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omments/modernComment_101_0.xml" ContentType="application/vnd.ms-powerpoint.comments+xml"/>
  <Override PartName="/ppt/comments/modernComment_104_0.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6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A_0.xml" ContentType="application/vnd.ms-powerpoint.comments+xml"/>
  <Override PartName="/ppt/notesSlides/notesSlide7.xml" ContentType="application/vnd.openxmlformats-officedocument.presentationml.notesSlide+xml"/>
  <Override PartName="/ppt/comments/modernComment_10B_0.xml" ContentType="application/vnd.ms-powerpoint.comments+xml"/>
  <Override PartName="/ppt/notesSlides/notesSlide8.xml" ContentType="application/vnd.openxmlformats-officedocument.presentationml.notesSlide+xml"/>
  <Override PartName="/ppt/comments/modernComment_10C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E_0.xml" ContentType="application/vnd.ms-powerpoint.comments+xml"/>
  <Override PartName="/ppt/notesSlides/notesSlide11.xml" ContentType="application/vnd.openxmlformats-officedocument.presentationml.notesSlide+xml"/>
  <Override PartName="/ppt/comments/modernComment_10F_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3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6_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C_0.xml" ContentType="application/vnd.ms-powerpoint.comments+xml"/>
  <Override PartName="/ppt/notesSlides/notesSlide25.xml" ContentType="application/vnd.openxmlformats-officedocument.presentationml.notesSlide+xml"/>
  <Override PartName="/ppt/comments/modernComment_11D_0.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22_0.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24_0.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12F_0.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134_0.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modernComment_137_0.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13B_0.xml" ContentType="application/vnd.ms-powerpoint.comments+xml"/>
  <Override PartName="/ppt/notesSlides/notesSlide56.xml" ContentType="application/vnd.openxmlformats-officedocument.presentationml.notesSlide+xml"/>
  <Override PartName="/ppt/comments/modernComment_13C_0.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142_0.xml" ContentType="application/vnd.ms-powerpoint.comments+xml"/>
  <Override PartName="/ppt/notesSlides/notesSlide6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 id="2147483669" r:id="rId3"/>
    <p:sldMasterId id="2147483674" r:id="rId4"/>
    <p:sldMasterId id="2147483676" r:id="rId5"/>
    <p:sldMasterId id="2147483681" r:id="rId6"/>
    <p:sldMasterId id="2147483693" r:id="rId7"/>
  </p:sldMasterIdLst>
  <p:notesMasterIdLst>
    <p:notesMasterId r:id="rId7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DF3321-FD94-E03A-D0B3-DE62C22EA304}" name="Antonella Tonna (pals)" initials="A(" userId="S::a.tonna@rgu.ac.uk::15266f99-46be-47a4-a6bc-e77c697f239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0E098-085F-4689-942E-7C8F5D8E3418}" v="6" dt="2023-09-05T19:32:49.205"/>
    <p1510:client id="{2B1D1F9C-30F9-B0DF-D35F-0B95A0EF4868}" v="52" dt="2023-09-05T19:53:13.200"/>
    <p1510:client id="{42746C8D-6E22-6F86-35A8-BA12EC10B5F5}" v="20" dt="2023-09-06T07:57:01.338"/>
    <p1510:client id="{AA4E1500-9804-CD98-1E6D-534B63D6E9E7}" v="69" dt="2023-08-25T19:39:41.447"/>
    <p1510:client id="{D85AD2EB-7D63-4119-A129-A03C1AFE3FCF}" v="35" dt="2023-09-05T19:05:18.391"/>
  </p1510:revLst>
</p1510:revInfo>
</file>

<file path=ppt/tableStyles.xml><?xml version="1.0" encoding="utf-8"?>
<a:tblStyleLst xmlns:a="http://schemas.openxmlformats.org/drawingml/2006/main" def="{B0F69330-B549-E83C-C96F-B80AC960E4F7}">
  <a:tblStyle styleId="{B0F69330-B549-E83C-C96F-B80AC960E4F7}"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B29E90C0-0EEC-F965-7950-9D1BFA454341}" styleName="Light Style 2 – Accent 1">
    <a:wholeTbl>
      <a:tcTxStyle>
        <a:fontRef idx="minor">
          <a:srgbClr val="00000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w="12700">
              <a:noFill/>
            </a:ln>
          </a:insideH>
          <a:insideV>
            <a:ln w="12700">
              <a:noFill/>
            </a:ln>
          </a:insideV>
        </a:tcBdr>
        <a:fill>
          <a:noFill/>
        </a:fill>
      </a:tcStyle>
    </a:wholeTbl>
    <a:band1H>
      <a:tcStyle>
        <a:tcBdr>
          <a:top>
            <a:lnRef idx="1">
              <a:schemeClr val="accent1"/>
            </a:lnRef>
          </a:top>
          <a:bottom>
            <a:lnRef idx="1">
              <a:schemeClr val="accent1"/>
            </a:lnRef>
          </a:bottom>
        </a:tcBdr>
      </a:tcStyle>
    </a:band1H>
    <a:band2H>
      <a:tcStyle>
        <a:tcBdr/>
      </a:tcStyle>
    </a:band2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Style>
        <a:tcBdr/>
      </a:tcStyle>
    </a:lastCol>
    <a:firstCol>
      <a:tcStyle>
        <a:tcBdr/>
      </a:tcStyle>
    </a:firstCol>
    <a:lastRow>
      <a:tcStyle>
        <a:tcBdr>
          <a:top>
            <a:ln w="50800">
              <a:solidFill>
                <a:schemeClr val="accent1"/>
              </a:solidFill>
            </a:ln>
          </a:top>
        </a:tcBdr>
      </a:tcStyle>
    </a:lastRow>
    <a:seCell>
      <a:tcStyle>
        <a:tcBdr/>
      </a:tcStyle>
    </a:seCell>
    <a:swCell>
      <a:tcStyle>
        <a:tcBdr/>
      </a:tcStyle>
    </a:swCell>
    <a:firstRow>
      <a:tcTxStyle b="on">
        <a:fontRef idx="minor">
          <a:srgbClr val="000000"/>
        </a:fontRef>
        <a:schemeClr val="bg1"/>
      </a:tcTxStyle>
      <a:tcStyle>
        <a:tcBdr/>
        <a:fillRef idx="1">
          <a:schemeClr val="accent1"/>
        </a:fillRef>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6" d="100"/>
          <a:sy n="146" d="100"/>
        </p:scale>
        <p:origin x="816"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omments/modernComment_101_0.xml><?xml version="1.0" encoding="utf-8"?>
<p188:cmLst xmlns:a="http://schemas.openxmlformats.org/drawingml/2006/main" xmlns:r="http://schemas.openxmlformats.org/officeDocument/2006/relationships" xmlns:p188="http://schemas.microsoft.com/office/powerpoint/2018/8/main">
  <p188:cm id="{491407A0-D99A-4744-B6B7-54EB86CFA286}" authorId="{E1DF3321-FD94-E03A-D0B3-DE62C22EA304}" created="2023-09-05T18:55:01.969">
    <ac:deMkLst xmlns:ac="http://schemas.microsoft.com/office/drawing/2013/main/command">
      <pc:docMk xmlns:pc="http://schemas.microsoft.com/office/powerpoint/2013/main/command"/>
      <pc:sldMk xmlns:pc="http://schemas.microsoft.com/office/powerpoint/2013/main/command" cId="0" sldId="257"/>
      <ac:spMk id="32" creationId="{00000000-0000-0000-0000-000000000000}"/>
    </ac:deMkLst>
    <p188:txBody>
      <a:bodyPr/>
      <a:lstStyle/>
      <a:p>
        <a:r>
          <a:rPr lang="en-US"/>
          <a:t>Is it possible to have all 3 logos on each page or would that be too much of a job?</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F41D135D-6D07-497E-8E5E-2EE7369F1EBE}" authorId="{E1DF3321-FD94-E03A-D0B3-DE62C22EA304}" created="2023-09-06T07:34:38.540">
    <ac:txMkLst xmlns:ac="http://schemas.microsoft.com/office/drawing/2013/main/command">
      <pc:docMk xmlns:pc="http://schemas.microsoft.com/office/powerpoint/2013/main/command"/>
      <pc:sldMk xmlns:pc="http://schemas.microsoft.com/office/powerpoint/2013/main/command" cId="0" sldId="260"/>
      <ac:spMk id="9" creationId="{00000000-0000-0000-0000-000000000000}"/>
      <ac:txMk cp="157" len="8">
        <ac:context len="208" hash="2795592045"/>
      </ac:txMk>
    </ac:txMkLst>
    <p188:pos x="2536784" y="3568860"/>
    <p188:txBody>
      <a:bodyPr/>
      <a:lstStyle/>
      <a:p>
        <a:r>
          <a:rPr lang="en-GB"/>
          <a:t>Discuss better?</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D45CF09D-E1FE-46B5-A1B5-F8366F1D9A37}" authorId="{E1DF3321-FD94-E03A-D0B3-DE62C22EA304}" created="2023-09-06T07:35:26.150">
    <ac:deMkLst xmlns:ac="http://schemas.microsoft.com/office/drawing/2013/main/command">
      <pc:docMk xmlns:pc="http://schemas.microsoft.com/office/powerpoint/2013/main/command"/>
      <pc:sldMk xmlns:pc="http://schemas.microsoft.com/office/powerpoint/2013/main/command" cId="0" sldId="262"/>
      <ac:spMk id="7" creationId="{00000000-0000-0000-0000-000000000000}"/>
    </ac:deMkLst>
    <p188:txBody>
      <a:bodyPr/>
      <a:lstStyle/>
      <a:p>
        <a:r>
          <a:rPr lang="en-GB"/>
          <a:t>Should we maybe then have them introduce themselves to the group and let us know what their experiences are? Just so we know who we are pitching to?</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F03DEE42-054E-436A-837A-BC4D64888E12}" authorId="{E1DF3321-FD94-E03A-D0B3-DE62C22EA304}" created="2023-09-05T18:53:34.279">
    <ac:txMkLst xmlns:ac="http://schemas.microsoft.com/office/drawing/2013/main/command">
      <pc:docMk xmlns:pc="http://schemas.microsoft.com/office/powerpoint/2013/main/command"/>
      <pc:sldMk xmlns:pc="http://schemas.microsoft.com/office/powerpoint/2013/main/command" cId="0" sldId="266"/>
      <ac:spMk id="46" creationId="{00000000-0000-0000-0000-000000000000}"/>
      <ac:txMk cp="16" len="19">
        <ac:context len="245" hash="2293031690"/>
      </ac:txMk>
    </ac:txMkLst>
    <p188:pos x="3318075" y="173620"/>
    <p188:txBody>
      <a:bodyPr/>
      <a:lstStyle/>
      <a:p>
        <a:r>
          <a:rPr lang="en-US"/>
          <a:t>Do we purposely have two scoping reviews here? Is it worth having an objective which is a systematic review or narrative review? Happy to find these if needed.</a:t>
        </a:r>
      </a:p>
    </p188:txBody>
  </p188:cm>
  <p188:cm id="{514EE2B8-3A58-4CDD-B803-36620F4D0735}" authorId="{E1DF3321-FD94-E03A-D0B3-DE62C22EA304}" created="2023-09-05T18:55:41.189">
    <ac:deMkLst xmlns:ac="http://schemas.microsoft.com/office/drawing/2013/main/command">
      <pc:docMk xmlns:pc="http://schemas.microsoft.com/office/powerpoint/2013/main/command"/>
      <pc:sldMk xmlns:pc="http://schemas.microsoft.com/office/powerpoint/2013/main/command" cId="0" sldId="266"/>
      <ac:spMk id="49" creationId="{00000000-0000-0000-0000-000000000000}"/>
    </ac:deMkLst>
    <p188:txBody>
      <a:bodyPr/>
      <a:lstStyle/>
      <a:p>
        <a:r>
          <a:rPr lang="en-US"/>
          <a:t>Also nothing to indicate what type of review here</a:t>
        </a:r>
      </a:p>
    </p188:txBody>
  </p188:cm>
  <p188:cm id="{0CE96F6A-E93D-4C2C-BE0F-F9D70764DE26}" authorId="{E1DF3321-FD94-E03A-D0B3-DE62C22EA304}" created="2023-09-05T18:56:13.267">
    <ac:txMkLst xmlns:ac="http://schemas.microsoft.com/office/drawing/2013/main/command">
      <pc:docMk xmlns:pc="http://schemas.microsoft.com/office/powerpoint/2013/main/command"/>
      <pc:sldMk xmlns:pc="http://schemas.microsoft.com/office/powerpoint/2013/main/command" cId="0" sldId="266"/>
      <ac:spMk id="49" creationId="{00000000-0000-0000-0000-000000000000}"/>
      <ac:txMk cp="126" len="37">
        <ac:context len="164" hash="1753841448"/>
      </ac:txMk>
    </ac:txMkLst>
    <p188:pos x="3356658" y="713772"/>
    <p188:txBody>
      <a:bodyPr/>
      <a:lstStyle/>
      <a:p>
        <a:r>
          <a:rPr lang="en-US"/>
          <a:t>Very vague. Might be worth discussing - every review is aimed to update the evidence base.</a:t>
        </a:r>
      </a:p>
    </p188:txBody>
  </p188:cm>
</p188:cmLst>
</file>

<file path=ppt/comments/modernComment_10B_0.xml><?xml version="1.0" encoding="utf-8"?>
<p188:cmLst xmlns:a="http://schemas.openxmlformats.org/drawingml/2006/main" xmlns:r="http://schemas.openxmlformats.org/officeDocument/2006/relationships" xmlns:p188="http://schemas.microsoft.com/office/powerpoint/2018/8/main">
  <p188:cm id="{9EFB2EA8-C12B-4148-9487-14232CD5E1CC}" authorId="{E1DF3321-FD94-E03A-D0B3-DE62C22EA304}" created="2023-09-05T18:56:55.550">
    <ac:deMkLst xmlns:ac="http://schemas.microsoft.com/office/drawing/2013/main/command">
      <pc:docMk xmlns:pc="http://schemas.microsoft.com/office/powerpoint/2013/main/command"/>
      <pc:sldMk xmlns:pc="http://schemas.microsoft.com/office/powerpoint/2013/main/command" cId="0" sldId="267"/>
      <ac:spMk id="9" creationId="{00000000-0000-0000-0000-000000000000}"/>
    </ac:deMkLst>
    <p188:txBody>
      <a:bodyPr/>
      <a:lstStyle/>
      <a:p>
        <a:r>
          <a:rPr lang="en-US"/>
          <a:t>But if we go back to the what, who, where and how this is not covered here.</a:t>
        </a:r>
      </a:p>
    </p188:txBody>
  </p188:cm>
  <p188:cm id="{71CBD3E0-99C2-41B1-A52A-7427562C3474}" authorId="{E1DF3321-FD94-E03A-D0B3-DE62C22EA304}" created="2023-09-05T18:58:19.005">
    <ac:deMkLst xmlns:ac="http://schemas.microsoft.com/office/drawing/2013/main/command">
      <pc:docMk xmlns:pc="http://schemas.microsoft.com/office/powerpoint/2013/main/command"/>
      <pc:sldMk xmlns:pc="http://schemas.microsoft.com/office/powerpoint/2013/main/command" cId="0" sldId="267"/>
      <ac:spMk id="9" creationId="{00000000-0000-0000-0000-000000000000}"/>
    </ac:deMkLst>
    <p188:txBody>
      <a:bodyPr/>
      <a:lstStyle/>
      <a:p>
        <a:r>
          <a:rPr lang="en-US"/>
          <a:t>Take out?</a:t>
        </a:r>
      </a:p>
    </p188:txBody>
  </p188:cm>
  <p188:cm id="{F8E47FD1-BC9B-4D46-B4E6-5F730C190023}" authorId="{E1DF3321-FD94-E03A-D0B3-DE62C22EA304}" created="2023-09-06T07:35:55.245">
    <ac:txMkLst xmlns:ac="http://schemas.microsoft.com/office/drawing/2013/main/command">
      <pc:docMk xmlns:pc="http://schemas.microsoft.com/office/powerpoint/2013/main/command"/>
      <pc:sldMk xmlns:pc="http://schemas.microsoft.com/office/powerpoint/2013/main/command" cId="0" sldId="267"/>
      <ac:spMk id="9" creationId="{00000000-0000-0000-0000-000000000000}"/>
      <ac:txMk cp="244" len="12">
        <ac:context len="308" hash="3115672658"/>
      </ac:txMk>
    </ac:txMkLst>
    <p188:pos x="2835797" y="2999772"/>
    <p188:txBody>
      <a:bodyPr/>
      <a:lstStyle/>
      <a:p>
        <a:r>
          <a:rPr lang="en-GB"/>
          <a:t>Needs to be in to show its a review?</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C1C3C6D4-1211-43D5-8C58-65505E4C6BB6}" authorId="{E1DF3321-FD94-E03A-D0B3-DE62C22EA304}" created="2023-09-05T19:01:35.432">
    <ac:deMkLst xmlns:ac="http://schemas.microsoft.com/office/drawing/2013/main/command">
      <pc:docMk xmlns:pc="http://schemas.microsoft.com/office/powerpoint/2013/main/command"/>
      <pc:sldMk xmlns:pc="http://schemas.microsoft.com/office/powerpoint/2013/main/command" cId="0" sldId="268"/>
      <ac:spMk id="5" creationId="{00000000-0000-0000-0000-000000000000}"/>
    </ac:deMkLst>
    <p188:txBody>
      <a:bodyPr/>
      <a:lstStyle/>
      <a:p>
        <a:r>
          <a:rPr lang="en-US"/>
          <a:t>This works well - but I am not sure whether it fits in here? This is more relating to primary research. </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4E325E26-898A-443E-83FE-DD9DB9E8D16E}" authorId="{E1DF3321-FD94-E03A-D0B3-DE62C22EA304}" created="2023-09-05T19:03:20.482">
    <ac:txMkLst xmlns:ac="http://schemas.microsoft.com/office/drawing/2013/main/command">
      <pc:docMk xmlns:pc="http://schemas.microsoft.com/office/powerpoint/2013/main/command"/>
      <pc:sldMk xmlns:pc="http://schemas.microsoft.com/office/powerpoint/2013/main/command" cId="0" sldId="270"/>
      <ac:spMk id="17" creationId="{00000000-0000-0000-0000-000000000000}"/>
      <ac:txMk cp="162" len="40">
        <ac:context len="206" hash="1242568298"/>
      </ac:txMk>
    </ac:txMkLst>
    <p188:pos x="1726556" y="2932253"/>
    <p188:txBody>
      <a:bodyPr/>
      <a:lstStyle/>
      <a:p>
        <a:r>
          <a:rPr lang="en-GB"/>
          <a:t>Should this be included here seeing that there is also scoping review being considered and possibly does not hold for that?</a:t>
        </a:r>
      </a:p>
    </p188:txBody>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DEF9C3F9-C8FE-4776-BEDE-A7D5C06234BE}" authorId="{E1DF3321-FD94-E03A-D0B3-DE62C22EA304}" created="2023-09-05T19:04:31.905">
    <ac:deMkLst xmlns:ac="http://schemas.microsoft.com/office/drawing/2013/main/command">
      <pc:docMk xmlns:pc="http://schemas.microsoft.com/office/powerpoint/2013/main/command"/>
      <pc:sldMk xmlns:pc="http://schemas.microsoft.com/office/powerpoint/2013/main/command" cId="0" sldId="271"/>
      <ac:spMk id="76" creationId="{00000000-0000-0000-0000-000000000000}"/>
    </ac:deMkLst>
    <p188:txBody>
      <a:bodyPr/>
      <a:lstStyle/>
      <a:p>
        <a:r>
          <a:rPr lang="en-US"/>
          <a:t>Should we have a bullet point that all that is applicable to scoping review also applicable here.</a:t>
        </a:r>
      </a:p>
    </p188:txBody>
  </p188:cm>
</p188:cmLst>
</file>

<file path=ppt/comments/modernComment_113_0.xml><?xml version="1.0" encoding="utf-8"?>
<p188:cmLst xmlns:a="http://schemas.openxmlformats.org/drawingml/2006/main" xmlns:r="http://schemas.openxmlformats.org/officeDocument/2006/relationships" xmlns:p188="http://schemas.microsoft.com/office/powerpoint/2018/8/main">
  <p188:cm id="{36D045EC-DEAA-45DA-A42A-FB0A9A8E4607}" authorId="{E1DF3321-FD94-E03A-D0B3-DE62C22EA304}" created="2023-09-05T19:23:13.391">
    <pc:sldMkLst xmlns:pc="http://schemas.microsoft.com/office/powerpoint/2013/main/command">
      <pc:docMk/>
      <pc:sldMk cId="0" sldId="275"/>
    </pc:sldMkLst>
    <p188:replyLst>
      <p188:reply id="{EDAB8249-9687-45A9-89AB-9D62638C9CF7}" authorId="{E1DF3321-FD94-E03A-D0B3-DE62C22EA304}" created="2023-09-05T19:32:10.251">
        <p188:txBody>
          <a:bodyPr/>
          <a:lstStyle/>
          <a:p>
            <a:r>
              <a:rPr lang="en-US"/>
              <a:t>These comments are meant to be on Slide 22!</a:t>
            </a:r>
          </a:p>
        </p188:txBody>
      </p188:reply>
    </p188:replyLst>
    <p188:txBody>
      <a:bodyPr/>
      <a:lstStyle/>
      <a:p>
        <a:r>
          <a:rPr lang="en-US"/>
          <a:t>Others:
scite.ai - helps with development of RQ
Linked in: Mushtaq Bilal - numerous posts on academic writing and how AI can support this</a:t>
        </a:r>
      </a:p>
    </p188:txBody>
  </p188:cm>
  <p188:cm id="{61ED3D27-703C-4133-B065-5A0D36DC5249}" authorId="{E1DF3321-FD94-E03A-D0B3-DE62C22EA304}" created="2023-09-06T07:44:09.569">
    <ac:deMkLst xmlns:ac="http://schemas.microsoft.com/office/drawing/2013/main/command">
      <pc:docMk xmlns:pc="http://schemas.microsoft.com/office/powerpoint/2013/main/command"/>
      <pc:sldMk xmlns:pc="http://schemas.microsoft.com/office/powerpoint/2013/main/command" cId="0" sldId="275"/>
      <ac:spMk id="5" creationId="{00000000-0000-0000-0000-000000000000}"/>
    </ac:deMkLst>
    <p188:txBody>
      <a:bodyPr/>
      <a:lstStyle/>
      <a:p>
        <a:r>
          <a:rPr lang="en-GB"/>
          <a:t>This is really good! Love it. There is a lot of emphasis on RQ development here so do we need additional materials 1?</a:t>
        </a:r>
      </a:p>
    </p188:txBody>
  </p188:cm>
</p188:cmLst>
</file>

<file path=ppt/comments/modernComment_116_0.xml><?xml version="1.0" encoding="utf-8"?>
<p188:cmLst xmlns:a="http://schemas.openxmlformats.org/drawingml/2006/main" xmlns:r="http://schemas.openxmlformats.org/officeDocument/2006/relationships" xmlns:p188="http://schemas.microsoft.com/office/powerpoint/2018/8/main">
  <p188:cm id="{C5A72FFB-D41E-4EAD-988C-F36C99E72A18}" authorId="{E1DF3321-FD94-E03A-D0B3-DE62C22EA304}" created="2023-09-06T07:38:01.842">
    <ac:deMkLst xmlns:ac="http://schemas.microsoft.com/office/drawing/2013/main/command">
      <pc:docMk xmlns:pc="http://schemas.microsoft.com/office/powerpoint/2013/main/command"/>
      <pc:sldMk xmlns:pc="http://schemas.microsoft.com/office/powerpoint/2013/main/command" cId="0" sldId="278"/>
      <ac:spMk id="7" creationId="{00000000-0000-0000-0000-000000000000}"/>
    </ac:deMkLst>
    <p188:txBody>
      <a:bodyPr/>
      <a:lstStyle/>
      <a:p>
        <a:r>
          <a:rPr lang="en-GB"/>
          <a:t>Should they be prepared to present and we give feedback? Maybe 30 minutes and 15 minutes?</a:t>
        </a:r>
      </a:p>
    </p188:txBody>
  </p188:cm>
</p188:cmLst>
</file>

<file path=ppt/comments/modernComment_11C_0.xml><?xml version="1.0" encoding="utf-8"?>
<p188:cmLst xmlns:a="http://schemas.openxmlformats.org/drawingml/2006/main" xmlns:r="http://schemas.openxmlformats.org/officeDocument/2006/relationships" xmlns:p188="http://schemas.microsoft.com/office/powerpoint/2018/8/main">
  <p188:cm id="{143B98C9-360C-4ECA-A920-0115EE3CD37A}" authorId="{E1DF3321-FD94-E03A-D0B3-DE62C22EA304}" created="2023-09-05T19:43:20.507">
    <ac:deMkLst xmlns:ac="http://schemas.microsoft.com/office/drawing/2013/main/command">
      <pc:docMk xmlns:pc="http://schemas.microsoft.com/office/powerpoint/2013/main/command"/>
      <pc:sldMk xmlns:pc="http://schemas.microsoft.com/office/powerpoint/2013/main/command" cId="0" sldId="284"/>
      <ac:spMk id="5" creationId="{00000000-0000-0000-0000-000000000000}"/>
    </ac:deMkLst>
    <p188:txBody>
      <a:bodyPr/>
      <a:lstStyle/>
      <a:p>
        <a:r>
          <a:rPr lang="en-US"/>
          <a:t>Again no problem with this QR code at all. But again I find this very primary research oriented rather than review? Just an opinion so please feel free to ignore!</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2D266548-B078-4C88-A8D7-CD0BD338C29C}" authorId="{E1DF3321-FD94-E03A-D0B3-DE62C22EA304}" created="2023-09-05T19:48:33.785">
    <pc:sldMkLst xmlns:pc="http://schemas.microsoft.com/office/powerpoint/2013/main/command">
      <pc:docMk/>
      <pc:sldMk cId="0" sldId="285"/>
    </pc:sldMkLst>
    <p188:txBody>
      <a:bodyPr/>
      <a:lstStyle/>
      <a:p>
        <a:r>
          <a:rPr lang="en-GB"/>
          <a:t>Our aim earlier on was different to this - identify medications that increase the risk of delirium in patients with dementia. Would it not be better if we keep working on that?
Also I think this is an objective rather than an aim? So maybe Aim: To identify medications that increase the risk of delirium in patients with dementia. RQ: What medications increase the risk of delirium in patients with dementia?
Then objective: To review, summarize and critically appraise published guidelines that highlight medications that increase the risk of delirium in patients with dementia. Prevention and Management are not part of our original research aim. So would need to review aim and RQ if we want prevention and management to be included too.</a:t>
        </a:r>
      </a:p>
    </p188:txBody>
  </p188:cm>
</p188:cmLst>
</file>

<file path=ppt/comments/modernComment_122_0.xml><?xml version="1.0" encoding="utf-8"?>
<p188:cmLst xmlns:a="http://schemas.openxmlformats.org/drawingml/2006/main" xmlns:r="http://schemas.openxmlformats.org/officeDocument/2006/relationships" xmlns:p188="http://schemas.microsoft.com/office/powerpoint/2018/8/main">
  <p188:cm id="{03D2D6E3-D0CC-4631-A633-113A53522F08}" authorId="{E1DF3321-FD94-E03A-D0B3-DE62C22EA304}" created="2023-09-05T19:49:41.131">
    <ac:txMkLst xmlns:ac="http://schemas.microsoft.com/office/drawing/2013/main/command">
      <pc:docMk xmlns:pc="http://schemas.microsoft.com/office/powerpoint/2013/main/command"/>
      <pc:sldMk xmlns:pc="http://schemas.microsoft.com/office/powerpoint/2013/main/command" cId="0" sldId="290"/>
      <ac:spMk id="11" creationId="{00000000-0000-0000-0000-000000000000}"/>
      <ac:txMk cp="0" len="6">
        <ac:context len="150" hash="1621580185"/>
      </ac:txMk>
    </ac:txMkLst>
    <p188:pos x="704850" y="228600"/>
    <p188:txBody>
      <a:bodyPr/>
      <a:lstStyle/>
      <a:p>
        <a:r>
          <a:rPr lang="en-US"/>
          <a:t>Are there purposely lots of brackets here?</a:t>
        </a:r>
      </a:p>
    </p188:txBody>
  </p188:cm>
</p188:cmLst>
</file>

<file path=ppt/comments/modernComment_124_0.xml><?xml version="1.0" encoding="utf-8"?>
<p188:cmLst xmlns:a="http://schemas.openxmlformats.org/drawingml/2006/main" xmlns:r="http://schemas.openxmlformats.org/officeDocument/2006/relationships" xmlns:p188="http://schemas.microsoft.com/office/powerpoint/2018/8/main">
  <p188:cm id="{B116BAF8-93B6-4083-80F4-719CE4961DEC}" authorId="{E1DF3321-FD94-E03A-D0B3-DE62C22EA304}" created="2023-09-06T07:42:46.583">
    <ac:deMkLst xmlns:ac="http://schemas.microsoft.com/office/drawing/2013/main/command">
      <pc:docMk xmlns:pc="http://schemas.microsoft.com/office/powerpoint/2013/main/command"/>
      <pc:sldMk xmlns:pc="http://schemas.microsoft.com/office/powerpoint/2013/main/command" cId="0" sldId="292"/>
      <ac:spMk id="5" creationId="{00000000-0000-0000-0000-000000000000}"/>
    </ac:deMkLst>
    <p188:txBody>
      <a:bodyPr/>
      <a:lstStyle/>
      <a:p>
        <a:r>
          <a:rPr lang="en-GB"/>
          <a:t>I think this guidance fits perfectly here</a:t>
        </a:r>
      </a:p>
    </p188:txBody>
  </p188:cm>
</p188:cmLst>
</file>

<file path=ppt/comments/modernComment_12F_0.xml><?xml version="1.0" encoding="utf-8"?>
<p188:cmLst xmlns:a="http://schemas.openxmlformats.org/drawingml/2006/main" xmlns:r="http://schemas.openxmlformats.org/officeDocument/2006/relationships" xmlns:p188="http://schemas.microsoft.com/office/powerpoint/2018/8/main">
  <p188:cm id="{0A98D894-6B78-453A-BD82-175CE30C13D4}" authorId="{E1DF3321-FD94-E03A-D0B3-DE62C22EA304}" created="2023-09-06T07:45:43.728">
    <ac:deMkLst xmlns:ac="http://schemas.microsoft.com/office/drawing/2013/main/command">
      <pc:docMk xmlns:pc="http://schemas.microsoft.com/office/powerpoint/2013/main/command"/>
      <pc:sldMk xmlns:pc="http://schemas.microsoft.com/office/powerpoint/2013/main/command" cId="0" sldId="303"/>
      <ac:spMk id="32" creationId="{00000000-0000-0000-0000-000000000000}"/>
    </ac:deMkLst>
    <p188:txBody>
      <a:bodyPr/>
      <a:lstStyle/>
      <a:p>
        <a:r>
          <a:rPr lang="en-GB"/>
          <a:t>Any reason why this starts at 4?</a:t>
        </a:r>
      </a:p>
    </p188:txBody>
  </p188:cm>
  <p188:cm id="{A8B29A0E-CBF6-4C5A-BB6F-FDA36C0AFFD5}" authorId="{E1DF3321-FD94-E03A-D0B3-DE62C22EA304}" created="2023-09-06T07:46:50.370">
    <ac:deMkLst xmlns:ac="http://schemas.microsoft.com/office/drawing/2013/main/command">
      <pc:docMk xmlns:pc="http://schemas.microsoft.com/office/powerpoint/2013/main/command"/>
      <pc:sldMk xmlns:pc="http://schemas.microsoft.com/office/powerpoint/2013/main/command" cId="0" sldId="303"/>
      <ac:spMk id="17" creationId="{00000000-0000-0000-0000-000000000000}"/>
    </ac:deMkLst>
    <p188:txBody>
      <a:bodyPr/>
      <a:lstStyle/>
      <a:p>
        <a:r>
          <a:rPr lang="en-GB"/>
          <a:t>Think its important to highlight that this is whether we have a SR or a scoping review</a:t>
        </a:r>
      </a:p>
    </p188:txBody>
  </p188:cm>
</p188:cmLst>
</file>

<file path=ppt/comments/modernComment_134_0.xml><?xml version="1.0" encoding="utf-8"?>
<p188:cmLst xmlns:a="http://schemas.openxmlformats.org/drawingml/2006/main" xmlns:r="http://schemas.openxmlformats.org/officeDocument/2006/relationships" xmlns:p188="http://schemas.microsoft.com/office/powerpoint/2018/8/main">
  <p188:cm id="{58EB32E2-DDA7-4BF1-AA52-EA141EC2C3B7}" authorId="{E1DF3321-FD94-E03A-D0B3-DE62C22EA304}" created="2023-09-06T07:50:48.376">
    <ac:deMkLst xmlns:ac="http://schemas.microsoft.com/office/drawing/2013/main/command">
      <pc:docMk xmlns:pc="http://schemas.microsoft.com/office/powerpoint/2013/main/command"/>
      <pc:sldMk xmlns:pc="http://schemas.microsoft.com/office/powerpoint/2013/main/command" cId="0" sldId="308"/>
      <ac:picMk id="10" creationId="{00000000-0000-0000-0000-000000000000}"/>
    </ac:deMkLst>
    <p188:txBody>
      <a:bodyPr/>
      <a:lstStyle/>
      <a:p>
        <a:r>
          <a:rPr lang="en-GB"/>
          <a:t>We might also need to highlight that where there is lack of evidence, then it probably would be recommended not to discard to capture as much evidence as possible irrespective of quality.</a:t>
        </a:r>
      </a:p>
    </p188:txBody>
  </p188:cm>
</p188:cmLst>
</file>

<file path=ppt/comments/modernComment_137_0.xml><?xml version="1.0" encoding="utf-8"?>
<p188:cmLst xmlns:a="http://schemas.openxmlformats.org/drawingml/2006/main" xmlns:r="http://schemas.openxmlformats.org/officeDocument/2006/relationships" xmlns:p188="http://schemas.microsoft.com/office/powerpoint/2018/8/main">
  <p188:cm id="{9DE8C4EF-C372-4154-A17D-5D0CCD119CD7}" authorId="{E1DF3321-FD94-E03A-D0B3-DE62C22EA304}" created="2023-09-06T07:52:44.488">
    <ac:deMkLst xmlns:ac="http://schemas.microsoft.com/office/drawing/2013/main/command">
      <pc:docMk xmlns:pc="http://schemas.microsoft.com/office/powerpoint/2013/main/command"/>
      <pc:sldMk xmlns:pc="http://schemas.microsoft.com/office/powerpoint/2013/main/command" cId="0" sldId="311"/>
      <ac:spMk id="5" creationId="{00000000-0000-0000-0000-000000000000}"/>
    </ac:deMkLst>
    <p188:txBody>
      <a:bodyPr/>
      <a:lstStyle/>
      <a:p>
        <a:r>
          <a:rPr lang="en-GB"/>
          <a:t>Works and think fantastic resources here</a:t>
        </a:r>
      </a:p>
    </p188:txBody>
  </p188:cm>
</p188:cmLst>
</file>

<file path=ppt/comments/modernComment_13B_0.xml><?xml version="1.0" encoding="utf-8"?>
<p188:cmLst xmlns:a="http://schemas.openxmlformats.org/drawingml/2006/main" xmlns:r="http://schemas.openxmlformats.org/officeDocument/2006/relationships" xmlns:p188="http://schemas.microsoft.com/office/powerpoint/2018/8/main">
  <p188:cm id="{E8A87593-D894-4607-8993-60D6F298144D}" authorId="{E1DF3321-FD94-E03A-D0B3-DE62C22EA304}" created="2023-09-06T07:53:46.599">
    <pc:sldMkLst xmlns:pc="http://schemas.microsoft.com/office/powerpoint/2013/main/command">
      <pc:docMk/>
      <pc:sldMk cId="0" sldId="315"/>
    </pc:sldMkLst>
    <p188:txBody>
      <a:bodyPr/>
      <a:lstStyle/>
      <a:p>
        <a:r>
          <a:rPr lang="en-GB"/>
          <a:t>Also maybe Covidence that RGU now has an institutional licence for? Free trial only for around 30 days but great to share the papers across the teams.</a:t>
        </a:r>
      </a:p>
    </p188:txBody>
  </p188:cm>
</p188:cmLst>
</file>

<file path=ppt/comments/modernComment_13C_0.xml><?xml version="1.0" encoding="utf-8"?>
<p188:cmLst xmlns:a="http://schemas.openxmlformats.org/drawingml/2006/main" xmlns:r="http://schemas.openxmlformats.org/officeDocument/2006/relationships" xmlns:p188="http://schemas.microsoft.com/office/powerpoint/2018/8/main">
  <p188:cm id="{6ED9FE5B-5068-4EA0-A96F-0AE8AB5F24D6}" authorId="{E1DF3321-FD94-E03A-D0B3-DE62C22EA304}" created="2023-09-06T07:54:54.585">
    <ac:deMkLst xmlns:ac="http://schemas.microsoft.com/office/drawing/2013/main/command">
      <pc:docMk xmlns:pc="http://schemas.microsoft.com/office/powerpoint/2013/main/command"/>
      <pc:sldMk xmlns:pc="http://schemas.microsoft.com/office/powerpoint/2013/main/command" cId="0" sldId="316"/>
      <ac:spMk id="7" creationId="{00000000-0000-0000-0000-000000000000}"/>
    </ac:deMkLst>
    <p188:txBody>
      <a:bodyPr/>
      <a:lstStyle/>
      <a:p>
        <a:r>
          <a:rPr lang="en-GB"/>
          <a:t>Do we provide them with these? Are they still referring back to medications and confusion as above?</a:t>
        </a:r>
      </a:p>
    </p188:txBody>
  </p188:cm>
  <p188:cm id="{CFB967DF-4B7F-42C7-B87E-58C899F8C0B6}" authorId="{E1DF3321-FD94-E03A-D0B3-DE62C22EA304}" created="2023-09-06T07:55:19.789">
    <ac:deMkLst xmlns:ac="http://schemas.microsoft.com/office/drawing/2013/main/command">
      <pc:docMk xmlns:pc="http://schemas.microsoft.com/office/powerpoint/2013/main/command"/>
      <pc:sldMk xmlns:pc="http://schemas.microsoft.com/office/powerpoint/2013/main/command" cId="0" sldId="316"/>
      <ac:spMk id="7" creationId="{00000000-0000-0000-0000-000000000000}"/>
    </ac:deMkLst>
    <p188:txBody>
      <a:bodyPr/>
      <a:lstStyle/>
      <a:p>
        <a:r>
          <a:rPr lang="en-GB"/>
          <a:t>Again do we ask to present so we can offer feedback?</a:t>
        </a:r>
      </a:p>
    </p188:txBody>
  </p188:cm>
</p188:cmLst>
</file>

<file path=ppt/comments/modernComment_142_0.xml><?xml version="1.0" encoding="utf-8"?>
<p188:cmLst xmlns:a="http://schemas.openxmlformats.org/drawingml/2006/main" xmlns:r="http://schemas.openxmlformats.org/officeDocument/2006/relationships" xmlns:p188="http://schemas.microsoft.com/office/powerpoint/2018/8/main">
  <p188:cm id="{30D54CE8-C08A-4F20-8EE6-BA897AEA911C}" authorId="{E1DF3321-FD94-E03A-D0B3-DE62C22EA304}" created="2023-09-06T07:56:57.010">
    <ac:deMkLst xmlns:ac="http://schemas.microsoft.com/office/drawing/2013/main/command">
      <pc:docMk xmlns:pc="http://schemas.microsoft.com/office/powerpoint/2013/main/command"/>
      <pc:sldMk xmlns:pc="http://schemas.microsoft.com/office/powerpoint/2013/main/command" cId="0" sldId="322"/>
      <ac:spMk id="6" creationId="{00000000-0000-0000-0000-000000000000}"/>
    </ac:deMkLst>
    <p188:txBody>
      <a:bodyPr/>
      <a:lstStyle/>
      <a:p>
        <a:r>
          <a:rPr lang="en-GB"/>
          <a:t>Not sure whether to also highlight that in Chat GPT references are often made up! So any referencing needs to be closely checked!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E4599BB4-8CD7-4987-A12E-CA47C0E14230}" type="datetimeFigureOut">
              <a:rPr lang="en-GB"/>
              <a:t>26/03/2024</a:t>
            </a:fld>
            <a:endParaRPr lang="en-GB"/>
          </a:p>
        </p:txBody>
      </p:sp>
      <p:sp>
        <p:nvSpPr>
          <p:cNvPr id="4"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GB"/>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8226D874-787F-4D81-B0F9-781BEC31B40D}" type="slidenum">
              <a:rPr lang="en-GB"/>
              <a:t>‹#›</a:t>
            </a:fld>
            <a:endParaRPr lang="en-GB"/>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prisma-statement.or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sz="1800">
                <a:solidFill>
                  <a:srgbClr val="000000"/>
                </a:solidFill>
                <a:latin typeface="Arial"/>
                <a:ea typeface="Arial"/>
              </a:rPr>
              <a:t>09.00-09.25</a:t>
            </a:r>
            <a:r>
              <a:t>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6</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In general there are two types of Literature Review</a:t>
            </a:r>
          </a:p>
          <a:p>
            <a:pPr>
              <a:defRPr/>
            </a:pPr>
            <a:endParaRPr/>
          </a:p>
          <a:p>
            <a:pPr>
              <a:defRPr/>
            </a:pPr>
            <a:r>
              <a:rPr lang="en-GB"/>
              <a:t>U</a:t>
            </a:r>
            <a:r>
              <a:t>nstructured &amp; structured</a:t>
            </a:r>
          </a:p>
          <a:p>
            <a:pPr>
              <a:defRPr/>
            </a:pPr>
            <a:endParaRPr/>
          </a:p>
          <a:p>
            <a:pPr>
              <a:defRPr/>
            </a:pPr>
            <a:r>
              <a:t>Unstructured is also called a narrative review and it is t</a:t>
            </a:r>
            <a:r>
              <a:rPr lang="en-GB"/>
              <a:t>he</a:t>
            </a:r>
            <a:r>
              <a:t> type most of us are familiar with from Univeristy, writing essays, Introduction and B</a:t>
            </a:r>
            <a:r>
              <a:rPr lang="en-GB"/>
              <a:t>a</a:t>
            </a:r>
            <a:r>
              <a:t>ckground sections for Bachelor, Masters or PhD thesis. It is generally the style we are best at because we have the most amount of experience with it.</a:t>
            </a:r>
          </a:p>
          <a:p>
            <a:pPr>
              <a:defRPr/>
            </a:pPr>
            <a:endParaRPr/>
          </a:p>
          <a:p>
            <a:pPr>
              <a:defRPr/>
            </a:pPr>
            <a:r>
              <a:t>Narrative Literature Reviews don’t have a specific methodology to follow and they depend very much on the skills of the researcher. </a:t>
            </a:r>
          </a:p>
          <a:p>
            <a:pPr>
              <a:defRPr/>
            </a:pPr>
            <a:r>
              <a:t>How good are you at googling information  Most of us will also know to inlcude pubmed or google scholar. – Q: What other databases would you check?</a:t>
            </a:r>
          </a:p>
          <a:p>
            <a:pPr>
              <a:defRPr/>
            </a:pPr>
            <a:r>
              <a:t>An additional limitation is that the results of a narrative review are usually very subjecive and can’t claim to have looked at the majority of published literature to any given topic.</a:t>
            </a:r>
          </a:p>
          <a:p>
            <a:pPr>
              <a:defRPr/>
            </a:pPr>
            <a:endParaRPr/>
          </a:p>
          <a:p>
            <a:pPr>
              <a:defRPr/>
            </a:pPr>
            <a:r>
              <a:t>In contrast there is a structured approach to reviews, which have a very specific method to follow, have clear quality assurance steps and result in a higher level in evidence. These are calles Systematic OR Scoping Reviews.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15</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sz="1200" b="0" i="0">
                <a:solidFill>
                  <a:schemeClr val="tx1"/>
                </a:solidFill>
                <a:latin typeface="Calibri"/>
                <a:ea typeface="Arial"/>
                <a:cs typeface="Arial"/>
              </a:rPr>
              <a:t>What is a scoping review?</a:t>
            </a:r>
            <a:endParaRPr/>
          </a:p>
          <a:p>
            <a:pPr marL="171450" indent="-171450">
              <a:buFont typeface="Arial"/>
              <a:buChar char="•"/>
              <a:defRPr/>
            </a:pPr>
            <a:r>
              <a:rPr lang="en-GB" sz="1200" b="1" i="0">
                <a:solidFill>
                  <a:schemeClr val="tx1"/>
                </a:solidFill>
                <a:latin typeface="Calibri"/>
                <a:ea typeface="Arial"/>
                <a:cs typeface="Arial"/>
              </a:rPr>
              <a:t>A structured method </a:t>
            </a:r>
            <a:r>
              <a:rPr lang="en-GB" sz="1200" b="0" i="0">
                <a:solidFill>
                  <a:schemeClr val="tx1"/>
                </a:solidFill>
                <a:latin typeface="Calibri"/>
                <a:ea typeface="Arial"/>
                <a:cs typeface="Arial"/>
              </a:rPr>
              <a:t>to find out what scientific literature is already available on a given topic (synthesize evidence and). It provides a way to get an overview of the scientific evidence already out there on any topic you may be interested in.</a:t>
            </a:r>
            <a:endParaRPr/>
          </a:p>
          <a:p>
            <a:pPr marL="171450" indent="-171450">
              <a:buFont typeface="Arial"/>
              <a:buChar char="•"/>
              <a:defRPr/>
            </a:pPr>
            <a:r>
              <a:rPr lang="en-GB" sz="1200" b="0" i="0">
                <a:solidFill>
                  <a:schemeClr val="tx1"/>
                </a:solidFill>
                <a:latin typeface="Calibri"/>
                <a:ea typeface="Arial"/>
                <a:cs typeface="Arial"/>
              </a:rPr>
              <a:t>It is </a:t>
            </a:r>
            <a:r>
              <a:rPr lang="en-GB" sz="1200" b="1" i="0">
                <a:solidFill>
                  <a:schemeClr val="tx1"/>
                </a:solidFill>
                <a:latin typeface="Calibri"/>
                <a:ea typeface="Arial"/>
                <a:cs typeface="Arial"/>
              </a:rPr>
              <a:t>a lot more robust </a:t>
            </a:r>
            <a:r>
              <a:rPr lang="en-GB" sz="1200" b="0" i="0">
                <a:solidFill>
                  <a:schemeClr val="tx1"/>
                </a:solidFill>
                <a:latin typeface="Calibri"/>
                <a:ea typeface="Arial"/>
                <a:cs typeface="Arial"/>
              </a:rPr>
              <a:t>in it’s approach than ‘show me with you’ve got google” and less involved than a full blown Systematic literature review.</a:t>
            </a:r>
            <a:endParaRPr/>
          </a:p>
          <a:p>
            <a:pPr marL="171450" indent="-171450">
              <a:buFont typeface="Arial"/>
              <a:buChar char="•"/>
              <a:defRPr/>
            </a:pPr>
            <a:r>
              <a:rPr lang="en-GB" sz="1200" b="0" i="0">
                <a:solidFill>
                  <a:schemeClr val="tx1"/>
                </a:solidFill>
                <a:latin typeface="Calibri"/>
                <a:ea typeface="Arial"/>
                <a:cs typeface="Arial"/>
              </a:rPr>
              <a:t>It has a systematic structure (which allows you to carry out the ScR even if you have little or no  experience with research but are interested in a particular polypharmacy topic.</a:t>
            </a:r>
            <a:endParaRPr/>
          </a:p>
          <a:p>
            <a:pPr marL="171450" indent="-171450">
              <a:buFont typeface="Arial"/>
              <a:buChar char="•"/>
              <a:defRPr/>
            </a:pPr>
            <a:r>
              <a:rPr lang="en-GB" sz="1200" b="0" i="0">
                <a:solidFill>
                  <a:schemeClr val="tx1"/>
                </a:solidFill>
                <a:latin typeface="Calibri"/>
                <a:ea typeface="Arial"/>
                <a:cs typeface="Arial"/>
              </a:rPr>
              <a:t>You are not dependent on access to patient data. All you need is a computer. It is also means that you can squeeze the work around a busy work schedule as you can use a quiet hour during the day or the evening to conduct this. </a:t>
            </a:r>
            <a:endParaRPr/>
          </a:p>
          <a:p>
            <a:pPr marL="171450" indent="-171450">
              <a:buFont typeface="Arial"/>
              <a:buChar char="•"/>
              <a:defRPr/>
            </a:pPr>
            <a:r>
              <a:rPr lang="en-GB" sz="1200" b="0" i="0">
                <a:solidFill>
                  <a:schemeClr val="tx1"/>
                </a:solidFill>
                <a:latin typeface="Calibri"/>
                <a:ea typeface="Arial"/>
                <a:cs typeface="Arial"/>
              </a:rPr>
              <a:t>As it doesn’t involve patient data, ou don’t need lengthy ethics applications.</a:t>
            </a:r>
            <a:endParaRPr/>
          </a:p>
          <a:p>
            <a:pPr marL="171450" indent="-171450">
              <a:buFont typeface="Arial"/>
              <a:buChar char="•"/>
              <a:defRPr/>
            </a:pPr>
            <a:r>
              <a:rPr lang="en-GB" sz="1200" b="0" i="0">
                <a:solidFill>
                  <a:schemeClr val="tx1"/>
                </a:solidFill>
                <a:latin typeface="Calibri"/>
                <a:ea typeface="Arial"/>
                <a:cs typeface="Arial"/>
              </a:rPr>
              <a:t>Aside from synthesising the evidence on a topic it also serves to determine whether a systematic review of the literature is warranted. </a:t>
            </a:r>
            <a:endParaRPr/>
          </a:p>
          <a:p>
            <a:pPr marL="171450" indent="-171450">
              <a:buFont typeface="Arial"/>
              <a:buChar char="•"/>
              <a:defRPr/>
            </a:pPr>
            <a:endParaRPr lang="en-GB" sz="1200" b="0" i="0">
              <a:solidFill>
                <a:schemeClr val="tx1"/>
              </a:solidFill>
              <a:latin typeface="Calibri"/>
              <a:ea typeface="Arial"/>
              <a:cs typeface="Arial"/>
            </a:endParaRPr>
          </a:p>
          <a:p>
            <a:pPr marL="171450" indent="-171450">
              <a:buFont typeface="Arial"/>
              <a:buChar char="•"/>
              <a:defRPr/>
            </a:pPr>
            <a:r>
              <a:rPr lang="en-GB" sz="1200" b="0" i="0">
                <a:solidFill>
                  <a:schemeClr val="tx1"/>
                </a:solidFill>
                <a:latin typeface="Calibri"/>
                <a:ea typeface="Arial"/>
                <a:cs typeface="Arial"/>
              </a:rPr>
              <a:t>What are the differences to a SR?</a:t>
            </a:r>
            <a:endParaRPr/>
          </a:p>
          <a:p>
            <a:pPr marL="171450" indent="-171450">
              <a:buFont typeface="Arial"/>
              <a:buChar char="•"/>
              <a:defRPr/>
            </a:pPr>
            <a:r>
              <a:rPr lang="en-GB" sz="1200" b="0" i="0">
                <a:solidFill>
                  <a:schemeClr val="tx1"/>
                </a:solidFill>
                <a:latin typeface="Calibri"/>
                <a:ea typeface="Arial"/>
                <a:cs typeface="Arial"/>
              </a:rPr>
              <a:t>A systematic review is a </a:t>
            </a:r>
            <a:r>
              <a:rPr lang="en-GB" sz="1200" b="1" i="0">
                <a:solidFill>
                  <a:schemeClr val="tx1"/>
                </a:solidFill>
                <a:latin typeface="Calibri"/>
                <a:ea typeface="Arial"/>
                <a:cs typeface="Arial"/>
              </a:rPr>
              <a:t>clearly formulated question that uses systematic and explicit methods to identify, select and critically appraise relevant primary research, and to extract and analyze data from the studies that are included in the review.”  The methods used must be reproducible and transparent.</a:t>
            </a:r>
            <a:endParaRPr lang="en-GB" sz="1200" b="0" i="0">
              <a:solidFill>
                <a:schemeClr val="tx1"/>
              </a:solidFill>
              <a:latin typeface="Calibri"/>
              <a:ea typeface="Arial"/>
              <a:cs typeface="Arial"/>
            </a:endParaRPr>
          </a:p>
          <a:p>
            <a:pPr marL="171450" indent="-171450">
              <a:buFont typeface="Arial"/>
              <a:buChar char="•"/>
              <a:defRPr/>
            </a:pPr>
            <a:r>
              <a:rPr lang="en-GB" sz="1200" b="0" i="0">
                <a:solidFill>
                  <a:schemeClr val="tx1"/>
                </a:solidFill>
                <a:latin typeface="Calibri"/>
                <a:ea typeface="Arial"/>
                <a:cs typeface="Arial"/>
              </a:rPr>
              <a:t>It carry’s the highest level of evidence esp. if it includes Meta-analysis for clinical questions (even above RCTs)</a:t>
            </a:r>
            <a:endParaRPr/>
          </a:p>
          <a:p>
            <a:pPr marL="171450" indent="-171450">
              <a:buFont typeface="Arial"/>
              <a:buChar char="•"/>
              <a:defRPr/>
            </a:pPr>
            <a:r>
              <a:rPr lang="en-GB" sz="1200" b="0" i="0">
                <a:solidFill>
                  <a:schemeClr val="tx1"/>
                </a:solidFill>
                <a:latin typeface="Calibri"/>
                <a:ea typeface="Arial"/>
                <a:cs typeface="Arial"/>
              </a:rPr>
              <a:t>Protocol must be registered with an official Systematic review database such as Cochrane and PROSPERO [publication; no duplication]</a:t>
            </a:r>
            <a:endParaRPr/>
          </a:p>
          <a:p>
            <a:pPr marL="171450" indent="-171450">
              <a:buFont typeface="Arial"/>
              <a:buChar char="•"/>
              <a:defRPr/>
            </a:pPr>
            <a:r>
              <a:rPr lang="en-GB" sz="1200" b="0" i="0">
                <a:solidFill>
                  <a:schemeClr val="tx1"/>
                </a:solidFill>
                <a:latin typeface="Calibri"/>
                <a:ea typeface="Arial"/>
                <a:cs typeface="Arial"/>
              </a:rPr>
              <a:t>Additional quality assurance steps to ensure robustness and appraisal of relevant primary research by assessing the quality of studies using a validated tool dependent on study design e.g. CASP, STROBE, AGREE etc.</a:t>
            </a:r>
            <a:endParaRPr/>
          </a:p>
          <a:p>
            <a:pPr marL="171450" indent="-171450">
              <a:buFont typeface="Arial"/>
              <a:buChar char="•"/>
              <a:defRPr/>
            </a:pPr>
            <a:endParaRPr lang="en-GB" sz="1200" b="0" i="0">
              <a:solidFill>
                <a:schemeClr val="tx1"/>
              </a:solidFill>
              <a:latin typeface="Calibri"/>
              <a:ea typeface="Arial"/>
              <a:cs typeface="Arial"/>
            </a:endParaRPr>
          </a:p>
          <a:p>
            <a:pPr marL="0" indent="0">
              <a:buFontTx/>
              <a:buNone/>
              <a:defRPr/>
            </a:pPr>
            <a:r>
              <a:rPr lang="en-GB" sz="1200" b="0" i="0">
                <a:solidFill>
                  <a:schemeClr val="tx1"/>
                </a:solidFill>
                <a:latin typeface="Calibri"/>
                <a:ea typeface="Arial"/>
                <a:cs typeface="Arial"/>
              </a:rPr>
              <a:t>In short, a scoping review is the little brother of the Scoping Review.</a:t>
            </a:r>
            <a:endParaRPr/>
          </a:p>
          <a:p>
            <a:pPr marL="171450" indent="-171450">
              <a:buFont typeface="Arial"/>
              <a:buChar char="•"/>
              <a:defRPr/>
            </a:pPr>
            <a:endParaRPr lang="en-GB" sz="1200" b="0" i="0">
              <a:solidFill>
                <a:schemeClr val="tx1"/>
              </a:solidFill>
              <a:latin typeface="Calibri"/>
              <a:ea typeface="Arial"/>
              <a:cs typeface="Arial"/>
            </a:endParaRPr>
          </a:p>
          <a:p>
            <a:pPr marL="0" indent="0">
              <a:buFontTx/>
              <a:buNone/>
              <a:defRPr/>
            </a:pPr>
            <a:r>
              <a:rPr lang="en-GB" sz="1200" b="1" i="0">
                <a:solidFill>
                  <a:schemeClr val="tx1"/>
                </a:solidFill>
                <a:latin typeface="Calibri"/>
                <a:ea typeface="Arial"/>
                <a:cs typeface="Arial"/>
              </a:rPr>
              <a:t>[Ed: Different icons please and centre icon]</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16</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Simply speaking the main difference is that a Scoping review, while determining the Gap in the literature does NOT produce any statements that help to guide decision making.</a:t>
            </a:r>
            <a:endParaRPr/>
          </a:p>
          <a:p>
            <a:pPr>
              <a:defRPr/>
            </a:pPr>
            <a:endParaRPr lang="en-GB"/>
          </a:p>
          <a:p>
            <a:pPr>
              <a:defRPr/>
            </a:pPr>
            <a:r>
              <a:rPr lang="en-GB"/>
              <a:t>Whle a SR provides the highest level of clinical evidence.</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17</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Ok so why bother with a scoping review. What are it’s advantages &amp; disadvantages?</a:t>
            </a:r>
          </a:p>
          <a:p>
            <a:pPr>
              <a:defRPr/>
            </a:pPr>
            <a:endParaRPr/>
          </a:p>
          <a:p>
            <a:pPr>
              <a:defRPr/>
            </a:pPr>
            <a:r>
              <a:t>The advantage ist that it provides you with a simple to follow scientific method of synthesising whats out there in the literature. So you can be sure you haven’t missed large, important pieces of work. </a:t>
            </a:r>
          </a:p>
          <a:p>
            <a:pPr>
              <a:defRPr/>
            </a:pPr>
            <a:endParaRPr/>
          </a:p>
          <a:p>
            <a:pPr>
              <a:defRPr/>
            </a:pPr>
            <a:r>
              <a:t>If you are not sure what’s out there in the literature and whether your idea has already been “taken” it helps you to ident</a:t>
            </a:r>
            <a:r>
              <a:rPr lang="en-GB"/>
              <a:t>i</a:t>
            </a:r>
            <a:r>
              <a:t>fy the gaps in the literature</a:t>
            </a:r>
          </a:p>
          <a:p>
            <a:pPr>
              <a:defRPr/>
            </a:pPr>
            <a:endParaRPr/>
          </a:p>
          <a:p>
            <a:pPr>
              <a:defRPr/>
            </a:pPr>
            <a:r>
              <a:t>It is cheap to run (all it costs is time! – whi</a:t>
            </a:r>
            <a:r>
              <a:rPr lang="en-GB"/>
              <a:t>ch</a:t>
            </a:r>
            <a:r>
              <a:t> is a steal in the world of research) </a:t>
            </a:r>
          </a:p>
          <a:p>
            <a:pPr>
              <a:defRPr/>
            </a:pPr>
            <a:endParaRPr/>
          </a:p>
          <a:p>
            <a:pPr>
              <a:defRPr/>
            </a:pPr>
            <a:r>
              <a:t>It doesn’t need ethics and complicated permissions</a:t>
            </a:r>
          </a:p>
          <a:p>
            <a:pPr>
              <a:defRPr/>
            </a:pPr>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18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On this slide you see a detailed breakdown of the systematic method used. This is virtually identical for both review styles with the exception that:</a:t>
            </a:r>
            <a:endParaRPr/>
          </a:p>
          <a:p>
            <a:pPr>
              <a:defRPr/>
            </a:pPr>
            <a:endParaRPr lang="en-GB"/>
          </a:p>
          <a:p>
            <a:pPr marL="228600" indent="-228600">
              <a:buAutoNum type="alphaLcParenR"/>
              <a:defRPr/>
            </a:pPr>
            <a:r>
              <a:rPr lang="en-GB"/>
              <a:t>You will need to officially register your Protocol for a SR  - This is normally done using </a:t>
            </a:r>
            <a:r>
              <a:rPr lang="en-GB" b="1" i="0">
                <a:solidFill>
                  <a:srgbClr val="4D5156"/>
                </a:solidFill>
                <a:latin typeface="arial"/>
              </a:rPr>
              <a:t>The International Prospective Register of Systematic Reviews (PROSPERO)</a:t>
            </a:r>
            <a:endParaRPr b="1"/>
          </a:p>
          <a:p>
            <a:pPr>
              <a:defRPr/>
            </a:pPr>
            <a:endParaRPr/>
          </a:p>
          <a:p>
            <a:pPr>
              <a:defRPr/>
            </a:pPr>
            <a:r>
              <a:rPr lang="en-GB"/>
              <a:t>b) ALL papers included in a SR are assessed for Research Quality and Bias using validated and internationally available tools. </a:t>
            </a:r>
            <a:endParaRPr/>
          </a:p>
          <a:p>
            <a:pPr>
              <a:defRPr/>
            </a:pPr>
            <a:endParaRPr b="1"/>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19</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a:p>
            <a:pPr>
              <a:defRPr/>
            </a:pPr>
            <a:r>
              <a:t>For more information especially around writing research objectives pleas etake a look at this video’s about ScRs </a:t>
            </a:r>
          </a:p>
          <a:p>
            <a:pPr>
              <a:defRPr/>
            </a:pPr>
            <a:endParaRPr/>
          </a:p>
          <a:p>
            <a:pPr>
              <a:defRPr/>
            </a:pPr>
            <a:r>
              <a:rPr lang="en-GB"/>
              <a:t>A</a:t>
            </a:r>
            <a:r>
              <a:t>nd a paper on the difference between ScR &amp; SR: </a:t>
            </a:r>
            <a:r>
              <a:rPr lang="en-GB"/>
              <a:t>https://bmcmedresmethodol.biomedcentral.com/articles/10.1186/s12874-018-0611-x </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20</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Ok let’s talk about Ai and modern day literature research</a:t>
            </a:r>
          </a:p>
          <a:p>
            <a:pPr>
              <a:defRPr/>
            </a:pPr>
            <a:endParaRPr/>
          </a:p>
          <a:p>
            <a:pPr>
              <a:defRPr/>
            </a:pPr>
            <a:r>
              <a:t>Yes AND No</a:t>
            </a:r>
          </a:p>
          <a:p>
            <a:pPr>
              <a:defRPr/>
            </a:pPr>
            <a:endParaRPr/>
          </a:p>
          <a:p>
            <a:pPr>
              <a:defRPr/>
            </a:pPr>
            <a:r>
              <a:t>By now there are several dozens of LLM or Ai’s specifically designed for research and literature interrogation and I have tried to summarise these for you (see materials attached)</a:t>
            </a:r>
          </a:p>
          <a:p>
            <a:pPr>
              <a:defRPr/>
            </a:pPr>
            <a:endParaRPr/>
          </a:p>
          <a:p>
            <a:pPr>
              <a:defRPr/>
            </a:pPr>
            <a:r>
              <a:t>ELICIT in particular is a programme that can help you brainstorm Research questions; </a:t>
            </a:r>
            <a:r>
              <a:rPr lang="en-GB" sz="1800">
                <a:solidFill>
                  <a:srgbClr val="000000"/>
                </a:solidFill>
                <a:latin typeface="Calibri"/>
                <a:ea typeface="Times New Roman"/>
              </a:rPr>
              <a:t>Suggests papers in response to your research question, suggests search terms, helps you to rephrase your question or be more specific. </a:t>
            </a:r>
            <a:r>
              <a:rPr sz="1800" spc="-25">
                <a:solidFill>
                  <a:srgbClr val="1A1B1B"/>
                </a:solidFill>
                <a:latin typeface="Calibri"/>
                <a:ea typeface="Times New Roman"/>
              </a:rPr>
              <a:t>The software can also find relevant papers without perfect keyword matches, summarise them and extract key information.</a:t>
            </a:r>
            <a:endParaRPr sz="1800">
              <a:latin typeface="Times New Roman"/>
              <a:ea typeface="Times New Roman"/>
            </a:endParaRPr>
          </a:p>
          <a:p>
            <a:pPr>
              <a:defRPr/>
            </a:pPr>
            <a:endParaRPr/>
          </a:p>
          <a:p>
            <a:pPr>
              <a:defRPr/>
            </a:pPr>
            <a:endParaRPr/>
          </a:p>
          <a:p>
            <a:pPr>
              <a:defRPr/>
            </a:pPr>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21</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Ok lets try this: </a:t>
            </a:r>
            <a:r>
              <a:rPr lang="en-GB"/>
              <a:t>https://elicit.org/ </a:t>
            </a:r>
            <a:endParaRPr/>
          </a:p>
          <a:p>
            <a:pPr>
              <a:defRPr/>
            </a:pPr>
            <a:endParaRPr lang="en-GB"/>
          </a:p>
          <a:p>
            <a:pPr>
              <a:defRPr/>
            </a:pPr>
            <a:r>
              <a:rPr lang="en-GB"/>
              <a:t>In Elicit you have to register for a free account.</a:t>
            </a:r>
            <a:endParaRPr/>
          </a:p>
          <a:p>
            <a:pPr>
              <a:defRPr/>
            </a:pPr>
            <a:endParaRPr lang="en-GB"/>
          </a:p>
          <a:p>
            <a:pPr>
              <a:defRPr/>
            </a:pPr>
            <a:r>
              <a:rPr lang="en-GB"/>
              <a:t>When it comes to searching you have two options – you can ask a research question or upload your own PDFs</a:t>
            </a:r>
            <a:endParaRPr/>
          </a:p>
          <a:p>
            <a:pPr>
              <a:defRPr/>
            </a:pPr>
            <a:endParaRPr lang="en-GB"/>
          </a:p>
          <a:p>
            <a:pPr>
              <a:defRPr/>
            </a:pPr>
            <a:r>
              <a:rPr lang="en-GB"/>
              <a:t>Ask a research question: </a:t>
            </a:r>
            <a:r>
              <a:rPr lang="en-GB" b="1"/>
              <a:t>What guidelines allow the prevention and management of medication induced delirium with a particular focus on patients with dementia.</a:t>
            </a:r>
            <a:endParaRPr/>
          </a:p>
          <a:p>
            <a:pPr>
              <a:defRPr/>
            </a:pPr>
            <a:r>
              <a:rPr lang="en-GB" b="1"/>
              <a:t>	</a:t>
            </a:r>
            <a:r>
              <a:rPr lang="en-GB" b="0"/>
              <a:t> - suggests papers, gives you a summary and key analysis points. You can read the Abstract, download the PDF or click 	on the link, so very useful!!!</a:t>
            </a:r>
            <a:endParaRPr/>
          </a:p>
          <a:p>
            <a:pPr>
              <a:defRPr/>
            </a:pPr>
            <a:endParaRPr lang="en-GB" b="0"/>
          </a:p>
          <a:p>
            <a:pPr>
              <a:defRPr/>
            </a:pPr>
            <a:r>
              <a:rPr lang="en-GB" b="0"/>
              <a:t>Let’s take the first PDF paper it suggests </a:t>
            </a:r>
            <a:r>
              <a:rPr lang="en-GB" b="1"/>
              <a:t>SIGN – delirium guidelines </a:t>
            </a:r>
            <a:r>
              <a:rPr lang="en-GB" b="0"/>
              <a:t>and see what happens when we upload that instead.</a:t>
            </a:r>
            <a:endParaRPr/>
          </a:p>
          <a:p>
            <a:pPr>
              <a:defRPr/>
            </a:pPr>
            <a:r>
              <a:rPr lang="en-GB" b="0"/>
              <a:t>	- at first it only provides the summary of this paper but you can ask it to see more</a:t>
            </a:r>
            <a:endParaRPr/>
          </a:p>
          <a:p>
            <a:pPr>
              <a:defRPr/>
            </a:pPr>
            <a:r>
              <a:rPr lang="en-GB" b="0"/>
              <a:t>	- and you get more papers which are different to the search above using the research question.</a:t>
            </a:r>
            <a:endParaRPr/>
          </a:p>
          <a:p>
            <a:pPr>
              <a:defRPr/>
            </a:pPr>
            <a:endParaRPr lang="en-GB" b="0"/>
          </a:p>
          <a:p>
            <a:pPr>
              <a:defRPr/>
            </a:pPr>
            <a:r>
              <a:rPr lang="en-GB" b="0"/>
              <a:t>However it doesn’t really tell you how it has come about these papers, where it has looked and what keywords it has used. Therefore you don’t know what it has missed (much like a narrative review).</a:t>
            </a:r>
            <a:endParaRPr/>
          </a:p>
          <a:p>
            <a:pPr>
              <a:defRPr/>
            </a:pPr>
            <a:r>
              <a:rPr lang="en-GB" b="0"/>
              <a:t>	BUT it is a useful sense check AFTER you have completed your own search to see if anything else of interest comes up 	(i.e. use it like a search engine)</a:t>
            </a:r>
            <a:endParaRPr/>
          </a:p>
          <a:p>
            <a:pPr>
              <a:defRPr/>
            </a:pPr>
            <a:r>
              <a:rPr lang="en-GB" b="0"/>
              <a:t>	AND the quick summary/ overview function is useful for getting a quick grasp of the papers and selecting the ones that, at 	a surface level fit the bill.</a:t>
            </a:r>
            <a:endParaRPr/>
          </a:p>
          <a:p>
            <a:pPr>
              <a:defRPr/>
            </a:pPr>
            <a:endParaRPr lang="en-GB" b="0"/>
          </a:p>
          <a:p>
            <a:pPr>
              <a:defRPr/>
            </a:pPr>
            <a:endParaRPr lang="en-GB" b="0"/>
          </a:p>
          <a:p>
            <a:pPr>
              <a:defRPr/>
            </a:pPr>
            <a:r>
              <a:t>However NONE will help you with writing your research QUESTION &amp; AIM. I am relieved by that because that requires a higher level of cognition to identify questions that need answered and thankfully Ai is not there yet.</a:t>
            </a:r>
          </a:p>
          <a:p>
            <a:pPr>
              <a:defRPr/>
            </a:pPr>
            <a:endParaRPr/>
          </a:p>
          <a:p>
            <a:pPr>
              <a:defRPr/>
            </a:pPr>
            <a:r>
              <a:t>Equally no Ai will help you to decide which type of Lit. Review to use as this is directly linked to your research question and your comprehension.</a:t>
            </a:r>
          </a:p>
          <a:p>
            <a:pPr>
              <a:defRPr/>
            </a:pPr>
            <a:endParaRPr/>
          </a:p>
          <a:p>
            <a:pPr>
              <a:defRPr/>
            </a:pPr>
            <a:r>
              <a:t>So enough from us. It’s now over to you….</a:t>
            </a:r>
          </a:p>
          <a:p>
            <a:pPr>
              <a:defRPr/>
            </a:pPr>
            <a:endParaRPr lang="en-GB" b="0"/>
          </a:p>
          <a:p>
            <a:pPr>
              <a:defRPr/>
            </a:pPr>
            <a:endParaRPr lang="en-GB" b="0"/>
          </a:p>
          <a:p>
            <a:pPr>
              <a:defRPr/>
            </a:pPr>
            <a:endParaRPr lang="en-GB" b="1"/>
          </a:p>
          <a:p>
            <a:pPr>
              <a:defRPr/>
            </a:pPr>
            <a:r>
              <a:rPr lang="en-GB" b="1"/>
              <a:t> 	</a:t>
            </a:r>
            <a:endParaRPr b="1"/>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22</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10:15 0 11:00</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23</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11:00 – 11:15</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24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sz="1800">
                <a:solidFill>
                  <a:srgbClr val="000000"/>
                </a:solidFill>
                <a:latin typeface="Arial"/>
                <a:ea typeface="Arial"/>
              </a:rPr>
              <a:t>09.25-09.30</a:t>
            </a:r>
            <a:r>
              <a:t>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7</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sz="1800">
                <a:solidFill>
                  <a:srgbClr val="000000"/>
                </a:solidFill>
                <a:latin typeface="Arial"/>
                <a:ea typeface="Arial"/>
              </a:rPr>
              <a:t>11:15 – 12:00</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25</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Now that you have written a research question there is one more thing you need to do before you can start and that is writing your research protocol.</a:t>
            </a:r>
          </a:p>
          <a:p>
            <a:pPr>
              <a:defRPr/>
            </a:pPr>
            <a:endParaRPr/>
          </a:p>
          <a:p>
            <a:pPr>
              <a:defRPr/>
            </a:pPr>
            <a:r>
              <a:t>One the one hand a research protocol is essential to ensure that you will conduct the most robust research possible,</a:t>
            </a:r>
          </a:p>
          <a:p>
            <a:pPr>
              <a:defRPr/>
            </a:pPr>
            <a:r>
              <a:t>BUT on the other hand it feels a little counterintiutive. H</a:t>
            </a:r>
            <a:r>
              <a:rPr lang="en-GB"/>
              <a:t>o</a:t>
            </a:r>
            <a:r>
              <a:t>w are you supposed to know how you will do things in the future?</a:t>
            </a:r>
          </a:p>
          <a:p>
            <a:pPr>
              <a:defRPr/>
            </a:pPr>
            <a:endParaRPr/>
          </a:p>
          <a:p>
            <a:pPr>
              <a:defRPr/>
            </a:pPr>
            <a:r>
              <a:t>The protocol forces you to really think through ALL the steps of your research BEFORE you start so that there are no surprises. Q</a:t>
            </a:r>
            <a:r>
              <a:rPr lang="en-GB"/>
              <a:t>u</a:t>
            </a:r>
            <a:r>
              <a:t>ality and robustness are guaranteed and you have a guidline to work to, This ensures you don’t change your mind half way through or get influences/ sidetracked by other things. It allows you to minimise bias in yoru study AND KEEP IT OUT.</a:t>
            </a:r>
          </a:p>
          <a:p>
            <a:pPr>
              <a:defRPr/>
            </a:pPr>
            <a:endParaRPr/>
          </a:p>
          <a:p>
            <a:pPr>
              <a:defRPr/>
            </a:pPr>
            <a:r>
              <a:t>Besides you will be mighty glad when months down the line you can refer to yoru own protocol to remind yourself how you need to do sth.</a:t>
            </a:r>
          </a:p>
          <a:p>
            <a:pPr>
              <a:defRPr/>
            </a:pPr>
            <a:endParaRPr/>
          </a:p>
          <a:p>
            <a:pPr>
              <a:defRPr/>
            </a:pPr>
            <a:r>
              <a:rPr lang="en-GB"/>
              <a:t>One of the key things the </a:t>
            </a:r>
            <a:r>
              <a:t>protocoll asks you to consider </a:t>
            </a:r>
            <a:r>
              <a:rPr lang="en-GB"/>
              <a:t>are</a:t>
            </a:r>
            <a:endParaRPr/>
          </a:p>
          <a:p>
            <a:pPr>
              <a:defRPr/>
            </a:pPr>
            <a:r>
              <a:rPr lang="en-GB"/>
              <a:t>I</a:t>
            </a:r>
            <a:r>
              <a:t>nlcusion and exclusion criteria (watch out exclusion NOT the opposite of inclusion)</a:t>
            </a:r>
            <a:endParaRPr lang="en-GB"/>
          </a:p>
          <a:p>
            <a:pPr>
              <a:defRPr/>
            </a:pPr>
            <a:endParaRPr/>
          </a:p>
          <a:p>
            <a:pPr>
              <a:defRPr/>
            </a:pPr>
            <a:endParaRPr/>
          </a:p>
          <a:p>
            <a:pPr>
              <a:defRPr/>
            </a:pPr>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26</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Inclusion criteria do require quite a bit of thought. </a:t>
            </a:r>
            <a:endParaRPr/>
          </a:p>
          <a:p>
            <a:pPr>
              <a:defRPr/>
            </a:pPr>
            <a:endParaRPr lang="en-GB"/>
          </a:p>
          <a:p>
            <a:pPr>
              <a:defRPr/>
            </a:pPr>
            <a:r>
              <a:rPr lang="en-GB"/>
              <a:t>Get it right and it will make your life very easy when you select papers for inclusion, get it wrong and it quickly becomes a limitation to your study, making the literature selection too non-specific and in some cases resulting in you struggling to cope. </a:t>
            </a:r>
            <a:endParaRPr/>
          </a:p>
          <a:p>
            <a:pPr>
              <a:defRPr/>
            </a:pPr>
            <a:endParaRPr lang="en-GB"/>
          </a:p>
          <a:p>
            <a:pPr>
              <a:defRPr/>
            </a:pPr>
            <a:r>
              <a:rPr lang="en-GB"/>
              <a:t>The key to setting good inclusion criteria is to be as specific as possible. </a:t>
            </a:r>
            <a:endParaRPr/>
          </a:p>
          <a:p>
            <a:pPr>
              <a:defRPr/>
            </a:pPr>
            <a:endParaRPr lang="en-GB"/>
          </a:p>
          <a:p>
            <a:pPr>
              <a:defRPr/>
            </a:pPr>
            <a:r>
              <a:rPr lang="en-GB"/>
              <a:t>Start by considering your research question as you will have already defined the WHO of your study (e.g. patients with osteoarthritis of the knee)</a:t>
            </a:r>
            <a:endParaRPr/>
          </a:p>
          <a:p>
            <a:pPr>
              <a:defRPr/>
            </a:pPr>
            <a:r>
              <a:t>However this is very vague, try and ask specific questions to narrow it down. </a:t>
            </a:r>
            <a:r>
              <a:rPr lang="en-GB"/>
              <a:t>E</a:t>
            </a:r>
            <a:r>
              <a:t>.g. WHERE exactly are you recruiting your participants from (e.g. outpatient clinic at Clachansands hospital Inverness)?</a:t>
            </a:r>
          </a:p>
          <a:p>
            <a:pPr>
              <a:defRPr/>
            </a:pPr>
            <a:r>
              <a:t>WHAT specific diagnosis shou</a:t>
            </a:r>
            <a:r>
              <a:rPr lang="en-GB"/>
              <a:t>ld</a:t>
            </a:r>
            <a:r>
              <a:t> your participants have (e.g. Patients who have had a confirmed diagnosis of osteoarthritis of the knee </a:t>
            </a:r>
          </a:p>
          <a:p>
            <a:pPr>
              <a:defRPr/>
            </a:pPr>
            <a:r>
              <a:t>HOW long ago was this diagnosis made (5 years ago)</a:t>
            </a:r>
          </a:p>
          <a:p>
            <a:pPr>
              <a:defRPr/>
            </a:pPr>
            <a:r>
              <a:t>Lastly consider any confounding factors that could introduce bias into your study e.g. co-morbidities that can affect your results; any specific age group you need to include; any other interventions you wish to control for (e.g. Patients who have not yet had a Physiotherapie intervention; Adult patients &gt; 18 years and over)</a:t>
            </a:r>
          </a:p>
          <a:p>
            <a:pPr>
              <a:defRPr/>
            </a:pPr>
            <a:endParaRPr/>
          </a:p>
          <a:p>
            <a:pPr>
              <a:defRPr/>
            </a:pPr>
            <a:r>
              <a:t>This helps to turn your very vague WHO into a set of very specific inclusion criteria</a:t>
            </a:r>
          </a:p>
          <a:p>
            <a:pPr>
              <a:defRPr/>
            </a:pPr>
            <a:endParaRPr/>
          </a:p>
          <a:p>
            <a:pPr>
              <a:defRPr/>
            </a:pPr>
            <a:r>
              <a:t>In ADDITION you have t</a:t>
            </a:r>
            <a:r>
              <a:rPr lang="en-GB"/>
              <a:t>he</a:t>
            </a:r>
            <a:r>
              <a:t> Literature specific INCLUSION criteria</a:t>
            </a:r>
          </a:p>
          <a:p>
            <a:pPr>
              <a:defRPr/>
            </a:pPr>
            <a:r>
              <a:t>Types of studies</a:t>
            </a:r>
          </a:p>
          <a:p>
            <a:pPr>
              <a:defRPr/>
            </a:pPr>
            <a:r>
              <a:t>Language</a:t>
            </a:r>
          </a:p>
          <a:p>
            <a:pPr>
              <a:defRPr/>
            </a:pPr>
            <a:r>
              <a:t>Dates of publication</a:t>
            </a:r>
          </a:p>
          <a:p>
            <a:pPr>
              <a:defRPr/>
            </a:pPr>
            <a:endParaRPr/>
          </a:p>
          <a:p>
            <a:pPr>
              <a:defRPr/>
            </a:pPr>
            <a:endParaRPr/>
          </a:p>
          <a:p>
            <a:pPr>
              <a:defRPr/>
            </a:pPr>
            <a:endParaRPr/>
          </a:p>
          <a:p>
            <a:pPr>
              <a:defRPr/>
            </a:pPr>
            <a:endParaRPr/>
          </a:p>
          <a:p>
            <a:pPr>
              <a:defRPr/>
            </a:pPr>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27</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Identifying the Exclusion criteria from here on in seems very easy.</a:t>
            </a:r>
          </a:p>
          <a:p>
            <a:pPr>
              <a:defRPr/>
            </a:pPr>
            <a:endParaRPr/>
          </a:p>
          <a:p>
            <a:pPr>
              <a:defRPr/>
            </a:pPr>
            <a:r>
              <a:t>Q – Can you name an exclusion criteria or two – (ask Audience)</a:t>
            </a:r>
          </a:p>
          <a:p>
            <a:pPr>
              <a:defRPr/>
            </a:pPr>
            <a:endParaRPr/>
          </a:p>
          <a:p>
            <a:pPr>
              <a:defRPr/>
            </a:pPr>
            <a:r>
              <a:t>This is the bit that a lot of people get wrong– Exclusion criteria ARE NOT the opposite of inclusion criteria</a:t>
            </a:r>
          </a:p>
          <a:p>
            <a:pPr>
              <a:defRPr/>
            </a:pPr>
            <a:endParaRPr/>
          </a:p>
          <a:p>
            <a:pPr>
              <a:defRPr/>
            </a:pPr>
            <a:r>
              <a:t>Exclusion criteria capture any subjects/ papers that would normally fall within your inclusion criteria but ar enot eligible for inclusion becaus</a:t>
            </a:r>
            <a:r>
              <a:rPr lang="en-GB"/>
              <a:t>e</a:t>
            </a:r>
            <a:r>
              <a:t> of certain confounding factors.</a:t>
            </a:r>
          </a:p>
          <a:p>
            <a:pPr>
              <a:defRPr/>
            </a:pPr>
            <a:r>
              <a:t>e.g. Patients&gt; 18 years and over but unable to consent.</a:t>
            </a:r>
          </a:p>
          <a:p>
            <a:pPr>
              <a:defRPr/>
            </a:pPr>
            <a:r>
              <a:t>e.g. All publications looking at the long term prescribing (&gt;30days) of antibiotics for respiratory infections in patients 18 years and older (exclusion criteria COVID)</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28</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3. Slide; Video – Inclusion Criteria</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29</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GB" b="1"/>
              <a:t>Ok on to the the next key aspect of the protocol – your search strategy</a:t>
            </a:r>
            <a:endParaRPr/>
          </a:p>
          <a:p>
            <a:pPr marL="0" marR="0" lvl="0" indent="0" algn="l" defTabSz="914400">
              <a:lnSpc>
                <a:spcPct val="100000"/>
              </a:lnSpc>
              <a:spcBef>
                <a:spcPts val="0"/>
              </a:spcBef>
              <a:spcAft>
                <a:spcPts val="0"/>
              </a:spcAft>
              <a:buClrTx/>
              <a:buSzTx/>
              <a:buFontTx/>
              <a:buNone/>
              <a:defRPr/>
            </a:pPr>
            <a:endParaRPr lang="en-GB" b="1"/>
          </a:p>
          <a:p>
            <a:pPr marL="0" marR="0" lvl="0" indent="0" algn="l" defTabSz="914400">
              <a:lnSpc>
                <a:spcPct val="100000"/>
              </a:lnSpc>
              <a:spcBef>
                <a:spcPts val="0"/>
              </a:spcBef>
              <a:spcAft>
                <a:spcPts val="0"/>
              </a:spcAft>
              <a:buClrTx/>
              <a:buSzTx/>
              <a:buFontTx/>
              <a:buNone/>
              <a:defRPr/>
            </a:pPr>
            <a:r>
              <a:rPr lang="en-GB" b="0"/>
              <a:t>I know what you are going to say – How am I supposed to know how my search is going to pan out?</a:t>
            </a:r>
            <a:endParaRPr/>
          </a:p>
          <a:p>
            <a:pPr marL="0" marR="0" lvl="0" indent="0" algn="l" defTabSz="914400">
              <a:lnSpc>
                <a:spcPct val="100000"/>
              </a:lnSpc>
              <a:spcBef>
                <a:spcPts val="0"/>
              </a:spcBef>
              <a:spcAft>
                <a:spcPts val="0"/>
              </a:spcAft>
              <a:buClrTx/>
              <a:buSzTx/>
              <a:buFontTx/>
              <a:buNone/>
              <a:defRPr/>
            </a:pPr>
            <a:r>
              <a:rPr lang="en-GB" b="0"/>
              <a:t>Well that is reflective of the way you probably used to work to write a background, essay or introduction. And therefore a hallmark of a narrative review (e.g. ok let’s start somewhere and see where we end up). Whence the biased, non-transparent nature of narrative reviews. </a:t>
            </a:r>
            <a:endParaRPr/>
          </a:p>
          <a:p>
            <a:pPr marL="0" marR="0" lvl="0" indent="0" algn="l" defTabSz="914400">
              <a:lnSpc>
                <a:spcPct val="100000"/>
              </a:lnSpc>
              <a:spcBef>
                <a:spcPts val="0"/>
              </a:spcBef>
              <a:spcAft>
                <a:spcPts val="0"/>
              </a:spcAft>
              <a:buClrTx/>
              <a:buSzTx/>
              <a:buFontTx/>
              <a:buNone/>
              <a:defRPr/>
            </a:pPr>
            <a:endParaRPr lang="en-GB" b="0"/>
          </a:p>
          <a:p>
            <a:pPr marL="0" marR="0" lvl="0" indent="0" algn="l" defTabSz="914400">
              <a:lnSpc>
                <a:spcPct val="100000"/>
              </a:lnSpc>
              <a:spcBef>
                <a:spcPts val="0"/>
              </a:spcBef>
              <a:spcAft>
                <a:spcPts val="0"/>
              </a:spcAft>
              <a:buClrTx/>
              <a:buSzTx/>
              <a:buFontTx/>
              <a:buNone/>
              <a:defRPr/>
            </a:pPr>
            <a:r>
              <a:rPr lang="en-GB" b="0"/>
              <a:t>For a ScR / SR you need to have a clear strategy and consider all search terms </a:t>
            </a:r>
            <a:r>
              <a:rPr lang="en-GB" b="0" u="sng"/>
              <a:t>before </a:t>
            </a:r>
            <a:r>
              <a:rPr lang="en-GB" b="0"/>
              <a:t>you start your research. (I know – a crystal ball moment)</a:t>
            </a:r>
            <a:endParaRPr/>
          </a:p>
          <a:p>
            <a:pPr marL="0" marR="0" lvl="0" indent="0" algn="l" defTabSz="914400">
              <a:lnSpc>
                <a:spcPct val="100000"/>
              </a:lnSpc>
              <a:spcBef>
                <a:spcPts val="0"/>
              </a:spcBef>
              <a:spcAft>
                <a:spcPts val="0"/>
              </a:spcAft>
              <a:buClrTx/>
              <a:buSzTx/>
              <a:buFontTx/>
              <a:buNone/>
              <a:defRPr/>
            </a:pPr>
            <a:endParaRPr lang="en-GB" b="0"/>
          </a:p>
          <a:p>
            <a:pPr marL="0" marR="0" lvl="0" indent="0" algn="l" defTabSz="914400">
              <a:lnSpc>
                <a:spcPct val="100000"/>
              </a:lnSpc>
              <a:spcBef>
                <a:spcPts val="0"/>
              </a:spcBef>
              <a:spcAft>
                <a:spcPts val="0"/>
              </a:spcAft>
              <a:buClrTx/>
              <a:buSzTx/>
              <a:buFontTx/>
              <a:buNone/>
              <a:defRPr/>
            </a:pPr>
            <a:r>
              <a:rPr lang="en-GB" b="0"/>
              <a:t>Ok lets break it down.:</a:t>
            </a:r>
            <a:endParaRPr/>
          </a:p>
          <a:p>
            <a:pPr marL="171450" marR="0" lvl="0" indent="-171450" algn="l" defTabSz="914400">
              <a:lnSpc>
                <a:spcPct val="100000"/>
              </a:lnSpc>
              <a:spcBef>
                <a:spcPts val="0"/>
              </a:spcBef>
              <a:spcAft>
                <a:spcPts val="0"/>
              </a:spcAft>
              <a:buClrTx/>
              <a:buSzTx/>
              <a:buFont typeface="Arial"/>
              <a:buChar char="•"/>
              <a:defRPr/>
            </a:pPr>
            <a:r>
              <a:rPr lang="en-GB" b="0"/>
              <a:t>Use your research question to identify any key words (you notice we keep going back to your research question)</a:t>
            </a:r>
            <a:endParaRPr/>
          </a:p>
          <a:p>
            <a:pPr marL="171450" marR="0" lvl="0" indent="-171450" algn="l" defTabSz="914400">
              <a:lnSpc>
                <a:spcPct val="100000"/>
              </a:lnSpc>
              <a:spcBef>
                <a:spcPts val="0"/>
              </a:spcBef>
              <a:spcAft>
                <a:spcPts val="0"/>
              </a:spcAft>
              <a:buClrTx/>
              <a:buSzTx/>
              <a:buFont typeface="Arial"/>
              <a:buChar char="•"/>
              <a:defRPr/>
            </a:pPr>
            <a:r>
              <a:rPr lang="en-GB" b="0"/>
              <a:t>Do the same for your inclusion criteria (not the literature specific ones, only the population/patient/ topic specific ones)</a:t>
            </a:r>
            <a:endParaRPr/>
          </a:p>
          <a:p>
            <a:pPr marL="171450" marR="0" lvl="0" indent="-171450" algn="l" defTabSz="914400">
              <a:lnSpc>
                <a:spcPct val="100000"/>
              </a:lnSpc>
              <a:spcBef>
                <a:spcPts val="0"/>
              </a:spcBef>
              <a:spcAft>
                <a:spcPts val="0"/>
              </a:spcAft>
              <a:buClrTx/>
              <a:buSzTx/>
              <a:buFont typeface="Arial"/>
              <a:buChar char="•"/>
              <a:defRPr/>
            </a:pPr>
            <a:endParaRPr lang="en-GB" b="0"/>
          </a:p>
          <a:p>
            <a:pPr marL="0" marR="0" lvl="0" indent="0" algn="l" defTabSz="914400">
              <a:lnSpc>
                <a:spcPct val="100000"/>
              </a:lnSpc>
              <a:spcBef>
                <a:spcPts val="0"/>
              </a:spcBef>
              <a:spcAft>
                <a:spcPts val="0"/>
              </a:spcAft>
              <a:buClrTx/>
              <a:buSzTx/>
              <a:buFontTx/>
              <a:buNone/>
              <a:defRPr/>
            </a:pPr>
            <a:r>
              <a:rPr lang="en-GB" b="0"/>
              <a:t>Let’s take an example:</a:t>
            </a:r>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To review the published guidelines that allow the prevention and management of medication induced delirium with a particular focus on patients with dementia. </a:t>
            </a:r>
            <a:endParaRPr sz="1800">
              <a:latin typeface="Times New Roman"/>
              <a:ea typeface="Times New Roman"/>
            </a:endParaRPr>
          </a:p>
          <a:p>
            <a:pPr marL="0" marR="0" lvl="0" indent="0" algn="l" defTabSz="914400">
              <a:lnSpc>
                <a:spcPct val="100000"/>
              </a:lnSpc>
              <a:spcBef>
                <a:spcPts val="0"/>
              </a:spcBef>
              <a:spcAft>
                <a:spcPts val="0"/>
              </a:spcAft>
              <a:buClrTx/>
              <a:buSzTx/>
              <a:buFontTx/>
              <a:buNone/>
              <a:defRPr/>
            </a:pPr>
            <a:r>
              <a:rPr sz="1800">
                <a:latin typeface="Times New Roman"/>
              </a:rPr>
              <a:t>Inclusion:</a:t>
            </a:r>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Adults with a medication induced delirium with or without the diagnosis of dementia</a:t>
            </a:r>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All documents detailing the prevention and management of medication induced delirium with a particular focus on dementia</a:t>
            </a:r>
            <a:r>
              <a:rPr sz="2800"/>
              <a:t> </a:t>
            </a:r>
            <a:endParaRPr lang="en-GB" sz="1800">
              <a:latin typeface="Arial"/>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All clinical settings will be included</a:t>
            </a:r>
            <a:r>
              <a:rPr sz="2800"/>
              <a:t> </a:t>
            </a:r>
            <a:endParaRPr/>
          </a:p>
          <a:p>
            <a:pPr marL="0" marR="0" lvl="0" indent="0" algn="l" defTabSz="914400">
              <a:lnSpc>
                <a:spcPct val="100000"/>
              </a:lnSpc>
              <a:spcBef>
                <a:spcPts val="0"/>
              </a:spcBef>
              <a:spcAft>
                <a:spcPts val="0"/>
              </a:spcAft>
              <a:buClrTx/>
              <a:buSzTx/>
              <a:buFontTx/>
              <a:buNone/>
              <a:defRPr/>
            </a:pPr>
            <a:endParaRPr sz="2800">
              <a:latin typeface="Times New Roman"/>
              <a:ea typeface="Times New Roman"/>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For each of those key terms consider any relevant synonyms:</a:t>
            </a:r>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Then consider any relevant MeSH terms (Medical Subject headings)</a:t>
            </a:r>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Consider any relevant truncations</a:t>
            </a:r>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Consider relevant Wild cards</a:t>
            </a:r>
            <a:endParaRPr sz="1800">
              <a:latin typeface="Times New Roman"/>
              <a:ea typeface="Times New Roman"/>
            </a:endParaRPr>
          </a:p>
          <a:p>
            <a:pPr marL="0" marR="0" lvl="0" indent="0" algn="l" defTabSz="914400">
              <a:lnSpc>
                <a:spcPct val="100000"/>
              </a:lnSpc>
              <a:spcBef>
                <a:spcPts val="0"/>
              </a:spcBef>
              <a:spcAft>
                <a:spcPts val="0"/>
              </a:spcAft>
              <a:buClrTx/>
              <a:buSzTx/>
              <a:buFontTx/>
              <a:buNone/>
              <a:defRPr/>
            </a:pPr>
            <a:endParaRPr sz="1800">
              <a:latin typeface="Times New Roman"/>
            </a:endParaRPr>
          </a:p>
          <a:p>
            <a:pPr>
              <a:defRPr/>
            </a:pPr>
            <a:endParaRPr sz="1200" b="0">
              <a:solidFill>
                <a:schemeClr val="tx1"/>
              </a:solidFill>
              <a:latin typeface="Calibri"/>
              <a:ea typeface="Arial"/>
              <a:cs typeface="Arial"/>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30</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GB" b="1"/>
              <a:t>Ok on to the the next key aspect of the protocol – your search strategy</a:t>
            </a:r>
            <a:endParaRPr/>
          </a:p>
          <a:p>
            <a:pPr marL="0" marR="0" lvl="0" indent="0" algn="l" defTabSz="914400">
              <a:lnSpc>
                <a:spcPct val="100000"/>
              </a:lnSpc>
              <a:spcBef>
                <a:spcPts val="0"/>
              </a:spcBef>
              <a:spcAft>
                <a:spcPts val="0"/>
              </a:spcAft>
              <a:buClrTx/>
              <a:buSzTx/>
              <a:buFontTx/>
              <a:buNone/>
              <a:defRPr/>
            </a:pPr>
            <a:endParaRPr lang="en-GB" b="1"/>
          </a:p>
          <a:p>
            <a:pPr marL="0" marR="0" lvl="0" indent="0" algn="l" defTabSz="914400">
              <a:lnSpc>
                <a:spcPct val="100000"/>
              </a:lnSpc>
              <a:spcBef>
                <a:spcPts val="0"/>
              </a:spcBef>
              <a:spcAft>
                <a:spcPts val="0"/>
              </a:spcAft>
              <a:buClrTx/>
              <a:buSzTx/>
              <a:buFontTx/>
              <a:buNone/>
              <a:defRPr/>
            </a:pPr>
            <a:r>
              <a:rPr lang="en-GB" b="0"/>
              <a:t>I know what you are going to say – How am I supposed to know how my search is going to pan out?</a:t>
            </a:r>
            <a:endParaRPr/>
          </a:p>
          <a:p>
            <a:pPr marL="0" marR="0" lvl="0" indent="0" algn="l" defTabSz="914400">
              <a:lnSpc>
                <a:spcPct val="100000"/>
              </a:lnSpc>
              <a:spcBef>
                <a:spcPts val="0"/>
              </a:spcBef>
              <a:spcAft>
                <a:spcPts val="0"/>
              </a:spcAft>
              <a:buClrTx/>
              <a:buSzTx/>
              <a:buFontTx/>
              <a:buNone/>
              <a:defRPr/>
            </a:pPr>
            <a:r>
              <a:rPr lang="en-GB" b="0"/>
              <a:t>Well that is reflective of the way you probably used to work to write a background, essay or introduction. And therefore a hallmark of a narrative review (e.g. ok let’s start somewhere and see where we end up). Whence the biased, non-transparent nature of narrative reviews. </a:t>
            </a:r>
            <a:endParaRPr/>
          </a:p>
          <a:p>
            <a:pPr marL="0" marR="0" lvl="0" indent="0" algn="l" defTabSz="914400">
              <a:lnSpc>
                <a:spcPct val="100000"/>
              </a:lnSpc>
              <a:spcBef>
                <a:spcPts val="0"/>
              </a:spcBef>
              <a:spcAft>
                <a:spcPts val="0"/>
              </a:spcAft>
              <a:buClrTx/>
              <a:buSzTx/>
              <a:buFontTx/>
              <a:buNone/>
              <a:defRPr/>
            </a:pPr>
            <a:endParaRPr lang="en-GB" b="0"/>
          </a:p>
          <a:p>
            <a:pPr marL="0" marR="0" lvl="0" indent="0" algn="l" defTabSz="914400">
              <a:lnSpc>
                <a:spcPct val="100000"/>
              </a:lnSpc>
              <a:spcBef>
                <a:spcPts val="0"/>
              </a:spcBef>
              <a:spcAft>
                <a:spcPts val="0"/>
              </a:spcAft>
              <a:buClrTx/>
              <a:buSzTx/>
              <a:buFontTx/>
              <a:buNone/>
              <a:defRPr/>
            </a:pPr>
            <a:r>
              <a:rPr lang="en-GB" b="0"/>
              <a:t>For a ScR / SR you need to have a clear strategy and consider all search terms </a:t>
            </a:r>
            <a:r>
              <a:rPr lang="en-GB" b="0" u="sng"/>
              <a:t>before </a:t>
            </a:r>
            <a:r>
              <a:rPr lang="en-GB" b="0"/>
              <a:t>you start your research. (I know – a crystal ball moment)</a:t>
            </a:r>
            <a:endParaRPr/>
          </a:p>
          <a:p>
            <a:pPr marL="0" marR="0" lvl="0" indent="0" algn="l" defTabSz="914400">
              <a:lnSpc>
                <a:spcPct val="100000"/>
              </a:lnSpc>
              <a:spcBef>
                <a:spcPts val="0"/>
              </a:spcBef>
              <a:spcAft>
                <a:spcPts val="0"/>
              </a:spcAft>
              <a:buClrTx/>
              <a:buSzTx/>
              <a:buFontTx/>
              <a:buNone/>
              <a:defRPr/>
            </a:pPr>
            <a:endParaRPr lang="en-GB" b="0"/>
          </a:p>
          <a:p>
            <a:pPr marL="0" marR="0" lvl="0" indent="0" algn="l" defTabSz="914400">
              <a:lnSpc>
                <a:spcPct val="100000"/>
              </a:lnSpc>
              <a:spcBef>
                <a:spcPts val="0"/>
              </a:spcBef>
              <a:spcAft>
                <a:spcPts val="0"/>
              </a:spcAft>
              <a:buClrTx/>
              <a:buSzTx/>
              <a:buFontTx/>
              <a:buNone/>
              <a:defRPr/>
            </a:pPr>
            <a:r>
              <a:rPr lang="en-GB" b="0"/>
              <a:t>Ok lets break it down.:</a:t>
            </a:r>
            <a:endParaRPr/>
          </a:p>
          <a:p>
            <a:pPr marL="171450" marR="0" lvl="0" indent="-171450" algn="l" defTabSz="914400">
              <a:lnSpc>
                <a:spcPct val="100000"/>
              </a:lnSpc>
              <a:spcBef>
                <a:spcPts val="0"/>
              </a:spcBef>
              <a:spcAft>
                <a:spcPts val="0"/>
              </a:spcAft>
              <a:buClrTx/>
              <a:buSzTx/>
              <a:buFont typeface="Arial"/>
              <a:buChar char="•"/>
              <a:defRPr/>
            </a:pPr>
            <a:r>
              <a:rPr lang="en-GB" b="0"/>
              <a:t>Use your research question to identify any key words (you notice we keep going back to your research question)</a:t>
            </a:r>
            <a:endParaRPr/>
          </a:p>
          <a:p>
            <a:pPr marL="171450" marR="0" lvl="0" indent="-171450" algn="l" defTabSz="914400">
              <a:lnSpc>
                <a:spcPct val="100000"/>
              </a:lnSpc>
              <a:spcBef>
                <a:spcPts val="0"/>
              </a:spcBef>
              <a:spcAft>
                <a:spcPts val="0"/>
              </a:spcAft>
              <a:buClrTx/>
              <a:buSzTx/>
              <a:buFont typeface="Arial"/>
              <a:buChar char="•"/>
              <a:defRPr/>
            </a:pPr>
            <a:r>
              <a:rPr lang="en-GB" b="0"/>
              <a:t>Do the same for your inclusion criteria (not the literature specific ones, only the population/patient/ topic specific ones)</a:t>
            </a:r>
            <a:endParaRPr/>
          </a:p>
          <a:p>
            <a:pPr marL="171450" marR="0" lvl="0" indent="-171450" algn="l" defTabSz="914400">
              <a:lnSpc>
                <a:spcPct val="100000"/>
              </a:lnSpc>
              <a:spcBef>
                <a:spcPts val="0"/>
              </a:spcBef>
              <a:spcAft>
                <a:spcPts val="0"/>
              </a:spcAft>
              <a:buClrTx/>
              <a:buSzTx/>
              <a:buFont typeface="Arial"/>
              <a:buChar char="•"/>
              <a:defRPr/>
            </a:pPr>
            <a:endParaRPr lang="en-GB" b="0"/>
          </a:p>
          <a:p>
            <a:pPr marL="0" marR="0" lvl="0" indent="0" algn="l" defTabSz="914400">
              <a:lnSpc>
                <a:spcPct val="100000"/>
              </a:lnSpc>
              <a:spcBef>
                <a:spcPts val="0"/>
              </a:spcBef>
              <a:spcAft>
                <a:spcPts val="0"/>
              </a:spcAft>
              <a:buClrTx/>
              <a:buSzTx/>
              <a:buFontTx/>
              <a:buNone/>
              <a:defRPr/>
            </a:pPr>
            <a:r>
              <a:rPr lang="en-GB" b="0"/>
              <a:t>Let’s take an example:</a:t>
            </a:r>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To review the published guidelines that allow the prevention and management of medication induced delirium with a particular focus on patients with dementia. </a:t>
            </a:r>
            <a:endParaRPr sz="1800">
              <a:latin typeface="Times New Roman"/>
              <a:ea typeface="Times New Roman"/>
            </a:endParaRPr>
          </a:p>
          <a:p>
            <a:pPr marL="0" marR="0" lvl="0" indent="0" algn="l" defTabSz="914400">
              <a:lnSpc>
                <a:spcPct val="100000"/>
              </a:lnSpc>
              <a:spcBef>
                <a:spcPts val="0"/>
              </a:spcBef>
              <a:spcAft>
                <a:spcPts val="0"/>
              </a:spcAft>
              <a:buClrTx/>
              <a:buSzTx/>
              <a:buFontTx/>
              <a:buNone/>
              <a:defRPr/>
            </a:pPr>
            <a:r>
              <a:rPr sz="1800">
                <a:latin typeface="Times New Roman"/>
              </a:rPr>
              <a:t>Inclusion:</a:t>
            </a:r>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Adults with a medication induced delirium with or without the diagnosis of dementia</a:t>
            </a:r>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All documents detailing the prevention and management of medication induced delirium with a particular focus on dementia</a:t>
            </a:r>
            <a:r>
              <a:rPr sz="2800"/>
              <a:t> </a:t>
            </a:r>
            <a:endParaRPr lang="en-GB" sz="1800">
              <a:latin typeface="Arial"/>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All clinical settings will be included</a:t>
            </a:r>
            <a:r>
              <a:rPr sz="2800"/>
              <a:t> </a:t>
            </a:r>
            <a:endParaRPr/>
          </a:p>
          <a:p>
            <a:pPr marL="0" marR="0" lvl="0" indent="0" algn="l" defTabSz="914400">
              <a:lnSpc>
                <a:spcPct val="100000"/>
              </a:lnSpc>
              <a:spcBef>
                <a:spcPts val="0"/>
              </a:spcBef>
              <a:spcAft>
                <a:spcPts val="0"/>
              </a:spcAft>
              <a:buClrTx/>
              <a:buSzTx/>
              <a:buFontTx/>
              <a:buNone/>
              <a:defRPr/>
            </a:pPr>
            <a:endParaRPr sz="2800">
              <a:latin typeface="Times New Roman"/>
              <a:ea typeface="Times New Roman"/>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For each of those key terms consider any relevant synonyms:</a:t>
            </a:r>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Then consider any relevant MeSH terms (Medical Subject headings)</a:t>
            </a:r>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Consider any relevant truncations</a:t>
            </a:r>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Consider relevant Wild cards</a:t>
            </a:r>
            <a:endParaRPr sz="1800">
              <a:latin typeface="Times New Roman"/>
              <a:ea typeface="Times New Roman"/>
            </a:endParaRPr>
          </a:p>
          <a:p>
            <a:pPr marL="0" marR="0" lvl="0" indent="0" algn="l" defTabSz="914400">
              <a:lnSpc>
                <a:spcPct val="100000"/>
              </a:lnSpc>
              <a:spcBef>
                <a:spcPts val="0"/>
              </a:spcBef>
              <a:spcAft>
                <a:spcPts val="0"/>
              </a:spcAft>
              <a:buClrTx/>
              <a:buSzTx/>
              <a:buFontTx/>
              <a:buNone/>
              <a:defRPr/>
            </a:pPr>
            <a:endParaRPr sz="1800">
              <a:latin typeface="Times New Roman"/>
            </a:endParaRPr>
          </a:p>
          <a:p>
            <a:pPr>
              <a:defRPr/>
            </a:pPr>
            <a:endParaRPr sz="1200" b="0">
              <a:solidFill>
                <a:schemeClr val="tx1"/>
              </a:solidFill>
              <a:latin typeface="Calibri"/>
              <a:ea typeface="Arial"/>
              <a:cs typeface="Arial"/>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31</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GB" sz="1800">
                <a:latin typeface="Arial"/>
                <a:ea typeface="Times New Roman"/>
              </a:rPr>
              <a:t>To review the published guidelines that allow the prevention and management of medication induced delirium with a particular focus on patients with dementia. </a:t>
            </a:r>
            <a:endParaRPr sz="1800">
              <a:latin typeface="Times New Roman"/>
              <a:ea typeface="Times New Roman"/>
            </a:endParaRPr>
          </a:p>
          <a:p>
            <a:pPr marL="0" marR="0" lvl="0" indent="0" algn="l" defTabSz="914400">
              <a:lnSpc>
                <a:spcPct val="100000"/>
              </a:lnSpc>
              <a:spcBef>
                <a:spcPts val="0"/>
              </a:spcBef>
              <a:spcAft>
                <a:spcPts val="0"/>
              </a:spcAft>
              <a:buClrTx/>
              <a:buSzTx/>
              <a:buFontTx/>
              <a:buNone/>
              <a:defRPr/>
            </a:pPr>
            <a:r>
              <a:rPr sz="1800">
                <a:latin typeface="Times New Roman"/>
              </a:rPr>
              <a:t>Inclusion:</a:t>
            </a:r>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Adults with a medication induced delirium with or without the diagnosis of dementia</a:t>
            </a:r>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All documents detailing the prevention and management of medication induced delirium with a particular focus on dementia</a:t>
            </a:r>
            <a:r>
              <a:rPr sz="2800"/>
              <a:t> </a:t>
            </a:r>
            <a:endParaRPr lang="en-GB" sz="1800">
              <a:latin typeface="Arial"/>
            </a:endParaRPr>
          </a:p>
          <a:p>
            <a:pPr marL="0" marR="0" lvl="0" indent="0" algn="l" defTabSz="914400">
              <a:lnSpc>
                <a:spcPct val="100000"/>
              </a:lnSpc>
              <a:spcBef>
                <a:spcPts val="0"/>
              </a:spcBef>
              <a:spcAft>
                <a:spcPts val="0"/>
              </a:spcAft>
              <a:buClrTx/>
              <a:buSzTx/>
              <a:buFontTx/>
              <a:buNone/>
              <a:defRPr/>
            </a:pPr>
            <a:r>
              <a:rPr lang="en-GB" sz="1800">
                <a:latin typeface="Arial"/>
                <a:ea typeface="Times New Roman"/>
              </a:rPr>
              <a:t>All clinical settings will be included</a:t>
            </a:r>
            <a:r>
              <a:rPr sz="2800"/>
              <a:t> </a:t>
            </a:r>
            <a:endParaRPr/>
          </a:p>
          <a:p>
            <a:pPr marL="0" marR="0" lvl="0" indent="0" algn="l" defTabSz="914400">
              <a:lnSpc>
                <a:spcPct val="100000"/>
              </a:lnSpc>
              <a:spcBef>
                <a:spcPts val="0"/>
              </a:spcBef>
              <a:spcAft>
                <a:spcPts val="0"/>
              </a:spcAft>
              <a:buClrTx/>
              <a:buSzTx/>
              <a:buFontTx/>
              <a:buNone/>
              <a:defRPr/>
            </a:pPr>
            <a:endParaRPr sz="2800">
              <a:latin typeface="Times New Roman"/>
              <a:ea typeface="Times New Roman"/>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For each of those key terms consider any relevant synonyms:</a:t>
            </a:r>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Then consider any relevant MeSH terms (Medical Subject headings)</a:t>
            </a:r>
            <a:endParaRPr/>
          </a:p>
          <a:p>
            <a:pPr marL="0" marR="0" lvl="0" indent="0" algn="l" defTabSz="914400">
              <a:lnSpc>
                <a:spcPct val="100000"/>
              </a:lnSpc>
              <a:spcBef>
                <a:spcPts val="0"/>
              </a:spcBef>
              <a:spcAft>
                <a:spcPts val="0"/>
              </a:spcAft>
              <a:buClrTx/>
              <a:buSzTx/>
              <a:buFontTx/>
              <a:buNone/>
              <a:defRPr/>
            </a:pPr>
            <a:endParaRPr sz="1800">
              <a:latin typeface="Times New Roman"/>
            </a:endParaRPr>
          </a:p>
          <a:p>
            <a:pPr>
              <a:defRPr/>
            </a:pPr>
            <a:endParaRPr sz="1200" b="0">
              <a:solidFill>
                <a:schemeClr val="tx1"/>
              </a:solidFill>
              <a:latin typeface="Calibri"/>
              <a:ea typeface="Arial"/>
              <a:cs typeface="Arial"/>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32</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sz="2800">
                <a:latin typeface="Times New Roman"/>
                <a:ea typeface="Times New Roman"/>
              </a:rPr>
              <a:t>Then consider any relevant MeSH terms (Medical Subject headings)</a:t>
            </a:r>
            <a:endParaRPr/>
          </a:p>
          <a:p>
            <a:pPr marL="0" marR="0" lvl="0" indent="0" algn="l" defTabSz="914400">
              <a:lnSpc>
                <a:spcPct val="100000"/>
              </a:lnSpc>
              <a:spcBef>
                <a:spcPts val="0"/>
              </a:spcBef>
              <a:spcAft>
                <a:spcPts val="0"/>
              </a:spcAft>
              <a:buClrTx/>
              <a:buSzTx/>
              <a:buFontTx/>
              <a:buNone/>
              <a:defRPr/>
            </a:pPr>
            <a:endParaRPr sz="2800">
              <a:latin typeface="Times New Roman"/>
              <a:ea typeface="Times New Roman"/>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Consider any relevant truncations</a:t>
            </a:r>
            <a:endParaRPr/>
          </a:p>
          <a:p>
            <a:pPr marL="0" marR="0" lvl="0" indent="0" algn="l" defTabSz="914400">
              <a:lnSpc>
                <a:spcPct val="100000"/>
              </a:lnSpc>
              <a:spcBef>
                <a:spcPts val="0"/>
              </a:spcBef>
              <a:spcAft>
                <a:spcPts val="0"/>
              </a:spcAft>
              <a:buClrTx/>
              <a:buSzTx/>
              <a:buFontTx/>
              <a:buNone/>
              <a:defRPr/>
            </a:pPr>
            <a:r>
              <a:rPr sz="2800">
                <a:latin typeface="Times New Roman"/>
                <a:ea typeface="Times New Roman"/>
              </a:rPr>
              <a:t>Consider relevant Wild cards</a:t>
            </a:r>
            <a:endParaRPr sz="1800">
              <a:latin typeface="Times New Roman"/>
              <a:ea typeface="Times New Roman"/>
            </a:endParaRPr>
          </a:p>
          <a:p>
            <a:pPr marL="0" marR="0" lvl="0" indent="0" algn="l" defTabSz="914400">
              <a:lnSpc>
                <a:spcPct val="100000"/>
              </a:lnSpc>
              <a:spcBef>
                <a:spcPts val="0"/>
              </a:spcBef>
              <a:spcAft>
                <a:spcPts val="0"/>
              </a:spcAft>
              <a:buClrTx/>
              <a:buSzTx/>
              <a:buFontTx/>
              <a:buNone/>
              <a:defRPr/>
            </a:pPr>
            <a:endParaRPr sz="1800">
              <a:latin typeface="Times New Roman"/>
            </a:endParaRPr>
          </a:p>
          <a:p>
            <a:pPr>
              <a:defRPr/>
            </a:pPr>
            <a:endParaRPr sz="1200" b="0">
              <a:solidFill>
                <a:schemeClr val="tx1"/>
              </a:solidFill>
              <a:latin typeface="Calibri"/>
              <a:ea typeface="Arial"/>
              <a:cs typeface="Arial"/>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33</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endParaRPr sz="1800">
              <a:latin typeface="Times New Roman"/>
            </a:endParaRPr>
          </a:p>
          <a:p>
            <a:pPr>
              <a:defRPr/>
            </a:pPr>
            <a:endParaRPr sz="1200" b="0">
              <a:solidFill>
                <a:schemeClr val="tx1"/>
              </a:solidFill>
              <a:latin typeface="Calibri"/>
              <a:ea typeface="Arial"/>
              <a:cs typeface="Arial"/>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34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sz="1800">
                <a:solidFill>
                  <a:srgbClr val="000000"/>
                </a:solidFill>
                <a:latin typeface="Arial"/>
                <a:ea typeface="Arial"/>
              </a:rPr>
              <a:t>09.30 – 10.15</a:t>
            </a:r>
            <a:r>
              <a:t>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8</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lang="en-GB" sz="1200" b="0">
              <a:solidFill>
                <a:schemeClr val="tx1"/>
              </a:solidFill>
              <a:latin typeface="Calibri"/>
              <a:ea typeface="Arial"/>
              <a:cs typeface="Arial"/>
            </a:endParaRPr>
          </a:p>
          <a:p>
            <a:pPr>
              <a:defRPr/>
            </a:pPr>
            <a:r>
              <a:rPr lang="en-GB" sz="1200" b="0">
                <a:solidFill>
                  <a:schemeClr val="tx1"/>
                </a:solidFill>
                <a:latin typeface="Calibri"/>
                <a:ea typeface="Arial"/>
                <a:cs typeface="Arial"/>
              </a:rPr>
              <a:t>Now the most challenging step is to combine these using the words AND/ OR/ NOT  (Boolean logic)  in such as way that it provides the most meaningful and list of search results. </a:t>
            </a:r>
            <a:endParaRPr/>
          </a:p>
          <a:p>
            <a:pPr>
              <a:defRPr/>
            </a:pPr>
            <a:endParaRPr lang="en-GB" sz="1200" b="0">
              <a:solidFill>
                <a:schemeClr val="tx1"/>
              </a:solidFill>
              <a:latin typeface="Calibri"/>
              <a:ea typeface="Arial"/>
              <a:cs typeface="Arial"/>
            </a:endParaRPr>
          </a:p>
          <a:p>
            <a:pPr>
              <a:defRPr/>
            </a:pPr>
            <a:r>
              <a:rPr lang="en-GB" sz="1200" b="0">
                <a:solidFill>
                  <a:schemeClr val="tx1"/>
                </a:solidFill>
                <a:latin typeface="Calibri"/>
                <a:ea typeface="Arial"/>
                <a:cs typeface="Arial"/>
              </a:rPr>
              <a:t>The important thing is that you must use trial and error for each data base as each data base is indexed and catalogued differently with a differently written search script behind it. </a:t>
            </a:r>
            <a:endParaRPr/>
          </a:p>
          <a:p>
            <a:pPr>
              <a:defRPr/>
            </a:pPr>
            <a:endParaRPr/>
          </a:p>
          <a:p>
            <a:pPr>
              <a:defRPr/>
            </a:pPr>
            <a:r>
              <a:rPr lang="en-GB" sz="1200" b="0">
                <a:solidFill>
                  <a:schemeClr val="tx1"/>
                </a:solidFill>
                <a:latin typeface="Calibri"/>
                <a:ea typeface="Arial"/>
                <a:cs typeface="Arial"/>
              </a:rPr>
              <a:t>Ideally you identify key papers that fit you search and you ensure that they appear in your search.</a:t>
            </a:r>
            <a:endParaRPr/>
          </a:p>
          <a:p>
            <a:pPr>
              <a:defRPr/>
            </a:pPr>
            <a:endParaRPr/>
          </a:p>
          <a:p>
            <a:pPr>
              <a:defRPr/>
            </a:pPr>
            <a:r>
              <a:rPr lang="en-GB" sz="1200" b="0">
                <a:solidFill>
                  <a:schemeClr val="tx1"/>
                </a:solidFill>
                <a:latin typeface="Calibri"/>
                <a:ea typeface="Arial"/>
                <a:cs typeface="Arial"/>
              </a:rPr>
              <a:t>Sometimes if your search string is too short or too long the specificity of your search declines. It is your job to identify that sweet spot of quantity vs quality of papers. </a:t>
            </a:r>
            <a:endParaRPr/>
          </a:p>
          <a:p>
            <a:pPr>
              <a:defRPr/>
            </a:pPr>
            <a:endParaRPr sz="1200" b="0">
              <a:solidFill>
                <a:schemeClr val="tx1"/>
              </a:solidFill>
              <a:latin typeface="Calibri"/>
              <a:ea typeface="Arial"/>
              <a:cs typeface="Arial"/>
            </a:endParaRPr>
          </a:p>
          <a:p>
            <a:pPr>
              <a:defRPr/>
            </a:pPr>
            <a:endParaRPr sz="1200" b="0">
              <a:solidFill>
                <a:schemeClr val="tx1"/>
              </a:solidFill>
              <a:latin typeface="Calibri"/>
              <a:ea typeface="Arial"/>
              <a:cs typeface="Arial"/>
            </a:endParaRPr>
          </a:p>
          <a:p>
            <a:pPr>
              <a:defRPr/>
            </a:pPr>
            <a:r>
              <a:rPr lang="en-GB"/>
              <a:t>It is not unusual and good practice to recruit the help of a research librarian who will help to ensure your search string is as refined as possible. </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35</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lang="en-GB" sz="1200" b="0">
              <a:solidFill>
                <a:schemeClr val="tx1"/>
              </a:solidFill>
              <a:latin typeface="Calibri"/>
              <a:ea typeface="Arial"/>
              <a:cs typeface="Arial"/>
            </a:endParaRPr>
          </a:p>
          <a:p>
            <a:pPr>
              <a:defRPr/>
            </a:pPr>
            <a:r>
              <a:rPr lang="en-GB" sz="1200" b="0">
                <a:solidFill>
                  <a:schemeClr val="tx1"/>
                </a:solidFill>
                <a:latin typeface="Calibri"/>
                <a:ea typeface="Arial"/>
                <a:cs typeface="Arial"/>
              </a:rPr>
              <a:t>Now that you have the correct search string that gives you the highest chance of accuracy you need to decide on the most important  databases you want to search. </a:t>
            </a:r>
            <a:endParaRPr/>
          </a:p>
          <a:p>
            <a:pPr>
              <a:defRPr/>
            </a:pPr>
            <a:endParaRPr lang="en-GB" sz="1200" b="0">
              <a:solidFill>
                <a:schemeClr val="tx1"/>
              </a:solidFill>
              <a:latin typeface="Calibri"/>
              <a:ea typeface="Arial"/>
              <a:cs typeface="Arial"/>
            </a:endParaRPr>
          </a:p>
          <a:p>
            <a:pPr>
              <a:defRPr/>
            </a:pPr>
            <a:r>
              <a:rPr lang="en-GB" sz="1200" b="0">
                <a:solidFill>
                  <a:schemeClr val="tx1"/>
                </a:solidFill>
                <a:latin typeface="Calibri"/>
                <a:ea typeface="Arial"/>
                <a:cs typeface="Arial"/>
              </a:rPr>
              <a:t>Most databases have some overlap and you have to decide between general (Metadatabase) or a specific one e.g. Pubmed contains publication from many medical and healthcare related journals; whereas Pubpharm focuses on Pharmacy publications. Springer Link and Cochrane Library focus solely on their publishing house publications.</a:t>
            </a:r>
            <a:endParaRPr/>
          </a:p>
          <a:p>
            <a:pPr>
              <a:defRPr/>
            </a:pPr>
            <a:endParaRPr lang="en-GB" sz="1200" b="0">
              <a:solidFill>
                <a:schemeClr val="tx1"/>
              </a:solidFill>
              <a:latin typeface="Calibri"/>
              <a:ea typeface="Arial"/>
              <a:cs typeface="Arial"/>
            </a:endParaRPr>
          </a:p>
          <a:p>
            <a:pPr>
              <a:defRPr/>
            </a:pPr>
            <a:r>
              <a:rPr lang="en-GB" sz="1200" b="0">
                <a:solidFill>
                  <a:schemeClr val="tx1"/>
                </a:solidFill>
                <a:latin typeface="Calibri"/>
                <a:ea typeface="Arial"/>
                <a:cs typeface="Arial"/>
              </a:rPr>
              <a:t>Grey Literature may also be something you wish to include depending on the type and amount of data available.</a:t>
            </a:r>
            <a:endParaRPr/>
          </a:p>
          <a:p>
            <a:pPr>
              <a:defRPr/>
            </a:pPr>
            <a:endParaRPr lang="en-GB" sz="1200" b="0">
              <a:solidFill>
                <a:schemeClr val="tx1"/>
              </a:solidFill>
              <a:latin typeface="Calibri"/>
              <a:ea typeface="Arial"/>
              <a:cs typeface="Arial"/>
            </a:endParaRPr>
          </a:p>
          <a:p>
            <a:pPr>
              <a:defRPr/>
            </a:pPr>
            <a:r>
              <a:rPr lang="en-GB" sz="1200" b="0">
                <a:solidFill>
                  <a:schemeClr val="tx1"/>
                </a:solidFill>
                <a:latin typeface="Calibri"/>
                <a:ea typeface="Arial"/>
                <a:cs typeface="Arial"/>
              </a:rPr>
              <a:t>A word on google scholar – not great!!</a:t>
            </a:r>
            <a:endParaRPr sz="1200" b="0">
              <a:solidFill>
                <a:schemeClr val="tx1"/>
              </a:solidFill>
              <a:latin typeface="Calibri"/>
              <a:ea typeface="Arial"/>
              <a:cs typeface="Arial"/>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36</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4. Slide; Video – Inclusion Criteria</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37</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There are no Ai tools that will help you with the </a:t>
            </a:r>
          </a:p>
          <a:p>
            <a:pPr>
              <a:defRPr/>
            </a:pPr>
            <a:endParaRPr/>
          </a:p>
          <a:p>
            <a:pPr marL="228600" indent="-228600">
              <a:buAutoNum type="alphaLcParenR"/>
              <a:defRPr/>
            </a:pPr>
            <a:r>
              <a:rPr lang="en-GB"/>
              <a:t>W</a:t>
            </a:r>
            <a:r>
              <a:t>riting of t</a:t>
            </a:r>
            <a:r>
              <a:rPr lang="en-GB"/>
              <a:t>he</a:t>
            </a:r>
            <a:r>
              <a:t> protocol</a:t>
            </a:r>
          </a:p>
          <a:p>
            <a:pPr marL="228600" indent="-228600">
              <a:buAutoNum type="alphaLcParenR"/>
              <a:defRPr/>
            </a:pPr>
            <a:r>
              <a:t>Writing of inclusion and exclusion criteria OR</a:t>
            </a:r>
          </a:p>
          <a:p>
            <a:pPr marL="228600" marR="0" lvl="0" indent="-228600" algn="l" defTabSz="914400">
              <a:lnSpc>
                <a:spcPct val="100000"/>
              </a:lnSpc>
              <a:spcBef>
                <a:spcPts val="0"/>
              </a:spcBef>
              <a:spcAft>
                <a:spcPts val="0"/>
              </a:spcAft>
              <a:buClrTx/>
              <a:buSzTx/>
              <a:buFontTx/>
              <a:buAutoNum type="alphaLcParenR"/>
              <a:defRPr/>
            </a:pPr>
            <a:r>
              <a:rPr lang="en-GB"/>
              <a:t>T</a:t>
            </a:r>
            <a:r>
              <a:t>o develop your search strategy</a:t>
            </a:r>
            <a:br>
              <a:rPr/>
            </a:br>
            <a:br>
              <a:rPr/>
            </a:br>
            <a:r>
              <a:t>However there are several tools that will help you identify linked refernces </a:t>
            </a:r>
            <a:r>
              <a:rPr b="1"/>
              <a:t>(IrisAi; LitMaps; Inciteful; SystemPro; Connected Papers, Elicit)</a:t>
            </a:r>
            <a:br>
              <a:rPr/>
            </a:br>
            <a:r>
              <a:t>determine how often a paper has been cited and the context of this citation </a:t>
            </a:r>
            <a:r>
              <a:rPr b="1"/>
              <a:t>(Scite)</a:t>
            </a:r>
            <a:br>
              <a:rPr b="1"/>
            </a:br>
            <a:br>
              <a:rPr/>
            </a:br>
            <a:r>
              <a:t>These are particularly helpful when trying to identify all relevant literature for your research question. </a:t>
            </a:r>
            <a:br>
              <a:rPr/>
            </a:br>
            <a:r>
              <a:rPr sz="1200">
                <a:solidFill>
                  <a:srgbClr val="222222"/>
                </a:solidFill>
                <a:latin typeface="Calibri"/>
                <a:ea typeface="Times New Roman"/>
              </a:rPr>
              <a:t>Results from PubMed might require more time to sort through, he says, but it ultimately finds higher-quality papers. AI tools “tend to lose some info that may be pivotal to one’s literature search”, he says.</a:t>
            </a:r>
            <a:br>
              <a:rPr/>
            </a:br>
            <a:endParaRPr/>
          </a:p>
          <a:p>
            <a:pPr marL="0" indent="0">
              <a:buFontTx/>
              <a:buNone/>
              <a:defRPr/>
            </a:pPr>
            <a:r>
              <a:t>I have added a List of all Ai tools to your additional materials</a:t>
            </a: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38</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sz="1800">
                <a:solidFill>
                  <a:srgbClr val="222222"/>
                </a:solidFill>
                <a:latin typeface="Calibri"/>
                <a:ea typeface="Times New Roman"/>
              </a:rPr>
              <a:t>A good place to start your search:</a:t>
            </a:r>
            <a:endParaRPr/>
          </a:p>
          <a:p>
            <a:pPr>
              <a:defRPr/>
            </a:pPr>
            <a:endParaRPr sz="1800">
              <a:solidFill>
                <a:srgbClr val="222222"/>
              </a:solidFill>
              <a:latin typeface="Calibri"/>
              <a:ea typeface="Times New Roman"/>
            </a:endParaRPr>
          </a:p>
          <a:p>
            <a:pPr>
              <a:defRPr/>
            </a:pPr>
            <a:r>
              <a:rPr sz="1800">
                <a:solidFill>
                  <a:srgbClr val="222222"/>
                </a:solidFill>
                <a:latin typeface="Calibri"/>
                <a:ea typeface="Times New Roman"/>
              </a:rPr>
              <a:t>Consensus AI is a powerful tool that can help you find evidence-based answers from scientific research in a fast and easy way.</a:t>
            </a:r>
            <a:r>
              <a:rPr lang="en-GB" sz="1800">
                <a:solidFill>
                  <a:srgbClr val="222222"/>
                </a:solidFill>
                <a:latin typeface="Calibri"/>
                <a:ea typeface="Times New Roman"/>
              </a:rPr>
              <a:t> </a:t>
            </a:r>
            <a:endParaRPr/>
          </a:p>
          <a:p>
            <a:pPr>
              <a:defRPr/>
            </a:pPr>
            <a:endParaRPr lang="en-GB" sz="1800">
              <a:solidFill>
                <a:srgbClr val="222222"/>
              </a:solidFill>
              <a:latin typeface="Calibri"/>
              <a:ea typeface="Times New Roman"/>
            </a:endParaRPr>
          </a:p>
          <a:p>
            <a:pPr>
              <a:defRPr/>
            </a:pPr>
            <a:r>
              <a:rPr lang="en-GB" sz="1800">
                <a:solidFill>
                  <a:srgbClr val="222222"/>
                </a:solidFill>
                <a:latin typeface="Calibri"/>
                <a:ea typeface="Times New Roman"/>
              </a:rPr>
              <a:t>It </a:t>
            </a:r>
            <a:r>
              <a:rPr sz="1800">
                <a:solidFill>
                  <a:srgbClr val="222222"/>
                </a:solidFill>
                <a:latin typeface="Calibri"/>
                <a:ea typeface="Times New Roman"/>
              </a:rPr>
              <a:t>uses artificial intelligence to extract and distill findings directly from peer-reviewed studies </a:t>
            </a:r>
            <a:r>
              <a:rPr lang="en-GB" sz="1800">
                <a:solidFill>
                  <a:srgbClr val="222222"/>
                </a:solidFill>
                <a:latin typeface="Calibri"/>
                <a:ea typeface="Times New Roman"/>
              </a:rPr>
              <a:t>published on Semantic Scholar. A good starting point to identify relevant papers in relation to your research question.</a:t>
            </a:r>
            <a:endParaRPr/>
          </a:p>
          <a:p>
            <a:pPr>
              <a:defRPr/>
            </a:pPr>
            <a:endParaRPr sz="1800">
              <a:latin typeface="Times New Roman"/>
              <a:ea typeface="Times New Roman"/>
            </a:endParaRPr>
          </a:p>
          <a:p>
            <a:pPr>
              <a:defRPr/>
            </a:pPr>
            <a:r>
              <a:rPr sz="1800" spc="-25">
                <a:solidFill>
                  <a:srgbClr val="1A1B1B"/>
                </a:solidFill>
                <a:latin typeface="Calibri"/>
                <a:ea typeface="Times New Roman"/>
              </a:rPr>
              <a:t>Consensus looks like most search engines but what sets it apart is that </a:t>
            </a:r>
            <a:r>
              <a:rPr sz="1800" b="1" spc="-25">
                <a:solidFill>
                  <a:srgbClr val="1A1B1B"/>
                </a:solidFill>
                <a:latin typeface="Calibri"/>
                <a:ea typeface="Times New Roman"/>
              </a:rPr>
              <a:t>you ask Yes/No questions</a:t>
            </a:r>
            <a:r>
              <a:rPr sz="1800" spc="-25">
                <a:solidFill>
                  <a:srgbClr val="1A1B1B"/>
                </a:solidFill>
                <a:latin typeface="Calibri"/>
                <a:ea typeface="Times New Roman"/>
              </a:rPr>
              <a:t>, to which it provides answers with the consensus of the academic community.</a:t>
            </a:r>
            <a:r>
              <a:t> </a:t>
            </a: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39</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Ok let’s look at another AI tool – Lit maps</a:t>
            </a:r>
          </a:p>
          <a:p>
            <a:pPr>
              <a:defRPr/>
            </a:pPr>
            <a:endParaRPr/>
          </a:p>
          <a:p>
            <a:pPr>
              <a:defRPr/>
            </a:pPr>
            <a:r>
              <a:rPr lang="en-GB"/>
              <a:t>https://www.litmaps.com/</a:t>
            </a:r>
            <a:endParaRPr/>
          </a:p>
          <a:p>
            <a:pPr>
              <a:defRPr/>
            </a:pPr>
            <a:endParaRPr/>
          </a:p>
          <a:p>
            <a:pPr>
              <a:defRPr/>
            </a:pPr>
            <a:r>
              <a:t>It has a cool function called a seed paper. </a:t>
            </a:r>
            <a:r>
              <a:rPr lang="en-GB"/>
              <a:t>Y</a:t>
            </a:r>
            <a:r>
              <a:t>ou can search using yoru normal key words e.g. “Language of dleirium”, it will search the web, make a suggestion and once you have selected the paper of interest this becomes t</a:t>
            </a:r>
            <a:r>
              <a:rPr lang="en-GB"/>
              <a:t>he</a:t>
            </a:r>
            <a:r>
              <a:t> so called “seed paper”</a:t>
            </a:r>
          </a:p>
          <a:p>
            <a:pPr>
              <a:defRPr/>
            </a:pPr>
            <a:endParaRPr/>
          </a:p>
          <a:p>
            <a:pPr>
              <a:defRPr/>
            </a:pPr>
            <a:r>
              <a:t>The seed paper will show you a cool map with all linked papers and provides a degree of importance by making t</a:t>
            </a:r>
            <a:r>
              <a:rPr lang="en-GB"/>
              <a:t>he</a:t>
            </a:r>
            <a:r>
              <a:t> dots bigger or smaller depending on the number of citations.</a:t>
            </a:r>
          </a:p>
          <a:p>
            <a:pPr>
              <a:defRPr/>
            </a:pPr>
            <a:endParaRPr/>
          </a:p>
          <a:p>
            <a:pPr>
              <a:defRPr/>
            </a:pPr>
            <a:r>
              <a:t>It has other cool functions but it works best if you invest the time to develop your own subject specific linbrary within Litmaps. </a:t>
            </a:r>
          </a:p>
          <a:p>
            <a:pPr>
              <a:defRPr/>
            </a:pPr>
            <a:endParaRPr/>
          </a:p>
          <a:p>
            <a:pPr>
              <a:defRPr/>
            </a:pPr>
            <a:r>
              <a:t>Many other sites use this visual connectivity function which is very helpful.</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40</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U</a:t>
            </a:r>
            <a:r>
              <a:t>sing connected papers gives you similar information than LitMaps but it’s presented much more </a:t>
            </a:r>
            <a:r>
              <a:rPr lang="en-GB" b="0" i="0">
                <a:solidFill>
                  <a:srgbClr val="282829"/>
                </a:solidFill>
                <a:latin typeface="-apple-system"/>
              </a:rPr>
              <a:t>powerful as a one-shot visualization</a:t>
            </a:r>
            <a:endParaRPr/>
          </a:p>
          <a:p>
            <a:pPr>
              <a:defRPr/>
            </a:pPr>
            <a:endParaRPr/>
          </a:p>
          <a:p>
            <a:pPr>
              <a:defRPr/>
            </a:pPr>
            <a:r>
              <a:t>“Language of delirium”</a:t>
            </a:r>
          </a:p>
          <a:p>
            <a:pPr>
              <a:defRPr/>
            </a:pPr>
            <a:endParaRPr/>
          </a:p>
          <a:p>
            <a:pPr>
              <a:defRPr/>
            </a:pPr>
            <a:r>
              <a:rPr lang="en-GB" b="0" i="0">
                <a:solidFill>
                  <a:srgbClr val="282829"/>
                </a:solidFill>
                <a:latin typeface="-apple-system"/>
              </a:rPr>
              <a:t>As for which tool is better, it depends on your needs. Connected Papers is easy to use and can quickly identify similar papers with just one seed paper. Litmaps can make suggestions to help you find papers without you coming up with a keyword for searching. Both tools have their own unique features and it's up to you to decide which one suits your needs better.</a:t>
            </a:r>
            <a:endParaRPr/>
          </a:p>
          <a:p>
            <a:pPr>
              <a:defRPr/>
            </a:pPr>
            <a:endParaRPr lang="en-GB" b="0" i="0">
              <a:solidFill>
                <a:srgbClr val="282829"/>
              </a:solidFill>
              <a:latin typeface="-apple-system"/>
            </a:endParaRPr>
          </a:p>
          <a:p>
            <a:pPr>
              <a:defRPr/>
            </a:pPr>
            <a:r>
              <a:rPr lang="en-GB" b="0" i="0">
                <a:solidFill>
                  <a:srgbClr val="282829"/>
                </a:solidFill>
                <a:latin typeface="-apple-system"/>
              </a:rPr>
              <a:t>Aside from showing you citationsa and paper there is one cool software that helps you to keep track of, manage and distill your literature search. </a:t>
            </a:r>
            <a:endParaRPr/>
          </a:p>
          <a:p>
            <a:pPr>
              <a:defRPr/>
            </a:pPr>
            <a:r>
              <a:rPr lang="en-GB" b="0" i="0">
                <a:solidFill>
                  <a:srgbClr val="282829"/>
                </a:solidFill>
                <a:latin typeface="-apple-system"/>
              </a:rPr>
              <a:t>Jenni. Ai</a:t>
            </a:r>
            <a:endParaRPr/>
          </a:p>
          <a:p>
            <a:pPr>
              <a:defRPr/>
            </a:pPr>
            <a:endParaRPr lang="en-GB" b="0" i="0">
              <a:solidFill>
                <a:srgbClr val="282829"/>
              </a:solidFill>
              <a:latin typeface="-apple-system"/>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41</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sz="1800">
                <a:solidFill>
                  <a:srgbClr val="000000"/>
                </a:solidFill>
                <a:latin typeface="Calibri"/>
                <a:ea typeface="Times New Roman"/>
              </a:rPr>
              <a:t>Now, search smart will help you identify the databases to search for:</a:t>
            </a:r>
            <a:endParaRPr/>
          </a:p>
          <a:p>
            <a:pPr>
              <a:defRPr/>
            </a:pPr>
            <a:endParaRPr sz="1800">
              <a:solidFill>
                <a:srgbClr val="000000"/>
              </a:solidFill>
              <a:latin typeface="Calibri"/>
              <a:ea typeface="Times New Roman"/>
            </a:endParaRPr>
          </a:p>
          <a:p>
            <a:pPr>
              <a:defRPr/>
            </a:pPr>
            <a:r>
              <a:rPr sz="1800">
                <a:solidFill>
                  <a:srgbClr val="000000"/>
                </a:solidFill>
                <a:latin typeface="Calibri"/>
                <a:ea typeface="Times New Roman"/>
              </a:rPr>
              <a:t>Search Smart suggests the best databases for your purpose based on a comprehensive comparison of most of the popular English academic databases. </a:t>
            </a:r>
            <a:endParaRPr/>
          </a:p>
          <a:p>
            <a:pPr>
              <a:defRPr/>
            </a:pPr>
            <a:endParaRPr sz="1800">
              <a:solidFill>
                <a:srgbClr val="000000"/>
              </a:solidFill>
              <a:latin typeface="Calibri"/>
              <a:ea typeface="Times New Roman"/>
            </a:endParaRPr>
          </a:p>
          <a:p>
            <a:pPr>
              <a:defRPr/>
            </a:pPr>
            <a:r>
              <a:rPr sz="1800">
                <a:solidFill>
                  <a:srgbClr val="000000"/>
                </a:solidFill>
                <a:latin typeface="Calibri"/>
                <a:ea typeface="Times New Roman"/>
              </a:rPr>
              <a:t>Search Smart tests the critical functionalities databases offer. </a:t>
            </a:r>
            <a:endParaRPr/>
          </a:p>
          <a:p>
            <a:pPr>
              <a:defRPr/>
            </a:pPr>
            <a:endParaRPr sz="1800">
              <a:solidFill>
                <a:srgbClr val="000000"/>
              </a:solidFill>
              <a:latin typeface="Calibri"/>
              <a:ea typeface="Times New Roman"/>
            </a:endParaRPr>
          </a:p>
          <a:p>
            <a:pPr>
              <a:defRPr/>
            </a:pPr>
            <a:r>
              <a:rPr sz="1800">
                <a:solidFill>
                  <a:srgbClr val="000000"/>
                </a:solidFill>
                <a:latin typeface="Calibri"/>
                <a:ea typeface="Times New Roman"/>
              </a:rPr>
              <a:t>Thereby, we uncover the capabilities and limitations of search systems that are not reported anywhere else. </a:t>
            </a:r>
            <a:endParaRPr/>
          </a:p>
          <a:p>
            <a:pPr>
              <a:defRPr/>
            </a:pPr>
            <a:endParaRPr sz="1800">
              <a:solidFill>
                <a:srgbClr val="000000"/>
              </a:solidFill>
              <a:latin typeface="Calibri"/>
              <a:ea typeface="Times New Roman"/>
            </a:endParaRPr>
          </a:p>
          <a:p>
            <a:pPr>
              <a:defRPr/>
            </a:pPr>
            <a:r>
              <a:rPr sz="1800">
                <a:solidFill>
                  <a:srgbClr val="000000"/>
                </a:solidFill>
                <a:latin typeface="Calibri"/>
                <a:ea typeface="Times New Roman"/>
              </a:rPr>
              <a:t>Search Smart aims to provide the best – i.e., most accurate, up-to-date, and comprehensive – information possible on search systems’ functionalities. </a:t>
            </a:r>
            <a:endParaRPr/>
          </a:p>
          <a:p>
            <a:pPr>
              <a:defRPr/>
            </a:pPr>
            <a:r>
              <a:rPr sz="1800" i="1">
                <a:solidFill>
                  <a:srgbClr val="000000"/>
                </a:solidFill>
                <a:latin typeface="Calibri"/>
                <a:ea typeface="Times New Roman"/>
              </a:rPr>
              <a:t>Researchers </a:t>
            </a:r>
            <a:r>
              <a:rPr sz="1800">
                <a:solidFill>
                  <a:srgbClr val="000000"/>
                </a:solidFill>
                <a:latin typeface="Calibri"/>
                <a:ea typeface="Times New Roman"/>
              </a:rPr>
              <a:t>use Search Smart as a decision tool to select the system/database that fits best.</a:t>
            </a:r>
            <a:r>
              <a:t>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42</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sz="1800">
                <a:solidFill>
                  <a:srgbClr val="222222"/>
                </a:solidFill>
                <a:latin typeface="Calibri"/>
                <a:ea typeface="Times New Roman"/>
              </a:rPr>
              <a:t>A little bit of magic!</a:t>
            </a:r>
            <a:endParaRPr/>
          </a:p>
          <a:p>
            <a:pPr>
              <a:defRPr/>
            </a:pPr>
            <a:endParaRPr sz="1800">
              <a:solidFill>
                <a:srgbClr val="222222"/>
              </a:solidFill>
              <a:latin typeface="Calibri"/>
              <a:ea typeface="Times New Roman"/>
            </a:endParaRPr>
          </a:p>
          <a:p>
            <a:pPr>
              <a:defRPr/>
            </a:pPr>
            <a:r>
              <a:rPr sz="1800">
                <a:solidFill>
                  <a:srgbClr val="222222"/>
                </a:solidFill>
                <a:latin typeface="Calibri"/>
                <a:ea typeface="Times New Roman"/>
              </a:rPr>
              <a:t>AI-powered app that helps researchers:</a:t>
            </a:r>
            <a:br>
              <a:rPr sz="1800">
                <a:solidFill>
                  <a:srgbClr val="222222"/>
                </a:solidFill>
                <a:latin typeface="Calibri"/>
                <a:ea typeface="Times New Roman"/>
              </a:rPr>
            </a:br>
            <a:r>
              <a:rPr sz="1800">
                <a:solidFill>
                  <a:srgbClr val="222222"/>
                </a:solidFill>
                <a:latin typeface="Calibri"/>
                <a:ea typeface="Times New Roman"/>
              </a:rPr>
              <a:t>find, </a:t>
            </a:r>
            <a:endParaRPr/>
          </a:p>
          <a:p>
            <a:pPr>
              <a:defRPr/>
            </a:pPr>
            <a:r>
              <a:rPr sz="1800">
                <a:solidFill>
                  <a:srgbClr val="222222"/>
                </a:solidFill>
                <a:latin typeface="Calibri"/>
                <a:ea typeface="Times New Roman"/>
              </a:rPr>
              <a:t>organize, a</a:t>
            </a:r>
            <a:endParaRPr/>
          </a:p>
          <a:p>
            <a:pPr>
              <a:defRPr/>
            </a:pPr>
            <a:r>
              <a:rPr sz="1800">
                <a:solidFill>
                  <a:srgbClr val="222222"/>
                </a:solidFill>
                <a:latin typeface="Calibri"/>
                <a:ea typeface="Times New Roman"/>
              </a:rPr>
              <a:t>and analyze research papers</a:t>
            </a:r>
            <a:r>
              <a:rPr lang="en-GB" sz="1800">
                <a:solidFill>
                  <a:srgbClr val="222222"/>
                </a:solidFill>
                <a:latin typeface="Calibri"/>
                <a:ea typeface="Times New Roman"/>
              </a:rPr>
              <a:t>. </a:t>
            </a:r>
            <a:endParaRPr/>
          </a:p>
          <a:p>
            <a:pPr>
              <a:defRPr/>
            </a:pPr>
            <a:endParaRPr lang="en-GB" sz="1800">
              <a:solidFill>
                <a:srgbClr val="222222"/>
              </a:solidFill>
              <a:latin typeface="Calibri"/>
              <a:ea typeface="Times New Roman"/>
            </a:endParaRPr>
          </a:p>
          <a:p>
            <a:pPr>
              <a:defRPr/>
            </a:pPr>
            <a:endParaRPr lang="en-GB" sz="1800">
              <a:solidFill>
                <a:srgbClr val="222222"/>
              </a:solidFill>
              <a:latin typeface="Calibri"/>
              <a:ea typeface="Times New Roman"/>
            </a:endParaRPr>
          </a:p>
          <a:p>
            <a:pPr>
              <a:defRPr/>
            </a:pPr>
            <a:r>
              <a:rPr lang="en-GB" sz="1800">
                <a:solidFill>
                  <a:srgbClr val="222222"/>
                </a:solidFill>
                <a:latin typeface="Calibri"/>
                <a:ea typeface="Times New Roman"/>
              </a:rPr>
              <a:t>It </a:t>
            </a:r>
            <a:r>
              <a:rPr sz="1800">
                <a:solidFill>
                  <a:srgbClr val="222222"/>
                </a:solidFill>
                <a:latin typeface="Calibri"/>
                <a:ea typeface="Times New Roman"/>
              </a:rPr>
              <a:t>uses AI to scan the web for relevant scholarly articles.</a:t>
            </a:r>
            <a:endParaRPr/>
          </a:p>
          <a:p>
            <a:pPr>
              <a:defRPr/>
            </a:pPr>
            <a:endParaRPr sz="1800">
              <a:solidFill>
                <a:srgbClr val="222222"/>
              </a:solidFill>
              <a:latin typeface="Calibri"/>
              <a:ea typeface="Times New Roman"/>
            </a:endParaRPr>
          </a:p>
          <a:p>
            <a:pPr>
              <a:defRPr/>
            </a:pPr>
            <a:r>
              <a:rPr sz="1800">
                <a:solidFill>
                  <a:srgbClr val="222222"/>
                </a:solidFill>
                <a:latin typeface="Calibri"/>
                <a:ea typeface="Times New Roman"/>
              </a:rPr>
              <a:t>In addition to that the AI-based tool allows you to save and organize articles in your own personal library.</a:t>
            </a:r>
            <a:endParaRPr/>
          </a:p>
          <a:p>
            <a:pPr>
              <a:defRPr/>
            </a:pPr>
            <a:br>
              <a:rPr sz="1800">
                <a:solidFill>
                  <a:srgbClr val="222222"/>
                </a:solidFill>
                <a:latin typeface="Calibri"/>
                <a:ea typeface="Times New Roman"/>
              </a:rPr>
            </a:br>
            <a:r>
              <a:rPr lang="en-GB" sz="1800" spc="-25">
                <a:solidFill>
                  <a:srgbClr val="1A1B1B"/>
                </a:solidFill>
                <a:latin typeface="Calibri"/>
                <a:ea typeface="Times New Roman"/>
              </a:rPr>
              <a:t>A</a:t>
            </a:r>
            <a:r>
              <a:rPr sz="1800" spc="-25">
                <a:solidFill>
                  <a:srgbClr val="1A1B1B"/>
                </a:solidFill>
                <a:latin typeface="Calibri"/>
                <a:ea typeface="Times New Roman"/>
              </a:rPr>
              <a:t>n incredible tool that FAST-TRACKS your research. </a:t>
            </a:r>
            <a:endParaRPr/>
          </a:p>
          <a:p>
            <a:pPr>
              <a:defRPr/>
            </a:pPr>
            <a:endParaRPr sz="1800" spc="-25">
              <a:solidFill>
                <a:srgbClr val="1A1B1B"/>
              </a:solidFill>
              <a:latin typeface="Calibri"/>
              <a:ea typeface="Times New Roman"/>
            </a:endParaRPr>
          </a:p>
          <a:p>
            <a:pPr>
              <a:defRPr/>
            </a:pPr>
            <a:r>
              <a:rPr sz="1800" spc="-25">
                <a:solidFill>
                  <a:srgbClr val="1A1B1B"/>
                </a:solidFill>
                <a:latin typeface="Calibri"/>
                <a:ea typeface="Times New Roman"/>
              </a:rPr>
              <a:t>Research Rabbit allows adding academic papers to "collections". These collections allow the software to </a:t>
            </a:r>
            <a:r>
              <a:rPr sz="1800" b="1" spc="-25">
                <a:solidFill>
                  <a:srgbClr val="1A1B1B"/>
                </a:solidFill>
                <a:latin typeface="Calibri"/>
                <a:ea typeface="Times New Roman"/>
              </a:rPr>
              <a:t>learn about the user’s interests</a:t>
            </a:r>
            <a:r>
              <a:rPr sz="1800" spc="-25">
                <a:solidFill>
                  <a:srgbClr val="1A1B1B"/>
                </a:solidFill>
                <a:latin typeface="Calibri"/>
                <a:ea typeface="Times New Roman"/>
              </a:rPr>
              <a:t>, prompting new relevant recommendations. </a:t>
            </a:r>
            <a:endParaRPr/>
          </a:p>
          <a:p>
            <a:pPr>
              <a:defRPr/>
            </a:pPr>
            <a:endParaRPr sz="1800" spc="-25">
              <a:solidFill>
                <a:srgbClr val="1A1B1B"/>
              </a:solidFill>
              <a:latin typeface="Calibri"/>
              <a:ea typeface="Times New Roman"/>
            </a:endParaRPr>
          </a:p>
          <a:p>
            <a:pPr>
              <a:defRPr/>
            </a:pPr>
            <a:r>
              <a:rPr sz="1800" spc="-25">
                <a:solidFill>
                  <a:srgbClr val="1A1B1B"/>
                </a:solidFill>
                <a:latin typeface="Calibri"/>
                <a:ea typeface="Times New Roman"/>
              </a:rPr>
              <a:t>Research Rabbit also allows </a:t>
            </a:r>
            <a:r>
              <a:rPr sz="1800" b="1" spc="-25">
                <a:solidFill>
                  <a:srgbClr val="1A1B1B"/>
                </a:solidFill>
                <a:latin typeface="Calibri"/>
                <a:ea typeface="Times New Roman"/>
              </a:rPr>
              <a:t>visualising the scholarly netw</a:t>
            </a:r>
            <a:r>
              <a:rPr sz="1800" spc="-25">
                <a:solidFill>
                  <a:srgbClr val="1A1B1B"/>
                </a:solidFill>
                <a:latin typeface="Calibri"/>
                <a:ea typeface="Times New Roman"/>
              </a:rPr>
              <a:t>ork of papers and co-authorships in graphs, so that users can follow the work of a single topic or author and dive deeper into their research.</a:t>
            </a:r>
            <a:r>
              <a:t> </a:t>
            </a:r>
          </a:p>
          <a:p>
            <a:pPr>
              <a:defRPr/>
            </a:pPr>
            <a:endParaRPr/>
          </a:p>
          <a:p>
            <a:pPr>
              <a:defRPr/>
            </a:pPr>
            <a:r>
              <a:t>It integrated with your own reference system (Mendeley, Endnote, Zotero) or you can upload PDFs</a:t>
            </a:r>
          </a:p>
          <a:p>
            <a:pPr>
              <a:defRPr/>
            </a:pPr>
            <a:endParaRPr/>
          </a:p>
          <a:p>
            <a:pPr>
              <a:defRPr/>
            </a:pPr>
            <a:r>
              <a:t>Howevere it has </a:t>
            </a:r>
            <a:r>
              <a:rPr b="1"/>
              <a:t>very limited use for systematic and scoping reviews BUT is useful to keep track of research, get an overview of related themes, identify the most cited work and use that information for future research ideas or to write introduction and conlcusion.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43</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b="0" i="0">
                <a:solidFill>
                  <a:srgbClr val="282829"/>
                </a:solidFill>
                <a:latin typeface="-apple-system"/>
              </a:rPr>
              <a:t>And if you are looking for a sophisticates tool that is the perfect research assistant over time – Jenni Ai would probably be it. </a:t>
            </a:r>
            <a:endParaRPr/>
          </a:p>
          <a:p>
            <a:pPr>
              <a:defRPr/>
            </a:pPr>
            <a:endParaRPr lang="en-GB" b="0" i="0">
              <a:solidFill>
                <a:srgbClr val="282829"/>
              </a:solidFill>
              <a:latin typeface="-apple-system"/>
            </a:endParaRPr>
          </a:p>
          <a:p>
            <a:pPr>
              <a:defRPr/>
            </a:pPr>
            <a:r>
              <a:rPr lang="en-GB" b="0" i="0">
                <a:solidFill>
                  <a:srgbClr val="282829"/>
                </a:solidFill>
                <a:latin typeface="-apple-system"/>
              </a:rPr>
              <a:t>Aside from showing you citationsa and paper there is one cool software that helps you to keep track of, manage and distill your literature search. </a:t>
            </a:r>
            <a:endParaRPr/>
          </a:p>
          <a:p>
            <a:pPr>
              <a:defRPr/>
            </a:pPr>
            <a:r>
              <a:rPr lang="en-GB" b="0" i="0">
                <a:solidFill>
                  <a:srgbClr val="282829"/>
                </a:solidFill>
                <a:latin typeface="-apple-system"/>
              </a:rPr>
              <a:t>Jenni. Ai – it is by far the most advanced and complex  tool that supports your literature search. </a:t>
            </a:r>
            <a:endParaRPr/>
          </a:p>
          <a:p>
            <a:pPr>
              <a:defRPr/>
            </a:pPr>
            <a:endParaRPr lang="en-GB" b="0" i="0">
              <a:solidFill>
                <a:srgbClr val="282829"/>
              </a:solidFill>
              <a:latin typeface="-apple-system"/>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44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Before you make any decisions about the methodology to use you MUST sit down and write a specific research question. What is it you wish to research.</a:t>
            </a:r>
            <a:endParaRPr/>
          </a:p>
          <a:p>
            <a:pPr>
              <a:defRPr/>
            </a:pPr>
            <a:endParaRPr lang="en-GB"/>
          </a:p>
          <a:p>
            <a:pPr>
              <a:defRPr/>
            </a:pPr>
            <a:r>
              <a:rPr lang="en-GB"/>
              <a:t>All too often do pharmacy students decide on the method they want to use and only then decide on the research question.</a:t>
            </a:r>
            <a:endParaRPr/>
          </a:p>
          <a:p>
            <a:pPr>
              <a:defRPr/>
            </a:pPr>
            <a:endParaRPr lang="en-GB"/>
          </a:p>
          <a:p>
            <a:pPr>
              <a:defRPr/>
            </a:pPr>
            <a:r>
              <a:rPr lang="en-GB"/>
              <a:t>Irrespective of what you do or don’t have experience with NOTHING is more important than a specific research question. </a:t>
            </a:r>
            <a:endParaRPr/>
          </a:p>
          <a:p>
            <a:pPr>
              <a:defRPr/>
            </a:pPr>
            <a:r>
              <a:rPr lang="en-GB"/>
              <a:t>It is not only a “nice to have” it is imperative to a successful research project.</a:t>
            </a:r>
            <a:endParaRPr/>
          </a:p>
          <a:p>
            <a:pPr>
              <a:defRPr/>
            </a:pPr>
            <a:endParaRPr lang="en-GB"/>
          </a:p>
          <a:p>
            <a:pPr>
              <a:defRPr/>
            </a:pPr>
            <a:r>
              <a:rPr lang="en-GB"/>
              <a:t>The more specific your research question the easier it will be to determine the methodology to use and the higher the quality of yoru research.</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9</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12:00 – 13:00 </a:t>
            </a:r>
          </a:p>
          <a:p>
            <a:pPr>
              <a:defRPr/>
            </a:pPr>
            <a:endParaRPr/>
          </a:p>
          <a:p>
            <a:pPr>
              <a:defRPr/>
            </a:pPr>
            <a:r>
              <a:t>Quick overall discussion – pro’s &amp; con’s of database searching.</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45</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13:00 – 14:00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46</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sz="1800">
                <a:solidFill>
                  <a:srgbClr val="000000"/>
                </a:solidFill>
                <a:latin typeface="Arial"/>
                <a:ea typeface="Arial"/>
              </a:rPr>
              <a:t>14:00 – 14:45</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47</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Screening your papers is the step that allows you to select ALL papers that fit the inclusion and exclusion criteria within ALL those papers that you have identified in your search.</a:t>
            </a:r>
            <a:endParaRPr/>
          </a:p>
          <a:p>
            <a:pPr>
              <a:defRPr/>
            </a:pPr>
            <a:endParaRPr lang="en-GB"/>
          </a:p>
          <a:p>
            <a:pPr>
              <a:defRPr/>
            </a:pPr>
            <a:r>
              <a:rPr lang="en-GB"/>
              <a:t>It is a often time consuming multi-step process by two independent researchers</a:t>
            </a:r>
            <a:endParaRPr/>
          </a:p>
          <a:p>
            <a:pPr>
              <a:defRPr/>
            </a:pPr>
            <a:endParaRPr lang="en-GB"/>
          </a:p>
          <a:p>
            <a:pPr>
              <a:defRPr/>
            </a:pPr>
            <a:r>
              <a:rPr lang="en-GB"/>
              <a:t>And has one output in the form of a PRISMA Flowchart. </a:t>
            </a:r>
            <a:endParaRPr/>
          </a:p>
          <a:p>
            <a:pPr>
              <a:defRPr/>
            </a:pPr>
            <a:endParaRPr lang="en-GB"/>
          </a:p>
          <a:p>
            <a:pPr>
              <a:defRPr/>
            </a:pPr>
            <a:endParaRPr lang="en-GB"/>
          </a:p>
          <a:p>
            <a:pPr>
              <a:defRPr/>
            </a:pPr>
            <a:endParaRPr/>
          </a:p>
          <a:p>
            <a:pPr>
              <a:defRPr/>
            </a:pPr>
            <a:endParaRPr/>
          </a:p>
          <a:p>
            <a:pPr>
              <a:defRPr/>
            </a:pPr>
            <a:endParaRPr/>
          </a:p>
          <a:p>
            <a:pPr marL="171450" marR="0" lvl="0" indent="-171450" algn="l" defTabSz="914400">
              <a:lnSpc>
                <a:spcPct val="100000"/>
              </a:lnSpc>
              <a:spcBef>
                <a:spcPts val="0"/>
              </a:spcBef>
              <a:spcAft>
                <a:spcPts val="0"/>
              </a:spcAft>
              <a:buClrTx/>
              <a:buSzTx/>
              <a:buFont typeface="Arial"/>
              <a:buChar char="•"/>
              <a:defRPr/>
            </a:pPr>
            <a:r>
              <a:rPr lang="en-GB">
                <a:latin typeface="Calibri"/>
                <a:ea typeface="Times New Roman"/>
              </a:rPr>
              <a:t>Titles, Abstracts and full papers can be double considered against your inclusion and exclusion criteria (imperative if you want it published; not if you don’t)</a:t>
            </a:r>
            <a:endParaRPr/>
          </a:p>
          <a:p>
            <a:pPr marL="171450" marR="0" lvl="0" indent="-171450" algn="l" defTabSz="914400">
              <a:lnSpc>
                <a:spcPct val="100000"/>
              </a:lnSpc>
              <a:spcBef>
                <a:spcPts val="0"/>
              </a:spcBef>
              <a:spcAft>
                <a:spcPts val="0"/>
              </a:spcAft>
              <a:buClrTx/>
              <a:buSzTx/>
              <a:buFont typeface="Arial"/>
              <a:buChar char="•"/>
              <a:defRPr/>
            </a:pPr>
            <a:r>
              <a:rPr lang="en-GB">
                <a:latin typeface="Calibri"/>
                <a:ea typeface="Times New Roman"/>
              </a:rPr>
              <a:t>You should then illustrate your search results in a PRISMA chart. This allows all external readers of your work to better understand the scope of your search and steps you conducted. (Handout of PRISMA-ScR template)</a:t>
            </a:r>
            <a:endParaRPr/>
          </a:p>
          <a:p>
            <a:pPr marL="0" marR="0" lvl="0" indent="0" algn="l" defTabSz="914400">
              <a:lnSpc>
                <a:spcPct val="100000"/>
              </a:lnSpc>
              <a:spcBef>
                <a:spcPts val="0"/>
              </a:spcBef>
              <a:spcAft>
                <a:spcPts val="0"/>
              </a:spcAft>
              <a:buClrTx/>
              <a:buSzTx/>
              <a:buFontTx/>
              <a:buNone/>
              <a:defRPr/>
            </a:pPr>
            <a:endParaRPr lang="en-GB">
              <a:latin typeface="Calibri"/>
              <a:ea typeface="Times New Roman"/>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48</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To ensure the maximum reliability of your selected papers</a:t>
            </a:r>
          </a:p>
          <a:p>
            <a:pPr>
              <a:defRPr/>
            </a:pPr>
            <a:endParaRPr/>
          </a:p>
          <a:p>
            <a:pPr>
              <a:defRPr/>
            </a:pPr>
            <a:r>
              <a:rPr lang="en-GB"/>
              <a:t>T</a:t>
            </a:r>
            <a:r>
              <a:t>his screening process is completed by two researchers independently.</a:t>
            </a:r>
          </a:p>
          <a:p>
            <a:pPr>
              <a:defRPr/>
            </a:pPr>
            <a:endParaRPr/>
          </a:p>
          <a:p>
            <a:pPr>
              <a:defRPr/>
            </a:pPr>
            <a:r>
              <a:t>First Titles, then Abstractsand then the Full texts are screened against the inclusion and exclusion criteria you set ealrier. Any discrepancies get discussed (if twodon’t agree a 3rd researcher will be asked). </a:t>
            </a:r>
          </a:p>
          <a:p>
            <a:pPr>
              <a:defRPr/>
            </a:pPr>
            <a:endParaRPr/>
          </a:p>
          <a:p>
            <a:pPr>
              <a:defRPr/>
            </a:pPr>
            <a:r>
              <a:t>At each stage the number of papers will get whittled down further.</a:t>
            </a:r>
          </a:p>
          <a:p>
            <a:pPr>
              <a:defRPr/>
            </a:pPr>
            <a:endParaRPr/>
          </a:p>
          <a:p>
            <a:pPr>
              <a:defRPr/>
            </a:pPr>
            <a:r>
              <a:t>Depending on the amount of papers this process is time consumuning but the reliability is very high. It is very important that you don’t rush or skimp over th</a:t>
            </a:r>
            <a:r>
              <a:rPr lang="en-GB"/>
              <a:t>is</a:t>
            </a:r>
            <a:r>
              <a:t> step. This process is key to your entire SR. </a:t>
            </a:r>
          </a:p>
          <a:p>
            <a:pPr>
              <a:defRPr/>
            </a:pPr>
            <a:endParaRPr/>
          </a:p>
          <a:p>
            <a:pPr>
              <a:defRPr/>
            </a:pPr>
            <a:r>
              <a:t>It is impoortant that you take a not of the reason for rejection of every paper as you will need to inlcude this information in your results graph. The results of this process are presented in a so called PRISMA Flow chart.</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49</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PRISMA stands for: </a:t>
            </a:r>
            <a:r>
              <a:rPr lang="en-GB" b="1" i="0">
                <a:solidFill>
                  <a:srgbClr val="474747"/>
                </a:solidFill>
                <a:latin typeface="Segoe UI light"/>
              </a:rPr>
              <a:t>TRANSPARENT REPORTING of SYSTEMATIC REVIEWS and META-ANALYSES. </a:t>
            </a:r>
            <a:r>
              <a:rPr lang="en-GB" b="0" i="0">
                <a:solidFill>
                  <a:srgbClr val="474747"/>
                </a:solidFill>
                <a:latin typeface="Segoe UI light"/>
              </a:rPr>
              <a:t>It was developed for SRs but there is also a ScR extension. </a:t>
            </a:r>
            <a:endParaRPr/>
          </a:p>
          <a:p>
            <a:pPr>
              <a:defRPr/>
            </a:pPr>
            <a:endParaRPr lang="en-GB" b="0" i="0">
              <a:solidFill>
                <a:srgbClr val="474747"/>
              </a:solidFill>
              <a:latin typeface="Segoe UI light"/>
            </a:endParaRPr>
          </a:p>
          <a:p>
            <a:pPr>
              <a:defRPr/>
            </a:pPr>
            <a:r>
              <a:rPr lang="en-GB" b="0" i="0">
                <a:solidFill>
                  <a:srgbClr val="474747"/>
                </a:solidFill>
                <a:latin typeface="Segoe UI light"/>
              </a:rPr>
              <a:t>You will find all the necessary information on how to conduct a SR and all necessary templates on the PRISMA site. </a:t>
            </a:r>
            <a:endParaRPr lang="en-GB" b="1" i="0">
              <a:solidFill>
                <a:srgbClr val="474747"/>
              </a:solidFill>
              <a:latin typeface="Segoe UI light"/>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50</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Now that you have selected your final set of papers that fit your inclusion and exclusion criteria. Y</a:t>
            </a:r>
            <a:r>
              <a:rPr lang="en-GB"/>
              <a:t>o</a:t>
            </a:r>
            <a:r>
              <a:t>u need to assess the quality of these papers. </a:t>
            </a:r>
          </a:p>
          <a:p>
            <a:pPr>
              <a:defRPr/>
            </a:pPr>
            <a:endParaRPr/>
          </a:p>
          <a:p>
            <a:pPr>
              <a:defRPr/>
            </a:pPr>
            <a:r>
              <a:t>The good news is that you can skip this step if you decide on completing a Scoping review but it is an essential step for all systematic reviews. </a:t>
            </a:r>
          </a:p>
          <a:p>
            <a:pPr>
              <a:defRPr/>
            </a:pPr>
            <a:endParaRPr/>
          </a:p>
          <a:p>
            <a:pPr>
              <a:defRPr/>
            </a:pPr>
            <a:r>
              <a:t>Again this is done indpendently by at least two researchers</a:t>
            </a:r>
          </a:p>
          <a:p>
            <a:pPr>
              <a:defRPr/>
            </a:pPr>
            <a:endParaRPr/>
          </a:p>
          <a:p>
            <a:pPr>
              <a:defRPr/>
            </a:pPr>
            <a:r>
              <a:t>But instead of using criteria you have come up with, you will have to use from a set of already validated and published tools.</a:t>
            </a:r>
          </a:p>
          <a:p>
            <a:pPr>
              <a:defRPr/>
            </a:pPr>
            <a:endParaRPr/>
          </a:p>
          <a:p>
            <a:pPr>
              <a:defRPr/>
            </a:pPr>
            <a:r>
              <a:t>The type of tool you use is specific to the methiod used in the paper. That means you will need to select a different tool for each paper you have included in your final selection. </a:t>
            </a:r>
          </a:p>
          <a:p>
            <a:pPr>
              <a:defRPr/>
            </a:pPr>
            <a:endParaRPr/>
          </a:p>
          <a:p>
            <a:pPr>
              <a:defRPr/>
            </a:pPr>
            <a:r>
              <a:t>But there is a snag. There is not just one list of tools but there are many organisations who provide these tools an you will have to decide which ones you will use and why.</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51</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This is not an exclusive list but one to get you started.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52</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The results are either displayed as a summarising narrative or as a table which provides more detail.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53</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This step is relevant for both ScR &amp; SR</a:t>
            </a:r>
          </a:p>
          <a:p>
            <a:pPr>
              <a:defRPr/>
            </a:pPr>
            <a:endParaRPr/>
          </a:p>
          <a:p>
            <a:pPr>
              <a:defRPr/>
            </a:pPr>
            <a:r>
              <a:t>Effectively it is the generation of your results. Most of us are familiar with quantitative research such as Lab work and statitsics. </a:t>
            </a:r>
            <a:r>
              <a:rPr lang="en-GB"/>
              <a:t>Y</a:t>
            </a:r>
            <a:r>
              <a:t>ou always end up with nice histograms, pie charts and line graphs. This step is equivalent only with literature results. </a:t>
            </a:r>
          </a:p>
          <a:p>
            <a:pPr>
              <a:defRPr/>
            </a:pPr>
            <a:endParaRPr/>
          </a:p>
          <a:p>
            <a:pPr>
              <a:defRPr/>
            </a:pPr>
            <a:r>
              <a:t>So first you need to decide  what data in those papers you are interested in. </a:t>
            </a:r>
          </a:p>
          <a:p>
            <a:pPr>
              <a:defRPr/>
            </a:pPr>
            <a:endParaRPr/>
          </a:p>
          <a:p>
            <a:pPr>
              <a:defRPr/>
            </a:pPr>
            <a:r>
              <a:t>There is t</a:t>
            </a:r>
            <a:r>
              <a:rPr lang="en-GB"/>
              <a:t>he</a:t>
            </a:r>
            <a:r>
              <a:t> obvious data  - where published, when, who by etc. – this would be akin to your “demographic background information”</a:t>
            </a:r>
          </a:p>
          <a:p>
            <a:pPr>
              <a:defRPr/>
            </a:pPr>
            <a:r>
              <a:t>Then there is basic infromation  - population included; aim of study; methodology used etc. – this shou</a:t>
            </a:r>
            <a:r>
              <a:rPr lang="en-GB"/>
              <a:t>ld</a:t>
            </a:r>
            <a:r>
              <a:t> link directly to your inlcusion criteria</a:t>
            </a:r>
          </a:p>
          <a:p>
            <a:pPr>
              <a:defRPr/>
            </a:pPr>
            <a:r>
              <a:t>Then there is essential information – key results; conclusion; types of medication used etc. – this shou</a:t>
            </a:r>
            <a:r>
              <a:rPr lang="en-GB"/>
              <a:t>ld</a:t>
            </a:r>
            <a:r>
              <a:t> lik directly to your research question (and be data that helps you answer your research question directly)</a:t>
            </a:r>
          </a:p>
          <a:p>
            <a:pPr>
              <a:defRPr/>
            </a:pPr>
            <a:endParaRPr/>
          </a:p>
          <a:p>
            <a:pPr>
              <a:defRPr/>
            </a:pPr>
            <a:r>
              <a:t>While you will find a template on the PRISMA website you and your team will ALWAYS have to adapt it to your specific study. Make sure you run this through the process of validation and piloting to make sure you haven’t missed any vital information.</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54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a:p>
            <a:pPr>
              <a:defRPr/>
            </a:pPr>
            <a:r>
              <a:t>Normally the topic you are interested in, stems from your daily practice. A question you have come across, or maybe one have been asked but that you couldn’t find the answer to no matter how hard you’ve tried. Or maybe you have identififed a pattern in practice you have started to question.  </a:t>
            </a:r>
            <a:r>
              <a:rPr lang="en-GB"/>
              <a:t>E</a:t>
            </a:r>
            <a:r>
              <a:t>.g. Like so many elderly patients endning up with a delirium or confusion. Maybe colleagues keep asking you the same questions over and over e.g. do you need to leave a gap betweeen Levothyroxine and PPIs? </a:t>
            </a:r>
          </a:p>
          <a:p>
            <a:pPr>
              <a:defRPr/>
            </a:pPr>
            <a:endParaRPr/>
          </a:p>
          <a:p>
            <a:pPr>
              <a:defRPr/>
            </a:pPr>
            <a:r>
              <a:t>So the first step and you cou</a:t>
            </a:r>
            <a:r>
              <a:rPr lang="en-GB"/>
              <a:t>ld</a:t>
            </a:r>
            <a:r>
              <a:t> argue is also the most important step is to develop your research question. Make sure you take your time with this, it takes much longer than you think. The danger is that the question is too big, too vague or too complex. </a:t>
            </a:r>
          </a:p>
          <a:p>
            <a:pPr>
              <a:defRPr/>
            </a:pPr>
            <a:endParaRPr/>
          </a:p>
          <a:p>
            <a:pPr marL="171450" indent="-171450">
              <a:buFont typeface="Arial"/>
              <a:buChar char="•"/>
              <a:defRPr/>
            </a:pPr>
            <a:r>
              <a:t>To write a good research question you need to </a:t>
            </a:r>
            <a:r>
              <a:rPr b="1"/>
              <a:t>clearly define the what, who where and how of your project. </a:t>
            </a:r>
            <a:r>
              <a:t>Think carefully about </a:t>
            </a:r>
            <a:r>
              <a:rPr b="1"/>
              <a:t>what</a:t>
            </a:r>
            <a:r>
              <a:t> you are interested in. Is it the views and experiences of colleagues, is it to grasp what guidelines exist on a certain topic or are you more interested in the number and type of care issues? </a:t>
            </a:r>
          </a:p>
          <a:p>
            <a:pPr marL="171450" indent="-171450">
              <a:buFont typeface="Arial"/>
              <a:buChar char="•"/>
              <a:defRPr/>
            </a:pPr>
            <a:r>
              <a:t>Once that is done write down </a:t>
            </a:r>
            <a:r>
              <a:rPr b="1"/>
              <a:t>WHO </a:t>
            </a:r>
            <a:r>
              <a:t>your sample target is e.g. patients with 5 or more medicines or geriatric patients with a specific diagnosis. </a:t>
            </a:r>
          </a:p>
          <a:p>
            <a:pPr marL="171450" indent="-171450">
              <a:buFont typeface="Arial"/>
              <a:buChar char="•"/>
              <a:defRPr/>
            </a:pPr>
            <a:r>
              <a:t>Then write down </a:t>
            </a:r>
            <a:r>
              <a:rPr b="1"/>
              <a:t>where </a:t>
            </a:r>
            <a:r>
              <a:t>the study will take place e.g. ward 2A of Prague Royal Infirmary. </a:t>
            </a:r>
          </a:p>
          <a:p>
            <a:pPr marL="171450" indent="-171450">
              <a:buFont typeface="Arial"/>
              <a:buChar char="•"/>
              <a:defRPr/>
            </a:pPr>
            <a:r>
              <a:t>Lastly state </a:t>
            </a:r>
            <a:r>
              <a:rPr b="1"/>
              <a:t>how</a:t>
            </a:r>
            <a:r>
              <a:t> your study is carried out i.e. in our case a scoping review</a:t>
            </a:r>
          </a:p>
          <a:p>
            <a:pPr>
              <a:defRPr/>
            </a:pPr>
            <a:endParaRPr b="1"/>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10</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As said before you won’t end up with pie charts &amp; histograms but with a lot of written information. </a:t>
            </a:r>
            <a:endParaRPr/>
          </a:p>
          <a:p>
            <a:pPr>
              <a:defRPr/>
            </a:pPr>
            <a:endParaRPr lang="en-GB"/>
          </a:p>
          <a:p>
            <a:pPr>
              <a:defRPr/>
            </a:pPr>
            <a:r>
              <a:rPr lang="en-GB"/>
              <a:t>This is usually displayed in table format. </a:t>
            </a:r>
            <a:endParaRPr/>
          </a:p>
          <a:p>
            <a:pPr>
              <a:defRPr/>
            </a:pPr>
            <a:endParaRPr lang="en-GB"/>
          </a:p>
          <a:p>
            <a:pPr>
              <a:defRPr/>
            </a:pPr>
            <a:r>
              <a:rPr lang="en-GB"/>
              <a:t>However make sure that only information is displayed that is directly relevant to your research question. Even when summarising the key findings, make sure this is directly relevant to your research question..</a:t>
            </a:r>
            <a:endParaRPr/>
          </a:p>
          <a:p>
            <a:pPr>
              <a:defRPr/>
            </a:pPr>
            <a:endParaRPr lang="en-GB"/>
          </a:p>
          <a:p>
            <a:pPr>
              <a:defRPr/>
            </a:pPr>
            <a:r>
              <a:rPr lang="en-GB"/>
              <a:t>You can also include tables that show clear aspects of your research questions such as barriers and facilitators OR the use of certain concepts/ frameworks.</a:t>
            </a:r>
            <a:endParaRPr/>
          </a:p>
          <a:p>
            <a:pPr>
              <a:defRPr/>
            </a:pPr>
            <a:endParaRPr lang="en-GB"/>
          </a:p>
          <a:p>
            <a:pPr>
              <a:defRPr/>
            </a:pPr>
            <a:r>
              <a:t>Lastly when writing up any type of literature review you should follow the good practice reporting guidelines for your type of study. These detailed checklists of what to include can be found on the EQUATOR webpage. </a:t>
            </a:r>
          </a:p>
          <a:p>
            <a:pPr>
              <a:defRPr/>
            </a:pPr>
            <a:endParaRPr/>
          </a:p>
          <a:p>
            <a:pPr>
              <a:defRPr/>
            </a:pPr>
            <a:r>
              <a:t>EQUATOR is a central place for research information aimed at </a:t>
            </a:r>
            <a:r>
              <a:rPr lang="en-GB" b="1" i="0">
                <a:solidFill>
                  <a:srgbClr val="177338"/>
                </a:solidFill>
                <a:latin typeface="Arial"/>
              </a:rPr>
              <a:t>Enhancing the QUAlity and Transparency Of health Research</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55</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342900" lvl="0" indent="-342900">
              <a:buFont typeface="+mj-lt"/>
              <a:buAutoNum type="arabicPeriod"/>
              <a:defRPr/>
            </a:pPr>
            <a:r>
              <a:rPr lang="en-US" sz="1800" u="sng">
                <a:solidFill>
                  <a:srgbClr val="0563C1"/>
                </a:solidFill>
                <a:latin typeface="Calibri"/>
                <a:ea typeface="Calibri"/>
                <a:cs typeface="Times New Roman"/>
                <a:hlinkClick r:id="rId3" tooltip="http://www.prisma-statement.org/"/>
              </a:rPr>
              <a:t>http://www.prisma-statement.org/</a:t>
            </a:r>
            <a:r>
              <a:rPr lang="en-US" sz="1800">
                <a:latin typeface="Calibri"/>
                <a:ea typeface="Calibri"/>
                <a:cs typeface="Times New Roman"/>
              </a:rPr>
              <a:t> (PRISMA transparent reporting of SR and MA)</a:t>
            </a:r>
            <a:endParaRPr sz="1800">
              <a:latin typeface="Calibri"/>
              <a:ea typeface="Calibri"/>
              <a:cs typeface="Times New Roman"/>
            </a:endParaRPr>
          </a:p>
          <a:p>
            <a:pPr marL="457200">
              <a:defRPr/>
            </a:pPr>
            <a:r>
              <a:rPr lang="en-US" sz="1800" b="1">
                <a:latin typeface="Calibri"/>
                <a:ea typeface="Calibri"/>
                <a:cs typeface="Times New Roman"/>
              </a:rPr>
              <a:t>PRISMA Flowdiagram document.</a:t>
            </a:r>
            <a:endParaRPr sz="1800">
              <a:latin typeface="Calibri"/>
              <a:ea typeface="Calibri"/>
              <a:cs typeface="Times New Roman"/>
            </a:endParaRPr>
          </a:p>
          <a:p>
            <a:pPr>
              <a:defRPr/>
            </a:pPr>
            <a:r>
              <a:t>Data extraction tool example</a:t>
            </a:r>
          </a:p>
          <a:p>
            <a:pPr>
              <a:defRPr/>
            </a:pPr>
            <a:r>
              <a:t>EQUATOR link</a:t>
            </a:r>
          </a:p>
          <a:p>
            <a:pPr>
              <a:defRPr/>
            </a:pPr>
            <a:r>
              <a:t>PRISMA checklist</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56</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As we have seen earlier, some of the Ai tools we have already looked can help with extracting some of the important data which can make data extraction a little easier. However I am not very trusting of this information and I think you ALWAYS have to extract this information yourself, as only you can make the informed decision what information is relevant to your research question and what isn’t. </a:t>
            </a:r>
            <a:endParaRPr/>
          </a:p>
          <a:p>
            <a:pPr>
              <a:defRPr/>
            </a:pPr>
            <a:endParaRPr lang="en-GB"/>
          </a:p>
          <a:p>
            <a:pPr>
              <a:defRPr/>
            </a:pPr>
            <a:r>
              <a:rPr lang="en-GB"/>
              <a:t>Iin addition to the ones we looked at earlier there is also CHATPDF which is quite useful for looking at individual papers and helping to identify information. </a:t>
            </a:r>
            <a:endParaRPr/>
          </a:p>
          <a:p>
            <a:pPr>
              <a:defRPr/>
            </a:pPr>
            <a:endParaRPr lang="en-GB"/>
          </a:p>
          <a:p>
            <a:pPr>
              <a:defRPr/>
            </a:pPr>
            <a:r>
              <a:rPr lang="en-GB"/>
              <a:t>The tools can maybe save a little bit of time but it still requires a human. </a:t>
            </a:r>
            <a:endParaRPr/>
          </a:p>
          <a:p>
            <a:pPr>
              <a:defRPr/>
            </a:pPr>
            <a:endParaRPr lang="en-GB"/>
          </a:p>
          <a:p>
            <a:pPr>
              <a:defRPr/>
            </a:pPr>
            <a:r>
              <a:rPr lang="en-GB"/>
              <a:t>Besides if you are doing a SR then the data extraction MUST be completed independently by two researchers with all discrepancies discussed.</a:t>
            </a:r>
            <a:endParaRPr/>
          </a:p>
          <a:p>
            <a:pPr>
              <a:defRPr/>
            </a:pPr>
            <a:endParaRPr lang="en-GB"/>
          </a:p>
          <a:p>
            <a:pPr>
              <a:defRPr/>
            </a:pPr>
            <a:r>
              <a:t>HOWEVER there is one Ai programme that is a huge help when conducting SRs &amp; ScR – Rayyan.</a:t>
            </a:r>
          </a:p>
          <a:p>
            <a:pPr>
              <a:defRPr/>
            </a:pPr>
            <a:endParaRPr/>
          </a:p>
          <a:p>
            <a:pPr>
              <a:defRPr/>
            </a:pPr>
            <a:r>
              <a:t>Rayyan is the only tool available that allows us to complete the paper selection process of Titles, Abstracts and Full texts against your set inclusion and inclusion criteria more quickly and easily. It is fully transparent and even facilitates the discussion when discrepancies are shwon.  Let’s tale a look:</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57</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This is what Rayyan looks like. </a:t>
            </a:r>
          </a:p>
          <a:p>
            <a:pPr>
              <a:defRPr/>
            </a:pPr>
            <a:endParaRPr/>
          </a:p>
          <a:p>
            <a:pPr>
              <a:defRPr/>
            </a:pPr>
            <a:r>
              <a:t>A list of inlcuded titles is uploaded (these also link to the main PDF and display the Abstract).</a:t>
            </a:r>
          </a:p>
          <a:p>
            <a:pPr>
              <a:defRPr/>
            </a:pPr>
            <a:r>
              <a:t>Using simple yes no and maybe buttons you can cast your verdict turing the light either green or red</a:t>
            </a:r>
          </a:p>
          <a:p>
            <a:pPr>
              <a:defRPr/>
            </a:pPr>
            <a:r>
              <a:t>This makes it really easy to see any discrepancies once the blinding is off (as it is demonstrated here)</a:t>
            </a:r>
          </a:p>
          <a:p>
            <a:pPr>
              <a:defRPr/>
            </a:pPr>
            <a:endParaRPr/>
          </a:p>
          <a:p>
            <a:pPr>
              <a:defRPr/>
            </a:pPr>
            <a:r>
              <a:t>Further for any paper you reject you can add a comment, helping you to keep track of the exclusion criteria. </a:t>
            </a:r>
          </a:p>
          <a:p>
            <a:pPr>
              <a:defRPr/>
            </a:pPr>
            <a:endParaRPr/>
          </a:p>
          <a:p>
            <a:pPr>
              <a:defRPr/>
            </a:pPr>
            <a:r>
              <a:t>This tool has been such a time saving compared to the manual screening using excel and internet searches.</a:t>
            </a:r>
          </a:p>
          <a:p>
            <a:pPr>
              <a:defRPr/>
            </a:pPr>
            <a:endParaRPr/>
          </a:p>
          <a:p>
            <a:pPr>
              <a:defRPr/>
            </a:pPr>
            <a:r>
              <a:t>When it comes to the quality assessment of your papers you are back to “good old critical apraisal tools”</a:t>
            </a:r>
          </a:p>
          <a:p>
            <a:pPr>
              <a:defRPr/>
            </a:pPr>
            <a:r>
              <a:rPr lang="en-GB"/>
              <a:t>Displaying the information is also still a task for the researcher and so is writing the results section. </a:t>
            </a:r>
            <a:endParaRPr/>
          </a:p>
          <a:p>
            <a:pPr>
              <a:defRPr/>
            </a:pPr>
            <a:endParaRPr lang="en-GB"/>
          </a:p>
          <a:p>
            <a:pPr>
              <a:defRPr/>
            </a:pPr>
            <a:r>
              <a:rPr lang="en-GB"/>
              <a:t>So over to you!</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58</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sz="1800">
                <a:solidFill>
                  <a:srgbClr val="222222"/>
                </a:solidFill>
                <a:latin typeface="Calibri"/>
                <a:ea typeface="Times New Roman"/>
              </a:rPr>
              <a:t>Once you have selected your paper for inclusion you can use Lateral to help with the data extraction. </a:t>
            </a:r>
            <a:endParaRPr/>
          </a:p>
          <a:p>
            <a:pPr>
              <a:defRPr/>
            </a:pPr>
            <a:endParaRPr lang="en-GB" sz="1800">
              <a:solidFill>
                <a:srgbClr val="222222"/>
              </a:solidFill>
              <a:latin typeface="Calibri"/>
              <a:ea typeface="Times New Roman"/>
            </a:endParaRPr>
          </a:p>
          <a:p>
            <a:pPr>
              <a:defRPr/>
            </a:pPr>
            <a:r>
              <a:rPr lang="en-GB" sz="1800">
                <a:solidFill>
                  <a:srgbClr val="222222"/>
                </a:solidFill>
                <a:latin typeface="Calibri"/>
                <a:ea typeface="Times New Roman"/>
              </a:rPr>
              <a:t>Allows you to extract key information and organise it, comment on it and export all similar information as e.g. word, excel etc.</a:t>
            </a:r>
            <a:r>
              <a:t>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59</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Finally you can use the paid for AI to supercharge your writing. </a:t>
            </a:r>
          </a:p>
          <a:p>
            <a:pPr>
              <a:defRPr/>
            </a:pPr>
            <a:endParaRPr/>
          </a:p>
          <a:p>
            <a:pPr>
              <a:defRPr/>
            </a:pPr>
            <a:r>
              <a:t>Jenni  </a:t>
            </a:r>
            <a:r>
              <a:rPr lang="en-GB" sz="1800">
                <a:solidFill>
                  <a:srgbClr val="222222"/>
                </a:solidFill>
                <a:latin typeface="Calibri"/>
                <a:ea typeface="Times New Roman"/>
              </a:rPr>
              <a:t>can suggest sentences to get you going or when you are stuck, it can include citations.</a:t>
            </a:r>
            <a:endParaRPr/>
          </a:p>
          <a:p>
            <a:pPr>
              <a:defRPr/>
            </a:pPr>
            <a:endParaRPr lang="en-GB" sz="1800">
              <a:solidFill>
                <a:srgbClr val="222222"/>
              </a:solidFill>
              <a:latin typeface="Calibri"/>
              <a:ea typeface="Times New Roman"/>
            </a:endParaRPr>
          </a:p>
          <a:p>
            <a:pPr>
              <a:defRPr/>
            </a:pPr>
            <a:r>
              <a:rPr lang="en-GB" sz="1800">
                <a:solidFill>
                  <a:srgbClr val="222222"/>
                </a:solidFill>
                <a:latin typeface="Calibri"/>
                <a:ea typeface="Times New Roman"/>
              </a:rPr>
              <a:t>It can help you to write in more depth, </a:t>
            </a:r>
            <a:endParaRPr/>
          </a:p>
          <a:p>
            <a:pPr>
              <a:defRPr/>
            </a:pPr>
            <a:r>
              <a:rPr lang="en-GB" sz="1800">
                <a:solidFill>
                  <a:srgbClr val="222222"/>
                </a:solidFill>
                <a:latin typeface="Calibri"/>
                <a:ea typeface="Times New Roman"/>
              </a:rPr>
              <a:t>present the opposing argument, </a:t>
            </a:r>
            <a:endParaRPr/>
          </a:p>
          <a:p>
            <a:pPr>
              <a:defRPr/>
            </a:pPr>
            <a:r>
              <a:rPr lang="en-GB" sz="1800">
                <a:solidFill>
                  <a:srgbClr val="222222"/>
                </a:solidFill>
                <a:latin typeface="Calibri"/>
                <a:ea typeface="Times New Roman"/>
              </a:rPr>
              <a:t>write an introduction and a conclusion. </a:t>
            </a:r>
            <a:endParaRPr/>
          </a:p>
          <a:p>
            <a:pPr>
              <a:defRPr/>
            </a:pPr>
            <a:endParaRPr lang="en-GB" sz="1800">
              <a:solidFill>
                <a:srgbClr val="222222"/>
              </a:solidFill>
              <a:latin typeface="Calibri"/>
            </a:endParaRPr>
          </a:p>
          <a:p>
            <a:pPr>
              <a:defRPr/>
            </a:pPr>
            <a:r>
              <a:rPr lang="en-GB" sz="1800">
                <a:solidFill>
                  <a:srgbClr val="222222"/>
                </a:solidFill>
                <a:latin typeface="Calibri"/>
              </a:rPr>
              <a:t>In addition there are a lot of additional tools that do similar things, all of which I have tried to list in the attached PDF material. </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60</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14:45 – 15:45</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61</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15:45 – 16:00</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62</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sz="1800">
                <a:solidFill>
                  <a:srgbClr val="000000"/>
                </a:solidFill>
                <a:latin typeface="Arial"/>
                <a:ea typeface="Arial"/>
              </a:rPr>
              <a:t>16:00 -16:30</a:t>
            </a:r>
            <a:endParaRPr/>
          </a:p>
          <a:p>
            <a:pPr>
              <a:defRPr/>
            </a:pPr>
            <a:endParaRPr lang="en-GB" sz="1800">
              <a:solidFill>
                <a:srgbClr val="000000"/>
              </a:solidFill>
              <a:latin typeface="Arial"/>
            </a:endParaRPr>
          </a:p>
          <a:p>
            <a:pPr>
              <a:defRPr/>
            </a:pPr>
            <a:r>
              <a:rPr lang="en-GB" sz="1800">
                <a:solidFill>
                  <a:srgbClr val="000000"/>
                </a:solidFill>
                <a:latin typeface="Arial"/>
              </a:rPr>
              <a:t>Ok so you now hopefully have a better understanding of the types of literature reviews there are, how to chose them and what they involve. </a:t>
            </a:r>
            <a:endParaRPr/>
          </a:p>
          <a:p>
            <a:pPr>
              <a:defRPr/>
            </a:pPr>
            <a:endParaRPr lang="en-GB" sz="1800">
              <a:solidFill>
                <a:srgbClr val="000000"/>
              </a:solidFill>
              <a:latin typeface="Arial"/>
            </a:endParaRPr>
          </a:p>
          <a:p>
            <a:pPr>
              <a:defRPr/>
            </a:pPr>
            <a:r>
              <a:rPr lang="en-GB" sz="1800">
                <a:solidFill>
                  <a:srgbClr val="000000"/>
                </a:solidFill>
                <a:latin typeface="Arial"/>
              </a:rPr>
              <a:t>We also looked at Ai tools that can or as it turns out can’t help us with this process. </a:t>
            </a:r>
            <a:endParaRPr/>
          </a:p>
          <a:p>
            <a:pPr>
              <a:defRPr/>
            </a:pPr>
            <a:endParaRPr lang="en-GB" sz="1800">
              <a:solidFill>
                <a:srgbClr val="000000"/>
              </a:solidFill>
              <a:latin typeface="Arial"/>
            </a:endParaRPr>
          </a:p>
          <a:p>
            <a:pPr>
              <a:defRPr/>
            </a:pPr>
            <a:r>
              <a:rPr lang="en-GB" sz="1800">
                <a:solidFill>
                  <a:srgbClr val="000000"/>
                </a:solidFill>
                <a:latin typeface="Arial"/>
              </a:rPr>
              <a:t>You have been given a long list of Ai tools you can try out yourself and they are generally very useful as they help us “get there faster”. However they can not:</a:t>
            </a:r>
            <a:endParaRPr/>
          </a:p>
          <a:p>
            <a:pPr marL="171450" indent="-171450">
              <a:buFont typeface="Arial"/>
              <a:buChar char="•"/>
              <a:defRPr/>
            </a:pPr>
            <a:r>
              <a:rPr lang="en-GB" sz="1800">
                <a:solidFill>
                  <a:srgbClr val="000000"/>
                </a:solidFill>
                <a:latin typeface="Arial"/>
              </a:rPr>
              <a:t>Come up with the research question</a:t>
            </a:r>
            <a:endParaRPr/>
          </a:p>
          <a:p>
            <a:pPr marL="171450" indent="-171450">
              <a:buFont typeface="Arial"/>
              <a:buChar char="•"/>
              <a:defRPr/>
            </a:pPr>
            <a:r>
              <a:rPr lang="en-GB" sz="1800">
                <a:solidFill>
                  <a:srgbClr val="000000"/>
                </a:solidFill>
                <a:latin typeface="Arial"/>
              </a:rPr>
              <a:t>Make decisions about how to carry out the research and where to place the emphasis</a:t>
            </a:r>
            <a:endParaRPr/>
          </a:p>
          <a:p>
            <a:pPr marL="171450" indent="-171450">
              <a:buFont typeface="Arial"/>
              <a:buChar char="•"/>
              <a:defRPr/>
            </a:pPr>
            <a:r>
              <a:rPr lang="en-GB" sz="1800">
                <a:solidFill>
                  <a:srgbClr val="000000"/>
                </a:solidFill>
                <a:latin typeface="Arial"/>
              </a:rPr>
              <a:t>They can’t conduct the search for us but point us in the right direction or help us check that we haven’t missed anything important.</a:t>
            </a:r>
            <a:endParaRPr/>
          </a:p>
          <a:p>
            <a:pPr marL="171450" indent="-171450">
              <a:buFont typeface="Arial"/>
              <a:buChar char="•"/>
              <a:defRPr/>
            </a:pPr>
            <a:r>
              <a:rPr sz="1800">
                <a:solidFill>
                  <a:srgbClr val="000000"/>
                </a:solidFill>
                <a:latin typeface="Arial"/>
              </a:rPr>
              <a:t>They can’t make sense of our results for us.</a:t>
            </a:r>
            <a:endParaRPr/>
          </a:p>
          <a:p>
            <a:pPr marL="171450" indent="-171450">
              <a:buFont typeface="Arial"/>
              <a:buChar char="•"/>
              <a:defRPr/>
            </a:pPr>
            <a:endParaRPr sz="1800">
              <a:solidFill>
                <a:srgbClr val="000000"/>
              </a:solidFill>
              <a:latin typeface="Arial"/>
            </a:endParaRPr>
          </a:p>
          <a:p>
            <a:pPr marL="0" indent="0">
              <a:buFontTx/>
              <a:buNone/>
              <a:defRPr/>
            </a:pPr>
            <a:r>
              <a:rPr sz="1800">
                <a:solidFill>
                  <a:srgbClr val="000000"/>
                </a:solidFill>
                <a:latin typeface="Arial"/>
              </a:rPr>
              <a:t>So if they are really only a supportive technology that is massively limited by its lack of comprehension and higher level thinking What is ALL the hype about?</a:t>
            </a:r>
            <a:endParaRPr/>
          </a:p>
          <a:p>
            <a:pPr marL="0" indent="0">
              <a:buFontTx/>
              <a:buNone/>
              <a:defRPr/>
            </a:pPr>
            <a:br>
              <a:rPr sz="1800">
                <a:solidFill>
                  <a:srgbClr val="000000"/>
                </a:solidFill>
                <a:latin typeface="Arial"/>
              </a:rPr>
            </a:br>
            <a:r>
              <a:rPr sz="1800">
                <a:solidFill>
                  <a:srgbClr val="000000"/>
                </a:solidFill>
                <a:latin typeface="Arial"/>
              </a:rPr>
              <a:t>The hype is about the fact that we now have LLM that can do the scientific writing for us.</a:t>
            </a:r>
            <a:endParaRPr/>
          </a:p>
          <a:p>
            <a:pPr marL="0" indent="0">
              <a:buFontTx/>
              <a:buNone/>
              <a:defRPr/>
            </a:pPr>
            <a:r>
              <a:rPr sz="1800">
                <a:solidFill>
                  <a:srgbClr val="000000"/>
                </a:solidFill>
                <a:latin typeface="Arial"/>
              </a:rPr>
              <a:t>Namely GTP4. </a:t>
            </a:r>
            <a:endParaRPr/>
          </a:p>
          <a:p>
            <a:pPr marL="0" indent="0">
              <a:buFontTx/>
              <a:buNone/>
              <a:defRPr/>
            </a:pPr>
            <a:endParaRPr sz="1800">
              <a:solidFill>
                <a:srgbClr val="000000"/>
              </a:solidFill>
              <a:latin typeface="Arial"/>
            </a:endParaRPr>
          </a:p>
          <a:p>
            <a:pPr marL="0" indent="0">
              <a:buFontTx/>
              <a:buNone/>
              <a:defRPr/>
            </a:pPr>
            <a:r>
              <a:rPr sz="1800">
                <a:solidFill>
                  <a:srgbClr val="000000"/>
                </a:solidFill>
                <a:latin typeface="Arial"/>
              </a:rPr>
              <a:t>Currently there is no other Ai that allows you generate such complex scientific texts and since LLMs are trained on the entire information available online they are way more efficeint than we will ever be. </a:t>
            </a:r>
            <a:endParaRPr/>
          </a:p>
          <a:p>
            <a:pPr marL="0" indent="0">
              <a:buFontTx/>
              <a:buNone/>
              <a:defRPr/>
            </a:pPr>
            <a:endParaRPr sz="1800">
              <a:solidFill>
                <a:srgbClr val="000000"/>
              </a:solidFill>
              <a:latin typeface="Arial"/>
            </a:endParaRPr>
          </a:p>
          <a:p>
            <a:pPr marL="0" indent="0">
              <a:buFontTx/>
              <a:buNone/>
              <a:defRPr/>
            </a:pPr>
            <a:r>
              <a:rPr sz="1800">
                <a:solidFill>
                  <a:srgbClr val="000000"/>
                </a:solidFill>
                <a:latin typeface="Arial"/>
              </a:rPr>
              <a:t>So before we discuss the pro’s and con’s I want you to try it. </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63</a:t>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16:00 – 16:45</a:t>
            </a:r>
          </a:p>
          <a:p>
            <a:pPr>
              <a:defRPr/>
            </a:pPr>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64</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Lets look at some examples from practice….</a:t>
            </a:r>
            <a:endParaRPr lang="en-GB"/>
          </a:p>
          <a:p>
            <a:pPr>
              <a:defRPr/>
            </a:pPr>
            <a:endParaRPr/>
          </a:p>
          <a:p>
            <a:pPr>
              <a:defRPr/>
            </a:pPr>
            <a:endParaRP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11</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sz="1800">
                <a:solidFill>
                  <a:srgbClr val="000000"/>
                </a:solidFill>
                <a:latin typeface="Arial"/>
                <a:ea typeface="Arial"/>
              </a:rPr>
              <a:t>16:45 – 17:20</a:t>
            </a:r>
            <a:endParaRPr/>
          </a:p>
          <a:p>
            <a:pPr>
              <a:defRPr/>
            </a:pPr>
            <a:endParaRPr lang="en-US" sz="1800">
              <a:solidFill>
                <a:srgbClr val="000000"/>
              </a:solidFill>
              <a:latin typeface="Arial"/>
              <a:ea typeface="Arial"/>
            </a:endParaRPr>
          </a:p>
          <a:p>
            <a:pPr>
              <a:defRPr/>
            </a:pPr>
            <a:r>
              <a:rPr lang="en-US" sz="1800">
                <a:solidFill>
                  <a:srgbClr val="000000"/>
                </a:solidFill>
                <a:latin typeface="Arial"/>
                <a:ea typeface="Arial"/>
              </a:rPr>
              <a:t>Open discussion on opportunities and threats AI poses to scientific writing and reflections on how this can help to support the researcher. </a:t>
            </a:r>
            <a:endParaRPr/>
          </a:p>
          <a:p>
            <a:pPr>
              <a:defRPr/>
            </a:pPr>
            <a:endParaRPr lang="en-US" sz="1800">
              <a:solidFill>
                <a:srgbClr val="000000"/>
              </a:solidFill>
              <a:latin typeface="Arial"/>
            </a:endParaRPr>
          </a:p>
          <a:p>
            <a:pPr marL="171450" indent="-171450">
              <a:buFont typeface="Arial"/>
              <a:buChar char="•"/>
              <a:defRPr/>
            </a:pPr>
            <a:r>
              <a:rPr lang="en-US" sz="1800">
                <a:solidFill>
                  <a:srgbClr val="000000"/>
                </a:solidFill>
                <a:latin typeface="Arial"/>
              </a:rPr>
              <a:t>Hallucination</a:t>
            </a:r>
            <a:endParaRPr/>
          </a:p>
          <a:p>
            <a:pPr marL="171450" indent="-171450">
              <a:buFont typeface="Arial"/>
              <a:buChar char="•"/>
              <a:defRPr/>
            </a:pPr>
            <a:r>
              <a:rPr lang="en-US" sz="1800">
                <a:solidFill>
                  <a:srgbClr val="000000"/>
                </a:solidFill>
                <a:latin typeface="Arial"/>
              </a:rPr>
              <a:t>Depth of information</a:t>
            </a:r>
            <a:endParaRPr/>
          </a:p>
          <a:p>
            <a:pPr marL="171450" indent="-171450">
              <a:buFont typeface="Arial"/>
              <a:buChar char="•"/>
              <a:defRPr/>
            </a:pPr>
            <a:r>
              <a:rPr lang="en-US" sz="1800">
                <a:solidFill>
                  <a:srgbClr val="000000"/>
                </a:solidFill>
                <a:latin typeface="Arial"/>
              </a:rPr>
              <a:t>Responsibility</a:t>
            </a:r>
            <a:endParaRPr/>
          </a:p>
          <a:p>
            <a:pPr marL="171450" indent="-171450">
              <a:buFont typeface="Arial"/>
              <a:buChar char="•"/>
              <a:defRPr/>
            </a:pPr>
            <a:r>
              <a:rPr lang="en-US" sz="1800">
                <a:solidFill>
                  <a:srgbClr val="000000"/>
                </a:solidFill>
                <a:latin typeface="Arial"/>
              </a:rPr>
              <a:t>Should we have to disclose the use of LLMs in our publications?</a:t>
            </a:r>
            <a:endParaRPr/>
          </a:p>
          <a:p>
            <a:pPr marL="171450" indent="-171450">
              <a:buFont typeface="Arial"/>
              <a:buChar char="•"/>
              <a:defRPr/>
            </a:pPr>
            <a:r>
              <a:rPr lang="en-US" sz="1800">
                <a:solidFill>
                  <a:srgbClr val="000000"/>
                </a:solidFill>
                <a:latin typeface="Arial"/>
              </a:rPr>
              <a:t>Research intergrity</a:t>
            </a:r>
          </a:p>
          <a:p>
            <a:pPr marL="171450" indent="-171450">
              <a:buFont typeface="Arial"/>
              <a:buChar char="•"/>
              <a:defRPr/>
            </a:pPr>
            <a:r>
              <a:rPr lang="en-US" sz="1800">
                <a:solidFill>
                  <a:srgbClr val="000000"/>
                </a:solidFill>
                <a:latin typeface="Arial"/>
              </a:rPr>
              <a:t>Innovation &amp; Creativity (will it be stifled?)</a:t>
            </a:r>
            <a:endParaRPr/>
          </a:p>
          <a:p>
            <a:pPr marL="171450" indent="-171450">
              <a:buFont typeface="Arial"/>
              <a:buChar char="•"/>
              <a:defRPr/>
            </a:pPr>
            <a:r>
              <a:rPr lang="en-US" sz="1800">
                <a:solidFill>
                  <a:srgbClr val="000000"/>
                </a:solidFill>
                <a:latin typeface="Arial"/>
              </a:rPr>
              <a:t>What about paper mills (trustworthiness)</a:t>
            </a:r>
            <a:endParaRPr/>
          </a:p>
          <a:p>
            <a:pPr marL="171450" indent="-171450">
              <a:buFont typeface="Arial"/>
              <a:buChar char="•"/>
              <a:defRPr/>
            </a:pPr>
            <a:r>
              <a:rPr lang="en-US" sz="1800">
                <a:solidFill>
                  <a:srgbClr val="000000"/>
                </a:solidFill>
                <a:latin typeface="Arial"/>
              </a:rPr>
              <a:t>Publishing houses</a:t>
            </a:r>
            <a:endParaRPr/>
          </a:p>
          <a:p>
            <a:pPr marL="171450" indent="-171450">
              <a:buFont typeface="Arial"/>
              <a:buChar char="•"/>
              <a:defRPr/>
            </a:pPr>
            <a:endParaRPr lang="en-US" sz="1800">
              <a:solidFill>
                <a:srgbClr val="000000"/>
              </a:solidFill>
              <a:latin typeface="Arial"/>
            </a:endParaRPr>
          </a:p>
          <a:p>
            <a:pPr marL="0" indent="0">
              <a:buFontTx/>
              <a:buNone/>
              <a:defRPr/>
            </a:pPr>
            <a:r>
              <a:rPr lang="en-US" sz="1800">
                <a:solidFill>
                  <a:srgbClr val="000000"/>
                </a:solidFill>
                <a:latin typeface="Arial"/>
              </a:rPr>
              <a:t>However while it is not helpful, sensible and ethical to use something like ChatGTP to write your papers for you there is an Ai that can already help us become a better and more efficient academic writer.  Jenni.ai.</a:t>
            </a:r>
            <a:endParaRPr/>
          </a:p>
          <a:p>
            <a:pPr marL="0" indent="0">
              <a:buFontTx/>
              <a:buNone/>
              <a:defRPr/>
            </a:pPr>
            <a:r>
              <a:rPr lang="en-US" sz="1800">
                <a:solidFill>
                  <a:srgbClr val="000000"/>
                </a:solidFill>
                <a:latin typeface="Arial"/>
              </a:rPr>
              <a:t>Jenni is used by many renowned univeristies around the globe.</a:t>
            </a:r>
            <a:endParaRPr/>
          </a:p>
          <a:p>
            <a:pPr marL="171450" indent="-171450">
              <a:buFont typeface="Arial"/>
              <a:buChar char="•"/>
              <a:defRPr/>
            </a:pPr>
            <a:endParaRPr lang="en-US" sz="1800">
              <a:solidFill>
                <a:srgbClr val="000000"/>
              </a:solidFill>
              <a:latin typeface="Arial"/>
            </a:endParaRPr>
          </a:p>
          <a:p>
            <a:pPr marL="171450" indent="-171450">
              <a:buFont typeface="Arial"/>
              <a:buChar cha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66</a:t>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a:t>17:20 – 17:30</a:t>
            </a:r>
            <a:endParaRPr/>
          </a:p>
          <a:p>
            <a:pPr>
              <a:defRPr/>
            </a:pPr>
            <a:endParaRPr lang="en-US"/>
          </a:p>
          <a:p>
            <a:pPr>
              <a:defRPr/>
            </a:pPr>
            <a:r>
              <a:rPr lang="en-US"/>
              <a:t>Summing up</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68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t>Once your have written your specific Research Question you shou</a:t>
            </a:r>
            <a:r>
              <a:rPr lang="en-GB"/>
              <a:t>ld</a:t>
            </a:r>
            <a:r>
              <a:t> use this to  write the AIM &amp; TITLE of your study as these shou</a:t>
            </a:r>
            <a:r>
              <a:rPr lang="en-GB"/>
              <a:t>ld</a:t>
            </a:r>
            <a:r>
              <a:t> be consistent. </a:t>
            </a:r>
          </a:p>
          <a:p>
            <a:pPr>
              <a:defRPr/>
            </a:pPr>
            <a:endParaRPr/>
          </a:p>
          <a:p>
            <a:pPr>
              <a:defRPr/>
            </a:pPr>
            <a:r>
              <a:t>For more information especially around writing research objectives pleas etake a look at this video</a:t>
            </a:r>
          </a:p>
          <a:p>
            <a:pPr>
              <a:defRPr/>
            </a:pP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12</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a:p>
            <a:pPr>
              <a:defRPr/>
            </a:pPr>
            <a:r>
              <a:t>For more information especially around writing research objectives pleas etake a look at this video</a:t>
            </a:r>
          </a:p>
          <a:p>
            <a:pPr>
              <a:defRPr/>
            </a:pPr>
            <a:endParaRPr/>
          </a:p>
          <a:p>
            <a:pPr>
              <a:defRPr/>
            </a:pPr>
            <a:endParaRPr/>
          </a:p>
          <a:p>
            <a:pPr>
              <a:defRPr/>
            </a:pPr>
            <a:r>
              <a:t>Once you are clear about your research question and aim you will have to decide which Literature review type is most appropriate to answer your research question. </a:t>
            </a: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13</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So what types of literature reviews are there?</a:t>
            </a:r>
            <a:endParaRPr/>
          </a:p>
          <a:p>
            <a:pPr>
              <a:defRPr/>
            </a:pPr>
            <a:endParaRPr lang="en-GB"/>
          </a:p>
          <a:p>
            <a:pPr>
              <a:defRPr/>
            </a:pPr>
            <a:r>
              <a:rPr lang="en-GB"/>
              <a:t>In General </a:t>
            </a:r>
            <a:endParaRPr/>
          </a:p>
        </p:txBody>
      </p:sp>
      <p:sp>
        <p:nvSpPr>
          <p:cNvPr id="4" name="Slide Number Placeholder 3"/>
          <p:cNvSpPr>
            <a:spLocks noGrp="1"/>
          </p:cNvSpPr>
          <p:nvPr>
            <p:ph type="sldNum" sz="quarter" idx="5"/>
          </p:nvPr>
        </p:nvSpPr>
        <p:spPr bwMode="auto"/>
        <p:txBody>
          <a:bodyPr/>
          <a:lstStyle/>
          <a:p>
            <a:pPr>
              <a:defRPr/>
            </a:pPr>
            <a:fld id="{8226D874-787F-4D81-B0F9-781BEC31B40D}" type="slidenum">
              <a:rPr lang="en-GB"/>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hasCustomPrompt="1"/>
          </p:nvPr>
        </p:nvSpPr>
        <p:spPr bwMode="auto">
          <a:xfrm>
            <a:off x="17928" y="1289198"/>
            <a:ext cx="9144000" cy="1998784"/>
          </a:xfrm>
          <a:prstGeom prst="rect">
            <a:avLst/>
          </a:prstGeom>
        </p:spPr>
        <p:txBody>
          <a:bodyPr anchor="b"/>
          <a:lstStyle>
            <a:lvl1pPr algn="ctr">
              <a:defRPr sz="5400" b="1">
                <a:solidFill>
                  <a:schemeClr val="bg1"/>
                </a:solidFill>
                <a:latin typeface="Arial"/>
                <a:cs typeface="Arial"/>
              </a:defRPr>
            </a:lvl1pPr>
          </a:lstStyle>
          <a:p>
            <a:pPr>
              <a:defRPr/>
            </a:pPr>
            <a:r>
              <a:rPr lang="en-US"/>
              <a:t>TITLE</a:t>
            </a:r>
            <a:endParaRPr lang="en-GB"/>
          </a:p>
        </p:txBody>
      </p:sp>
      <p:sp>
        <p:nvSpPr>
          <p:cNvPr id="3" name="Subtitle 2"/>
          <p:cNvSpPr>
            <a:spLocks noGrp="1"/>
          </p:cNvSpPr>
          <p:nvPr>
            <p:ph type="subTitle" idx="1" hasCustomPrompt="1"/>
          </p:nvPr>
        </p:nvSpPr>
        <p:spPr bwMode="auto">
          <a:xfrm>
            <a:off x="17928" y="4001038"/>
            <a:ext cx="9144000" cy="1998784"/>
          </a:xfrm>
          <a:prstGeom prst="rect">
            <a:avLst/>
          </a:prstGeom>
        </p:spPr>
        <p:txBody>
          <a:bodyPr/>
          <a:lstStyle>
            <a:lvl1pPr marL="0" indent="0" algn="ctr">
              <a:buNone/>
              <a:defRPr sz="4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SUBTITLE</a:t>
            </a:r>
            <a:endParaRPr lang="en-GB"/>
          </a:p>
        </p:txBody>
      </p:sp>
      <p:sp>
        <p:nvSpPr>
          <p:cNvPr id="4" name="Date Placeholder 3"/>
          <p:cNvSpPr>
            <a:spLocks noGrp="1"/>
          </p:cNvSpPr>
          <p:nvPr>
            <p:ph type="dt" sz="half" idx="10"/>
          </p:nvPr>
        </p:nvSpPr>
        <p:spPr bwMode="auto"/>
        <p:txBody>
          <a:bodyPr/>
          <a:lstStyle/>
          <a:p>
            <a:pPr>
              <a:defRPr/>
            </a:pPr>
            <a:fld id="{3A414152-4EF9-4F45-9376-A9F7176940FF}"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3BC1DCBA-1DA2-4849-B554-1FA119B8AA61}" type="slidenum">
              <a:rPr lang="en-GB"/>
              <a:t>‹#›</a:t>
            </a:fld>
            <a:endParaRPr lang="en-GB"/>
          </a:p>
        </p:txBody>
      </p:sp>
      <p:sp>
        <p:nvSpPr>
          <p:cNvPr id="7" name="Freeform: Shape 6"/>
          <p:cNvSpPr/>
          <p:nvPr userDrawn="1"/>
        </p:nvSpPr>
        <p:spPr bwMode="auto">
          <a:xfrm flipV="1">
            <a:off x="2756417" y="3570019"/>
            <a:ext cx="3667021" cy="74491"/>
          </a:xfrm>
          <a:custGeom>
            <a:avLst/>
            <a:gdLst>
              <a:gd name="connsiteX0" fmla="*/ 0 w 564194"/>
              <a:gd name="connsiteY0" fmla="*/ 0 h 11868"/>
              <a:gd name="connsiteX1" fmla="*/ 564194 w 564194"/>
              <a:gd name="connsiteY1" fmla="*/ 0 h 11868"/>
              <a:gd name="connsiteX2" fmla="*/ 564194 w 564194"/>
              <a:gd name="connsiteY2" fmla="*/ 11868 h 11868"/>
              <a:gd name="connsiteX3" fmla="*/ 0 w 564194"/>
              <a:gd name="connsiteY3" fmla="*/ 11868 h 11868"/>
            </a:gdLst>
            <a:ahLst/>
            <a:cxnLst>
              <a:cxn ang="0">
                <a:pos x="connsiteX0" y="connsiteY0"/>
              </a:cxn>
              <a:cxn ang="0">
                <a:pos x="connsiteX1" y="connsiteY1"/>
              </a:cxn>
              <a:cxn ang="0">
                <a:pos x="connsiteX2" y="connsiteY2"/>
              </a:cxn>
              <a:cxn ang="0">
                <a:pos x="connsiteX3" y="connsiteY3"/>
              </a:cxn>
            </a:cxnLst>
            <a:rect l="l" t="t" r="r" b="b"/>
            <a:pathLst>
              <a:path w="564194" h="11868" extrusionOk="0">
                <a:moveTo>
                  <a:pt x="0" y="0"/>
                </a:moveTo>
                <a:lnTo>
                  <a:pt x="564194" y="0"/>
                </a:lnTo>
                <a:lnTo>
                  <a:pt x="564194" y="11868"/>
                </a:lnTo>
                <a:lnTo>
                  <a:pt x="0" y="11868"/>
                </a:lnTo>
                <a:close/>
              </a:path>
            </a:pathLst>
          </a:custGeom>
          <a:solidFill>
            <a:srgbClr val="FFFFFF"/>
          </a:solidFill>
          <a:ln w="9525" cap="flat">
            <a:noFill/>
            <a:prstDash val="solid"/>
            <a:miter/>
          </a:ln>
        </p:spPr>
        <p:txBody>
          <a:bodyPr rtlCol="0" anchor="ctr"/>
          <a:lstStyle/>
          <a:p>
            <a:pPr>
              <a:defRPr/>
            </a:pPr>
            <a:endParaRPr lang="en-GB" sz="23900"/>
          </a:p>
        </p:txBody>
      </p:sp>
      <p:sp>
        <p:nvSpPr>
          <p:cNvPr id="9" name="Picture Placeholder 8"/>
          <p:cNvSpPr>
            <a:spLocks noGrp="1"/>
          </p:cNvSpPr>
          <p:nvPr>
            <p:ph type="pic" sz="quarter" idx="13"/>
          </p:nvPr>
        </p:nvSpPr>
        <p:spPr bwMode="auto">
          <a:xfrm>
            <a:off x="8955088" y="0"/>
            <a:ext cx="3236912" cy="6858000"/>
          </a:xfrm>
          <a:prstGeom prst="rect">
            <a:avLst/>
          </a:prstGeom>
        </p:spPr>
        <p:txBody>
          <a:bodyPr/>
          <a:lstStyle/>
          <a:p>
            <a:pPr>
              <a:defRPr/>
            </a:pPr>
            <a:r>
              <a:rPr lang="en-US"/>
              <a:t>Click icon to add picture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Right tall colour block w/picture #2">
    <p:spTree>
      <p:nvGrpSpPr>
        <p:cNvPr id="1" name=""/>
        <p:cNvGrpSpPr/>
        <p:nvPr/>
      </p:nvGrpSpPr>
      <p:grpSpPr bwMode="auto">
        <a:xfrm>
          <a:off x="0" y="0"/>
          <a:ext cx="0" cy="0"/>
          <a:chOff x="0" y="0"/>
          <a:chExt cx="0" cy="0"/>
        </a:xfrm>
      </p:grpSpPr>
      <p:sp>
        <p:nvSpPr>
          <p:cNvPr id="18" name="Freeform: Shape 17"/>
          <p:cNvSpPr/>
          <p:nvPr userDrawn="1"/>
        </p:nvSpPr>
        <p:spPr bwMode="auto">
          <a:xfrm>
            <a:off x="7239002" y="0"/>
            <a:ext cx="4952997" cy="6858000"/>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003361"/>
          </a:solidFill>
          <a:ln w="9525" cap="flat">
            <a:noFill/>
            <a:prstDash val="solid"/>
            <a:miter/>
          </a:ln>
        </p:spPr>
        <p:txBody>
          <a:bodyPr rtlCol="0" anchor="ctr"/>
          <a:lstStyle/>
          <a:p>
            <a:pPr>
              <a:defRPr/>
            </a:pPr>
            <a:endParaRPr lang="en-GB" sz="1600"/>
          </a:p>
        </p:txBody>
      </p:sp>
      <p:sp>
        <p:nvSpPr>
          <p:cNvPr id="11" name="Picture Placeholder 10"/>
          <p:cNvSpPr>
            <a:spLocks noGrp="1"/>
          </p:cNvSpPr>
          <p:nvPr>
            <p:ph type="pic" sz="quarter" idx="14"/>
          </p:nvPr>
        </p:nvSpPr>
        <p:spPr bwMode="auto">
          <a:xfrm>
            <a:off x="7239002" y="3429000"/>
            <a:ext cx="4952997" cy="3428999"/>
          </a:xfrm>
          <a:prstGeom prst="rect">
            <a:avLst/>
          </a:prstGeom>
        </p:spPr>
        <p:txBody>
          <a:bodyPr/>
          <a:lstStyle/>
          <a:p>
            <a:pPr>
              <a:defRPr/>
            </a:pPr>
            <a:endParaRPr lang="en-GB"/>
          </a:p>
        </p:txBody>
      </p:sp>
      <p:sp>
        <p:nvSpPr>
          <p:cNvPr id="4" name="Date Placeholder 3"/>
          <p:cNvSpPr>
            <a:spLocks noGrp="1"/>
          </p:cNvSpPr>
          <p:nvPr>
            <p:ph type="dt" sz="half" idx="10"/>
          </p:nvPr>
        </p:nvSpPr>
        <p:spPr bwMode="auto"/>
        <p:txBody>
          <a:bodyPr/>
          <a:lstStyle/>
          <a:p>
            <a:pPr>
              <a:defRPr/>
            </a:pPr>
            <a:fld id="{87663B02-166C-483F-AEA7-F19AFB6C27D2}"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7" name="Title 1"/>
          <p:cNvSpPr>
            <a:spLocks noGrp="1"/>
          </p:cNvSpPr>
          <p:nvPr>
            <p:ph type="title" hasCustomPrompt="1"/>
          </p:nvPr>
        </p:nvSpPr>
        <p:spPr bwMode="auto">
          <a:xfrm>
            <a:off x="533402" y="1584326"/>
            <a:ext cx="2855257" cy="725737"/>
          </a:xfrm>
          <a:prstGeom prst="rect">
            <a:avLst/>
          </a:prstGeom>
        </p:spPr>
        <p:txBody>
          <a:bodyPr/>
          <a:lstStyle>
            <a:lvl1pPr>
              <a:defRPr/>
            </a:lvl1pPr>
          </a:lstStyle>
          <a:p>
            <a:pPr>
              <a:defRPr/>
            </a:pPr>
            <a:r>
              <a:rPr lang="en-US"/>
              <a:t>TITLE</a:t>
            </a:r>
            <a:endParaRPr lang="en-GB"/>
          </a:p>
        </p:txBody>
      </p:sp>
      <p:sp>
        <p:nvSpPr>
          <p:cNvPr id="9" name="Text Placeholder 8"/>
          <p:cNvSpPr>
            <a:spLocks noGrp="1"/>
          </p:cNvSpPr>
          <p:nvPr>
            <p:ph type="body" sz="quarter" idx="13"/>
          </p:nvPr>
        </p:nvSpPr>
        <p:spPr bwMode="auto">
          <a:xfrm>
            <a:off x="533402" y="2502567"/>
            <a:ext cx="2855257" cy="3479132"/>
          </a:xfrm>
          <a:prstGeom prst="rect">
            <a:avLst/>
          </a:prstGeo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7" name="Text Placeholder 16"/>
          <p:cNvSpPr>
            <a:spLocks noGrp="1"/>
          </p:cNvSpPr>
          <p:nvPr>
            <p:ph type="body" sz="quarter" idx="16"/>
          </p:nvPr>
        </p:nvSpPr>
        <p:spPr bwMode="auto">
          <a:xfrm>
            <a:off x="7503459" y="424543"/>
            <a:ext cx="4383741" cy="272206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3" name="Picture Placeholder 10"/>
          <p:cNvSpPr>
            <a:spLocks noGrp="1"/>
          </p:cNvSpPr>
          <p:nvPr>
            <p:ph type="pic" sz="quarter" idx="17"/>
          </p:nvPr>
        </p:nvSpPr>
        <p:spPr bwMode="auto">
          <a:xfrm>
            <a:off x="3962400" y="1584326"/>
            <a:ext cx="2857500" cy="4397374"/>
          </a:xfrm>
          <a:prstGeom prst="rect">
            <a:avLst/>
          </a:prstGeom>
        </p:spPr>
        <p:txBody>
          <a:bodyPr/>
          <a:lstStyle/>
          <a:p>
            <a:pPr>
              <a:defRPr/>
            </a:pP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Right colour block w/pictures">
    <p:spTree>
      <p:nvGrpSpPr>
        <p:cNvPr id="1" name=""/>
        <p:cNvGrpSpPr/>
        <p:nvPr/>
      </p:nvGrpSpPr>
      <p:grpSpPr bwMode="auto">
        <a:xfrm>
          <a:off x="0" y="0"/>
          <a:ext cx="0" cy="0"/>
          <a:chOff x="0" y="0"/>
          <a:chExt cx="0" cy="0"/>
        </a:xfrm>
      </p:grpSpPr>
      <p:sp>
        <p:nvSpPr>
          <p:cNvPr id="12" name="Picture Placeholder 10"/>
          <p:cNvSpPr>
            <a:spLocks noGrp="1"/>
          </p:cNvSpPr>
          <p:nvPr>
            <p:ph type="pic" sz="quarter" idx="20"/>
          </p:nvPr>
        </p:nvSpPr>
        <p:spPr bwMode="auto">
          <a:xfrm>
            <a:off x="0" y="3886200"/>
            <a:ext cx="6368144" cy="2971800"/>
          </a:xfrm>
          <a:prstGeom prst="rect">
            <a:avLst/>
          </a:prstGeom>
        </p:spPr>
        <p:txBody>
          <a:bodyPr/>
          <a:lstStyle/>
          <a:p>
            <a:pPr>
              <a:defRPr/>
            </a:pPr>
            <a:endParaRPr lang="en-GB"/>
          </a:p>
        </p:txBody>
      </p:sp>
      <p:sp>
        <p:nvSpPr>
          <p:cNvPr id="18" name="Freeform: Shape 17"/>
          <p:cNvSpPr/>
          <p:nvPr userDrawn="1"/>
        </p:nvSpPr>
        <p:spPr bwMode="auto">
          <a:xfrm>
            <a:off x="6368144" y="1042761"/>
            <a:ext cx="5823856" cy="2843440"/>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F39200"/>
          </a:solidFill>
          <a:ln w="9525" cap="flat">
            <a:noFill/>
            <a:prstDash val="solid"/>
            <a:miter/>
          </a:ln>
        </p:spPr>
        <p:txBody>
          <a:bodyPr rtlCol="0" anchor="ctr"/>
          <a:lstStyle/>
          <a:p>
            <a:pPr>
              <a:defRPr/>
            </a:pPr>
            <a:endParaRPr lang="en-GB" sz="1600"/>
          </a:p>
        </p:txBody>
      </p:sp>
      <p:sp>
        <p:nvSpPr>
          <p:cNvPr id="4" name="Date Placeholder 3"/>
          <p:cNvSpPr>
            <a:spLocks noGrp="1"/>
          </p:cNvSpPr>
          <p:nvPr>
            <p:ph type="dt" sz="half" idx="10"/>
          </p:nvPr>
        </p:nvSpPr>
        <p:spPr bwMode="auto"/>
        <p:txBody>
          <a:bodyPr/>
          <a:lstStyle/>
          <a:p>
            <a:pPr>
              <a:defRPr/>
            </a:pPr>
            <a:fld id="{38764186-2683-4925-8817-E5E03C8AE4D8}"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7" name="Title 1"/>
          <p:cNvSpPr>
            <a:spLocks noGrp="1"/>
          </p:cNvSpPr>
          <p:nvPr>
            <p:ph type="title" hasCustomPrompt="1"/>
          </p:nvPr>
        </p:nvSpPr>
        <p:spPr bwMode="auto">
          <a:xfrm>
            <a:off x="1904999" y="297889"/>
            <a:ext cx="9952705" cy="703597"/>
          </a:xfrm>
          <a:prstGeom prst="rect">
            <a:avLst/>
          </a:prstGeom>
        </p:spPr>
        <p:txBody>
          <a:bodyPr/>
          <a:lstStyle>
            <a:lvl1pPr algn="r">
              <a:defRPr sz="3600"/>
            </a:lvl1pPr>
          </a:lstStyle>
          <a:p>
            <a:pPr>
              <a:defRPr/>
            </a:pPr>
            <a:r>
              <a:rPr lang="en-US"/>
              <a:t>TITLE TITLE</a:t>
            </a:r>
            <a:endParaRPr lang="en-GB"/>
          </a:p>
        </p:txBody>
      </p:sp>
      <p:sp>
        <p:nvSpPr>
          <p:cNvPr id="17" name="Text Placeholder 16"/>
          <p:cNvSpPr>
            <a:spLocks noGrp="1"/>
          </p:cNvSpPr>
          <p:nvPr>
            <p:ph type="body" sz="quarter" idx="16"/>
          </p:nvPr>
        </p:nvSpPr>
        <p:spPr bwMode="auto">
          <a:xfrm>
            <a:off x="6596744" y="1257301"/>
            <a:ext cx="5260960" cy="243839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5" name="Picture Placeholder 10"/>
          <p:cNvSpPr>
            <a:spLocks noGrp="1"/>
          </p:cNvSpPr>
          <p:nvPr>
            <p:ph type="pic" sz="quarter" idx="19"/>
          </p:nvPr>
        </p:nvSpPr>
        <p:spPr bwMode="auto">
          <a:xfrm>
            <a:off x="1" y="1043551"/>
            <a:ext cx="6368144" cy="2842649"/>
          </a:xfrm>
          <a:prstGeom prst="rect">
            <a:avLst/>
          </a:prstGeom>
        </p:spPr>
        <p:txBody>
          <a:bodyPr/>
          <a:lstStyle/>
          <a:p>
            <a:pPr>
              <a:defRPr/>
            </a:pPr>
            <a:endParaRPr lang="en-GB"/>
          </a:p>
        </p:txBody>
      </p:sp>
      <p:sp>
        <p:nvSpPr>
          <p:cNvPr id="13" name="Text Placeholder 16"/>
          <p:cNvSpPr>
            <a:spLocks noGrp="1"/>
          </p:cNvSpPr>
          <p:nvPr>
            <p:ph type="body" sz="quarter" idx="21"/>
          </p:nvPr>
        </p:nvSpPr>
        <p:spPr bwMode="auto">
          <a:xfrm>
            <a:off x="6596744" y="4117976"/>
            <a:ext cx="5260960" cy="21970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Middle colour block w/picture #1">
    <p:spTree>
      <p:nvGrpSpPr>
        <p:cNvPr id="1" name=""/>
        <p:cNvGrpSpPr/>
        <p:nvPr/>
      </p:nvGrpSpPr>
      <p:grpSpPr bwMode="auto">
        <a:xfrm>
          <a:off x="0" y="0"/>
          <a:ext cx="0" cy="0"/>
          <a:chOff x="0" y="0"/>
          <a:chExt cx="0" cy="0"/>
        </a:xfrm>
      </p:grpSpPr>
      <p:sp>
        <p:nvSpPr>
          <p:cNvPr id="11" name="Picture Placeholder 10"/>
          <p:cNvSpPr>
            <a:spLocks noGrp="1"/>
          </p:cNvSpPr>
          <p:nvPr>
            <p:ph type="pic" sz="quarter" idx="14"/>
          </p:nvPr>
        </p:nvSpPr>
        <p:spPr bwMode="auto">
          <a:xfrm>
            <a:off x="8610600" y="0"/>
            <a:ext cx="3581400" cy="6858000"/>
          </a:xfrm>
          <a:prstGeom prst="rect">
            <a:avLst/>
          </a:prstGeom>
        </p:spPr>
        <p:txBody>
          <a:bodyPr/>
          <a:lstStyle/>
          <a:p>
            <a:pPr>
              <a:defRPr/>
            </a:pPr>
            <a:endParaRPr lang="en-GB"/>
          </a:p>
        </p:txBody>
      </p:sp>
      <p:sp>
        <p:nvSpPr>
          <p:cNvPr id="18" name="Freeform: Shape 17"/>
          <p:cNvSpPr/>
          <p:nvPr userDrawn="1"/>
        </p:nvSpPr>
        <p:spPr bwMode="auto">
          <a:xfrm>
            <a:off x="4038601" y="2857500"/>
            <a:ext cx="4571999" cy="2927350"/>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F39200"/>
          </a:solidFill>
          <a:ln w="9525" cap="flat">
            <a:noFill/>
            <a:prstDash val="solid"/>
            <a:miter/>
          </a:ln>
        </p:spPr>
        <p:txBody>
          <a:bodyPr rtlCol="0" anchor="ctr"/>
          <a:lstStyle/>
          <a:p>
            <a:pPr>
              <a:defRPr/>
            </a:pPr>
            <a:endParaRPr lang="en-GB" sz="1600"/>
          </a:p>
        </p:txBody>
      </p:sp>
      <p:sp>
        <p:nvSpPr>
          <p:cNvPr id="4" name="Date Placeholder 3"/>
          <p:cNvSpPr>
            <a:spLocks noGrp="1"/>
          </p:cNvSpPr>
          <p:nvPr>
            <p:ph type="dt" sz="half" idx="10"/>
          </p:nvPr>
        </p:nvSpPr>
        <p:spPr bwMode="auto"/>
        <p:txBody>
          <a:bodyPr/>
          <a:lstStyle/>
          <a:p>
            <a:pPr>
              <a:defRPr/>
            </a:pPr>
            <a:fld id="{F2CC1830-0630-4A89-92EE-D9560EE9B318}"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7" name="Title 1"/>
          <p:cNvSpPr>
            <a:spLocks noGrp="1"/>
          </p:cNvSpPr>
          <p:nvPr>
            <p:ph type="title" hasCustomPrompt="1"/>
          </p:nvPr>
        </p:nvSpPr>
        <p:spPr bwMode="auto">
          <a:xfrm>
            <a:off x="669758" y="3871588"/>
            <a:ext cx="3089857" cy="1830525"/>
          </a:xfrm>
          <a:prstGeom prst="rect">
            <a:avLst/>
          </a:prstGeom>
        </p:spPr>
        <p:txBody>
          <a:bodyPr/>
          <a:lstStyle>
            <a:lvl1pPr>
              <a:defRPr/>
            </a:lvl1pPr>
          </a:lstStyle>
          <a:p>
            <a:pPr>
              <a:defRPr/>
            </a:pPr>
            <a:r>
              <a:rPr lang="en-US"/>
              <a:t>TITLE</a:t>
            </a:r>
            <a:br>
              <a:rPr lang="en-US"/>
            </a:br>
            <a:r>
              <a:rPr lang="en-US"/>
              <a:t>TITLE</a:t>
            </a:r>
            <a:endParaRPr lang="en-GB"/>
          </a:p>
        </p:txBody>
      </p:sp>
      <p:sp>
        <p:nvSpPr>
          <p:cNvPr id="9" name="Text Placeholder 8"/>
          <p:cNvSpPr>
            <a:spLocks noGrp="1"/>
          </p:cNvSpPr>
          <p:nvPr>
            <p:ph type="body" sz="quarter" idx="13"/>
          </p:nvPr>
        </p:nvSpPr>
        <p:spPr bwMode="auto">
          <a:xfrm>
            <a:off x="4038601" y="819150"/>
            <a:ext cx="4289844" cy="1673225"/>
          </a:xfrm>
          <a:prstGeom prst="rect">
            <a:avLst/>
          </a:prstGeo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7" name="Text Placeholder 16"/>
          <p:cNvSpPr>
            <a:spLocks noGrp="1"/>
          </p:cNvSpPr>
          <p:nvPr>
            <p:ph type="body" sz="quarter" idx="16"/>
          </p:nvPr>
        </p:nvSpPr>
        <p:spPr bwMode="auto">
          <a:xfrm>
            <a:off x="4320755" y="3112995"/>
            <a:ext cx="4007690" cy="250843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3" name="Picture Placeholder 10"/>
          <p:cNvSpPr>
            <a:spLocks noGrp="1"/>
          </p:cNvSpPr>
          <p:nvPr>
            <p:ph type="pic" sz="quarter" idx="17"/>
          </p:nvPr>
        </p:nvSpPr>
        <p:spPr bwMode="auto">
          <a:xfrm>
            <a:off x="688999" y="819150"/>
            <a:ext cx="2504326" cy="2609850"/>
          </a:xfrm>
          <a:prstGeom prst="rect">
            <a:avLst/>
          </a:prstGeom>
        </p:spPr>
        <p:txBody>
          <a:bodyPr/>
          <a:lstStyle/>
          <a:p>
            <a:pPr>
              <a:defRPr/>
            </a:pP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Middle colour block w/picture #2">
    <p:spTree>
      <p:nvGrpSpPr>
        <p:cNvPr id="1" name=""/>
        <p:cNvGrpSpPr/>
        <p:nvPr/>
      </p:nvGrpSpPr>
      <p:grpSpPr bwMode="auto">
        <a:xfrm>
          <a:off x="0" y="0"/>
          <a:ext cx="0" cy="0"/>
          <a:chOff x="0" y="0"/>
          <a:chExt cx="0" cy="0"/>
        </a:xfrm>
      </p:grpSpPr>
      <p:sp>
        <p:nvSpPr>
          <p:cNvPr id="13" name="Picture Placeholder 10"/>
          <p:cNvSpPr>
            <a:spLocks noGrp="1"/>
          </p:cNvSpPr>
          <p:nvPr>
            <p:ph type="pic" sz="quarter" idx="17"/>
          </p:nvPr>
        </p:nvSpPr>
        <p:spPr bwMode="auto">
          <a:xfrm>
            <a:off x="-1" y="20997"/>
            <a:ext cx="4952997" cy="6858000"/>
          </a:xfrm>
          <a:prstGeom prst="rect">
            <a:avLst/>
          </a:prstGeom>
        </p:spPr>
        <p:txBody>
          <a:bodyPr/>
          <a:lstStyle/>
          <a:p>
            <a:pPr>
              <a:defRPr/>
            </a:pPr>
            <a:endParaRPr lang="en-GB"/>
          </a:p>
        </p:txBody>
      </p:sp>
      <p:sp>
        <p:nvSpPr>
          <p:cNvPr id="18" name="Freeform: Shape 17"/>
          <p:cNvSpPr/>
          <p:nvPr userDrawn="1"/>
        </p:nvSpPr>
        <p:spPr bwMode="auto">
          <a:xfrm>
            <a:off x="4952996" y="4192230"/>
            <a:ext cx="5634793" cy="1985985"/>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003361"/>
          </a:solidFill>
          <a:ln w="9525" cap="flat">
            <a:noFill/>
            <a:prstDash val="solid"/>
            <a:miter/>
          </a:ln>
        </p:spPr>
        <p:txBody>
          <a:bodyPr rtlCol="0" anchor="ctr"/>
          <a:lstStyle/>
          <a:p>
            <a:pPr>
              <a:defRPr/>
            </a:pPr>
            <a:endParaRPr lang="en-GB" sz="1600"/>
          </a:p>
        </p:txBody>
      </p:sp>
      <p:sp>
        <p:nvSpPr>
          <p:cNvPr id="4" name="Date Placeholder 3"/>
          <p:cNvSpPr>
            <a:spLocks noGrp="1"/>
          </p:cNvSpPr>
          <p:nvPr>
            <p:ph type="dt" sz="half" idx="10"/>
          </p:nvPr>
        </p:nvSpPr>
        <p:spPr bwMode="auto"/>
        <p:txBody>
          <a:bodyPr/>
          <a:lstStyle/>
          <a:p>
            <a:pPr>
              <a:defRPr/>
            </a:pPr>
            <a:fld id="{766F7AA6-3FEE-4CBE-813B-D3A4C402B80A}"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7" name="Title 1"/>
          <p:cNvSpPr>
            <a:spLocks noGrp="1"/>
          </p:cNvSpPr>
          <p:nvPr>
            <p:ph type="title" hasCustomPrompt="1"/>
          </p:nvPr>
        </p:nvSpPr>
        <p:spPr bwMode="auto">
          <a:xfrm>
            <a:off x="5810865" y="1325472"/>
            <a:ext cx="6105832" cy="749056"/>
          </a:xfrm>
          <a:prstGeom prst="rect">
            <a:avLst/>
          </a:prstGeom>
        </p:spPr>
        <p:txBody>
          <a:bodyPr/>
          <a:lstStyle>
            <a:lvl1pPr>
              <a:defRPr sz="3600"/>
            </a:lvl1pPr>
          </a:lstStyle>
          <a:p>
            <a:pPr>
              <a:defRPr/>
            </a:pPr>
            <a:r>
              <a:rPr lang="en-US"/>
              <a:t>TITLE TITLE</a:t>
            </a:r>
            <a:endParaRPr lang="en-GB"/>
          </a:p>
        </p:txBody>
      </p:sp>
      <p:sp>
        <p:nvSpPr>
          <p:cNvPr id="17" name="Text Placeholder 16"/>
          <p:cNvSpPr>
            <a:spLocks noGrp="1"/>
          </p:cNvSpPr>
          <p:nvPr>
            <p:ph type="body" sz="quarter" idx="16"/>
          </p:nvPr>
        </p:nvSpPr>
        <p:spPr bwMode="auto">
          <a:xfrm>
            <a:off x="5173578" y="4409437"/>
            <a:ext cx="5221705" cy="161036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2" name="Freeform: Shape 11"/>
          <p:cNvSpPr/>
          <p:nvPr userDrawn="1"/>
        </p:nvSpPr>
        <p:spPr bwMode="auto">
          <a:xfrm>
            <a:off x="10587789" y="4187718"/>
            <a:ext cx="1604211" cy="1990498"/>
          </a:xfrm>
          <a:custGeom>
            <a:avLst/>
            <a:gdLst>
              <a:gd name="connsiteX0" fmla="*/ 0 w 430730"/>
              <a:gd name="connsiteY0" fmla="*/ 0 h 304676"/>
              <a:gd name="connsiteX1" fmla="*/ 430730 w 430730"/>
              <a:gd name="connsiteY1" fmla="*/ 0 h 304676"/>
              <a:gd name="connsiteX2" fmla="*/ 430730 w 430730"/>
              <a:gd name="connsiteY2" fmla="*/ 304676 h 304676"/>
              <a:gd name="connsiteX3" fmla="*/ 0 w 430730"/>
              <a:gd name="connsiteY3" fmla="*/ 304676 h 304676"/>
            </a:gdLst>
            <a:ahLst/>
            <a:cxnLst>
              <a:cxn ang="0">
                <a:pos x="connsiteX0" y="connsiteY0"/>
              </a:cxn>
              <a:cxn ang="0">
                <a:pos x="connsiteX1" y="connsiteY1"/>
              </a:cxn>
              <a:cxn ang="0">
                <a:pos x="connsiteX2" y="connsiteY2"/>
              </a:cxn>
              <a:cxn ang="0">
                <a:pos x="connsiteX3" y="connsiteY3"/>
              </a:cxn>
            </a:cxnLst>
            <a:rect l="l" t="t" r="r" b="b"/>
            <a:pathLst>
              <a:path w="430730" h="304676" extrusionOk="0">
                <a:moveTo>
                  <a:pt x="0" y="0"/>
                </a:moveTo>
                <a:lnTo>
                  <a:pt x="430730" y="0"/>
                </a:lnTo>
                <a:lnTo>
                  <a:pt x="430730" y="304676"/>
                </a:lnTo>
                <a:lnTo>
                  <a:pt x="0" y="304676"/>
                </a:lnTo>
                <a:close/>
              </a:path>
            </a:pathLst>
          </a:custGeom>
          <a:solidFill>
            <a:srgbClr val="EFEDEC"/>
          </a:solidFill>
          <a:ln w="9525" cap="flat">
            <a:noFill/>
            <a:prstDash val="solid"/>
            <a:miter/>
          </a:ln>
        </p:spPr>
        <p:txBody>
          <a:bodyPr rtlCol="0" anchor="ctr"/>
          <a:lstStyle/>
          <a:p>
            <a:pPr>
              <a:defRPr/>
            </a:pPr>
            <a:endParaRPr lang="en-GB"/>
          </a:p>
        </p:txBody>
      </p:sp>
      <p:sp>
        <p:nvSpPr>
          <p:cNvPr id="14" name="Text Placeholder 8"/>
          <p:cNvSpPr>
            <a:spLocks noGrp="1"/>
          </p:cNvSpPr>
          <p:nvPr>
            <p:ph type="body" sz="quarter" idx="13"/>
          </p:nvPr>
        </p:nvSpPr>
        <p:spPr bwMode="auto">
          <a:xfrm>
            <a:off x="5810865" y="2252663"/>
            <a:ext cx="6105832" cy="1761432"/>
          </a:xfrm>
          <a:prstGeom prst="rect">
            <a:avLst/>
          </a:prstGeo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grpSp>
        <p:nvGrpSpPr>
          <p:cNvPr id="11" name="Group 10"/>
          <p:cNvGrpSpPr/>
          <p:nvPr userDrawn="1"/>
        </p:nvGrpSpPr>
        <p:grpSpPr bwMode="auto">
          <a:xfrm>
            <a:off x="10317649" y="0"/>
            <a:ext cx="1874351" cy="762000"/>
            <a:chOff x="1787651" y="694137"/>
            <a:chExt cx="2767500" cy="1125101"/>
          </a:xfrm>
        </p:grpSpPr>
        <p:sp>
          <p:nvSpPr>
            <p:cNvPr id="15" name="Rectangle 14"/>
            <p:cNvSpPr/>
            <p:nvPr userDrawn="1"/>
          </p:nvSpPr>
          <p:spPr bwMode="auto">
            <a:xfrm>
              <a:off x="1787651" y="694137"/>
              <a:ext cx="2767500" cy="1125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Graphic 2"/>
            <p:cNvSpPr/>
            <p:nvPr/>
          </p:nvSpPr>
          <p:spPr bwMode="auto">
            <a:xfrm>
              <a:off x="3948909" y="1272094"/>
              <a:ext cx="168440" cy="269595"/>
            </a:xfrm>
            <a:custGeom>
              <a:avLst/>
              <a:gdLst>
                <a:gd name="connsiteX0" fmla="*/ 0 w 168440"/>
                <a:gd name="connsiteY0" fmla="*/ 269596 h 269595"/>
                <a:gd name="connsiteX1" fmla="*/ 34643 w 168440"/>
                <a:gd name="connsiteY1" fmla="*/ 269596 h 269595"/>
                <a:gd name="connsiteX2" fmla="*/ 34643 w 168440"/>
                <a:gd name="connsiteY2" fmla="*/ 172860 h 269595"/>
                <a:gd name="connsiteX3" fmla="*/ 118682 w 168440"/>
                <a:gd name="connsiteY3" fmla="*/ 269596 h 269595"/>
                <a:gd name="connsiteX4" fmla="*/ 168440 w 168440"/>
                <a:gd name="connsiteY4" fmla="*/ 269596 h 269595"/>
                <a:gd name="connsiteX5" fmla="*/ 70028 w 168440"/>
                <a:gd name="connsiteY5" fmla="*/ 164744 h 269595"/>
                <a:gd name="connsiteX6" fmla="*/ 157391 w 168440"/>
                <a:gd name="connsiteY6" fmla="*/ 81305 h 269595"/>
                <a:gd name="connsiteX7" fmla="*/ 110204 w 168440"/>
                <a:gd name="connsiteY7" fmla="*/ 81305 h 269595"/>
                <a:gd name="connsiteX8" fmla="*/ 34643 w 168440"/>
                <a:gd name="connsiteY8" fmla="*/ 157724 h 269595"/>
                <a:gd name="connsiteX9" fmla="*/ 34643 w 168440"/>
                <a:gd name="connsiteY9" fmla="*/ 0 h 269595"/>
                <a:gd name="connsiteX10" fmla="*/ 0 w 168440"/>
                <a:gd name="connsiteY10" fmla="*/ 0 h 269595"/>
                <a:gd name="connsiteX11" fmla="*/ 0 w 168440"/>
                <a:gd name="connsiteY11" fmla="*/ 269596 h 269595"/>
                <a:gd name="connsiteX12" fmla="*/ 0 w 168440"/>
                <a:gd name="connsiteY12" fmla="*/ 269596 h 2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40" h="269595" extrusionOk="0">
                  <a:moveTo>
                    <a:pt x="0" y="269596"/>
                  </a:moveTo>
                  <a:lnTo>
                    <a:pt x="34643" y="269596"/>
                  </a:lnTo>
                  <a:lnTo>
                    <a:pt x="34643" y="172860"/>
                  </a:lnTo>
                  <a:lnTo>
                    <a:pt x="118682" y="269596"/>
                  </a:lnTo>
                  <a:lnTo>
                    <a:pt x="168440" y="269596"/>
                  </a:lnTo>
                  <a:lnTo>
                    <a:pt x="70028" y="164744"/>
                  </a:lnTo>
                  <a:lnTo>
                    <a:pt x="157391" y="81305"/>
                  </a:lnTo>
                  <a:lnTo>
                    <a:pt x="110204" y="81305"/>
                  </a:lnTo>
                  <a:lnTo>
                    <a:pt x="34643" y="157724"/>
                  </a:lnTo>
                  <a:lnTo>
                    <a:pt x="34643" y="0"/>
                  </a:lnTo>
                  <a:lnTo>
                    <a:pt x="0" y="0"/>
                  </a:lnTo>
                  <a:lnTo>
                    <a:pt x="0" y="269596"/>
                  </a:lnTo>
                  <a:lnTo>
                    <a:pt x="0" y="269596"/>
                  </a:lnTo>
                  <a:close/>
                </a:path>
              </a:pathLst>
            </a:custGeom>
            <a:solidFill>
              <a:srgbClr val="003361"/>
            </a:solidFill>
            <a:ln w="9525" cap="flat">
              <a:noFill/>
              <a:prstDash val="solid"/>
              <a:miter/>
            </a:ln>
          </p:spPr>
          <p:txBody>
            <a:bodyPr rtlCol="0" anchor="ctr"/>
            <a:lstStyle/>
            <a:p>
              <a:pPr>
                <a:defRPr/>
              </a:pPr>
              <a:endParaRPr lang="en-GB"/>
            </a:p>
          </p:txBody>
        </p:sp>
        <p:sp>
          <p:nvSpPr>
            <p:cNvPr id="19" name="Graphic 2"/>
            <p:cNvSpPr/>
            <p:nvPr/>
          </p:nvSpPr>
          <p:spPr bwMode="auto">
            <a:xfrm>
              <a:off x="3191405" y="1272532"/>
              <a:ext cx="178765" cy="273642"/>
            </a:xfrm>
            <a:custGeom>
              <a:avLst/>
              <a:gdLst>
                <a:gd name="connsiteX0" fmla="*/ -29 w 178765"/>
                <a:gd name="connsiteY0" fmla="*/ 269130 h 273642"/>
                <a:gd name="connsiteX1" fmla="*/ 33137 w 178765"/>
                <a:gd name="connsiteY1" fmla="*/ 269130 h 273642"/>
                <a:gd name="connsiteX2" fmla="*/ 33137 w 178765"/>
                <a:gd name="connsiteY2" fmla="*/ 242593 h 273642"/>
                <a:gd name="connsiteX3" fmla="*/ 33880 w 178765"/>
                <a:gd name="connsiteY3" fmla="*/ 242593 h 273642"/>
                <a:gd name="connsiteX4" fmla="*/ 98011 w 178765"/>
                <a:gd name="connsiteY4" fmla="*/ 273549 h 273642"/>
                <a:gd name="connsiteX5" fmla="*/ 178736 w 178765"/>
                <a:gd name="connsiteY5" fmla="*/ 171822 h 273642"/>
                <a:gd name="connsiteX6" fmla="*/ 97650 w 178765"/>
                <a:gd name="connsiteY6" fmla="*/ 76725 h 273642"/>
                <a:gd name="connsiteX7" fmla="*/ 35356 w 178765"/>
                <a:gd name="connsiteY7" fmla="*/ 106948 h 273642"/>
                <a:gd name="connsiteX8" fmla="*/ 34613 w 178765"/>
                <a:gd name="connsiteY8" fmla="*/ 106948 h 273642"/>
                <a:gd name="connsiteX9" fmla="*/ 34613 w 178765"/>
                <a:gd name="connsiteY9" fmla="*/ -28 h 273642"/>
                <a:gd name="connsiteX10" fmla="*/ -29 w 178765"/>
                <a:gd name="connsiteY10" fmla="*/ -28 h 273642"/>
                <a:gd name="connsiteX11" fmla="*/ -29 w 178765"/>
                <a:gd name="connsiteY11" fmla="*/ 269130 h 273642"/>
                <a:gd name="connsiteX12" fmla="*/ 141874 w 178765"/>
                <a:gd name="connsiteY12" fmla="*/ 174366 h 273642"/>
                <a:gd name="connsiteX13" fmla="*/ 89906 w 178765"/>
                <a:gd name="connsiteY13" fmla="*/ 245498 h 273642"/>
                <a:gd name="connsiteX14" fmla="*/ 34613 w 178765"/>
                <a:gd name="connsiteY14" fmla="*/ 175470 h 273642"/>
                <a:gd name="connsiteX15" fmla="*/ 90277 w 178765"/>
                <a:gd name="connsiteY15" fmla="*/ 104700 h 273642"/>
                <a:gd name="connsiteX16" fmla="*/ 141874 w 178765"/>
                <a:gd name="connsiteY16" fmla="*/ 174366 h 27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765" h="273642" extrusionOk="0">
                  <a:moveTo>
                    <a:pt x="-29" y="269130"/>
                  </a:moveTo>
                  <a:lnTo>
                    <a:pt x="33137" y="269130"/>
                  </a:lnTo>
                  <a:lnTo>
                    <a:pt x="33137" y="242593"/>
                  </a:lnTo>
                  <a:lnTo>
                    <a:pt x="33880" y="242593"/>
                  </a:lnTo>
                  <a:cubicBezTo>
                    <a:pt x="48739" y="262983"/>
                    <a:pt x="72808" y="274600"/>
                    <a:pt x="98011" y="273549"/>
                  </a:cubicBezTo>
                  <a:cubicBezTo>
                    <a:pt x="154780" y="273549"/>
                    <a:pt x="178736" y="223429"/>
                    <a:pt x="178736" y="171822"/>
                  </a:cubicBezTo>
                  <a:cubicBezTo>
                    <a:pt x="178736" y="121340"/>
                    <a:pt x="152199" y="76725"/>
                    <a:pt x="97650" y="76725"/>
                  </a:cubicBezTo>
                  <a:cubicBezTo>
                    <a:pt x="64836" y="76725"/>
                    <a:pt x="46043" y="89622"/>
                    <a:pt x="35356" y="106948"/>
                  </a:cubicBezTo>
                  <a:lnTo>
                    <a:pt x="34613" y="106948"/>
                  </a:lnTo>
                  <a:lnTo>
                    <a:pt x="34613" y="-28"/>
                  </a:lnTo>
                  <a:lnTo>
                    <a:pt x="-29" y="-28"/>
                  </a:lnTo>
                  <a:lnTo>
                    <a:pt x="-29" y="269130"/>
                  </a:lnTo>
                  <a:close/>
                  <a:moveTo>
                    <a:pt x="141874" y="174366"/>
                  </a:moveTo>
                  <a:cubicBezTo>
                    <a:pt x="142617" y="203893"/>
                    <a:pt x="127129" y="245498"/>
                    <a:pt x="89906" y="245498"/>
                  </a:cubicBezTo>
                  <a:cubicBezTo>
                    <a:pt x="50853" y="245498"/>
                    <a:pt x="34613" y="206798"/>
                    <a:pt x="34613" y="175470"/>
                  </a:cubicBezTo>
                  <a:cubicBezTo>
                    <a:pt x="34613" y="140457"/>
                    <a:pt x="52711" y="104700"/>
                    <a:pt x="90277" y="104700"/>
                  </a:cubicBezTo>
                  <a:cubicBezTo>
                    <a:pt x="127844" y="104700"/>
                    <a:pt x="142617" y="140495"/>
                    <a:pt x="141874" y="174366"/>
                  </a:cubicBezTo>
                  <a:close/>
                </a:path>
              </a:pathLst>
            </a:custGeom>
            <a:solidFill>
              <a:srgbClr val="003361"/>
            </a:solidFill>
            <a:ln w="9525" cap="flat">
              <a:noFill/>
              <a:prstDash val="solid"/>
              <a:miter/>
            </a:ln>
          </p:spPr>
          <p:txBody>
            <a:bodyPr rtlCol="0" anchor="ctr"/>
            <a:lstStyle/>
            <a:p>
              <a:pPr>
                <a:defRPr/>
              </a:pPr>
              <a:endParaRPr lang="en-GB"/>
            </a:p>
          </p:txBody>
        </p:sp>
        <p:sp>
          <p:nvSpPr>
            <p:cNvPr id="20" name="Graphic 2"/>
            <p:cNvSpPr/>
            <p:nvPr/>
          </p:nvSpPr>
          <p:spPr bwMode="auto">
            <a:xfrm>
              <a:off x="2499652" y="1353485"/>
              <a:ext cx="34651" cy="187984"/>
            </a:xfrm>
            <a:custGeom>
              <a:avLst/>
              <a:gdLst>
                <a:gd name="connsiteX0" fmla="*/ 0 w 34651"/>
                <a:gd name="connsiteY0" fmla="*/ 187985 h 187985"/>
                <a:gd name="connsiteX1" fmla="*/ 34652 w 34651"/>
                <a:gd name="connsiteY1" fmla="*/ 187985 h 187985"/>
                <a:gd name="connsiteX2" fmla="*/ 34652 w 34651"/>
                <a:gd name="connsiteY2" fmla="*/ 0 h 187985"/>
                <a:gd name="connsiteX3" fmla="*/ 0 w 34651"/>
                <a:gd name="connsiteY3" fmla="*/ 0 h 187985"/>
                <a:gd name="connsiteX4" fmla="*/ 0 w 34651"/>
                <a:gd name="connsiteY4" fmla="*/ 187985 h 187985"/>
                <a:gd name="connsiteX5" fmla="*/ 0 w 34651"/>
                <a:gd name="connsiteY5" fmla="*/ 187985 h 18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187985" extrusionOk="0">
                  <a:moveTo>
                    <a:pt x="0" y="187985"/>
                  </a:moveTo>
                  <a:lnTo>
                    <a:pt x="34652" y="187985"/>
                  </a:lnTo>
                  <a:lnTo>
                    <a:pt x="34652" y="0"/>
                  </a:lnTo>
                  <a:lnTo>
                    <a:pt x="0" y="0"/>
                  </a:lnTo>
                  <a:lnTo>
                    <a:pt x="0" y="187985"/>
                  </a:lnTo>
                  <a:lnTo>
                    <a:pt x="0" y="187985"/>
                  </a:lnTo>
                  <a:close/>
                </a:path>
              </a:pathLst>
            </a:custGeom>
            <a:solidFill>
              <a:srgbClr val="003361"/>
            </a:solidFill>
            <a:ln w="9525" cap="flat">
              <a:noFill/>
              <a:prstDash val="solid"/>
              <a:miter/>
            </a:ln>
          </p:spPr>
          <p:txBody>
            <a:bodyPr rtlCol="0" anchor="ctr"/>
            <a:lstStyle/>
            <a:p>
              <a:pPr>
                <a:defRPr/>
              </a:pPr>
              <a:endParaRPr lang="en-GB"/>
            </a:p>
          </p:txBody>
        </p:sp>
        <p:sp>
          <p:nvSpPr>
            <p:cNvPr id="21" name="Graphic 2"/>
            <p:cNvSpPr/>
            <p:nvPr/>
          </p:nvSpPr>
          <p:spPr bwMode="auto">
            <a:xfrm>
              <a:off x="2499652" y="1271304"/>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22" name="Graphic 2"/>
            <p:cNvSpPr/>
            <p:nvPr/>
          </p:nvSpPr>
          <p:spPr bwMode="auto">
            <a:xfrm>
              <a:off x="2597645" y="1349230"/>
              <a:ext cx="1311459" cy="197007"/>
            </a:xfrm>
            <a:custGeom>
              <a:avLst/>
              <a:gdLst>
                <a:gd name="connsiteX0" fmla="*/ -29 w 1311459"/>
                <a:gd name="connsiteY0" fmla="*/ 192432 h 197007"/>
                <a:gd name="connsiteX1" fmla="*/ 34623 w 1311459"/>
                <a:gd name="connsiteY1" fmla="*/ 192432 h 197007"/>
                <a:gd name="connsiteX2" fmla="*/ 34623 w 1311459"/>
                <a:gd name="connsiteY2" fmla="*/ 105441 h 197007"/>
                <a:gd name="connsiteX3" fmla="*/ 91773 w 1311459"/>
                <a:gd name="connsiteY3" fmla="*/ 28040 h 197007"/>
                <a:gd name="connsiteX4" fmla="*/ 131587 w 1311459"/>
                <a:gd name="connsiteY4" fmla="*/ 95125 h 197007"/>
                <a:gd name="connsiteX5" fmla="*/ 131587 w 1311459"/>
                <a:gd name="connsiteY5" fmla="*/ 192432 h 197007"/>
                <a:gd name="connsiteX6" fmla="*/ 166229 w 1311459"/>
                <a:gd name="connsiteY6" fmla="*/ 192432 h 197007"/>
                <a:gd name="connsiteX7" fmla="*/ 166229 w 1311459"/>
                <a:gd name="connsiteY7" fmla="*/ 80752 h 197007"/>
                <a:gd name="connsiteX8" fmla="*/ 95830 w 1311459"/>
                <a:gd name="connsiteY8" fmla="*/ 27 h 197007"/>
                <a:gd name="connsiteX9" fmla="*/ 34270 w 1311459"/>
                <a:gd name="connsiteY9" fmla="*/ 34317 h 197007"/>
                <a:gd name="connsiteX10" fmla="*/ 33537 w 1311459"/>
                <a:gd name="connsiteY10" fmla="*/ 34317 h 197007"/>
                <a:gd name="connsiteX11" fmla="*/ 33537 w 1311459"/>
                <a:gd name="connsiteY11" fmla="*/ 4447 h 197007"/>
                <a:gd name="connsiteX12" fmla="*/ -29 w 1311459"/>
                <a:gd name="connsiteY12" fmla="*/ 4447 h 197007"/>
                <a:gd name="connsiteX13" fmla="*/ -29 w 1311459"/>
                <a:gd name="connsiteY13" fmla="*/ 192432 h 197007"/>
                <a:gd name="connsiteX14" fmla="*/ 225189 w 1311459"/>
                <a:gd name="connsiteY14" fmla="*/ 192432 h 197007"/>
                <a:gd name="connsiteX15" fmla="*/ 259832 w 1311459"/>
                <a:gd name="connsiteY15" fmla="*/ 192432 h 197007"/>
                <a:gd name="connsiteX16" fmla="*/ 259832 w 1311459"/>
                <a:gd name="connsiteY16" fmla="*/ 105441 h 197007"/>
                <a:gd name="connsiteX17" fmla="*/ 316982 w 1311459"/>
                <a:gd name="connsiteY17" fmla="*/ 28040 h 197007"/>
                <a:gd name="connsiteX18" fmla="*/ 356787 w 1311459"/>
                <a:gd name="connsiteY18" fmla="*/ 95125 h 197007"/>
                <a:gd name="connsiteX19" fmla="*/ 356787 w 1311459"/>
                <a:gd name="connsiteY19" fmla="*/ 192432 h 197007"/>
                <a:gd name="connsiteX20" fmla="*/ 391439 w 1311459"/>
                <a:gd name="connsiteY20" fmla="*/ 192432 h 197007"/>
                <a:gd name="connsiteX21" fmla="*/ 391439 w 1311459"/>
                <a:gd name="connsiteY21" fmla="*/ 80752 h 197007"/>
                <a:gd name="connsiteX22" fmla="*/ 321030 w 1311459"/>
                <a:gd name="connsiteY22" fmla="*/ 27 h 197007"/>
                <a:gd name="connsiteX23" fmla="*/ 259479 w 1311459"/>
                <a:gd name="connsiteY23" fmla="*/ 34317 h 197007"/>
                <a:gd name="connsiteX24" fmla="*/ 258736 w 1311459"/>
                <a:gd name="connsiteY24" fmla="*/ 34317 h 197007"/>
                <a:gd name="connsiteX25" fmla="*/ 258736 w 1311459"/>
                <a:gd name="connsiteY25" fmla="*/ 4447 h 197007"/>
                <a:gd name="connsiteX26" fmla="*/ 225199 w 1311459"/>
                <a:gd name="connsiteY26" fmla="*/ 4447 h 197007"/>
                <a:gd name="connsiteX27" fmla="*/ 225199 w 1311459"/>
                <a:gd name="connsiteY27" fmla="*/ 192432 h 197007"/>
                <a:gd name="connsiteX28" fmla="*/ 434549 w 1311459"/>
                <a:gd name="connsiteY28" fmla="*/ 186536 h 197007"/>
                <a:gd name="connsiteX29" fmla="*/ 486155 w 1311459"/>
                <a:gd name="connsiteY29" fmla="*/ 196852 h 197007"/>
                <a:gd name="connsiteX30" fmla="*/ 551763 w 1311459"/>
                <a:gd name="connsiteY30" fmla="*/ 138245 h 197007"/>
                <a:gd name="connsiteX31" fmla="*/ 470306 w 1311459"/>
                <a:gd name="connsiteY31" fmla="*/ 50891 h 197007"/>
                <a:gd name="connsiteX32" fmla="*/ 503472 w 1311459"/>
                <a:gd name="connsiteY32" fmla="*/ 28031 h 197007"/>
                <a:gd name="connsiteX33" fmla="*/ 539962 w 1311459"/>
                <a:gd name="connsiteY33" fmla="*/ 37613 h 197007"/>
                <a:gd name="connsiteX34" fmla="*/ 542915 w 1311459"/>
                <a:gd name="connsiteY34" fmla="*/ 7390 h 197007"/>
                <a:gd name="connsiteX35" fmla="*/ 499785 w 1311459"/>
                <a:gd name="connsiteY35" fmla="*/ 18 h 197007"/>
                <a:gd name="connsiteX36" fmla="*/ 433444 w 1311459"/>
                <a:gd name="connsiteY36" fmla="*/ 57882 h 197007"/>
                <a:gd name="connsiteX37" fmla="*/ 514902 w 1311459"/>
                <a:gd name="connsiteY37" fmla="*/ 141931 h 197007"/>
                <a:gd name="connsiteX38" fmla="*/ 479516 w 1311459"/>
                <a:gd name="connsiteY38" fmla="*/ 168829 h 197007"/>
                <a:gd name="connsiteX39" fmla="*/ 436387 w 1311459"/>
                <a:gd name="connsiteY39" fmla="*/ 155561 h 197007"/>
                <a:gd name="connsiteX40" fmla="*/ 434549 w 1311459"/>
                <a:gd name="connsiteY40" fmla="*/ 186527 h 197007"/>
                <a:gd name="connsiteX41" fmla="*/ 818987 w 1311459"/>
                <a:gd name="connsiteY41" fmla="*/ 192432 h 197007"/>
                <a:gd name="connsiteX42" fmla="*/ 853639 w 1311459"/>
                <a:gd name="connsiteY42" fmla="*/ 192432 h 197007"/>
                <a:gd name="connsiteX43" fmla="*/ 853639 w 1311459"/>
                <a:gd name="connsiteY43" fmla="*/ 106917 h 197007"/>
                <a:gd name="connsiteX44" fmla="*/ 904874 w 1311459"/>
                <a:gd name="connsiteY44" fmla="*/ 30250 h 197007"/>
                <a:gd name="connsiteX45" fmla="*/ 924038 w 1311459"/>
                <a:gd name="connsiteY45" fmla="*/ 33565 h 197007"/>
                <a:gd name="connsiteX46" fmla="*/ 924038 w 1311459"/>
                <a:gd name="connsiteY46" fmla="*/ 2609 h 197007"/>
                <a:gd name="connsiteX47" fmla="*/ 901179 w 1311459"/>
                <a:gd name="connsiteY47" fmla="*/ 27 h 197007"/>
                <a:gd name="connsiteX48" fmla="*/ 852153 w 1311459"/>
                <a:gd name="connsiteY48" fmla="*/ 33565 h 197007"/>
                <a:gd name="connsiteX49" fmla="*/ 851420 w 1311459"/>
                <a:gd name="connsiteY49" fmla="*/ 33565 h 197007"/>
                <a:gd name="connsiteX50" fmla="*/ 851420 w 1311459"/>
                <a:gd name="connsiteY50" fmla="*/ 4447 h 197007"/>
                <a:gd name="connsiteX51" fmla="*/ 818978 w 1311459"/>
                <a:gd name="connsiteY51" fmla="*/ 4447 h 197007"/>
                <a:gd name="connsiteX52" fmla="*/ 818978 w 1311459"/>
                <a:gd name="connsiteY52" fmla="*/ 192432 h 197007"/>
                <a:gd name="connsiteX53" fmla="*/ 1128607 w 1311459"/>
                <a:gd name="connsiteY53" fmla="*/ 4447 h 197007"/>
                <a:gd name="connsiteX54" fmla="*/ 1093955 w 1311459"/>
                <a:gd name="connsiteY54" fmla="*/ 4447 h 197007"/>
                <a:gd name="connsiteX55" fmla="*/ 1093955 w 1311459"/>
                <a:gd name="connsiteY55" fmla="*/ 91439 h 197007"/>
                <a:gd name="connsiteX56" fmla="*/ 1036805 w 1311459"/>
                <a:gd name="connsiteY56" fmla="*/ 168839 h 197007"/>
                <a:gd name="connsiteX57" fmla="*/ 997000 w 1311459"/>
                <a:gd name="connsiteY57" fmla="*/ 101764 h 197007"/>
                <a:gd name="connsiteX58" fmla="*/ 997000 w 1311459"/>
                <a:gd name="connsiteY58" fmla="*/ 4447 h 197007"/>
                <a:gd name="connsiteX59" fmla="*/ 962348 w 1311459"/>
                <a:gd name="connsiteY59" fmla="*/ 4447 h 197007"/>
                <a:gd name="connsiteX60" fmla="*/ 962348 w 1311459"/>
                <a:gd name="connsiteY60" fmla="*/ 116137 h 197007"/>
                <a:gd name="connsiteX61" fmla="*/ 1032757 w 1311459"/>
                <a:gd name="connsiteY61" fmla="*/ 196852 h 197007"/>
                <a:gd name="connsiteX62" fmla="*/ 1094307 w 1311459"/>
                <a:gd name="connsiteY62" fmla="*/ 162562 h 197007"/>
                <a:gd name="connsiteX63" fmla="*/ 1095041 w 1311459"/>
                <a:gd name="connsiteY63" fmla="*/ 162562 h 197007"/>
                <a:gd name="connsiteX64" fmla="*/ 1095041 w 1311459"/>
                <a:gd name="connsiteY64" fmla="*/ 192413 h 197007"/>
                <a:gd name="connsiteX65" fmla="*/ 1128588 w 1311459"/>
                <a:gd name="connsiteY65" fmla="*/ 192413 h 197007"/>
                <a:gd name="connsiteX66" fmla="*/ 1128588 w 1311459"/>
                <a:gd name="connsiteY66" fmla="*/ 4447 h 197007"/>
                <a:gd name="connsiteX67" fmla="*/ 1309953 w 1311459"/>
                <a:gd name="connsiteY67" fmla="*/ 7400 h 197007"/>
                <a:gd name="connsiteX68" fmla="*/ 1267929 w 1311459"/>
                <a:gd name="connsiteY68" fmla="*/ 27 h 197007"/>
                <a:gd name="connsiteX69" fmla="*/ 1172098 w 1311459"/>
                <a:gd name="connsiteY69" fmla="*/ 98440 h 197007"/>
                <a:gd name="connsiteX70" fmla="*/ 1263776 w 1311459"/>
                <a:gd name="connsiteY70" fmla="*/ 196797 h 197007"/>
                <a:gd name="connsiteX71" fmla="*/ 1267929 w 1311459"/>
                <a:gd name="connsiteY71" fmla="*/ 196852 h 197007"/>
                <a:gd name="connsiteX72" fmla="*/ 1311430 w 1311459"/>
                <a:gd name="connsiteY72" fmla="*/ 189118 h 197007"/>
                <a:gd name="connsiteX73" fmla="*/ 1308830 w 1311459"/>
                <a:gd name="connsiteY73" fmla="*/ 158152 h 197007"/>
                <a:gd name="connsiteX74" fmla="*/ 1271596 w 1311459"/>
                <a:gd name="connsiteY74" fmla="*/ 168839 h 197007"/>
                <a:gd name="connsiteX75" fmla="*/ 1208941 w 1311459"/>
                <a:gd name="connsiteY75" fmla="*/ 98440 h 197007"/>
                <a:gd name="connsiteX76" fmla="*/ 1269386 w 1311459"/>
                <a:gd name="connsiteY76" fmla="*/ 28040 h 197007"/>
                <a:gd name="connsiteX77" fmla="*/ 1306982 w 1311459"/>
                <a:gd name="connsiteY77" fmla="*/ 36146 h 197007"/>
                <a:gd name="connsiteX78" fmla="*/ 1309934 w 1311459"/>
                <a:gd name="connsiteY78" fmla="*/ 7400 h 19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11459" h="197007" extrusionOk="0">
                  <a:moveTo>
                    <a:pt x="-29" y="192432"/>
                  </a:moveTo>
                  <a:lnTo>
                    <a:pt x="34623" y="192432"/>
                  </a:lnTo>
                  <a:lnTo>
                    <a:pt x="34623" y="105441"/>
                  </a:lnTo>
                  <a:cubicBezTo>
                    <a:pt x="34623" y="59720"/>
                    <a:pt x="52320" y="28040"/>
                    <a:pt x="91773" y="28040"/>
                  </a:cubicBezTo>
                  <a:cubicBezTo>
                    <a:pt x="121995" y="29879"/>
                    <a:pt x="131587" y="51262"/>
                    <a:pt x="131587" y="95125"/>
                  </a:cubicBezTo>
                  <a:lnTo>
                    <a:pt x="131587" y="192432"/>
                  </a:lnTo>
                  <a:lnTo>
                    <a:pt x="166229" y="192432"/>
                  </a:lnTo>
                  <a:lnTo>
                    <a:pt x="166229" y="80752"/>
                  </a:lnTo>
                  <a:cubicBezTo>
                    <a:pt x="166229" y="30269"/>
                    <a:pt x="144484" y="27"/>
                    <a:pt x="95830" y="27"/>
                  </a:cubicBezTo>
                  <a:cubicBezTo>
                    <a:pt x="70506" y="-980"/>
                    <a:pt x="46744" y="12255"/>
                    <a:pt x="34270" y="34317"/>
                  </a:cubicBezTo>
                  <a:lnTo>
                    <a:pt x="33537" y="34317"/>
                  </a:lnTo>
                  <a:lnTo>
                    <a:pt x="33537" y="4447"/>
                  </a:lnTo>
                  <a:lnTo>
                    <a:pt x="-29" y="4447"/>
                  </a:lnTo>
                  <a:lnTo>
                    <a:pt x="-29" y="192432"/>
                  </a:lnTo>
                  <a:close/>
                  <a:moveTo>
                    <a:pt x="225189" y="192432"/>
                  </a:moveTo>
                  <a:lnTo>
                    <a:pt x="259832" y="192432"/>
                  </a:lnTo>
                  <a:lnTo>
                    <a:pt x="259832" y="105441"/>
                  </a:lnTo>
                  <a:cubicBezTo>
                    <a:pt x="259832" y="59720"/>
                    <a:pt x="277529" y="28040"/>
                    <a:pt x="316982" y="28040"/>
                  </a:cubicBezTo>
                  <a:cubicBezTo>
                    <a:pt x="347204" y="29879"/>
                    <a:pt x="356787" y="51262"/>
                    <a:pt x="356787" y="95125"/>
                  </a:cubicBezTo>
                  <a:lnTo>
                    <a:pt x="356787" y="192432"/>
                  </a:lnTo>
                  <a:lnTo>
                    <a:pt x="391439" y="192432"/>
                  </a:lnTo>
                  <a:lnTo>
                    <a:pt x="391439" y="80752"/>
                  </a:lnTo>
                  <a:cubicBezTo>
                    <a:pt x="391439" y="30269"/>
                    <a:pt x="369683" y="27"/>
                    <a:pt x="321030" y="27"/>
                  </a:cubicBezTo>
                  <a:cubicBezTo>
                    <a:pt x="295703" y="-993"/>
                    <a:pt x="271938" y="12247"/>
                    <a:pt x="259479" y="34317"/>
                  </a:cubicBezTo>
                  <a:lnTo>
                    <a:pt x="258736" y="34317"/>
                  </a:lnTo>
                  <a:lnTo>
                    <a:pt x="258736" y="4447"/>
                  </a:lnTo>
                  <a:lnTo>
                    <a:pt x="225199" y="4447"/>
                  </a:lnTo>
                  <a:lnTo>
                    <a:pt x="225199" y="192432"/>
                  </a:lnTo>
                  <a:close/>
                  <a:moveTo>
                    <a:pt x="434549" y="186536"/>
                  </a:moveTo>
                  <a:cubicBezTo>
                    <a:pt x="450637" y="194175"/>
                    <a:pt x="468363" y="197720"/>
                    <a:pt x="486155" y="196852"/>
                  </a:cubicBezTo>
                  <a:cubicBezTo>
                    <a:pt x="519693" y="196852"/>
                    <a:pt x="551763" y="178431"/>
                    <a:pt x="551763" y="138245"/>
                  </a:cubicBezTo>
                  <a:cubicBezTo>
                    <a:pt x="551763" y="78170"/>
                    <a:pt x="470306" y="89229"/>
                    <a:pt x="470306" y="50891"/>
                  </a:cubicBezTo>
                  <a:cubicBezTo>
                    <a:pt x="470306" y="35413"/>
                    <a:pt x="485784" y="28031"/>
                    <a:pt x="503472" y="28031"/>
                  </a:cubicBezTo>
                  <a:cubicBezTo>
                    <a:pt x="516130" y="28908"/>
                    <a:pt x="528503" y="32159"/>
                    <a:pt x="539962" y="37613"/>
                  </a:cubicBezTo>
                  <a:lnTo>
                    <a:pt x="542915" y="7390"/>
                  </a:lnTo>
                  <a:cubicBezTo>
                    <a:pt x="528999" y="2759"/>
                    <a:pt x="514454" y="273"/>
                    <a:pt x="499785" y="18"/>
                  </a:cubicBezTo>
                  <a:cubicBezTo>
                    <a:pt x="462562" y="18"/>
                    <a:pt x="433444" y="18811"/>
                    <a:pt x="433444" y="57882"/>
                  </a:cubicBezTo>
                  <a:cubicBezTo>
                    <a:pt x="433444" y="110594"/>
                    <a:pt x="514902" y="107650"/>
                    <a:pt x="514902" y="141931"/>
                  </a:cubicBezTo>
                  <a:cubicBezTo>
                    <a:pt x="514902" y="162200"/>
                    <a:pt x="495366" y="168829"/>
                    <a:pt x="479516" y="168829"/>
                  </a:cubicBezTo>
                  <a:cubicBezTo>
                    <a:pt x="464267" y="168035"/>
                    <a:pt x="449446" y="163476"/>
                    <a:pt x="436387" y="155561"/>
                  </a:cubicBezTo>
                  <a:lnTo>
                    <a:pt x="434549" y="186527"/>
                  </a:lnTo>
                  <a:close/>
                  <a:moveTo>
                    <a:pt x="818987" y="192432"/>
                  </a:moveTo>
                  <a:lnTo>
                    <a:pt x="853639" y="192432"/>
                  </a:lnTo>
                  <a:lnTo>
                    <a:pt x="853639" y="106917"/>
                  </a:lnTo>
                  <a:cubicBezTo>
                    <a:pt x="853639" y="59740"/>
                    <a:pt x="873908" y="30250"/>
                    <a:pt x="904874" y="30250"/>
                  </a:cubicBezTo>
                  <a:cubicBezTo>
                    <a:pt x="911418" y="30126"/>
                    <a:pt x="917923" y="31251"/>
                    <a:pt x="924038" y="33565"/>
                  </a:cubicBezTo>
                  <a:lnTo>
                    <a:pt x="924038" y="2609"/>
                  </a:lnTo>
                  <a:cubicBezTo>
                    <a:pt x="916542" y="850"/>
                    <a:pt x="908875" y="-17"/>
                    <a:pt x="901179" y="27"/>
                  </a:cubicBezTo>
                  <a:cubicBezTo>
                    <a:pt x="879852" y="1169"/>
                    <a:pt x="860945" y="14104"/>
                    <a:pt x="852153" y="33565"/>
                  </a:cubicBezTo>
                  <a:lnTo>
                    <a:pt x="851420" y="33565"/>
                  </a:lnTo>
                  <a:lnTo>
                    <a:pt x="851420" y="4447"/>
                  </a:lnTo>
                  <a:lnTo>
                    <a:pt x="818978" y="4447"/>
                  </a:lnTo>
                  <a:lnTo>
                    <a:pt x="818978" y="192432"/>
                  </a:lnTo>
                  <a:close/>
                  <a:moveTo>
                    <a:pt x="1128607" y="4447"/>
                  </a:moveTo>
                  <a:lnTo>
                    <a:pt x="1093955" y="4447"/>
                  </a:lnTo>
                  <a:lnTo>
                    <a:pt x="1093955" y="91439"/>
                  </a:lnTo>
                  <a:cubicBezTo>
                    <a:pt x="1093955" y="137159"/>
                    <a:pt x="1076267" y="168839"/>
                    <a:pt x="1036805" y="168839"/>
                  </a:cubicBezTo>
                  <a:cubicBezTo>
                    <a:pt x="1006582" y="167001"/>
                    <a:pt x="997000" y="145617"/>
                    <a:pt x="997000" y="101764"/>
                  </a:cubicBezTo>
                  <a:lnTo>
                    <a:pt x="997000" y="4447"/>
                  </a:lnTo>
                  <a:lnTo>
                    <a:pt x="962348" y="4447"/>
                  </a:lnTo>
                  <a:lnTo>
                    <a:pt x="962348" y="116137"/>
                  </a:lnTo>
                  <a:cubicBezTo>
                    <a:pt x="962348" y="166620"/>
                    <a:pt x="984094" y="196852"/>
                    <a:pt x="1032757" y="196852"/>
                  </a:cubicBezTo>
                  <a:cubicBezTo>
                    <a:pt x="1058084" y="197870"/>
                    <a:pt x="1081849" y="184630"/>
                    <a:pt x="1094307" y="162562"/>
                  </a:cubicBezTo>
                  <a:lnTo>
                    <a:pt x="1095041" y="162562"/>
                  </a:lnTo>
                  <a:lnTo>
                    <a:pt x="1095041" y="192413"/>
                  </a:lnTo>
                  <a:lnTo>
                    <a:pt x="1128588" y="192413"/>
                  </a:lnTo>
                  <a:lnTo>
                    <a:pt x="1128588" y="4447"/>
                  </a:lnTo>
                  <a:close/>
                  <a:moveTo>
                    <a:pt x="1309953" y="7400"/>
                  </a:moveTo>
                  <a:cubicBezTo>
                    <a:pt x="1296447" y="2638"/>
                    <a:pt x="1282245" y="146"/>
                    <a:pt x="1267929" y="27"/>
                  </a:cubicBezTo>
                  <a:cubicBezTo>
                    <a:pt x="1210436" y="27"/>
                    <a:pt x="1172098" y="41309"/>
                    <a:pt x="1172098" y="98440"/>
                  </a:cubicBezTo>
                  <a:cubicBezTo>
                    <a:pt x="1170250" y="150918"/>
                    <a:pt x="1211303" y="194954"/>
                    <a:pt x="1263776" y="196797"/>
                  </a:cubicBezTo>
                  <a:cubicBezTo>
                    <a:pt x="1265167" y="196845"/>
                    <a:pt x="1266548" y="196863"/>
                    <a:pt x="1267929" y="196852"/>
                  </a:cubicBezTo>
                  <a:cubicBezTo>
                    <a:pt x="1282817" y="197366"/>
                    <a:pt x="1297638" y="194731"/>
                    <a:pt x="1311430" y="189118"/>
                  </a:cubicBezTo>
                  <a:lnTo>
                    <a:pt x="1308830" y="158152"/>
                  </a:lnTo>
                  <a:cubicBezTo>
                    <a:pt x="1297619" y="165035"/>
                    <a:pt x="1284750" y="168729"/>
                    <a:pt x="1271596" y="168839"/>
                  </a:cubicBezTo>
                  <a:cubicBezTo>
                    <a:pt x="1227000" y="168839"/>
                    <a:pt x="1208941" y="131987"/>
                    <a:pt x="1208941" y="98440"/>
                  </a:cubicBezTo>
                  <a:cubicBezTo>
                    <a:pt x="1208941" y="62683"/>
                    <a:pt x="1230686" y="28040"/>
                    <a:pt x="1269386" y="28040"/>
                  </a:cubicBezTo>
                  <a:cubicBezTo>
                    <a:pt x="1282321" y="28295"/>
                    <a:pt x="1295085" y="31047"/>
                    <a:pt x="1306982" y="36146"/>
                  </a:cubicBezTo>
                  <a:lnTo>
                    <a:pt x="1309934" y="7400"/>
                  </a:lnTo>
                  <a:close/>
                </a:path>
              </a:pathLst>
            </a:custGeom>
            <a:solidFill>
              <a:srgbClr val="003361"/>
            </a:solidFill>
            <a:ln w="9525" cap="flat">
              <a:noFill/>
              <a:prstDash val="solid"/>
              <a:miter/>
            </a:ln>
          </p:spPr>
          <p:txBody>
            <a:bodyPr rtlCol="0" anchor="ctr"/>
            <a:lstStyle/>
            <a:p>
              <a:pPr>
                <a:defRPr/>
              </a:pPr>
              <a:endParaRPr lang="en-GB"/>
            </a:p>
          </p:txBody>
        </p:sp>
        <p:sp>
          <p:nvSpPr>
            <p:cNvPr id="23" name="Graphic 2"/>
            <p:cNvSpPr/>
            <p:nvPr/>
          </p:nvSpPr>
          <p:spPr bwMode="auto">
            <a:xfrm>
              <a:off x="3800291" y="991164"/>
              <a:ext cx="129787" cy="256679"/>
            </a:xfrm>
            <a:custGeom>
              <a:avLst/>
              <a:gdLst>
                <a:gd name="connsiteX0" fmla="*/ 126729 w 129787"/>
                <a:gd name="connsiteY0" fmla="*/ 64257 h 256679"/>
                <a:gd name="connsiteX1" fmla="*/ 76971 w 129787"/>
                <a:gd name="connsiteY1" fmla="*/ 64257 h 256679"/>
                <a:gd name="connsiteX2" fmla="*/ 76971 w 129787"/>
                <a:gd name="connsiteY2" fmla="*/ -28 h 256679"/>
                <a:gd name="connsiteX3" fmla="*/ 42366 w 129787"/>
                <a:gd name="connsiteY3" fmla="*/ 11031 h 256679"/>
                <a:gd name="connsiteX4" fmla="*/ 42366 w 129787"/>
                <a:gd name="connsiteY4" fmla="*/ 64257 h 256679"/>
                <a:gd name="connsiteX5" fmla="*/ -29 w 129787"/>
                <a:gd name="connsiteY5" fmla="*/ 64257 h 256679"/>
                <a:gd name="connsiteX6" fmla="*/ -29 w 129787"/>
                <a:gd name="connsiteY6" fmla="*/ 92260 h 256679"/>
                <a:gd name="connsiteX7" fmla="*/ 42366 w 129787"/>
                <a:gd name="connsiteY7" fmla="*/ 92260 h 256679"/>
                <a:gd name="connsiteX8" fmla="*/ 42366 w 129787"/>
                <a:gd name="connsiteY8" fmla="*/ 202102 h 256679"/>
                <a:gd name="connsiteX9" fmla="*/ 100231 w 129787"/>
                <a:gd name="connsiteY9" fmla="*/ 256652 h 256679"/>
                <a:gd name="connsiteX10" fmla="*/ 129758 w 129787"/>
                <a:gd name="connsiteY10" fmla="*/ 251489 h 256679"/>
                <a:gd name="connsiteX11" fmla="*/ 129758 w 129787"/>
                <a:gd name="connsiteY11" fmla="*/ 221962 h 256679"/>
                <a:gd name="connsiteX12" fmla="*/ 106165 w 129787"/>
                <a:gd name="connsiteY12" fmla="*/ 228630 h 256679"/>
                <a:gd name="connsiteX13" fmla="*/ 77047 w 129787"/>
                <a:gd name="connsiteY13" fmla="*/ 195082 h 256679"/>
                <a:gd name="connsiteX14" fmla="*/ 77047 w 129787"/>
                <a:gd name="connsiteY14" fmla="*/ 92260 h 256679"/>
                <a:gd name="connsiteX15" fmla="*/ 126805 w 129787"/>
                <a:gd name="connsiteY15" fmla="*/ 92260 h 256679"/>
                <a:gd name="connsiteX16" fmla="*/ 126805 w 129787"/>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87" h="256679" extrusionOk="0">
                  <a:moveTo>
                    <a:pt x="126729" y="64257"/>
                  </a:moveTo>
                  <a:lnTo>
                    <a:pt x="76971" y="64257"/>
                  </a:lnTo>
                  <a:lnTo>
                    <a:pt x="76971" y="-28"/>
                  </a:lnTo>
                  <a:lnTo>
                    <a:pt x="42366" y="11031"/>
                  </a:lnTo>
                  <a:lnTo>
                    <a:pt x="42366" y="64257"/>
                  </a:lnTo>
                  <a:lnTo>
                    <a:pt x="-29" y="64257"/>
                  </a:lnTo>
                  <a:lnTo>
                    <a:pt x="-29" y="92260"/>
                  </a:lnTo>
                  <a:lnTo>
                    <a:pt x="42366" y="92260"/>
                  </a:lnTo>
                  <a:lnTo>
                    <a:pt x="42366" y="202102"/>
                  </a:lnTo>
                  <a:cubicBezTo>
                    <a:pt x="42366" y="239698"/>
                    <a:pt x="64483" y="256652"/>
                    <a:pt x="100231" y="256652"/>
                  </a:cubicBezTo>
                  <a:cubicBezTo>
                    <a:pt x="110261" y="256303"/>
                    <a:pt x="120205" y="254566"/>
                    <a:pt x="129758" y="251489"/>
                  </a:cubicBezTo>
                  <a:lnTo>
                    <a:pt x="129758" y="221962"/>
                  </a:lnTo>
                  <a:cubicBezTo>
                    <a:pt x="122710" y="226441"/>
                    <a:pt x="114509" y="228758"/>
                    <a:pt x="106165" y="228630"/>
                  </a:cubicBezTo>
                  <a:cubicBezTo>
                    <a:pt x="90315" y="228630"/>
                    <a:pt x="77047" y="216828"/>
                    <a:pt x="77047" y="195082"/>
                  </a:cubicBezTo>
                  <a:lnTo>
                    <a:pt x="77047" y="92260"/>
                  </a:lnTo>
                  <a:lnTo>
                    <a:pt x="126805" y="92260"/>
                  </a:lnTo>
                  <a:lnTo>
                    <a:pt x="126805" y="64257"/>
                  </a:lnTo>
                  <a:close/>
                </a:path>
              </a:pathLst>
            </a:custGeom>
            <a:solidFill>
              <a:srgbClr val="003361"/>
            </a:solidFill>
            <a:ln w="9525" cap="flat">
              <a:noFill/>
              <a:prstDash val="solid"/>
              <a:miter/>
            </a:ln>
          </p:spPr>
          <p:txBody>
            <a:bodyPr rtlCol="0" anchor="ctr"/>
            <a:lstStyle/>
            <a:p>
              <a:pPr>
                <a:defRPr/>
              </a:pPr>
              <a:endParaRPr lang="en-GB"/>
            </a:p>
          </p:txBody>
        </p:sp>
        <p:sp>
          <p:nvSpPr>
            <p:cNvPr id="24" name="Graphic 2"/>
            <p:cNvSpPr/>
            <p:nvPr/>
          </p:nvSpPr>
          <p:spPr bwMode="auto">
            <a:xfrm>
              <a:off x="4148439" y="991164"/>
              <a:ext cx="129740" cy="256679"/>
            </a:xfrm>
            <a:custGeom>
              <a:avLst/>
              <a:gdLst>
                <a:gd name="connsiteX0" fmla="*/ 126767 w 129740"/>
                <a:gd name="connsiteY0" fmla="*/ 64257 h 256679"/>
                <a:gd name="connsiteX1" fmla="*/ 77009 w 129740"/>
                <a:gd name="connsiteY1" fmla="*/ 64257 h 256679"/>
                <a:gd name="connsiteX2" fmla="*/ 77009 w 129740"/>
                <a:gd name="connsiteY2" fmla="*/ -28 h 256679"/>
                <a:gd name="connsiteX3" fmla="*/ 42357 w 129740"/>
                <a:gd name="connsiteY3" fmla="*/ 11031 h 256679"/>
                <a:gd name="connsiteX4" fmla="*/ 42357 w 129740"/>
                <a:gd name="connsiteY4" fmla="*/ 64257 h 256679"/>
                <a:gd name="connsiteX5" fmla="*/ -29 w 129740"/>
                <a:gd name="connsiteY5" fmla="*/ 64257 h 256679"/>
                <a:gd name="connsiteX6" fmla="*/ -29 w 129740"/>
                <a:gd name="connsiteY6" fmla="*/ 92260 h 256679"/>
                <a:gd name="connsiteX7" fmla="*/ 42357 w 129740"/>
                <a:gd name="connsiteY7" fmla="*/ 92260 h 256679"/>
                <a:gd name="connsiteX8" fmla="*/ 42357 w 129740"/>
                <a:gd name="connsiteY8" fmla="*/ 202102 h 256679"/>
                <a:gd name="connsiteX9" fmla="*/ 100231 w 129740"/>
                <a:gd name="connsiteY9" fmla="*/ 256652 h 256679"/>
                <a:gd name="connsiteX10" fmla="*/ 129711 w 129740"/>
                <a:gd name="connsiteY10" fmla="*/ 251489 h 256679"/>
                <a:gd name="connsiteX11" fmla="*/ 129711 w 129740"/>
                <a:gd name="connsiteY11" fmla="*/ 221962 h 256679"/>
                <a:gd name="connsiteX12" fmla="*/ 106127 w 129740"/>
                <a:gd name="connsiteY12" fmla="*/ 228630 h 256679"/>
                <a:gd name="connsiteX13" fmla="*/ 77009 w 129740"/>
                <a:gd name="connsiteY13" fmla="*/ 195082 h 256679"/>
                <a:gd name="connsiteX14" fmla="*/ 77009 w 129740"/>
                <a:gd name="connsiteY14" fmla="*/ 92260 h 256679"/>
                <a:gd name="connsiteX15" fmla="*/ 126767 w 129740"/>
                <a:gd name="connsiteY15" fmla="*/ 92260 h 256679"/>
                <a:gd name="connsiteX16" fmla="*/ 126767 w 129740"/>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40" h="256679" extrusionOk="0">
                  <a:moveTo>
                    <a:pt x="126767" y="64257"/>
                  </a:moveTo>
                  <a:lnTo>
                    <a:pt x="77009" y="64257"/>
                  </a:lnTo>
                  <a:lnTo>
                    <a:pt x="77009" y="-28"/>
                  </a:lnTo>
                  <a:lnTo>
                    <a:pt x="42357" y="11031"/>
                  </a:lnTo>
                  <a:lnTo>
                    <a:pt x="42357" y="64257"/>
                  </a:lnTo>
                  <a:lnTo>
                    <a:pt x="-29" y="64257"/>
                  </a:lnTo>
                  <a:lnTo>
                    <a:pt x="-29" y="92260"/>
                  </a:lnTo>
                  <a:lnTo>
                    <a:pt x="42357" y="92260"/>
                  </a:lnTo>
                  <a:lnTo>
                    <a:pt x="42357" y="202102"/>
                  </a:lnTo>
                  <a:cubicBezTo>
                    <a:pt x="42357" y="239698"/>
                    <a:pt x="64474" y="256652"/>
                    <a:pt x="100231" y="256652"/>
                  </a:cubicBezTo>
                  <a:cubicBezTo>
                    <a:pt x="110251" y="256301"/>
                    <a:pt x="120166" y="254563"/>
                    <a:pt x="129711" y="251489"/>
                  </a:cubicBezTo>
                  <a:lnTo>
                    <a:pt x="129711" y="221962"/>
                  </a:lnTo>
                  <a:cubicBezTo>
                    <a:pt x="122672" y="226441"/>
                    <a:pt x="114471" y="228759"/>
                    <a:pt x="106127" y="228630"/>
                  </a:cubicBezTo>
                  <a:cubicBezTo>
                    <a:pt x="90277" y="228630"/>
                    <a:pt x="77009" y="216828"/>
                    <a:pt x="77009" y="195082"/>
                  </a:cubicBezTo>
                  <a:lnTo>
                    <a:pt x="77009" y="92260"/>
                  </a:lnTo>
                  <a:lnTo>
                    <a:pt x="126767" y="92260"/>
                  </a:lnTo>
                  <a:lnTo>
                    <a:pt x="126767" y="64257"/>
                  </a:lnTo>
                  <a:close/>
                </a:path>
              </a:pathLst>
            </a:custGeom>
            <a:solidFill>
              <a:srgbClr val="003361"/>
            </a:solidFill>
            <a:ln w="9525" cap="flat">
              <a:noFill/>
              <a:prstDash val="solid"/>
              <a:miter/>
            </a:ln>
          </p:spPr>
          <p:txBody>
            <a:bodyPr rtlCol="0" anchor="ctr"/>
            <a:lstStyle/>
            <a:p>
              <a:pPr>
                <a:defRPr/>
              </a:pPr>
              <a:endParaRPr lang="en-GB"/>
            </a:p>
          </p:txBody>
        </p:sp>
        <p:sp>
          <p:nvSpPr>
            <p:cNvPr id="25" name="Graphic 2"/>
            <p:cNvSpPr/>
            <p:nvPr/>
          </p:nvSpPr>
          <p:spPr bwMode="auto">
            <a:xfrm>
              <a:off x="3728920"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26" name="Graphic 2"/>
            <p:cNvSpPr/>
            <p:nvPr/>
          </p:nvSpPr>
          <p:spPr bwMode="auto">
            <a:xfrm>
              <a:off x="2950537"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27" name="Graphic 2"/>
            <p:cNvSpPr/>
            <p:nvPr/>
          </p:nvSpPr>
          <p:spPr bwMode="auto">
            <a:xfrm>
              <a:off x="3995858" y="991239"/>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28" name="Graphic 2"/>
            <p:cNvSpPr/>
            <p:nvPr/>
          </p:nvSpPr>
          <p:spPr bwMode="auto">
            <a:xfrm>
              <a:off x="4055980" y="991239"/>
              <a:ext cx="34642" cy="34651"/>
            </a:xfrm>
            <a:custGeom>
              <a:avLst/>
              <a:gdLst>
                <a:gd name="connsiteX0" fmla="*/ 0 w 34642"/>
                <a:gd name="connsiteY0" fmla="*/ 34652 h 34651"/>
                <a:gd name="connsiteX1" fmla="*/ 34643 w 34642"/>
                <a:gd name="connsiteY1" fmla="*/ 34652 h 34651"/>
                <a:gd name="connsiteX2" fmla="*/ 34643 w 34642"/>
                <a:gd name="connsiteY2" fmla="*/ 0 h 34651"/>
                <a:gd name="connsiteX3" fmla="*/ 0 w 34642"/>
                <a:gd name="connsiteY3" fmla="*/ 0 h 34651"/>
                <a:gd name="connsiteX4" fmla="*/ 0 w 34642"/>
                <a:gd name="connsiteY4" fmla="*/ 34652 h 34651"/>
                <a:gd name="connsiteX5" fmla="*/ 0 w 34642"/>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51" extrusionOk="0">
                  <a:moveTo>
                    <a:pt x="0" y="34652"/>
                  </a:moveTo>
                  <a:lnTo>
                    <a:pt x="34643" y="34652"/>
                  </a:lnTo>
                  <a:lnTo>
                    <a:pt x="34643"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29" name="Graphic 2"/>
            <p:cNvSpPr/>
            <p:nvPr/>
          </p:nvSpPr>
          <p:spPr bwMode="auto">
            <a:xfrm>
              <a:off x="2495661" y="1051670"/>
              <a:ext cx="1622555" cy="197014"/>
            </a:xfrm>
            <a:custGeom>
              <a:avLst/>
              <a:gdLst>
                <a:gd name="connsiteX0" fmla="*/ 166210 w 1622555"/>
                <a:gd name="connsiteY0" fmla="*/ 4455 h 197014"/>
                <a:gd name="connsiteX1" fmla="*/ 131606 w 1622555"/>
                <a:gd name="connsiteY1" fmla="*/ 4455 h 197014"/>
                <a:gd name="connsiteX2" fmla="*/ 131606 w 1622555"/>
                <a:gd name="connsiteY2" fmla="*/ 91438 h 197014"/>
                <a:gd name="connsiteX3" fmla="*/ 74456 w 1622555"/>
                <a:gd name="connsiteY3" fmla="*/ 168847 h 197014"/>
                <a:gd name="connsiteX4" fmla="*/ 34651 w 1622555"/>
                <a:gd name="connsiteY4" fmla="*/ 101763 h 197014"/>
                <a:gd name="connsiteX5" fmla="*/ 34651 w 1622555"/>
                <a:gd name="connsiteY5" fmla="*/ 4455 h 197014"/>
                <a:gd name="connsiteX6" fmla="*/ -29 w 1622555"/>
                <a:gd name="connsiteY6" fmla="*/ 4455 h 197014"/>
                <a:gd name="connsiteX7" fmla="*/ -29 w 1622555"/>
                <a:gd name="connsiteY7" fmla="*/ 116145 h 197014"/>
                <a:gd name="connsiteX8" fmla="*/ 70370 w 1622555"/>
                <a:gd name="connsiteY8" fmla="*/ 196870 h 197014"/>
                <a:gd name="connsiteX9" fmla="*/ 131930 w 1622555"/>
                <a:gd name="connsiteY9" fmla="*/ 162580 h 197014"/>
                <a:gd name="connsiteX10" fmla="*/ 132663 w 1622555"/>
                <a:gd name="connsiteY10" fmla="*/ 162580 h 197014"/>
                <a:gd name="connsiteX11" fmla="*/ 132663 w 1622555"/>
                <a:gd name="connsiteY11" fmla="*/ 192431 h 197014"/>
                <a:gd name="connsiteX12" fmla="*/ 166210 w 1622555"/>
                <a:gd name="connsiteY12" fmla="*/ 192431 h 197014"/>
                <a:gd name="connsiteX13" fmla="*/ 166210 w 1622555"/>
                <a:gd name="connsiteY13" fmla="*/ 4455 h 197014"/>
                <a:gd name="connsiteX14" fmla="*/ 225180 w 1622555"/>
                <a:gd name="connsiteY14" fmla="*/ 192431 h 197014"/>
                <a:gd name="connsiteX15" fmla="*/ 259832 w 1622555"/>
                <a:gd name="connsiteY15" fmla="*/ 192431 h 197014"/>
                <a:gd name="connsiteX16" fmla="*/ 259832 w 1622555"/>
                <a:gd name="connsiteY16" fmla="*/ 105449 h 197014"/>
                <a:gd name="connsiteX17" fmla="*/ 316982 w 1622555"/>
                <a:gd name="connsiteY17" fmla="*/ 28039 h 197014"/>
                <a:gd name="connsiteX18" fmla="*/ 356787 w 1622555"/>
                <a:gd name="connsiteY18" fmla="*/ 95124 h 197014"/>
                <a:gd name="connsiteX19" fmla="*/ 356787 w 1622555"/>
                <a:gd name="connsiteY19" fmla="*/ 192431 h 197014"/>
                <a:gd name="connsiteX20" fmla="*/ 391439 w 1622555"/>
                <a:gd name="connsiteY20" fmla="*/ 192431 h 197014"/>
                <a:gd name="connsiteX21" fmla="*/ 391439 w 1622555"/>
                <a:gd name="connsiteY21" fmla="*/ 80751 h 197014"/>
                <a:gd name="connsiteX22" fmla="*/ 321039 w 1622555"/>
                <a:gd name="connsiteY22" fmla="*/ 26 h 197014"/>
                <a:gd name="connsiteX23" fmla="*/ 259479 w 1622555"/>
                <a:gd name="connsiteY23" fmla="*/ 34316 h 197014"/>
                <a:gd name="connsiteX24" fmla="*/ 258746 w 1622555"/>
                <a:gd name="connsiteY24" fmla="*/ 34316 h 197014"/>
                <a:gd name="connsiteX25" fmla="*/ 258746 w 1622555"/>
                <a:gd name="connsiteY25" fmla="*/ 4455 h 197014"/>
                <a:gd name="connsiteX26" fmla="*/ 225180 w 1622555"/>
                <a:gd name="connsiteY26" fmla="*/ 4455 h 197014"/>
                <a:gd name="connsiteX27" fmla="*/ 225180 w 1622555"/>
                <a:gd name="connsiteY27" fmla="*/ 192431 h 197014"/>
                <a:gd name="connsiteX28" fmla="*/ 454818 w 1622555"/>
                <a:gd name="connsiteY28" fmla="*/ 192431 h 197014"/>
                <a:gd name="connsiteX29" fmla="*/ 489460 w 1622555"/>
                <a:gd name="connsiteY29" fmla="*/ 192431 h 197014"/>
                <a:gd name="connsiteX30" fmla="*/ 489460 w 1622555"/>
                <a:gd name="connsiteY30" fmla="*/ 4455 h 197014"/>
                <a:gd name="connsiteX31" fmla="*/ 454818 w 1622555"/>
                <a:gd name="connsiteY31" fmla="*/ 4455 h 197014"/>
                <a:gd name="connsiteX32" fmla="*/ 454818 w 1622555"/>
                <a:gd name="connsiteY32" fmla="*/ 192431 h 197014"/>
                <a:gd name="connsiteX33" fmla="*/ 703620 w 1622555"/>
                <a:gd name="connsiteY33" fmla="*/ 4455 h 197014"/>
                <a:gd name="connsiteX34" fmla="*/ 668969 w 1622555"/>
                <a:gd name="connsiteY34" fmla="*/ 4455 h 197014"/>
                <a:gd name="connsiteX35" fmla="*/ 617000 w 1622555"/>
                <a:gd name="connsiteY35" fmla="*/ 157808 h 197014"/>
                <a:gd name="connsiteX36" fmla="*/ 616257 w 1622555"/>
                <a:gd name="connsiteY36" fmla="*/ 157808 h 197014"/>
                <a:gd name="connsiteX37" fmla="*/ 565394 w 1622555"/>
                <a:gd name="connsiteY37" fmla="*/ 4455 h 197014"/>
                <a:gd name="connsiteX38" fmla="*/ 527427 w 1622555"/>
                <a:gd name="connsiteY38" fmla="*/ 4455 h 197014"/>
                <a:gd name="connsiteX39" fmla="*/ 594883 w 1622555"/>
                <a:gd name="connsiteY39" fmla="*/ 192431 h 197014"/>
                <a:gd name="connsiteX40" fmla="*/ 636164 w 1622555"/>
                <a:gd name="connsiteY40" fmla="*/ 192431 h 197014"/>
                <a:gd name="connsiteX41" fmla="*/ 703620 w 1622555"/>
                <a:gd name="connsiteY41" fmla="*/ 4455 h 197014"/>
                <a:gd name="connsiteX42" fmla="*/ 881281 w 1622555"/>
                <a:gd name="connsiteY42" fmla="*/ 150045 h 197014"/>
                <a:gd name="connsiteX43" fmla="*/ 823416 w 1622555"/>
                <a:gd name="connsiteY43" fmla="*/ 168847 h 197014"/>
                <a:gd name="connsiteX44" fmla="*/ 761494 w 1622555"/>
                <a:gd name="connsiteY44" fmla="*/ 107747 h 197014"/>
                <a:gd name="connsiteX45" fmla="*/ 761504 w 1622555"/>
                <a:gd name="connsiteY45" fmla="*/ 106182 h 197014"/>
                <a:gd name="connsiteX46" fmla="*/ 895673 w 1622555"/>
                <a:gd name="connsiteY46" fmla="*/ 106182 h 197014"/>
                <a:gd name="connsiteX47" fmla="*/ 812739 w 1622555"/>
                <a:gd name="connsiteY47" fmla="*/ 26 h 197014"/>
                <a:gd name="connsiteX48" fmla="*/ 724652 w 1622555"/>
                <a:gd name="connsiteY48" fmla="*/ 95124 h 197014"/>
                <a:gd name="connsiteX49" fmla="*/ 821959 w 1622555"/>
                <a:gd name="connsiteY49" fmla="*/ 196860 h 197014"/>
                <a:gd name="connsiteX50" fmla="*/ 881300 w 1622555"/>
                <a:gd name="connsiteY50" fmla="*/ 184697 h 197014"/>
                <a:gd name="connsiteX51" fmla="*/ 881300 w 1622555"/>
                <a:gd name="connsiteY51" fmla="*/ 150045 h 197014"/>
                <a:gd name="connsiteX52" fmla="*/ 761485 w 1622555"/>
                <a:gd name="connsiteY52" fmla="*/ 80379 h 197014"/>
                <a:gd name="connsiteX53" fmla="*/ 811967 w 1622555"/>
                <a:gd name="connsiteY53" fmla="*/ 28039 h 197014"/>
                <a:gd name="connsiteX54" fmla="*/ 858783 w 1622555"/>
                <a:gd name="connsiteY54" fmla="*/ 80379 h 197014"/>
                <a:gd name="connsiteX55" fmla="*/ 942098 w 1622555"/>
                <a:gd name="connsiteY55" fmla="*/ 192431 h 197014"/>
                <a:gd name="connsiteX56" fmla="*/ 976750 w 1622555"/>
                <a:gd name="connsiteY56" fmla="*/ 192431 h 197014"/>
                <a:gd name="connsiteX57" fmla="*/ 976750 w 1622555"/>
                <a:gd name="connsiteY57" fmla="*/ 106925 h 197014"/>
                <a:gd name="connsiteX58" fmla="*/ 1027985 w 1622555"/>
                <a:gd name="connsiteY58" fmla="*/ 30249 h 197014"/>
                <a:gd name="connsiteX59" fmla="*/ 1047149 w 1622555"/>
                <a:gd name="connsiteY59" fmla="*/ 33573 h 197014"/>
                <a:gd name="connsiteX60" fmla="*/ 1047149 w 1622555"/>
                <a:gd name="connsiteY60" fmla="*/ 2607 h 197014"/>
                <a:gd name="connsiteX61" fmla="*/ 1024289 w 1622555"/>
                <a:gd name="connsiteY61" fmla="*/ 26 h 197014"/>
                <a:gd name="connsiteX62" fmla="*/ 975264 w 1622555"/>
                <a:gd name="connsiteY62" fmla="*/ 33573 h 197014"/>
                <a:gd name="connsiteX63" fmla="*/ 974569 w 1622555"/>
                <a:gd name="connsiteY63" fmla="*/ 33573 h 197014"/>
                <a:gd name="connsiteX64" fmla="*/ 974569 w 1622555"/>
                <a:gd name="connsiteY64" fmla="*/ 4455 h 197014"/>
                <a:gd name="connsiteX65" fmla="*/ 942126 w 1622555"/>
                <a:gd name="connsiteY65" fmla="*/ 4455 h 197014"/>
                <a:gd name="connsiteX66" fmla="*/ 942126 w 1622555"/>
                <a:gd name="connsiteY66" fmla="*/ 192431 h 197014"/>
                <a:gd name="connsiteX67" fmla="*/ 1069628 w 1622555"/>
                <a:gd name="connsiteY67" fmla="*/ 186535 h 197014"/>
                <a:gd name="connsiteX68" fmla="*/ 1121235 w 1622555"/>
                <a:gd name="connsiteY68" fmla="*/ 196860 h 197014"/>
                <a:gd name="connsiteX69" fmla="*/ 1186843 w 1622555"/>
                <a:gd name="connsiteY69" fmla="*/ 138253 h 197014"/>
                <a:gd name="connsiteX70" fmla="*/ 1105385 w 1622555"/>
                <a:gd name="connsiteY70" fmla="*/ 50890 h 197014"/>
                <a:gd name="connsiteX71" fmla="*/ 1138561 w 1622555"/>
                <a:gd name="connsiteY71" fmla="*/ 28030 h 197014"/>
                <a:gd name="connsiteX72" fmla="*/ 1175051 w 1622555"/>
                <a:gd name="connsiteY72" fmla="*/ 37612 h 197014"/>
                <a:gd name="connsiteX73" fmla="*/ 1178004 w 1622555"/>
                <a:gd name="connsiteY73" fmla="*/ 7389 h 197014"/>
                <a:gd name="connsiteX74" fmla="*/ 1134874 w 1622555"/>
                <a:gd name="connsiteY74" fmla="*/ 17 h 197014"/>
                <a:gd name="connsiteX75" fmla="*/ 1068523 w 1622555"/>
                <a:gd name="connsiteY75" fmla="*/ 57891 h 197014"/>
                <a:gd name="connsiteX76" fmla="*/ 1149990 w 1622555"/>
                <a:gd name="connsiteY76" fmla="*/ 141930 h 197014"/>
                <a:gd name="connsiteX77" fmla="*/ 1114605 w 1622555"/>
                <a:gd name="connsiteY77" fmla="*/ 168838 h 197014"/>
                <a:gd name="connsiteX78" fmla="*/ 1071476 w 1622555"/>
                <a:gd name="connsiteY78" fmla="*/ 155569 h 197014"/>
                <a:gd name="connsiteX79" fmla="*/ 1069628 w 1622555"/>
                <a:gd name="connsiteY79" fmla="*/ 186526 h 197014"/>
                <a:gd name="connsiteX80" fmla="*/ 1233287 w 1622555"/>
                <a:gd name="connsiteY80" fmla="*/ 192431 h 197014"/>
                <a:gd name="connsiteX81" fmla="*/ 1267939 w 1622555"/>
                <a:gd name="connsiteY81" fmla="*/ 192431 h 197014"/>
                <a:gd name="connsiteX82" fmla="*/ 1267939 w 1622555"/>
                <a:gd name="connsiteY82" fmla="*/ 4455 h 197014"/>
                <a:gd name="connsiteX83" fmla="*/ 1233287 w 1622555"/>
                <a:gd name="connsiteY83" fmla="*/ 4455 h 197014"/>
                <a:gd name="connsiteX84" fmla="*/ 1233287 w 1622555"/>
                <a:gd name="connsiteY84" fmla="*/ 192431 h 197014"/>
                <a:gd name="connsiteX85" fmla="*/ 1485404 w 1622555"/>
                <a:gd name="connsiteY85" fmla="*/ 47203 h 197014"/>
                <a:gd name="connsiteX86" fmla="*/ 1539954 w 1622555"/>
                <a:gd name="connsiteY86" fmla="*/ 28039 h 197014"/>
                <a:gd name="connsiteX87" fmla="*/ 1586397 w 1622555"/>
                <a:gd name="connsiteY87" fmla="*/ 77064 h 197014"/>
                <a:gd name="connsiteX88" fmla="*/ 1549536 w 1622555"/>
                <a:gd name="connsiteY88" fmla="*/ 76331 h 197014"/>
                <a:gd name="connsiteX89" fmla="*/ 1462182 w 1622555"/>
                <a:gd name="connsiteY89" fmla="*/ 138243 h 197014"/>
                <a:gd name="connsiteX90" fmla="*/ 1531105 w 1622555"/>
                <a:gd name="connsiteY90" fmla="*/ 196851 h 197014"/>
                <a:gd name="connsiteX91" fmla="*/ 1589350 w 1622555"/>
                <a:gd name="connsiteY91" fmla="*/ 168095 h 197014"/>
                <a:gd name="connsiteX92" fmla="*/ 1590084 w 1622555"/>
                <a:gd name="connsiteY92" fmla="*/ 168095 h 197014"/>
                <a:gd name="connsiteX93" fmla="*/ 1590084 w 1622555"/>
                <a:gd name="connsiteY93" fmla="*/ 192422 h 197014"/>
                <a:gd name="connsiteX94" fmla="*/ 1622526 w 1622555"/>
                <a:gd name="connsiteY94" fmla="*/ 192422 h 197014"/>
                <a:gd name="connsiteX95" fmla="*/ 1621049 w 1622555"/>
                <a:gd name="connsiteY95" fmla="*/ 155569 h 197014"/>
                <a:gd name="connsiteX96" fmla="*/ 1621049 w 1622555"/>
                <a:gd name="connsiteY96" fmla="*/ 77798 h 197014"/>
                <a:gd name="connsiteX97" fmla="*/ 1545488 w 1622555"/>
                <a:gd name="connsiteY97" fmla="*/ 26 h 197014"/>
                <a:gd name="connsiteX98" fmla="*/ 1483575 w 1622555"/>
                <a:gd name="connsiteY98" fmla="*/ 17724 h 197014"/>
                <a:gd name="connsiteX99" fmla="*/ 1485423 w 1622555"/>
                <a:gd name="connsiteY99" fmla="*/ 47251 h 197014"/>
                <a:gd name="connsiteX100" fmla="*/ 1586369 w 1622555"/>
                <a:gd name="connsiteY100" fmla="*/ 119451 h 197014"/>
                <a:gd name="connsiteX101" fmla="*/ 1533981 w 1622555"/>
                <a:gd name="connsiteY101" fmla="*/ 168847 h 197014"/>
                <a:gd name="connsiteX102" fmla="*/ 1498967 w 1622555"/>
                <a:gd name="connsiteY102" fmla="*/ 138253 h 197014"/>
                <a:gd name="connsiteX103" fmla="*/ 1564204 w 1622555"/>
                <a:gd name="connsiteY103" fmla="*/ 102125 h 197014"/>
                <a:gd name="connsiteX104" fmla="*/ 1586321 w 1622555"/>
                <a:gd name="connsiteY104" fmla="*/ 102868 h 197014"/>
                <a:gd name="connsiteX105" fmla="*/ 1586321 w 1622555"/>
                <a:gd name="connsiteY105" fmla="*/ 119451 h 19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22555" h="197014" extrusionOk="0">
                  <a:moveTo>
                    <a:pt x="166210" y="4455"/>
                  </a:moveTo>
                  <a:lnTo>
                    <a:pt x="131606" y="4455"/>
                  </a:lnTo>
                  <a:lnTo>
                    <a:pt x="131606" y="91438"/>
                  </a:lnTo>
                  <a:cubicBezTo>
                    <a:pt x="131606" y="137158"/>
                    <a:pt x="113918" y="168847"/>
                    <a:pt x="74456" y="168847"/>
                  </a:cubicBezTo>
                  <a:cubicBezTo>
                    <a:pt x="44233" y="166999"/>
                    <a:pt x="34651" y="145625"/>
                    <a:pt x="34651" y="101763"/>
                  </a:cubicBezTo>
                  <a:lnTo>
                    <a:pt x="34651" y="4455"/>
                  </a:lnTo>
                  <a:lnTo>
                    <a:pt x="-29" y="4455"/>
                  </a:lnTo>
                  <a:lnTo>
                    <a:pt x="-29" y="116145"/>
                  </a:lnTo>
                  <a:cubicBezTo>
                    <a:pt x="-29" y="166628"/>
                    <a:pt x="21716" y="196870"/>
                    <a:pt x="70370" y="196870"/>
                  </a:cubicBezTo>
                  <a:cubicBezTo>
                    <a:pt x="95694" y="197878"/>
                    <a:pt x="119456" y="184642"/>
                    <a:pt x="131930" y="162580"/>
                  </a:cubicBezTo>
                  <a:lnTo>
                    <a:pt x="132663" y="162580"/>
                  </a:lnTo>
                  <a:lnTo>
                    <a:pt x="132663" y="192431"/>
                  </a:lnTo>
                  <a:lnTo>
                    <a:pt x="166210" y="192431"/>
                  </a:lnTo>
                  <a:lnTo>
                    <a:pt x="166210" y="4455"/>
                  </a:lnTo>
                  <a:close/>
                  <a:moveTo>
                    <a:pt x="225180" y="192431"/>
                  </a:moveTo>
                  <a:lnTo>
                    <a:pt x="259832" y="192431"/>
                  </a:lnTo>
                  <a:lnTo>
                    <a:pt x="259832" y="105449"/>
                  </a:lnTo>
                  <a:cubicBezTo>
                    <a:pt x="259832" y="59729"/>
                    <a:pt x="277520" y="28039"/>
                    <a:pt x="316982" y="28039"/>
                  </a:cubicBezTo>
                  <a:cubicBezTo>
                    <a:pt x="347204" y="29887"/>
                    <a:pt x="356787" y="51261"/>
                    <a:pt x="356787" y="95124"/>
                  </a:cubicBezTo>
                  <a:lnTo>
                    <a:pt x="356787" y="192431"/>
                  </a:lnTo>
                  <a:lnTo>
                    <a:pt x="391439" y="192431"/>
                  </a:lnTo>
                  <a:lnTo>
                    <a:pt x="391439" y="80751"/>
                  </a:lnTo>
                  <a:cubicBezTo>
                    <a:pt x="391439" y="30268"/>
                    <a:pt x="369693" y="26"/>
                    <a:pt x="321039" y="26"/>
                  </a:cubicBezTo>
                  <a:cubicBezTo>
                    <a:pt x="295712" y="-983"/>
                    <a:pt x="271957" y="12254"/>
                    <a:pt x="259479" y="34316"/>
                  </a:cubicBezTo>
                  <a:lnTo>
                    <a:pt x="258746" y="34316"/>
                  </a:lnTo>
                  <a:lnTo>
                    <a:pt x="258746" y="4455"/>
                  </a:lnTo>
                  <a:lnTo>
                    <a:pt x="225180" y="4455"/>
                  </a:lnTo>
                  <a:lnTo>
                    <a:pt x="225180" y="192431"/>
                  </a:lnTo>
                  <a:close/>
                  <a:moveTo>
                    <a:pt x="454818" y="192431"/>
                  </a:moveTo>
                  <a:lnTo>
                    <a:pt x="489460" y="192431"/>
                  </a:lnTo>
                  <a:lnTo>
                    <a:pt x="489460" y="4455"/>
                  </a:lnTo>
                  <a:lnTo>
                    <a:pt x="454818" y="4455"/>
                  </a:lnTo>
                  <a:lnTo>
                    <a:pt x="454818" y="192431"/>
                  </a:lnTo>
                  <a:close/>
                  <a:moveTo>
                    <a:pt x="703620" y="4455"/>
                  </a:moveTo>
                  <a:lnTo>
                    <a:pt x="668969" y="4455"/>
                  </a:lnTo>
                  <a:lnTo>
                    <a:pt x="617000" y="157808"/>
                  </a:lnTo>
                  <a:lnTo>
                    <a:pt x="616257" y="157808"/>
                  </a:lnTo>
                  <a:lnTo>
                    <a:pt x="565394" y="4455"/>
                  </a:lnTo>
                  <a:lnTo>
                    <a:pt x="527427" y="4455"/>
                  </a:lnTo>
                  <a:lnTo>
                    <a:pt x="594883" y="192431"/>
                  </a:lnTo>
                  <a:lnTo>
                    <a:pt x="636164" y="192431"/>
                  </a:lnTo>
                  <a:lnTo>
                    <a:pt x="703620" y="4455"/>
                  </a:lnTo>
                  <a:close/>
                  <a:moveTo>
                    <a:pt x="881281" y="150045"/>
                  </a:moveTo>
                  <a:cubicBezTo>
                    <a:pt x="864117" y="161575"/>
                    <a:pt x="844076" y="168087"/>
                    <a:pt x="823416" y="168847"/>
                  </a:cubicBezTo>
                  <a:cubicBezTo>
                    <a:pt x="789441" y="169074"/>
                    <a:pt x="761723" y="141719"/>
                    <a:pt x="761494" y="107747"/>
                  </a:cubicBezTo>
                  <a:cubicBezTo>
                    <a:pt x="761494" y="107225"/>
                    <a:pt x="761494" y="106704"/>
                    <a:pt x="761504" y="106182"/>
                  </a:cubicBezTo>
                  <a:lnTo>
                    <a:pt x="895673" y="106182"/>
                  </a:lnTo>
                  <a:cubicBezTo>
                    <a:pt x="895673" y="45737"/>
                    <a:pt x="875404" y="26"/>
                    <a:pt x="812739" y="26"/>
                  </a:cubicBezTo>
                  <a:cubicBezTo>
                    <a:pt x="759666" y="26"/>
                    <a:pt x="724652" y="39469"/>
                    <a:pt x="724652" y="95124"/>
                  </a:cubicBezTo>
                  <a:cubicBezTo>
                    <a:pt x="724652" y="156312"/>
                    <a:pt x="755246" y="196860"/>
                    <a:pt x="821959" y="196860"/>
                  </a:cubicBezTo>
                  <a:cubicBezTo>
                    <a:pt x="842381" y="197061"/>
                    <a:pt x="862602" y="192915"/>
                    <a:pt x="881300" y="184697"/>
                  </a:cubicBezTo>
                  <a:lnTo>
                    <a:pt x="881300" y="150045"/>
                  </a:lnTo>
                  <a:close/>
                  <a:moveTo>
                    <a:pt x="761485" y="80379"/>
                  </a:moveTo>
                  <a:cubicBezTo>
                    <a:pt x="764066" y="56052"/>
                    <a:pt x="778077" y="28039"/>
                    <a:pt x="811967" y="28039"/>
                  </a:cubicBezTo>
                  <a:cubicBezTo>
                    <a:pt x="841819" y="28039"/>
                    <a:pt x="858783" y="51633"/>
                    <a:pt x="858783" y="80379"/>
                  </a:cubicBezTo>
                  <a:close/>
                  <a:moveTo>
                    <a:pt x="942098" y="192431"/>
                  </a:moveTo>
                  <a:lnTo>
                    <a:pt x="976750" y="192431"/>
                  </a:lnTo>
                  <a:lnTo>
                    <a:pt x="976750" y="106925"/>
                  </a:lnTo>
                  <a:cubicBezTo>
                    <a:pt x="976750" y="59738"/>
                    <a:pt x="997019" y="30249"/>
                    <a:pt x="1027985" y="30249"/>
                  </a:cubicBezTo>
                  <a:cubicBezTo>
                    <a:pt x="1034528" y="30124"/>
                    <a:pt x="1041034" y="31253"/>
                    <a:pt x="1047149" y="33573"/>
                  </a:cubicBezTo>
                  <a:lnTo>
                    <a:pt x="1047149" y="2607"/>
                  </a:lnTo>
                  <a:cubicBezTo>
                    <a:pt x="1039653" y="849"/>
                    <a:pt x="1031985" y="-18"/>
                    <a:pt x="1024289" y="26"/>
                  </a:cubicBezTo>
                  <a:cubicBezTo>
                    <a:pt x="1002963" y="1182"/>
                    <a:pt x="984065" y="14117"/>
                    <a:pt x="975264" y="33573"/>
                  </a:cubicBezTo>
                  <a:lnTo>
                    <a:pt x="974569" y="33573"/>
                  </a:lnTo>
                  <a:lnTo>
                    <a:pt x="974569" y="4455"/>
                  </a:lnTo>
                  <a:lnTo>
                    <a:pt x="942126" y="4455"/>
                  </a:lnTo>
                  <a:lnTo>
                    <a:pt x="942126" y="192431"/>
                  </a:lnTo>
                  <a:close/>
                  <a:moveTo>
                    <a:pt x="1069628" y="186535"/>
                  </a:moveTo>
                  <a:cubicBezTo>
                    <a:pt x="1085716" y="194176"/>
                    <a:pt x="1103442" y="197723"/>
                    <a:pt x="1121235" y="196860"/>
                  </a:cubicBezTo>
                  <a:cubicBezTo>
                    <a:pt x="1154782" y="196860"/>
                    <a:pt x="1186843" y="178429"/>
                    <a:pt x="1186843" y="138253"/>
                  </a:cubicBezTo>
                  <a:cubicBezTo>
                    <a:pt x="1186843" y="78169"/>
                    <a:pt x="1105385" y="89228"/>
                    <a:pt x="1105385" y="50890"/>
                  </a:cubicBezTo>
                  <a:cubicBezTo>
                    <a:pt x="1105385" y="35412"/>
                    <a:pt x="1120863" y="28030"/>
                    <a:pt x="1138561" y="28030"/>
                  </a:cubicBezTo>
                  <a:cubicBezTo>
                    <a:pt x="1151219" y="28910"/>
                    <a:pt x="1163592" y="32160"/>
                    <a:pt x="1175051" y="37612"/>
                  </a:cubicBezTo>
                  <a:lnTo>
                    <a:pt x="1178004" y="7389"/>
                  </a:lnTo>
                  <a:cubicBezTo>
                    <a:pt x="1164088" y="2758"/>
                    <a:pt x="1149543" y="272"/>
                    <a:pt x="1134874" y="17"/>
                  </a:cubicBezTo>
                  <a:cubicBezTo>
                    <a:pt x="1097641" y="17"/>
                    <a:pt x="1068523" y="18819"/>
                    <a:pt x="1068523" y="57891"/>
                  </a:cubicBezTo>
                  <a:cubicBezTo>
                    <a:pt x="1068523" y="110592"/>
                    <a:pt x="1149990" y="107649"/>
                    <a:pt x="1149990" y="141930"/>
                  </a:cubicBezTo>
                  <a:cubicBezTo>
                    <a:pt x="1149990" y="162199"/>
                    <a:pt x="1130455" y="168838"/>
                    <a:pt x="1114605" y="168838"/>
                  </a:cubicBezTo>
                  <a:cubicBezTo>
                    <a:pt x="1099356" y="168039"/>
                    <a:pt x="1084535" y="163481"/>
                    <a:pt x="1071476" y="155569"/>
                  </a:cubicBezTo>
                  <a:lnTo>
                    <a:pt x="1069628" y="186526"/>
                  </a:lnTo>
                  <a:close/>
                  <a:moveTo>
                    <a:pt x="1233287" y="192431"/>
                  </a:moveTo>
                  <a:lnTo>
                    <a:pt x="1267939" y="192431"/>
                  </a:lnTo>
                  <a:lnTo>
                    <a:pt x="1267939" y="4455"/>
                  </a:lnTo>
                  <a:lnTo>
                    <a:pt x="1233287" y="4455"/>
                  </a:lnTo>
                  <a:lnTo>
                    <a:pt x="1233287" y="192431"/>
                  </a:lnTo>
                  <a:close/>
                  <a:moveTo>
                    <a:pt x="1485404" y="47203"/>
                  </a:moveTo>
                  <a:cubicBezTo>
                    <a:pt x="1500920" y="34881"/>
                    <a:pt x="1520132" y="28132"/>
                    <a:pt x="1539954" y="28039"/>
                  </a:cubicBezTo>
                  <a:cubicBezTo>
                    <a:pt x="1574606" y="28039"/>
                    <a:pt x="1586397" y="44632"/>
                    <a:pt x="1586397" y="77064"/>
                  </a:cubicBezTo>
                  <a:cubicBezTo>
                    <a:pt x="1572758" y="76331"/>
                    <a:pt x="1563175" y="76331"/>
                    <a:pt x="1549536" y="76331"/>
                  </a:cubicBezTo>
                  <a:cubicBezTo>
                    <a:pt x="1513788" y="76331"/>
                    <a:pt x="1462182" y="91076"/>
                    <a:pt x="1462182" y="138243"/>
                  </a:cubicBezTo>
                  <a:cubicBezTo>
                    <a:pt x="1462182" y="179201"/>
                    <a:pt x="1490567" y="196851"/>
                    <a:pt x="1531105" y="196851"/>
                  </a:cubicBezTo>
                  <a:cubicBezTo>
                    <a:pt x="1554070" y="197437"/>
                    <a:pt x="1575853" y="186683"/>
                    <a:pt x="1589350" y="168095"/>
                  </a:cubicBezTo>
                  <a:lnTo>
                    <a:pt x="1590084" y="168095"/>
                  </a:lnTo>
                  <a:lnTo>
                    <a:pt x="1590084" y="192422"/>
                  </a:lnTo>
                  <a:lnTo>
                    <a:pt x="1622526" y="192422"/>
                  </a:lnTo>
                  <a:cubicBezTo>
                    <a:pt x="1621269" y="180180"/>
                    <a:pt x="1620773" y="167872"/>
                    <a:pt x="1621049" y="155569"/>
                  </a:cubicBezTo>
                  <a:lnTo>
                    <a:pt x="1621049" y="77798"/>
                  </a:lnTo>
                  <a:cubicBezTo>
                    <a:pt x="1621049" y="26563"/>
                    <a:pt x="1599304" y="26"/>
                    <a:pt x="1545488" y="26"/>
                  </a:cubicBezTo>
                  <a:cubicBezTo>
                    <a:pt x="1523618" y="159"/>
                    <a:pt x="1502206" y="6279"/>
                    <a:pt x="1483575" y="17724"/>
                  </a:cubicBezTo>
                  <a:lnTo>
                    <a:pt x="1485423" y="47251"/>
                  </a:lnTo>
                  <a:close/>
                  <a:moveTo>
                    <a:pt x="1586369" y="119451"/>
                  </a:moveTo>
                  <a:cubicBezTo>
                    <a:pt x="1586369" y="147464"/>
                    <a:pt x="1568271" y="168847"/>
                    <a:pt x="1533981" y="168847"/>
                  </a:cubicBezTo>
                  <a:cubicBezTo>
                    <a:pt x="1518132" y="168847"/>
                    <a:pt x="1498967" y="158151"/>
                    <a:pt x="1498967" y="138253"/>
                  </a:cubicBezTo>
                  <a:cubicBezTo>
                    <a:pt x="1498967" y="105077"/>
                    <a:pt x="1545411" y="102125"/>
                    <a:pt x="1564204" y="102125"/>
                  </a:cubicBezTo>
                  <a:cubicBezTo>
                    <a:pt x="1571577" y="102125"/>
                    <a:pt x="1578949" y="102868"/>
                    <a:pt x="1586321" y="102868"/>
                  </a:cubicBezTo>
                  <a:lnTo>
                    <a:pt x="1586321" y="119451"/>
                  </a:lnTo>
                  <a:close/>
                </a:path>
              </a:pathLst>
            </a:custGeom>
            <a:solidFill>
              <a:srgbClr val="003361"/>
            </a:solidFill>
            <a:ln w="9525" cap="flat">
              <a:noFill/>
              <a:prstDash val="solid"/>
              <a:miter/>
            </a:ln>
          </p:spPr>
          <p:txBody>
            <a:bodyPr rtlCol="0" anchor="ctr"/>
            <a:lstStyle/>
            <a:p>
              <a:pPr>
                <a:defRPr/>
              </a:pPr>
              <a:endParaRPr lang="en-GB"/>
            </a:p>
          </p:txBody>
        </p:sp>
        <p:sp>
          <p:nvSpPr>
            <p:cNvPr id="30" name="Graphic 2"/>
            <p:cNvSpPr/>
            <p:nvPr userDrawn="1"/>
          </p:nvSpPr>
          <p:spPr bwMode="auto">
            <a:xfrm>
              <a:off x="2064902" y="970733"/>
              <a:ext cx="276653" cy="276653"/>
            </a:xfrm>
            <a:custGeom>
              <a:avLst/>
              <a:gdLst>
                <a:gd name="connsiteX0" fmla="*/ 0 w 276653"/>
                <a:gd name="connsiteY0" fmla="*/ 3172 h 276653"/>
                <a:gd name="connsiteX1" fmla="*/ 0 w 276653"/>
                <a:gd name="connsiteY1" fmla="*/ 273491 h 276653"/>
                <a:gd name="connsiteX2" fmla="*/ 0 w 276653"/>
                <a:gd name="connsiteY2" fmla="*/ 276654 h 276653"/>
                <a:gd name="connsiteX3" fmla="*/ 3162 w 276653"/>
                <a:gd name="connsiteY3" fmla="*/ 276654 h 276653"/>
                <a:gd name="connsiteX4" fmla="*/ 273491 w 276653"/>
                <a:gd name="connsiteY4" fmla="*/ 276654 h 276653"/>
                <a:gd name="connsiteX5" fmla="*/ 276654 w 276653"/>
                <a:gd name="connsiteY5" fmla="*/ 276654 h 276653"/>
                <a:gd name="connsiteX6" fmla="*/ 276654 w 276653"/>
                <a:gd name="connsiteY6" fmla="*/ 273491 h 276653"/>
                <a:gd name="connsiteX7" fmla="*/ 276654 w 276653"/>
                <a:gd name="connsiteY7" fmla="*/ 3172 h 276653"/>
                <a:gd name="connsiteX8" fmla="*/ 276654 w 276653"/>
                <a:gd name="connsiteY8" fmla="*/ 0 h 276653"/>
                <a:gd name="connsiteX9" fmla="*/ 273491 w 276653"/>
                <a:gd name="connsiteY9" fmla="*/ 0 h 276653"/>
                <a:gd name="connsiteX10" fmla="*/ 3162 w 276653"/>
                <a:gd name="connsiteY10" fmla="*/ 0 h 276653"/>
                <a:gd name="connsiteX11" fmla="*/ 0 w 276653"/>
                <a:gd name="connsiteY11" fmla="*/ 0 h 276653"/>
                <a:gd name="connsiteX12" fmla="*/ 0 w 276653"/>
                <a:gd name="connsiteY12" fmla="*/ 3172 h 276653"/>
                <a:gd name="connsiteX13" fmla="*/ 0 w 276653"/>
                <a:gd name="connsiteY13" fmla="*/ 3172 h 2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653" h="276653" extrusionOk="0">
                  <a:moveTo>
                    <a:pt x="0" y="3172"/>
                  </a:moveTo>
                  <a:lnTo>
                    <a:pt x="0" y="273491"/>
                  </a:lnTo>
                  <a:lnTo>
                    <a:pt x="0" y="276654"/>
                  </a:lnTo>
                  <a:lnTo>
                    <a:pt x="3162" y="276654"/>
                  </a:lnTo>
                  <a:lnTo>
                    <a:pt x="273491" y="276654"/>
                  </a:lnTo>
                  <a:lnTo>
                    <a:pt x="276654" y="276654"/>
                  </a:lnTo>
                  <a:lnTo>
                    <a:pt x="276654" y="273491"/>
                  </a:lnTo>
                  <a:lnTo>
                    <a:pt x="276654" y="3172"/>
                  </a:lnTo>
                  <a:lnTo>
                    <a:pt x="276654" y="0"/>
                  </a:lnTo>
                  <a:lnTo>
                    <a:pt x="273491" y="0"/>
                  </a:lnTo>
                  <a:lnTo>
                    <a:pt x="3162" y="0"/>
                  </a:lnTo>
                  <a:lnTo>
                    <a:pt x="0" y="0"/>
                  </a:lnTo>
                  <a:lnTo>
                    <a:pt x="0" y="3172"/>
                  </a:lnTo>
                  <a:lnTo>
                    <a:pt x="0" y="3172"/>
                  </a:lnTo>
                  <a:close/>
                </a:path>
              </a:pathLst>
            </a:custGeom>
            <a:solidFill>
              <a:srgbClr val="003361"/>
            </a:solidFill>
            <a:ln w="9525" cap="flat">
              <a:solidFill>
                <a:schemeClr val="bg1"/>
              </a:solidFill>
              <a:prstDash val="solid"/>
              <a:miter/>
            </a:ln>
          </p:spPr>
          <p:txBody>
            <a:bodyPr rtlCol="0" anchor="ctr"/>
            <a:lstStyle/>
            <a:p>
              <a:pPr>
                <a:defRPr/>
              </a:pPr>
              <a:endParaRPr lang="en-GB"/>
            </a:p>
          </p:txBody>
        </p:sp>
        <p:sp>
          <p:nvSpPr>
            <p:cNvPr id="31" name="Graphic 2"/>
            <p:cNvSpPr/>
            <p:nvPr userDrawn="1"/>
          </p:nvSpPr>
          <p:spPr bwMode="auto">
            <a:xfrm>
              <a:off x="2064883" y="1268427"/>
              <a:ext cx="276596" cy="276596"/>
            </a:xfrm>
            <a:custGeom>
              <a:avLst/>
              <a:gdLst>
                <a:gd name="connsiteX0" fmla="*/ 0 w 276596"/>
                <a:gd name="connsiteY0" fmla="*/ 3191 h 276596"/>
                <a:gd name="connsiteX1" fmla="*/ 0 w 276596"/>
                <a:gd name="connsiteY1" fmla="*/ 273406 h 276596"/>
                <a:gd name="connsiteX2" fmla="*/ 0 w 276596"/>
                <a:gd name="connsiteY2" fmla="*/ 276596 h 276596"/>
                <a:gd name="connsiteX3" fmla="*/ 3181 w 276596"/>
                <a:gd name="connsiteY3" fmla="*/ 276596 h 276596"/>
                <a:gd name="connsiteX4" fmla="*/ 273415 w 276596"/>
                <a:gd name="connsiteY4" fmla="*/ 276596 h 276596"/>
                <a:gd name="connsiteX5" fmla="*/ 276596 w 276596"/>
                <a:gd name="connsiteY5" fmla="*/ 276596 h 276596"/>
                <a:gd name="connsiteX6" fmla="*/ 276596 w 276596"/>
                <a:gd name="connsiteY6" fmla="*/ 273406 h 276596"/>
                <a:gd name="connsiteX7" fmla="*/ 276596 w 276596"/>
                <a:gd name="connsiteY7" fmla="*/ 3191 h 276596"/>
                <a:gd name="connsiteX8" fmla="*/ 276596 w 276596"/>
                <a:gd name="connsiteY8" fmla="*/ 0 h 276596"/>
                <a:gd name="connsiteX9" fmla="*/ 273415 w 276596"/>
                <a:gd name="connsiteY9" fmla="*/ 0 h 276596"/>
                <a:gd name="connsiteX10" fmla="*/ 3181 w 276596"/>
                <a:gd name="connsiteY10" fmla="*/ 0 h 276596"/>
                <a:gd name="connsiteX11" fmla="*/ 0 w 276596"/>
                <a:gd name="connsiteY11" fmla="*/ 0 h 276596"/>
                <a:gd name="connsiteX12" fmla="*/ 0 w 276596"/>
                <a:gd name="connsiteY12" fmla="*/ 3191 h 276596"/>
                <a:gd name="connsiteX13" fmla="*/ 0 w 276596"/>
                <a:gd name="connsiteY13" fmla="*/ 3191 h 27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596" h="276596" extrusionOk="0">
                  <a:moveTo>
                    <a:pt x="0" y="3191"/>
                  </a:moveTo>
                  <a:lnTo>
                    <a:pt x="0" y="273406"/>
                  </a:lnTo>
                  <a:lnTo>
                    <a:pt x="0" y="276596"/>
                  </a:lnTo>
                  <a:lnTo>
                    <a:pt x="3181" y="276596"/>
                  </a:lnTo>
                  <a:lnTo>
                    <a:pt x="273415" y="276596"/>
                  </a:lnTo>
                  <a:lnTo>
                    <a:pt x="276596" y="276596"/>
                  </a:lnTo>
                  <a:lnTo>
                    <a:pt x="276596" y="273406"/>
                  </a:lnTo>
                  <a:lnTo>
                    <a:pt x="276596" y="3191"/>
                  </a:lnTo>
                  <a:lnTo>
                    <a:pt x="276596" y="0"/>
                  </a:lnTo>
                  <a:lnTo>
                    <a:pt x="273415" y="0"/>
                  </a:lnTo>
                  <a:lnTo>
                    <a:pt x="3181" y="0"/>
                  </a:lnTo>
                  <a:lnTo>
                    <a:pt x="0" y="0"/>
                  </a:lnTo>
                  <a:lnTo>
                    <a:pt x="0" y="3191"/>
                  </a:lnTo>
                  <a:lnTo>
                    <a:pt x="0" y="3191"/>
                  </a:lnTo>
                  <a:close/>
                </a:path>
              </a:pathLst>
            </a:custGeom>
            <a:solidFill>
              <a:srgbClr val="F39200"/>
            </a:solidFill>
            <a:ln w="9525" cap="flat">
              <a:solidFill>
                <a:schemeClr val="bg1"/>
              </a:solidFill>
              <a:prstDash val="solid"/>
              <a:miter/>
            </a:ln>
          </p:spPr>
          <p:txBody>
            <a:bodyPr rtlCol="0" anchor="ctr"/>
            <a:lstStyle/>
            <a:p>
              <a:pPr>
                <a:defRPr/>
              </a:pPr>
              <a:endParaRPr lang="en-GB"/>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Middle colour blocks w/picture">
    <p:spTree>
      <p:nvGrpSpPr>
        <p:cNvPr id="1" name=""/>
        <p:cNvGrpSpPr/>
        <p:nvPr/>
      </p:nvGrpSpPr>
      <p:grpSpPr bwMode="auto">
        <a:xfrm>
          <a:off x="0" y="0"/>
          <a:ext cx="0" cy="0"/>
          <a:chOff x="0" y="0"/>
          <a:chExt cx="0" cy="0"/>
        </a:xfrm>
      </p:grpSpPr>
      <p:sp>
        <p:nvSpPr>
          <p:cNvPr id="14" name="Picture Placeholder 10"/>
          <p:cNvSpPr>
            <a:spLocks noGrp="1"/>
          </p:cNvSpPr>
          <p:nvPr>
            <p:ph type="pic" sz="quarter" idx="19"/>
          </p:nvPr>
        </p:nvSpPr>
        <p:spPr bwMode="auto">
          <a:xfrm>
            <a:off x="1" y="800100"/>
            <a:ext cx="3441858" cy="5372100"/>
          </a:xfrm>
          <a:prstGeom prst="rect">
            <a:avLst/>
          </a:prstGeom>
        </p:spPr>
        <p:txBody>
          <a:bodyPr/>
          <a:lstStyle/>
          <a:p>
            <a:pPr>
              <a:defRPr/>
            </a:pPr>
            <a:endParaRPr lang="en-GB"/>
          </a:p>
        </p:txBody>
      </p:sp>
      <p:sp>
        <p:nvSpPr>
          <p:cNvPr id="13" name="Freeform: Shape 12"/>
          <p:cNvSpPr/>
          <p:nvPr userDrawn="1"/>
        </p:nvSpPr>
        <p:spPr bwMode="auto">
          <a:xfrm>
            <a:off x="2831745" y="1184685"/>
            <a:ext cx="6116956" cy="540160"/>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003361"/>
          </a:solidFill>
          <a:ln w="9525" cap="flat">
            <a:noFill/>
            <a:prstDash val="solid"/>
            <a:miter/>
          </a:ln>
        </p:spPr>
        <p:txBody>
          <a:bodyPr rtlCol="0" anchor="ctr"/>
          <a:lstStyle/>
          <a:p>
            <a:pPr>
              <a:defRPr/>
            </a:pPr>
            <a:endParaRPr lang="en-GB" sz="1200"/>
          </a:p>
        </p:txBody>
      </p:sp>
      <p:sp>
        <p:nvSpPr>
          <p:cNvPr id="2" name="Title 1"/>
          <p:cNvSpPr>
            <a:spLocks noGrp="1"/>
          </p:cNvSpPr>
          <p:nvPr>
            <p:ph type="title"/>
          </p:nvPr>
        </p:nvSpPr>
        <p:spPr bwMode="auto">
          <a:xfrm>
            <a:off x="3544216" y="1296967"/>
            <a:ext cx="4894934" cy="408827"/>
          </a:xfrm>
          <a:prstGeom prst="rect">
            <a:avLst/>
          </a:prstGeom>
        </p:spPr>
        <p:txBody>
          <a:bodyPr/>
          <a:lstStyle>
            <a:lvl1pPr>
              <a:defRPr sz="1600" b="1">
                <a:solidFill>
                  <a:schemeClr val="bg1"/>
                </a:solidFill>
              </a:defRPr>
            </a:lvl1pPr>
          </a:lstStyle>
          <a:p>
            <a:pPr>
              <a:defRPr/>
            </a:pPr>
            <a:r>
              <a:rPr lang="en-US"/>
              <a:t>Click to edit Master title style</a:t>
            </a:r>
            <a:endParaRPr lang="en-GB"/>
          </a:p>
        </p:txBody>
      </p:sp>
      <p:sp>
        <p:nvSpPr>
          <p:cNvPr id="3" name="Date Placeholder 2"/>
          <p:cNvSpPr>
            <a:spLocks noGrp="1"/>
          </p:cNvSpPr>
          <p:nvPr>
            <p:ph type="dt" sz="half" idx="10"/>
          </p:nvPr>
        </p:nvSpPr>
        <p:spPr bwMode="auto"/>
        <p:txBody>
          <a:bodyPr/>
          <a:lstStyle/>
          <a:p>
            <a:pPr>
              <a:defRPr/>
            </a:pPr>
            <a:fld id="{F52338AB-EDCC-4EAE-9C5E-568D0418B6EC}" type="datetime1">
              <a:rPr lang="en-GB"/>
              <a:t>26/03/2024</a:t>
            </a:fld>
            <a:endParaRPr lang="en-GB"/>
          </a:p>
        </p:txBody>
      </p:sp>
      <p:sp>
        <p:nvSpPr>
          <p:cNvPr id="4" name="Footer Placeholder 3"/>
          <p:cNvSpPr>
            <a:spLocks noGrp="1"/>
          </p:cNvSpPr>
          <p:nvPr>
            <p:ph type="ftr" sz="quarter" idx="11"/>
          </p:nvPr>
        </p:nvSpPr>
        <p:spPr bwMode="auto"/>
        <p:txBody>
          <a:bodyPr/>
          <a:lstStyle/>
          <a:p>
            <a:pPr>
              <a:defRPr/>
            </a:pPr>
            <a:r>
              <a:rPr lang="en-GB"/>
              <a:t>Example footer</a:t>
            </a:r>
            <a:endParaRPr/>
          </a:p>
        </p:txBody>
      </p:sp>
      <p:sp>
        <p:nvSpPr>
          <p:cNvPr id="5" name="Slide Number Placeholder 4"/>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7" name="Freeform: Shape 6"/>
          <p:cNvSpPr/>
          <p:nvPr userDrawn="1"/>
        </p:nvSpPr>
        <p:spPr bwMode="auto">
          <a:xfrm>
            <a:off x="3749428" y="3061815"/>
            <a:ext cx="2263492" cy="2609482"/>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F39200"/>
          </a:solidFill>
          <a:ln w="9525" cap="flat">
            <a:noFill/>
            <a:prstDash val="solid"/>
            <a:miter/>
          </a:ln>
        </p:spPr>
        <p:txBody>
          <a:bodyPr rtlCol="0" anchor="ctr"/>
          <a:lstStyle/>
          <a:p>
            <a:pPr>
              <a:defRPr/>
            </a:pPr>
            <a:endParaRPr lang="en-GB" sz="1200"/>
          </a:p>
        </p:txBody>
      </p:sp>
      <p:sp>
        <p:nvSpPr>
          <p:cNvPr id="8" name="Text Placeholder 16"/>
          <p:cNvSpPr>
            <a:spLocks noGrp="1"/>
          </p:cNvSpPr>
          <p:nvPr>
            <p:ph type="body" sz="quarter" idx="16"/>
          </p:nvPr>
        </p:nvSpPr>
        <p:spPr bwMode="auto">
          <a:xfrm>
            <a:off x="3779960" y="3213100"/>
            <a:ext cx="2098694" cy="2347933"/>
          </a:xfrm>
          <a:prstGeom prst="rect">
            <a:avLst/>
          </a:prstGeo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9" name="Freeform: Shape 8"/>
          <p:cNvSpPr/>
          <p:nvPr userDrawn="1"/>
        </p:nvSpPr>
        <p:spPr bwMode="auto">
          <a:xfrm>
            <a:off x="6347108" y="3061815"/>
            <a:ext cx="2263492" cy="2609482"/>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F39200"/>
          </a:solidFill>
          <a:ln w="9525" cap="flat">
            <a:noFill/>
            <a:prstDash val="solid"/>
            <a:miter/>
          </a:ln>
        </p:spPr>
        <p:txBody>
          <a:bodyPr rtlCol="0" anchor="ctr"/>
          <a:lstStyle/>
          <a:p>
            <a:pPr>
              <a:defRPr/>
            </a:pPr>
            <a:endParaRPr lang="en-GB" sz="1200"/>
          </a:p>
        </p:txBody>
      </p:sp>
      <p:sp>
        <p:nvSpPr>
          <p:cNvPr id="10" name="Text Placeholder 16"/>
          <p:cNvSpPr>
            <a:spLocks noGrp="1"/>
          </p:cNvSpPr>
          <p:nvPr>
            <p:ph type="body" sz="quarter" idx="17"/>
          </p:nvPr>
        </p:nvSpPr>
        <p:spPr bwMode="auto">
          <a:xfrm>
            <a:off x="6377640" y="3213100"/>
            <a:ext cx="2098694" cy="2347933"/>
          </a:xfrm>
          <a:prstGeom prst="rect">
            <a:avLst/>
          </a:prstGeo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1" name="Freeform: Shape 10"/>
          <p:cNvSpPr/>
          <p:nvPr userDrawn="1"/>
        </p:nvSpPr>
        <p:spPr bwMode="auto">
          <a:xfrm>
            <a:off x="8918170" y="3061815"/>
            <a:ext cx="2263492" cy="2609482"/>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F39200"/>
          </a:solidFill>
          <a:ln w="9525" cap="flat">
            <a:noFill/>
            <a:prstDash val="solid"/>
            <a:miter/>
          </a:ln>
        </p:spPr>
        <p:txBody>
          <a:bodyPr rtlCol="0" anchor="ctr"/>
          <a:lstStyle/>
          <a:p>
            <a:pPr>
              <a:defRPr/>
            </a:pPr>
            <a:endParaRPr lang="en-GB" sz="1200"/>
          </a:p>
        </p:txBody>
      </p:sp>
      <p:sp>
        <p:nvSpPr>
          <p:cNvPr id="12" name="Text Placeholder 16"/>
          <p:cNvSpPr>
            <a:spLocks noGrp="1"/>
          </p:cNvSpPr>
          <p:nvPr>
            <p:ph type="body" sz="quarter" idx="18"/>
          </p:nvPr>
        </p:nvSpPr>
        <p:spPr bwMode="auto">
          <a:xfrm>
            <a:off x="8948702" y="3213100"/>
            <a:ext cx="2098694" cy="2347933"/>
          </a:xfrm>
          <a:prstGeom prst="rect">
            <a:avLst/>
          </a:prstGeom>
        </p:spPr>
        <p:txBody>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5" name="Text Placeholder 16"/>
          <p:cNvSpPr>
            <a:spLocks noGrp="1"/>
          </p:cNvSpPr>
          <p:nvPr>
            <p:ph type="body" sz="quarter" idx="21"/>
          </p:nvPr>
        </p:nvSpPr>
        <p:spPr bwMode="auto">
          <a:xfrm>
            <a:off x="3716628" y="1859217"/>
            <a:ext cx="7465034" cy="99828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Left tall colour block w/picture">
    <p:spTree>
      <p:nvGrpSpPr>
        <p:cNvPr id="1" name=""/>
        <p:cNvGrpSpPr/>
        <p:nvPr/>
      </p:nvGrpSpPr>
      <p:grpSpPr bwMode="auto">
        <a:xfrm>
          <a:off x="0" y="0"/>
          <a:ext cx="0" cy="0"/>
          <a:chOff x="0" y="0"/>
          <a:chExt cx="0" cy="0"/>
        </a:xfrm>
      </p:grpSpPr>
      <p:sp>
        <p:nvSpPr>
          <p:cNvPr id="11" name="Picture Placeholder 10"/>
          <p:cNvSpPr>
            <a:spLocks noGrp="1"/>
          </p:cNvSpPr>
          <p:nvPr>
            <p:ph type="pic" sz="quarter" idx="14"/>
          </p:nvPr>
        </p:nvSpPr>
        <p:spPr bwMode="auto">
          <a:xfrm>
            <a:off x="6133038" y="742950"/>
            <a:ext cx="6058961" cy="5559879"/>
          </a:xfrm>
          <a:prstGeom prst="rect">
            <a:avLst/>
          </a:prstGeom>
        </p:spPr>
        <p:txBody>
          <a:bodyPr/>
          <a:lstStyle/>
          <a:p>
            <a:pPr>
              <a:defRPr/>
            </a:pPr>
            <a:endParaRPr lang="en-GB"/>
          </a:p>
        </p:txBody>
      </p:sp>
      <p:sp>
        <p:nvSpPr>
          <p:cNvPr id="18" name="Freeform: Shape 17"/>
          <p:cNvSpPr/>
          <p:nvPr userDrawn="1"/>
        </p:nvSpPr>
        <p:spPr bwMode="auto">
          <a:xfrm>
            <a:off x="0" y="742950"/>
            <a:ext cx="6133038" cy="5559879"/>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003361"/>
          </a:solidFill>
          <a:ln w="9525" cap="flat">
            <a:noFill/>
            <a:prstDash val="solid"/>
            <a:miter/>
          </a:ln>
        </p:spPr>
        <p:txBody>
          <a:bodyPr rtlCol="0" anchor="ctr"/>
          <a:lstStyle/>
          <a:p>
            <a:pPr>
              <a:defRPr/>
            </a:pPr>
            <a:endParaRPr lang="en-GB" sz="1600"/>
          </a:p>
        </p:txBody>
      </p:sp>
      <p:sp>
        <p:nvSpPr>
          <p:cNvPr id="4" name="Date Placeholder 3"/>
          <p:cNvSpPr>
            <a:spLocks noGrp="1"/>
          </p:cNvSpPr>
          <p:nvPr>
            <p:ph type="dt" sz="half" idx="10"/>
          </p:nvPr>
        </p:nvSpPr>
        <p:spPr bwMode="auto"/>
        <p:txBody>
          <a:bodyPr/>
          <a:lstStyle/>
          <a:p>
            <a:pPr>
              <a:defRPr/>
            </a:pPr>
            <a:fld id="{763E4919-5366-481C-ABFE-EAA1C0D2ADBE}"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7" name="Title 1"/>
          <p:cNvSpPr>
            <a:spLocks noGrp="1"/>
          </p:cNvSpPr>
          <p:nvPr>
            <p:ph type="title" hasCustomPrompt="1"/>
          </p:nvPr>
        </p:nvSpPr>
        <p:spPr bwMode="auto">
          <a:xfrm>
            <a:off x="838200" y="1002890"/>
            <a:ext cx="4114800" cy="466864"/>
          </a:xfrm>
          <a:prstGeom prst="rect">
            <a:avLst/>
          </a:prstGeom>
        </p:spPr>
        <p:txBody>
          <a:bodyPr/>
          <a:lstStyle>
            <a:lvl1pPr>
              <a:defRPr sz="2400" b="0">
                <a:solidFill>
                  <a:schemeClr val="bg1"/>
                </a:solidFill>
              </a:defRPr>
            </a:lvl1pPr>
          </a:lstStyle>
          <a:p>
            <a:pPr>
              <a:defRPr/>
            </a:pPr>
            <a:r>
              <a:rPr lang="en-US"/>
              <a:t>TITLE TITLE</a:t>
            </a:r>
            <a:endParaRPr lang="en-GB"/>
          </a:p>
        </p:txBody>
      </p:sp>
      <p:sp>
        <p:nvSpPr>
          <p:cNvPr id="9" name="Text Placeholder 8"/>
          <p:cNvSpPr>
            <a:spLocks noGrp="1"/>
          </p:cNvSpPr>
          <p:nvPr>
            <p:ph type="body" sz="quarter" idx="13"/>
          </p:nvPr>
        </p:nvSpPr>
        <p:spPr bwMode="auto">
          <a:xfrm>
            <a:off x="838200" y="1558245"/>
            <a:ext cx="4746171" cy="461871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Left colour block w/picture">
    <p:spTree>
      <p:nvGrpSpPr>
        <p:cNvPr id="1" name=""/>
        <p:cNvGrpSpPr/>
        <p:nvPr/>
      </p:nvGrpSpPr>
      <p:grpSpPr bwMode="auto">
        <a:xfrm>
          <a:off x="0" y="0"/>
          <a:ext cx="0" cy="0"/>
          <a:chOff x="0" y="0"/>
          <a:chExt cx="0" cy="0"/>
        </a:xfrm>
      </p:grpSpPr>
      <p:sp>
        <p:nvSpPr>
          <p:cNvPr id="11" name="Picture Placeholder 10"/>
          <p:cNvSpPr>
            <a:spLocks noGrp="1"/>
          </p:cNvSpPr>
          <p:nvPr>
            <p:ph type="pic" sz="quarter" idx="14"/>
          </p:nvPr>
        </p:nvSpPr>
        <p:spPr bwMode="auto">
          <a:xfrm>
            <a:off x="4320754" y="482928"/>
            <a:ext cx="3643375" cy="5622037"/>
          </a:xfrm>
          <a:prstGeom prst="rect">
            <a:avLst/>
          </a:prstGeom>
        </p:spPr>
        <p:txBody>
          <a:bodyPr/>
          <a:lstStyle/>
          <a:p>
            <a:pPr>
              <a:defRPr/>
            </a:pPr>
            <a:endParaRPr lang="en-GB"/>
          </a:p>
        </p:txBody>
      </p:sp>
      <p:sp>
        <p:nvSpPr>
          <p:cNvPr id="18" name="Freeform: Shape 17"/>
          <p:cNvSpPr/>
          <p:nvPr userDrawn="1"/>
        </p:nvSpPr>
        <p:spPr bwMode="auto">
          <a:xfrm>
            <a:off x="753152" y="2312141"/>
            <a:ext cx="3285448" cy="3792824"/>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003361"/>
          </a:solidFill>
          <a:ln w="9525" cap="flat">
            <a:noFill/>
            <a:prstDash val="solid"/>
            <a:miter/>
          </a:ln>
        </p:spPr>
        <p:txBody>
          <a:bodyPr rtlCol="0" anchor="ctr"/>
          <a:lstStyle/>
          <a:p>
            <a:pPr>
              <a:defRPr/>
            </a:pPr>
            <a:endParaRPr lang="en-GB" sz="1600"/>
          </a:p>
        </p:txBody>
      </p:sp>
      <p:sp>
        <p:nvSpPr>
          <p:cNvPr id="4" name="Date Placeholder 3"/>
          <p:cNvSpPr>
            <a:spLocks noGrp="1"/>
          </p:cNvSpPr>
          <p:nvPr>
            <p:ph type="dt" sz="half" idx="10"/>
          </p:nvPr>
        </p:nvSpPr>
        <p:spPr bwMode="auto"/>
        <p:txBody>
          <a:bodyPr/>
          <a:lstStyle/>
          <a:p>
            <a:pPr>
              <a:defRPr/>
            </a:pPr>
            <a:fld id="{F3E57666-FC81-466F-9756-DEC4BE4A9370}"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7" name="Title 1"/>
          <p:cNvSpPr>
            <a:spLocks noGrp="1"/>
          </p:cNvSpPr>
          <p:nvPr>
            <p:ph type="title" hasCustomPrompt="1"/>
          </p:nvPr>
        </p:nvSpPr>
        <p:spPr bwMode="auto">
          <a:xfrm>
            <a:off x="753153" y="753035"/>
            <a:ext cx="3285448" cy="1307721"/>
          </a:xfrm>
          <a:prstGeom prst="rect">
            <a:avLst/>
          </a:prstGeom>
        </p:spPr>
        <p:txBody>
          <a:bodyPr/>
          <a:lstStyle>
            <a:lvl1pPr>
              <a:defRPr/>
            </a:lvl1pPr>
          </a:lstStyle>
          <a:p>
            <a:pPr>
              <a:defRPr/>
            </a:pPr>
            <a:r>
              <a:rPr lang="en-US"/>
              <a:t>TITLE</a:t>
            </a:r>
            <a:br>
              <a:rPr lang="en-US"/>
            </a:br>
            <a:r>
              <a:rPr lang="en-US"/>
              <a:t>TITLE</a:t>
            </a:r>
            <a:endParaRPr lang="en-GB"/>
          </a:p>
        </p:txBody>
      </p:sp>
      <p:sp>
        <p:nvSpPr>
          <p:cNvPr id="9" name="Text Placeholder 8"/>
          <p:cNvSpPr>
            <a:spLocks noGrp="1"/>
          </p:cNvSpPr>
          <p:nvPr>
            <p:ph type="body" sz="quarter" idx="13"/>
          </p:nvPr>
        </p:nvSpPr>
        <p:spPr bwMode="auto">
          <a:xfrm>
            <a:off x="8153401" y="482928"/>
            <a:ext cx="3653118" cy="5622037"/>
          </a:xfrm>
          <a:prstGeom prst="rect">
            <a:avLst/>
          </a:prstGeo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7" name="Text Placeholder 16"/>
          <p:cNvSpPr>
            <a:spLocks noGrp="1"/>
          </p:cNvSpPr>
          <p:nvPr>
            <p:ph type="body" sz="quarter" idx="16"/>
          </p:nvPr>
        </p:nvSpPr>
        <p:spPr bwMode="auto">
          <a:xfrm>
            <a:off x="1035306" y="2567636"/>
            <a:ext cx="2919721" cy="250843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Bottom colour block w/pictures">
    <p:spTree>
      <p:nvGrpSpPr>
        <p:cNvPr id="1" name=""/>
        <p:cNvGrpSpPr/>
        <p:nvPr/>
      </p:nvGrpSpPr>
      <p:grpSpPr bwMode="auto">
        <a:xfrm>
          <a:off x="0" y="0"/>
          <a:ext cx="0" cy="0"/>
          <a:chOff x="0" y="0"/>
          <a:chExt cx="0" cy="0"/>
        </a:xfrm>
      </p:grpSpPr>
      <p:sp>
        <p:nvSpPr>
          <p:cNvPr id="18" name="Freeform: Shape 17"/>
          <p:cNvSpPr/>
          <p:nvPr userDrawn="1"/>
        </p:nvSpPr>
        <p:spPr bwMode="auto">
          <a:xfrm>
            <a:off x="0" y="4192230"/>
            <a:ext cx="12192000" cy="2665770"/>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003361"/>
          </a:solidFill>
          <a:ln w="9525" cap="flat">
            <a:noFill/>
            <a:prstDash val="solid"/>
            <a:miter/>
          </a:ln>
        </p:spPr>
        <p:txBody>
          <a:bodyPr rtlCol="0" anchor="ctr"/>
          <a:lstStyle/>
          <a:p>
            <a:pPr>
              <a:defRPr/>
            </a:pPr>
            <a:endParaRPr lang="en-GB" sz="1600"/>
          </a:p>
        </p:txBody>
      </p:sp>
      <p:sp>
        <p:nvSpPr>
          <p:cNvPr id="4" name="Date Placeholder 3"/>
          <p:cNvSpPr>
            <a:spLocks noGrp="1"/>
          </p:cNvSpPr>
          <p:nvPr>
            <p:ph type="dt" sz="half" idx="10"/>
          </p:nvPr>
        </p:nvSpPr>
        <p:spPr bwMode="auto"/>
        <p:txBody>
          <a:bodyPr/>
          <a:lstStyle/>
          <a:p>
            <a:pPr>
              <a:defRPr/>
            </a:pPr>
            <a:fld id="{995FB36F-B77F-41C9-8379-5C5C6FD5A6CE}"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7" name="Title 1"/>
          <p:cNvSpPr>
            <a:spLocks noGrp="1"/>
          </p:cNvSpPr>
          <p:nvPr>
            <p:ph type="title" hasCustomPrompt="1"/>
          </p:nvPr>
        </p:nvSpPr>
        <p:spPr bwMode="auto">
          <a:xfrm>
            <a:off x="1263445" y="2091000"/>
            <a:ext cx="2743200" cy="1396307"/>
          </a:xfrm>
          <a:prstGeom prst="rect">
            <a:avLst/>
          </a:prstGeom>
        </p:spPr>
        <p:txBody>
          <a:bodyPr/>
          <a:lstStyle>
            <a:lvl1pPr>
              <a:defRPr sz="3600"/>
            </a:lvl1pPr>
          </a:lstStyle>
          <a:p>
            <a:pPr>
              <a:defRPr/>
            </a:pPr>
            <a:r>
              <a:rPr lang="en-US"/>
              <a:t>TITLE </a:t>
            </a:r>
            <a:br>
              <a:rPr lang="en-US"/>
            </a:br>
            <a:r>
              <a:rPr lang="en-US"/>
              <a:t>TITLE</a:t>
            </a:r>
            <a:endParaRPr lang="en-GB"/>
          </a:p>
        </p:txBody>
      </p:sp>
      <p:sp>
        <p:nvSpPr>
          <p:cNvPr id="17" name="Text Placeholder 16"/>
          <p:cNvSpPr>
            <a:spLocks noGrp="1"/>
          </p:cNvSpPr>
          <p:nvPr>
            <p:ph type="body" sz="quarter" idx="16"/>
          </p:nvPr>
        </p:nvSpPr>
        <p:spPr bwMode="auto">
          <a:xfrm>
            <a:off x="3200400" y="4409437"/>
            <a:ext cx="8654143" cy="18103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1" name="Picture Placeholder 10"/>
          <p:cNvSpPr>
            <a:spLocks noGrp="1"/>
          </p:cNvSpPr>
          <p:nvPr>
            <p:ph type="pic" sz="quarter" idx="18"/>
          </p:nvPr>
        </p:nvSpPr>
        <p:spPr bwMode="auto">
          <a:xfrm>
            <a:off x="8610600" y="679785"/>
            <a:ext cx="2743198" cy="2599696"/>
          </a:xfrm>
          <a:prstGeom prst="rect">
            <a:avLst/>
          </a:prstGeom>
        </p:spPr>
        <p:txBody>
          <a:bodyPr/>
          <a:lstStyle/>
          <a:p>
            <a:pPr>
              <a:defRPr/>
            </a:pPr>
            <a:endParaRPr lang="en-GB"/>
          </a:p>
        </p:txBody>
      </p:sp>
      <p:sp>
        <p:nvSpPr>
          <p:cNvPr id="15" name="Picture Placeholder 10"/>
          <p:cNvSpPr>
            <a:spLocks noGrp="1"/>
          </p:cNvSpPr>
          <p:nvPr>
            <p:ph type="pic" sz="quarter" idx="19"/>
          </p:nvPr>
        </p:nvSpPr>
        <p:spPr bwMode="auto">
          <a:xfrm>
            <a:off x="4920347" y="679785"/>
            <a:ext cx="2743198" cy="2599696"/>
          </a:xfrm>
          <a:prstGeom prst="rect">
            <a:avLst/>
          </a:prstGeom>
        </p:spPr>
        <p:txBody>
          <a:bodyPr/>
          <a:lstStyle/>
          <a:p>
            <a:pPr>
              <a:defRPr/>
            </a:pPr>
            <a:endParaRPr lang="en-GB"/>
          </a:p>
        </p:txBody>
      </p:sp>
      <p:sp>
        <p:nvSpPr>
          <p:cNvPr id="16" name="Freeform: Shape 15"/>
          <p:cNvSpPr/>
          <p:nvPr userDrawn="1"/>
        </p:nvSpPr>
        <p:spPr bwMode="auto">
          <a:xfrm>
            <a:off x="-1" y="4192230"/>
            <a:ext cx="2944616" cy="2656048"/>
          </a:xfrm>
          <a:custGeom>
            <a:avLst/>
            <a:gdLst>
              <a:gd name="connsiteX0" fmla="*/ 0 w 450399"/>
              <a:gd name="connsiteY0" fmla="*/ 0 h 412565"/>
              <a:gd name="connsiteX1" fmla="*/ 450399 w 450399"/>
              <a:gd name="connsiteY1" fmla="*/ 0 h 412565"/>
              <a:gd name="connsiteX2" fmla="*/ 450399 w 450399"/>
              <a:gd name="connsiteY2" fmla="*/ 412566 h 412565"/>
              <a:gd name="connsiteX3" fmla="*/ 0 w 450399"/>
              <a:gd name="connsiteY3" fmla="*/ 412566 h 412565"/>
            </a:gdLst>
            <a:ahLst/>
            <a:cxnLst>
              <a:cxn ang="0">
                <a:pos x="connsiteX0" y="connsiteY0"/>
              </a:cxn>
              <a:cxn ang="0">
                <a:pos x="connsiteX1" y="connsiteY1"/>
              </a:cxn>
              <a:cxn ang="0">
                <a:pos x="connsiteX2" y="connsiteY2"/>
              </a:cxn>
              <a:cxn ang="0">
                <a:pos x="connsiteX3" y="connsiteY3"/>
              </a:cxn>
            </a:cxnLst>
            <a:rect l="l" t="t" r="r" b="b"/>
            <a:pathLst>
              <a:path w="450399" h="412565" extrusionOk="0">
                <a:moveTo>
                  <a:pt x="0" y="0"/>
                </a:moveTo>
                <a:lnTo>
                  <a:pt x="450399" y="0"/>
                </a:lnTo>
                <a:lnTo>
                  <a:pt x="450399" y="412566"/>
                </a:lnTo>
                <a:lnTo>
                  <a:pt x="0" y="412566"/>
                </a:lnTo>
                <a:close/>
              </a:path>
            </a:pathLst>
          </a:custGeom>
          <a:solidFill>
            <a:schemeClr val="bg1">
              <a:lumMod val="95000"/>
              <a:alpha val="24706"/>
            </a:schemeClr>
          </a:solidFill>
          <a:ln w="9525" cap="flat">
            <a:noFill/>
            <a:prstDash val="solid"/>
            <a:miter/>
          </a:ln>
        </p:spPr>
        <p:txBody>
          <a:bodyPr rtlCol="0" anchor="ctr"/>
          <a:lstStyle/>
          <a:p>
            <a:pPr>
              <a:defRPr/>
            </a:pP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hasCustomPrompt="1"/>
          </p:nvPr>
        </p:nvSpPr>
        <p:spPr bwMode="auto">
          <a:xfrm>
            <a:off x="17928" y="1289198"/>
            <a:ext cx="9144000" cy="1998784"/>
          </a:xfrm>
          <a:prstGeom prst="rect">
            <a:avLst/>
          </a:prstGeom>
        </p:spPr>
        <p:txBody>
          <a:bodyPr anchor="b"/>
          <a:lstStyle>
            <a:lvl1pPr algn="ctr">
              <a:defRPr sz="5400" b="1">
                <a:solidFill>
                  <a:schemeClr val="bg1"/>
                </a:solidFill>
                <a:latin typeface="Arial"/>
                <a:cs typeface="Arial"/>
              </a:defRPr>
            </a:lvl1pPr>
          </a:lstStyle>
          <a:p>
            <a:pPr>
              <a:defRPr/>
            </a:pPr>
            <a:r>
              <a:rPr lang="en-US"/>
              <a:t>TITLE</a:t>
            </a:r>
            <a:endParaRPr lang="en-GB"/>
          </a:p>
        </p:txBody>
      </p:sp>
      <p:sp>
        <p:nvSpPr>
          <p:cNvPr id="3" name="Subtitle 2"/>
          <p:cNvSpPr>
            <a:spLocks noGrp="1"/>
          </p:cNvSpPr>
          <p:nvPr>
            <p:ph type="subTitle" idx="1" hasCustomPrompt="1"/>
          </p:nvPr>
        </p:nvSpPr>
        <p:spPr bwMode="auto">
          <a:xfrm>
            <a:off x="17928" y="4001038"/>
            <a:ext cx="9144000" cy="1998784"/>
          </a:xfrm>
          <a:prstGeom prst="rect">
            <a:avLst/>
          </a:prstGeom>
        </p:spPr>
        <p:txBody>
          <a:bodyPr/>
          <a:lstStyle>
            <a:lvl1pPr marL="0" indent="0" algn="ctr">
              <a:buNone/>
              <a:defRPr sz="4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SUBTITLE</a:t>
            </a:r>
            <a:endParaRPr lang="en-GB"/>
          </a:p>
        </p:txBody>
      </p:sp>
      <p:sp>
        <p:nvSpPr>
          <p:cNvPr id="4" name="Date Placeholder 3"/>
          <p:cNvSpPr>
            <a:spLocks noGrp="1"/>
          </p:cNvSpPr>
          <p:nvPr>
            <p:ph type="dt" sz="half" idx="10"/>
          </p:nvPr>
        </p:nvSpPr>
        <p:spPr bwMode="auto"/>
        <p:txBody>
          <a:bodyPr/>
          <a:lstStyle/>
          <a:p>
            <a:pPr>
              <a:defRPr/>
            </a:pPr>
            <a:fld id="{3A414152-4EF9-4F45-9376-A9F7176940FF}"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3BC1DCBA-1DA2-4849-B554-1FA119B8AA61}" type="slidenum">
              <a:rPr lang="en-GB"/>
              <a:t>‹#›</a:t>
            </a:fld>
            <a:endParaRPr lang="en-GB"/>
          </a:p>
        </p:txBody>
      </p:sp>
      <p:sp>
        <p:nvSpPr>
          <p:cNvPr id="7" name="Freeform: Shape 6"/>
          <p:cNvSpPr/>
          <p:nvPr userDrawn="1"/>
        </p:nvSpPr>
        <p:spPr bwMode="auto">
          <a:xfrm flipV="1">
            <a:off x="2756417" y="3570019"/>
            <a:ext cx="3667021" cy="74491"/>
          </a:xfrm>
          <a:custGeom>
            <a:avLst/>
            <a:gdLst>
              <a:gd name="connsiteX0" fmla="*/ 0 w 564194"/>
              <a:gd name="connsiteY0" fmla="*/ 0 h 11868"/>
              <a:gd name="connsiteX1" fmla="*/ 564194 w 564194"/>
              <a:gd name="connsiteY1" fmla="*/ 0 h 11868"/>
              <a:gd name="connsiteX2" fmla="*/ 564194 w 564194"/>
              <a:gd name="connsiteY2" fmla="*/ 11868 h 11868"/>
              <a:gd name="connsiteX3" fmla="*/ 0 w 564194"/>
              <a:gd name="connsiteY3" fmla="*/ 11868 h 11868"/>
            </a:gdLst>
            <a:ahLst/>
            <a:cxnLst>
              <a:cxn ang="0">
                <a:pos x="connsiteX0" y="connsiteY0"/>
              </a:cxn>
              <a:cxn ang="0">
                <a:pos x="connsiteX1" y="connsiteY1"/>
              </a:cxn>
              <a:cxn ang="0">
                <a:pos x="connsiteX2" y="connsiteY2"/>
              </a:cxn>
              <a:cxn ang="0">
                <a:pos x="connsiteX3" y="connsiteY3"/>
              </a:cxn>
            </a:cxnLst>
            <a:rect l="l" t="t" r="r" b="b"/>
            <a:pathLst>
              <a:path w="564194" h="11868" extrusionOk="0">
                <a:moveTo>
                  <a:pt x="0" y="0"/>
                </a:moveTo>
                <a:lnTo>
                  <a:pt x="564194" y="0"/>
                </a:lnTo>
                <a:lnTo>
                  <a:pt x="564194" y="11868"/>
                </a:lnTo>
                <a:lnTo>
                  <a:pt x="0" y="11868"/>
                </a:lnTo>
                <a:close/>
              </a:path>
            </a:pathLst>
          </a:custGeom>
          <a:solidFill>
            <a:srgbClr val="FFFFFF"/>
          </a:solidFill>
          <a:ln w="9525" cap="flat">
            <a:noFill/>
            <a:prstDash val="solid"/>
            <a:miter/>
          </a:ln>
        </p:spPr>
        <p:txBody>
          <a:bodyPr rtlCol="0" anchor="ctr"/>
          <a:lstStyle/>
          <a:p>
            <a:pPr>
              <a:defRPr/>
            </a:pPr>
            <a:endParaRPr lang="en-GB" sz="23900"/>
          </a:p>
        </p:txBody>
      </p:sp>
      <p:sp>
        <p:nvSpPr>
          <p:cNvPr id="9" name="Picture Placeholder 8"/>
          <p:cNvSpPr>
            <a:spLocks noGrp="1"/>
          </p:cNvSpPr>
          <p:nvPr>
            <p:ph type="pic" sz="quarter" idx="13"/>
          </p:nvPr>
        </p:nvSpPr>
        <p:spPr bwMode="auto">
          <a:xfrm>
            <a:off x="8955088" y="0"/>
            <a:ext cx="3236912" cy="6858000"/>
          </a:xfrm>
          <a:prstGeom prst="rect">
            <a:avLst/>
          </a:prstGeom>
        </p:spPr>
        <p:txBody>
          <a:bodyPr/>
          <a:lstStyle/>
          <a:p>
            <a:pPr>
              <a:defRPr/>
            </a:pPr>
            <a:r>
              <a:rPr lang="en-US"/>
              <a:t>Click icon to add picture</a:t>
            </a:r>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userDrawn="1">
  <p:cSld name="Simple content and image">
    <p:spTree>
      <p:nvGrpSpPr>
        <p:cNvPr id="1" name=""/>
        <p:cNvGrpSpPr/>
        <p:nvPr/>
      </p:nvGrpSpPr>
      <p:grpSpPr bwMode="auto">
        <a:xfrm>
          <a:off x="0" y="0"/>
          <a:ext cx="0" cy="0"/>
          <a:chOff x="0" y="0"/>
          <a:chExt cx="0" cy="0"/>
        </a:xfrm>
      </p:grpSpPr>
      <p:sp>
        <p:nvSpPr>
          <p:cNvPr id="11" name="Freeform: Shape 10"/>
          <p:cNvSpPr/>
          <p:nvPr userDrawn="1"/>
        </p:nvSpPr>
        <p:spPr bwMode="auto">
          <a:xfrm>
            <a:off x="2835275" y="742950"/>
            <a:ext cx="7451725" cy="614174"/>
          </a:xfrm>
          <a:custGeom>
            <a:avLst/>
            <a:gdLst>
              <a:gd name="connsiteX0" fmla="*/ 0 w 1162869"/>
              <a:gd name="connsiteY0" fmla="*/ 0 h 384543"/>
              <a:gd name="connsiteX1" fmla="*/ 1162869 w 1162869"/>
              <a:gd name="connsiteY1" fmla="*/ 0 h 384543"/>
              <a:gd name="connsiteX2" fmla="*/ 1162869 w 1162869"/>
              <a:gd name="connsiteY2" fmla="*/ 384543 h 384543"/>
              <a:gd name="connsiteX3" fmla="*/ 0 w 1162869"/>
              <a:gd name="connsiteY3" fmla="*/ 384543 h 384543"/>
            </a:gdLst>
            <a:ahLst/>
            <a:cxnLst>
              <a:cxn ang="0">
                <a:pos x="connsiteX0" y="connsiteY0"/>
              </a:cxn>
              <a:cxn ang="0">
                <a:pos x="connsiteX1" y="connsiteY1"/>
              </a:cxn>
              <a:cxn ang="0">
                <a:pos x="connsiteX2" y="connsiteY2"/>
              </a:cxn>
              <a:cxn ang="0">
                <a:pos x="connsiteX3" y="connsiteY3"/>
              </a:cxn>
            </a:cxnLst>
            <a:rect l="l" t="t" r="r" b="b"/>
            <a:pathLst>
              <a:path w="1162869" h="384543" extrusionOk="0">
                <a:moveTo>
                  <a:pt x="0" y="0"/>
                </a:moveTo>
                <a:lnTo>
                  <a:pt x="1162869" y="0"/>
                </a:lnTo>
                <a:lnTo>
                  <a:pt x="1162869" y="384543"/>
                </a:lnTo>
                <a:lnTo>
                  <a:pt x="0" y="384543"/>
                </a:lnTo>
                <a:close/>
              </a:path>
            </a:pathLst>
          </a:custGeom>
          <a:solidFill>
            <a:srgbClr val="003361">
              <a:alpha val="84000"/>
            </a:srgbClr>
          </a:solidFill>
          <a:ln w="9525" cap="flat">
            <a:noFill/>
            <a:prstDash val="solid"/>
            <a:miter/>
          </a:ln>
        </p:spPr>
        <p:txBody>
          <a:bodyPr rtlCol="0" anchor="ctr"/>
          <a:lstStyle/>
          <a:p>
            <a:pPr>
              <a:defRPr/>
            </a:pPr>
            <a:endParaRPr lang="en-GB" sz="3600" b="1">
              <a:solidFill>
                <a:schemeClr val="bg1"/>
              </a:solidFill>
              <a:latin typeface="Arial"/>
              <a:cs typeface="Arial"/>
            </a:endParaRPr>
          </a:p>
        </p:txBody>
      </p:sp>
      <p:sp>
        <p:nvSpPr>
          <p:cNvPr id="3" name="Picture Placeholder 2"/>
          <p:cNvSpPr>
            <a:spLocks noGrp="1"/>
          </p:cNvSpPr>
          <p:nvPr>
            <p:ph type="pic" sz="quarter" idx="14"/>
          </p:nvPr>
        </p:nvSpPr>
        <p:spPr bwMode="auto">
          <a:xfrm>
            <a:off x="0" y="0"/>
            <a:ext cx="2835275" cy="6858000"/>
          </a:xfrm>
        </p:spPr>
        <p:txBody>
          <a:bodyPr/>
          <a:lstStyle/>
          <a:p>
            <a:pPr>
              <a:defRPr/>
            </a:pPr>
            <a:endParaRPr lang="en-GB"/>
          </a:p>
        </p:txBody>
      </p:sp>
      <p:sp>
        <p:nvSpPr>
          <p:cNvPr id="4" name="Date Placeholder 3"/>
          <p:cNvSpPr>
            <a:spLocks noGrp="1"/>
          </p:cNvSpPr>
          <p:nvPr>
            <p:ph type="dt" sz="half" idx="10"/>
          </p:nvPr>
        </p:nvSpPr>
        <p:spPr bwMode="auto"/>
        <p:txBody>
          <a:bodyPr/>
          <a:lstStyle/>
          <a:p>
            <a:pPr>
              <a:defRPr/>
            </a:pPr>
            <a:fld id="{BC4E65BE-562B-433D-8DA0-E7C3695CD443}"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D4089D9A-09CB-46C1-ABF8-7554E2C3AA1C}" type="slidenum">
              <a:rPr lang="en-GB"/>
              <a:t>‹#›</a:t>
            </a:fld>
            <a:endParaRPr lang="en-GB"/>
          </a:p>
        </p:txBody>
      </p:sp>
      <p:sp>
        <p:nvSpPr>
          <p:cNvPr id="7" name="Title Placeholder 1"/>
          <p:cNvSpPr>
            <a:spLocks noGrp="1"/>
          </p:cNvSpPr>
          <p:nvPr>
            <p:ph type="title"/>
          </p:nvPr>
        </p:nvSpPr>
        <p:spPr bwMode="auto">
          <a:xfrm>
            <a:off x="3048000" y="681036"/>
            <a:ext cx="7239000" cy="771339"/>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9" name="Content Placeholder 9"/>
          <p:cNvSpPr>
            <a:spLocks noGrp="1"/>
          </p:cNvSpPr>
          <p:nvPr>
            <p:ph sz="quarter" idx="13"/>
          </p:nvPr>
        </p:nvSpPr>
        <p:spPr bwMode="auto">
          <a:xfrm>
            <a:off x="3161211" y="1802674"/>
            <a:ext cx="8192589" cy="3996464"/>
          </a:xfrm>
        </p:spPr>
        <p:txBody>
          <a:bodyPr numCol="1" spcCol="28800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Mid or end slide">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3628106" y="2116895"/>
            <a:ext cx="4908755" cy="976773"/>
          </a:xfrm>
          <a:prstGeom prst="rect">
            <a:avLst/>
          </a:prstGeom>
        </p:spPr>
        <p:txBody>
          <a:bodyPr/>
          <a:lstStyle>
            <a:lvl1pPr algn="ctr">
              <a:defRPr lang="en-US" sz="5400" b="1">
                <a:solidFill>
                  <a:schemeClr val="bg1"/>
                </a:solidFill>
                <a:latin typeface="Arial"/>
                <a:ea typeface="+mj-ea"/>
                <a:cs typeface="Arial"/>
              </a:defRPr>
            </a:lvl1pPr>
          </a:lstStyle>
          <a:p>
            <a:pPr>
              <a:defRPr/>
            </a:pPr>
            <a:r>
              <a:rPr lang="en-US"/>
              <a:t>TITLE</a:t>
            </a:r>
            <a:endParaRPr lang="en-GB"/>
          </a:p>
        </p:txBody>
      </p:sp>
      <p:sp>
        <p:nvSpPr>
          <p:cNvPr id="3" name="Date Placeholder 2"/>
          <p:cNvSpPr>
            <a:spLocks noGrp="1"/>
          </p:cNvSpPr>
          <p:nvPr>
            <p:ph type="dt" sz="half" idx="10"/>
          </p:nvPr>
        </p:nvSpPr>
        <p:spPr bwMode="auto"/>
        <p:txBody>
          <a:bodyPr/>
          <a:lstStyle/>
          <a:p>
            <a:pPr>
              <a:defRPr/>
            </a:pPr>
            <a:fld id="{E3589938-39B1-400F-85BB-3F7D6971EA89}" type="datetime1">
              <a:rPr lang="en-GB"/>
              <a:t>26/03/2024</a:t>
            </a:fld>
            <a:endParaRPr lang="en-GB"/>
          </a:p>
        </p:txBody>
      </p:sp>
      <p:sp>
        <p:nvSpPr>
          <p:cNvPr id="4" name="Footer Placeholder 3"/>
          <p:cNvSpPr>
            <a:spLocks noGrp="1"/>
          </p:cNvSpPr>
          <p:nvPr>
            <p:ph type="ftr" sz="quarter" idx="11"/>
          </p:nvPr>
        </p:nvSpPr>
        <p:spPr bwMode="auto"/>
        <p:txBody>
          <a:bodyPr/>
          <a:lstStyle/>
          <a:p>
            <a:pPr>
              <a:defRPr/>
            </a:pPr>
            <a:r>
              <a:rPr lang="en-GB"/>
              <a:t>Example footer</a:t>
            </a:r>
            <a:endParaRPr/>
          </a:p>
        </p:txBody>
      </p:sp>
      <p:sp>
        <p:nvSpPr>
          <p:cNvPr id="5" name="Slide Number Placeholder 4"/>
          <p:cNvSpPr>
            <a:spLocks noGrp="1"/>
          </p:cNvSpPr>
          <p:nvPr>
            <p:ph type="sldNum" sz="quarter" idx="12"/>
          </p:nvPr>
        </p:nvSpPr>
        <p:spPr bwMode="auto">
          <a:xfrm>
            <a:off x="8610600" y="6356350"/>
            <a:ext cx="2743200" cy="365125"/>
          </a:xfrm>
          <a:prstGeom prst="rect">
            <a:avLst/>
          </a:prstGeom>
        </p:spPr>
        <p:txBody>
          <a:bodyPr/>
          <a:lstStyle/>
          <a:p>
            <a:pPr>
              <a:defRPr/>
            </a:pPr>
            <a:fld id="{3BC1DCBA-1DA2-4849-B554-1FA119B8AA61}" type="slidenum">
              <a:rPr lang="en-GB"/>
              <a:t>‹#›</a:t>
            </a:fld>
            <a:endParaRPr lang="en-GB"/>
          </a:p>
        </p:txBody>
      </p:sp>
      <p:sp>
        <p:nvSpPr>
          <p:cNvPr id="6" name="Freeform: Shape 5"/>
          <p:cNvSpPr/>
          <p:nvPr userDrawn="1"/>
        </p:nvSpPr>
        <p:spPr bwMode="auto">
          <a:xfrm>
            <a:off x="1976284" y="1742296"/>
            <a:ext cx="8731045" cy="1547202"/>
          </a:xfrm>
          <a:custGeom>
            <a:avLst/>
            <a:gdLst>
              <a:gd name="connsiteX0" fmla="*/ 842896 w 842895"/>
              <a:gd name="connsiteY0" fmla="*/ 236696 h 236696"/>
              <a:gd name="connsiteX1" fmla="*/ 0 w 842895"/>
              <a:gd name="connsiteY1" fmla="*/ 236696 h 236696"/>
              <a:gd name="connsiteX2" fmla="*/ 0 w 842895"/>
              <a:gd name="connsiteY2" fmla="*/ 0 h 236696"/>
              <a:gd name="connsiteX3" fmla="*/ 842896 w 842895"/>
              <a:gd name="connsiteY3" fmla="*/ 0 h 236696"/>
              <a:gd name="connsiteX4" fmla="*/ 10144 w 842895"/>
              <a:gd name="connsiteY4" fmla="*/ 226562 h 236696"/>
              <a:gd name="connsiteX5" fmla="*/ 832761 w 842895"/>
              <a:gd name="connsiteY5" fmla="*/ 226562 h 236696"/>
              <a:gd name="connsiteX6" fmla="*/ 832761 w 842895"/>
              <a:gd name="connsiteY6" fmla="*/ 10144 h 236696"/>
              <a:gd name="connsiteX7" fmla="*/ 10144 w 842895"/>
              <a:gd name="connsiteY7" fmla="*/ 10144 h 23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95" h="236696" extrusionOk="0">
                <a:moveTo>
                  <a:pt x="842896" y="236696"/>
                </a:moveTo>
                <a:lnTo>
                  <a:pt x="0" y="236696"/>
                </a:lnTo>
                <a:lnTo>
                  <a:pt x="0" y="0"/>
                </a:lnTo>
                <a:lnTo>
                  <a:pt x="842896" y="0"/>
                </a:lnTo>
                <a:close/>
                <a:moveTo>
                  <a:pt x="10144" y="226562"/>
                </a:moveTo>
                <a:lnTo>
                  <a:pt x="832761" y="226562"/>
                </a:lnTo>
                <a:lnTo>
                  <a:pt x="832761" y="10144"/>
                </a:lnTo>
                <a:lnTo>
                  <a:pt x="10144" y="10144"/>
                </a:lnTo>
                <a:close/>
              </a:path>
            </a:pathLst>
          </a:custGeom>
          <a:solidFill>
            <a:srgbClr val="FFFFFF"/>
          </a:solidFill>
          <a:ln w="9525" cap="flat">
            <a:noFill/>
            <a:prstDash val="solid"/>
            <a:miter/>
          </a:ln>
        </p:spPr>
        <p:txBody>
          <a:bodyPr rtlCol="0" anchor="ctr"/>
          <a:lstStyle/>
          <a:p>
            <a:pPr>
              <a:defRPr/>
            </a:pPr>
            <a:endParaRPr lang="en-GB"/>
          </a:p>
        </p:txBody>
      </p:sp>
      <p:sp>
        <p:nvSpPr>
          <p:cNvPr id="7" name="Picture Placeholder 8"/>
          <p:cNvSpPr>
            <a:spLocks noGrp="1"/>
          </p:cNvSpPr>
          <p:nvPr>
            <p:ph type="pic" sz="quarter" idx="13"/>
          </p:nvPr>
        </p:nvSpPr>
        <p:spPr bwMode="auto">
          <a:xfrm>
            <a:off x="0" y="4692316"/>
            <a:ext cx="12192000" cy="2165684"/>
          </a:xfrm>
          <a:prstGeom prst="rect">
            <a:avLst/>
          </a:prstGeom>
        </p:spPr>
        <p:txBody>
          <a:bodyPr/>
          <a:lstStyle/>
          <a:p>
            <a:pPr>
              <a:defRPr/>
            </a:pPr>
            <a:r>
              <a:rPr lang="en-US"/>
              <a:t>Click icon to add picture</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Simple content">
    <p:spTree>
      <p:nvGrpSpPr>
        <p:cNvPr id="1" name=""/>
        <p:cNvGrpSpPr/>
        <p:nvPr/>
      </p:nvGrpSpPr>
      <p:grpSpPr bwMode="auto">
        <a:xfrm>
          <a:off x="0" y="0"/>
          <a:ext cx="0" cy="0"/>
          <a:chOff x="0" y="0"/>
          <a:chExt cx="0" cy="0"/>
        </a:xfrm>
      </p:grpSpPr>
      <p:sp>
        <p:nvSpPr>
          <p:cNvPr id="10" name="Freeform: Shape 9"/>
          <p:cNvSpPr/>
          <p:nvPr userDrawn="1"/>
        </p:nvSpPr>
        <p:spPr bwMode="auto">
          <a:xfrm>
            <a:off x="588905" y="742950"/>
            <a:ext cx="8923395" cy="614174"/>
          </a:xfrm>
          <a:custGeom>
            <a:avLst/>
            <a:gdLst>
              <a:gd name="connsiteX0" fmla="*/ 0 w 1162869"/>
              <a:gd name="connsiteY0" fmla="*/ 0 h 384543"/>
              <a:gd name="connsiteX1" fmla="*/ 1162869 w 1162869"/>
              <a:gd name="connsiteY1" fmla="*/ 0 h 384543"/>
              <a:gd name="connsiteX2" fmla="*/ 1162869 w 1162869"/>
              <a:gd name="connsiteY2" fmla="*/ 384543 h 384543"/>
              <a:gd name="connsiteX3" fmla="*/ 0 w 1162869"/>
              <a:gd name="connsiteY3" fmla="*/ 384543 h 384543"/>
            </a:gdLst>
            <a:ahLst/>
            <a:cxnLst>
              <a:cxn ang="0">
                <a:pos x="connsiteX0" y="connsiteY0"/>
              </a:cxn>
              <a:cxn ang="0">
                <a:pos x="connsiteX1" y="connsiteY1"/>
              </a:cxn>
              <a:cxn ang="0">
                <a:pos x="connsiteX2" y="connsiteY2"/>
              </a:cxn>
              <a:cxn ang="0">
                <a:pos x="connsiteX3" y="connsiteY3"/>
              </a:cxn>
            </a:cxnLst>
            <a:rect l="l" t="t" r="r" b="b"/>
            <a:pathLst>
              <a:path w="1162869" h="384543" extrusionOk="0">
                <a:moveTo>
                  <a:pt x="0" y="0"/>
                </a:moveTo>
                <a:lnTo>
                  <a:pt x="1162869" y="0"/>
                </a:lnTo>
                <a:lnTo>
                  <a:pt x="1162869" y="384543"/>
                </a:lnTo>
                <a:lnTo>
                  <a:pt x="0" y="384543"/>
                </a:lnTo>
                <a:close/>
              </a:path>
            </a:pathLst>
          </a:custGeom>
          <a:solidFill>
            <a:srgbClr val="003361">
              <a:alpha val="84000"/>
            </a:srgbClr>
          </a:solidFill>
          <a:ln w="9525" cap="flat">
            <a:noFill/>
            <a:prstDash val="solid"/>
            <a:miter/>
          </a:ln>
        </p:spPr>
        <p:txBody>
          <a:bodyPr rtlCol="0" anchor="ctr"/>
          <a:lstStyle/>
          <a:p>
            <a:pPr>
              <a:defRPr/>
            </a:pPr>
            <a:endParaRPr lang="en-GB" sz="3600" b="1">
              <a:solidFill>
                <a:schemeClr val="bg1"/>
              </a:solidFill>
              <a:latin typeface="Arial"/>
              <a:cs typeface="Arial"/>
            </a:endParaRPr>
          </a:p>
        </p:txBody>
      </p:sp>
      <p:sp>
        <p:nvSpPr>
          <p:cNvPr id="4" name="Date Placeholder 3"/>
          <p:cNvSpPr>
            <a:spLocks noGrp="1"/>
          </p:cNvSpPr>
          <p:nvPr>
            <p:ph type="dt" sz="half" idx="10"/>
          </p:nvPr>
        </p:nvSpPr>
        <p:spPr bwMode="auto"/>
        <p:txBody>
          <a:bodyPr/>
          <a:lstStyle/>
          <a:p>
            <a:pPr>
              <a:defRPr/>
            </a:pPr>
            <a:fld id="{C059FB42-506A-4473-8676-04BD4E4A1757}"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D4089D9A-09CB-46C1-ABF8-7554E2C3AA1C}" type="slidenum">
              <a:rPr lang="en-GB"/>
              <a:t>‹#›</a:t>
            </a:fld>
            <a:endParaRPr lang="en-GB"/>
          </a:p>
        </p:txBody>
      </p:sp>
      <p:sp>
        <p:nvSpPr>
          <p:cNvPr id="7" name="Title Placeholder 1"/>
          <p:cNvSpPr>
            <a:spLocks noGrp="1"/>
          </p:cNvSpPr>
          <p:nvPr>
            <p:ph type="title"/>
          </p:nvPr>
        </p:nvSpPr>
        <p:spPr bwMode="auto">
          <a:xfrm>
            <a:off x="838200" y="681036"/>
            <a:ext cx="10515600" cy="771339"/>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9" name="Content Placeholder 9"/>
          <p:cNvSpPr>
            <a:spLocks noGrp="1"/>
          </p:cNvSpPr>
          <p:nvPr>
            <p:ph sz="quarter" idx="13"/>
          </p:nvPr>
        </p:nvSpPr>
        <p:spPr bwMode="auto">
          <a:xfrm>
            <a:off x="838200" y="1802674"/>
            <a:ext cx="10515600" cy="3996464"/>
          </a:xfrm>
        </p:spPr>
        <p:txBody>
          <a:bodyPr numCol="1" spcCol="28800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Simple content and image">
    <p:spTree>
      <p:nvGrpSpPr>
        <p:cNvPr id="1" name=""/>
        <p:cNvGrpSpPr/>
        <p:nvPr/>
      </p:nvGrpSpPr>
      <p:grpSpPr bwMode="auto">
        <a:xfrm>
          <a:off x="0" y="0"/>
          <a:ext cx="0" cy="0"/>
          <a:chOff x="0" y="0"/>
          <a:chExt cx="0" cy="0"/>
        </a:xfrm>
      </p:grpSpPr>
      <p:sp>
        <p:nvSpPr>
          <p:cNvPr id="11" name="Freeform: Shape 10"/>
          <p:cNvSpPr/>
          <p:nvPr userDrawn="1"/>
        </p:nvSpPr>
        <p:spPr bwMode="auto">
          <a:xfrm>
            <a:off x="2835275" y="742950"/>
            <a:ext cx="7451725" cy="614174"/>
          </a:xfrm>
          <a:custGeom>
            <a:avLst/>
            <a:gdLst>
              <a:gd name="connsiteX0" fmla="*/ 0 w 1162869"/>
              <a:gd name="connsiteY0" fmla="*/ 0 h 384543"/>
              <a:gd name="connsiteX1" fmla="*/ 1162869 w 1162869"/>
              <a:gd name="connsiteY1" fmla="*/ 0 h 384543"/>
              <a:gd name="connsiteX2" fmla="*/ 1162869 w 1162869"/>
              <a:gd name="connsiteY2" fmla="*/ 384543 h 384543"/>
              <a:gd name="connsiteX3" fmla="*/ 0 w 1162869"/>
              <a:gd name="connsiteY3" fmla="*/ 384543 h 384543"/>
            </a:gdLst>
            <a:ahLst/>
            <a:cxnLst>
              <a:cxn ang="0">
                <a:pos x="connsiteX0" y="connsiteY0"/>
              </a:cxn>
              <a:cxn ang="0">
                <a:pos x="connsiteX1" y="connsiteY1"/>
              </a:cxn>
              <a:cxn ang="0">
                <a:pos x="connsiteX2" y="connsiteY2"/>
              </a:cxn>
              <a:cxn ang="0">
                <a:pos x="connsiteX3" y="connsiteY3"/>
              </a:cxn>
            </a:cxnLst>
            <a:rect l="l" t="t" r="r" b="b"/>
            <a:pathLst>
              <a:path w="1162869" h="384543" extrusionOk="0">
                <a:moveTo>
                  <a:pt x="0" y="0"/>
                </a:moveTo>
                <a:lnTo>
                  <a:pt x="1162869" y="0"/>
                </a:lnTo>
                <a:lnTo>
                  <a:pt x="1162869" y="384543"/>
                </a:lnTo>
                <a:lnTo>
                  <a:pt x="0" y="384543"/>
                </a:lnTo>
                <a:close/>
              </a:path>
            </a:pathLst>
          </a:custGeom>
          <a:solidFill>
            <a:srgbClr val="003361">
              <a:alpha val="84000"/>
            </a:srgbClr>
          </a:solidFill>
          <a:ln w="9525" cap="flat">
            <a:noFill/>
            <a:prstDash val="solid"/>
            <a:miter/>
          </a:ln>
        </p:spPr>
        <p:txBody>
          <a:bodyPr rtlCol="0" anchor="ctr"/>
          <a:lstStyle/>
          <a:p>
            <a:pPr>
              <a:defRPr/>
            </a:pPr>
            <a:endParaRPr lang="en-GB" sz="3600" b="1">
              <a:solidFill>
                <a:schemeClr val="bg1"/>
              </a:solidFill>
              <a:latin typeface="Arial"/>
              <a:cs typeface="Arial"/>
            </a:endParaRPr>
          </a:p>
        </p:txBody>
      </p:sp>
      <p:sp>
        <p:nvSpPr>
          <p:cNvPr id="3" name="Picture Placeholder 2"/>
          <p:cNvSpPr>
            <a:spLocks noGrp="1"/>
          </p:cNvSpPr>
          <p:nvPr>
            <p:ph type="pic" sz="quarter" idx="14"/>
          </p:nvPr>
        </p:nvSpPr>
        <p:spPr bwMode="auto">
          <a:xfrm>
            <a:off x="0" y="0"/>
            <a:ext cx="2835275" cy="6858000"/>
          </a:xfrm>
        </p:spPr>
        <p:txBody>
          <a:bodyPr/>
          <a:lstStyle/>
          <a:p>
            <a:pPr>
              <a:defRPr/>
            </a:pPr>
            <a:endParaRPr lang="en-GB"/>
          </a:p>
        </p:txBody>
      </p:sp>
      <p:sp>
        <p:nvSpPr>
          <p:cNvPr id="4" name="Date Placeholder 3"/>
          <p:cNvSpPr>
            <a:spLocks noGrp="1"/>
          </p:cNvSpPr>
          <p:nvPr>
            <p:ph type="dt" sz="half" idx="10"/>
          </p:nvPr>
        </p:nvSpPr>
        <p:spPr bwMode="auto"/>
        <p:txBody>
          <a:bodyPr/>
          <a:lstStyle/>
          <a:p>
            <a:pPr>
              <a:defRPr/>
            </a:pPr>
            <a:fld id="{BC4E65BE-562B-433D-8DA0-E7C3695CD443}"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D4089D9A-09CB-46C1-ABF8-7554E2C3AA1C}" type="slidenum">
              <a:rPr lang="en-GB"/>
              <a:t>‹#›</a:t>
            </a:fld>
            <a:endParaRPr lang="en-GB"/>
          </a:p>
        </p:txBody>
      </p:sp>
      <p:sp>
        <p:nvSpPr>
          <p:cNvPr id="7" name="Title Placeholder 1"/>
          <p:cNvSpPr>
            <a:spLocks noGrp="1"/>
          </p:cNvSpPr>
          <p:nvPr>
            <p:ph type="title"/>
          </p:nvPr>
        </p:nvSpPr>
        <p:spPr bwMode="auto">
          <a:xfrm>
            <a:off x="3048000" y="681036"/>
            <a:ext cx="7239000" cy="771339"/>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9" name="Content Placeholder 9"/>
          <p:cNvSpPr>
            <a:spLocks noGrp="1"/>
          </p:cNvSpPr>
          <p:nvPr>
            <p:ph sz="quarter" idx="13"/>
          </p:nvPr>
        </p:nvSpPr>
        <p:spPr bwMode="auto">
          <a:xfrm>
            <a:off x="3161211" y="1802674"/>
            <a:ext cx="8192589" cy="3996464"/>
          </a:xfrm>
        </p:spPr>
        <p:txBody>
          <a:bodyPr numCol="1" spcCol="28800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943100" y="349624"/>
            <a:ext cx="8724900" cy="430306"/>
          </a:xfrm>
          <a:prstGeom prst="rect">
            <a:avLst/>
          </a:prstGeom>
        </p:spPr>
        <p:txBody>
          <a:bodyPr anchor="b"/>
          <a:lstStyle>
            <a:lvl1pPr algn="l">
              <a:defRPr sz="2400" b="1">
                <a:latin typeface="Arial"/>
                <a:cs typeface="Arial"/>
              </a:defRPr>
            </a:lvl1pPr>
          </a:lstStyle>
          <a:p>
            <a:pPr>
              <a:defRPr/>
            </a:pPr>
            <a:r>
              <a:rPr lang="en-US"/>
              <a:t>Click to edit Master title style</a:t>
            </a:r>
            <a:endParaRPr lang="en-GB"/>
          </a:p>
        </p:txBody>
      </p:sp>
      <p:sp>
        <p:nvSpPr>
          <p:cNvPr id="3" name="Subtitle 2"/>
          <p:cNvSpPr>
            <a:spLocks noGrp="1"/>
          </p:cNvSpPr>
          <p:nvPr>
            <p:ph type="subTitle" idx="1"/>
          </p:nvPr>
        </p:nvSpPr>
        <p:spPr bwMode="auto">
          <a:xfrm>
            <a:off x="1943100" y="850900"/>
            <a:ext cx="8724900" cy="47562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lang="en-GB"/>
          </a:p>
        </p:txBody>
      </p:sp>
      <p:sp>
        <p:nvSpPr>
          <p:cNvPr id="4" name="Date Placeholder 3"/>
          <p:cNvSpPr>
            <a:spLocks noGrp="1"/>
          </p:cNvSpPr>
          <p:nvPr>
            <p:ph type="dt" sz="half" idx="10"/>
          </p:nvPr>
        </p:nvSpPr>
        <p:spPr bwMode="auto"/>
        <p:txBody>
          <a:bodyPr/>
          <a:lstStyle/>
          <a:p>
            <a:pPr>
              <a:defRPr/>
            </a:pPr>
            <a:fld id="{4C434443-088C-486C-BE89-78633E485D22}"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p:txBody>
          <a:bodyPr/>
          <a:lstStyle/>
          <a:p>
            <a:pPr>
              <a:defRPr/>
            </a:pPr>
            <a:fld id="{D5B8D779-73CD-43FF-915B-F017C14B7D6F}" type="slidenum">
              <a:rPr lang="en-GB"/>
              <a:t>‹#›</a:t>
            </a:fld>
            <a:endParaRPr lang="en-GB"/>
          </a:p>
        </p:txBody>
      </p:sp>
      <p:sp>
        <p:nvSpPr>
          <p:cNvPr id="8" name="Content Placeholder 7"/>
          <p:cNvSpPr>
            <a:spLocks noGrp="1"/>
          </p:cNvSpPr>
          <p:nvPr>
            <p:ph sz="quarter" idx="13"/>
          </p:nvPr>
        </p:nvSpPr>
        <p:spPr bwMode="auto">
          <a:xfrm>
            <a:off x="1943100" y="1829209"/>
            <a:ext cx="8724900" cy="4160370"/>
          </a:xfrm>
          <a:prstGeom prst="rect">
            <a:avLst/>
          </a:prstGeo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userDrawn="1">
  <p:cSld name="Article (one column)">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p:txBody>
          <a:bodyPr/>
          <a:lstStyle/>
          <a:p>
            <a:pPr>
              <a:defRPr/>
            </a:pPr>
            <a:fld id="{179A206A-F851-46ED-9C6D-CA299098EBDC}"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p:txBody>
          <a:bodyPr/>
          <a:lstStyle/>
          <a:p>
            <a:pPr>
              <a:defRPr/>
            </a:pPr>
            <a:fld id="{496DE490-0946-4773-A03B-32BFC404EF59}" type="slidenum">
              <a:rPr lang="en-GB"/>
              <a:t>‹#›</a:t>
            </a:fld>
            <a:endParaRPr lang="en-GB"/>
          </a:p>
        </p:txBody>
      </p:sp>
      <p:sp>
        <p:nvSpPr>
          <p:cNvPr id="7" name="Title 6"/>
          <p:cNvSpPr>
            <a:spLocks noGrp="1"/>
          </p:cNvSpPr>
          <p:nvPr>
            <p:ph type="title"/>
          </p:nvPr>
        </p:nvSpPr>
        <p:spPr bwMode="auto">
          <a:xfrm>
            <a:off x="838200" y="707923"/>
            <a:ext cx="10515600" cy="589935"/>
          </a:xfrm>
          <a:prstGeom prst="rect">
            <a:avLst/>
          </a:prstGeom>
        </p:spPr>
        <p:txBody>
          <a:bodyPr/>
          <a:lstStyle>
            <a:lvl1pPr>
              <a:defRPr sz="3600" b="1">
                <a:latin typeface="Arial"/>
                <a:cs typeface="Arial"/>
              </a:defRPr>
            </a:lvl1pPr>
          </a:lstStyle>
          <a:p>
            <a:pPr>
              <a:defRPr/>
            </a:pPr>
            <a:r>
              <a:rPr lang="en-US"/>
              <a:t>Click to edit Master title style</a:t>
            </a:r>
            <a:endParaRPr lang="en-GB"/>
          </a:p>
        </p:txBody>
      </p:sp>
      <p:sp>
        <p:nvSpPr>
          <p:cNvPr id="9" name="Text Placeholder 8"/>
          <p:cNvSpPr>
            <a:spLocks noGrp="1"/>
          </p:cNvSpPr>
          <p:nvPr>
            <p:ph type="body" sz="quarter" idx="13"/>
          </p:nvPr>
        </p:nvSpPr>
        <p:spPr bwMode="auto">
          <a:xfrm>
            <a:off x="897194" y="1769806"/>
            <a:ext cx="10515600" cy="4159507"/>
          </a:xfrm>
          <a:prstGeom prst="rect">
            <a:avLst/>
          </a:prstGeom>
        </p:spPr>
        <p:txBody>
          <a:bodyPr/>
          <a:lstStyle>
            <a:lvl1pPr>
              <a:defRPr sz="2400"/>
            </a:lvl1pPr>
            <a:lvl2pPr>
              <a:defRPr sz="2400"/>
            </a:lvl2pPr>
            <a:lvl3pPr>
              <a:defRPr sz="2400"/>
            </a:lvl3pPr>
            <a:lvl4pPr>
              <a:defRPr sz="2400"/>
            </a:lvl4pPr>
            <a:lvl5pPr>
              <a:defRPr sz="24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0" name="Rectangle 9"/>
          <p:cNvSpPr/>
          <p:nvPr userDrawn="1"/>
        </p:nvSpPr>
        <p:spPr bwMode="auto">
          <a:xfrm>
            <a:off x="966765" y="1350486"/>
            <a:ext cx="1202913" cy="76851"/>
          </a:xfrm>
          <a:prstGeom prst="rect">
            <a:avLst/>
          </a:prstGeom>
          <a:solidFill>
            <a:srgbClr val="0033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8" name="Rectangle 7"/>
          <p:cNvSpPr/>
          <p:nvPr userDrawn="1"/>
        </p:nvSpPr>
        <p:spPr bwMode="auto">
          <a:xfrm>
            <a:off x="2169678" y="1350486"/>
            <a:ext cx="1202913" cy="76851"/>
          </a:xfrm>
          <a:prstGeom prst="rect">
            <a:avLst/>
          </a:prstGeom>
          <a:solidFill>
            <a:srgbClr val="F392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943100" y="349624"/>
            <a:ext cx="8724900" cy="430306"/>
          </a:xfrm>
          <a:prstGeom prst="rect">
            <a:avLst/>
          </a:prstGeom>
        </p:spPr>
        <p:txBody>
          <a:bodyPr anchor="b"/>
          <a:lstStyle>
            <a:lvl1pPr algn="l">
              <a:defRPr sz="2400" b="1">
                <a:latin typeface="Arial"/>
                <a:cs typeface="Arial"/>
              </a:defRPr>
            </a:lvl1pPr>
          </a:lstStyle>
          <a:p>
            <a:pPr>
              <a:defRPr/>
            </a:pPr>
            <a:r>
              <a:rPr lang="en-US"/>
              <a:t>Click to edit Master title style</a:t>
            </a:r>
            <a:endParaRPr lang="en-GB"/>
          </a:p>
        </p:txBody>
      </p:sp>
      <p:sp>
        <p:nvSpPr>
          <p:cNvPr id="3" name="Subtitle 2"/>
          <p:cNvSpPr>
            <a:spLocks noGrp="1"/>
          </p:cNvSpPr>
          <p:nvPr>
            <p:ph type="subTitle" idx="1"/>
          </p:nvPr>
        </p:nvSpPr>
        <p:spPr bwMode="auto">
          <a:xfrm>
            <a:off x="1943100" y="850900"/>
            <a:ext cx="8724900" cy="47562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lang="en-GB"/>
          </a:p>
        </p:txBody>
      </p:sp>
      <p:sp>
        <p:nvSpPr>
          <p:cNvPr id="4" name="Date Placeholder 3"/>
          <p:cNvSpPr>
            <a:spLocks noGrp="1"/>
          </p:cNvSpPr>
          <p:nvPr>
            <p:ph type="dt" sz="half" idx="10"/>
          </p:nvPr>
        </p:nvSpPr>
        <p:spPr bwMode="auto"/>
        <p:txBody>
          <a:bodyPr/>
          <a:lstStyle/>
          <a:p>
            <a:pPr>
              <a:defRPr/>
            </a:pPr>
            <a:fld id="{4C434443-088C-486C-BE89-78633E485D22}"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p:txBody>
          <a:bodyPr/>
          <a:lstStyle/>
          <a:p>
            <a:pPr>
              <a:defRPr/>
            </a:pPr>
            <a:fld id="{D5B8D779-73CD-43FF-915B-F017C14B7D6F}" type="slidenum">
              <a:rPr lang="en-GB"/>
              <a:t>‹#›</a:t>
            </a:fld>
            <a:endParaRPr lang="en-GB"/>
          </a:p>
        </p:txBody>
      </p:sp>
      <p:sp>
        <p:nvSpPr>
          <p:cNvPr id="8" name="Content Placeholder 7"/>
          <p:cNvSpPr>
            <a:spLocks noGrp="1"/>
          </p:cNvSpPr>
          <p:nvPr>
            <p:ph sz="quarter" idx="13"/>
          </p:nvPr>
        </p:nvSpPr>
        <p:spPr bwMode="auto">
          <a:xfrm>
            <a:off x="1943100" y="1829209"/>
            <a:ext cx="8724900" cy="4160370"/>
          </a:xfrm>
          <a:prstGeom prst="rect">
            <a:avLst/>
          </a:prstGeo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Article (one column)">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p:txBody>
          <a:bodyPr/>
          <a:lstStyle/>
          <a:p>
            <a:pPr>
              <a:defRPr/>
            </a:pPr>
            <a:fld id="{179A206A-F851-46ED-9C6D-CA299098EBDC}"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p:txBody>
          <a:bodyPr/>
          <a:lstStyle/>
          <a:p>
            <a:pPr>
              <a:defRPr/>
            </a:pPr>
            <a:fld id="{496DE490-0946-4773-A03B-32BFC404EF59}" type="slidenum">
              <a:rPr lang="en-GB"/>
              <a:t>‹#›</a:t>
            </a:fld>
            <a:endParaRPr lang="en-GB"/>
          </a:p>
        </p:txBody>
      </p:sp>
      <p:sp>
        <p:nvSpPr>
          <p:cNvPr id="7" name="Title 6"/>
          <p:cNvSpPr>
            <a:spLocks noGrp="1"/>
          </p:cNvSpPr>
          <p:nvPr>
            <p:ph type="title"/>
          </p:nvPr>
        </p:nvSpPr>
        <p:spPr bwMode="auto">
          <a:xfrm>
            <a:off x="838200" y="707923"/>
            <a:ext cx="10515600" cy="589935"/>
          </a:xfrm>
          <a:prstGeom prst="rect">
            <a:avLst/>
          </a:prstGeom>
        </p:spPr>
        <p:txBody>
          <a:bodyPr/>
          <a:lstStyle>
            <a:lvl1pPr>
              <a:defRPr sz="3600" b="1">
                <a:latin typeface="Arial"/>
                <a:cs typeface="Arial"/>
              </a:defRPr>
            </a:lvl1pPr>
          </a:lstStyle>
          <a:p>
            <a:pPr>
              <a:defRPr/>
            </a:pPr>
            <a:r>
              <a:rPr lang="en-US"/>
              <a:t>Click to edit Master title style</a:t>
            </a:r>
            <a:endParaRPr lang="en-GB"/>
          </a:p>
        </p:txBody>
      </p:sp>
      <p:sp>
        <p:nvSpPr>
          <p:cNvPr id="9" name="Text Placeholder 8"/>
          <p:cNvSpPr>
            <a:spLocks noGrp="1"/>
          </p:cNvSpPr>
          <p:nvPr>
            <p:ph type="body" sz="quarter" idx="13"/>
          </p:nvPr>
        </p:nvSpPr>
        <p:spPr bwMode="auto">
          <a:xfrm>
            <a:off x="897194" y="1769806"/>
            <a:ext cx="10515600" cy="4159507"/>
          </a:xfrm>
          <a:prstGeom prst="rect">
            <a:avLst/>
          </a:prstGeom>
        </p:spPr>
        <p:txBody>
          <a:bodyPr/>
          <a:lstStyle>
            <a:lvl1pPr>
              <a:defRPr sz="2400"/>
            </a:lvl1pPr>
            <a:lvl2pPr>
              <a:defRPr sz="2400"/>
            </a:lvl2pPr>
            <a:lvl3pPr>
              <a:defRPr sz="2400"/>
            </a:lvl3pPr>
            <a:lvl4pPr>
              <a:defRPr sz="2400"/>
            </a:lvl4pPr>
            <a:lvl5pPr>
              <a:defRPr sz="24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0" name="Rectangle 9"/>
          <p:cNvSpPr/>
          <p:nvPr userDrawn="1"/>
        </p:nvSpPr>
        <p:spPr bwMode="auto">
          <a:xfrm>
            <a:off x="966765" y="1350486"/>
            <a:ext cx="1202913" cy="76851"/>
          </a:xfrm>
          <a:prstGeom prst="rect">
            <a:avLst/>
          </a:prstGeom>
          <a:solidFill>
            <a:srgbClr val="0033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8" name="Rectangle 7"/>
          <p:cNvSpPr/>
          <p:nvPr userDrawn="1"/>
        </p:nvSpPr>
        <p:spPr bwMode="auto">
          <a:xfrm>
            <a:off x="2169678" y="1350486"/>
            <a:ext cx="1202913" cy="76851"/>
          </a:xfrm>
          <a:prstGeom prst="rect">
            <a:avLst/>
          </a:prstGeom>
          <a:solidFill>
            <a:srgbClr val="F392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Article (two column)">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p:txBody>
          <a:bodyPr/>
          <a:lstStyle/>
          <a:p>
            <a:pPr>
              <a:defRPr/>
            </a:pPr>
            <a:fld id="{97EECC05-BDE0-44EE-A78F-4BC6E7E54047}"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p:txBody>
          <a:bodyPr/>
          <a:lstStyle/>
          <a:p>
            <a:pPr>
              <a:defRPr/>
            </a:pPr>
            <a:fld id="{496DE490-0946-4773-A03B-32BFC404EF59}" type="slidenum">
              <a:rPr lang="en-GB"/>
              <a:t>‹#›</a:t>
            </a:fld>
            <a:endParaRPr lang="en-GB"/>
          </a:p>
        </p:txBody>
      </p:sp>
      <p:sp>
        <p:nvSpPr>
          <p:cNvPr id="7" name="Title 6"/>
          <p:cNvSpPr>
            <a:spLocks noGrp="1"/>
          </p:cNvSpPr>
          <p:nvPr>
            <p:ph type="title"/>
          </p:nvPr>
        </p:nvSpPr>
        <p:spPr bwMode="auto">
          <a:xfrm>
            <a:off x="838200" y="707923"/>
            <a:ext cx="10515600" cy="589935"/>
          </a:xfrm>
          <a:prstGeom prst="rect">
            <a:avLst/>
          </a:prstGeom>
        </p:spPr>
        <p:txBody>
          <a:bodyPr/>
          <a:lstStyle>
            <a:lvl1pPr>
              <a:defRPr sz="3600" b="1">
                <a:latin typeface="Arial"/>
                <a:cs typeface="Arial"/>
              </a:defRPr>
            </a:lvl1pPr>
          </a:lstStyle>
          <a:p>
            <a:pPr>
              <a:defRPr/>
            </a:pPr>
            <a:r>
              <a:rPr lang="en-US"/>
              <a:t>Click to edit Master title style</a:t>
            </a:r>
            <a:endParaRPr lang="en-GB"/>
          </a:p>
        </p:txBody>
      </p:sp>
      <p:sp>
        <p:nvSpPr>
          <p:cNvPr id="9" name="Text Placeholder 8"/>
          <p:cNvSpPr>
            <a:spLocks noGrp="1"/>
          </p:cNvSpPr>
          <p:nvPr>
            <p:ph type="body" sz="quarter" idx="13"/>
          </p:nvPr>
        </p:nvSpPr>
        <p:spPr bwMode="auto">
          <a:xfrm>
            <a:off x="897194" y="1769806"/>
            <a:ext cx="10515600" cy="4159507"/>
          </a:xfrm>
          <a:prstGeom prst="rect">
            <a:avLst/>
          </a:prstGeom>
        </p:spPr>
        <p:txBody>
          <a:bodyPr numCol="2" spcCol="216000"/>
          <a:lstStyle>
            <a:lvl1pPr>
              <a:defRPr sz="2400"/>
            </a:lvl1pPr>
            <a:lvl2pPr>
              <a:defRPr sz="2400"/>
            </a:lvl2pPr>
            <a:lvl3pPr>
              <a:defRPr sz="2400"/>
            </a:lvl3pPr>
            <a:lvl4pPr>
              <a:defRPr sz="2400"/>
            </a:lvl4pPr>
            <a:lvl5pPr>
              <a:defRPr sz="24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8" name="Rectangle 7"/>
          <p:cNvSpPr/>
          <p:nvPr userDrawn="1"/>
        </p:nvSpPr>
        <p:spPr bwMode="auto">
          <a:xfrm>
            <a:off x="966765" y="1350486"/>
            <a:ext cx="1202913" cy="76851"/>
          </a:xfrm>
          <a:prstGeom prst="rect">
            <a:avLst/>
          </a:prstGeom>
          <a:solidFill>
            <a:srgbClr val="0033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11" name="Rectangle 10"/>
          <p:cNvSpPr/>
          <p:nvPr userDrawn="1"/>
        </p:nvSpPr>
        <p:spPr bwMode="auto">
          <a:xfrm>
            <a:off x="2169678" y="1350486"/>
            <a:ext cx="1202913" cy="76851"/>
          </a:xfrm>
          <a:prstGeom prst="rect">
            <a:avLst/>
          </a:prstGeom>
          <a:solidFill>
            <a:srgbClr val="F392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userDrawn="1">
  <p:cSld name="Mid or end slide">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3628106" y="2116895"/>
            <a:ext cx="4908755" cy="976773"/>
          </a:xfrm>
          <a:prstGeom prst="rect">
            <a:avLst/>
          </a:prstGeom>
        </p:spPr>
        <p:txBody>
          <a:bodyPr/>
          <a:lstStyle>
            <a:lvl1pPr algn="ctr">
              <a:defRPr lang="en-US" sz="5400" b="1">
                <a:solidFill>
                  <a:schemeClr val="bg1"/>
                </a:solidFill>
                <a:latin typeface="Arial"/>
                <a:ea typeface="+mj-ea"/>
                <a:cs typeface="Arial"/>
              </a:defRPr>
            </a:lvl1pPr>
          </a:lstStyle>
          <a:p>
            <a:pPr>
              <a:defRPr/>
            </a:pPr>
            <a:r>
              <a:rPr lang="en-US"/>
              <a:t>TITLE</a:t>
            </a:r>
            <a:endParaRPr lang="en-GB"/>
          </a:p>
        </p:txBody>
      </p:sp>
      <p:sp>
        <p:nvSpPr>
          <p:cNvPr id="3" name="Date Placeholder 2"/>
          <p:cNvSpPr>
            <a:spLocks noGrp="1"/>
          </p:cNvSpPr>
          <p:nvPr>
            <p:ph type="dt" sz="half" idx="10"/>
          </p:nvPr>
        </p:nvSpPr>
        <p:spPr bwMode="auto"/>
        <p:txBody>
          <a:bodyPr/>
          <a:lstStyle/>
          <a:p>
            <a:pPr>
              <a:defRPr/>
            </a:pPr>
            <a:fld id="{E3589938-39B1-400F-85BB-3F7D6971EA89}" type="datetime1">
              <a:rPr lang="en-GB"/>
              <a:t>26/03/2024</a:t>
            </a:fld>
            <a:endParaRPr lang="en-GB"/>
          </a:p>
        </p:txBody>
      </p:sp>
      <p:sp>
        <p:nvSpPr>
          <p:cNvPr id="4" name="Footer Placeholder 3"/>
          <p:cNvSpPr>
            <a:spLocks noGrp="1"/>
          </p:cNvSpPr>
          <p:nvPr>
            <p:ph type="ftr" sz="quarter" idx="11"/>
          </p:nvPr>
        </p:nvSpPr>
        <p:spPr bwMode="auto"/>
        <p:txBody>
          <a:bodyPr/>
          <a:lstStyle/>
          <a:p>
            <a:pPr>
              <a:defRPr/>
            </a:pPr>
            <a:r>
              <a:rPr lang="en-GB"/>
              <a:t>Example footer</a:t>
            </a:r>
            <a:endParaRPr/>
          </a:p>
        </p:txBody>
      </p:sp>
      <p:sp>
        <p:nvSpPr>
          <p:cNvPr id="5" name="Slide Number Placeholder 4"/>
          <p:cNvSpPr>
            <a:spLocks noGrp="1"/>
          </p:cNvSpPr>
          <p:nvPr>
            <p:ph type="sldNum" sz="quarter" idx="12"/>
          </p:nvPr>
        </p:nvSpPr>
        <p:spPr bwMode="auto">
          <a:xfrm>
            <a:off x="8610600" y="6356350"/>
            <a:ext cx="2743200" cy="365125"/>
          </a:xfrm>
          <a:prstGeom prst="rect">
            <a:avLst/>
          </a:prstGeom>
        </p:spPr>
        <p:txBody>
          <a:bodyPr/>
          <a:lstStyle/>
          <a:p>
            <a:pPr>
              <a:defRPr/>
            </a:pPr>
            <a:fld id="{3BC1DCBA-1DA2-4849-B554-1FA119B8AA61}" type="slidenum">
              <a:rPr lang="en-GB"/>
              <a:t>‹#›</a:t>
            </a:fld>
            <a:endParaRPr lang="en-GB"/>
          </a:p>
        </p:txBody>
      </p:sp>
      <p:sp>
        <p:nvSpPr>
          <p:cNvPr id="6" name="Freeform: Shape 5"/>
          <p:cNvSpPr/>
          <p:nvPr userDrawn="1"/>
        </p:nvSpPr>
        <p:spPr bwMode="auto">
          <a:xfrm>
            <a:off x="1976284" y="1742296"/>
            <a:ext cx="8731045" cy="1547202"/>
          </a:xfrm>
          <a:custGeom>
            <a:avLst/>
            <a:gdLst>
              <a:gd name="connsiteX0" fmla="*/ 842896 w 842895"/>
              <a:gd name="connsiteY0" fmla="*/ 236696 h 236696"/>
              <a:gd name="connsiteX1" fmla="*/ 0 w 842895"/>
              <a:gd name="connsiteY1" fmla="*/ 236696 h 236696"/>
              <a:gd name="connsiteX2" fmla="*/ 0 w 842895"/>
              <a:gd name="connsiteY2" fmla="*/ 0 h 236696"/>
              <a:gd name="connsiteX3" fmla="*/ 842896 w 842895"/>
              <a:gd name="connsiteY3" fmla="*/ 0 h 236696"/>
              <a:gd name="connsiteX4" fmla="*/ 10144 w 842895"/>
              <a:gd name="connsiteY4" fmla="*/ 226562 h 236696"/>
              <a:gd name="connsiteX5" fmla="*/ 832761 w 842895"/>
              <a:gd name="connsiteY5" fmla="*/ 226562 h 236696"/>
              <a:gd name="connsiteX6" fmla="*/ 832761 w 842895"/>
              <a:gd name="connsiteY6" fmla="*/ 10144 h 236696"/>
              <a:gd name="connsiteX7" fmla="*/ 10144 w 842895"/>
              <a:gd name="connsiteY7" fmla="*/ 10144 h 23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95" h="236696" extrusionOk="0">
                <a:moveTo>
                  <a:pt x="842896" y="236696"/>
                </a:moveTo>
                <a:lnTo>
                  <a:pt x="0" y="236696"/>
                </a:lnTo>
                <a:lnTo>
                  <a:pt x="0" y="0"/>
                </a:lnTo>
                <a:lnTo>
                  <a:pt x="842896" y="0"/>
                </a:lnTo>
                <a:close/>
                <a:moveTo>
                  <a:pt x="10144" y="226562"/>
                </a:moveTo>
                <a:lnTo>
                  <a:pt x="832761" y="226562"/>
                </a:lnTo>
                <a:lnTo>
                  <a:pt x="832761" y="10144"/>
                </a:lnTo>
                <a:lnTo>
                  <a:pt x="10144" y="10144"/>
                </a:lnTo>
                <a:close/>
              </a:path>
            </a:pathLst>
          </a:custGeom>
          <a:solidFill>
            <a:srgbClr val="FFFFFF"/>
          </a:solidFill>
          <a:ln w="9525" cap="flat">
            <a:noFill/>
            <a:prstDash val="solid"/>
            <a:miter/>
          </a:ln>
        </p:spPr>
        <p:txBody>
          <a:bodyPr rtlCol="0" anchor="ctr"/>
          <a:lstStyle/>
          <a:p>
            <a:pPr>
              <a:defRPr/>
            </a:pPr>
            <a:endParaRPr lang="en-GB"/>
          </a:p>
        </p:txBody>
      </p:sp>
      <p:sp>
        <p:nvSpPr>
          <p:cNvPr id="7" name="Picture Placeholder 8"/>
          <p:cNvSpPr>
            <a:spLocks noGrp="1"/>
          </p:cNvSpPr>
          <p:nvPr>
            <p:ph type="pic" sz="quarter" idx="13"/>
          </p:nvPr>
        </p:nvSpPr>
        <p:spPr bwMode="auto">
          <a:xfrm>
            <a:off x="0" y="4692316"/>
            <a:ext cx="12192000" cy="2165684"/>
          </a:xfrm>
          <a:prstGeom prst="rect">
            <a:avLst/>
          </a:prstGeom>
        </p:spPr>
        <p:txBody>
          <a:bodyPr/>
          <a:lstStyle/>
          <a:p>
            <a:pPr>
              <a:defRPr/>
            </a:pPr>
            <a:r>
              <a:rPr lang="en-US"/>
              <a:t>Click icon to add picture</a:t>
            </a:r>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userDrawn="1">
  <p:cSld name="Simple content">
    <p:spTree>
      <p:nvGrpSpPr>
        <p:cNvPr id="1" name=""/>
        <p:cNvGrpSpPr/>
        <p:nvPr/>
      </p:nvGrpSpPr>
      <p:grpSpPr bwMode="auto">
        <a:xfrm>
          <a:off x="0" y="0"/>
          <a:ext cx="0" cy="0"/>
          <a:chOff x="0" y="0"/>
          <a:chExt cx="0" cy="0"/>
        </a:xfrm>
      </p:grpSpPr>
      <p:sp>
        <p:nvSpPr>
          <p:cNvPr id="10" name="Freeform: Shape 9"/>
          <p:cNvSpPr/>
          <p:nvPr userDrawn="1"/>
        </p:nvSpPr>
        <p:spPr bwMode="auto">
          <a:xfrm>
            <a:off x="588905" y="742950"/>
            <a:ext cx="8923395" cy="614174"/>
          </a:xfrm>
          <a:custGeom>
            <a:avLst/>
            <a:gdLst>
              <a:gd name="connsiteX0" fmla="*/ 0 w 1162869"/>
              <a:gd name="connsiteY0" fmla="*/ 0 h 384543"/>
              <a:gd name="connsiteX1" fmla="*/ 1162869 w 1162869"/>
              <a:gd name="connsiteY1" fmla="*/ 0 h 384543"/>
              <a:gd name="connsiteX2" fmla="*/ 1162869 w 1162869"/>
              <a:gd name="connsiteY2" fmla="*/ 384543 h 384543"/>
              <a:gd name="connsiteX3" fmla="*/ 0 w 1162869"/>
              <a:gd name="connsiteY3" fmla="*/ 384543 h 384543"/>
            </a:gdLst>
            <a:ahLst/>
            <a:cxnLst>
              <a:cxn ang="0">
                <a:pos x="connsiteX0" y="connsiteY0"/>
              </a:cxn>
              <a:cxn ang="0">
                <a:pos x="connsiteX1" y="connsiteY1"/>
              </a:cxn>
              <a:cxn ang="0">
                <a:pos x="connsiteX2" y="connsiteY2"/>
              </a:cxn>
              <a:cxn ang="0">
                <a:pos x="connsiteX3" y="connsiteY3"/>
              </a:cxn>
            </a:cxnLst>
            <a:rect l="l" t="t" r="r" b="b"/>
            <a:pathLst>
              <a:path w="1162869" h="384543" extrusionOk="0">
                <a:moveTo>
                  <a:pt x="0" y="0"/>
                </a:moveTo>
                <a:lnTo>
                  <a:pt x="1162869" y="0"/>
                </a:lnTo>
                <a:lnTo>
                  <a:pt x="1162869" y="384543"/>
                </a:lnTo>
                <a:lnTo>
                  <a:pt x="0" y="384543"/>
                </a:lnTo>
                <a:close/>
              </a:path>
            </a:pathLst>
          </a:custGeom>
          <a:solidFill>
            <a:srgbClr val="003361">
              <a:alpha val="84000"/>
            </a:srgbClr>
          </a:solidFill>
          <a:ln w="9525" cap="flat">
            <a:noFill/>
            <a:prstDash val="solid"/>
            <a:miter/>
          </a:ln>
        </p:spPr>
        <p:txBody>
          <a:bodyPr rtlCol="0" anchor="ctr"/>
          <a:lstStyle/>
          <a:p>
            <a:pPr>
              <a:defRPr/>
            </a:pPr>
            <a:endParaRPr lang="en-GB" sz="3600" b="1">
              <a:solidFill>
                <a:schemeClr val="bg1"/>
              </a:solidFill>
              <a:latin typeface="Arial"/>
              <a:cs typeface="Arial"/>
            </a:endParaRPr>
          </a:p>
        </p:txBody>
      </p:sp>
      <p:sp>
        <p:nvSpPr>
          <p:cNvPr id="4" name="Date Placeholder 3"/>
          <p:cNvSpPr>
            <a:spLocks noGrp="1"/>
          </p:cNvSpPr>
          <p:nvPr>
            <p:ph type="dt" sz="half" idx="10"/>
          </p:nvPr>
        </p:nvSpPr>
        <p:spPr bwMode="auto"/>
        <p:txBody>
          <a:bodyPr/>
          <a:lstStyle/>
          <a:p>
            <a:pPr>
              <a:defRPr/>
            </a:pPr>
            <a:fld id="{C059FB42-506A-4473-8676-04BD4E4A1757}"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D4089D9A-09CB-46C1-ABF8-7554E2C3AA1C}" type="slidenum">
              <a:rPr lang="en-GB"/>
              <a:t>‹#›</a:t>
            </a:fld>
            <a:endParaRPr lang="en-GB"/>
          </a:p>
        </p:txBody>
      </p:sp>
      <p:sp>
        <p:nvSpPr>
          <p:cNvPr id="7" name="Title Placeholder 1"/>
          <p:cNvSpPr>
            <a:spLocks noGrp="1"/>
          </p:cNvSpPr>
          <p:nvPr>
            <p:ph type="title"/>
          </p:nvPr>
        </p:nvSpPr>
        <p:spPr bwMode="auto">
          <a:xfrm>
            <a:off x="838200" y="681036"/>
            <a:ext cx="10515600" cy="771339"/>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9" name="Content Placeholder 9"/>
          <p:cNvSpPr>
            <a:spLocks noGrp="1"/>
          </p:cNvSpPr>
          <p:nvPr>
            <p:ph sz="quarter" idx="13"/>
          </p:nvPr>
        </p:nvSpPr>
        <p:spPr bwMode="auto">
          <a:xfrm>
            <a:off x="838200" y="1802674"/>
            <a:ext cx="10515600" cy="3996464"/>
          </a:xfrm>
        </p:spPr>
        <p:txBody>
          <a:bodyPr numCol="1" spcCol="28800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en-US"/>
              <a:t>Click to edit Master title style</a:t>
            </a:r>
            <a:endParaRPr lang="en-GB"/>
          </a:p>
        </p:txBody>
      </p:sp>
      <p:sp>
        <p:nvSpPr>
          <p:cNvPr id="3"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lang="en-GB"/>
          </a:p>
        </p:txBody>
      </p:sp>
      <p:sp>
        <p:nvSpPr>
          <p:cNvPr id="4" name="Date Placeholder 3"/>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Simple content and image">
    <p:spTree>
      <p:nvGrpSpPr>
        <p:cNvPr id="1" name=""/>
        <p:cNvGrpSpPr/>
        <p:nvPr/>
      </p:nvGrpSpPr>
      <p:grpSpPr bwMode="auto">
        <a:xfrm>
          <a:off x="0" y="0"/>
          <a:ext cx="0" cy="0"/>
          <a:chOff x="0" y="0"/>
          <a:chExt cx="0" cy="0"/>
        </a:xfrm>
      </p:grpSpPr>
      <p:sp>
        <p:nvSpPr>
          <p:cNvPr id="11" name="Freeform: Shape 10"/>
          <p:cNvSpPr/>
          <p:nvPr userDrawn="1"/>
        </p:nvSpPr>
        <p:spPr bwMode="auto">
          <a:xfrm>
            <a:off x="2835275" y="742950"/>
            <a:ext cx="7451725" cy="614174"/>
          </a:xfrm>
          <a:custGeom>
            <a:avLst/>
            <a:gdLst>
              <a:gd name="connsiteX0" fmla="*/ 0 w 1162869"/>
              <a:gd name="connsiteY0" fmla="*/ 0 h 384543"/>
              <a:gd name="connsiteX1" fmla="*/ 1162869 w 1162869"/>
              <a:gd name="connsiteY1" fmla="*/ 0 h 384543"/>
              <a:gd name="connsiteX2" fmla="*/ 1162869 w 1162869"/>
              <a:gd name="connsiteY2" fmla="*/ 384543 h 384543"/>
              <a:gd name="connsiteX3" fmla="*/ 0 w 1162869"/>
              <a:gd name="connsiteY3" fmla="*/ 384543 h 384543"/>
            </a:gdLst>
            <a:ahLst/>
            <a:cxnLst>
              <a:cxn ang="0">
                <a:pos x="connsiteX0" y="connsiteY0"/>
              </a:cxn>
              <a:cxn ang="0">
                <a:pos x="connsiteX1" y="connsiteY1"/>
              </a:cxn>
              <a:cxn ang="0">
                <a:pos x="connsiteX2" y="connsiteY2"/>
              </a:cxn>
              <a:cxn ang="0">
                <a:pos x="connsiteX3" y="connsiteY3"/>
              </a:cxn>
            </a:cxnLst>
            <a:rect l="l" t="t" r="r" b="b"/>
            <a:pathLst>
              <a:path w="1162869" h="384543" extrusionOk="0">
                <a:moveTo>
                  <a:pt x="0" y="0"/>
                </a:moveTo>
                <a:lnTo>
                  <a:pt x="1162869" y="0"/>
                </a:lnTo>
                <a:lnTo>
                  <a:pt x="1162869" y="384543"/>
                </a:lnTo>
                <a:lnTo>
                  <a:pt x="0" y="384543"/>
                </a:lnTo>
                <a:close/>
              </a:path>
            </a:pathLst>
          </a:custGeom>
          <a:solidFill>
            <a:srgbClr val="003361">
              <a:alpha val="84000"/>
            </a:srgbClr>
          </a:solidFill>
          <a:ln w="9525" cap="flat">
            <a:noFill/>
            <a:prstDash val="solid"/>
            <a:miter/>
          </a:ln>
        </p:spPr>
        <p:txBody>
          <a:bodyPr rtlCol="0" anchor="ctr"/>
          <a:lstStyle/>
          <a:p>
            <a:pPr>
              <a:defRPr/>
            </a:pPr>
            <a:endParaRPr lang="en-GB" sz="3600" b="1">
              <a:solidFill>
                <a:schemeClr val="bg1"/>
              </a:solidFill>
              <a:latin typeface="Arial"/>
              <a:cs typeface="Arial"/>
            </a:endParaRPr>
          </a:p>
        </p:txBody>
      </p:sp>
      <p:sp>
        <p:nvSpPr>
          <p:cNvPr id="3" name="Picture Placeholder 2"/>
          <p:cNvSpPr>
            <a:spLocks noGrp="1"/>
          </p:cNvSpPr>
          <p:nvPr>
            <p:ph type="pic" sz="quarter" idx="14"/>
          </p:nvPr>
        </p:nvSpPr>
        <p:spPr bwMode="auto">
          <a:xfrm>
            <a:off x="0" y="0"/>
            <a:ext cx="2835275" cy="6858000"/>
          </a:xfrm>
        </p:spPr>
        <p:txBody>
          <a:bodyPr/>
          <a:lstStyle/>
          <a:p>
            <a:pPr>
              <a:defRPr/>
            </a:pPr>
            <a:endParaRPr lang="en-GB"/>
          </a:p>
        </p:txBody>
      </p:sp>
      <p:sp>
        <p:nvSpPr>
          <p:cNvPr id="4" name="Date Placeholder 3"/>
          <p:cNvSpPr>
            <a:spLocks noGrp="1"/>
          </p:cNvSpPr>
          <p:nvPr>
            <p:ph type="dt" sz="half" idx="10"/>
          </p:nvPr>
        </p:nvSpPr>
        <p:spPr bwMode="auto"/>
        <p:txBody>
          <a:bodyPr/>
          <a:lstStyle/>
          <a:p>
            <a:pPr>
              <a:defRPr/>
            </a:pPr>
            <a:fld id="{BC4E65BE-562B-433D-8DA0-E7C3695CD443}"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D4089D9A-09CB-46C1-ABF8-7554E2C3AA1C}" type="slidenum">
              <a:rPr lang="en-GB"/>
              <a:t>‹#›</a:t>
            </a:fld>
            <a:endParaRPr lang="en-GB"/>
          </a:p>
        </p:txBody>
      </p:sp>
      <p:sp>
        <p:nvSpPr>
          <p:cNvPr id="7" name="Title Placeholder 1"/>
          <p:cNvSpPr>
            <a:spLocks noGrp="1"/>
          </p:cNvSpPr>
          <p:nvPr>
            <p:ph type="title"/>
          </p:nvPr>
        </p:nvSpPr>
        <p:spPr bwMode="auto">
          <a:xfrm>
            <a:off x="3048000" y="681036"/>
            <a:ext cx="7239000" cy="771339"/>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9" name="Content Placeholder 9"/>
          <p:cNvSpPr>
            <a:spLocks noGrp="1"/>
          </p:cNvSpPr>
          <p:nvPr>
            <p:ph sz="quarter" idx="13"/>
          </p:nvPr>
        </p:nvSpPr>
        <p:spPr bwMode="auto">
          <a:xfrm>
            <a:off x="3161211" y="1802674"/>
            <a:ext cx="8192589" cy="3996464"/>
          </a:xfrm>
        </p:spPr>
        <p:txBody>
          <a:bodyPr numCol="1" spcCol="28800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GB"/>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Date Placeholder 3"/>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1850" y="1709738"/>
            <a:ext cx="10515600" cy="2852737"/>
          </a:xfrm>
        </p:spPr>
        <p:txBody>
          <a:bodyPr anchor="b"/>
          <a:lstStyle>
            <a:lvl1pPr>
              <a:defRPr sz="6000"/>
            </a:lvl1pPr>
          </a:lstStyle>
          <a:p>
            <a:pPr>
              <a:defRPr/>
            </a:pPr>
            <a:r>
              <a:rPr lang="en-US"/>
              <a:t>Click to edit Master title style</a:t>
            </a:r>
            <a:endParaRPr lang="en-GB"/>
          </a:p>
        </p:txBody>
      </p:sp>
      <p:sp>
        <p:nvSpPr>
          <p:cNvPr id="3"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4" name="Date Placeholder 3"/>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GB"/>
          </a:p>
        </p:txBody>
      </p:sp>
      <p:sp>
        <p:nvSpPr>
          <p:cNvPr id="3" name="Content Placeholder 2"/>
          <p:cNvSpPr>
            <a:spLocks noGrp="1"/>
          </p:cNvSpPr>
          <p:nvPr>
            <p:ph sz="half" idx="1"/>
          </p:nvPr>
        </p:nvSpPr>
        <p:spPr bwMode="auto">
          <a:xfrm>
            <a:off x="838200" y="1825625"/>
            <a:ext cx="5181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Content Placeholder 3"/>
          <p:cNvSpPr>
            <a:spLocks noGrp="1"/>
          </p:cNvSpPr>
          <p:nvPr>
            <p:ph sz="half" idx="2"/>
          </p:nvPr>
        </p:nvSpPr>
        <p:spPr bwMode="auto">
          <a:xfrm>
            <a:off x="6172200" y="1825625"/>
            <a:ext cx="51816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 name="Date Placeholder 4"/>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6" name="Footer Placeholder 5"/>
          <p:cNvSpPr>
            <a:spLocks noGrp="1"/>
          </p:cNvSpPr>
          <p:nvPr>
            <p:ph type="ftr" sz="quarter" idx="11"/>
          </p:nvPr>
        </p:nvSpPr>
        <p:spPr bwMode="auto"/>
        <p:txBody>
          <a:bodyPr/>
          <a:lstStyle/>
          <a:p>
            <a:pPr>
              <a:defRPr/>
            </a:pPr>
            <a:endParaRPr lang="en-GB"/>
          </a:p>
        </p:txBody>
      </p:sp>
      <p:sp>
        <p:nvSpPr>
          <p:cNvPr id="7" name="Slide Number Placeholder 6"/>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365125"/>
            <a:ext cx="10515600" cy="1325563"/>
          </a:xfrm>
        </p:spPr>
        <p:txBody>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839788" y="2505074"/>
            <a:ext cx="5157787" cy="368458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6172200" y="2505074"/>
            <a:ext cx="5183188" cy="368458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Date Placeholder 6"/>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8" name="Footer Placeholder 7"/>
          <p:cNvSpPr>
            <a:spLocks noGrp="1"/>
          </p:cNvSpPr>
          <p:nvPr>
            <p:ph type="ftr" sz="quarter" idx="11"/>
          </p:nvPr>
        </p:nvSpPr>
        <p:spPr bwMode="auto"/>
        <p:txBody>
          <a:bodyPr/>
          <a:lstStyle/>
          <a:p>
            <a:pPr>
              <a:defRPr/>
            </a:pPr>
            <a:endParaRPr lang="en-GB"/>
          </a:p>
        </p:txBody>
      </p:sp>
      <p:sp>
        <p:nvSpPr>
          <p:cNvPr id="9" name="Slide Number Placeholder 8"/>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GB"/>
          </a:p>
        </p:txBody>
      </p:sp>
      <p:sp>
        <p:nvSpPr>
          <p:cNvPr id="3" name="Date Placeholder 2"/>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4" name="Footer Placeholder 3"/>
          <p:cNvSpPr>
            <a:spLocks noGrp="1"/>
          </p:cNvSpPr>
          <p:nvPr>
            <p:ph type="ftr" sz="quarter" idx="11"/>
          </p:nvPr>
        </p:nvSpPr>
        <p:spPr bwMode="auto"/>
        <p:txBody>
          <a:bodyPr/>
          <a:lstStyle/>
          <a:p>
            <a:pPr>
              <a:defRPr/>
            </a:pPr>
            <a:endParaRPr lang="en-GB"/>
          </a:p>
        </p:txBody>
      </p:sp>
      <p:sp>
        <p:nvSpPr>
          <p:cNvPr id="5" name="Slide Number Placeholder 4"/>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3" name="Footer Placeholder 2"/>
          <p:cNvSpPr>
            <a:spLocks noGrp="1"/>
          </p:cNvSpPr>
          <p:nvPr>
            <p:ph type="ftr" sz="quarter" idx="11"/>
          </p:nvPr>
        </p:nvSpPr>
        <p:spPr bwMode="auto"/>
        <p:txBody>
          <a:bodyPr/>
          <a:lstStyle/>
          <a:p>
            <a:pPr>
              <a:defRPr/>
            </a:pPr>
            <a:endParaRPr lang="en-GB"/>
          </a:p>
        </p:txBody>
      </p:sp>
      <p:sp>
        <p:nvSpPr>
          <p:cNvPr id="4" name="Slide Number Placeholder 3"/>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lang="en-GB"/>
          </a:p>
        </p:txBody>
      </p:sp>
      <p:sp>
        <p:nvSpPr>
          <p:cNvPr id="3"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6" name="Footer Placeholder 5"/>
          <p:cNvSpPr>
            <a:spLocks noGrp="1"/>
          </p:cNvSpPr>
          <p:nvPr>
            <p:ph type="ftr" sz="quarter" idx="11"/>
          </p:nvPr>
        </p:nvSpPr>
        <p:spPr bwMode="auto"/>
        <p:txBody>
          <a:bodyPr/>
          <a:lstStyle/>
          <a:p>
            <a:pPr>
              <a:defRPr/>
            </a:pPr>
            <a:endParaRPr lang="en-GB"/>
          </a:p>
        </p:txBody>
      </p:sp>
      <p:sp>
        <p:nvSpPr>
          <p:cNvPr id="7" name="Slide Number Placeholder 6"/>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lang="en-GB"/>
          </a:p>
        </p:txBody>
      </p:sp>
      <p:sp>
        <p:nvSpPr>
          <p:cNvPr id="3" name="Picture Placehold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GB"/>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6" name="Footer Placeholder 5"/>
          <p:cNvSpPr>
            <a:spLocks noGrp="1"/>
          </p:cNvSpPr>
          <p:nvPr>
            <p:ph type="ftr" sz="quarter" idx="11"/>
          </p:nvPr>
        </p:nvSpPr>
        <p:spPr bwMode="auto"/>
        <p:txBody>
          <a:bodyPr/>
          <a:lstStyle/>
          <a:p>
            <a:pPr>
              <a:defRPr/>
            </a:pPr>
            <a:endParaRPr lang="en-GB"/>
          </a:p>
        </p:txBody>
      </p:sp>
      <p:sp>
        <p:nvSpPr>
          <p:cNvPr id="7" name="Slide Number Placeholder 6"/>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GB"/>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Date Placeholder 3"/>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900" y="365125"/>
            <a:ext cx="2628900" cy="5811838"/>
          </a:xfrm>
        </p:spPr>
        <p:txBody>
          <a:bodyPr vert="eaVert"/>
          <a:lstStyle/>
          <a:p>
            <a:pPr>
              <a:defRPr/>
            </a:pPr>
            <a:r>
              <a:rPr lang="en-US"/>
              <a:t>Click to edit Master title style</a:t>
            </a:r>
            <a:endParaRPr lang="en-GB"/>
          </a:p>
        </p:txBody>
      </p:sp>
      <p:sp>
        <p:nvSpPr>
          <p:cNvPr id="3" name="Vertical Text Placeholder 2"/>
          <p:cNvSpPr>
            <a:spLocks noGrp="1"/>
          </p:cNvSpPr>
          <p:nvPr>
            <p:ph type="body" orient="vert" idx="1"/>
          </p:nvPr>
        </p:nvSpPr>
        <p:spPr bwMode="auto">
          <a:xfrm>
            <a:off x="838200" y="365125"/>
            <a:ext cx="7734300" cy="5811838"/>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Date Placeholder 3"/>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userDrawn="1">
  <p:cSld name="Simple content">
    <p:spTree>
      <p:nvGrpSpPr>
        <p:cNvPr id="1" name=""/>
        <p:cNvGrpSpPr/>
        <p:nvPr/>
      </p:nvGrpSpPr>
      <p:grpSpPr bwMode="auto">
        <a:xfrm>
          <a:off x="0" y="0"/>
          <a:ext cx="0" cy="0"/>
          <a:chOff x="0" y="0"/>
          <a:chExt cx="0" cy="0"/>
        </a:xfrm>
      </p:grpSpPr>
      <p:sp>
        <p:nvSpPr>
          <p:cNvPr id="10" name="Freeform: Shape 9"/>
          <p:cNvSpPr/>
          <p:nvPr userDrawn="1"/>
        </p:nvSpPr>
        <p:spPr bwMode="auto">
          <a:xfrm>
            <a:off x="588905" y="742950"/>
            <a:ext cx="8923395" cy="614174"/>
          </a:xfrm>
          <a:custGeom>
            <a:avLst/>
            <a:gdLst>
              <a:gd name="connsiteX0" fmla="*/ 0 w 1162869"/>
              <a:gd name="connsiteY0" fmla="*/ 0 h 384543"/>
              <a:gd name="connsiteX1" fmla="*/ 1162869 w 1162869"/>
              <a:gd name="connsiteY1" fmla="*/ 0 h 384543"/>
              <a:gd name="connsiteX2" fmla="*/ 1162869 w 1162869"/>
              <a:gd name="connsiteY2" fmla="*/ 384543 h 384543"/>
              <a:gd name="connsiteX3" fmla="*/ 0 w 1162869"/>
              <a:gd name="connsiteY3" fmla="*/ 384543 h 384543"/>
            </a:gdLst>
            <a:ahLst/>
            <a:cxnLst>
              <a:cxn ang="0">
                <a:pos x="connsiteX0" y="connsiteY0"/>
              </a:cxn>
              <a:cxn ang="0">
                <a:pos x="connsiteX1" y="connsiteY1"/>
              </a:cxn>
              <a:cxn ang="0">
                <a:pos x="connsiteX2" y="connsiteY2"/>
              </a:cxn>
              <a:cxn ang="0">
                <a:pos x="connsiteX3" y="connsiteY3"/>
              </a:cxn>
            </a:cxnLst>
            <a:rect l="l" t="t" r="r" b="b"/>
            <a:pathLst>
              <a:path w="1162869" h="384543" extrusionOk="0">
                <a:moveTo>
                  <a:pt x="0" y="0"/>
                </a:moveTo>
                <a:lnTo>
                  <a:pt x="1162869" y="0"/>
                </a:lnTo>
                <a:lnTo>
                  <a:pt x="1162869" y="384543"/>
                </a:lnTo>
                <a:lnTo>
                  <a:pt x="0" y="384543"/>
                </a:lnTo>
                <a:close/>
              </a:path>
            </a:pathLst>
          </a:custGeom>
          <a:solidFill>
            <a:srgbClr val="003361">
              <a:alpha val="84000"/>
            </a:srgbClr>
          </a:solidFill>
          <a:ln w="9525" cap="flat">
            <a:noFill/>
            <a:prstDash val="solid"/>
            <a:miter/>
          </a:ln>
        </p:spPr>
        <p:txBody>
          <a:bodyPr rtlCol="0" anchor="ctr"/>
          <a:lstStyle/>
          <a:p>
            <a:pPr>
              <a:defRPr/>
            </a:pPr>
            <a:endParaRPr lang="en-GB" sz="3600" b="1">
              <a:solidFill>
                <a:schemeClr val="bg1"/>
              </a:solidFill>
              <a:latin typeface="Arial"/>
              <a:cs typeface="Arial"/>
            </a:endParaRPr>
          </a:p>
        </p:txBody>
      </p:sp>
      <p:sp>
        <p:nvSpPr>
          <p:cNvPr id="4" name="Date Placeholder 3"/>
          <p:cNvSpPr>
            <a:spLocks noGrp="1"/>
          </p:cNvSpPr>
          <p:nvPr>
            <p:ph type="dt" sz="half" idx="10"/>
          </p:nvPr>
        </p:nvSpPr>
        <p:spPr bwMode="auto"/>
        <p:txBody>
          <a:bodyPr/>
          <a:lstStyle/>
          <a:p>
            <a:pPr>
              <a:defRPr/>
            </a:pPr>
            <a:fld id="{C059FB42-506A-4473-8676-04BD4E4A1757}"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D4089D9A-09CB-46C1-ABF8-7554E2C3AA1C}" type="slidenum">
              <a:rPr lang="en-GB"/>
              <a:t>‹#›</a:t>
            </a:fld>
            <a:endParaRPr lang="en-GB"/>
          </a:p>
        </p:txBody>
      </p:sp>
      <p:sp>
        <p:nvSpPr>
          <p:cNvPr id="7" name="Title Placeholder 1"/>
          <p:cNvSpPr>
            <a:spLocks noGrp="1"/>
          </p:cNvSpPr>
          <p:nvPr>
            <p:ph type="title"/>
          </p:nvPr>
        </p:nvSpPr>
        <p:spPr bwMode="auto">
          <a:xfrm>
            <a:off x="838200" y="681036"/>
            <a:ext cx="10515600" cy="771339"/>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9" name="Content Placeholder 9"/>
          <p:cNvSpPr>
            <a:spLocks noGrp="1"/>
          </p:cNvSpPr>
          <p:nvPr>
            <p:ph sz="quarter" idx="13"/>
          </p:nvPr>
        </p:nvSpPr>
        <p:spPr bwMode="auto">
          <a:xfrm>
            <a:off x="838200" y="1802674"/>
            <a:ext cx="10515600" cy="3996464"/>
          </a:xfrm>
        </p:spPr>
        <p:txBody>
          <a:bodyPr numCol="1" spcCol="28800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Simple content">
    <p:spTree>
      <p:nvGrpSpPr>
        <p:cNvPr id="1" name=""/>
        <p:cNvGrpSpPr/>
        <p:nvPr/>
      </p:nvGrpSpPr>
      <p:grpSpPr bwMode="auto">
        <a:xfrm>
          <a:off x="0" y="0"/>
          <a:ext cx="0" cy="0"/>
          <a:chOff x="0" y="0"/>
          <a:chExt cx="0" cy="0"/>
        </a:xfrm>
      </p:grpSpPr>
      <p:sp>
        <p:nvSpPr>
          <p:cNvPr id="10" name="Freeform: Shape 9"/>
          <p:cNvSpPr/>
          <p:nvPr userDrawn="1"/>
        </p:nvSpPr>
        <p:spPr bwMode="auto">
          <a:xfrm>
            <a:off x="2641600" y="603436"/>
            <a:ext cx="9550400" cy="848939"/>
          </a:xfrm>
          <a:custGeom>
            <a:avLst/>
            <a:gdLst>
              <a:gd name="connsiteX0" fmla="*/ 0 w 1162869"/>
              <a:gd name="connsiteY0" fmla="*/ 0 h 384543"/>
              <a:gd name="connsiteX1" fmla="*/ 1162869 w 1162869"/>
              <a:gd name="connsiteY1" fmla="*/ 0 h 384543"/>
              <a:gd name="connsiteX2" fmla="*/ 1162869 w 1162869"/>
              <a:gd name="connsiteY2" fmla="*/ 384543 h 384543"/>
              <a:gd name="connsiteX3" fmla="*/ 0 w 1162869"/>
              <a:gd name="connsiteY3" fmla="*/ 384543 h 384543"/>
            </a:gdLst>
            <a:ahLst/>
            <a:cxnLst>
              <a:cxn ang="0">
                <a:pos x="connsiteX0" y="connsiteY0"/>
              </a:cxn>
              <a:cxn ang="0">
                <a:pos x="connsiteX1" y="connsiteY1"/>
              </a:cxn>
              <a:cxn ang="0">
                <a:pos x="connsiteX2" y="connsiteY2"/>
              </a:cxn>
              <a:cxn ang="0">
                <a:pos x="connsiteX3" y="connsiteY3"/>
              </a:cxn>
            </a:cxnLst>
            <a:rect l="l" t="t" r="r" b="b"/>
            <a:pathLst>
              <a:path w="1162869" h="384543" extrusionOk="0">
                <a:moveTo>
                  <a:pt x="0" y="0"/>
                </a:moveTo>
                <a:lnTo>
                  <a:pt x="1162869" y="0"/>
                </a:lnTo>
                <a:lnTo>
                  <a:pt x="1162869" y="384543"/>
                </a:lnTo>
                <a:lnTo>
                  <a:pt x="0" y="384543"/>
                </a:lnTo>
                <a:close/>
              </a:path>
            </a:pathLst>
          </a:custGeom>
          <a:solidFill>
            <a:srgbClr val="F39200">
              <a:alpha val="84000"/>
            </a:srgbClr>
          </a:solidFill>
          <a:ln w="9525" cap="flat">
            <a:noFill/>
            <a:prstDash val="solid"/>
            <a:miter/>
          </a:ln>
        </p:spPr>
        <p:txBody>
          <a:bodyPr rtlCol="0" anchor="ctr"/>
          <a:lstStyle/>
          <a:p>
            <a:pPr>
              <a:defRPr/>
            </a:pPr>
            <a:endParaRPr lang="en-GB" sz="3600" b="1">
              <a:solidFill>
                <a:schemeClr val="bg1"/>
              </a:solidFill>
              <a:latin typeface="Arial"/>
              <a:cs typeface="Arial"/>
            </a:endParaRPr>
          </a:p>
        </p:txBody>
      </p:sp>
      <p:sp>
        <p:nvSpPr>
          <p:cNvPr id="4" name="Date Placeholder 3"/>
          <p:cNvSpPr>
            <a:spLocks noGrp="1"/>
          </p:cNvSpPr>
          <p:nvPr>
            <p:ph type="dt" sz="half" idx="10"/>
          </p:nvPr>
        </p:nvSpPr>
        <p:spPr bwMode="auto"/>
        <p:txBody>
          <a:bodyPr/>
          <a:lstStyle/>
          <a:p>
            <a:pPr>
              <a:defRPr/>
            </a:pPr>
            <a:fld id="{05D1BD5A-54A0-44D1-9A05-0E7ED016142B}"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p:txBody>
          <a:bodyPr/>
          <a:lstStyle/>
          <a:p>
            <a:pPr>
              <a:defRPr/>
            </a:pPr>
            <a:fld id="{D4089D9A-09CB-46C1-ABF8-7554E2C3AA1C}" type="slidenum">
              <a:rPr lang="en-GB"/>
              <a:t>‹#›</a:t>
            </a:fld>
            <a:endParaRPr lang="en-GB"/>
          </a:p>
        </p:txBody>
      </p:sp>
      <p:sp>
        <p:nvSpPr>
          <p:cNvPr id="7" name="Title Placeholder 1"/>
          <p:cNvSpPr>
            <a:spLocks noGrp="1"/>
          </p:cNvSpPr>
          <p:nvPr>
            <p:ph type="title"/>
          </p:nvPr>
        </p:nvSpPr>
        <p:spPr bwMode="auto">
          <a:xfrm>
            <a:off x="4310742" y="681036"/>
            <a:ext cx="7043057" cy="771339"/>
          </a:xfrm>
          <a:prstGeom prst="rect">
            <a:avLst/>
          </a:prstGeom>
        </p:spPr>
        <p:txBody>
          <a:bodyPr vert="horz" lIns="91440" tIns="45720" rIns="91440" bIns="45720" rtlCol="0" anchor="ctr">
            <a:normAutofit/>
          </a:bodyPr>
          <a:lstStyle>
            <a:lvl1pPr algn="r">
              <a:defRPr/>
            </a:lvl1pPr>
          </a:lstStyle>
          <a:p>
            <a:pPr>
              <a:defRPr/>
            </a:pPr>
            <a:r>
              <a:rPr lang="en-US"/>
              <a:t>Click to edit Master title style</a:t>
            </a:r>
            <a:endParaRPr lang="en-GB"/>
          </a:p>
        </p:txBody>
      </p:sp>
      <p:sp>
        <p:nvSpPr>
          <p:cNvPr id="9" name="Content Placeholder 9"/>
          <p:cNvSpPr>
            <a:spLocks noGrp="1"/>
          </p:cNvSpPr>
          <p:nvPr>
            <p:ph sz="quarter" idx="13"/>
          </p:nvPr>
        </p:nvSpPr>
        <p:spPr bwMode="auto">
          <a:xfrm>
            <a:off x="838200" y="1802674"/>
            <a:ext cx="10515600" cy="3996464"/>
          </a:xfrm>
          <a:prstGeom prst="rect">
            <a:avLst/>
          </a:prstGeom>
        </p:spPr>
        <p:txBody>
          <a:bodyPr numCol="1" spcCol="28800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Simple content and image">
    <p:spTree>
      <p:nvGrpSpPr>
        <p:cNvPr id="1" name=""/>
        <p:cNvGrpSpPr/>
        <p:nvPr/>
      </p:nvGrpSpPr>
      <p:grpSpPr bwMode="auto">
        <a:xfrm>
          <a:off x="0" y="0"/>
          <a:ext cx="0" cy="0"/>
          <a:chOff x="0" y="0"/>
          <a:chExt cx="0" cy="0"/>
        </a:xfrm>
      </p:grpSpPr>
      <p:sp>
        <p:nvSpPr>
          <p:cNvPr id="3" name="Picture Placeholder 2"/>
          <p:cNvSpPr>
            <a:spLocks noGrp="1"/>
          </p:cNvSpPr>
          <p:nvPr>
            <p:ph type="pic" sz="quarter" idx="14"/>
          </p:nvPr>
        </p:nvSpPr>
        <p:spPr bwMode="auto">
          <a:xfrm>
            <a:off x="9356725" y="0"/>
            <a:ext cx="2835275" cy="6858000"/>
          </a:xfrm>
          <a:prstGeom prst="rect">
            <a:avLst/>
          </a:prstGeom>
        </p:spPr>
        <p:txBody>
          <a:bodyPr/>
          <a:lstStyle/>
          <a:p>
            <a:pPr>
              <a:defRPr/>
            </a:pPr>
            <a:endParaRPr lang="en-GB"/>
          </a:p>
        </p:txBody>
      </p:sp>
      <p:sp>
        <p:nvSpPr>
          <p:cNvPr id="8" name="Freeform: Shape 7"/>
          <p:cNvSpPr/>
          <p:nvPr userDrawn="1"/>
        </p:nvSpPr>
        <p:spPr bwMode="auto">
          <a:xfrm>
            <a:off x="2641600" y="603436"/>
            <a:ext cx="9550400" cy="848939"/>
          </a:xfrm>
          <a:custGeom>
            <a:avLst/>
            <a:gdLst>
              <a:gd name="connsiteX0" fmla="*/ 0 w 1162869"/>
              <a:gd name="connsiteY0" fmla="*/ 0 h 384543"/>
              <a:gd name="connsiteX1" fmla="*/ 1162869 w 1162869"/>
              <a:gd name="connsiteY1" fmla="*/ 0 h 384543"/>
              <a:gd name="connsiteX2" fmla="*/ 1162869 w 1162869"/>
              <a:gd name="connsiteY2" fmla="*/ 384543 h 384543"/>
              <a:gd name="connsiteX3" fmla="*/ 0 w 1162869"/>
              <a:gd name="connsiteY3" fmla="*/ 384543 h 384543"/>
            </a:gdLst>
            <a:ahLst/>
            <a:cxnLst>
              <a:cxn ang="0">
                <a:pos x="connsiteX0" y="connsiteY0"/>
              </a:cxn>
              <a:cxn ang="0">
                <a:pos x="connsiteX1" y="connsiteY1"/>
              </a:cxn>
              <a:cxn ang="0">
                <a:pos x="connsiteX2" y="connsiteY2"/>
              </a:cxn>
              <a:cxn ang="0">
                <a:pos x="connsiteX3" y="connsiteY3"/>
              </a:cxn>
            </a:cxnLst>
            <a:rect l="l" t="t" r="r" b="b"/>
            <a:pathLst>
              <a:path w="1162869" h="384543" extrusionOk="0">
                <a:moveTo>
                  <a:pt x="0" y="0"/>
                </a:moveTo>
                <a:lnTo>
                  <a:pt x="1162869" y="0"/>
                </a:lnTo>
                <a:lnTo>
                  <a:pt x="1162869" y="384543"/>
                </a:lnTo>
                <a:lnTo>
                  <a:pt x="0" y="384543"/>
                </a:lnTo>
                <a:close/>
              </a:path>
            </a:pathLst>
          </a:custGeom>
          <a:solidFill>
            <a:srgbClr val="F39200">
              <a:alpha val="84000"/>
            </a:srgbClr>
          </a:solidFill>
          <a:ln w="9525" cap="flat">
            <a:noFill/>
            <a:prstDash val="solid"/>
            <a:miter/>
          </a:ln>
        </p:spPr>
        <p:txBody>
          <a:bodyPr rtlCol="0" anchor="ctr"/>
          <a:lstStyle/>
          <a:p>
            <a:pPr>
              <a:defRPr/>
            </a:pPr>
            <a:endParaRPr lang="en-GB" sz="3600" b="1">
              <a:solidFill>
                <a:schemeClr val="bg1"/>
              </a:solidFill>
              <a:latin typeface="Arial"/>
              <a:cs typeface="Arial"/>
            </a:endParaRPr>
          </a:p>
        </p:txBody>
      </p:sp>
      <p:sp>
        <p:nvSpPr>
          <p:cNvPr id="4" name="Date Placeholder 3"/>
          <p:cNvSpPr>
            <a:spLocks noGrp="1"/>
          </p:cNvSpPr>
          <p:nvPr>
            <p:ph type="dt" sz="half" idx="10"/>
          </p:nvPr>
        </p:nvSpPr>
        <p:spPr bwMode="auto"/>
        <p:txBody>
          <a:bodyPr/>
          <a:lstStyle/>
          <a:p>
            <a:pPr>
              <a:defRPr/>
            </a:pPr>
            <a:fld id="{331FC7D2-3E9C-48AD-BE53-12599EBD86A8}"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p:txBody>
          <a:bodyPr/>
          <a:lstStyle/>
          <a:p>
            <a:pPr>
              <a:defRPr/>
            </a:pPr>
            <a:fld id="{D4089D9A-09CB-46C1-ABF8-7554E2C3AA1C}" type="slidenum">
              <a:rPr lang="en-GB"/>
              <a:t>‹#›</a:t>
            </a:fld>
            <a:endParaRPr lang="en-GB"/>
          </a:p>
        </p:txBody>
      </p:sp>
      <p:sp>
        <p:nvSpPr>
          <p:cNvPr id="7" name="Title Placeholder 1"/>
          <p:cNvSpPr>
            <a:spLocks noGrp="1"/>
          </p:cNvSpPr>
          <p:nvPr>
            <p:ph type="title"/>
          </p:nvPr>
        </p:nvSpPr>
        <p:spPr bwMode="auto">
          <a:xfrm>
            <a:off x="2641600" y="642936"/>
            <a:ext cx="6565900" cy="771339"/>
          </a:xfrm>
          <a:prstGeom prst="rect">
            <a:avLst/>
          </a:prstGeom>
        </p:spPr>
        <p:txBody>
          <a:bodyPr vert="horz" lIns="91440" tIns="45720" rIns="91440" bIns="45720" rtlCol="0" anchor="ctr">
            <a:normAutofit/>
          </a:bodyPr>
          <a:lstStyle>
            <a:lvl1pPr algn="r">
              <a:defRPr/>
            </a:lvl1pPr>
          </a:lstStyle>
          <a:p>
            <a:pPr>
              <a:defRPr/>
            </a:pPr>
            <a:r>
              <a:rPr lang="en-US"/>
              <a:t>Click to edit Master title style</a:t>
            </a:r>
            <a:endParaRPr lang="en-GB"/>
          </a:p>
        </p:txBody>
      </p:sp>
      <p:sp>
        <p:nvSpPr>
          <p:cNvPr id="9" name="Content Placeholder 9"/>
          <p:cNvSpPr>
            <a:spLocks noGrp="1"/>
          </p:cNvSpPr>
          <p:nvPr>
            <p:ph sz="quarter" idx="13"/>
          </p:nvPr>
        </p:nvSpPr>
        <p:spPr bwMode="auto">
          <a:xfrm>
            <a:off x="574767" y="1802674"/>
            <a:ext cx="8255724" cy="3996464"/>
          </a:xfrm>
          <a:prstGeom prst="rect">
            <a:avLst/>
          </a:prstGeom>
        </p:spPr>
        <p:txBody>
          <a:bodyPr numCol="1" spcCol="28800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Left tall colour block w/picture">
    <p:spTree>
      <p:nvGrpSpPr>
        <p:cNvPr id="1" name=""/>
        <p:cNvGrpSpPr/>
        <p:nvPr/>
      </p:nvGrpSpPr>
      <p:grpSpPr bwMode="auto">
        <a:xfrm>
          <a:off x="0" y="0"/>
          <a:ext cx="0" cy="0"/>
          <a:chOff x="0" y="0"/>
          <a:chExt cx="0" cy="0"/>
        </a:xfrm>
      </p:grpSpPr>
      <p:sp>
        <p:nvSpPr>
          <p:cNvPr id="11" name="Picture Placeholder 10"/>
          <p:cNvSpPr>
            <a:spLocks noGrp="1"/>
          </p:cNvSpPr>
          <p:nvPr>
            <p:ph type="pic" sz="quarter" idx="14"/>
          </p:nvPr>
        </p:nvSpPr>
        <p:spPr bwMode="auto">
          <a:xfrm>
            <a:off x="6133038" y="742950"/>
            <a:ext cx="6058961" cy="5559879"/>
          </a:xfrm>
          <a:prstGeom prst="rect">
            <a:avLst/>
          </a:prstGeom>
        </p:spPr>
        <p:txBody>
          <a:bodyPr/>
          <a:lstStyle/>
          <a:p>
            <a:pPr>
              <a:defRPr/>
            </a:pPr>
            <a:endParaRPr lang="en-GB"/>
          </a:p>
        </p:txBody>
      </p:sp>
      <p:sp>
        <p:nvSpPr>
          <p:cNvPr id="18" name="Freeform: Shape 17"/>
          <p:cNvSpPr/>
          <p:nvPr userDrawn="1"/>
        </p:nvSpPr>
        <p:spPr bwMode="auto">
          <a:xfrm>
            <a:off x="0" y="742950"/>
            <a:ext cx="6133038" cy="5559879"/>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003361"/>
          </a:solidFill>
          <a:ln w="9525" cap="flat">
            <a:noFill/>
            <a:prstDash val="solid"/>
            <a:miter/>
          </a:ln>
        </p:spPr>
        <p:txBody>
          <a:bodyPr rtlCol="0" anchor="ctr"/>
          <a:lstStyle/>
          <a:p>
            <a:pPr>
              <a:defRPr/>
            </a:pPr>
            <a:endParaRPr lang="en-GB" sz="1600"/>
          </a:p>
        </p:txBody>
      </p:sp>
      <p:sp>
        <p:nvSpPr>
          <p:cNvPr id="4" name="Date Placeholder 3"/>
          <p:cNvSpPr>
            <a:spLocks noGrp="1"/>
          </p:cNvSpPr>
          <p:nvPr>
            <p:ph type="dt" sz="half" idx="10"/>
          </p:nvPr>
        </p:nvSpPr>
        <p:spPr bwMode="auto"/>
        <p:txBody>
          <a:bodyPr/>
          <a:lstStyle/>
          <a:p>
            <a:pPr>
              <a:defRPr/>
            </a:pPr>
            <a:fld id="{763E4919-5366-481C-ABFE-EAA1C0D2ADBE}"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7" name="Title 1"/>
          <p:cNvSpPr>
            <a:spLocks noGrp="1"/>
          </p:cNvSpPr>
          <p:nvPr>
            <p:ph type="title" hasCustomPrompt="1"/>
          </p:nvPr>
        </p:nvSpPr>
        <p:spPr bwMode="auto">
          <a:xfrm>
            <a:off x="838200" y="1002890"/>
            <a:ext cx="4114800" cy="466864"/>
          </a:xfrm>
          <a:prstGeom prst="rect">
            <a:avLst/>
          </a:prstGeom>
        </p:spPr>
        <p:txBody>
          <a:bodyPr/>
          <a:lstStyle>
            <a:lvl1pPr>
              <a:defRPr sz="2400" b="0">
                <a:solidFill>
                  <a:schemeClr val="bg1"/>
                </a:solidFill>
              </a:defRPr>
            </a:lvl1pPr>
          </a:lstStyle>
          <a:p>
            <a:pPr>
              <a:defRPr/>
            </a:pPr>
            <a:r>
              <a:rPr lang="en-US"/>
              <a:t>TITLE TITLE</a:t>
            </a:r>
            <a:endParaRPr lang="en-GB"/>
          </a:p>
        </p:txBody>
      </p:sp>
      <p:sp>
        <p:nvSpPr>
          <p:cNvPr id="9" name="Text Placeholder 8"/>
          <p:cNvSpPr>
            <a:spLocks noGrp="1"/>
          </p:cNvSpPr>
          <p:nvPr>
            <p:ph type="body" sz="quarter" idx="13"/>
          </p:nvPr>
        </p:nvSpPr>
        <p:spPr bwMode="auto">
          <a:xfrm>
            <a:off x="838200" y="1558245"/>
            <a:ext cx="4746171" cy="461871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userDrawn="1">
  <p:cSld name="Right colour block w/pictures">
    <p:spTree>
      <p:nvGrpSpPr>
        <p:cNvPr id="1" name=""/>
        <p:cNvGrpSpPr/>
        <p:nvPr/>
      </p:nvGrpSpPr>
      <p:grpSpPr bwMode="auto">
        <a:xfrm>
          <a:off x="0" y="0"/>
          <a:ext cx="0" cy="0"/>
          <a:chOff x="0" y="0"/>
          <a:chExt cx="0" cy="0"/>
        </a:xfrm>
      </p:grpSpPr>
      <p:sp>
        <p:nvSpPr>
          <p:cNvPr id="12" name="Picture Placeholder 10"/>
          <p:cNvSpPr>
            <a:spLocks noGrp="1"/>
          </p:cNvSpPr>
          <p:nvPr>
            <p:ph type="pic" sz="quarter" idx="20"/>
          </p:nvPr>
        </p:nvSpPr>
        <p:spPr bwMode="auto">
          <a:xfrm>
            <a:off x="0" y="3886200"/>
            <a:ext cx="6368144" cy="2971800"/>
          </a:xfrm>
          <a:prstGeom prst="rect">
            <a:avLst/>
          </a:prstGeom>
        </p:spPr>
        <p:txBody>
          <a:bodyPr/>
          <a:lstStyle/>
          <a:p>
            <a:pPr>
              <a:defRPr/>
            </a:pPr>
            <a:endParaRPr lang="en-GB"/>
          </a:p>
        </p:txBody>
      </p:sp>
      <p:sp>
        <p:nvSpPr>
          <p:cNvPr id="18" name="Freeform: Shape 17"/>
          <p:cNvSpPr/>
          <p:nvPr userDrawn="1"/>
        </p:nvSpPr>
        <p:spPr bwMode="auto">
          <a:xfrm>
            <a:off x="6368144" y="1042761"/>
            <a:ext cx="5823856" cy="2843440"/>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F39200"/>
          </a:solidFill>
          <a:ln w="9525" cap="flat">
            <a:noFill/>
            <a:prstDash val="solid"/>
            <a:miter/>
          </a:ln>
        </p:spPr>
        <p:txBody>
          <a:bodyPr rtlCol="0" anchor="ctr"/>
          <a:lstStyle/>
          <a:p>
            <a:pPr>
              <a:defRPr/>
            </a:pPr>
            <a:endParaRPr lang="en-GB" sz="1600"/>
          </a:p>
        </p:txBody>
      </p:sp>
      <p:sp>
        <p:nvSpPr>
          <p:cNvPr id="4" name="Date Placeholder 3"/>
          <p:cNvSpPr>
            <a:spLocks noGrp="1"/>
          </p:cNvSpPr>
          <p:nvPr>
            <p:ph type="dt" sz="half" idx="10"/>
          </p:nvPr>
        </p:nvSpPr>
        <p:spPr bwMode="auto"/>
        <p:txBody>
          <a:bodyPr/>
          <a:lstStyle/>
          <a:p>
            <a:pPr>
              <a:defRPr/>
            </a:pPr>
            <a:fld id="{38764186-2683-4925-8817-E5E03C8AE4D8}"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7" name="Title 1"/>
          <p:cNvSpPr>
            <a:spLocks noGrp="1"/>
          </p:cNvSpPr>
          <p:nvPr>
            <p:ph type="title" hasCustomPrompt="1"/>
          </p:nvPr>
        </p:nvSpPr>
        <p:spPr bwMode="auto">
          <a:xfrm>
            <a:off x="1904999" y="297889"/>
            <a:ext cx="9952705" cy="703597"/>
          </a:xfrm>
          <a:prstGeom prst="rect">
            <a:avLst/>
          </a:prstGeom>
        </p:spPr>
        <p:txBody>
          <a:bodyPr/>
          <a:lstStyle>
            <a:lvl1pPr algn="r">
              <a:defRPr sz="3600"/>
            </a:lvl1pPr>
          </a:lstStyle>
          <a:p>
            <a:pPr>
              <a:defRPr/>
            </a:pPr>
            <a:r>
              <a:rPr lang="en-US"/>
              <a:t>TITLE TITLE</a:t>
            </a:r>
            <a:endParaRPr lang="en-GB"/>
          </a:p>
        </p:txBody>
      </p:sp>
      <p:sp>
        <p:nvSpPr>
          <p:cNvPr id="17" name="Text Placeholder 16"/>
          <p:cNvSpPr>
            <a:spLocks noGrp="1"/>
          </p:cNvSpPr>
          <p:nvPr>
            <p:ph type="body" sz="quarter" idx="16"/>
          </p:nvPr>
        </p:nvSpPr>
        <p:spPr bwMode="auto">
          <a:xfrm>
            <a:off x="6596744" y="1257301"/>
            <a:ext cx="5260960" cy="243839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5" name="Picture Placeholder 10"/>
          <p:cNvSpPr>
            <a:spLocks noGrp="1"/>
          </p:cNvSpPr>
          <p:nvPr>
            <p:ph type="pic" sz="quarter" idx="19"/>
          </p:nvPr>
        </p:nvSpPr>
        <p:spPr bwMode="auto">
          <a:xfrm>
            <a:off x="1" y="1043551"/>
            <a:ext cx="6368144" cy="2842649"/>
          </a:xfrm>
          <a:prstGeom prst="rect">
            <a:avLst/>
          </a:prstGeom>
        </p:spPr>
        <p:txBody>
          <a:bodyPr/>
          <a:lstStyle/>
          <a:p>
            <a:pPr>
              <a:defRPr/>
            </a:pPr>
            <a:endParaRPr lang="en-GB"/>
          </a:p>
        </p:txBody>
      </p:sp>
      <p:sp>
        <p:nvSpPr>
          <p:cNvPr id="13" name="Text Placeholder 16"/>
          <p:cNvSpPr>
            <a:spLocks noGrp="1"/>
          </p:cNvSpPr>
          <p:nvPr>
            <p:ph type="body" sz="quarter" idx="21"/>
          </p:nvPr>
        </p:nvSpPr>
        <p:spPr bwMode="auto">
          <a:xfrm>
            <a:off x="6596744" y="4117976"/>
            <a:ext cx="5260960" cy="21970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userDrawn="1">
  <p:cSld name="Article (one column)">
    <p:spTree>
      <p:nvGrpSpPr>
        <p:cNvPr id="1" name=""/>
        <p:cNvGrpSpPr/>
        <p:nvPr/>
      </p:nvGrpSpPr>
      <p:grpSpPr bwMode="auto">
        <a:xfrm>
          <a:off x="0" y="0"/>
          <a:ext cx="0" cy="0"/>
          <a:chOff x="0" y="0"/>
          <a:chExt cx="0" cy="0"/>
        </a:xfrm>
      </p:grpSpPr>
      <p:sp>
        <p:nvSpPr>
          <p:cNvPr id="4" name="Date Placeholder 3"/>
          <p:cNvSpPr>
            <a:spLocks noGrp="1"/>
          </p:cNvSpPr>
          <p:nvPr>
            <p:ph type="dt" sz="half" idx="10"/>
          </p:nvPr>
        </p:nvSpPr>
        <p:spPr bwMode="auto"/>
        <p:txBody>
          <a:bodyPr/>
          <a:lstStyle/>
          <a:p>
            <a:pPr>
              <a:defRPr/>
            </a:pPr>
            <a:fld id="{179A206A-F851-46ED-9C6D-CA299098EBDC}" type="datetime1">
              <a:rPr lang="en-GB"/>
              <a:t>26/03/2024</a:t>
            </a:fld>
            <a:endParaRPr lang="en-GB"/>
          </a:p>
        </p:txBody>
      </p:sp>
      <p:sp>
        <p:nvSpPr>
          <p:cNvPr id="5" name="Footer Placeholder 4"/>
          <p:cNvSpPr>
            <a:spLocks noGrp="1"/>
          </p:cNvSpPr>
          <p:nvPr>
            <p:ph type="ftr" sz="quarter" idx="11"/>
          </p:nvPr>
        </p:nvSpPr>
        <p:spPr bwMode="auto"/>
        <p:txBody>
          <a:bodyPr/>
          <a:lstStyle/>
          <a:p>
            <a:pPr>
              <a:defRPr/>
            </a:pPr>
            <a:r>
              <a:rPr lang="en-GB"/>
              <a:t>Example footer</a:t>
            </a:r>
            <a:endParaRPr/>
          </a:p>
        </p:txBody>
      </p:sp>
      <p:sp>
        <p:nvSpPr>
          <p:cNvPr id="6" name="Slide Number Placeholder 5"/>
          <p:cNvSpPr>
            <a:spLocks noGrp="1"/>
          </p:cNvSpPr>
          <p:nvPr>
            <p:ph type="sldNum" sz="quarter" idx="12"/>
          </p:nvPr>
        </p:nvSpPr>
        <p:spPr bwMode="auto"/>
        <p:txBody>
          <a:bodyPr/>
          <a:lstStyle/>
          <a:p>
            <a:pPr>
              <a:defRPr/>
            </a:pPr>
            <a:fld id="{496DE490-0946-4773-A03B-32BFC404EF59}" type="slidenum">
              <a:rPr lang="en-GB"/>
              <a:t>‹#›</a:t>
            </a:fld>
            <a:endParaRPr lang="en-GB"/>
          </a:p>
        </p:txBody>
      </p:sp>
      <p:sp>
        <p:nvSpPr>
          <p:cNvPr id="7" name="Title 6"/>
          <p:cNvSpPr>
            <a:spLocks noGrp="1"/>
          </p:cNvSpPr>
          <p:nvPr>
            <p:ph type="title"/>
          </p:nvPr>
        </p:nvSpPr>
        <p:spPr bwMode="auto">
          <a:xfrm>
            <a:off x="838200" y="707923"/>
            <a:ext cx="10515600" cy="589935"/>
          </a:xfrm>
          <a:prstGeom prst="rect">
            <a:avLst/>
          </a:prstGeom>
        </p:spPr>
        <p:txBody>
          <a:bodyPr/>
          <a:lstStyle>
            <a:lvl1pPr>
              <a:defRPr sz="3600" b="1">
                <a:latin typeface="Arial"/>
                <a:cs typeface="Arial"/>
              </a:defRPr>
            </a:lvl1pPr>
          </a:lstStyle>
          <a:p>
            <a:pPr>
              <a:defRPr/>
            </a:pPr>
            <a:r>
              <a:rPr lang="en-US"/>
              <a:t>Click to edit Master title style</a:t>
            </a:r>
            <a:endParaRPr lang="en-GB"/>
          </a:p>
        </p:txBody>
      </p:sp>
      <p:sp>
        <p:nvSpPr>
          <p:cNvPr id="9" name="Text Placeholder 8"/>
          <p:cNvSpPr>
            <a:spLocks noGrp="1"/>
          </p:cNvSpPr>
          <p:nvPr>
            <p:ph type="body" sz="quarter" idx="13"/>
          </p:nvPr>
        </p:nvSpPr>
        <p:spPr bwMode="auto">
          <a:xfrm>
            <a:off x="897194" y="1769806"/>
            <a:ext cx="10515600" cy="4159507"/>
          </a:xfrm>
          <a:prstGeom prst="rect">
            <a:avLst/>
          </a:prstGeom>
        </p:spPr>
        <p:txBody>
          <a:bodyPr/>
          <a:lstStyle>
            <a:lvl1pPr>
              <a:defRPr sz="2400"/>
            </a:lvl1pPr>
            <a:lvl2pPr>
              <a:defRPr sz="2400"/>
            </a:lvl2pPr>
            <a:lvl3pPr>
              <a:defRPr sz="2400"/>
            </a:lvl3pPr>
            <a:lvl4pPr>
              <a:defRPr sz="2400"/>
            </a:lvl4pPr>
            <a:lvl5pPr>
              <a:defRPr sz="24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0" name="Rectangle 9"/>
          <p:cNvSpPr/>
          <p:nvPr userDrawn="1"/>
        </p:nvSpPr>
        <p:spPr bwMode="auto">
          <a:xfrm>
            <a:off x="966765" y="1350486"/>
            <a:ext cx="1202913" cy="76851"/>
          </a:xfrm>
          <a:prstGeom prst="rect">
            <a:avLst/>
          </a:prstGeom>
          <a:solidFill>
            <a:srgbClr val="00336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8" name="Rectangle 7"/>
          <p:cNvSpPr/>
          <p:nvPr userDrawn="1"/>
        </p:nvSpPr>
        <p:spPr bwMode="auto">
          <a:xfrm>
            <a:off x="2169678" y="1350486"/>
            <a:ext cx="1202913" cy="76851"/>
          </a:xfrm>
          <a:prstGeom prst="rect">
            <a:avLst/>
          </a:prstGeom>
          <a:solidFill>
            <a:srgbClr val="F392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titleOnly"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GB"/>
          </a:p>
        </p:txBody>
      </p:sp>
      <p:sp>
        <p:nvSpPr>
          <p:cNvPr id="3" name="Date Placeholder 2"/>
          <p:cNvSpPr>
            <a:spLocks noGrp="1"/>
          </p:cNvSpPr>
          <p:nvPr>
            <p:ph type="dt" sz="half" idx="10"/>
          </p:nvPr>
        </p:nvSpPr>
        <p:spPr bwMode="auto"/>
        <p:txBody>
          <a:bodyPr/>
          <a:lstStyle/>
          <a:p>
            <a:pPr>
              <a:defRPr/>
            </a:pPr>
            <a:fld id="{283E512A-8EC5-49AC-BDF8-B81313BE34A3}" type="datetimeFigureOut">
              <a:rPr lang="en-GB"/>
              <a:t>26/03/2024</a:t>
            </a:fld>
            <a:endParaRPr lang="en-GB"/>
          </a:p>
        </p:txBody>
      </p:sp>
      <p:sp>
        <p:nvSpPr>
          <p:cNvPr id="4" name="Footer Placeholder 3"/>
          <p:cNvSpPr>
            <a:spLocks noGrp="1"/>
          </p:cNvSpPr>
          <p:nvPr>
            <p:ph type="ftr" sz="quarter" idx="11"/>
          </p:nvPr>
        </p:nvSpPr>
        <p:spPr bwMode="auto"/>
        <p:txBody>
          <a:bodyPr/>
          <a:lstStyle/>
          <a:p>
            <a:pPr>
              <a:defRPr/>
            </a:pPr>
            <a:endParaRPr lang="en-GB"/>
          </a:p>
        </p:txBody>
      </p:sp>
      <p:sp>
        <p:nvSpPr>
          <p:cNvPr id="5" name="Slide Number Placeholder 4"/>
          <p:cNvSpPr>
            <a:spLocks noGrp="1"/>
          </p:cNvSpPr>
          <p:nvPr>
            <p:ph type="sldNum" sz="quarter" idx="12"/>
          </p:nvPr>
        </p:nvSpPr>
        <p:spPr bwMode="auto"/>
        <p:txBody>
          <a:bodyPr/>
          <a:lstStyle/>
          <a:p>
            <a:pPr>
              <a:defRPr/>
            </a:pPr>
            <a:fld id="{9197C7EA-609E-4CC5-9213-1BBC7FE3A740}"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Left tall colour block w/picture #1">
    <p:spTree>
      <p:nvGrpSpPr>
        <p:cNvPr id="1" name=""/>
        <p:cNvGrpSpPr/>
        <p:nvPr/>
      </p:nvGrpSpPr>
      <p:grpSpPr bwMode="auto">
        <a:xfrm>
          <a:off x="0" y="0"/>
          <a:ext cx="0" cy="0"/>
          <a:chOff x="0" y="0"/>
          <a:chExt cx="0" cy="0"/>
        </a:xfrm>
      </p:grpSpPr>
      <p:sp>
        <p:nvSpPr>
          <p:cNvPr id="11" name="Picture Placeholder 10"/>
          <p:cNvSpPr>
            <a:spLocks noGrp="1"/>
          </p:cNvSpPr>
          <p:nvPr>
            <p:ph type="pic" sz="quarter" idx="14"/>
          </p:nvPr>
        </p:nvSpPr>
        <p:spPr bwMode="auto">
          <a:xfrm>
            <a:off x="4693920" y="1209674"/>
            <a:ext cx="2409619" cy="4438650"/>
          </a:xfrm>
          <a:prstGeom prst="rect">
            <a:avLst/>
          </a:prstGeom>
        </p:spPr>
        <p:txBody>
          <a:bodyPr/>
          <a:lstStyle/>
          <a:p>
            <a:pPr>
              <a:defRPr/>
            </a:pPr>
            <a:endParaRPr lang="en-GB"/>
          </a:p>
        </p:txBody>
      </p:sp>
      <p:sp>
        <p:nvSpPr>
          <p:cNvPr id="12" name="Freeform: Shape 11"/>
          <p:cNvSpPr/>
          <p:nvPr userDrawn="1"/>
        </p:nvSpPr>
        <p:spPr bwMode="auto">
          <a:xfrm>
            <a:off x="7103539" y="1209675"/>
            <a:ext cx="4783662" cy="4438650"/>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chemeClr val="bg2"/>
          </a:solidFill>
          <a:ln w="9525" cap="flat">
            <a:noFill/>
            <a:prstDash val="solid"/>
            <a:miter/>
          </a:ln>
        </p:spPr>
        <p:txBody>
          <a:bodyPr rtlCol="0" anchor="ctr"/>
          <a:lstStyle/>
          <a:p>
            <a:pPr>
              <a:defRPr/>
            </a:pPr>
            <a:endParaRPr lang="en-GB" sz="1600"/>
          </a:p>
        </p:txBody>
      </p:sp>
      <p:sp>
        <p:nvSpPr>
          <p:cNvPr id="18" name="Freeform: Shape 17"/>
          <p:cNvSpPr/>
          <p:nvPr userDrawn="1"/>
        </p:nvSpPr>
        <p:spPr bwMode="auto">
          <a:xfrm>
            <a:off x="7103539" y="0"/>
            <a:ext cx="4460932" cy="6858000"/>
          </a:xfrm>
          <a:custGeom>
            <a:avLst/>
            <a:gdLst>
              <a:gd name="connsiteX0" fmla="*/ 0 w 630507"/>
              <a:gd name="connsiteY0" fmla="*/ 0 h 1048978"/>
              <a:gd name="connsiteX1" fmla="*/ 630507 w 630507"/>
              <a:gd name="connsiteY1" fmla="*/ 0 h 1048978"/>
              <a:gd name="connsiteX2" fmla="*/ 630507 w 630507"/>
              <a:gd name="connsiteY2" fmla="*/ 1048979 h 1048978"/>
              <a:gd name="connsiteX3" fmla="*/ 0 w 630507"/>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630507" h="1048978" extrusionOk="0">
                <a:moveTo>
                  <a:pt x="0" y="0"/>
                </a:moveTo>
                <a:lnTo>
                  <a:pt x="630507" y="0"/>
                </a:lnTo>
                <a:lnTo>
                  <a:pt x="630507" y="1048979"/>
                </a:lnTo>
                <a:lnTo>
                  <a:pt x="0" y="1048979"/>
                </a:lnTo>
                <a:close/>
              </a:path>
            </a:pathLst>
          </a:custGeom>
          <a:solidFill>
            <a:srgbClr val="003361"/>
          </a:solidFill>
          <a:ln w="9525" cap="flat">
            <a:noFill/>
            <a:prstDash val="solid"/>
            <a:miter/>
          </a:ln>
        </p:spPr>
        <p:txBody>
          <a:bodyPr rtlCol="0" anchor="ctr"/>
          <a:lstStyle/>
          <a:p>
            <a:pPr>
              <a:defRPr/>
            </a:pPr>
            <a:endParaRPr lang="en-GB" sz="1600"/>
          </a:p>
        </p:txBody>
      </p:sp>
      <p:sp>
        <p:nvSpPr>
          <p:cNvPr id="4" name="Date Placeholder 3"/>
          <p:cNvSpPr>
            <a:spLocks noGrp="1"/>
          </p:cNvSpPr>
          <p:nvPr>
            <p:ph type="dt" sz="half" idx="10"/>
          </p:nvPr>
        </p:nvSpPr>
        <p:spPr bwMode="auto"/>
        <p:txBody>
          <a:bodyPr/>
          <a:lstStyle/>
          <a:p>
            <a:pPr>
              <a:defRPr/>
            </a:pPr>
            <a:fld id="{F4B1ACF1-4D4B-4525-8441-55D13A70A93E}" type="datetime1">
              <a:rPr lang="en-GB"/>
              <a:t>26/03/2024</a:t>
            </a:fld>
            <a:endParaRPr lang="en-GB"/>
          </a:p>
        </p:txBody>
      </p:sp>
      <p:sp>
        <p:nvSpPr>
          <p:cNvPr id="7" name="Title 1"/>
          <p:cNvSpPr>
            <a:spLocks noGrp="1"/>
          </p:cNvSpPr>
          <p:nvPr>
            <p:ph type="title" hasCustomPrompt="1"/>
          </p:nvPr>
        </p:nvSpPr>
        <p:spPr bwMode="auto">
          <a:xfrm>
            <a:off x="525780" y="681037"/>
            <a:ext cx="3845410" cy="1350963"/>
          </a:xfrm>
          <a:prstGeom prst="rect">
            <a:avLst/>
          </a:prstGeom>
        </p:spPr>
        <p:txBody>
          <a:bodyPr/>
          <a:lstStyle>
            <a:lvl1pPr>
              <a:defRPr/>
            </a:lvl1pPr>
          </a:lstStyle>
          <a:p>
            <a:pPr>
              <a:defRPr/>
            </a:pPr>
            <a:r>
              <a:rPr lang="en-US"/>
              <a:t>TITLE</a:t>
            </a:r>
            <a:br>
              <a:rPr lang="en-US"/>
            </a:br>
            <a:r>
              <a:rPr lang="en-US"/>
              <a:t>TITLE</a:t>
            </a:r>
            <a:endParaRPr lang="en-GB"/>
          </a:p>
        </p:txBody>
      </p:sp>
      <p:sp>
        <p:nvSpPr>
          <p:cNvPr id="9" name="Text Placeholder 8"/>
          <p:cNvSpPr>
            <a:spLocks noGrp="1"/>
          </p:cNvSpPr>
          <p:nvPr>
            <p:ph type="body" sz="quarter" idx="13"/>
          </p:nvPr>
        </p:nvSpPr>
        <p:spPr bwMode="auto">
          <a:xfrm>
            <a:off x="525780" y="2120900"/>
            <a:ext cx="3845410" cy="3527424"/>
          </a:xfrm>
          <a:prstGeom prst="rect">
            <a:avLst/>
          </a:prstGeo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7" name="Text Placeholder 16"/>
          <p:cNvSpPr>
            <a:spLocks noGrp="1"/>
          </p:cNvSpPr>
          <p:nvPr>
            <p:ph type="body" sz="quarter" idx="16"/>
          </p:nvPr>
        </p:nvSpPr>
        <p:spPr bwMode="auto">
          <a:xfrm>
            <a:off x="7426269" y="431799"/>
            <a:ext cx="3762431" cy="574516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12"/>
          </p:nvPr>
        </p:nvSpPr>
        <p:spPr bwMode="auto">
          <a:xfrm>
            <a:off x="8610600" y="6356350"/>
            <a:ext cx="2743200" cy="365125"/>
          </a:xfrm>
          <a:prstGeom prst="rect">
            <a:avLst/>
          </a:prstGeom>
        </p:spPr>
        <p:txBody>
          <a:bodyPr/>
          <a:lstStyle/>
          <a:p>
            <a:pPr>
              <a:defRPr/>
            </a:pPr>
            <a:fld id="{FA2F7864-EED0-4F9C-B550-9BE077CF3E2F}" type="slidenum">
              <a:rPr lang="en-GB"/>
              <a:t>‹#›</a:t>
            </a:fld>
            <a:endParaRPr lang="en-GB"/>
          </a:p>
        </p:txBody>
      </p:sp>
      <p:sp>
        <p:nvSpPr>
          <p:cNvPr id="5" name="Footer Placeholder 4"/>
          <p:cNvSpPr>
            <a:spLocks noGrp="1"/>
          </p:cNvSpPr>
          <p:nvPr>
            <p:ph type="ftr" sz="quarter" idx="11"/>
          </p:nvPr>
        </p:nvSpPr>
        <p:spPr bwMode="auto"/>
        <p:txBody>
          <a:bodyPr/>
          <a:lstStyle/>
          <a:p>
            <a:pPr>
              <a:defRPr/>
            </a:pPr>
            <a:r>
              <a:rPr lang="en-GB"/>
              <a:t>Example footer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3.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5.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7" name="Freeform: Shape 6"/>
          <p:cNvSpPr/>
          <p:nvPr userDrawn="1"/>
        </p:nvSpPr>
        <p:spPr bwMode="auto">
          <a:xfrm>
            <a:off x="0" y="0"/>
            <a:ext cx="12192000" cy="6900951"/>
          </a:xfrm>
          <a:custGeom>
            <a:avLst/>
            <a:gdLst>
              <a:gd name="connsiteX0" fmla="*/ 0 w 1875815"/>
              <a:gd name="connsiteY0" fmla="*/ 0 h 1048978"/>
              <a:gd name="connsiteX1" fmla="*/ 1875816 w 1875815"/>
              <a:gd name="connsiteY1" fmla="*/ 0 h 1048978"/>
              <a:gd name="connsiteX2" fmla="*/ 1875816 w 1875815"/>
              <a:gd name="connsiteY2" fmla="*/ 1048979 h 1048978"/>
              <a:gd name="connsiteX3" fmla="*/ 0 w 1875815"/>
              <a:gd name="connsiteY3" fmla="*/ 1048979 h 1048978"/>
            </a:gdLst>
            <a:ahLst/>
            <a:cxnLst>
              <a:cxn ang="0">
                <a:pos x="connsiteX0" y="connsiteY0"/>
              </a:cxn>
              <a:cxn ang="0">
                <a:pos x="connsiteX1" y="connsiteY1"/>
              </a:cxn>
              <a:cxn ang="0">
                <a:pos x="connsiteX2" y="connsiteY2"/>
              </a:cxn>
              <a:cxn ang="0">
                <a:pos x="connsiteX3" y="connsiteY3"/>
              </a:cxn>
            </a:cxnLst>
            <a:rect l="l" t="t" r="r" b="b"/>
            <a:pathLst>
              <a:path w="1875815" h="1048978" extrusionOk="0">
                <a:moveTo>
                  <a:pt x="0" y="0"/>
                </a:moveTo>
                <a:lnTo>
                  <a:pt x="1875816" y="0"/>
                </a:lnTo>
                <a:lnTo>
                  <a:pt x="1875816" y="1048979"/>
                </a:lnTo>
                <a:lnTo>
                  <a:pt x="0" y="1048979"/>
                </a:lnTo>
                <a:close/>
              </a:path>
            </a:pathLst>
          </a:custGeom>
          <a:solidFill>
            <a:srgbClr val="003361"/>
          </a:solidFill>
          <a:ln w="9525" cap="flat">
            <a:noFill/>
            <a:prstDash val="solid"/>
            <a:miter/>
          </a:ln>
        </p:spPr>
        <p:txBody>
          <a:bodyPr rtlCol="0" anchor="ctr"/>
          <a:lstStyle/>
          <a:p>
            <a:pPr>
              <a:defRPr/>
            </a:pPr>
            <a:endParaRPr lang="en-GB" sz="23900"/>
          </a:p>
        </p:txBody>
      </p:sp>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pPr>
              <a:defRPr/>
            </a:pPr>
            <a:fld id="{B4ED5AFC-DC7A-4075-9BFD-245D38CC7983}" type="datetime1">
              <a:rPr lang="en-GB"/>
              <a:t>26/03/2024</a:t>
            </a:fld>
            <a:endParaRPr lang="en-GB"/>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pPr>
              <a:defRPr/>
            </a:pPr>
            <a:r>
              <a:rPr lang="en-GB"/>
              <a:t>Example footer</a:t>
            </a:r>
            <a:endParaRP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pPr>
              <a:defRPr/>
            </a:pPr>
            <a:fld id="{3BC1DCBA-1DA2-4849-B554-1FA119B8AA61}" type="slidenum">
              <a:rPr lang="en-GB"/>
              <a:t>‹#›</a:t>
            </a:fld>
            <a:endParaRPr lang="en-GB"/>
          </a:p>
        </p:txBody>
      </p:sp>
      <p:grpSp>
        <p:nvGrpSpPr>
          <p:cNvPr id="152" name="Group 151"/>
          <p:cNvGrpSpPr/>
          <p:nvPr userDrawn="1"/>
        </p:nvGrpSpPr>
        <p:grpSpPr bwMode="auto">
          <a:xfrm>
            <a:off x="0" y="0"/>
            <a:ext cx="1874351" cy="762000"/>
            <a:chOff x="1787651" y="694137"/>
            <a:chExt cx="2767500" cy="1125101"/>
          </a:xfrm>
        </p:grpSpPr>
        <p:sp>
          <p:nvSpPr>
            <p:cNvPr id="153" name="Rectangle 152"/>
            <p:cNvSpPr/>
            <p:nvPr userDrawn="1"/>
          </p:nvSpPr>
          <p:spPr bwMode="auto">
            <a:xfrm>
              <a:off x="1787651" y="694137"/>
              <a:ext cx="2767500" cy="1125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54" name="Graphic 2"/>
            <p:cNvSpPr/>
            <p:nvPr/>
          </p:nvSpPr>
          <p:spPr bwMode="auto">
            <a:xfrm>
              <a:off x="3948909" y="1272094"/>
              <a:ext cx="168440" cy="269595"/>
            </a:xfrm>
            <a:custGeom>
              <a:avLst/>
              <a:gdLst>
                <a:gd name="connsiteX0" fmla="*/ 0 w 168440"/>
                <a:gd name="connsiteY0" fmla="*/ 269596 h 269595"/>
                <a:gd name="connsiteX1" fmla="*/ 34643 w 168440"/>
                <a:gd name="connsiteY1" fmla="*/ 269596 h 269595"/>
                <a:gd name="connsiteX2" fmla="*/ 34643 w 168440"/>
                <a:gd name="connsiteY2" fmla="*/ 172860 h 269595"/>
                <a:gd name="connsiteX3" fmla="*/ 118682 w 168440"/>
                <a:gd name="connsiteY3" fmla="*/ 269596 h 269595"/>
                <a:gd name="connsiteX4" fmla="*/ 168440 w 168440"/>
                <a:gd name="connsiteY4" fmla="*/ 269596 h 269595"/>
                <a:gd name="connsiteX5" fmla="*/ 70028 w 168440"/>
                <a:gd name="connsiteY5" fmla="*/ 164744 h 269595"/>
                <a:gd name="connsiteX6" fmla="*/ 157391 w 168440"/>
                <a:gd name="connsiteY6" fmla="*/ 81305 h 269595"/>
                <a:gd name="connsiteX7" fmla="*/ 110204 w 168440"/>
                <a:gd name="connsiteY7" fmla="*/ 81305 h 269595"/>
                <a:gd name="connsiteX8" fmla="*/ 34643 w 168440"/>
                <a:gd name="connsiteY8" fmla="*/ 157724 h 269595"/>
                <a:gd name="connsiteX9" fmla="*/ 34643 w 168440"/>
                <a:gd name="connsiteY9" fmla="*/ 0 h 269595"/>
                <a:gd name="connsiteX10" fmla="*/ 0 w 168440"/>
                <a:gd name="connsiteY10" fmla="*/ 0 h 269595"/>
                <a:gd name="connsiteX11" fmla="*/ 0 w 168440"/>
                <a:gd name="connsiteY11" fmla="*/ 269596 h 269595"/>
                <a:gd name="connsiteX12" fmla="*/ 0 w 168440"/>
                <a:gd name="connsiteY12" fmla="*/ 269596 h 2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40" h="269595" extrusionOk="0">
                  <a:moveTo>
                    <a:pt x="0" y="269596"/>
                  </a:moveTo>
                  <a:lnTo>
                    <a:pt x="34643" y="269596"/>
                  </a:lnTo>
                  <a:lnTo>
                    <a:pt x="34643" y="172860"/>
                  </a:lnTo>
                  <a:lnTo>
                    <a:pt x="118682" y="269596"/>
                  </a:lnTo>
                  <a:lnTo>
                    <a:pt x="168440" y="269596"/>
                  </a:lnTo>
                  <a:lnTo>
                    <a:pt x="70028" y="164744"/>
                  </a:lnTo>
                  <a:lnTo>
                    <a:pt x="157391" y="81305"/>
                  </a:lnTo>
                  <a:lnTo>
                    <a:pt x="110204" y="81305"/>
                  </a:lnTo>
                  <a:lnTo>
                    <a:pt x="34643" y="157724"/>
                  </a:lnTo>
                  <a:lnTo>
                    <a:pt x="34643" y="0"/>
                  </a:lnTo>
                  <a:lnTo>
                    <a:pt x="0" y="0"/>
                  </a:lnTo>
                  <a:lnTo>
                    <a:pt x="0" y="269596"/>
                  </a:lnTo>
                  <a:lnTo>
                    <a:pt x="0" y="269596"/>
                  </a:lnTo>
                  <a:close/>
                </a:path>
              </a:pathLst>
            </a:custGeom>
            <a:solidFill>
              <a:srgbClr val="003361"/>
            </a:solidFill>
            <a:ln w="9525" cap="flat">
              <a:noFill/>
              <a:prstDash val="solid"/>
              <a:miter/>
            </a:ln>
          </p:spPr>
          <p:txBody>
            <a:bodyPr rtlCol="0" anchor="ctr"/>
            <a:lstStyle/>
            <a:p>
              <a:pPr>
                <a:defRPr/>
              </a:pPr>
              <a:endParaRPr lang="en-GB"/>
            </a:p>
          </p:txBody>
        </p:sp>
        <p:sp>
          <p:nvSpPr>
            <p:cNvPr id="155" name="Graphic 2"/>
            <p:cNvSpPr/>
            <p:nvPr/>
          </p:nvSpPr>
          <p:spPr bwMode="auto">
            <a:xfrm>
              <a:off x="3191405" y="1272532"/>
              <a:ext cx="178765" cy="273642"/>
            </a:xfrm>
            <a:custGeom>
              <a:avLst/>
              <a:gdLst>
                <a:gd name="connsiteX0" fmla="*/ -29 w 178765"/>
                <a:gd name="connsiteY0" fmla="*/ 269130 h 273642"/>
                <a:gd name="connsiteX1" fmla="*/ 33137 w 178765"/>
                <a:gd name="connsiteY1" fmla="*/ 269130 h 273642"/>
                <a:gd name="connsiteX2" fmla="*/ 33137 w 178765"/>
                <a:gd name="connsiteY2" fmla="*/ 242593 h 273642"/>
                <a:gd name="connsiteX3" fmla="*/ 33880 w 178765"/>
                <a:gd name="connsiteY3" fmla="*/ 242593 h 273642"/>
                <a:gd name="connsiteX4" fmla="*/ 98011 w 178765"/>
                <a:gd name="connsiteY4" fmla="*/ 273549 h 273642"/>
                <a:gd name="connsiteX5" fmla="*/ 178736 w 178765"/>
                <a:gd name="connsiteY5" fmla="*/ 171822 h 273642"/>
                <a:gd name="connsiteX6" fmla="*/ 97650 w 178765"/>
                <a:gd name="connsiteY6" fmla="*/ 76725 h 273642"/>
                <a:gd name="connsiteX7" fmla="*/ 35356 w 178765"/>
                <a:gd name="connsiteY7" fmla="*/ 106948 h 273642"/>
                <a:gd name="connsiteX8" fmla="*/ 34613 w 178765"/>
                <a:gd name="connsiteY8" fmla="*/ 106948 h 273642"/>
                <a:gd name="connsiteX9" fmla="*/ 34613 w 178765"/>
                <a:gd name="connsiteY9" fmla="*/ -28 h 273642"/>
                <a:gd name="connsiteX10" fmla="*/ -29 w 178765"/>
                <a:gd name="connsiteY10" fmla="*/ -28 h 273642"/>
                <a:gd name="connsiteX11" fmla="*/ -29 w 178765"/>
                <a:gd name="connsiteY11" fmla="*/ 269130 h 273642"/>
                <a:gd name="connsiteX12" fmla="*/ 141874 w 178765"/>
                <a:gd name="connsiteY12" fmla="*/ 174366 h 273642"/>
                <a:gd name="connsiteX13" fmla="*/ 89906 w 178765"/>
                <a:gd name="connsiteY13" fmla="*/ 245498 h 273642"/>
                <a:gd name="connsiteX14" fmla="*/ 34613 w 178765"/>
                <a:gd name="connsiteY14" fmla="*/ 175470 h 273642"/>
                <a:gd name="connsiteX15" fmla="*/ 90277 w 178765"/>
                <a:gd name="connsiteY15" fmla="*/ 104700 h 273642"/>
                <a:gd name="connsiteX16" fmla="*/ 141874 w 178765"/>
                <a:gd name="connsiteY16" fmla="*/ 174366 h 27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765" h="273642" extrusionOk="0">
                  <a:moveTo>
                    <a:pt x="-29" y="269130"/>
                  </a:moveTo>
                  <a:lnTo>
                    <a:pt x="33137" y="269130"/>
                  </a:lnTo>
                  <a:lnTo>
                    <a:pt x="33137" y="242593"/>
                  </a:lnTo>
                  <a:lnTo>
                    <a:pt x="33880" y="242593"/>
                  </a:lnTo>
                  <a:cubicBezTo>
                    <a:pt x="48739" y="262983"/>
                    <a:pt x="72808" y="274600"/>
                    <a:pt x="98011" y="273549"/>
                  </a:cubicBezTo>
                  <a:cubicBezTo>
                    <a:pt x="154780" y="273549"/>
                    <a:pt x="178736" y="223429"/>
                    <a:pt x="178736" y="171822"/>
                  </a:cubicBezTo>
                  <a:cubicBezTo>
                    <a:pt x="178736" y="121340"/>
                    <a:pt x="152199" y="76725"/>
                    <a:pt x="97650" y="76725"/>
                  </a:cubicBezTo>
                  <a:cubicBezTo>
                    <a:pt x="64836" y="76725"/>
                    <a:pt x="46043" y="89622"/>
                    <a:pt x="35356" y="106948"/>
                  </a:cubicBezTo>
                  <a:lnTo>
                    <a:pt x="34613" y="106948"/>
                  </a:lnTo>
                  <a:lnTo>
                    <a:pt x="34613" y="-28"/>
                  </a:lnTo>
                  <a:lnTo>
                    <a:pt x="-29" y="-28"/>
                  </a:lnTo>
                  <a:lnTo>
                    <a:pt x="-29" y="269130"/>
                  </a:lnTo>
                  <a:close/>
                  <a:moveTo>
                    <a:pt x="141874" y="174366"/>
                  </a:moveTo>
                  <a:cubicBezTo>
                    <a:pt x="142617" y="203893"/>
                    <a:pt x="127129" y="245498"/>
                    <a:pt x="89906" y="245498"/>
                  </a:cubicBezTo>
                  <a:cubicBezTo>
                    <a:pt x="50853" y="245498"/>
                    <a:pt x="34613" y="206798"/>
                    <a:pt x="34613" y="175470"/>
                  </a:cubicBezTo>
                  <a:cubicBezTo>
                    <a:pt x="34613" y="140457"/>
                    <a:pt x="52711" y="104700"/>
                    <a:pt x="90277" y="104700"/>
                  </a:cubicBezTo>
                  <a:cubicBezTo>
                    <a:pt x="127844" y="104700"/>
                    <a:pt x="142617" y="140495"/>
                    <a:pt x="141874" y="174366"/>
                  </a:cubicBezTo>
                  <a:close/>
                </a:path>
              </a:pathLst>
            </a:custGeom>
            <a:solidFill>
              <a:srgbClr val="003361"/>
            </a:solidFill>
            <a:ln w="9525" cap="flat">
              <a:noFill/>
              <a:prstDash val="solid"/>
              <a:miter/>
            </a:ln>
          </p:spPr>
          <p:txBody>
            <a:bodyPr rtlCol="0" anchor="ctr"/>
            <a:lstStyle/>
            <a:p>
              <a:pPr>
                <a:defRPr/>
              </a:pPr>
              <a:endParaRPr lang="en-GB"/>
            </a:p>
          </p:txBody>
        </p:sp>
        <p:sp>
          <p:nvSpPr>
            <p:cNvPr id="156" name="Graphic 2"/>
            <p:cNvSpPr/>
            <p:nvPr/>
          </p:nvSpPr>
          <p:spPr bwMode="auto">
            <a:xfrm>
              <a:off x="2499652" y="1353485"/>
              <a:ext cx="34651" cy="187984"/>
            </a:xfrm>
            <a:custGeom>
              <a:avLst/>
              <a:gdLst>
                <a:gd name="connsiteX0" fmla="*/ 0 w 34651"/>
                <a:gd name="connsiteY0" fmla="*/ 187985 h 187985"/>
                <a:gd name="connsiteX1" fmla="*/ 34652 w 34651"/>
                <a:gd name="connsiteY1" fmla="*/ 187985 h 187985"/>
                <a:gd name="connsiteX2" fmla="*/ 34652 w 34651"/>
                <a:gd name="connsiteY2" fmla="*/ 0 h 187985"/>
                <a:gd name="connsiteX3" fmla="*/ 0 w 34651"/>
                <a:gd name="connsiteY3" fmla="*/ 0 h 187985"/>
                <a:gd name="connsiteX4" fmla="*/ 0 w 34651"/>
                <a:gd name="connsiteY4" fmla="*/ 187985 h 187985"/>
                <a:gd name="connsiteX5" fmla="*/ 0 w 34651"/>
                <a:gd name="connsiteY5" fmla="*/ 187985 h 18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187985" extrusionOk="0">
                  <a:moveTo>
                    <a:pt x="0" y="187985"/>
                  </a:moveTo>
                  <a:lnTo>
                    <a:pt x="34652" y="187985"/>
                  </a:lnTo>
                  <a:lnTo>
                    <a:pt x="34652" y="0"/>
                  </a:lnTo>
                  <a:lnTo>
                    <a:pt x="0" y="0"/>
                  </a:lnTo>
                  <a:lnTo>
                    <a:pt x="0" y="187985"/>
                  </a:lnTo>
                  <a:lnTo>
                    <a:pt x="0" y="187985"/>
                  </a:lnTo>
                  <a:close/>
                </a:path>
              </a:pathLst>
            </a:custGeom>
            <a:solidFill>
              <a:srgbClr val="003361"/>
            </a:solidFill>
            <a:ln w="9525" cap="flat">
              <a:noFill/>
              <a:prstDash val="solid"/>
              <a:miter/>
            </a:ln>
          </p:spPr>
          <p:txBody>
            <a:bodyPr rtlCol="0" anchor="ctr"/>
            <a:lstStyle/>
            <a:p>
              <a:pPr>
                <a:defRPr/>
              </a:pPr>
              <a:endParaRPr lang="en-GB"/>
            </a:p>
          </p:txBody>
        </p:sp>
        <p:sp>
          <p:nvSpPr>
            <p:cNvPr id="157" name="Graphic 2"/>
            <p:cNvSpPr/>
            <p:nvPr/>
          </p:nvSpPr>
          <p:spPr bwMode="auto">
            <a:xfrm>
              <a:off x="2499652" y="1271304"/>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158" name="Graphic 2"/>
            <p:cNvSpPr/>
            <p:nvPr/>
          </p:nvSpPr>
          <p:spPr bwMode="auto">
            <a:xfrm>
              <a:off x="2597645" y="1349230"/>
              <a:ext cx="1311459" cy="197007"/>
            </a:xfrm>
            <a:custGeom>
              <a:avLst/>
              <a:gdLst>
                <a:gd name="connsiteX0" fmla="*/ -29 w 1311459"/>
                <a:gd name="connsiteY0" fmla="*/ 192432 h 197007"/>
                <a:gd name="connsiteX1" fmla="*/ 34623 w 1311459"/>
                <a:gd name="connsiteY1" fmla="*/ 192432 h 197007"/>
                <a:gd name="connsiteX2" fmla="*/ 34623 w 1311459"/>
                <a:gd name="connsiteY2" fmla="*/ 105441 h 197007"/>
                <a:gd name="connsiteX3" fmla="*/ 91773 w 1311459"/>
                <a:gd name="connsiteY3" fmla="*/ 28040 h 197007"/>
                <a:gd name="connsiteX4" fmla="*/ 131587 w 1311459"/>
                <a:gd name="connsiteY4" fmla="*/ 95125 h 197007"/>
                <a:gd name="connsiteX5" fmla="*/ 131587 w 1311459"/>
                <a:gd name="connsiteY5" fmla="*/ 192432 h 197007"/>
                <a:gd name="connsiteX6" fmla="*/ 166229 w 1311459"/>
                <a:gd name="connsiteY6" fmla="*/ 192432 h 197007"/>
                <a:gd name="connsiteX7" fmla="*/ 166229 w 1311459"/>
                <a:gd name="connsiteY7" fmla="*/ 80752 h 197007"/>
                <a:gd name="connsiteX8" fmla="*/ 95830 w 1311459"/>
                <a:gd name="connsiteY8" fmla="*/ 27 h 197007"/>
                <a:gd name="connsiteX9" fmla="*/ 34270 w 1311459"/>
                <a:gd name="connsiteY9" fmla="*/ 34317 h 197007"/>
                <a:gd name="connsiteX10" fmla="*/ 33537 w 1311459"/>
                <a:gd name="connsiteY10" fmla="*/ 34317 h 197007"/>
                <a:gd name="connsiteX11" fmla="*/ 33537 w 1311459"/>
                <a:gd name="connsiteY11" fmla="*/ 4447 h 197007"/>
                <a:gd name="connsiteX12" fmla="*/ -29 w 1311459"/>
                <a:gd name="connsiteY12" fmla="*/ 4447 h 197007"/>
                <a:gd name="connsiteX13" fmla="*/ -29 w 1311459"/>
                <a:gd name="connsiteY13" fmla="*/ 192432 h 197007"/>
                <a:gd name="connsiteX14" fmla="*/ 225189 w 1311459"/>
                <a:gd name="connsiteY14" fmla="*/ 192432 h 197007"/>
                <a:gd name="connsiteX15" fmla="*/ 259832 w 1311459"/>
                <a:gd name="connsiteY15" fmla="*/ 192432 h 197007"/>
                <a:gd name="connsiteX16" fmla="*/ 259832 w 1311459"/>
                <a:gd name="connsiteY16" fmla="*/ 105441 h 197007"/>
                <a:gd name="connsiteX17" fmla="*/ 316982 w 1311459"/>
                <a:gd name="connsiteY17" fmla="*/ 28040 h 197007"/>
                <a:gd name="connsiteX18" fmla="*/ 356787 w 1311459"/>
                <a:gd name="connsiteY18" fmla="*/ 95125 h 197007"/>
                <a:gd name="connsiteX19" fmla="*/ 356787 w 1311459"/>
                <a:gd name="connsiteY19" fmla="*/ 192432 h 197007"/>
                <a:gd name="connsiteX20" fmla="*/ 391439 w 1311459"/>
                <a:gd name="connsiteY20" fmla="*/ 192432 h 197007"/>
                <a:gd name="connsiteX21" fmla="*/ 391439 w 1311459"/>
                <a:gd name="connsiteY21" fmla="*/ 80752 h 197007"/>
                <a:gd name="connsiteX22" fmla="*/ 321030 w 1311459"/>
                <a:gd name="connsiteY22" fmla="*/ 27 h 197007"/>
                <a:gd name="connsiteX23" fmla="*/ 259479 w 1311459"/>
                <a:gd name="connsiteY23" fmla="*/ 34317 h 197007"/>
                <a:gd name="connsiteX24" fmla="*/ 258736 w 1311459"/>
                <a:gd name="connsiteY24" fmla="*/ 34317 h 197007"/>
                <a:gd name="connsiteX25" fmla="*/ 258736 w 1311459"/>
                <a:gd name="connsiteY25" fmla="*/ 4447 h 197007"/>
                <a:gd name="connsiteX26" fmla="*/ 225199 w 1311459"/>
                <a:gd name="connsiteY26" fmla="*/ 4447 h 197007"/>
                <a:gd name="connsiteX27" fmla="*/ 225199 w 1311459"/>
                <a:gd name="connsiteY27" fmla="*/ 192432 h 197007"/>
                <a:gd name="connsiteX28" fmla="*/ 434549 w 1311459"/>
                <a:gd name="connsiteY28" fmla="*/ 186536 h 197007"/>
                <a:gd name="connsiteX29" fmla="*/ 486155 w 1311459"/>
                <a:gd name="connsiteY29" fmla="*/ 196852 h 197007"/>
                <a:gd name="connsiteX30" fmla="*/ 551763 w 1311459"/>
                <a:gd name="connsiteY30" fmla="*/ 138245 h 197007"/>
                <a:gd name="connsiteX31" fmla="*/ 470306 w 1311459"/>
                <a:gd name="connsiteY31" fmla="*/ 50891 h 197007"/>
                <a:gd name="connsiteX32" fmla="*/ 503472 w 1311459"/>
                <a:gd name="connsiteY32" fmla="*/ 28031 h 197007"/>
                <a:gd name="connsiteX33" fmla="*/ 539962 w 1311459"/>
                <a:gd name="connsiteY33" fmla="*/ 37613 h 197007"/>
                <a:gd name="connsiteX34" fmla="*/ 542915 w 1311459"/>
                <a:gd name="connsiteY34" fmla="*/ 7390 h 197007"/>
                <a:gd name="connsiteX35" fmla="*/ 499785 w 1311459"/>
                <a:gd name="connsiteY35" fmla="*/ 18 h 197007"/>
                <a:gd name="connsiteX36" fmla="*/ 433444 w 1311459"/>
                <a:gd name="connsiteY36" fmla="*/ 57882 h 197007"/>
                <a:gd name="connsiteX37" fmla="*/ 514902 w 1311459"/>
                <a:gd name="connsiteY37" fmla="*/ 141931 h 197007"/>
                <a:gd name="connsiteX38" fmla="*/ 479516 w 1311459"/>
                <a:gd name="connsiteY38" fmla="*/ 168829 h 197007"/>
                <a:gd name="connsiteX39" fmla="*/ 436387 w 1311459"/>
                <a:gd name="connsiteY39" fmla="*/ 155561 h 197007"/>
                <a:gd name="connsiteX40" fmla="*/ 434549 w 1311459"/>
                <a:gd name="connsiteY40" fmla="*/ 186527 h 197007"/>
                <a:gd name="connsiteX41" fmla="*/ 818987 w 1311459"/>
                <a:gd name="connsiteY41" fmla="*/ 192432 h 197007"/>
                <a:gd name="connsiteX42" fmla="*/ 853639 w 1311459"/>
                <a:gd name="connsiteY42" fmla="*/ 192432 h 197007"/>
                <a:gd name="connsiteX43" fmla="*/ 853639 w 1311459"/>
                <a:gd name="connsiteY43" fmla="*/ 106917 h 197007"/>
                <a:gd name="connsiteX44" fmla="*/ 904874 w 1311459"/>
                <a:gd name="connsiteY44" fmla="*/ 30250 h 197007"/>
                <a:gd name="connsiteX45" fmla="*/ 924038 w 1311459"/>
                <a:gd name="connsiteY45" fmla="*/ 33565 h 197007"/>
                <a:gd name="connsiteX46" fmla="*/ 924038 w 1311459"/>
                <a:gd name="connsiteY46" fmla="*/ 2609 h 197007"/>
                <a:gd name="connsiteX47" fmla="*/ 901179 w 1311459"/>
                <a:gd name="connsiteY47" fmla="*/ 27 h 197007"/>
                <a:gd name="connsiteX48" fmla="*/ 852153 w 1311459"/>
                <a:gd name="connsiteY48" fmla="*/ 33565 h 197007"/>
                <a:gd name="connsiteX49" fmla="*/ 851420 w 1311459"/>
                <a:gd name="connsiteY49" fmla="*/ 33565 h 197007"/>
                <a:gd name="connsiteX50" fmla="*/ 851420 w 1311459"/>
                <a:gd name="connsiteY50" fmla="*/ 4447 h 197007"/>
                <a:gd name="connsiteX51" fmla="*/ 818978 w 1311459"/>
                <a:gd name="connsiteY51" fmla="*/ 4447 h 197007"/>
                <a:gd name="connsiteX52" fmla="*/ 818978 w 1311459"/>
                <a:gd name="connsiteY52" fmla="*/ 192432 h 197007"/>
                <a:gd name="connsiteX53" fmla="*/ 1128607 w 1311459"/>
                <a:gd name="connsiteY53" fmla="*/ 4447 h 197007"/>
                <a:gd name="connsiteX54" fmla="*/ 1093955 w 1311459"/>
                <a:gd name="connsiteY54" fmla="*/ 4447 h 197007"/>
                <a:gd name="connsiteX55" fmla="*/ 1093955 w 1311459"/>
                <a:gd name="connsiteY55" fmla="*/ 91439 h 197007"/>
                <a:gd name="connsiteX56" fmla="*/ 1036805 w 1311459"/>
                <a:gd name="connsiteY56" fmla="*/ 168839 h 197007"/>
                <a:gd name="connsiteX57" fmla="*/ 997000 w 1311459"/>
                <a:gd name="connsiteY57" fmla="*/ 101764 h 197007"/>
                <a:gd name="connsiteX58" fmla="*/ 997000 w 1311459"/>
                <a:gd name="connsiteY58" fmla="*/ 4447 h 197007"/>
                <a:gd name="connsiteX59" fmla="*/ 962348 w 1311459"/>
                <a:gd name="connsiteY59" fmla="*/ 4447 h 197007"/>
                <a:gd name="connsiteX60" fmla="*/ 962348 w 1311459"/>
                <a:gd name="connsiteY60" fmla="*/ 116137 h 197007"/>
                <a:gd name="connsiteX61" fmla="*/ 1032757 w 1311459"/>
                <a:gd name="connsiteY61" fmla="*/ 196852 h 197007"/>
                <a:gd name="connsiteX62" fmla="*/ 1094307 w 1311459"/>
                <a:gd name="connsiteY62" fmla="*/ 162562 h 197007"/>
                <a:gd name="connsiteX63" fmla="*/ 1095041 w 1311459"/>
                <a:gd name="connsiteY63" fmla="*/ 162562 h 197007"/>
                <a:gd name="connsiteX64" fmla="*/ 1095041 w 1311459"/>
                <a:gd name="connsiteY64" fmla="*/ 192413 h 197007"/>
                <a:gd name="connsiteX65" fmla="*/ 1128588 w 1311459"/>
                <a:gd name="connsiteY65" fmla="*/ 192413 h 197007"/>
                <a:gd name="connsiteX66" fmla="*/ 1128588 w 1311459"/>
                <a:gd name="connsiteY66" fmla="*/ 4447 h 197007"/>
                <a:gd name="connsiteX67" fmla="*/ 1309953 w 1311459"/>
                <a:gd name="connsiteY67" fmla="*/ 7400 h 197007"/>
                <a:gd name="connsiteX68" fmla="*/ 1267929 w 1311459"/>
                <a:gd name="connsiteY68" fmla="*/ 27 h 197007"/>
                <a:gd name="connsiteX69" fmla="*/ 1172098 w 1311459"/>
                <a:gd name="connsiteY69" fmla="*/ 98440 h 197007"/>
                <a:gd name="connsiteX70" fmla="*/ 1263776 w 1311459"/>
                <a:gd name="connsiteY70" fmla="*/ 196797 h 197007"/>
                <a:gd name="connsiteX71" fmla="*/ 1267929 w 1311459"/>
                <a:gd name="connsiteY71" fmla="*/ 196852 h 197007"/>
                <a:gd name="connsiteX72" fmla="*/ 1311430 w 1311459"/>
                <a:gd name="connsiteY72" fmla="*/ 189118 h 197007"/>
                <a:gd name="connsiteX73" fmla="*/ 1308830 w 1311459"/>
                <a:gd name="connsiteY73" fmla="*/ 158152 h 197007"/>
                <a:gd name="connsiteX74" fmla="*/ 1271596 w 1311459"/>
                <a:gd name="connsiteY74" fmla="*/ 168839 h 197007"/>
                <a:gd name="connsiteX75" fmla="*/ 1208941 w 1311459"/>
                <a:gd name="connsiteY75" fmla="*/ 98440 h 197007"/>
                <a:gd name="connsiteX76" fmla="*/ 1269386 w 1311459"/>
                <a:gd name="connsiteY76" fmla="*/ 28040 h 197007"/>
                <a:gd name="connsiteX77" fmla="*/ 1306982 w 1311459"/>
                <a:gd name="connsiteY77" fmla="*/ 36146 h 197007"/>
                <a:gd name="connsiteX78" fmla="*/ 1309934 w 1311459"/>
                <a:gd name="connsiteY78" fmla="*/ 7400 h 19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11459" h="197007" extrusionOk="0">
                  <a:moveTo>
                    <a:pt x="-29" y="192432"/>
                  </a:moveTo>
                  <a:lnTo>
                    <a:pt x="34623" y="192432"/>
                  </a:lnTo>
                  <a:lnTo>
                    <a:pt x="34623" y="105441"/>
                  </a:lnTo>
                  <a:cubicBezTo>
                    <a:pt x="34623" y="59720"/>
                    <a:pt x="52320" y="28040"/>
                    <a:pt x="91773" y="28040"/>
                  </a:cubicBezTo>
                  <a:cubicBezTo>
                    <a:pt x="121995" y="29879"/>
                    <a:pt x="131587" y="51262"/>
                    <a:pt x="131587" y="95125"/>
                  </a:cubicBezTo>
                  <a:lnTo>
                    <a:pt x="131587" y="192432"/>
                  </a:lnTo>
                  <a:lnTo>
                    <a:pt x="166229" y="192432"/>
                  </a:lnTo>
                  <a:lnTo>
                    <a:pt x="166229" y="80752"/>
                  </a:lnTo>
                  <a:cubicBezTo>
                    <a:pt x="166229" y="30269"/>
                    <a:pt x="144484" y="27"/>
                    <a:pt x="95830" y="27"/>
                  </a:cubicBezTo>
                  <a:cubicBezTo>
                    <a:pt x="70506" y="-980"/>
                    <a:pt x="46744" y="12255"/>
                    <a:pt x="34270" y="34317"/>
                  </a:cubicBezTo>
                  <a:lnTo>
                    <a:pt x="33537" y="34317"/>
                  </a:lnTo>
                  <a:lnTo>
                    <a:pt x="33537" y="4447"/>
                  </a:lnTo>
                  <a:lnTo>
                    <a:pt x="-29" y="4447"/>
                  </a:lnTo>
                  <a:lnTo>
                    <a:pt x="-29" y="192432"/>
                  </a:lnTo>
                  <a:close/>
                  <a:moveTo>
                    <a:pt x="225189" y="192432"/>
                  </a:moveTo>
                  <a:lnTo>
                    <a:pt x="259832" y="192432"/>
                  </a:lnTo>
                  <a:lnTo>
                    <a:pt x="259832" y="105441"/>
                  </a:lnTo>
                  <a:cubicBezTo>
                    <a:pt x="259832" y="59720"/>
                    <a:pt x="277529" y="28040"/>
                    <a:pt x="316982" y="28040"/>
                  </a:cubicBezTo>
                  <a:cubicBezTo>
                    <a:pt x="347204" y="29879"/>
                    <a:pt x="356787" y="51262"/>
                    <a:pt x="356787" y="95125"/>
                  </a:cubicBezTo>
                  <a:lnTo>
                    <a:pt x="356787" y="192432"/>
                  </a:lnTo>
                  <a:lnTo>
                    <a:pt x="391439" y="192432"/>
                  </a:lnTo>
                  <a:lnTo>
                    <a:pt x="391439" y="80752"/>
                  </a:lnTo>
                  <a:cubicBezTo>
                    <a:pt x="391439" y="30269"/>
                    <a:pt x="369683" y="27"/>
                    <a:pt x="321030" y="27"/>
                  </a:cubicBezTo>
                  <a:cubicBezTo>
                    <a:pt x="295703" y="-993"/>
                    <a:pt x="271938" y="12247"/>
                    <a:pt x="259479" y="34317"/>
                  </a:cubicBezTo>
                  <a:lnTo>
                    <a:pt x="258736" y="34317"/>
                  </a:lnTo>
                  <a:lnTo>
                    <a:pt x="258736" y="4447"/>
                  </a:lnTo>
                  <a:lnTo>
                    <a:pt x="225199" y="4447"/>
                  </a:lnTo>
                  <a:lnTo>
                    <a:pt x="225199" y="192432"/>
                  </a:lnTo>
                  <a:close/>
                  <a:moveTo>
                    <a:pt x="434549" y="186536"/>
                  </a:moveTo>
                  <a:cubicBezTo>
                    <a:pt x="450637" y="194175"/>
                    <a:pt x="468363" y="197720"/>
                    <a:pt x="486155" y="196852"/>
                  </a:cubicBezTo>
                  <a:cubicBezTo>
                    <a:pt x="519693" y="196852"/>
                    <a:pt x="551763" y="178431"/>
                    <a:pt x="551763" y="138245"/>
                  </a:cubicBezTo>
                  <a:cubicBezTo>
                    <a:pt x="551763" y="78170"/>
                    <a:pt x="470306" y="89229"/>
                    <a:pt x="470306" y="50891"/>
                  </a:cubicBezTo>
                  <a:cubicBezTo>
                    <a:pt x="470306" y="35413"/>
                    <a:pt x="485784" y="28031"/>
                    <a:pt x="503472" y="28031"/>
                  </a:cubicBezTo>
                  <a:cubicBezTo>
                    <a:pt x="516130" y="28908"/>
                    <a:pt x="528503" y="32159"/>
                    <a:pt x="539962" y="37613"/>
                  </a:cubicBezTo>
                  <a:lnTo>
                    <a:pt x="542915" y="7390"/>
                  </a:lnTo>
                  <a:cubicBezTo>
                    <a:pt x="528999" y="2759"/>
                    <a:pt x="514454" y="273"/>
                    <a:pt x="499785" y="18"/>
                  </a:cubicBezTo>
                  <a:cubicBezTo>
                    <a:pt x="462562" y="18"/>
                    <a:pt x="433444" y="18811"/>
                    <a:pt x="433444" y="57882"/>
                  </a:cubicBezTo>
                  <a:cubicBezTo>
                    <a:pt x="433444" y="110594"/>
                    <a:pt x="514902" y="107650"/>
                    <a:pt x="514902" y="141931"/>
                  </a:cubicBezTo>
                  <a:cubicBezTo>
                    <a:pt x="514902" y="162200"/>
                    <a:pt x="495366" y="168829"/>
                    <a:pt x="479516" y="168829"/>
                  </a:cubicBezTo>
                  <a:cubicBezTo>
                    <a:pt x="464267" y="168035"/>
                    <a:pt x="449446" y="163476"/>
                    <a:pt x="436387" y="155561"/>
                  </a:cubicBezTo>
                  <a:lnTo>
                    <a:pt x="434549" y="186527"/>
                  </a:lnTo>
                  <a:close/>
                  <a:moveTo>
                    <a:pt x="818987" y="192432"/>
                  </a:moveTo>
                  <a:lnTo>
                    <a:pt x="853639" y="192432"/>
                  </a:lnTo>
                  <a:lnTo>
                    <a:pt x="853639" y="106917"/>
                  </a:lnTo>
                  <a:cubicBezTo>
                    <a:pt x="853639" y="59740"/>
                    <a:pt x="873908" y="30250"/>
                    <a:pt x="904874" y="30250"/>
                  </a:cubicBezTo>
                  <a:cubicBezTo>
                    <a:pt x="911418" y="30126"/>
                    <a:pt x="917923" y="31251"/>
                    <a:pt x="924038" y="33565"/>
                  </a:cubicBezTo>
                  <a:lnTo>
                    <a:pt x="924038" y="2609"/>
                  </a:lnTo>
                  <a:cubicBezTo>
                    <a:pt x="916542" y="850"/>
                    <a:pt x="908875" y="-17"/>
                    <a:pt x="901179" y="27"/>
                  </a:cubicBezTo>
                  <a:cubicBezTo>
                    <a:pt x="879852" y="1169"/>
                    <a:pt x="860945" y="14104"/>
                    <a:pt x="852153" y="33565"/>
                  </a:cubicBezTo>
                  <a:lnTo>
                    <a:pt x="851420" y="33565"/>
                  </a:lnTo>
                  <a:lnTo>
                    <a:pt x="851420" y="4447"/>
                  </a:lnTo>
                  <a:lnTo>
                    <a:pt x="818978" y="4447"/>
                  </a:lnTo>
                  <a:lnTo>
                    <a:pt x="818978" y="192432"/>
                  </a:lnTo>
                  <a:close/>
                  <a:moveTo>
                    <a:pt x="1128607" y="4447"/>
                  </a:moveTo>
                  <a:lnTo>
                    <a:pt x="1093955" y="4447"/>
                  </a:lnTo>
                  <a:lnTo>
                    <a:pt x="1093955" y="91439"/>
                  </a:lnTo>
                  <a:cubicBezTo>
                    <a:pt x="1093955" y="137159"/>
                    <a:pt x="1076267" y="168839"/>
                    <a:pt x="1036805" y="168839"/>
                  </a:cubicBezTo>
                  <a:cubicBezTo>
                    <a:pt x="1006582" y="167001"/>
                    <a:pt x="997000" y="145617"/>
                    <a:pt x="997000" y="101764"/>
                  </a:cubicBezTo>
                  <a:lnTo>
                    <a:pt x="997000" y="4447"/>
                  </a:lnTo>
                  <a:lnTo>
                    <a:pt x="962348" y="4447"/>
                  </a:lnTo>
                  <a:lnTo>
                    <a:pt x="962348" y="116137"/>
                  </a:lnTo>
                  <a:cubicBezTo>
                    <a:pt x="962348" y="166620"/>
                    <a:pt x="984094" y="196852"/>
                    <a:pt x="1032757" y="196852"/>
                  </a:cubicBezTo>
                  <a:cubicBezTo>
                    <a:pt x="1058084" y="197870"/>
                    <a:pt x="1081849" y="184630"/>
                    <a:pt x="1094307" y="162562"/>
                  </a:cubicBezTo>
                  <a:lnTo>
                    <a:pt x="1095041" y="162562"/>
                  </a:lnTo>
                  <a:lnTo>
                    <a:pt x="1095041" y="192413"/>
                  </a:lnTo>
                  <a:lnTo>
                    <a:pt x="1128588" y="192413"/>
                  </a:lnTo>
                  <a:lnTo>
                    <a:pt x="1128588" y="4447"/>
                  </a:lnTo>
                  <a:close/>
                  <a:moveTo>
                    <a:pt x="1309953" y="7400"/>
                  </a:moveTo>
                  <a:cubicBezTo>
                    <a:pt x="1296447" y="2638"/>
                    <a:pt x="1282245" y="146"/>
                    <a:pt x="1267929" y="27"/>
                  </a:cubicBezTo>
                  <a:cubicBezTo>
                    <a:pt x="1210436" y="27"/>
                    <a:pt x="1172098" y="41309"/>
                    <a:pt x="1172098" y="98440"/>
                  </a:cubicBezTo>
                  <a:cubicBezTo>
                    <a:pt x="1170250" y="150918"/>
                    <a:pt x="1211303" y="194954"/>
                    <a:pt x="1263776" y="196797"/>
                  </a:cubicBezTo>
                  <a:cubicBezTo>
                    <a:pt x="1265167" y="196845"/>
                    <a:pt x="1266548" y="196863"/>
                    <a:pt x="1267929" y="196852"/>
                  </a:cubicBezTo>
                  <a:cubicBezTo>
                    <a:pt x="1282817" y="197366"/>
                    <a:pt x="1297638" y="194731"/>
                    <a:pt x="1311430" y="189118"/>
                  </a:cubicBezTo>
                  <a:lnTo>
                    <a:pt x="1308830" y="158152"/>
                  </a:lnTo>
                  <a:cubicBezTo>
                    <a:pt x="1297619" y="165035"/>
                    <a:pt x="1284750" y="168729"/>
                    <a:pt x="1271596" y="168839"/>
                  </a:cubicBezTo>
                  <a:cubicBezTo>
                    <a:pt x="1227000" y="168839"/>
                    <a:pt x="1208941" y="131987"/>
                    <a:pt x="1208941" y="98440"/>
                  </a:cubicBezTo>
                  <a:cubicBezTo>
                    <a:pt x="1208941" y="62683"/>
                    <a:pt x="1230686" y="28040"/>
                    <a:pt x="1269386" y="28040"/>
                  </a:cubicBezTo>
                  <a:cubicBezTo>
                    <a:pt x="1282321" y="28295"/>
                    <a:pt x="1295085" y="31047"/>
                    <a:pt x="1306982" y="36146"/>
                  </a:cubicBezTo>
                  <a:lnTo>
                    <a:pt x="1309934" y="7400"/>
                  </a:lnTo>
                  <a:close/>
                </a:path>
              </a:pathLst>
            </a:custGeom>
            <a:solidFill>
              <a:srgbClr val="003361"/>
            </a:solidFill>
            <a:ln w="9525" cap="flat">
              <a:noFill/>
              <a:prstDash val="solid"/>
              <a:miter/>
            </a:ln>
          </p:spPr>
          <p:txBody>
            <a:bodyPr rtlCol="0" anchor="ctr"/>
            <a:lstStyle/>
            <a:p>
              <a:pPr>
                <a:defRPr/>
              </a:pPr>
              <a:endParaRPr lang="en-GB"/>
            </a:p>
          </p:txBody>
        </p:sp>
        <p:sp>
          <p:nvSpPr>
            <p:cNvPr id="159" name="Graphic 2"/>
            <p:cNvSpPr/>
            <p:nvPr/>
          </p:nvSpPr>
          <p:spPr bwMode="auto">
            <a:xfrm>
              <a:off x="3800291" y="991164"/>
              <a:ext cx="129787" cy="256679"/>
            </a:xfrm>
            <a:custGeom>
              <a:avLst/>
              <a:gdLst>
                <a:gd name="connsiteX0" fmla="*/ 126729 w 129787"/>
                <a:gd name="connsiteY0" fmla="*/ 64257 h 256679"/>
                <a:gd name="connsiteX1" fmla="*/ 76971 w 129787"/>
                <a:gd name="connsiteY1" fmla="*/ 64257 h 256679"/>
                <a:gd name="connsiteX2" fmla="*/ 76971 w 129787"/>
                <a:gd name="connsiteY2" fmla="*/ -28 h 256679"/>
                <a:gd name="connsiteX3" fmla="*/ 42366 w 129787"/>
                <a:gd name="connsiteY3" fmla="*/ 11031 h 256679"/>
                <a:gd name="connsiteX4" fmla="*/ 42366 w 129787"/>
                <a:gd name="connsiteY4" fmla="*/ 64257 h 256679"/>
                <a:gd name="connsiteX5" fmla="*/ -29 w 129787"/>
                <a:gd name="connsiteY5" fmla="*/ 64257 h 256679"/>
                <a:gd name="connsiteX6" fmla="*/ -29 w 129787"/>
                <a:gd name="connsiteY6" fmla="*/ 92260 h 256679"/>
                <a:gd name="connsiteX7" fmla="*/ 42366 w 129787"/>
                <a:gd name="connsiteY7" fmla="*/ 92260 h 256679"/>
                <a:gd name="connsiteX8" fmla="*/ 42366 w 129787"/>
                <a:gd name="connsiteY8" fmla="*/ 202102 h 256679"/>
                <a:gd name="connsiteX9" fmla="*/ 100231 w 129787"/>
                <a:gd name="connsiteY9" fmla="*/ 256652 h 256679"/>
                <a:gd name="connsiteX10" fmla="*/ 129758 w 129787"/>
                <a:gd name="connsiteY10" fmla="*/ 251489 h 256679"/>
                <a:gd name="connsiteX11" fmla="*/ 129758 w 129787"/>
                <a:gd name="connsiteY11" fmla="*/ 221962 h 256679"/>
                <a:gd name="connsiteX12" fmla="*/ 106165 w 129787"/>
                <a:gd name="connsiteY12" fmla="*/ 228630 h 256679"/>
                <a:gd name="connsiteX13" fmla="*/ 77047 w 129787"/>
                <a:gd name="connsiteY13" fmla="*/ 195082 h 256679"/>
                <a:gd name="connsiteX14" fmla="*/ 77047 w 129787"/>
                <a:gd name="connsiteY14" fmla="*/ 92260 h 256679"/>
                <a:gd name="connsiteX15" fmla="*/ 126805 w 129787"/>
                <a:gd name="connsiteY15" fmla="*/ 92260 h 256679"/>
                <a:gd name="connsiteX16" fmla="*/ 126805 w 129787"/>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87" h="256679" extrusionOk="0">
                  <a:moveTo>
                    <a:pt x="126729" y="64257"/>
                  </a:moveTo>
                  <a:lnTo>
                    <a:pt x="76971" y="64257"/>
                  </a:lnTo>
                  <a:lnTo>
                    <a:pt x="76971" y="-28"/>
                  </a:lnTo>
                  <a:lnTo>
                    <a:pt x="42366" y="11031"/>
                  </a:lnTo>
                  <a:lnTo>
                    <a:pt x="42366" y="64257"/>
                  </a:lnTo>
                  <a:lnTo>
                    <a:pt x="-29" y="64257"/>
                  </a:lnTo>
                  <a:lnTo>
                    <a:pt x="-29" y="92260"/>
                  </a:lnTo>
                  <a:lnTo>
                    <a:pt x="42366" y="92260"/>
                  </a:lnTo>
                  <a:lnTo>
                    <a:pt x="42366" y="202102"/>
                  </a:lnTo>
                  <a:cubicBezTo>
                    <a:pt x="42366" y="239698"/>
                    <a:pt x="64483" y="256652"/>
                    <a:pt x="100231" y="256652"/>
                  </a:cubicBezTo>
                  <a:cubicBezTo>
                    <a:pt x="110261" y="256303"/>
                    <a:pt x="120205" y="254566"/>
                    <a:pt x="129758" y="251489"/>
                  </a:cubicBezTo>
                  <a:lnTo>
                    <a:pt x="129758" y="221962"/>
                  </a:lnTo>
                  <a:cubicBezTo>
                    <a:pt x="122710" y="226441"/>
                    <a:pt x="114509" y="228758"/>
                    <a:pt x="106165" y="228630"/>
                  </a:cubicBezTo>
                  <a:cubicBezTo>
                    <a:pt x="90315" y="228630"/>
                    <a:pt x="77047" y="216828"/>
                    <a:pt x="77047" y="195082"/>
                  </a:cubicBezTo>
                  <a:lnTo>
                    <a:pt x="77047" y="92260"/>
                  </a:lnTo>
                  <a:lnTo>
                    <a:pt x="126805" y="92260"/>
                  </a:lnTo>
                  <a:lnTo>
                    <a:pt x="126805" y="64257"/>
                  </a:lnTo>
                  <a:close/>
                </a:path>
              </a:pathLst>
            </a:custGeom>
            <a:solidFill>
              <a:srgbClr val="003361"/>
            </a:solidFill>
            <a:ln w="9525" cap="flat">
              <a:noFill/>
              <a:prstDash val="solid"/>
              <a:miter/>
            </a:ln>
          </p:spPr>
          <p:txBody>
            <a:bodyPr rtlCol="0" anchor="ctr"/>
            <a:lstStyle/>
            <a:p>
              <a:pPr>
                <a:defRPr/>
              </a:pPr>
              <a:endParaRPr lang="en-GB"/>
            </a:p>
          </p:txBody>
        </p:sp>
        <p:sp>
          <p:nvSpPr>
            <p:cNvPr id="160" name="Graphic 2"/>
            <p:cNvSpPr/>
            <p:nvPr/>
          </p:nvSpPr>
          <p:spPr bwMode="auto">
            <a:xfrm>
              <a:off x="4148439" y="991164"/>
              <a:ext cx="129740" cy="256679"/>
            </a:xfrm>
            <a:custGeom>
              <a:avLst/>
              <a:gdLst>
                <a:gd name="connsiteX0" fmla="*/ 126767 w 129740"/>
                <a:gd name="connsiteY0" fmla="*/ 64257 h 256679"/>
                <a:gd name="connsiteX1" fmla="*/ 77009 w 129740"/>
                <a:gd name="connsiteY1" fmla="*/ 64257 h 256679"/>
                <a:gd name="connsiteX2" fmla="*/ 77009 w 129740"/>
                <a:gd name="connsiteY2" fmla="*/ -28 h 256679"/>
                <a:gd name="connsiteX3" fmla="*/ 42357 w 129740"/>
                <a:gd name="connsiteY3" fmla="*/ 11031 h 256679"/>
                <a:gd name="connsiteX4" fmla="*/ 42357 w 129740"/>
                <a:gd name="connsiteY4" fmla="*/ 64257 h 256679"/>
                <a:gd name="connsiteX5" fmla="*/ -29 w 129740"/>
                <a:gd name="connsiteY5" fmla="*/ 64257 h 256679"/>
                <a:gd name="connsiteX6" fmla="*/ -29 w 129740"/>
                <a:gd name="connsiteY6" fmla="*/ 92260 h 256679"/>
                <a:gd name="connsiteX7" fmla="*/ 42357 w 129740"/>
                <a:gd name="connsiteY7" fmla="*/ 92260 h 256679"/>
                <a:gd name="connsiteX8" fmla="*/ 42357 w 129740"/>
                <a:gd name="connsiteY8" fmla="*/ 202102 h 256679"/>
                <a:gd name="connsiteX9" fmla="*/ 100231 w 129740"/>
                <a:gd name="connsiteY9" fmla="*/ 256652 h 256679"/>
                <a:gd name="connsiteX10" fmla="*/ 129711 w 129740"/>
                <a:gd name="connsiteY10" fmla="*/ 251489 h 256679"/>
                <a:gd name="connsiteX11" fmla="*/ 129711 w 129740"/>
                <a:gd name="connsiteY11" fmla="*/ 221962 h 256679"/>
                <a:gd name="connsiteX12" fmla="*/ 106127 w 129740"/>
                <a:gd name="connsiteY12" fmla="*/ 228630 h 256679"/>
                <a:gd name="connsiteX13" fmla="*/ 77009 w 129740"/>
                <a:gd name="connsiteY13" fmla="*/ 195082 h 256679"/>
                <a:gd name="connsiteX14" fmla="*/ 77009 w 129740"/>
                <a:gd name="connsiteY14" fmla="*/ 92260 h 256679"/>
                <a:gd name="connsiteX15" fmla="*/ 126767 w 129740"/>
                <a:gd name="connsiteY15" fmla="*/ 92260 h 256679"/>
                <a:gd name="connsiteX16" fmla="*/ 126767 w 129740"/>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40" h="256679" extrusionOk="0">
                  <a:moveTo>
                    <a:pt x="126767" y="64257"/>
                  </a:moveTo>
                  <a:lnTo>
                    <a:pt x="77009" y="64257"/>
                  </a:lnTo>
                  <a:lnTo>
                    <a:pt x="77009" y="-28"/>
                  </a:lnTo>
                  <a:lnTo>
                    <a:pt x="42357" y="11031"/>
                  </a:lnTo>
                  <a:lnTo>
                    <a:pt x="42357" y="64257"/>
                  </a:lnTo>
                  <a:lnTo>
                    <a:pt x="-29" y="64257"/>
                  </a:lnTo>
                  <a:lnTo>
                    <a:pt x="-29" y="92260"/>
                  </a:lnTo>
                  <a:lnTo>
                    <a:pt x="42357" y="92260"/>
                  </a:lnTo>
                  <a:lnTo>
                    <a:pt x="42357" y="202102"/>
                  </a:lnTo>
                  <a:cubicBezTo>
                    <a:pt x="42357" y="239698"/>
                    <a:pt x="64474" y="256652"/>
                    <a:pt x="100231" y="256652"/>
                  </a:cubicBezTo>
                  <a:cubicBezTo>
                    <a:pt x="110251" y="256301"/>
                    <a:pt x="120166" y="254563"/>
                    <a:pt x="129711" y="251489"/>
                  </a:cubicBezTo>
                  <a:lnTo>
                    <a:pt x="129711" y="221962"/>
                  </a:lnTo>
                  <a:cubicBezTo>
                    <a:pt x="122672" y="226441"/>
                    <a:pt x="114471" y="228759"/>
                    <a:pt x="106127" y="228630"/>
                  </a:cubicBezTo>
                  <a:cubicBezTo>
                    <a:pt x="90277" y="228630"/>
                    <a:pt x="77009" y="216828"/>
                    <a:pt x="77009" y="195082"/>
                  </a:cubicBezTo>
                  <a:lnTo>
                    <a:pt x="77009" y="92260"/>
                  </a:lnTo>
                  <a:lnTo>
                    <a:pt x="126767" y="92260"/>
                  </a:lnTo>
                  <a:lnTo>
                    <a:pt x="126767" y="64257"/>
                  </a:lnTo>
                  <a:close/>
                </a:path>
              </a:pathLst>
            </a:custGeom>
            <a:solidFill>
              <a:srgbClr val="003361"/>
            </a:solidFill>
            <a:ln w="9525" cap="flat">
              <a:noFill/>
              <a:prstDash val="solid"/>
              <a:miter/>
            </a:ln>
          </p:spPr>
          <p:txBody>
            <a:bodyPr rtlCol="0" anchor="ctr"/>
            <a:lstStyle/>
            <a:p>
              <a:pPr>
                <a:defRPr/>
              </a:pPr>
              <a:endParaRPr lang="en-GB"/>
            </a:p>
          </p:txBody>
        </p:sp>
        <p:sp>
          <p:nvSpPr>
            <p:cNvPr id="161" name="Graphic 2"/>
            <p:cNvSpPr/>
            <p:nvPr/>
          </p:nvSpPr>
          <p:spPr bwMode="auto">
            <a:xfrm>
              <a:off x="3728920"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162" name="Graphic 2"/>
            <p:cNvSpPr/>
            <p:nvPr/>
          </p:nvSpPr>
          <p:spPr bwMode="auto">
            <a:xfrm>
              <a:off x="2950537"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163" name="Graphic 2"/>
            <p:cNvSpPr/>
            <p:nvPr/>
          </p:nvSpPr>
          <p:spPr bwMode="auto">
            <a:xfrm>
              <a:off x="3995858" y="991239"/>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164" name="Graphic 2"/>
            <p:cNvSpPr/>
            <p:nvPr/>
          </p:nvSpPr>
          <p:spPr bwMode="auto">
            <a:xfrm>
              <a:off x="4055980" y="991239"/>
              <a:ext cx="34642" cy="34651"/>
            </a:xfrm>
            <a:custGeom>
              <a:avLst/>
              <a:gdLst>
                <a:gd name="connsiteX0" fmla="*/ 0 w 34642"/>
                <a:gd name="connsiteY0" fmla="*/ 34652 h 34651"/>
                <a:gd name="connsiteX1" fmla="*/ 34643 w 34642"/>
                <a:gd name="connsiteY1" fmla="*/ 34652 h 34651"/>
                <a:gd name="connsiteX2" fmla="*/ 34643 w 34642"/>
                <a:gd name="connsiteY2" fmla="*/ 0 h 34651"/>
                <a:gd name="connsiteX3" fmla="*/ 0 w 34642"/>
                <a:gd name="connsiteY3" fmla="*/ 0 h 34651"/>
                <a:gd name="connsiteX4" fmla="*/ 0 w 34642"/>
                <a:gd name="connsiteY4" fmla="*/ 34652 h 34651"/>
                <a:gd name="connsiteX5" fmla="*/ 0 w 34642"/>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51" extrusionOk="0">
                  <a:moveTo>
                    <a:pt x="0" y="34652"/>
                  </a:moveTo>
                  <a:lnTo>
                    <a:pt x="34643" y="34652"/>
                  </a:lnTo>
                  <a:lnTo>
                    <a:pt x="34643"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165" name="Graphic 2"/>
            <p:cNvSpPr/>
            <p:nvPr/>
          </p:nvSpPr>
          <p:spPr bwMode="auto">
            <a:xfrm>
              <a:off x="2495661" y="1051670"/>
              <a:ext cx="1622555" cy="197014"/>
            </a:xfrm>
            <a:custGeom>
              <a:avLst/>
              <a:gdLst>
                <a:gd name="connsiteX0" fmla="*/ 166210 w 1622555"/>
                <a:gd name="connsiteY0" fmla="*/ 4455 h 197014"/>
                <a:gd name="connsiteX1" fmla="*/ 131606 w 1622555"/>
                <a:gd name="connsiteY1" fmla="*/ 4455 h 197014"/>
                <a:gd name="connsiteX2" fmla="*/ 131606 w 1622555"/>
                <a:gd name="connsiteY2" fmla="*/ 91438 h 197014"/>
                <a:gd name="connsiteX3" fmla="*/ 74456 w 1622555"/>
                <a:gd name="connsiteY3" fmla="*/ 168847 h 197014"/>
                <a:gd name="connsiteX4" fmla="*/ 34651 w 1622555"/>
                <a:gd name="connsiteY4" fmla="*/ 101763 h 197014"/>
                <a:gd name="connsiteX5" fmla="*/ 34651 w 1622555"/>
                <a:gd name="connsiteY5" fmla="*/ 4455 h 197014"/>
                <a:gd name="connsiteX6" fmla="*/ -29 w 1622555"/>
                <a:gd name="connsiteY6" fmla="*/ 4455 h 197014"/>
                <a:gd name="connsiteX7" fmla="*/ -29 w 1622555"/>
                <a:gd name="connsiteY7" fmla="*/ 116145 h 197014"/>
                <a:gd name="connsiteX8" fmla="*/ 70370 w 1622555"/>
                <a:gd name="connsiteY8" fmla="*/ 196870 h 197014"/>
                <a:gd name="connsiteX9" fmla="*/ 131930 w 1622555"/>
                <a:gd name="connsiteY9" fmla="*/ 162580 h 197014"/>
                <a:gd name="connsiteX10" fmla="*/ 132663 w 1622555"/>
                <a:gd name="connsiteY10" fmla="*/ 162580 h 197014"/>
                <a:gd name="connsiteX11" fmla="*/ 132663 w 1622555"/>
                <a:gd name="connsiteY11" fmla="*/ 192431 h 197014"/>
                <a:gd name="connsiteX12" fmla="*/ 166210 w 1622555"/>
                <a:gd name="connsiteY12" fmla="*/ 192431 h 197014"/>
                <a:gd name="connsiteX13" fmla="*/ 166210 w 1622555"/>
                <a:gd name="connsiteY13" fmla="*/ 4455 h 197014"/>
                <a:gd name="connsiteX14" fmla="*/ 225180 w 1622555"/>
                <a:gd name="connsiteY14" fmla="*/ 192431 h 197014"/>
                <a:gd name="connsiteX15" fmla="*/ 259832 w 1622555"/>
                <a:gd name="connsiteY15" fmla="*/ 192431 h 197014"/>
                <a:gd name="connsiteX16" fmla="*/ 259832 w 1622555"/>
                <a:gd name="connsiteY16" fmla="*/ 105449 h 197014"/>
                <a:gd name="connsiteX17" fmla="*/ 316982 w 1622555"/>
                <a:gd name="connsiteY17" fmla="*/ 28039 h 197014"/>
                <a:gd name="connsiteX18" fmla="*/ 356787 w 1622555"/>
                <a:gd name="connsiteY18" fmla="*/ 95124 h 197014"/>
                <a:gd name="connsiteX19" fmla="*/ 356787 w 1622555"/>
                <a:gd name="connsiteY19" fmla="*/ 192431 h 197014"/>
                <a:gd name="connsiteX20" fmla="*/ 391439 w 1622555"/>
                <a:gd name="connsiteY20" fmla="*/ 192431 h 197014"/>
                <a:gd name="connsiteX21" fmla="*/ 391439 w 1622555"/>
                <a:gd name="connsiteY21" fmla="*/ 80751 h 197014"/>
                <a:gd name="connsiteX22" fmla="*/ 321039 w 1622555"/>
                <a:gd name="connsiteY22" fmla="*/ 26 h 197014"/>
                <a:gd name="connsiteX23" fmla="*/ 259479 w 1622555"/>
                <a:gd name="connsiteY23" fmla="*/ 34316 h 197014"/>
                <a:gd name="connsiteX24" fmla="*/ 258746 w 1622555"/>
                <a:gd name="connsiteY24" fmla="*/ 34316 h 197014"/>
                <a:gd name="connsiteX25" fmla="*/ 258746 w 1622555"/>
                <a:gd name="connsiteY25" fmla="*/ 4455 h 197014"/>
                <a:gd name="connsiteX26" fmla="*/ 225180 w 1622555"/>
                <a:gd name="connsiteY26" fmla="*/ 4455 h 197014"/>
                <a:gd name="connsiteX27" fmla="*/ 225180 w 1622555"/>
                <a:gd name="connsiteY27" fmla="*/ 192431 h 197014"/>
                <a:gd name="connsiteX28" fmla="*/ 454818 w 1622555"/>
                <a:gd name="connsiteY28" fmla="*/ 192431 h 197014"/>
                <a:gd name="connsiteX29" fmla="*/ 489460 w 1622555"/>
                <a:gd name="connsiteY29" fmla="*/ 192431 h 197014"/>
                <a:gd name="connsiteX30" fmla="*/ 489460 w 1622555"/>
                <a:gd name="connsiteY30" fmla="*/ 4455 h 197014"/>
                <a:gd name="connsiteX31" fmla="*/ 454818 w 1622555"/>
                <a:gd name="connsiteY31" fmla="*/ 4455 h 197014"/>
                <a:gd name="connsiteX32" fmla="*/ 454818 w 1622555"/>
                <a:gd name="connsiteY32" fmla="*/ 192431 h 197014"/>
                <a:gd name="connsiteX33" fmla="*/ 703620 w 1622555"/>
                <a:gd name="connsiteY33" fmla="*/ 4455 h 197014"/>
                <a:gd name="connsiteX34" fmla="*/ 668969 w 1622555"/>
                <a:gd name="connsiteY34" fmla="*/ 4455 h 197014"/>
                <a:gd name="connsiteX35" fmla="*/ 617000 w 1622555"/>
                <a:gd name="connsiteY35" fmla="*/ 157808 h 197014"/>
                <a:gd name="connsiteX36" fmla="*/ 616257 w 1622555"/>
                <a:gd name="connsiteY36" fmla="*/ 157808 h 197014"/>
                <a:gd name="connsiteX37" fmla="*/ 565394 w 1622555"/>
                <a:gd name="connsiteY37" fmla="*/ 4455 h 197014"/>
                <a:gd name="connsiteX38" fmla="*/ 527427 w 1622555"/>
                <a:gd name="connsiteY38" fmla="*/ 4455 h 197014"/>
                <a:gd name="connsiteX39" fmla="*/ 594883 w 1622555"/>
                <a:gd name="connsiteY39" fmla="*/ 192431 h 197014"/>
                <a:gd name="connsiteX40" fmla="*/ 636164 w 1622555"/>
                <a:gd name="connsiteY40" fmla="*/ 192431 h 197014"/>
                <a:gd name="connsiteX41" fmla="*/ 703620 w 1622555"/>
                <a:gd name="connsiteY41" fmla="*/ 4455 h 197014"/>
                <a:gd name="connsiteX42" fmla="*/ 881281 w 1622555"/>
                <a:gd name="connsiteY42" fmla="*/ 150045 h 197014"/>
                <a:gd name="connsiteX43" fmla="*/ 823416 w 1622555"/>
                <a:gd name="connsiteY43" fmla="*/ 168847 h 197014"/>
                <a:gd name="connsiteX44" fmla="*/ 761494 w 1622555"/>
                <a:gd name="connsiteY44" fmla="*/ 107747 h 197014"/>
                <a:gd name="connsiteX45" fmla="*/ 761504 w 1622555"/>
                <a:gd name="connsiteY45" fmla="*/ 106182 h 197014"/>
                <a:gd name="connsiteX46" fmla="*/ 895673 w 1622555"/>
                <a:gd name="connsiteY46" fmla="*/ 106182 h 197014"/>
                <a:gd name="connsiteX47" fmla="*/ 812739 w 1622555"/>
                <a:gd name="connsiteY47" fmla="*/ 26 h 197014"/>
                <a:gd name="connsiteX48" fmla="*/ 724652 w 1622555"/>
                <a:gd name="connsiteY48" fmla="*/ 95124 h 197014"/>
                <a:gd name="connsiteX49" fmla="*/ 821959 w 1622555"/>
                <a:gd name="connsiteY49" fmla="*/ 196860 h 197014"/>
                <a:gd name="connsiteX50" fmla="*/ 881300 w 1622555"/>
                <a:gd name="connsiteY50" fmla="*/ 184697 h 197014"/>
                <a:gd name="connsiteX51" fmla="*/ 881300 w 1622555"/>
                <a:gd name="connsiteY51" fmla="*/ 150045 h 197014"/>
                <a:gd name="connsiteX52" fmla="*/ 761485 w 1622555"/>
                <a:gd name="connsiteY52" fmla="*/ 80379 h 197014"/>
                <a:gd name="connsiteX53" fmla="*/ 811967 w 1622555"/>
                <a:gd name="connsiteY53" fmla="*/ 28039 h 197014"/>
                <a:gd name="connsiteX54" fmla="*/ 858783 w 1622555"/>
                <a:gd name="connsiteY54" fmla="*/ 80379 h 197014"/>
                <a:gd name="connsiteX55" fmla="*/ 942098 w 1622555"/>
                <a:gd name="connsiteY55" fmla="*/ 192431 h 197014"/>
                <a:gd name="connsiteX56" fmla="*/ 976750 w 1622555"/>
                <a:gd name="connsiteY56" fmla="*/ 192431 h 197014"/>
                <a:gd name="connsiteX57" fmla="*/ 976750 w 1622555"/>
                <a:gd name="connsiteY57" fmla="*/ 106925 h 197014"/>
                <a:gd name="connsiteX58" fmla="*/ 1027985 w 1622555"/>
                <a:gd name="connsiteY58" fmla="*/ 30249 h 197014"/>
                <a:gd name="connsiteX59" fmla="*/ 1047149 w 1622555"/>
                <a:gd name="connsiteY59" fmla="*/ 33573 h 197014"/>
                <a:gd name="connsiteX60" fmla="*/ 1047149 w 1622555"/>
                <a:gd name="connsiteY60" fmla="*/ 2607 h 197014"/>
                <a:gd name="connsiteX61" fmla="*/ 1024289 w 1622555"/>
                <a:gd name="connsiteY61" fmla="*/ 26 h 197014"/>
                <a:gd name="connsiteX62" fmla="*/ 975264 w 1622555"/>
                <a:gd name="connsiteY62" fmla="*/ 33573 h 197014"/>
                <a:gd name="connsiteX63" fmla="*/ 974569 w 1622555"/>
                <a:gd name="connsiteY63" fmla="*/ 33573 h 197014"/>
                <a:gd name="connsiteX64" fmla="*/ 974569 w 1622555"/>
                <a:gd name="connsiteY64" fmla="*/ 4455 h 197014"/>
                <a:gd name="connsiteX65" fmla="*/ 942126 w 1622555"/>
                <a:gd name="connsiteY65" fmla="*/ 4455 h 197014"/>
                <a:gd name="connsiteX66" fmla="*/ 942126 w 1622555"/>
                <a:gd name="connsiteY66" fmla="*/ 192431 h 197014"/>
                <a:gd name="connsiteX67" fmla="*/ 1069628 w 1622555"/>
                <a:gd name="connsiteY67" fmla="*/ 186535 h 197014"/>
                <a:gd name="connsiteX68" fmla="*/ 1121235 w 1622555"/>
                <a:gd name="connsiteY68" fmla="*/ 196860 h 197014"/>
                <a:gd name="connsiteX69" fmla="*/ 1186843 w 1622555"/>
                <a:gd name="connsiteY69" fmla="*/ 138253 h 197014"/>
                <a:gd name="connsiteX70" fmla="*/ 1105385 w 1622555"/>
                <a:gd name="connsiteY70" fmla="*/ 50890 h 197014"/>
                <a:gd name="connsiteX71" fmla="*/ 1138561 w 1622555"/>
                <a:gd name="connsiteY71" fmla="*/ 28030 h 197014"/>
                <a:gd name="connsiteX72" fmla="*/ 1175051 w 1622555"/>
                <a:gd name="connsiteY72" fmla="*/ 37612 h 197014"/>
                <a:gd name="connsiteX73" fmla="*/ 1178004 w 1622555"/>
                <a:gd name="connsiteY73" fmla="*/ 7389 h 197014"/>
                <a:gd name="connsiteX74" fmla="*/ 1134874 w 1622555"/>
                <a:gd name="connsiteY74" fmla="*/ 17 h 197014"/>
                <a:gd name="connsiteX75" fmla="*/ 1068523 w 1622555"/>
                <a:gd name="connsiteY75" fmla="*/ 57891 h 197014"/>
                <a:gd name="connsiteX76" fmla="*/ 1149990 w 1622555"/>
                <a:gd name="connsiteY76" fmla="*/ 141930 h 197014"/>
                <a:gd name="connsiteX77" fmla="*/ 1114605 w 1622555"/>
                <a:gd name="connsiteY77" fmla="*/ 168838 h 197014"/>
                <a:gd name="connsiteX78" fmla="*/ 1071476 w 1622555"/>
                <a:gd name="connsiteY78" fmla="*/ 155569 h 197014"/>
                <a:gd name="connsiteX79" fmla="*/ 1069628 w 1622555"/>
                <a:gd name="connsiteY79" fmla="*/ 186526 h 197014"/>
                <a:gd name="connsiteX80" fmla="*/ 1233287 w 1622555"/>
                <a:gd name="connsiteY80" fmla="*/ 192431 h 197014"/>
                <a:gd name="connsiteX81" fmla="*/ 1267939 w 1622555"/>
                <a:gd name="connsiteY81" fmla="*/ 192431 h 197014"/>
                <a:gd name="connsiteX82" fmla="*/ 1267939 w 1622555"/>
                <a:gd name="connsiteY82" fmla="*/ 4455 h 197014"/>
                <a:gd name="connsiteX83" fmla="*/ 1233287 w 1622555"/>
                <a:gd name="connsiteY83" fmla="*/ 4455 h 197014"/>
                <a:gd name="connsiteX84" fmla="*/ 1233287 w 1622555"/>
                <a:gd name="connsiteY84" fmla="*/ 192431 h 197014"/>
                <a:gd name="connsiteX85" fmla="*/ 1485404 w 1622555"/>
                <a:gd name="connsiteY85" fmla="*/ 47203 h 197014"/>
                <a:gd name="connsiteX86" fmla="*/ 1539954 w 1622555"/>
                <a:gd name="connsiteY86" fmla="*/ 28039 h 197014"/>
                <a:gd name="connsiteX87" fmla="*/ 1586397 w 1622555"/>
                <a:gd name="connsiteY87" fmla="*/ 77064 h 197014"/>
                <a:gd name="connsiteX88" fmla="*/ 1549536 w 1622555"/>
                <a:gd name="connsiteY88" fmla="*/ 76331 h 197014"/>
                <a:gd name="connsiteX89" fmla="*/ 1462182 w 1622555"/>
                <a:gd name="connsiteY89" fmla="*/ 138243 h 197014"/>
                <a:gd name="connsiteX90" fmla="*/ 1531105 w 1622555"/>
                <a:gd name="connsiteY90" fmla="*/ 196851 h 197014"/>
                <a:gd name="connsiteX91" fmla="*/ 1589350 w 1622555"/>
                <a:gd name="connsiteY91" fmla="*/ 168095 h 197014"/>
                <a:gd name="connsiteX92" fmla="*/ 1590084 w 1622555"/>
                <a:gd name="connsiteY92" fmla="*/ 168095 h 197014"/>
                <a:gd name="connsiteX93" fmla="*/ 1590084 w 1622555"/>
                <a:gd name="connsiteY93" fmla="*/ 192422 h 197014"/>
                <a:gd name="connsiteX94" fmla="*/ 1622526 w 1622555"/>
                <a:gd name="connsiteY94" fmla="*/ 192422 h 197014"/>
                <a:gd name="connsiteX95" fmla="*/ 1621049 w 1622555"/>
                <a:gd name="connsiteY95" fmla="*/ 155569 h 197014"/>
                <a:gd name="connsiteX96" fmla="*/ 1621049 w 1622555"/>
                <a:gd name="connsiteY96" fmla="*/ 77798 h 197014"/>
                <a:gd name="connsiteX97" fmla="*/ 1545488 w 1622555"/>
                <a:gd name="connsiteY97" fmla="*/ 26 h 197014"/>
                <a:gd name="connsiteX98" fmla="*/ 1483575 w 1622555"/>
                <a:gd name="connsiteY98" fmla="*/ 17724 h 197014"/>
                <a:gd name="connsiteX99" fmla="*/ 1485423 w 1622555"/>
                <a:gd name="connsiteY99" fmla="*/ 47251 h 197014"/>
                <a:gd name="connsiteX100" fmla="*/ 1586369 w 1622555"/>
                <a:gd name="connsiteY100" fmla="*/ 119451 h 197014"/>
                <a:gd name="connsiteX101" fmla="*/ 1533981 w 1622555"/>
                <a:gd name="connsiteY101" fmla="*/ 168847 h 197014"/>
                <a:gd name="connsiteX102" fmla="*/ 1498967 w 1622555"/>
                <a:gd name="connsiteY102" fmla="*/ 138253 h 197014"/>
                <a:gd name="connsiteX103" fmla="*/ 1564204 w 1622555"/>
                <a:gd name="connsiteY103" fmla="*/ 102125 h 197014"/>
                <a:gd name="connsiteX104" fmla="*/ 1586321 w 1622555"/>
                <a:gd name="connsiteY104" fmla="*/ 102868 h 197014"/>
                <a:gd name="connsiteX105" fmla="*/ 1586321 w 1622555"/>
                <a:gd name="connsiteY105" fmla="*/ 119451 h 19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22555" h="197014" extrusionOk="0">
                  <a:moveTo>
                    <a:pt x="166210" y="4455"/>
                  </a:moveTo>
                  <a:lnTo>
                    <a:pt x="131606" y="4455"/>
                  </a:lnTo>
                  <a:lnTo>
                    <a:pt x="131606" y="91438"/>
                  </a:lnTo>
                  <a:cubicBezTo>
                    <a:pt x="131606" y="137158"/>
                    <a:pt x="113918" y="168847"/>
                    <a:pt x="74456" y="168847"/>
                  </a:cubicBezTo>
                  <a:cubicBezTo>
                    <a:pt x="44233" y="166999"/>
                    <a:pt x="34651" y="145625"/>
                    <a:pt x="34651" y="101763"/>
                  </a:cubicBezTo>
                  <a:lnTo>
                    <a:pt x="34651" y="4455"/>
                  </a:lnTo>
                  <a:lnTo>
                    <a:pt x="-29" y="4455"/>
                  </a:lnTo>
                  <a:lnTo>
                    <a:pt x="-29" y="116145"/>
                  </a:lnTo>
                  <a:cubicBezTo>
                    <a:pt x="-29" y="166628"/>
                    <a:pt x="21716" y="196870"/>
                    <a:pt x="70370" y="196870"/>
                  </a:cubicBezTo>
                  <a:cubicBezTo>
                    <a:pt x="95694" y="197878"/>
                    <a:pt x="119456" y="184642"/>
                    <a:pt x="131930" y="162580"/>
                  </a:cubicBezTo>
                  <a:lnTo>
                    <a:pt x="132663" y="162580"/>
                  </a:lnTo>
                  <a:lnTo>
                    <a:pt x="132663" y="192431"/>
                  </a:lnTo>
                  <a:lnTo>
                    <a:pt x="166210" y="192431"/>
                  </a:lnTo>
                  <a:lnTo>
                    <a:pt x="166210" y="4455"/>
                  </a:lnTo>
                  <a:close/>
                  <a:moveTo>
                    <a:pt x="225180" y="192431"/>
                  </a:moveTo>
                  <a:lnTo>
                    <a:pt x="259832" y="192431"/>
                  </a:lnTo>
                  <a:lnTo>
                    <a:pt x="259832" y="105449"/>
                  </a:lnTo>
                  <a:cubicBezTo>
                    <a:pt x="259832" y="59729"/>
                    <a:pt x="277520" y="28039"/>
                    <a:pt x="316982" y="28039"/>
                  </a:cubicBezTo>
                  <a:cubicBezTo>
                    <a:pt x="347204" y="29887"/>
                    <a:pt x="356787" y="51261"/>
                    <a:pt x="356787" y="95124"/>
                  </a:cubicBezTo>
                  <a:lnTo>
                    <a:pt x="356787" y="192431"/>
                  </a:lnTo>
                  <a:lnTo>
                    <a:pt x="391439" y="192431"/>
                  </a:lnTo>
                  <a:lnTo>
                    <a:pt x="391439" y="80751"/>
                  </a:lnTo>
                  <a:cubicBezTo>
                    <a:pt x="391439" y="30268"/>
                    <a:pt x="369693" y="26"/>
                    <a:pt x="321039" y="26"/>
                  </a:cubicBezTo>
                  <a:cubicBezTo>
                    <a:pt x="295712" y="-983"/>
                    <a:pt x="271957" y="12254"/>
                    <a:pt x="259479" y="34316"/>
                  </a:cubicBezTo>
                  <a:lnTo>
                    <a:pt x="258746" y="34316"/>
                  </a:lnTo>
                  <a:lnTo>
                    <a:pt x="258746" y="4455"/>
                  </a:lnTo>
                  <a:lnTo>
                    <a:pt x="225180" y="4455"/>
                  </a:lnTo>
                  <a:lnTo>
                    <a:pt x="225180" y="192431"/>
                  </a:lnTo>
                  <a:close/>
                  <a:moveTo>
                    <a:pt x="454818" y="192431"/>
                  </a:moveTo>
                  <a:lnTo>
                    <a:pt x="489460" y="192431"/>
                  </a:lnTo>
                  <a:lnTo>
                    <a:pt x="489460" y="4455"/>
                  </a:lnTo>
                  <a:lnTo>
                    <a:pt x="454818" y="4455"/>
                  </a:lnTo>
                  <a:lnTo>
                    <a:pt x="454818" y="192431"/>
                  </a:lnTo>
                  <a:close/>
                  <a:moveTo>
                    <a:pt x="703620" y="4455"/>
                  </a:moveTo>
                  <a:lnTo>
                    <a:pt x="668969" y="4455"/>
                  </a:lnTo>
                  <a:lnTo>
                    <a:pt x="617000" y="157808"/>
                  </a:lnTo>
                  <a:lnTo>
                    <a:pt x="616257" y="157808"/>
                  </a:lnTo>
                  <a:lnTo>
                    <a:pt x="565394" y="4455"/>
                  </a:lnTo>
                  <a:lnTo>
                    <a:pt x="527427" y="4455"/>
                  </a:lnTo>
                  <a:lnTo>
                    <a:pt x="594883" y="192431"/>
                  </a:lnTo>
                  <a:lnTo>
                    <a:pt x="636164" y="192431"/>
                  </a:lnTo>
                  <a:lnTo>
                    <a:pt x="703620" y="4455"/>
                  </a:lnTo>
                  <a:close/>
                  <a:moveTo>
                    <a:pt x="881281" y="150045"/>
                  </a:moveTo>
                  <a:cubicBezTo>
                    <a:pt x="864117" y="161575"/>
                    <a:pt x="844076" y="168087"/>
                    <a:pt x="823416" y="168847"/>
                  </a:cubicBezTo>
                  <a:cubicBezTo>
                    <a:pt x="789441" y="169074"/>
                    <a:pt x="761723" y="141719"/>
                    <a:pt x="761494" y="107747"/>
                  </a:cubicBezTo>
                  <a:cubicBezTo>
                    <a:pt x="761494" y="107225"/>
                    <a:pt x="761494" y="106704"/>
                    <a:pt x="761504" y="106182"/>
                  </a:cubicBezTo>
                  <a:lnTo>
                    <a:pt x="895673" y="106182"/>
                  </a:lnTo>
                  <a:cubicBezTo>
                    <a:pt x="895673" y="45737"/>
                    <a:pt x="875404" y="26"/>
                    <a:pt x="812739" y="26"/>
                  </a:cubicBezTo>
                  <a:cubicBezTo>
                    <a:pt x="759666" y="26"/>
                    <a:pt x="724652" y="39469"/>
                    <a:pt x="724652" y="95124"/>
                  </a:cubicBezTo>
                  <a:cubicBezTo>
                    <a:pt x="724652" y="156312"/>
                    <a:pt x="755246" y="196860"/>
                    <a:pt x="821959" y="196860"/>
                  </a:cubicBezTo>
                  <a:cubicBezTo>
                    <a:pt x="842381" y="197061"/>
                    <a:pt x="862602" y="192915"/>
                    <a:pt x="881300" y="184697"/>
                  </a:cubicBezTo>
                  <a:lnTo>
                    <a:pt x="881300" y="150045"/>
                  </a:lnTo>
                  <a:close/>
                  <a:moveTo>
                    <a:pt x="761485" y="80379"/>
                  </a:moveTo>
                  <a:cubicBezTo>
                    <a:pt x="764066" y="56052"/>
                    <a:pt x="778077" y="28039"/>
                    <a:pt x="811967" y="28039"/>
                  </a:cubicBezTo>
                  <a:cubicBezTo>
                    <a:pt x="841819" y="28039"/>
                    <a:pt x="858783" y="51633"/>
                    <a:pt x="858783" y="80379"/>
                  </a:cubicBezTo>
                  <a:close/>
                  <a:moveTo>
                    <a:pt x="942098" y="192431"/>
                  </a:moveTo>
                  <a:lnTo>
                    <a:pt x="976750" y="192431"/>
                  </a:lnTo>
                  <a:lnTo>
                    <a:pt x="976750" y="106925"/>
                  </a:lnTo>
                  <a:cubicBezTo>
                    <a:pt x="976750" y="59738"/>
                    <a:pt x="997019" y="30249"/>
                    <a:pt x="1027985" y="30249"/>
                  </a:cubicBezTo>
                  <a:cubicBezTo>
                    <a:pt x="1034528" y="30124"/>
                    <a:pt x="1041034" y="31253"/>
                    <a:pt x="1047149" y="33573"/>
                  </a:cubicBezTo>
                  <a:lnTo>
                    <a:pt x="1047149" y="2607"/>
                  </a:lnTo>
                  <a:cubicBezTo>
                    <a:pt x="1039653" y="849"/>
                    <a:pt x="1031985" y="-18"/>
                    <a:pt x="1024289" y="26"/>
                  </a:cubicBezTo>
                  <a:cubicBezTo>
                    <a:pt x="1002963" y="1182"/>
                    <a:pt x="984065" y="14117"/>
                    <a:pt x="975264" y="33573"/>
                  </a:cubicBezTo>
                  <a:lnTo>
                    <a:pt x="974569" y="33573"/>
                  </a:lnTo>
                  <a:lnTo>
                    <a:pt x="974569" y="4455"/>
                  </a:lnTo>
                  <a:lnTo>
                    <a:pt x="942126" y="4455"/>
                  </a:lnTo>
                  <a:lnTo>
                    <a:pt x="942126" y="192431"/>
                  </a:lnTo>
                  <a:close/>
                  <a:moveTo>
                    <a:pt x="1069628" y="186535"/>
                  </a:moveTo>
                  <a:cubicBezTo>
                    <a:pt x="1085716" y="194176"/>
                    <a:pt x="1103442" y="197723"/>
                    <a:pt x="1121235" y="196860"/>
                  </a:cubicBezTo>
                  <a:cubicBezTo>
                    <a:pt x="1154782" y="196860"/>
                    <a:pt x="1186843" y="178429"/>
                    <a:pt x="1186843" y="138253"/>
                  </a:cubicBezTo>
                  <a:cubicBezTo>
                    <a:pt x="1186843" y="78169"/>
                    <a:pt x="1105385" y="89228"/>
                    <a:pt x="1105385" y="50890"/>
                  </a:cubicBezTo>
                  <a:cubicBezTo>
                    <a:pt x="1105385" y="35412"/>
                    <a:pt x="1120863" y="28030"/>
                    <a:pt x="1138561" y="28030"/>
                  </a:cubicBezTo>
                  <a:cubicBezTo>
                    <a:pt x="1151219" y="28910"/>
                    <a:pt x="1163592" y="32160"/>
                    <a:pt x="1175051" y="37612"/>
                  </a:cubicBezTo>
                  <a:lnTo>
                    <a:pt x="1178004" y="7389"/>
                  </a:lnTo>
                  <a:cubicBezTo>
                    <a:pt x="1164088" y="2758"/>
                    <a:pt x="1149543" y="272"/>
                    <a:pt x="1134874" y="17"/>
                  </a:cubicBezTo>
                  <a:cubicBezTo>
                    <a:pt x="1097641" y="17"/>
                    <a:pt x="1068523" y="18819"/>
                    <a:pt x="1068523" y="57891"/>
                  </a:cubicBezTo>
                  <a:cubicBezTo>
                    <a:pt x="1068523" y="110592"/>
                    <a:pt x="1149990" y="107649"/>
                    <a:pt x="1149990" y="141930"/>
                  </a:cubicBezTo>
                  <a:cubicBezTo>
                    <a:pt x="1149990" y="162199"/>
                    <a:pt x="1130455" y="168838"/>
                    <a:pt x="1114605" y="168838"/>
                  </a:cubicBezTo>
                  <a:cubicBezTo>
                    <a:pt x="1099356" y="168039"/>
                    <a:pt x="1084535" y="163481"/>
                    <a:pt x="1071476" y="155569"/>
                  </a:cubicBezTo>
                  <a:lnTo>
                    <a:pt x="1069628" y="186526"/>
                  </a:lnTo>
                  <a:close/>
                  <a:moveTo>
                    <a:pt x="1233287" y="192431"/>
                  </a:moveTo>
                  <a:lnTo>
                    <a:pt x="1267939" y="192431"/>
                  </a:lnTo>
                  <a:lnTo>
                    <a:pt x="1267939" y="4455"/>
                  </a:lnTo>
                  <a:lnTo>
                    <a:pt x="1233287" y="4455"/>
                  </a:lnTo>
                  <a:lnTo>
                    <a:pt x="1233287" y="192431"/>
                  </a:lnTo>
                  <a:close/>
                  <a:moveTo>
                    <a:pt x="1485404" y="47203"/>
                  </a:moveTo>
                  <a:cubicBezTo>
                    <a:pt x="1500920" y="34881"/>
                    <a:pt x="1520132" y="28132"/>
                    <a:pt x="1539954" y="28039"/>
                  </a:cubicBezTo>
                  <a:cubicBezTo>
                    <a:pt x="1574606" y="28039"/>
                    <a:pt x="1586397" y="44632"/>
                    <a:pt x="1586397" y="77064"/>
                  </a:cubicBezTo>
                  <a:cubicBezTo>
                    <a:pt x="1572758" y="76331"/>
                    <a:pt x="1563175" y="76331"/>
                    <a:pt x="1549536" y="76331"/>
                  </a:cubicBezTo>
                  <a:cubicBezTo>
                    <a:pt x="1513788" y="76331"/>
                    <a:pt x="1462182" y="91076"/>
                    <a:pt x="1462182" y="138243"/>
                  </a:cubicBezTo>
                  <a:cubicBezTo>
                    <a:pt x="1462182" y="179201"/>
                    <a:pt x="1490567" y="196851"/>
                    <a:pt x="1531105" y="196851"/>
                  </a:cubicBezTo>
                  <a:cubicBezTo>
                    <a:pt x="1554070" y="197437"/>
                    <a:pt x="1575853" y="186683"/>
                    <a:pt x="1589350" y="168095"/>
                  </a:cubicBezTo>
                  <a:lnTo>
                    <a:pt x="1590084" y="168095"/>
                  </a:lnTo>
                  <a:lnTo>
                    <a:pt x="1590084" y="192422"/>
                  </a:lnTo>
                  <a:lnTo>
                    <a:pt x="1622526" y="192422"/>
                  </a:lnTo>
                  <a:cubicBezTo>
                    <a:pt x="1621269" y="180180"/>
                    <a:pt x="1620773" y="167872"/>
                    <a:pt x="1621049" y="155569"/>
                  </a:cubicBezTo>
                  <a:lnTo>
                    <a:pt x="1621049" y="77798"/>
                  </a:lnTo>
                  <a:cubicBezTo>
                    <a:pt x="1621049" y="26563"/>
                    <a:pt x="1599304" y="26"/>
                    <a:pt x="1545488" y="26"/>
                  </a:cubicBezTo>
                  <a:cubicBezTo>
                    <a:pt x="1523618" y="159"/>
                    <a:pt x="1502206" y="6279"/>
                    <a:pt x="1483575" y="17724"/>
                  </a:cubicBezTo>
                  <a:lnTo>
                    <a:pt x="1485423" y="47251"/>
                  </a:lnTo>
                  <a:close/>
                  <a:moveTo>
                    <a:pt x="1586369" y="119451"/>
                  </a:moveTo>
                  <a:cubicBezTo>
                    <a:pt x="1586369" y="147464"/>
                    <a:pt x="1568271" y="168847"/>
                    <a:pt x="1533981" y="168847"/>
                  </a:cubicBezTo>
                  <a:cubicBezTo>
                    <a:pt x="1518132" y="168847"/>
                    <a:pt x="1498967" y="158151"/>
                    <a:pt x="1498967" y="138253"/>
                  </a:cubicBezTo>
                  <a:cubicBezTo>
                    <a:pt x="1498967" y="105077"/>
                    <a:pt x="1545411" y="102125"/>
                    <a:pt x="1564204" y="102125"/>
                  </a:cubicBezTo>
                  <a:cubicBezTo>
                    <a:pt x="1571577" y="102125"/>
                    <a:pt x="1578949" y="102868"/>
                    <a:pt x="1586321" y="102868"/>
                  </a:cubicBezTo>
                  <a:lnTo>
                    <a:pt x="1586321" y="119451"/>
                  </a:lnTo>
                  <a:close/>
                </a:path>
              </a:pathLst>
            </a:custGeom>
            <a:solidFill>
              <a:srgbClr val="003361"/>
            </a:solidFill>
            <a:ln w="9525" cap="flat">
              <a:noFill/>
              <a:prstDash val="solid"/>
              <a:miter/>
            </a:ln>
          </p:spPr>
          <p:txBody>
            <a:bodyPr rtlCol="0" anchor="ctr"/>
            <a:lstStyle/>
            <a:p>
              <a:pPr>
                <a:defRPr/>
              </a:pPr>
              <a:endParaRPr lang="en-GB"/>
            </a:p>
          </p:txBody>
        </p:sp>
        <p:sp>
          <p:nvSpPr>
            <p:cNvPr id="166" name="Graphic 2"/>
            <p:cNvSpPr/>
            <p:nvPr userDrawn="1"/>
          </p:nvSpPr>
          <p:spPr bwMode="auto">
            <a:xfrm>
              <a:off x="2064902" y="970733"/>
              <a:ext cx="276653" cy="276653"/>
            </a:xfrm>
            <a:custGeom>
              <a:avLst/>
              <a:gdLst>
                <a:gd name="connsiteX0" fmla="*/ 0 w 276653"/>
                <a:gd name="connsiteY0" fmla="*/ 3172 h 276653"/>
                <a:gd name="connsiteX1" fmla="*/ 0 w 276653"/>
                <a:gd name="connsiteY1" fmla="*/ 273491 h 276653"/>
                <a:gd name="connsiteX2" fmla="*/ 0 w 276653"/>
                <a:gd name="connsiteY2" fmla="*/ 276654 h 276653"/>
                <a:gd name="connsiteX3" fmla="*/ 3162 w 276653"/>
                <a:gd name="connsiteY3" fmla="*/ 276654 h 276653"/>
                <a:gd name="connsiteX4" fmla="*/ 273491 w 276653"/>
                <a:gd name="connsiteY4" fmla="*/ 276654 h 276653"/>
                <a:gd name="connsiteX5" fmla="*/ 276654 w 276653"/>
                <a:gd name="connsiteY5" fmla="*/ 276654 h 276653"/>
                <a:gd name="connsiteX6" fmla="*/ 276654 w 276653"/>
                <a:gd name="connsiteY6" fmla="*/ 273491 h 276653"/>
                <a:gd name="connsiteX7" fmla="*/ 276654 w 276653"/>
                <a:gd name="connsiteY7" fmla="*/ 3172 h 276653"/>
                <a:gd name="connsiteX8" fmla="*/ 276654 w 276653"/>
                <a:gd name="connsiteY8" fmla="*/ 0 h 276653"/>
                <a:gd name="connsiteX9" fmla="*/ 273491 w 276653"/>
                <a:gd name="connsiteY9" fmla="*/ 0 h 276653"/>
                <a:gd name="connsiteX10" fmla="*/ 3162 w 276653"/>
                <a:gd name="connsiteY10" fmla="*/ 0 h 276653"/>
                <a:gd name="connsiteX11" fmla="*/ 0 w 276653"/>
                <a:gd name="connsiteY11" fmla="*/ 0 h 276653"/>
                <a:gd name="connsiteX12" fmla="*/ 0 w 276653"/>
                <a:gd name="connsiteY12" fmla="*/ 3172 h 276653"/>
                <a:gd name="connsiteX13" fmla="*/ 0 w 276653"/>
                <a:gd name="connsiteY13" fmla="*/ 3172 h 2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653" h="276653" extrusionOk="0">
                  <a:moveTo>
                    <a:pt x="0" y="3172"/>
                  </a:moveTo>
                  <a:lnTo>
                    <a:pt x="0" y="273491"/>
                  </a:lnTo>
                  <a:lnTo>
                    <a:pt x="0" y="276654"/>
                  </a:lnTo>
                  <a:lnTo>
                    <a:pt x="3162" y="276654"/>
                  </a:lnTo>
                  <a:lnTo>
                    <a:pt x="273491" y="276654"/>
                  </a:lnTo>
                  <a:lnTo>
                    <a:pt x="276654" y="276654"/>
                  </a:lnTo>
                  <a:lnTo>
                    <a:pt x="276654" y="273491"/>
                  </a:lnTo>
                  <a:lnTo>
                    <a:pt x="276654" y="3172"/>
                  </a:lnTo>
                  <a:lnTo>
                    <a:pt x="276654" y="0"/>
                  </a:lnTo>
                  <a:lnTo>
                    <a:pt x="273491" y="0"/>
                  </a:lnTo>
                  <a:lnTo>
                    <a:pt x="3162" y="0"/>
                  </a:lnTo>
                  <a:lnTo>
                    <a:pt x="0" y="0"/>
                  </a:lnTo>
                  <a:lnTo>
                    <a:pt x="0" y="3172"/>
                  </a:lnTo>
                  <a:lnTo>
                    <a:pt x="0" y="3172"/>
                  </a:lnTo>
                  <a:close/>
                </a:path>
              </a:pathLst>
            </a:custGeom>
            <a:solidFill>
              <a:srgbClr val="003361"/>
            </a:solidFill>
            <a:ln w="9525" cap="flat">
              <a:solidFill>
                <a:schemeClr val="bg1"/>
              </a:solidFill>
              <a:prstDash val="solid"/>
              <a:miter/>
            </a:ln>
          </p:spPr>
          <p:txBody>
            <a:bodyPr rtlCol="0" anchor="ctr"/>
            <a:lstStyle/>
            <a:p>
              <a:pPr>
                <a:defRPr/>
              </a:pPr>
              <a:endParaRPr lang="en-GB"/>
            </a:p>
          </p:txBody>
        </p:sp>
        <p:sp>
          <p:nvSpPr>
            <p:cNvPr id="167" name="Graphic 2"/>
            <p:cNvSpPr/>
            <p:nvPr userDrawn="1"/>
          </p:nvSpPr>
          <p:spPr bwMode="auto">
            <a:xfrm>
              <a:off x="2064883" y="1268427"/>
              <a:ext cx="276596" cy="276596"/>
            </a:xfrm>
            <a:custGeom>
              <a:avLst/>
              <a:gdLst>
                <a:gd name="connsiteX0" fmla="*/ 0 w 276596"/>
                <a:gd name="connsiteY0" fmla="*/ 3191 h 276596"/>
                <a:gd name="connsiteX1" fmla="*/ 0 w 276596"/>
                <a:gd name="connsiteY1" fmla="*/ 273406 h 276596"/>
                <a:gd name="connsiteX2" fmla="*/ 0 w 276596"/>
                <a:gd name="connsiteY2" fmla="*/ 276596 h 276596"/>
                <a:gd name="connsiteX3" fmla="*/ 3181 w 276596"/>
                <a:gd name="connsiteY3" fmla="*/ 276596 h 276596"/>
                <a:gd name="connsiteX4" fmla="*/ 273415 w 276596"/>
                <a:gd name="connsiteY4" fmla="*/ 276596 h 276596"/>
                <a:gd name="connsiteX5" fmla="*/ 276596 w 276596"/>
                <a:gd name="connsiteY5" fmla="*/ 276596 h 276596"/>
                <a:gd name="connsiteX6" fmla="*/ 276596 w 276596"/>
                <a:gd name="connsiteY6" fmla="*/ 273406 h 276596"/>
                <a:gd name="connsiteX7" fmla="*/ 276596 w 276596"/>
                <a:gd name="connsiteY7" fmla="*/ 3191 h 276596"/>
                <a:gd name="connsiteX8" fmla="*/ 276596 w 276596"/>
                <a:gd name="connsiteY8" fmla="*/ 0 h 276596"/>
                <a:gd name="connsiteX9" fmla="*/ 273415 w 276596"/>
                <a:gd name="connsiteY9" fmla="*/ 0 h 276596"/>
                <a:gd name="connsiteX10" fmla="*/ 3181 w 276596"/>
                <a:gd name="connsiteY10" fmla="*/ 0 h 276596"/>
                <a:gd name="connsiteX11" fmla="*/ 0 w 276596"/>
                <a:gd name="connsiteY11" fmla="*/ 0 h 276596"/>
                <a:gd name="connsiteX12" fmla="*/ 0 w 276596"/>
                <a:gd name="connsiteY12" fmla="*/ 3191 h 276596"/>
                <a:gd name="connsiteX13" fmla="*/ 0 w 276596"/>
                <a:gd name="connsiteY13" fmla="*/ 3191 h 27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596" h="276596" extrusionOk="0">
                  <a:moveTo>
                    <a:pt x="0" y="3191"/>
                  </a:moveTo>
                  <a:lnTo>
                    <a:pt x="0" y="273406"/>
                  </a:lnTo>
                  <a:lnTo>
                    <a:pt x="0" y="276596"/>
                  </a:lnTo>
                  <a:lnTo>
                    <a:pt x="3181" y="276596"/>
                  </a:lnTo>
                  <a:lnTo>
                    <a:pt x="273415" y="276596"/>
                  </a:lnTo>
                  <a:lnTo>
                    <a:pt x="276596" y="276596"/>
                  </a:lnTo>
                  <a:lnTo>
                    <a:pt x="276596" y="273406"/>
                  </a:lnTo>
                  <a:lnTo>
                    <a:pt x="276596" y="3191"/>
                  </a:lnTo>
                  <a:lnTo>
                    <a:pt x="276596" y="0"/>
                  </a:lnTo>
                  <a:lnTo>
                    <a:pt x="273415" y="0"/>
                  </a:lnTo>
                  <a:lnTo>
                    <a:pt x="3181" y="0"/>
                  </a:lnTo>
                  <a:lnTo>
                    <a:pt x="0" y="0"/>
                  </a:lnTo>
                  <a:lnTo>
                    <a:pt x="0" y="3191"/>
                  </a:lnTo>
                  <a:lnTo>
                    <a:pt x="0" y="3191"/>
                  </a:lnTo>
                  <a:close/>
                </a:path>
              </a:pathLst>
            </a:custGeom>
            <a:solidFill>
              <a:srgbClr val="F39200"/>
            </a:solidFill>
            <a:ln w="9525" cap="flat">
              <a:solidFill>
                <a:schemeClr val="bg1"/>
              </a:solidFill>
              <a:prstDash val="solid"/>
              <a:miter/>
            </a:ln>
          </p:spPr>
          <p:txBody>
            <a:bodyPr rtlCol="0" anchor="ctr"/>
            <a:lstStyle/>
            <a:p>
              <a:pPr>
                <a:defRPr/>
              </a:pPr>
              <a:endParaRPr lang="en-GB"/>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C481EEB-3BB3-40A8-97AF-5728A64BB39F}" type="datetime1">
              <a:rPr lang="en-GB"/>
              <a:t>26/03/2024</a:t>
            </a:fld>
            <a:endParaRPr lang="en-GB"/>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a:t>Example footer</a:t>
            </a:r>
            <a:endParaRP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pPr>
              <a:defRPr/>
            </a:pPr>
            <a:fld id="{FA2F7864-EED0-4F9C-B550-9BE077CF3E2F}" type="slidenum">
              <a:rPr lang="en-GB"/>
              <a:t>‹#›</a:t>
            </a:fld>
            <a:endParaRPr lang="en-GB"/>
          </a:p>
        </p:txBody>
      </p:sp>
      <p:grpSp>
        <p:nvGrpSpPr>
          <p:cNvPr id="28" name="Group 27"/>
          <p:cNvGrpSpPr/>
          <p:nvPr userDrawn="1"/>
        </p:nvGrpSpPr>
        <p:grpSpPr bwMode="auto">
          <a:xfrm>
            <a:off x="0" y="0"/>
            <a:ext cx="1874351" cy="762000"/>
            <a:chOff x="1787651" y="694137"/>
            <a:chExt cx="2767500" cy="1125101"/>
          </a:xfrm>
        </p:grpSpPr>
        <p:sp>
          <p:nvSpPr>
            <p:cNvPr id="29" name="Rectangle 28"/>
            <p:cNvSpPr/>
            <p:nvPr userDrawn="1"/>
          </p:nvSpPr>
          <p:spPr bwMode="auto">
            <a:xfrm>
              <a:off x="1787651" y="694137"/>
              <a:ext cx="2767500" cy="1125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0" name="Graphic 2"/>
            <p:cNvSpPr/>
            <p:nvPr/>
          </p:nvSpPr>
          <p:spPr bwMode="auto">
            <a:xfrm>
              <a:off x="3948909" y="1272094"/>
              <a:ext cx="168440" cy="269595"/>
            </a:xfrm>
            <a:custGeom>
              <a:avLst/>
              <a:gdLst>
                <a:gd name="connsiteX0" fmla="*/ 0 w 168440"/>
                <a:gd name="connsiteY0" fmla="*/ 269596 h 269595"/>
                <a:gd name="connsiteX1" fmla="*/ 34643 w 168440"/>
                <a:gd name="connsiteY1" fmla="*/ 269596 h 269595"/>
                <a:gd name="connsiteX2" fmla="*/ 34643 w 168440"/>
                <a:gd name="connsiteY2" fmla="*/ 172860 h 269595"/>
                <a:gd name="connsiteX3" fmla="*/ 118682 w 168440"/>
                <a:gd name="connsiteY3" fmla="*/ 269596 h 269595"/>
                <a:gd name="connsiteX4" fmla="*/ 168440 w 168440"/>
                <a:gd name="connsiteY4" fmla="*/ 269596 h 269595"/>
                <a:gd name="connsiteX5" fmla="*/ 70028 w 168440"/>
                <a:gd name="connsiteY5" fmla="*/ 164744 h 269595"/>
                <a:gd name="connsiteX6" fmla="*/ 157391 w 168440"/>
                <a:gd name="connsiteY6" fmla="*/ 81305 h 269595"/>
                <a:gd name="connsiteX7" fmla="*/ 110204 w 168440"/>
                <a:gd name="connsiteY7" fmla="*/ 81305 h 269595"/>
                <a:gd name="connsiteX8" fmla="*/ 34643 w 168440"/>
                <a:gd name="connsiteY8" fmla="*/ 157724 h 269595"/>
                <a:gd name="connsiteX9" fmla="*/ 34643 w 168440"/>
                <a:gd name="connsiteY9" fmla="*/ 0 h 269595"/>
                <a:gd name="connsiteX10" fmla="*/ 0 w 168440"/>
                <a:gd name="connsiteY10" fmla="*/ 0 h 269595"/>
                <a:gd name="connsiteX11" fmla="*/ 0 w 168440"/>
                <a:gd name="connsiteY11" fmla="*/ 269596 h 269595"/>
                <a:gd name="connsiteX12" fmla="*/ 0 w 168440"/>
                <a:gd name="connsiteY12" fmla="*/ 269596 h 2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40" h="269595" extrusionOk="0">
                  <a:moveTo>
                    <a:pt x="0" y="269596"/>
                  </a:moveTo>
                  <a:lnTo>
                    <a:pt x="34643" y="269596"/>
                  </a:lnTo>
                  <a:lnTo>
                    <a:pt x="34643" y="172860"/>
                  </a:lnTo>
                  <a:lnTo>
                    <a:pt x="118682" y="269596"/>
                  </a:lnTo>
                  <a:lnTo>
                    <a:pt x="168440" y="269596"/>
                  </a:lnTo>
                  <a:lnTo>
                    <a:pt x="70028" y="164744"/>
                  </a:lnTo>
                  <a:lnTo>
                    <a:pt x="157391" y="81305"/>
                  </a:lnTo>
                  <a:lnTo>
                    <a:pt x="110204" y="81305"/>
                  </a:lnTo>
                  <a:lnTo>
                    <a:pt x="34643" y="157724"/>
                  </a:lnTo>
                  <a:lnTo>
                    <a:pt x="34643" y="0"/>
                  </a:lnTo>
                  <a:lnTo>
                    <a:pt x="0" y="0"/>
                  </a:lnTo>
                  <a:lnTo>
                    <a:pt x="0" y="269596"/>
                  </a:lnTo>
                  <a:lnTo>
                    <a:pt x="0" y="269596"/>
                  </a:lnTo>
                  <a:close/>
                </a:path>
              </a:pathLst>
            </a:custGeom>
            <a:solidFill>
              <a:srgbClr val="003361"/>
            </a:solidFill>
            <a:ln w="9525" cap="flat">
              <a:noFill/>
              <a:prstDash val="solid"/>
              <a:miter/>
            </a:ln>
          </p:spPr>
          <p:txBody>
            <a:bodyPr rtlCol="0" anchor="ctr"/>
            <a:lstStyle/>
            <a:p>
              <a:pPr>
                <a:defRPr/>
              </a:pPr>
              <a:endParaRPr lang="en-GB"/>
            </a:p>
          </p:txBody>
        </p:sp>
        <p:sp>
          <p:nvSpPr>
            <p:cNvPr id="31" name="Graphic 2"/>
            <p:cNvSpPr/>
            <p:nvPr/>
          </p:nvSpPr>
          <p:spPr bwMode="auto">
            <a:xfrm>
              <a:off x="3191405" y="1272532"/>
              <a:ext cx="178765" cy="273642"/>
            </a:xfrm>
            <a:custGeom>
              <a:avLst/>
              <a:gdLst>
                <a:gd name="connsiteX0" fmla="*/ -29 w 178765"/>
                <a:gd name="connsiteY0" fmla="*/ 269130 h 273642"/>
                <a:gd name="connsiteX1" fmla="*/ 33137 w 178765"/>
                <a:gd name="connsiteY1" fmla="*/ 269130 h 273642"/>
                <a:gd name="connsiteX2" fmla="*/ 33137 w 178765"/>
                <a:gd name="connsiteY2" fmla="*/ 242593 h 273642"/>
                <a:gd name="connsiteX3" fmla="*/ 33880 w 178765"/>
                <a:gd name="connsiteY3" fmla="*/ 242593 h 273642"/>
                <a:gd name="connsiteX4" fmla="*/ 98011 w 178765"/>
                <a:gd name="connsiteY4" fmla="*/ 273549 h 273642"/>
                <a:gd name="connsiteX5" fmla="*/ 178736 w 178765"/>
                <a:gd name="connsiteY5" fmla="*/ 171822 h 273642"/>
                <a:gd name="connsiteX6" fmla="*/ 97650 w 178765"/>
                <a:gd name="connsiteY6" fmla="*/ 76725 h 273642"/>
                <a:gd name="connsiteX7" fmla="*/ 35356 w 178765"/>
                <a:gd name="connsiteY7" fmla="*/ 106948 h 273642"/>
                <a:gd name="connsiteX8" fmla="*/ 34613 w 178765"/>
                <a:gd name="connsiteY8" fmla="*/ 106948 h 273642"/>
                <a:gd name="connsiteX9" fmla="*/ 34613 w 178765"/>
                <a:gd name="connsiteY9" fmla="*/ -28 h 273642"/>
                <a:gd name="connsiteX10" fmla="*/ -29 w 178765"/>
                <a:gd name="connsiteY10" fmla="*/ -28 h 273642"/>
                <a:gd name="connsiteX11" fmla="*/ -29 w 178765"/>
                <a:gd name="connsiteY11" fmla="*/ 269130 h 273642"/>
                <a:gd name="connsiteX12" fmla="*/ 141874 w 178765"/>
                <a:gd name="connsiteY12" fmla="*/ 174366 h 273642"/>
                <a:gd name="connsiteX13" fmla="*/ 89906 w 178765"/>
                <a:gd name="connsiteY13" fmla="*/ 245498 h 273642"/>
                <a:gd name="connsiteX14" fmla="*/ 34613 w 178765"/>
                <a:gd name="connsiteY14" fmla="*/ 175470 h 273642"/>
                <a:gd name="connsiteX15" fmla="*/ 90277 w 178765"/>
                <a:gd name="connsiteY15" fmla="*/ 104700 h 273642"/>
                <a:gd name="connsiteX16" fmla="*/ 141874 w 178765"/>
                <a:gd name="connsiteY16" fmla="*/ 174366 h 27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765" h="273642" extrusionOk="0">
                  <a:moveTo>
                    <a:pt x="-29" y="269130"/>
                  </a:moveTo>
                  <a:lnTo>
                    <a:pt x="33137" y="269130"/>
                  </a:lnTo>
                  <a:lnTo>
                    <a:pt x="33137" y="242593"/>
                  </a:lnTo>
                  <a:lnTo>
                    <a:pt x="33880" y="242593"/>
                  </a:lnTo>
                  <a:cubicBezTo>
                    <a:pt x="48739" y="262983"/>
                    <a:pt x="72808" y="274600"/>
                    <a:pt x="98011" y="273549"/>
                  </a:cubicBezTo>
                  <a:cubicBezTo>
                    <a:pt x="154780" y="273549"/>
                    <a:pt x="178736" y="223429"/>
                    <a:pt x="178736" y="171822"/>
                  </a:cubicBezTo>
                  <a:cubicBezTo>
                    <a:pt x="178736" y="121340"/>
                    <a:pt x="152199" y="76725"/>
                    <a:pt x="97650" y="76725"/>
                  </a:cubicBezTo>
                  <a:cubicBezTo>
                    <a:pt x="64836" y="76725"/>
                    <a:pt x="46043" y="89622"/>
                    <a:pt x="35356" y="106948"/>
                  </a:cubicBezTo>
                  <a:lnTo>
                    <a:pt x="34613" y="106948"/>
                  </a:lnTo>
                  <a:lnTo>
                    <a:pt x="34613" y="-28"/>
                  </a:lnTo>
                  <a:lnTo>
                    <a:pt x="-29" y="-28"/>
                  </a:lnTo>
                  <a:lnTo>
                    <a:pt x="-29" y="269130"/>
                  </a:lnTo>
                  <a:close/>
                  <a:moveTo>
                    <a:pt x="141874" y="174366"/>
                  </a:moveTo>
                  <a:cubicBezTo>
                    <a:pt x="142617" y="203893"/>
                    <a:pt x="127129" y="245498"/>
                    <a:pt x="89906" y="245498"/>
                  </a:cubicBezTo>
                  <a:cubicBezTo>
                    <a:pt x="50853" y="245498"/>
                    <a:pt x="34613" y="206798"/>
                    <a:pt x="34613" y="175470"/>
                  </a:cubicBezTo>
                  <a:cubicBezTo>
                    <a:pt x="34613" y="140457"/>
                    <a:pt x="52711" y="104700"/>
                    <a:pt x="90277" y="104700"/>
                  </a:cubicBezTo>
                  <a:cubicBezTo>
                    <a:pt x="127844" y="104700"/>
                    <a:pt x="142617" y="140495"/>
                    <a:pt x="141874" y="174366"/>
                  </a:cubicBezTo>
                  <a:close/>
                </a:path>
              </a:pathLst>
            </a:custGeom>
            <a:solidFill>
              <a:srgbClr val="003361"/>
            </a:solidFill>
            <a:ln w="9525" cap="flat">
              <a:noFill/>
              <a:prstDash val="solid"/>
              <a:miter/>
            </a:ln>
          </p:spPr>
          <p:txBody>
            <a:bodyPr rtlCol="0" anchor="ctr"/>
            <a:lstStyle/>
            <a:p>
              <a:pPr>
                <a:defRPr/>
              </a:pPr>
              <a:endParaRPr lang="en-GB"/>
            </a:p>
          </p:txBody>
        </p:sp>
        <p:sp>
          <p:nvSpPr>
            <p:cNvPr id="32" name="Graphic 2"/>
            <p:cNvSpPr/>
            <p:nvPr/>
          </p:nvSpPr>
          <p:spPr bwMode="auto">
            <a:xfrm>
              <a:off x="2499652" y="1353485"/>
              <a:ext cx="34651" cy="187984"/>
            </a:xfrm>
            <a:custGeom>
              <a:avLst/>
              <a:gdLst>
                <a:gd name="connsiteX0" fmla="*/ 0 w 34651"/>
                <a:gd name="connsiteY0" fmla="*/ 187985 h 187985"/>
                <a:gd name="connsiteX1" fmla="*/ 34652 w 34651"/>
                <a:gd name="connsiteY1" fmla="*/ 187985 h 187985"/>
                <a:gd name="connsiteX2" fmla="*/ 34652 w 34651"/>
                <a:gd name="connsiteY2" fmla="*/ 0 h 187985"/>
                <a:gd name="connsiteX3" fmla="*/ 0 w 34651"/>
                <a:gd name="connsiteY3" fmla="*/ 0 h 187985"/>
                <a:gd name="connsiteX4" fmla="*/ 0 w 34651"/>
                <a:gd name="connsiteY4" fmla="*/ 187985 h 187985"/>
                <a:gd name="connsiteX5" fmla="*/ 0 w 34651"/>
                <a:gd name="connsiteY5" fmla="*/ 187985 h 18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187985" extrusionOk="0">
                  <a:moveTo>
                    <a:pt x="0" y="187985"/>
                  </a:moveTo>
                  <a:lnTo>
                    <a:pt x="34652" y="187985"/>
                  </a:lnTo>
                  <a:lnTo>
                    <a:pt x="34652" y="0"/>
                  </a:lnTo>
                  <a:lnTo>
                    <a:pt x="0" y="0"/>
                  </a:lnTo>
                  <a:lnTo>
                    <a:pt x="0" y="187985"/>
                  </a:lnTo>
                  <a:lnTo>
                    <a:pt x="0" y="187985"/>
                  </a:lnTo>
                  <a:close/>
                </a:path>
              </a:pathLst>
            </a:custGeom>
            <a:solidFill>
              <a:srgbClr val="003361"/>
            </a:solidFill>
            <a:ln w="9525" cap="flat">
              <a:noFill/>
              <a:prstDash val="solid"/>
              <a:miter/>
            </a:ln>
          </p:spPr>
          <p:txBody>
            <a:bodyPr rtlCol="0" anchor="ctr"/>
            <a:lstStyle/>
            <a:p>
              <a:pPr>
                <a:defRPr/>
              </a:pPr>
              <a:endParaRPr lang="en-GB"/>
            </a:p>
          </p:txBody>
        </p:sp>
        <p:sp>
          <p:nvSpPr>
            <p:cNvPr id="33" name="Graphic 2"/>
            <p:cNvSpPr/>
            <p:nvPr/>
          </p:nvSpPr>
          <p:spPr bwMode="auto">
            <a:xfrm>
              <a:off x="2499652" y="1271304"/>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34" name="Graphic 2"/>
            <p:cNvSpPr/>
            <p:nvPr/>
          </p:nvSpPr>
          <p:spPr bwMode="auto">
            <a:xfrm>
              <a:off x="2597645" y="1349230"/>
              <a:ext cx="1311459" cy="197007"/>
            </a:xfrm>
            <a:custGeom>
              <a:avLst/>
              <a:gdLst>
                <a:gd name="connsiteX0" fmla="*/ -29 w 1311459"/>
                <a:gd name="connsiteY0" fmla="*/ 192432 h 197007"/>
                <a:gd name="connsiteX1" fmla="*/ 34623 w 1311459"/>
                <a:gd name="connsiteY1" fmla="*/ 192432 h 197007"/>
                <a:gd name="connsiteX2" fmla="*/ 34623 w 1311459"/>
                <a:gd name="connsiteY2" fmla="*/ 105441 h 197007"/>
                <a:gd name="connsiteX3" fmla="*/ 91773 w 1311459"/>
                <a:gd name="connsiteY3" fmla="*/ 28040 h 197007"/>
                <a:gd name="connsiteX4" fmla="*/ 131587 w 1311459"/>
                <a:gd name="connsiteY4" fmla="*/ 95125 h 197007"/>
                <a:gd name="connsiteX5" fmla="*/ 131587 w 1311459"/>
                <a:gd name="connsiteY5" fmla="*/ 192432 h 197007"/>
                <a:gd name="connsiteX6" fmla="*/ 166229 w 1311459"/>
                <a:gd name="connsiteY6" fmla="*/ 192432 h 197007"/>
                <a:gd name="connsiteX7" fmla="*/ 166229 w 1311459"/>
                <a:gd name="connsiteY7" fmla="*/ 80752 h 197007"/>
                <a:gd name="connsiteX8" fmla="*/ 95830 w 1311459"/>
                <a:gd name="connsiteY8" fmla="*/ 27 h 197007"/>
                <a:gd name="connsiteX9" fmla="*/ 34270 w 1311459"/>
                <a:gd name="connsiteY9" fmla="*/ 34317 h 197007"/>
                <a:gd name="connsiteX10" fmla="*/ 33537 w 1311459"/>
                <a:gd name="connsiteY10" fmla="*/ 34317 h 197007"/>
                <a:gd name="connsiteX11" fmla="*/ 33537 w 1311459"/>
                <a:gd name="connsiteY11" fmla="*/ 4447 h 197007"/>
                <a:gd name="connsiteX12" fmla="*/ -29 w 1311459"/>
                <a:gd name="connsiteY12" fmla="*/ 4447 h 197007"/>
                <a:gd name="connsiteX13" fmla="*/ -29 w 1311459"/>
                <a:gd name="connsiteY13" fmla="*/ 192432 h 197007"/>
                <a:gd name="connsiteX14" fmla="*/ 225189 w 1311459"/>
                <a:gd name="connsiteY14" fmla="*/ 192432 h 197007"/>
                <a:gd name="connsiteX15" fmla="*/ 259832 w 1311459"/>
                <a:gd name="connsiteY15" fmla="*/ 192432 h 197007"/>
                <a:gd name="connsiteX16" fmla="*/ 259832 w 1311459"/>
                <a:gd name="connsiteY16" fmla="*/ 105441 h 197007"/>
                <a:gd name="connsiteX17" fmla="*/ 316982 w 1311459"/>
                <a:gd name="connsiteY17" fmla="*/ 28040 h 197007"/>
                <a:gd name="connsiteX18" fmla="*/ 356787 w 1311459"/>
                <a:gd name="connsiteY18" fmla="*/ 95125 h 197007"/>
                <a:gd name="connsiteX19" fmla="*/ 356787 w 1311459"/>
                <a:gd name="connsiteY19" fmla="*/ 192432 h 197007"/>
                <a:gd name="connsiteX20" fmla="*/ 391439 w 1311459"/>
                <a:gd name="connsiteY20" fmla="*/ 192432 h 197007"/>
                <a:gd name="connsiteX21" fmla="*/ 391439 w 1311459"/>
                <a:gd name="connsiteY21" fmla="*/ 80752 h 197007"/>
                <a:gd name="connsiteX22" fmla="*/ 321030 w 1311459"/>
                <a:gd name="connsiteY22" fmla="*/ 27 h 197007"/>
                <a:gd name="connsiteX23" fmla="*/ 259479 w 1311459"/>
                <a:gd name="connsiteY23" fmla="*/ 34317 h 197007"/>
                <a:gd name="connsiteX24" fmla="*/ 258736 w 1311459"/>
                <a:gd name="connsiteY24" fmla="*/ 34317 h 197007"/>
                <a:gd name="connsiteX25" fmla="*/ 258736 w 1311459"/>
                <a:gd name="connsiteY25" fmla="*/ 4447 h 197007"/>
                <a:gd name="connsiteX26" fmla="*/ 225199 w 1311459"/>
                <a:gd name="connsiteY26" fmla="*/ 4447 h 197007"/>
                <a:gd name="connsiteX27" fmla="*/ 225199 w 1311459"/>
                <a:gd name="connsiteY27" fmla="*/ 192432 h 197007"/>
                <a:gd name="connsiteX28" fmla="*/ 434549 w 1311459"/>
                <a:gd name="connsiteY28" fmla="*/ 186536 h 197007"/>
                <a:gd name="connsiteX29" fmla="*/ 486155 w 1311459"/>
                <a:gd name="connsiteY29" fmla="*/ 196852 h 197007"/>
                <a:gd name="connsiteX30" fmla="*/ 551763 w 1311459"/>
                <a:gd name="connsiteY30" fmla="*/ 138245 h 197007"/>
                <a:gd name="connsiteX31" fmla="*/ 470306 w 1311459"/>
                <a:gd name="connsiteY31" fmla="*/ 50891 h 197007"/>
                <a:gd name="connsiteX32" fmla="*/ 503472 w 1311459"/>
                <a:gd name="connsiteY32" fmla="*/ 28031 h 197007"/>
                <a:gd name="connsiteX33" fmla="*/ 539962 w 1311459"/>
                <a:gd name="connsiteY33" fmla="*/ 37613 h 197007"/>
                <a:gd name="connsiteX34" fmla="*/ 542915 w 1311459"/>
                <a:gd name="connsiteY34" fmla="*/ 7390 h 197007"/>
                <a:gd name="connsiteX35" fmla="*/ 499785 w 1311459"/>
                <a:gd name="connsiteY35" fmla="*/ 18 h 197007"/>
                <a:gd name="connsiteX36" fmla="*/ 433444 w 1311459"/>
                <a:gd name="connsiteY36" fmla="*/ 57882 h 197007"/>
                <a:gd name="connsiteX37" fmla="*/ 514902 w 1311459"/>
                <a:gd name="connsiteY37" fmla="*/ 141931 h 197007"/>
                <a:gd name="connsiteX38" fmla="*/ 479516 w 1311459"/>
                <a:gd name="connsiteY38" fmla="*/ 168829 h 197007"/>
                <a:gd name="connsiteX39" fmla="*/ 436387 w 1311459"/>
                <a:gd name="connsiteY39" fmla="*/ 155561 h 197007"/>
                <a:gd name="connsiteX40" fmla="*/ 434549 w 1311459"/>
                <a:gd name="connsiteY40" fmla="*/ 186527 h 197007"/>
                <a:gd name="connsiteX41" fmla="*/ 818987 w 1311459"/>
                <a:gd name="connsiteY41" fmla="*/ 192432 h 197007"/>
                <a:gd name="connsiteX42" fmla="*/ 853639 w 1311459"/>
                <a:gd name="connsiteY42" fmla="*/ 192432 h 197007"/>
                <a:gd name="connsiteX43" fmla="*/ 853639 w 1311459"/>
                <a:gd name="connsiteY43" fmla="*/ 106917 h 197007"/>
                <a:gd name="connsiteX44" fmla="*/ 904874 w 1311459"/>
                <a:gd name="connsiteY44" fmla="*/ 30250 h 197007"/>
                <a:gd name="connsiteX45" fmla="*/ 924038 w 1311459"/>
                <a:gd name="connsiteY45" fmla="*/ 33565 h 197007"/>
                <a:gd name="connsiteX46" fmla="*/ 924038 w 1311459"/>
                <a:gd name="connsiteY46" fmla="*/ 2609 h 197007"/>
                <a:gd name="connsiteX47" fmla="*/ 901179 w 1311459"/>
                <a:gd name="connsiteY47" fmla="*/ 27 h 197007"/>
                <a:gd name="connsiteX48" fmla="*/ 852153 w 1311459"/>
                <a:gd name="connsiteY48" fmla="*/ 33565 h 197007"/>
                <a:gd name="connsiteX49" fmla="*/ 851420 w 1311459"/>
                <a:gd name="connsiteY49" fmla="*/ 33565 h 197007"/>
                <a:gd name="connsiteX50" fmla="*/ 851420 w 1311459"/>
                <a:gd name="connsiteY50" fmla="*/ 4447 h 197007"/>
                <a:gd name="connsiteX51" fmla="*/ 818978 w 1311459"/>
                <a:gd name="connsiteY51" fmla="*/ 4447 h 197007"/>
                <a:gd name="connsiteX52" fmla="*/ 818978 w 1311459"/>
                <a:gd name="connsiteY52" fmla="*/ 192432 h 197007"/>
                <a:gd name="connsiteX53" fmla="*/ 1128607 w 1311459"/>
                <a:gd name="connsiteY53" fmla="*/ 4447 h 197007"/>
                <a:gd name="connsiteX54" fmla="*/ 1093955 w 1311459"/>
                <a:gd name="connsiteY54" fmla="*/ 4447 h 197007"/>
                <a:gd name="connsiteX55" fmla="*/ 1093955 w 1311459"/>
                <a:gd name="connsiteY55" fmla="*/ 91439 h 197007"/>
                <a:gd name="connsiteX56" fmla="*/ 1036805 w 1311459"/>
                <a:gd name="connsiteY56" fmla="*/ 168839 h 197007"/>
                <a:gd name="connsiteX57" fmla="*/ 997000 w 1311459"/>
                <a:gd name="connsiteY57" fmla="*/ 101764 h 197007"/>
                <a:gd name="connsiteX58" fmla="*/ 997000 w 1311459"/>
                <a:gd name="connsiteY58" fmla="*/ 4447 h 197007"/>
                <a:gd name="connsiteX59" fmla="*/ 962348 w 1311459"/>
                <a:gd name="connsiteY59" fmla="*/ 4447 h 197007"/>
                <a:gd name="connsiteX60" fmla="*/ 962348 w 1311459"/>
                <a:gd name="connsiteY60" fmla="*/ 116137 h 197007"/>
                <a:gd name="connsiteX61" fmla="*/ 1032757 w 1311459"/>
                <a:gd name="connsiteY61" fmla="*/ 196852 h 197007"/>
                <a:gd name="connsiteX62" fmla="*/ 1094307 w 1311459"/>
                <a:gd name="connsiteY62" fmla="*/ 162562 h 197007"/>
                <a:gd name="connsiteX63" fmla="*/ 1095041 w 1311459"/>
                <a:gd name="connsiteY63" fmla="*/ 162562 h 197007"/>
                <a:gd name="connsiteX64" fmla="*/ 1095041 w 1311459"/>
                <a:gd name="connsiteY64" fmla="*/ 192413 h 197007"/>
                <a:gd name="connsiteX65" fmla="*/ 1128588 w 1311459"/>
                <a:gd name="connsiteY65" fmla="*/ 192413 h 197007"/>
                <a:gd name="connsiteX66" fmla="*/ 1128588 w 1311459"/>
                <a:gd name="connsiteY66" fmla="*/ 4447 h 197007"/>
                <a:gd name="connsiteX67" fmla="*/ 1309953 w 1311459"/>
                <a:gd name="connsiteY67" fmla="*/ 7400 h 197007"/>
                <a:gd name="connsiteX68" fmla="*/ 1267929 w 1311459"/>
                <a:gd name="connsiteY68" fmla="*/ 27 h 197007"/>
                <a:gd name="connsiteX69" fmla="*/ 1172098 w 1311459"/>
                <a:gd name="connsiteY69" fmla="*/ 98440 h 197007"/>
                <a:gd name="connsiteX70" fmla="*/ 1263776 w 1311459"/>
                <a:gd name="connsiteY70" fmla="*/ 196797 h 197007"/>
                <a:gd name="connsiteX71" fmla="*/ 1267929 w 1311459"/>
                <a:gd name="connsiteY71" fmla="*/ 196852 h 197007"/>
                <a:gd name="connsiteX72" fmla="*/ 1311430 w 1311459"/>
                <a:gd name="connsiteY72" fmla="*/ 189118 h 197007"/>
                <a:gd name="connsiteX73" fmla="*/ 1308830 w 1311459"/>
                <a:gd name="connsiteY73" fmla="*/ 158152 h 197007"/>
                <a:gd name="connsiteX74" fmla="*/ 1271596 w 1311459"/>
                <a:gd name="connsiteY74" fmla="*/ 168839 h 197007"/>
                <a:gd name="connsiteX75" fmla="*/ 1208941 w 1311459"/>
                <a:gd name="connsiteY75" fmla="*/ 98440 h 197007"/>
                <a:gd name="connsiteX76" fmla="*/ 1269386 w 1311459"/>
                <a:gd name="connsiteY76" fmla="*/ 28040 h 197007"/>
                <a:gd name="connsiteX77" fmla="*/ 1306982 w 1311459"/>
                <a:gd name="connsiteY77" fmla="*/ 36146 h 197007"/>
                <a:gd name="connsiteX78" fmla="*/ 1309934 w 1311459"/>
                <a:gd name="connsiteY78" fmla="*/ 7400 h 19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11459" h="197007" extrusionOk="0">
                  <a:moveTo>
                    <a:pt x="-29" y="192432"/>
                  </a:moveTo>
                  <a:lnTo>
                    <a:pt x="34623" y="192432"/>
                  </a:lnTo>
                  <a:lnTo>
                    <a:pt x="34623" y="105441"/>
                  </a:lnTo>
                  <a:cubicBezTo>
                    <a:pt x="34623" y="59720"/>
                    <a:pt x="52320" y="28040"/>
                    <a:pt x="91773" y="28040"/>
                  </a:cubicBezTo>
                  <a:cubicBezTo>
                    <a:pt x="121995" y="29879"/>
                    <a:pt x="131587" y="51262"/>
                    <a:pt x="131587" y="95125"/>
                  </a:cubicBezTo>
                  <a:lnTo>
                    <a:pt x="131587" y="192432"/>
                  </a:lnTo>
                  <a:lnTo>
                    <a:pt x="166229" y="192432"/>
                  </a:lnTo>
                  <a:lnTo>
                    <a:pt x="166229" y="80752"/>
                  </a:lnTo>
                  <a:cubicBezTo>
                    <a:pt x="166229" y="30269"/>
                    <a:pt x="144484" y="27"/>
                    <a:pt x="95830" y="27"/>
                  </a:cubicBezTo>
                  <a:cubicBezTo>
                    <a:pt x="70506" y="-980"/>
                    <a:pt x="46744" y="12255"/>
                    <a:pt x="34270" y="34317"/>
                  </a:cubicBezTo>
                  <a:lnTo>
                    <a:pt x="33537" y="34317"/>
                  </a:lnTo>
                  <a:lnTo>
                    <a:pt x="33537" y="4447"/>
                  </a:lnTo>
                  <a:lnTo>
                    <a:pt x="-29" y="4447"/>
                  </a:lnTo>
                  <a:lnTo>
                    <a:pt x="-29" y="192432"/>
                  </a:lnTo>
                  <a:close/>
                  <a:moveTo>
                    <a:pt x="225189" y="192432"/>
                  </a:moveTo>
                  <a:lnTo>
                    <a:pt x="259832" y="192432"/>
                  </a:lnTo>
                  <a:lnTo>
                    <a:pt x="259832" y="105441"/>
                  </a:lnTo>
                  <a:cubicBezTo>
                    <a:pt x="259832" y="59720"/>
                    <a:pt x="277529" y="28040"/>
                    <a:pt x="316982" y="28040"/>
                  </a:cubicBezTo>
                  <a:cubicBezTo>
                    <a:pt x="347204" y="29879"/>
                    <a:pt x="356787" y="51262"/>
                    <a:pt x="356787" y="95125"/>
                  </a:cubicBezTo>
                  <a:lnTo>
                    <a:pt x="356787" y="192432"/>
                  </a:lnTo>
                  <a:lnTo>
                    <a:pt x="391439" y="192432"/>
                  </a:lnTo>
                  <a:lnTo>
                    <a:pt x="391439" y="80752"/>
                  </a:lnTo>
                  <a:cubicBezTo>
                    <a:pt x="391439" y="30269"/>
                    <a:pt x="369683" y="27"/>
                    <a:pt x="321030" y="27"/>
                  </a:cubicBezTo>
                  <a:cubicBezTo>
                    <a:pt x="295703" y="-993"/>
                    <a:pt x="271938" y="12247"/>
                    <a:pt x="259479" y="34317"/>
                  </a:cubicBezTo>
                  <a:lnTo>
                    <a:pt x="258736" y="34317"/>
                  </a:lnTo>
                  <a:lnTo>
                    <a:pt x="258736" y="4447"/>
                  </a:lnTo>
                  <a:lnTo>
                    <a:pt x="225199" y="4447"/>
                  </a:lnTo>
                  <a:lnTo>
                    <a:pt x="225199" y="192432"/>
                  </a:lnTo>
                  <a:close/>
                  <a:moveTo>
                    <a:pt x="434549" y="186536"/>
                  </a:moveTo>
                  <a:cubicBezTo>
                    <a:pt x="450637" y="194175"/>
                    <a:pt x="468363" y="197720"/>
                    <a:pt x="486155" y="196852"/>
                  </a:cubicBezTo>
                  <a:cubicBezTo>
                    <a:pt x="519693" y="196852"/>
                    <a:pt x="551763" y="178431"/>
                    <a:pt x="551763" y="138245"/>
                  </a:cubicBezTo>
                  <a:cubicBezTo>
                    <a:pt x="551763" y="78170"/>
                    <a:pt x="470306" y="89229"/>
                    <a:pt x="470306" y="50891"/>
                  </a:cubicBezTo>
                  <a:cubicBezTo>
                    <a:pt x="470306" y="35413"/>
                    <a:pt x="485784" y="28031"/>
                    <a:pt x="503472" y="28031"/>
                  </a:cubicBezTo>
                  <a:cubicBezTo>
                    <a:pt x="516130" y="28908"/>
                    <a:pt x="528503" y="32159"/>
                    <a:pt x="539962" y="37613"/>
                  </a:cubicBezTo>
                  <a:lnTo>
                    <a:pt x="542915" y="7390"/>
                  </a:lnTo>
                  <a:cubicBezTo>
                    <a:pt x="528999" y="2759"/>
                    <a:pt x="514454" y="273"/>
                    <a:pt x="499785" y="18"/>
                  </a:cubicBezTo>
                  <a:cubicBezTo>
                    <a:pt x="462562" y="18"/>
                    <a:pt x="433444" y="18811"/>
                    <a:pt x="433444" y="57882"/>
                  </a:cubicBezTo>
                  <a:cubicBezTo>
                    <a:pt x="433444" y="110594"/>
                    <a:pt x="514902" y="107650"/>
                    <a:pt x="514902" y="141931"/>
                  </a:cubicBezTo>
                  <a:cubicBezTo>
                    <a:pt x="514902" y="162200"/>
                    <a:pt x="495366" y="168829"/>
                    <a:pt x="479516" y="168829"/>
                  </a:cubicBezTo>
                  <a:cubicBezTo>
                    <a:pt x="464267" y="168035"/>
                    <a:pt x="449446" y="163476"/>
                    <a:pt x="436387" y="155561"/>
                  </a:cubicBezTo>
                  <a:lnTo>
                    <a:pt x="434549" y="186527"/>
                  </a:lnTo>
                  <a:close/>
                  <a:moveTo>
                    <a:pt x="818987" y="192432"/>
                  </a:moveTo>
                  <a:lnTo>
                    <a:pt x="853639" y="192432"/>
                  </a:lnTo>
                  <a:lnTo>
                    <a:pt x="853639" y="106917"/>
                  </a:lnTo>
                  <a:cubicBezTo>
                    <a:pt x="853639" y="59740"/>
                    <a:pt x="873908" y="30250"/>
                    <a:pt x="904874" y="30250"/>
                  </a:cubicBezTo>
                  <a:cubicBezTo>
                    <a:pt x="911418" y="30126"/>
                    <a:pt x="917923" y="31251"/>
                    <a:pt x="924038" y="33565"/>
                  </a:cubicBezTo>
                  <a:lnTo>
                    <a:pt x="924038" y="2609"/>
                  </a:lnTo>
                  <a:cubicBezTo>
                    <a:pt x="916542" y="850"/>
                    <a:pt x="908875" y="-17"/>
                    <a:pt x="901179" y="27"/>
                  </a:cubicBezTo>
                  <a:cubicBezTo>
                    <a:pt x="879852" y="1169"/>
                    <a:pt x="860945" y="14104"/>
                    <a:pt x="852153" y="33565"/>
                  </a:cubicBezTo>
                  <a:lnTo>
                    <a:pt x="851420" y="33565"/>
                  </a:lnTo>
                  <a:lnTo>
                    <a:pt x="851420" y="4447"/>
                  </a:lnTo>
                  <a:lnTo>
                    <a:pt x="818978" y="4447"/>
                  </a:lnTo>
                  <a:lnTo>
                    <a:pt x="818978" y="192432"/>
                  </a:lnTo>
                  <a:close/>
                  <a:moveTo>
                    <a:pt x="1128607" y="4447"/>
                  </a:moveTo>
                  <a:lnTo>
                    <a:pt x="1093955" y="4447"/>
                  </a:lnTo>
                  <a:lnTo>
                    <a:pt x="1093955" y="91439"/>
                  </a:lnTo>
                  <a:cubicBezTo>
                    <a:pt x="1093955" y="137159"/>
                    <a:pt x="1076267" y="168839"/>
                    <a:pt x="1036805" y="168839"/>
                  </a:cubicBezTo>
                  <a:cubicBezTo>
                    <a:pt x="1006582" y="167001"/>
                    <a:pt x="997000" y="145617"/>
                    <a:pt x="997000" y="101764"/>
                  </a:cubicBezTo>
                  <a:lnTo>
                    <a:pt x="997000" y="4447"/>
                  </a:lnTo>
                  <a:lnTo>
                    <a:pt x="962348" y="4447"/>
                  </a:lnTo>
                  <a:lnTo>
                    <a:pt x="962348" y="116137"/>
                  </a:lnTo>
                  <a:cubicBezTo>
                    <a:pt x="962348" y="166620"/>
                    <a:pt x="984094" y="196852"/>
                    <a:pt x="1032757" y="196852"/>
                  </a:cubicBezTo>
                  <a:cubicBezTo>
                    <a:pt x="1058084" y="197870"/>
                    <a:pt x="1081849" y="184630"/>
                    <a:pt x="1094307" y="162562"/>
                  </a:cubicBezTo>
                  <a:lnTo>
                    <a:pt x="1095041" y="162562"/>
                  </a:lnTo>
                  <a:lnTo>
                    <a:pt x="1095041" y="192413"/>
                  </a:lnTo>
                  <a:lnTo>
                    <a:pt x="1128588" y="192413"/>
                  </a:lnTo>
                  <a:lnTo>
                    <a:pt x="1128588" y="4447"/>
                  </a:lnTo>
                  <a:close/>
                  <a:moveTo>
                    <a:pt x="1309953" y="7400"/>
                  </a:moveTo>
                  <a:cubicBezTo>
                    <a:pt x="1296447" y="2638"/>
                    <a:pt x="1282245" y="146"/>
                    <a:pt x="1267929" y="27"/>
                  </a:cubicBezTo>
                  <a:cubicBezTo>
                    <a:pt x="1210436" y="27"/>
                    <a:pt x="1172098" y="41309"/>
                    <a:pt x="1172098" y="98440"/>
                  </a:cubicBezTo>
                  <a:cubicBezTo>
                    <a:pt x="1170250" y="150918"/>
                    <a:pt x="1211303" y="194954"/>
                    <a:pt x="1263776" y="196797"/>
                  </a:cubicBezTo>
                  <a:cubicBezTo>
                    <a:pt x="1265167" y="196845"/>
                    <a:pt x="1266548" y="196863"/>
                    <a:pt x="1267929" y="196852"/>
                  </a:cubicBezTo>
                  <a:cubicBezTo>
                    <a:pt x="1282817" y="197366"/>
                    <a:pt x="1297638" y="194731"/>
                    <a:pt x="1311430" y="189118"/>
                  </a:cubicBezTo>
                  <a:lnTo>
                    <a:pt x="1308830" y="158152"/>
                  </a:lnTo>
                  <a:cubicBezTo>
                    <a:pt x="1297619" y="165035"/>
                    <a:pt x="1284750" y="168729"/>
                    <a:pt x="1271596" y="168839"/>
                  </a:cubicBezTo>
                  <a:cubicBezTo>
                    <a:pt x="1227000" y="168839"/>
                    <a:pt x="1208941" y="131987"/>
                    <a:pt x="1208941" y="98440"/>
                  </a:cubicBezTo>
                  <a:cubicBezTo>
                    <a:pt x="1208941" y="62683"/>
                    <a:pt x="1230686" y="28040"/>
                    <a:pt x="1269386" y="28040"/>
                  </a:cubicBezTo>
                  <a:cubicBezTo>
                    <a:pt x="1282321" y="28295"/>
                    <a:pt x="1295085" y="31047"/>
                    <a:pt x="1306982" y="36146"/>
                  </a:cubicBezTo>
                  <a:lnTo>
                    <a:pt x="1309934" y="7400"/>
                  </a:lnTo>
                  <a:close/>
                </a:path>
              </a:pathLst>
            </a:custGeom>
            <a:solidFill>
              <a:srgbClr val="003361"/>
            </a:solidFill>
            <a:ln w="9525" cap="flat">
              <a:noFill/>
              <a:prstDash val="solid"/>
              <a:miter/>
            </a:ln>
          </p:spPr>
          <p:txBody>
            <a:bodyPr rtlCol="0" anchor="ctr"/>
            <a:lstStyle/>
            <a:p>
              <a:pPr>
                <a:defRPr/>
              </a:pPr>
              <a:endParaRPr lang="en-GB"/>
            </a:p>
          </p:txBody>
        </p:sp>
        <p:sp>
          <p:nvSpPr>
            <p:cNvPr id="35" name="Graphic 2"/>
            <p:cNvSpPr/>
            <p:nvPr/>
          </p:nvSpPr>
          <p:spPr bwMode="auto">
            <a:xfrm>
              <a:off x="3800291" y="991164"/>
              <a:ext cx="129787" cy="256679"/>
            </a:xfrm>
            <a:custGeom>
              <a:avLst/>
              <a:gdLst>
                <a:gd name="connsiteX0" fmla="*/ 126729 w 129787"/>
                <a:gd name="connsiteY0" fmla="*/ 64257 h 256679"/>
                <a:gd name="connsiteX1" fmla="*/ 76971 w 129787"/>
                <a:gd name="connsiteY1" fmla="*/ 64257 h 256679"/>
                <a:gd name="connsiteX2" fmla="*/ 76971 w 129787"/>
                <a:gd name="connsiteY2" fmla="*/ -28 h 256679"/>
                <a:gd name="connsiteX3" fmla="*/ 42366 w 129787"/>
                <a:gd name="connsiteY3" fmla="*/ 11031 h 256679"/>
                <a:gd name="connsiteX4" fmla="*/ 42366 w 129787"/>
                <a:gd name="connsiteY4" fmla="*/ 64257 h 256679"/>
                <a:gd name="connsiteX5" fmla="*/ -29 w 129787"/>
                <a:gd name="connsiteY5" fmla="*/ 64257 h 256679"/>
                <a:gd name="connsiteX6" fmla="*/ -29 w 129787"/>
                <a:gd name="connsiteY6" fmla="*/ 92260 h 256679"/>
                <a:gd name="connsiteX7" fmla="*/ 42366 w 129787"/>
                <a:gd name="connsiteY7" fmla="*/ 92260 h 256679"/>
                <a:gd name="connsiteX8" fmla="*/ 42366 w 129787"/>
                <a:gd name="connsiteY8" fmla="*/ 202102 h 256679"/>
                <a:gd name="connsiteX9" fmla="*/ 100231 w 129787"/>
                <a:gd name="connsiteY9" fmla="*/ 256652 h 256679"/>
                <a:gd name="connsiteX10" fmla="*/ 129758 w 129787"/>
                <a:gd name="connsiteY10" fmla="*/ 251489 h 256679"/>
                <a:gd name="connsiteX11" fmla="*/ 129758 w 129787"/>
                <a:gd name="connsiteY11" fmla="*/ 221962 h 256679"/>
                <a:gd name="connsiteX12" fmla="*/ 106165 w 129787"/>
                <a:gd name="connsiteY12" fmla="*/ 228630 h 256679"/>
                <a:gd name="connsiteX13" fmla="*/ 77047 w 129787"/>
                <a:gd name="connsiteY13" fmla="*/ 195082 h 256679"/>
                <a:gd name="connsiteX14" fmla="*/ 77047 w 129787"/>
                <a:gd name="connsiteY14" fmla="*/ 92260 h 256679"/>
                <a:gd name="connsiteX15" fmla="*/ 126805 w 129787"/>
                <a:gd name="connsiteY15" fmla="*/ 92260 h 256679"/>
                <a:gd name="connsiteX16" fmla="*/ 126805 w 129787"/>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87" h="256679" extrusionOk="0">
                  <a:moveTo>
                    <a:pt x="126729" y="64257"/>
                  </a:moveTo>
                  <a:lnTo>
                    <a:pt x="76971" y="64257"/>
                  </a:lnTo>
                  <a:lnTo>
                    <a:pt x="76971" y="-28"/>
                  </a:lnTo>
                  <a:lnTo>
                    <a:pt x="42366" y="11031"/>
                  </a:lnTo>
                  <a:lnTo>
                    <a:pt x="42366" y="64257"/>
                  </a:lnTo>
                  <a:lnTo>
                    <a:pt x="-29" y="64257"/>
                  </a:lnTo>
                  <a:lnTo>
                    <a:pt x="-29" y="92260"/>
                  </a:lnTo>
                  <a:lnTo>
                    <a:pt x="42366" y="92260"/>
                  </a:lnTo>
                  <a:lnTo>
                    <a:pt x="42366" y="202102"/>
                  </a:lnTo>
                  <a:cubicBezTo>
                    <a:pt x="42366" y="239698"/>
                    <a:pt x="64483" y="256652"/>
                    <a:pt x="100231" y="256652"/>
                  </a:cubicBezTo>
                  <a:cubicBezTo>
                    <a:pt x="110261" y="256303"/>
                    <a:pt x="120205" y="254566"/>
                    <a:pt x="129758" y="251489"/>
                  </a:cubicBezTo>
                  <a:lnTo>
                    <a:pt x="129758" y="221962"/>
                  </a:lnTo>
                  <a:cubicBezTo>
                    <a:pt x="122710" y="226441"/>
                    <a:pt x="114509" y="228758"/>
                    <a:pt x="106165" y="228630"/>
                  </a:cubicBezTo>
                  <a:cubicBezTo>
                    <a:pt x="90315" y="228630"/>
                    <a:pt x="77047" y="216828"/>
                    <a:pt x="77047" y="195082"/>
                  </a:cubicBezTo>
                  <a:lnTo>
                    <a:pt x="77047" y="92260"/>
                  </a:lnTo>
                  <a:lnTo>
                    <a:pt x="126805" y="92260"/>
                  </a:lnTo>
                  <a:lnTo>
                    <a:pt x="126805" y="64257"/>
                  </a:lnTo>
                  <a:close/>
                </a:path>
              </a:pathLst>
            </a:custGeom>
            <a:solidFill>
              <a:srgbClr val="003361"/>
            </a:solidFill>
            <a:ln w="9525" cap="flat">
              <a:noFill/>
              <a:prstDash val="solid"/>
              <a:miter/>
            </a:ln>
          </p:spPr>
          <p:txBody>
            <a:bodyPr rtlCol="0" anchor="ctr"/>
            <a:lstStyle/>
            <a:p>
              <a:pPr>
                <a:defRPr/>
              </a:pPr>
              <a:endParaRPr lang="en-GB"/>
            </a:p>
          </p:txBody>
        </p:sp>
        <p:sp>
          <p:nvSpPr>
            <p:cNvPr id="36" name="Graphic 2"/>
            <p:cNvSpPr/>
            <p:nvPr/>
          </p:nvSpPr>
          <p:spPr bwMode="auto">
            <a:xfrm>
              <a:off x="4148439" y="991164"/>
              <a:ext cx="129740" cy="256679"/>
            </a:xfrm>
            <a:custGeom>
              <a:avLst/>
              <a:gdLst>
                <a:gd name="connsiteX0" fmla="*/ 126767 w 129740"/>
                <a:gd name="connsiteY0" fmla="*/ 64257 h 256679"/>
                <a:gd name="connsiteX1" fmla="*/ 77009 w 129740"/>
                <a:gd name="connsiteY1" fmla="*/ 64257 h 256679"/>
                <a:gd name="connsiteX2" fmla="*/ 77009 w 129740"/>
                <a:gd name="connsiteY2" fmla="*/ -28 h 256679"/>
                <a:gd name="connsiteX3" fmla="*/ 42357 w 129740"/>
                <a:gd name="connsiteY3" fmla="*/ 11031 h 256679"/>
                <a:gd name="connsiteX4" fmla="*/ 42357 w 129740"/>
                <a:gd name="connsiteY4" fmla="*/ 64257 h 256679"/>
                <a:gd name="connsiteX5" fmla="*/ -29 w 129740"/>
                <a:gd name="connsiteY5" fmla="*/ 64257 h 256679"/>
                <a:gd name="connsiteX6" fmla="*/ -29 w 129740"/>
                <a:gd name="connsiteY6" fmla="*/ 92260 h 256679"/>
                <a:gd name="connsiteX7" fmla="*/ 42357 w 129740"/>
                <a:gd name="connsiteY7" fmla="*/ 92260 h 256679"/>
                <a:gd name="connsiteX8" fmla="*/ 42357 w 129740"/>
                <a:gd name="connsiteY8" fmla="*/ 202102 h 256679"/>
                <a:gd name="connsiteX9" fmla="*/ 100231 w 129740"/>
                <a:gd name="connsiteY9" fmla="*/ 256652 h 256679"/>
                <a:gd name="connsiteX10" fmla="*/ 129711 w 129740"/>
                <a:gd name="connsiteY10" fmla="*/ 251489 h 256679"/>
                <a:gd name="connsiteX11" fmla="*/ 129711 w 129740"/>
                <a:gd name="connsiteY11" fmla="*/ 221962 h 256679"/>
                <a:gd name="connsiteX12" fmla="*/ 106127 w 129740"/>
                <a:gd name="connsiteY12" fmla="*/ 228630 h 256679"/>
                <a:gd name="connsiteX13" fmla="*/ 77009 w 129740"/>
                <a:gd name="connsiteY13" fmla="*/ 195082 h 256679"/>
                <a:gd name="connsiteX14" fmla="*/ 77009 w 129740"/>
                <a:gd name="connsiteY14" fmla="*/ 92260 h 256679"/>
                <a:gd name="connsiteX15" fmla="*/ 126767 w 129740"/>
                <a:gd name="connsiteY15" fmla="*/ 92260 h 256679"/>
                <a:gd name="connsiteX16" fmla="*/ 126767 w 129740"/>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40" h="256679" extrusionOk="0">
                  <a:moveTo>
                    <a:pt x="126767" y="64257"/>
                  </a:moveTo>
                  <a:lnTo>
                    <a:pt x="77009" y="64257"/>
                  </a:lnTo>
                  <a:lnTo>
                    <a:pt x="77009" y="-28"/>
                  </a:lnTo>
                  <a:lnTo>
                    <a:pt x="42357" y="11031"/>
                  </a:lnTo>
                  <a:lnTo>
                    <a:pt x="42357" y="64257"/>
                  </a:lnTo>
                  <a:lnTo>
                    <a:pt x="-29" y="64257"/>
                  </a:lnTo>
                  <a:lnTo>
                    <a:pt x="-29" y="92260"/>
                  </a:lnTo>
                  <a:lnTo>
                    <a:pt x="42357" y="92260"/>
                  </a:lnTo>
                  <a:lnTo>
                    <a:pt x="42357" y="202102"/>
                  </a:lnTo>
                  <a:cubicBezTo>
                    <a:pt x="42357" y="239698"/>
                    <a:pt x="64474" y="256652"/>
                    <a:pt x="100231" y="256652"/>
                  </a:cubicBezTo>
                  <a:cubicBezTo>
                    <a:pt x="110251" y="256301"/>
                    <a:pt x="120166" y="254563"/>
                    <a:pt x="129711" y="251489"/>
                  </a:cubicBezTo>
                  <a:lnTo>
                    <a:pt x="129711" y="221962"/>
                  </a:lnTo>
                  <a:cubicBezTo>
                    <a:pt x="122672" y="226441"/>
                    <a:pt x="114471" y="228759"/>
                    <a:pt x="106127" y="228630"/>
                  </a:cubicBezTo>
                  <a:cubicBezTo>
                    <a:pt x="90277" y="228630"/>
                    <a:pt x="77009" y="216828"/>
                    <a:pt x="77009" y="195082"/>
                  </a:cubicBezTo>
                  <a:lnTo>
                    <a:pt x="77009" y="92260"/>
                  </a:lnTo>
                  <a:lnTo>
                    <a:pt x="126767" y="92260"/>
                  </a:lnTo>
                  <a:lnTo>
                    <a:pt x="126767" y="64257"/>
                  </a:lnTo>
                  <a:close/>
                </a:path>
              </a:pathLst>
            </a:custGeom>
            <a:solidFill>
              <a:srgbClr val="003361"/>
            </a:solidFill>
            <a:ln w="9525" cap="flat">
              <a:noFill/>
              <a:prstDash val="solid"/>
              <a:miter/>
            </a:ln>
          </p:spPr>
          <p:txBody>
            <a:bodyPr rtlCol="0" anchor="ctr"/>
            <a:lstStyle/>
            <a:p>
              <a:pPr>
                <a:defRPr/>
              </a:pPr>
              <a:endParaRPr lang="en-GB"/>
            </a:p>
          </p:txBody>
        </p:sp>
        <p:sp>
          <p:nvSpPr>
            <p:cNvPr id="37" name="Graphic 2"/>
            <p:cNvSpPr/>
            <p:nvPr/>
          </p:nvSpPr>
          <p:spPr bwMode="auto">
            <a:xfrm>
              <a:off x="3728920"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38" name="Graphic 2"/>
            <p:cNvSpPr/>
            <p:nvPr/>
          </p:nvSpPr>
          <p:spPr bwMode="auto">
            <a:xfrm>
              <a:off x="2950537"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39" name="Graphic 2"/>
            <p:cNvSpPr/>
            <p:nvPr/>
          </p:nvSpPr>
          <p:spPr bwMode="auto">
            <a:xfrm>
              <a:off x="3995858" y="991239"/>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40" name="Graphic 2"/>
            <p:cNvSpPr/>
            <p:nvPr/>
          </p:nvSpPr>
          <p:spPr bwMode="auto">
            <a:xfrm>
              <a:off x="4055980" y="991239"/>
              <a:ext cx="34642" cy="34651"/>
            </a:xfrm>
            <a:custGeom>
              <a:avLst/>
              <a:gdLst>
                <a:gd name="connsiteX0" fmla="*/ 0 w 34642"/>
                <a:gd name="connsiteY0" fmla="*/ 34652 h 34651"/>
                <a:gd name="connsiteX1" fmla="*/ 34643 w 34642"/>
                <a:gd name="connsiteY1" fmla="*/ 34652 h 34651"/>
                <a:gd name="connsiteX2" fmla="*/ 34643 w 34642"/>
                <a:gd name="connsiteY2" fmla="*/ 0 h 34651"/>
                <a:gd name="connsiteX3" fmla="*/ 0 w 34642"/>
                <a:gd name="connsiteY3" fmla="*/ 0 h 34651"/>
                <a:gd name="connsiteX4" fmla="*/ 0 w 34642"/>
                <a:gd name="connsiteY4" fmla="*/ 34652 h 34651"/>
                <a:gd name="connsiteX5" fmla="*/ 0 w 34642"/>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51" extrusionOk="0">
                  <a:moveTo>
                    <a:pt x="0" y="34652"/>
                  </a:moveTo>
                  <a:lnTo>
                    <a:pt x="34643" y="34652"/>
                  </a:lnTo>
                  <a:lnTo>
                    <a:pt x="34643"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41" name="Graphic 2"/>
            <p:cNvSpPr/>
            <p:nvPr/>
          </p:nvSpPr>
          <p:spPr bwMode="auto">
            <a:xfrm>
              <a:off x="2495661" y="1051670"/>
              <a:ext cx="1622555" cy="197014"/>
            </a:xfrm>
            <a:custGeom>
              <a:avLst/>
              <a:gdLst>
                <a:gd name="connsiteX0" fmla="*/ 166210 w 1622555"/>
                <a:gd name="connsiteY0" fmla="*/ 4455 h 197014"/>
                <a:gd name="connsiteX1" fmla="*/ 131606 w 1622555"/>
                <a:gd name="connsiteY1" fmla="*/ 4455 h 197014"/>
                <a:gd name="connsiteX2" fmla="*/ 131606 w 1622555"/>
                <a:gd name="connsiteY2" fmla="*/ 91438 h 197014"/>
                <a:gd name="connsiteX3" fmla="*/ 74456 w 1622555"/>
                <a:gd name="connsiteY3" fmla="*/ 168847 h 197014"/>
                <a:gd name="connsiteX4" fmla="*/ 34651 w 1622555"/>
                <a:gd name="connsiteY4" fmla="*/ 101763 h 197014"/>
                <a:gd name="connsiteX5" fmla="*/ 34651 w 1622555"/>
                <a:gd name="connsiteY5" fmla="*/ 4455 h 197014"/>
                <a:gd name="connsiteX6" fmla="*/ -29 w 1622555"/>
                <a:gd name="connsiteY6" fmla="*/ 4455 h 197014"/>
                <a:gd name="connsiteX7" fmla="*/ -29 w 1622555"/>
                <a:gd name="connsiteY7" fmla="*/ 116145 h 197014"/>
                <a:gd name="connsiteX8" fmla="*/ 70370 w 1622555"/>
                <a:gd name="connsiteY8" fmla="*/ 196870 h 197014"/>
                <a:gd name="connsiteX9" fmla="*/ 131930 w 1622555"/>
                <a:gd name="connsiteY9" fmla="*/ 162580 h 197014"/>
                <a:gd name="connsiteX10" fmla="*/ 132663 w 1622555"/>
                <a:gd name="connsiteY10" fmla="*/ 162580 h 197014"/>
                <a:gd name="connsiteX11" fmla="*/ 132663 w 1622555"/>
                <a:gd name="connsiteY11" fmla="*/ 192431 h 197014"/>
                <a:gd name="connsiteX12" fmla="*/ 166210 w 1622555"/>
                <a:gd name="connsiteY12" fmla="*/ 192431 h 197014"/>
                <a:gd name="connsiteX13" fmla="*/ 166210 w 1622555"/>
                <a:gd name="connsiteY13" fmla="*/ 4455 h 197014"/>
                <a:gd name="connsiteX14" fmla="*/ 225180 w 1622555"/>
                <a:gd name="connsiteY14" fmla="*/ 192431 h 197014"/>
                <a:gd name="connsiteX15" fmla="*/ 259832 w 1622555"/>
                <a:gd name="connsiteY15" fmla="*/ 192431 h 197014"/>
                <a:gd name="connsiteX16" fmla="*/ 259832 w 1622555"/>
                <a:gd name="connsiteY16" fmla="*/ 105449 h 197014"/>
                <a:gd name="connsiteX17" fmla="*/ 316982 w 1622555"/>
                <a:gd name="connsiteY17" fmla="*/ 28039 h 197014"/>
                <a:gd name="connsiteX18" fmla="*/ 356787 w 1622555"/>
                <a:gd name="connsiteY18" fmla="*/ 95124 h 197014"/>
                <a:gd name="connsiteX19" fmla="*/ 356787 w 1622555"/>
                <a:gd name="connsiteY19" fmla="*/ 192431 h 197014"/>
                <a:gd name="connsiteX20" fmla="*/ 391439 w 1622555"/>
                <a:gd name="connsiteY20" fmla="*/ 192431 h 197014"/>
                <a:gd name="connsiteX21" fmla="*/ 391439 w 1622555"/>
                <a:gd name="connsiteY21" fmla="*/ 80751 h 197014"/>
                <a:gd name="connsiteX22" fmla="*/ 321039 w 1622555"/>
                <a:gd name="connsiteY22" fmla="*/ 26 h 197014"/>
                <a:gd name="connsiteX23" fmla="*/ 259479 w 1622555"/>
                <a:gd name="connsiteY23" fmla="*/ 34316 h 197014"/>
                <a:gd name="connsiteX24" fmla="*/ 258746 w 1622555"/>
                <a:gd name="connsiteY24" fmla="*/ 34316 h 197014"/>
                <a:gd name="connsiteX25" fmla="*/ 258746 w 1622555"/>
                <a:gd name="connsiteY25" fmla="*/ 4455 h 197014"/>
                <a:gd name="connsiteX26" fmla="*/ 225180 w 1622555"/>
                <a:gd name="connsiteY26" fmla="*/ 4455 h 197014"/>
                <a:gd name="connsiteX27" fmla="*/ 225180 w 1622555"/>
                <a:gd name="connsiteY27" fmla="*/ 192431 h 197014"/>
                <a:gd name="connsiteX28" fmla="*/ 454818 w 1622555"/>
                <a:gd name="connsiteY28" fmla="*/ 192431 h 197014"/>
                <a:gd name="connsiteX29" fmla="*/ 489460 w 1622555"/>
                <a:gd name="connsiteY29" fmla="*/ 192431 h 197014"/>
                <a:gd name="connsiteX30" fmla="*/ 489460 w 1622555"/>
                <a:gd name="connsiteY30" fmla="*/ 4455 h 197014"/>
                <a:gd name="connsiteX31" fmla="*/ 454818 w 1622555"/>
                <a:gd name="connsiteY31" fmla="*/ 4455 h 197014"/>
                <a:gd name="connsiteX32" fmla="*/ 454818 w 1622555"/>
                <a:gd name="connsiteY32" fmla="*/ 192431 h 197014"/>
                <a:gd name="connsiteX33" fmla="*/ 703620 w 1622555"/>
                <a:gd name="connsiteY33" fmla="*/ 4455 h 197014"/>
                <a:gd name="connsiteX34" fmla="*/ 668969 w 1622555"/>
                <a:gd name="connsiteY34" fmla="*/ 4455 h 197014"/>
                <a:gd name="connsiteX35" fmla="*/ 617000 w 1622555"/>
                <a:gd name="connsiteY35" fmla="*/ 157808 h 197014"/>
                <a:gd name="connsiteX36" fmla="*/ 616257 w 1622555"/>
                <a:gd name="connsiteY36" fmla="*/ 157808 h 197014"/>
                <a:gd name="connsiteX37" fmla="*/ 565394 w 1622555"/>
                <a:gd name="connsiteY37" fmla="*/ 4455 h 197014"/>
                <a:gd name="connsiteX38" fmla="*/ 527427 w 1622555"/>
                <a:gd name="connsiteY38" fmla="*/ 4455 h 197014"/>
                <a:gd name="connsiteX39" fmla="*/ 594883 w 1622555"/>
                <a:gd name="connsiteY39" fmla="*/ 192431 h 197014"/>
                <a:gd name="connsiteX40" fmla="*/ 636164 w 1622555"/>
                <a:gd name="connsiteY40" fmla="*/ 192431 h 197014"/>
                <a:gd name="connsiteX41" fmla="*/ 703620 w 1622555"/>
                <a:gd name="connsiteY41" fmla="*/ 4455 h 197014"/>
                <a:gd name="connsiteX42" fmla="*/ 881281 w 1622555"/>
                <a:gd name="connsiteY42" fmla="*/ 150045 h 197014"/>
                <a:gd name="connsiteX43" fmla="*/ 823416 w 1622555"/>
                <a:gd name="connsiteY43" fmla="*/ 168847 h 197014"/>
                <a:gd name="connsiteX44" fmla="*/ 761494 w 1622555"/>
                <a:gd name="connsiteY44" fmla="*/ 107747 h 197014"/>
                <a:gd name="connsiteX45" fmla="*/ 761504 w 1622555"/>
                <a:gd name="connsiteY45" fmla="*/ 106182 h 197014"/>
                <a:gd name="connsiteX46" fmla="*/ 895673 w 1622555"/>
                <a:gd name="connsiteY46" fmla="*/ 106182 h 197014"/>
                <a:gd name="connsiteX47" fmla="*/ 812739 w 1622555"/>
                <a:gd name="connsiteY47" fmla="*/ 26 h 197014"/>
                <a:gd name="connsiteX48" fmla="*/ 724652 w 1622555"/>
                <a:gd name="connsiteY48" fmla="*/ 95124 h 197014"/>
                <a:gd name="connsiteX49" fmla="*/ 821959 w 1622555"/>
                <a:gd name="connsiteY49" fmla="*/ 196860 h 197014"/>
                <a:gd name="connsiteX50" fmla="*/ 881300 w 1622555"/>
                <a:gd name="connsiteY50" fmla="*/ 184697 h 197014"/>
                <a:gd name="connsiteX51" fmla="*/ 881300 w 1622555"/>
                <a:gd name="connsiteY51" fmla="*/ 150045 h 197014"/>
                <a:gd name="connsiteX52" fmla="*/ 761485 w 1622555"/>
                <a:gd name="connsiteY52" fmla="*/ 80379 h 197014"/>
                <a:gd name="connsiteX53" fmla="*/ 811967 w 1622555"/>
                <a:gd name="connsiteY53" fmla="*/ 28039 h 197014"/>
                <a:gd name="connsiteX54" fmla="*/ 858783 w 1622555"/>
                <a:gd name="connsiteY54" fmla="*/ 80379 h 197014"/>
                <a:gd name="connsiteX55" fmla="*/ 942098 w 1622555"/>
                <a:gd name="connsiteY55" fmla="*/ 192431 h 197014"/>
                <a:gd name="connsiteX56" fmla="*/ 976750 w 1622555"/>
                <a:gd name="connsiteY56" fmla="*/ 192431 h 197014"/>
                <a:gd name="connsiteX57" fmla="*/ 976750 w 1622555"/>
                <a:gd name="connsiteY57" fmla="*/ 106925 h 197014"/>
                <a:gd name="connsiteX58" fmla="*/ 1027985 w 1622555"/>
                <a:gd name="connsiteY58" fmla="*/ 30249 h 197014"/>
                <a:gd name="connsiteX59" fmla="*/ 1047149 w 1622555"/>
                <a:gd name="connsiteY59" fmla="*/ 33573 h 197014"/>
                <a:gd name="connsiteX60" fmla="*/ 1047149 w 1622555"/>
                <a:gd name="connsiteY60" fmla="*/ 2607 h 197014"/>
                <a:gd name="connsiteX61" fmla="*/ 1024289 w 1622555"/>
                <a:gd name="connsiteY61" fmla="*/ 26 h 197014"/>
                <a:gd name="connsiteX62" fmla="*/ 975264 w 1622555"/>
                <a:gd name="connsiteY62" fmla="*/ 33573 h 197014"/>
                <a:gd name="connsiteX63" fmla="*/ 974569 w 1622555"/>
                <a:gd name="connsiteY63" fmla="*/ 33573 h 197014"/>
                <a:gd name="connsiteX64" fmla="*/ 974569 w 1622555"/>
                <a:gd name="connsiteY64" fmla="*/ 4455 h 197014"/>
                <a:gd name="connsiteX65" fmla="*/ 942126 w 1622555"/>
                <a:gd name="connsiteY65" fmla="*/ 4455 h 197014"/>
                <a:gd name="connsiteX66" fmla="*/ 942126 w 1622555"/>
                <a:gd name="connsiteY66" fmla="*/ 192431 h 197014"/>
                <a:gd name="connsiteX67" fmla="*/ 1069628 w 1622555"/>
                <a:gd name="connsiteY67" fmla="*/ 186535 h 197014"/>
                <a:gd name="connsiteX68" fmla="*/ 1121235 w 1622555"/>
                <a:gd name="connsiteY68" fmla="*/ 196860 h 197014"/>
                <a:gd name="connsiteX69" fmla="*/ 1186843 w 1622555"/>
                <a:gd name="connsiteY69" fmla="*/ 138253 h 197014"/>
                <a:gd name="connsiteX70" fmla="*/ 1105385 w 1622555"/>
                <a:gd name="connsiteY70" fmla="*/ 50890 h 197014"/>
                <a:gd name="connsiteX71" fmla="*/ 1138561 w 1622555"/>
                <a:gd name="connsiteY71" fmla="*/ 28030 h 197014"/>
                <a:gd name="connsiteX72" fmla="*/ 1175051 w 1622555"/>
                <a:gd name="connsiteY72" fmla="*/ 37612 h 197014"/>
                <a:gd name="connsiteX73" fmla="*/ 1178004 w 1622555"/>
                <a:gd name="connsiteY73" fmla="*/ 7389 h 197014"/>
                <a:gd name="connsiteX74" fmla="*/ 1134874 w 1622555"/>
                <a:gd name="connsiteY74" fmla="*/ 17 h 197014"/>
                <a:gd name="connsiteX75" fmla="*/ 1068523 w 1622555"/>
                <a:gd name="connsiteY75" fmla="*/ 57891 h 197014"/>
                <a:gd name="connsiteX76" fmla="*/ 1149990 w 1622555"/>
                <a:gd name="connsiteY76" fmla="*/ 141930 h 197014"/>
                <a:gd name="connsiteX77" fmla="*/ 1114605 w 1622555"/>
                <a:gd name="connsiteY77" fmla="*/ 168838 h 197014"/>
                <a:gd name="connsiteX78" fmla="*/ 1071476 w 1622555"/>
                <a:gd name="connsiteY78" fmla="*/ 155569 h 197014"/>
                <a:gd name="connsiteX79" fmla="*/ 1069628 w 1622555"/>
                <a:gd name="connsiteY79" fmla="*/ 186526 h 197014"/>
                <a:gd name="connsiteX80" fmla="*/ 1233287 w 1622555"/>
                <a:gd name="connsiteY80" fmla="*/ 192431 h 197014"/>
                <a:gd name="connsiteX81" fmla="*/ 1267939 w 1622555"/>
                <a:gd name="connsiteY81" fmla="*/ 192431 h 197014"/>
                <a:gd name="connsiteX82" fmla="*/ 1267939 w 1622555"/>
                <a:gd name="connsiteY82" fmla="*/ 4455 h 197014"/>
                <a:gd name="connsiteX83" fmla="*/ 1233287 w 1622555"/>
                <a:gd name="connsiteY83" fmla="*/ 4455 h 197014"/>
                <a:gd name="connsiteX84" fmla="*/ 1233287 w 1622555"/>
                <a:gd name="connsiteY84" fmla="*/ 192431 h 197014"/>
                <a:gd name="connsiteX85" fmla="*/ 1485404 w 1622555"/>
                <a:gd name="connsiteY85" fmla="*/ 47203 h 197014"/>
                <a:gd name="connsiteX86" fmla="*/ 1539954 w 1622555"/>
                <a:gd name="connsiteY86" fmla="*/ 28039 h 197014"/>
                <a:gd name="connsiteX87" fmla="*/ 1586397 w 1622555"/>
                <a:gd name="connsiteY87" fmla="*/ 77064 h 197014"/>
                <a:gd name="connsiteX88" fmla="*/ 1549536 w 1622555"/>
                <a:gd name="connsiteY88" fmla="*/ 76331 h 197014"/>
                <a:gd name="connsiteX89" fmla="*/ 1462182 w 1622555"/>
                <a:gd name="connsiteY89" fmla="*/ 138243 h 197014"/>
                <a:gd name="connsiteX90" fmla="*/ 1531105 w 1622555"/>
                <a:gd name="connsiteY90" fmla="*/ 196851 h 197014"/>
                <a:gd name="connsiteX91" fmla="*/ 1589350 w 1622555"/>
                <a:gd name="connsiteY91" fmla="*/ 168095 h 197014"/>
                <a:gd name="connsiteX92" fmla="*/ 1590084 w 1622555"/>
                <a:gd name="connsiteY92" fmla="*/ 168095 h 197014"/>
                <a:gd name="connsiteX93" fmla="*/ 1590084 w 1622555"/>
                <a:gd name="connsiteY93" fmla="*/ 192422 h 197014"/>
                <a:gd name="connsiteX94" fmla="*/ 1622526 w 1622555"/>
                <a:gd name="connsiteY94" fmla="*/ 192422 h 197014"/>
                <a:gd name="connsiteX95" fmla="*/ 1621049 w 1622555"/>
                <a:gd name="connsiteY95" fmla="*/ 155569 h 197014"/>
                <a:gd name="connsiteX96" fmla="*/ 1621049 w 1622555"/>
                <a:gd name="connsiteY96" fmla="*/ 77798 h 197014"/>
                <a:gd name="connsiteX97" fmla="*/ 1545488 w 1622555"/>
                <a:gd name="connsiteY97" fmla="*/ 26 h 197014"/>
                <a:gd name="connsiteX98" fmla="*/ 1483575 w 1622555"/>
                <a:gd name="connsiteY98" fmla="*/ 17724 h 197014"/>
                <a:gd name="connsiteX99" fmla="*/ 1485423 w 1622555"/>
                <a:gd name="connsiteY99" fmla="*/ 47251 h 197014"/>
                <a:gd name="connsiteX100" fmla="*/ 1586369 w 1622555"/>
                <a:gd name="connsiteY100" fmla="*/ 119451 h 197014"/>
                <a:gd name="connsiteX101" fmla="*/ 1533981 w 1622555"/>
                <a:gd name="connsiteY101" fmla="*/ 168847 h 197014"/>
                <a:gd name="connsiteX102" fmla="*/ 1498967 w 1622555"/>
                <a:gd name="connsiteY102" fmla="*/ 138253 h 197014"/>
                <a:gd name="connsiteX103" fmla="*/ 1564204 w 1622555"/>
                <a:gd name="connsiteY103" fmla="*/ 102125 h 197014"/>
                <a:gd name="connsiteX104" fmla="*/ 1586321 w 1622555"/>
                <a:gd name="connsiteY104" fmla="*/ 102868 h 197014"/>
                <a:gd name="connsiteX105" fmla="*/ 1586321 w 1622555"/>
                <a:gd name="connsiteY105" fmla="*/ 119451 h 19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22555" h="197014" extrusionOk="0">
                  <a:moveTo>
                    <a:pt x="166210" y="4455"/>
                  </a:moveTo>
                  <a:lnTo>
                    <a:pt x="131606" y="4455"/>
                  </a:lnTo>
                  <a:lnTo>
                    <a:pt x="131606" y="91438"/>
                  </a:lnTo>
                  <a:cubicBezTo>
                    <a:pt x="131606" y="137158"/>
                    <a:pt x="113918" y="168847"/>
                    <a:pt x="74456" y="168847"/>
                  </a:cubicBezTo>
                  <a:cubicBezTo>
                    <a:pt x="44233" y="166999"/>
                    <a:pt x="34651" y="145625"/>
                    <a:pt x="34651" y="101763"/>
                  </a:cubicBezTo>
                  <a:lnTo>
                    <a:pt x="34651" y="4455"/>
                  </a:lnTo>
                  <a:lnTo>
                    <a:pt x="-29" y="4455"/>
                  </a:lnTo>
                  <a:lnTo>
                    <a:pt x="-29" y="116145"/>
                  </a:lnTo>
                  <a:cubicBezTo>
                    <a:pt x="-29" y="166628"/>
                    <a:pt x="21716" y="196870"/>
                    <a:pt x="70370" y="196870"/>
                  </a:cubicBezTo>
                  <a:cubicBezTo>
                    <a:pt x="95694" y="197878"/>
                    <a:pt x="119456" y="184642"/>
                    <a:pt x="131930" y="162580"/>
                  </a:cubicBezTo>
                  <a:lnTo>
                    <a:pt x="132663" y="162580"/>
                  </a:lnTo>
                  <a:lnTo>
                    <a:pt x="132663" y="192431"/>
                  </a:lnTo>
                  <a:lnTo>
                    <a:pt x="166210" y="192431"/>
                  </a:lnTo>
                  <a:lnTo>
                    <a:pt x="166210" y="4455"/>
                  </a:lnTo>
                  <a:close/>
                  <a:moveTo>
                    <a:pt x="225180" y="192431"/>
                  </a:moveTo>
                  <a:lnTo>
                    <a:pt x="259832" y="192431"/>
                  </a:lnTo>
                  <a:lnTo>
                    <a:pt x="259832" y="105449"/>
                  </a:lnTo>
                  <a:cubicBezTo>
                    <a:pt x="259832" y="59729"/>
                    <a:pt x="277520" y="28039"/>
                    <a:pt x="316982" y="28039"/>
                  </a:cubicBezTo>
                  <a:cubicBezTo>
                    <a:pt x="347204" y="29887"/>
                    <a:pt x="356787" y="51261"/>
                    <a:pt x="356787" y="95124"/>
                  </a:cubicBezTo>
                  <a:lnTo>
                    <a:pt x="356787" y="192431"/>
                  </a:lnTo>
                  <a:lnTo>
                    <a:pt x="391439" y="192431"/>
                  </a:lnTo>
                  <a:lnTo>
                    <a:pt x="391439" y="80751"/>
                  </a:lnTo>
                  <a:cubicBezTo>
                    <a:pt x="391439" y="30268"/>
                    <a:pt x="369693" y="26"/>
                    <a:pt x="321039" y="26"/>
                  </a:cubicBezTo>
                  <a:cubicBezTo>
                    <a:pt x="295712" y="-983"/>
                    <a:pt x="271957" y="12254"/>
                    <a:pt x="259479" y="34316"/>
                  </a:cubicBezTo>
                  <a:lnTo>
                    <a:pt x="258746" y="34316"/>
                  </a:lnTo>
                  <a:lnTo>
                    <a:pt x="258746" y="4455"/>
                  </a:lnTo>
                  <a:lnTo>
                    <a:pt x="225180" y="4455"/>
                  </a:lnTo>
                  <a:lnTo>
                    <a:pt x="225180" y="192431"/>
                  </a:lnTo>
                  <a:close/>
                  <a:moveTo>
                    <a:pt x="454818" y="192431"/>
                  </a:moveTo>
                  <a:lnTo>
                    <a:pt x="489460" y="192431"/>
                  </a:lnTo>
                  <a:lnTo>
                    <a:pt x="489460" y="4455"/>
                  </a:lnTo>
                  <a:lnTo>
                    <a:pt x="454818" y="4455"/>
                  </a:lnTo>
                  <a:lnTo>
                    <a:pt x="454818" y="192431"/>
                  </a:lnTo>
                  <a:close/>
                  <a:moveTo>
                    <a:pt x="703620" y="4455"/>
                  </a:moveTo>
                  <a:lnTo>
                    <a:pt x="668969" y="4455"/>
                  </a:lnTo>
                  <a:lnTo>
                    <a:pt x="617000" y="157808"/>
                  </a:lnTo>
                  <a:lnTo>
                    <a:pt x="616257" y="157808"/>
                  </a:lnTo>
                  <a:lnTo>
                    <a:pt x="565394" y="4455"/>
                  </a:lnTo>
                  <a:lnTo>
                    <a:pt x="527427" y="4455"/>
                  </a:lnTo>
                  <a:lnTo>
                    <a:pt x="594883" y="192431"/>
                  </a:lnTo>
                  <a:lnTo>
                    <a:pt x="636164" y="192431"/>
                  </a:lnTo>
                  <a:lnTo>
                    <a:pt x="703620" y="4455"/>
                  </a:lnTo>
                  <a:close/>
                  <a:moveTo>
                    <a:pt x="881281" y="150045"/>
                  </a:moveTo>
                  <a:cubicBezTo>
                    <a:pt x="864117" y="161575"/>
                    <a:pt x="844076" y="168087"/>
                    <a:pt x="823416" y="168847"/>
                  </a:cubicBezTo>
                  <a:cubicBezTo>
                    <a:pt x="789441" y="169074"/>
                    <a:pt x="761723" y="141719"/>
                    <a:pt x="761494" y="107747"/>
                  </a:cubicBezTo>
                  <a:cubicBezTo>
                    <a:pt x="761494" y="107225"/>
                    <a:pt x="761494" y="106704"/>
                    <a:pt x="761504" y="106182"/>
                  </a:cubicBezTo>
                  <a:lnTo>
                    <a:pt x="895673" y="106182"/>
                  </a:lnTo>
                  <a:cubicBezTo>
                    <a:pt x="895673" y="45737"/>
                    <a:pt x="875404" y="26"/>
                    <a:pt x="812739" y="26"/>
                  </a:cubicBezTo>
                  <a:cubicBezTo>
                    <a:pt x="759666" y="26"/>
                    <a:pt x="724652" y="39469"/>
                    <a:pt x="724652" y="95124"/>
                  </a:cubicBezTo>
                  <a:cubicBezTo>
                    <a:pt x="724652" y="156312"/>
                    <a:pt x="755246" y="196860"/>
                    <a:pt x="821959" y="196860"/>
                  </a:cubicBezTo>
                  <a:cubicBezTo>
                    <a:pt x="842381" y="197061"/>
                    <a:pt x="862602" y="192915"/>
                    <a:pt x="881300" y="184697"/>
                  </a:cubicBezTo>
                  <a:lnTo>
                    <a:pt x="881300" y="150045"/>
                  </a:lnTo>
                  <a:close/>
                  <a:moveTo>
                    <a:pt x="761485" y="80379"/>
                  </a:moveTo>
                  <a:cubicBezTo>
                    <a:pt x="764066" y="56052"/>
                    <a:pt x="778077" y="28039"/>
                    <a:pt x="811967" y="28039"/>
                  </a:cubicBezTo>
                  <a:cubicBezTo>
                    <a:pt x="841819" y="28039"/>
                    <a:pt x="858783" y="51633"/>
                    <a:pt x="858783" y="80379"/>
                  </a:cubicBezTo>
                  <a:close/>
                  <a:moveTo>
                    <a:pt x="942098" y="192431"/>
                  </a:moveTo>
                  <a:lnTo>
                    <a:pt x="976750" y="192431"/>
                  </a:lnTo>
                  <a:lnTo>
                    <a:pt x="976750" y="106925"/>
                  </a:lnTo>
                  <a:cubicBezTo>
                    <a:pt x="976750" y="59738"/>
                    <a:pt x="997019" y="30249"/>
                    <a:pt x="1027985" y="30249"/>
                  </a:cubicBezTo>
                  <a:cubicBezTo>
                    <a:pt x="1034528" y="30124"/>
                    <a:pt x="1041034" y="31253"/>
                    <a:pt x="1047149" y="33573"/>
                  </a:cubicBezTo>
                  <a:lnTo>
                    <a:pt x="1047149" y="2607"/>
                  </a:lnTo>
                  <a:cubicBezTo>
                    <a:pt x="1039653" y="849"/>
                    <a:pt x="1031985" y="-18"/>
                    <a:pt x="1024289" y="26"/>
                  </a:cubicBezTo>
                  <a:cubicBezTo>
                    <a:pt x="1002963" y="1182"/>
                    <a:pt x="984065" y="14117"/>
                    <a:pt x="975264" y="33573"/>
                  </a:cubicBezTo>
                  <a:lnTo>
                    <a:pt x="974569" y="33573"/>
                  </a:lnTo>
                  <a:lnTo>
                    <a:pt x="974569" y="4455"/>
                  </a:lnTo>
                  <a:lnTo>
                    <a:pt x="942126" y="4455"/>
                  </a:lnTo>
                  <a:lnTo>
                    <a:pt x="942126" y="192431"/>
                  </a:lnTo>
                  <a:close/>
                  <a:moveTo>
                    <a:pt x="1069628" y="186535"/>
                  </a:moveTo>
                  <a:cubicBezTo>
                    <a:pt x="1085716" y="194176"/>
                    <a:pt x="1103442" y="197723"/>
                    <a:pt x="1121235" y="196860"/>
                  </a:cubicBezTo>
                  <a:cubicBezTo>
                    <a:pt x="1154782" y="196860"/>
                    <a:pt x="1186843" y="178429"/>
                    <a:pt x="1186843" y="138253"/>
                  </a:cubicBezTo>
                  <a:cubicBezTo>
                    <a:pt x="1186843" y="78169"/>
                    <a:pt x="1105385" y="89228"/>
                    <a:pt x="1105385" y="50890"/>
                  </a:cubicBezTo>
                  <a:cubicBezTo>
                    <a:pt x="1105385" y="35412"/>
                    <a:pt x="1120863" y="28030"/>
                    <a:pt x="1138561" y="28030"/>
                  </a:cubicBezTo>
                  <a:cubicBezTo>
                    <a:pt x="1151219" y="28910"/>
                    <a:pt x="1163592" y="32160"/>
                    <a:pt x="1175051" y="37612"/>
                  </a:cubicBezTo>
                  <a:lnTo>
                    <a:pt x="1178004" y="7389"/>
                  </a:lnTo>
                  <a:cubicBezTo>
                    <a:pt x="1164088" y="2758"/>
                    <a:pt x="1149543" y="272"/>
                    <a:pt x="1134874" y="17"/>
                  </a:cubicBezTo>
                  <a:cubicBezTo>
                    <a:pt x="1097641" y="17"/>
                    <a:pt x="1068523" y="18819"/>
                    <a:pt x="1068523" y="57891"/>
                  </a:cubicBezTo>
                  <a:cubicBezTo>
                    <a:pt x="1068523" y="110592"/>
                    <a:pt x="1149990" y="107649"/>
                    <a:pt x="1149990" y="141930"/>
                  </a:cubicBezTo>
                  <a:cubicBezTo>
                    <a:pt x="1149990" y="162199"/>
                    <a:pt x="1130455" y="168838"/>
                    <a:pt x="1114605" y="168838"/>
                  </a:cubicBezTo>
                  <a:cubicBezTo>
                    <a:pt x="1099356" y="168039"/>
                    <a:pt x="1084535" y="163481"/>
                    <a:pt x="1071476" y="155569"/>
                  </a:cubicBezTo>
                  <a:lnTo>
                    <a:pt x="1069628" y="186526"/>
                  </a:lnTo>
                  <a:close/>
                  <a:moveTo>
                    <a:pt x="1233287" y="192431"/>
                  </a:moveTo>
                  <a:lnTo>
                    <a:pt x="1267939" y="192431"/>
                  </a:lnTo>
                  <a:lnTo>
                    <a:pt x="1267939" y="4455"/>
                  </a:lnTo>
                  <a:lnTo>
                    <a:pt x="1233287" y="4455"/>
                  </a:lnTo>
                  <a:lnTo>
                    <a:pt x="1233287" y="192431"/>
                  </a:lnTo>
                  <a:close/>
                  <a:moveTo>
                    <a:pt x="1485404" y="47203"/>
                  </a:moveTo>
                  <a:cubicBezTo>
                    <a:pt x="1500920" y="34881"/>
                    <a:pt x="1520132" y="28132"/>
                    <a:pt x="1539954" y="28039"/>
                  </a:cubicBezTo>
                  <a:cubicBezTo>
                    <a:pt x="1574606" y="28039"/>
                    <a:pt x="1586397" y="44632"/>
                    <a:pt x="1586397" y="77064"/>
                  </a:cubicBezTo>
                  <a:cubicBezTo>
                    <a:pt x="1572758" y="76331"/>
                    <a:pt x="1563175" y="76331"/>
                    <a:pt x="1549536" y="76331"/>
                  </a:cubicBezTo>
                  <a:cubicBezTo>
                    <a:pt x="1513788" y="76331"/>
                    <a:pt x="1462182" y="91076"/>
                    <a:pt x="1462182" y="138243"/>
                  </a:cubicBezTo>
                  <a:cubicBezTo>
                    <a:pt x="1462182" y="179201"/>
                    <a:pt x="1490567" y="196851"/>
                    <a:pt x="1531105" y="196851"/>
                  </a:cubicBezTo>
                  <a:cubicBezTo>
                    <a:pt x="1554070" y="197437"/>
                    <a:pt x="1575853" y="186683"/>
                    <a:pt x="1589350" y="168095"/>
                  </a:cubicBezTo>
                  <a:lnTo>
                    <a:pt x="1590084" y="168095"/>
                  </a:lnTo>
                  <a:lnTo>
                    <a:pt x="1590084" y="192422"/>
                  </a:lnTo>
                  <a:lnTo>
                    <a:pt x="1622526" y="192422"/>
                  </a:lnTo>
                  <a:cubicBezTo>
                    <a:pt x="1621269" y="180180"/>
                    <a:pt x="1620773" y="167872"/>
                    <a:pt x="1621049" y="155569"/>
                  </a:cubicBezTo>
                  <a:lnTo>
                    <a:pt x="1621049" y="77798"/>
                  </a:lnTo>
                  <a:cubicBezTo>
                    <a:pt x="1621049" y="26563"/>
                    <a:pt x="1599304" y="26"/>
                    <a:pt x="1545488" y="26"/>
                  </a:cubicBezTo>
                  <a:cubicBezTo>
                    <a:pt x="1523618" y="159"/>
                    <a:pt x="1502206" y="6279"/>
                    <a:pt x="1483575" y="17724"/>
                  </a:cubicBezTo>
                  <a:lnTo>
                    <a:pt x="1485423" y="47251"/>
                  </a:lnTo>
                  <a:close/>
                  <a:moveTo>
                    <a:pt x="1586369" y="119451"/>
                  </a:moveTo>
                  <a:cubicBezTo>
                    <a:pt x="1586369" y="147464"/>
                    <a:pt x="1568271" y="168847"/>
                    <a:pt x="1533981" y="168847"/>
                  </a:cubicBezTo>
                  <a:cubicBezTo>
                    <a:pt x="1518132" y="168847"/>
                    <a:pt x="1498967" y="158151"/>
                    <a:pt x="1498967" y="138253"/>
                  </a:cubicBezTo>
                  <a:cubicBezTo>
                    <a:pt x="1498967" y="105077"/>
                    <a:pt x="1545411" y="102125"/>
                    <a:pt x="1564204" y="102125"/>
                  </a:cubicBezTo>
                  <a:cubicBezTo>
                    <a:pt x="1571577" y="102125"/>
                    <a:pt x="1578949" y="102868"/>
                    <a:pt x="1586321" y="102868"/>
                  </a:cubicBezTo>
                  <a:lnTo>
                    <a:pt x="1586321" y="119451"/>
                  </a:lnTo>
                  <a:close/>
                </a:path>
              </a:pathLst>
            </a:custGeom>
            <a:solidFill>
              <a:srgbClr val="003361"/>
            </a:solidFill>
            <a:ln w="9525" cap="flat">
              <a:noFill/>
              <a:prstDash val="solid"/>
              <a:miter/>
            </a:ln>
          </p:spPr>
          <p:txBody>
            <a:bodyPr rtlCol="0" anchor="ctr"/>
            <a:lstStyle/>
            <a:p>
              <a:pPr>
                <a:defRPr/>
              </a:pPr>
              <a:endParaRPr lang="en-GB"/>
            </a:p>
          </p:txBody>
        </p:sp>
        <p:sp>
          <p:nvSpPr>
            <p:cNvPr id="42" name="Graphic 2"/>
            <p:cNvSpPr/>
            <p:nvPr userDrawn="1"/>
          </p:nvSpPr>
          <p:spPr bwMode="auto">
            <a:xfrm>
              <a:off x="2064902" y="970733"/>
              <a:ext cx="276653" cy="276653"/>
            </a:xfrm>
            <a:custGeom>
              <a:avLst/>
              <a:gdLst>
                <a:gd name="connsiteX0" fmla="*/ 0 w 276653"/>
                <a:gd name="connsiteY0" fmla="*/ 3172 h 276653"/>
                <a:gd name="connsiteX1" fmla="*/ 0 w 276653"/>
                <a:gd name="connsiteY1" fmla="*/ 273491 h 276653"/>
                <a:gd name="connsiteX2" fmla="*/ 0 w 276653"/>
                <a:gd name="connsiteY2" fmla="*/ 276654 h 276653"/>
                <a:gd name="connsiteX3" fmla="*/ 3162 w 276653"/>
                <a:gd name="connsiteY3" fmla="*/ 276654 h 276653"/>
                <a:gd name="connsiteX4" fmla="*/ 273491 w 276653"/>
                <a:gd name="connsiteY4" fmla="*/ 276654 h 276653"/>
                <a:gd name="connsiteX5" fmla="*/ 276654 w 276653"/>
                <a:gd name="connsiteY5" fmla="*/ 276654 h 276653"/>
                <a:gd name="connsiteX6" fmla="*/ 276654 w 276653"/>
                <a:gd name="connsiteY6" fmla="*/ 273491 h 276653"/>
                <a:gd name="connsiteX7" fmla="*/ 276654 w 276653"/>
                <a:gd name="connsiteY7" fmla="*/ 3172 h 276653"/>
                <a:gd name="connsiteX8" fmla="*/ 276654 w 276653"/>
                <a:gd name="connsiteY8" fmla="*/ 0 h 276653"/>
                <a:gd name="connsiteX9" fmla="*/ 273491 w 276653"/>
                <a:gd name="connsiteY9" fmla="*/ 0 h 276653"/>
                <a:gd name="connsiteX10" fmla="*/ 3162 w 276653"/>
                <a:gd name="connsiteY10" fmla="*/ 0 h 276653"/>
                <a:gd name="connsiteX11" fmla="*/ 0 w 276653"/>
                <a:gd name="connsiteY11" fmla="*/ 0 h 276653"/>
                <a:gd name="connsiteX12" fmla="*/ 0 w 276653"/>
                <a:gd name="connsiteY12" fmla="*/ 3172 h 276653"/>
                <a:gd name="connsiteX13" fmla="*/ 0 w 276653"/>
                <a:gd name="connsiteY13" fmla="*/ 3172 h 2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653" h="276653" extrusionOk="0">
                  <a:moveTo>
                    <a:pt x="0" y="3172"/>
                  </a:moveTo>
                  <a:lnTo>
                    <a:pt x="0" y="273491"/>
                  </a:lnTo>
                  <a:lnTo>
                    <a:pt x="0" y="276654"/>
                  </a:lnTo>
                  <a:lnTo>
                    <a:pt x="3162" y="276654"/>
                  </a:lnTo>
                  <a:lnTo>
                    <a:pt x="273491" y="276654"/>
                  </a:lnTo>
                  <a:lnTo>
                    <a:pt x="276654" y="276654"/>
                  </a:lnTo>
                  <a:lnTo>
                    <a:pt x="276654" y="273491"/>
                  </a:lnTo>
                  <a:lnTo>
                    <a:pt x="276654" y="3172"/>
                  </a:lnTo>
                  <a:lnTo>
                    <a:pt x="276654" y="0"/>
                  </a:lnTo>
                  <a:lnTo>
                    <a:pt x="273491" y="0"/>
                  </a:lnTo>
                  <a:lnTo>
                    <a:pt x="3162" y="0"/>
                  </a:lnTo>
                  <a:lnTo>
                    <a:pt x="0" y="0"/>
                  </a:lnTo>
                  <a:lnTo>
                    <a:pt x="0" y="3172"/>
                  </a:lnTo>
                  <a:lnTo>
                    <a:pt x="0" y="3172"/>
                  </a:lnTo>
                  <a:close/>
                </a:path>
              </a:pathLst>
            </a:custGeom>
            <a:solidFill>
              <a:srgbClr val="003361"/>
            </a:solidFill>
            <a:ln w="9525" cap="flat">
              <a:solidFill>
                <a:schemeClr val="bg1"/>
              </a:solidFill>
              <a:prstDash val="solid"/>
              <a:miter/>
            </a:ln>
          </p:spPr>
          <p:txBody>
            <a:bodyPr rtlCol="0" anchor="ctr"/>
            <a:lstStyle/>
            <a:p>
              <a:pPr>
                <a:defRPr/>
              </a:pPr>
              <a:endParaRPr lang="en-GB"/>
            </a:p>
          </p:txBody>
        </p:sp>
        <p:sp>
          <p:nvSpPr>
            <p:cNvPr id="43" name="Graphic 2"/>
            <p:cNvSpPr/>
            <p:nvPr userDrawn="1"/>
          </p:nvSpPr>
          <p:spPr bwMode="auto">
            <a:xfrm>
              <a:off x="2064883" y="1268427"/>
              <a:ext cx="276596" cy="276596"/>
            </a:xfrm>
            <a:custGeom>
              <a:avLst/>
              <a:gdLst>
                <a:gd name="connsiteX0" fmla="*/ 0 w 276596"/>
                <a:gd name="connsiteY0" fmla="*/ 3191 h 276596"/>
                <a:gd name="connsiteX1" fmla="*/ 0 w 276596"/>
                <a:gd name="connsiteY1" fmla="*/ 273406 h 276596"/>
                <a:gd name="connsiteX2" fmla="*/ 0 w 276596"/>
                <a:gd name="connsiteY2" fmla="*/ 276596 h 276596"/>
                <a:gd name="connsiteX3" fmla="*/ 3181 w 276596"/>
                <a:gd name="connsiteY3" fmla="*/ 276596 h 276596"/>
                <a:gd name="connsiteX4" fmla="*/ 273415 w 276596"/>
                <a:gd name="connsiteY4" fmla="*/ 276596 h 276596"/>
                <a:gd name="connsiteX5" fmla="*/ 276596 w 276596"/>
                <a:gd name="connsiteY5" fmla="*/ 276596 h 276596"/>
                <a:gd name="connsiteX6" fmla="*/ 276596 w 276596"/>
                <a:gd name="connsiteY6" fmla="*/ 273406 h 276596"/>
                <a:gd name="connsiteX7" fmla="*/ 276596 w 276596"/>
                <a:gd name="connsiteY7" fmla="*/ 3191 h 276596"/>
                <a:gd name="connsiteX8" fmla="*/ 276596 w 276596"/>
                <a:gd name="connsiteY8" fmla="*/ 0 h 276596"/>
                <a:gd name="connsiteX9" fmla="*/ 273415 w 276596"/>
                <a:gd name="connsiteY9" fmla="*/ 0 h 276596"/>
                <a:gd name="connsiteX10" fmla="*/ 3181 w 276596"/>
                <a:gd name="connsiteY10" fmla="*/ 0 h 276596"/>
                <a:gd name="connsiteX11" fmla="*/ 0 w 276596"/>
                <a:gd name="connsiteY11" fmla="*/ 0 h 276596"/>
                <a:gd name="connsiteX12" fmla="*/ 0 w 276596"/>
                <a:gd name="connsiteY12" fmla="*/ 3191 h 276596"/>
                <a:gd name="connsiteX13" fmla="*/ 0 w 276596"/>
                <a:gd name="connsiteY13" fmla="*/ 3191 h 27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596" h="276596" extrusionOk="0">
                  <a:moveTo>
                    <a:pt x="0" y="3191"/>
                  </a:moveTo>
                  <a:lnTo>
                    <a:pt x="0" y="273406"/>
                  </a:lnTo>
                  <a:lnTo>
                    <a:pt x="0" y="276596"/>
                  </a:lnTo>
                  <a:lnTo>
                    <a:pt x="3181" y="276596"/>
                  </a:lnTo>
                  <a:lnTo>
                    <a:pt x="273415" y="276596"/>
                  </a:lnTo>
                  <a:lnTo>
                    <a:pt x="276596" y="276596"/>
                  </a:lnTo>
                  <a:lnTo>
                    <a:pt x="276596" y="273406"/>
                  </a:lnTo>
                  <a:lnTo>
                    <a:pt x="276596" y="3191"/>
                  </a:lnTo>
                  <a:lnTo>
                    <a:pt x="276596" y="0"/>
                  </a:lnTo>
                  <a:lnTo>
                    <a:pt x="273415" y="0"/>
                  </a:lnTo>
                  <a:lnTo>
                    <a:pt x="3181" y="0"/>
                  </a:lnTo>
                  <a:lnTo>
                    <a:pt x="0" y="0"/>
                  </a:lnTo>
                  <a:lnTo>
                    <a:pt x="0" y="3191"/>
                  </a:lnTo>
                  <a:lnTo>
                    <a:pt x="0" y="3191"/>
                  </a:lnTo>
                  <a:close/>
                </a:path>
              </a:pathLst>
            </a:custGeom>
            <a:solidFill>
              <a:srgbClr val="F39200"/>
            </a:solidFill>
            <a:ln w="9525" cap="flat">
              <a:solidFill>
                <a:schemeClr val="bg1"/>
              </a:solidFill>
              <a:prstDash val="solid"/>
              <a:miter/>
            </a:ln>
          </p:spPr>
          <p:txBody>
            <a:bodyPr rtlCol="0" anchor="ctr"/>
            <a:lstStyle/>
            <a:p>
              <a:pPr>
                <a:defRPr/>
              </a:pPr>
              <a:endParaRPr lang="en-GB"/>
            </a:p>
          </p:txBody>
        </p:sp>
      </p:gr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hdr="0"/>
  <p:txStyles>
    <p:titleStyle>
      <a:lvl1pPr algn="l" defTabSz="914400">
        <a:lnSpc>
          <a:spcPct val="90000"/>
        </a:lnSpc>
        <a:spcBef>
          <a:spcPts val="0"/>
        </a:spcBef>
        <a:buNone/>
        <a:defRPr sz="4800" b="1">
          <a:solidFill>
            <a:schemeClr val="tx1"/>
          </a:solidFill>
          <a:latin typeface="Arial"/>
          <a:ea typeface="+mj-ea"/>
          <a:cs typeface="Arial"/>
        </a:defRPr>
      </a:lvl1pPr>
    </p:titleStyle>
    <p:bodyStyle>
      <a:lvl1pPr marL="228600" indent="-228600" algn="l" defTabSz="914400">
        <a:lnSpc>
          <a:spcPct val="90000"/>
        </a:lnSpc>
        <a:spcBef>
          <a:spcPts val="1000"/>
        </a:spcBef>
        <a:buFont typeface="Arial"/>
        <a:buChar char="•"/>
        <a:defRPr sz="1600">
          <a:solidFill>
            <a:schemeClr val="tx1"/>
          </a:solidFill>
          <a:latin typeface="Arial"/>
          <a:ea typeface="+mn-ea"/>
          <a:cs typeface="Arial"/>
        </a:defRPr>
      </a:lvl1pPr>
      <a:lvl2pPr marL="685800" indent="-228600" algn="l" defTabSz="914400">
        <a:lnSpc>
          <a:spcPct val="90000"/>
        </a:lnSpc>
        <a:spcBef>
          <a:spcPts val="500"/>
        </a:spcBef>
        <a:buFont typeface="Arial"/>
        <a:buChar char="•"/>
        <a:defRPr sz="1600">
          <a:solidFill>
            <a:schemeClr val="tx1"/>
          </a:solidFill>
          <a:latin typeface="Arial"/>
          <a:ea typeface="+mn-ea"/>
          <a:cs typeface="Arial"/>
        </a:defRPr>
      </a:lvl2pPr>
      <a:lvl3pPr marL="1143000" indent="-228600" algn="l" defTabSz="914400">
        <a:lnSpc>
          <a:spcPct val="90000"/>
        </a:lnSpc>
        <a:spcBef>
          <a:spcPts val="500"/>
        </a:spcBef>
        <a:buFont typeface="Arial"/>
        <a:buChar char="•"/>
        <a:defRPr sz="1600">
          <a:solidFill>
            <a:schemeClr val="tx1"/>
          </a:solidFill>
          <a:latin typeface="Arial"/>
          <a:ea typeface="+mn-ea"/>
          <a:cs typeface="Arial"/>
        </a:defRPr>
      </a:lvl3pPr>
      <a:lvl4pPr marL="1600200" indent="-228600" algn="l" defTabSz="914400">
        <a:lnSpc>
          <a:spcPct val="90000"/>
        </a:lnSpc>
        <a:spcBef>
          <a:spcPts val="500"/>
        </a:spcBef>
        <a:buFont typeface="Arial"/>
        <a:buChar char="•"/>
        <a:defRPr sz="1600">
          <a:solidFill>
            <a:schemeClr val="tx1"/>
          </a:solidFill>
          <a:latin typeface="Arial"/>
          <a:ea typeface="+mn-ea"/>
          <a:cs typeface="Arial"/>
        </a:defRPr>
      </a:lvl4pPr>
      <a:lvl5pPr marL="2057400" indent="-228600" algn="l" defTabSz="914400">
        <a:lnSpc>
          <a:spcPct val="90000"/>
        </a:lnSpc>
        <a:spcBef>
          <a:spcPts val="500"/>
        </a:spcBef>
        <a:buFont typeface="Arial"/>
        <a:buChar char="•"/>
        <a:defRPr sz="1600">
          <a:solidFill>
            <a:schemeClr val="tx1"/>
          </a:solidFill>
          <a:latin typeface="Arial"/>
          <a:ea typeface="+mn-ea"/>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61963E7-AD78-44AE-9FE2-B249D7B257C4}" type="datetime1">
              <a:rPr lang="en-GB"/>
              <a:t>26/03/2024</a:t>
            </a:fld>
            <a:endParaRPr lang="en-GB"/>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a:t>Example footer</a:t>
            </a:r>
            <a:endParaRP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4089D9A-09CB-46C1-ABF8-7554E2C3AA1C}" type="slidenum">
              <a:rPr lang="en-GB"/>
              <a:t>‹#›</a:t>
            </a:fld>
            <a:endParaRPr lang="en-GB"/>
          </a:p>
        </p:txBody>
      </p:sp>
      <p:sp>
        <p:nvSpPr>
          <p:cNvPr id="10" name="Text Placeholder 9"/>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grpSp>
        <p:nvGrpSpPr>
          <p:cNvPr id="49" name="Group 48"/>
          <p:cNvGrpSpPr/>
          <p:nvPr userDrawn="1"/>
        </p:nvGrpSpPr>
        <p:grpSpPr bwMode="auto">
          <a:xfrm>
            <a:off x="10317649" y="0"/>
            <a:ext cx="1874351" cy="762000"/>
            <a:chOff x="1787651" y="694137"/>
            <a:chExt cx="2767500" cy="1125101"/>
          </a:xfrm>
        </p:grpSpPr>
        <p:sp>
          <p:nvSpPr>
            <p:cNvPr id="50" name="Rectangle 49"/>
            <p:cNvSpPr/>
            <p:nvPr userDrawn="1"/>
          </p:nvSpPr>
          <p:spPr bwMode="auto">
            <a:xfrm>
              <a:off x="1787651" y="694137"/>
              <a:ext cx="2767500" cy="1125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1" name="Graphic 2"/>
            <p:cNvSpPr/>
            <p:nvPr/>
          </p:nvSpPr>
          <p:spPr bwMode="auto">
            <a:xfrm>
              <a:off x="3948909" y="1272094"/>
              <a:ext cx="168440" cy="269595"/>
            </a:xfrm>
            <a:custGeom>
              <a:avLst/>
              <a:gdLst>
                <a:gd name="connsiteX0" fmla="*/ 0 w 168440"/>
                <a:gd name="connsiteY0" fmla="*/ 269596 h 269595"/>
                <a:gd name="connsiteX1" fmla="*/ 34643 w 168440"/>
                <a:gd name="connsiteY1" fmla="*/ 269596 h 269595"/>
                <a:gd name="connsiteX2" fmla="*/ 34643 w 168440"/>
                <a:gd name="connsiteY2" fmla="*/ 172860 h 269595"/>
                <a:gd name="connsiteX3" fmla="*/ 118682 w 168440"/>
                <a:gd name="connsiteY3" fmla="*/ 269596 h 269595"/>
                <a:gd name="connsiteX4" fmla="*/ 168440 w 168440"/>
                <a:gd name="connsiteY4" fmla="*/ 269596 h 269595"/>
                <a:gd name="connsiteX5" fmla="*/ 70028 w 168440"/>
                <a:gd name="connsiteY5" fmla="*/ 164744 h 269595"/>
                <a:gd name="connsiteX6" fmla="*/ 157391 w 168440"/>
                <a:gd name="connsiteY6" fmla="*/ 81305 h 269595"/>
                <a:gd name="connsiteX7" fmla="*/ 110204 w 168440"/>
                <a:gd name="connsiteY7" fmla="*/ 81305 h 269595"/>
                <a:gd name="connsiteX8" fmla="*/ 34643 w 168440"/>
                <a:gd name="connsiteY8" fmla="*/ 157724 h 269595"/>
                <a:gd name="connsiteX9" fmla="*/ 34643 w 168440"/>
                <a:gd name="connsiteY9" fmla="*/ 0 h 269595"/>
                <a:gd name="connsiteX10" fmla="*/ 0 w 168440"/>
                <a:gd name="connsiteY10" fmla="*/ 0 h 269595"/>
                <a:gd name="connsiteX11" fmla="*/ 0 w 168440"/>
                <a:gd name="connsiteY11" fmla="*/ 269596 h 269595"/>
                <a:gd name="connsiteX12" fmla="*/ 0 w 168440"/>
                <a:gd name="connsiteY12" fmla="*/ 269596 h 2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40" h="269595" extrusionOk="0">
                  <a:moveTo>
                    <a:pt x="0" y="269596"/>
                  </a:moveTo>
                  <a:lnTo>
                    <a:pt x="34643" y="269596"/>
                  </a:lnTo>
                  <a:lnTo>
                    <a:pt x="34643" y="172860"/>
                  </a:lnTo>
                  <a:lnTo>
                    <a:pt x="118682" y="269596"/>
                  </a:lnTo>
                  <a:lnTo>
                    <a:pt x="168440" y="269596"/>
                  </a:lnTo>
                  <a:lnTo>
                    <a:pt x="70028" y="164744"/>
                  </a:lnTo>
                  <a:lnTo>
                    <a:pt x="157391" y="81305"/>
                  </a:lnTo>
                  <a:lnTo>
                    <a:pt x="110204" y="81305"/>
                  </a:lnTo>
                  <a:lnTo>
                    <a:pt x="34643" y="157724"/>
                  </a:lnTo>
                  <a:lnTo>
                    <a:pt x="34643" y="0"/>
                  </a:lnTo>
                  <a:lnTo>
                    <a:pt x="0" y="0"/>
                  </a:lnTo>
                  <a:lnTo>
                    <a:pt x="0" y="269596"/>
                  </a:lnTo>
                  <a:lnTo>
                    <a:pt x="0" y="269596"/>
                  </a:lnTo>
                  <a:close/>
                </a:path>
              </a:pathLst>
            </a:custGeom>
            <a:solidFill>
              <a:srgbClr val="003361"/>
            </a:solidFill>
            <a:ln w="9525" cap="flat">
              <a:noFill/>
              <a:prstDash val="solid"/>
              <a:miter/>
            </a:ln>
          </p:spPr>
          <p:txBody>
            <a:bodyPr rtlCol="0" anchor="ctr"/>
            <a:lstStyle/>
            <a:p>
              <a:pPr>
                <a:defRPr/>
              </a:pPr>
              <a:endParaRPr lang="en-GB"/>
            </a:p>
          </p:txBody>
        </p:sp>
        <p:sp>
          <p:nvSpPr>
            <p:cNvPr id="52" name="Graphic 2"/>
            <p:cNvSpPr/>
            <p:nvPr/>
          </p:nvSpPr>
          <p:spPr bwMode="auto">
            <a:xfrm>
              <a:off x="3191405" y="1272532"/>
              <a:ext cx="178765" cy="273642"/>
            </a:xfrm>
            <a:custGeom>
              <a:avLst/>
              <a:gdLst>
                <a:gd name="connsiteX0" fmla="*/ -29 w 178765"/>
                <a:gd name="connsiteY0" fmla="*/ 269130 h 273642"/>
                <a:gd name="connsiteX1" fmla="*/ 33137 w 178765"/>
                <a:gd name="connsiteY1" fmla="*/ 269130 h 273642"/>
                <a:gd name="connsiteX2" fmla="*/ 33137 w 178765"/>
                <a:gd name="connsiteY2" fmla="*/ 242593 h 273642"/>
                <a:gd name="connsiteX3" fmla="*/ 33880 w 178765"/>
                <a:gd name="connsiteY3" fmla="*/ 242593 h 273642"/>
                <a:gd name="connsiteX4" fmla="*/ 98011 w 178765"/>
                <a:gd name="connsiteY4" fmla="*/ 273549 h 273642"/>
                <a:gd name="connsiteX5" fmla="*/ 178736 w 178765"/>
                <a:gd name="connsiteY5" fmla="*/ 171822 h 273642"/>
                <a:gd name="connsiteX6" fmla="*/ 97650 w 178765"/>
                <a:gd name="connsiteY6" fmla="*/ 76725 h 273642"/>
                <a:gd name="connsiteX7" fmla="*/ 35356 w 178765"/>
                <a:gd name="connsiteY7" fmla="*/ 106948 h 273642"/>
                <a:gd name="connsiteX8" fmla="*/ 34613 w 178765"/>
                <a:gd name="connsiteY8" fmla="*/ 106948 h 273642"/>
                <a:gd name="connsiteX9" fmla="*/ 34613 w 178765"/>
                <a:gd name="connsiteY9" fmla="*/ -28 h 273642"/>
                <a:gd name="connsiteX10" fmla="*/ -29 w 178765"/>
                <a:gd name="connsiteY10" fmla="*/ -28 h 273642"/>
                <a:gd name="connsiteX11" fmla="*/ -29 w 178765"/>
                <a:gd name="connsiteY11" fmla="*/ 269130 h 273642"/>
                <a:gd name="connsiteX12" fmla="*/ 141874 w 178765"/>
                <a:gd name="connsiteY12" fmla="*/ 174366 h 273642"/>
                <a:gd name="connsiteX13" fmla="*/ 89906 w 178765"/>
                <a:gd name="connsiteY13" fmla="*/ 245498 h 273642"/>
                <a:gd name="connsiteX14" fmla="*/ 34613 w 178765"/>
                <a:gd name="connsiteY14" fmla="*/ 175470 h 273642"/>
                <a:gd name="connsiteX15" fmla="*/ 90277 w 178765"/>
                <a:gd name="connsiteY15" fmla="*/ 104700 h 273642"/>
                <a:gd name="connsiteX16" fmla="*/ 141874 w 178765"/>
                <a:gd name="connsiteY16" fmla="*/ 174366 h 27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765" h="273642" extrusionOk="0">
                  <a:moveTo>
                    <a:pt x="-29" y="269130"/>
                  </a:moveTo>
                  <a:lnTo>
                    <a:pt x="33137" y="269130"/>
                  </a:lnTo>
                  <a:lnTo>
                    <a:pt x="33137" y="242593"/>
                  </a:lnTo>
                  <a:lnTo>
                    <a:pt x="33880" y="242593"/>
                  </a:lnTo>
                  <a:cubicBezTo>
                    <a:pt x="48739" y="262983"/>
                    <a:pt x="72808" y="274600"/>
                    <a:pt x="98011" y="273549"/>
                  </a:cubicBezTo>
                  <a:cubicBezTo>
                    <a:pt x="154780" y="273549"/>
                    <a:pt x="178736" y="223429"/>
                    <a:pt x="178736" y="171822"/>
                  </a:cubicBezTo>
                  <a:cubicBezTo>
                    <a:pt x="178736" y="121340"/>
                    <a:pt x="152199" y="76725"/>
                    <a:pt x="97650" y="76725"/>
                  </a:cubicBezTo>
                  <a:cubicBezTo>
                    <a:pt x="64836" y="76725"/>
                    <a:pt x="46043" y="89622"/>
                    <a:pt x="35356" y="106948"/>
                  </a:cubicBezTo>
                  <a:lnTo>
                    <a:pt x="34613" y="106948"/>
                  </a:lnTo>
                  <a:lnTo>
                    <a:pt x="34613" y="-28"/>
                  </a:lnTo>
                  <a:lnTo>
                    <a:pt x="-29" y="-28"/>
                  </a:lnTo>
                  <a:lnTo>
                    <a:pt x="-29" y="269130"/>
                  </a:lnTo>
                  <a:close/>
                  <a:moveTo>
                    <a:pt x="141874" y="174366"/>
                  </a:moveTo>
                  <a:cubicBezTo>
                    <a:pt x="142617" y="203893"/>
                    <a:pt x="127129" y="245498"/>
                    <a:pt x="89906" y="245498"/>
                  </a:cubicBezTo>
                  <a:cubicBezTo>
                    <a:pt x="50853" y="245498"/>
                    <a:pt x="34613" y="206798"/>
                    <a:pt x="34613" y="175470"/>
                  </a:cubicBezTo>
                  <a:cubicBezTo>
                    <a:pt x="34613" y="140457"/>
                    <a:pt x="52711" y="104700"/>
                    <a:pt x="90277" y="104700"/>
                  </a:cubicBezTo>
                  <a:cubicBezTo>
                    <a:pt x="127844" y="104700"/>
                    <a:pt x="142617" y="140495"/>
                    <a:pt x="141874" y="174366"/>
                  </a:cubicBezTo>
                  <a:close/>
                </a:path>
              </a:pathLst>
            </a:custGeom>
            <a:solidFill>
              <a:srgbClr val="003361"/>
            </a:solidFill>
            <a:ln w="9525" cap="flat">
              <a:noFill/>
              <a:prstDash val="solid"/>
              <a:miter/>
            </a:ln>
          </p:spPr>
          <p:txBody>
            <a:bodyPr rtlCol="0" anchor="ctr"/>
            <a:lstStyle/>
            <a:p>
              <a:pPr>
                <a:defRPr/>
              </a:pPr>
              <a:endParaRPr lang="en-GB"/>
            </a:p>
          </p:txBody>
        </p:sp>
        <p:sp>
          <p:nvSpPr>
            <p:cNvPr id="53" name="Graphic 2"/>
            <p:cNvSpPr/>
            <p:nvPr/>
          </p:nvSpPr>
          <p:spPr bwMode="auto">
            <a:xfrm>
              <a:off x="2499652" y="1353485"/>
              <a:ext cx="34651" cy="187984"/>
            </a:xfrm>
            <a:custGeom>
              <a:avLst/>
              <a:gdLst>
                <a:gd name="connsiteX0" fmla="*/ 0 w 34651"/>
                <a:gd name="connsiteY0" fmla="*/ 187985 h 187985"/>
                <a:gd name="connsiteX1" fmla="*/ 34652 w 34651"/>
                <a:gd name="connsiteY1" fmla="*/ 187985 h 187985"/>
                <a:gd name="connsiteX2" fmla="*/ 34652 w 34651"/>
                <a:gd name="connsiteY2" fmla="*/ 0 h 187985"/>
                <a:gd name="connsiteX3" fmla="*/ 0 w 34651"/>
                <a:gd name="connsiteY3" fmla="*/ 0 h 187985"/>
                <a:gd name="connsiteX4" fmla="*/ 0 w 34651"/>
                <a:gd name="connsiteY4" fmla="*/ 187985 h 187985"/>
                <a:gd name="connsiteX5" fmla="*/ 0 w 34651"/>
                <a:gd name="connsiteY5" fmla="*/ 187985 h 18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187985" extrusionOk="0">
                  <a:moveTo>
                    <a:pt x="0" y="187985"/>
                  </a:moveTo>
                  <a:lnTo>
                    <a:pt x="34652" y="187985"/>
                  </a:lnTo>
                  <a:lnTo>
                    <a:pt x="34652" y="0"/>
                  </a:lnTo>
                  <a:lnTo>
                    <a:pt x="0" y="0"/>
                  </a:lnTo>
                  <a:lnTo>
                    <a:pt x="0" y="187985"/>
                  </a:lnTo>
                  <a:lnTo>
                    <a:pt x="0" y="187985"/>
                  </a:lnTo>
                  <a:close/>
                </a:path>
              </a:pathLst>
            </a:custGeom>
            <a:solidFill>
              <a:srgbClr val="003361"/>
            </a:solidFill>
            <a:ln w="9525" cap="flat">
              <a:noFill/>
              <a:prstDash val="solid"/>
              <a:miter/>
            </a:ln>
          </p:spPr>
          <p:txBody>
            <a:bodyPr rtlCol="0" anchor="ctr"/>
            <a:lstStyle/>
            <a:p>
              <a:pPr>
                <a:defRPr/>
              </a:pPr>
              <a:endParaRPr lang="en-GB"/>
            </a:p>
          </p:txBody>
        </p:sp>
        <p:sp>
          <p:nvSpPr>
            <p:cNvPr id="54" name="Graphic 2"/>
            <p:cNvSpPr/>
            <p:nvPr/>
          </p:nvSpPr>
          <p:spPr bwMode="auto">
            <a:xfrm>
              <a:off x="2499652" y="1271304"/>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55" name="Graphic 2"/>
            <p:cNvSpPr/>
            <p:nvPr/>
          </p:nvSpPr>
          <p:spPr bwMode="auto">
            <a:xfrm>
              <a:off x="2597645" y="1349230"/>
              <a:ext cx="1311459" cy="197007"/>
            </a:xfrm>
            <a:custGeom>
              <a:avLst/>
              <a:gdLst>
                <a:gd name="connsiteX0" fmla="*/ -29 w 1311459"/>
                <a:gd name="connsiteY0" fmla="*/ 192432 h 197007"/>
                <a:gd name="connsiteX1" fmla="*/ 34623 w 1311459"/>
                <a:gd name="connsiteY1" fmla="*/ 192432 h 197007"/>
                <a:gd name="connsiteX2" fmla="*/ 34623 w 1311459"/>
                <a:gd name="connsiteY2" fmla="*/ 105441 h 197007"/>
                <a:gd name="connsiteX3" fmla="*/ 91773 w 1311459"/>
                <a:gd name="connsiteY3" fmla="*/ 28040 h 197007"/>
                <a:gd name="connsiteX4" fmla="*/ 131587 w 1311459"/>
                <a:gd name="connsiteY4" fmla="*/ 95125 h 197007"/>
                <a:gd name="connsiteX5" fmla="*/ 131587 w 1311459"/>
                <a:gd name="connsiteY5" fmla="*/ 192432 h 197007"/>
                <a:gd name="connsiteX6" fmla="*/ 166229 w 1311459"/>
                <a:gd name="connsiteY6" fmla="*/ 192432 h 197007"/>
                <a:gd name="connsiteX7" fmla="*/ 166229 w 1311459"/>
                <a:gd name="connsiteY7" fmla="*/ 80752 h 197007"/>
                <a:gd name="connsiteX8" fmla="*/ 95830 w 1311459"/>
                <a:gd name="connsiteY8" fmla="*/ 27 h 197007"/>
                <a:gd name="connsiteX9" fmla="*/ 34270 w 1311459"/>
                <a:gd name="connsiteY9" fmla="*/ 34317 h 197007"/>
                <a:gd name="connsiteX10" fmla="*/ 33537 w 1311459"/>
                <a:gd name="connsiteY10" fmla="*/ 34317 h 197007"/>
                <a:gd name="connsiteX11" fmla="*/ 33537 w 1311459"/>
                <a:gd name="connsiteY11" fmla="*/ 4447 h 197007"/>
                <a:gd name="connsiteX12" fmla="*/ -29 w 1311459"/>
                <a:gd name="connsiteY12" fmla="*/ 4447 h 197007"/>
                <a:gd name="connsiteX13" fmla="*/ -29 w 1311459"/>
                <a:gd name="connsiteY13" fmla="*/ 192432 h 197007"/>
                <a:gd name="connsiteX14" fmla="*/ 225189 w 1311459"/>
                <a:gd name="connsiteY14" fmla="*/ 192432 h 197007"/>
                <a:gd name="connsiteX15" fmla="*/ 259832 w 1311459"/>
                <a:gd name="connsiteY15" fmla="*/ 192432 h 197007"/>
                <a:gd name="connsiteX16" fmla="*/ 259832 w 1311459"/>
                <a:gd name="connsiteY16" fmla="*/ 105441 h 197007"/>
                <a:gd name="connsiteX17" fmla="*/ 316982 w 1311459"/>
                <a:gd name="connsiteY17" fmla="*/ 28040 h 197007"/>
                <a:gd name="connsiteX18" fmla="*/ 356787 w 1311459"/>
                <a:gd name="connsiteY18" fmla="*/ 95125 h 197007"/>
                <a:gd name="connsiteX19" fmla="*/ 356787 w 1311459"/>
                <a:gd name="connsiteY19" fmla="*/ 192432 h 197007"/>
                <a:gd name="connsiteX20" fmla="*/ 391439 w 1311459"/>
                <a:gd name="connsiteY20" fmla="*/ 192432 h 197007"/>
                <a:gd name="connsiteX21" fmla="*/ 391439 w 1311459"/>
                <a:gd name="connsiteY21" fmla="*/ 80752 h 197007"/>
                <a:gd name="connsiteX22" fmla="*/ 321030 w 1311459"/>
                <a:gd name="connsiteY22" fmla="*/ 27 h 197007"/>
                <a:gd name="connsiteX23" fmla="*/ 259479 w 1311459"/>
                <a:gd name="connsiteY23" fmla="*/ 34317 h 197007"/>
                <a:gd name="connsiteX24" fmla="*/ 258736 w 1311459"/>
                <a:gd name="connsiteY24" fmla="*/ 34317 h 197007"/>
                <a:gd name="connsiteX25" fmla="*/ 258736 w 1311459"/>
                <a:gd name="connsiteY25" fmla="*/ 4447 h 197007"/>
                <a:gd name="connsiteX26" fmla="*/ 225199 w 1311459"/>
                <a:gd name="connsiteY26" fmla="*/ 4447 h 197007"/>
                <a:gd name="connsiteX27" fmla="*/ 225199 w 1311459"/>
                <a:gd name="connsiteY27" fmla="*/ 192432 h 197007"/>
                <a:gd name="connsiteX28" fmla="*/ 434549 w 1311459"/>
                <a:gd name="connsiteY28" fmla="*/ 186536 h 197007"/>
                <a:gd name="connsiteX29" fmla="*/ 486155 w 1311459"/>
                <a:gd name="connsiteY29" fmla="*/ 196852 h 197007"/>
                <a:gd name="connsiteX30" fmla="*/ 551763 w 1311459"/>
                <a:gd name="connsiteY30" fmla="*/ 138245 h 197007"/>
                <a:gd name="connsiteX31" fmla="*/ 470306 w 1311459"/>
                <a:gd name="connsiteY31" fmla="*/ 50891 h 197007"/>
                <a:gd name="connsiteX32" fmla="*/ 503472 w 1311459"/>
                <a:gd name="connsiteY32" fmla="*/ 28031 h 197007"/>
                <a:gd name="connsiteX33" fmla="*/ 539962 w 1311459"/>
                <a:gd name="connsiteY33" fmla="*/ 37613 h 197007"/>
                <a:gd name="connsiteX34" fmla="*/ 542915 w 1311459"/>
                <a:gd name="connsiteY34" fmla="*/ 7390 h 197007"/>
                <a:gd name="connsiteX35" fmla="*/ 499785 w 1311459"/>
                <a:gd name="connsiteY35" fmla="*/ 18 h 197007"/>
                <a:gd name="connsiteX36" fmla="*/ 433444 w 1311459"/>
                <a:gd name="connsiteY36" fmla="*/ 57882 h 197007"/>
                <a:gd name="connsiteX37" fmla="*/ 514902 w 1311459"/>
                <a:gd name="connsiteY37" fmla="*/ 141931 h 197007"/>
                <a:gd name="connsiteX38" fmla="*/ 479516 w 1311459"/>
                <a:gd name="connsiteY38" fmla="*/ 168829 h 197007"/>
                <a:gd name="connsiteX39" fmla="*/ 436387 w 1311459"/>
                <a:gd name="connsiteY39" fmla="*/ 155561 h 197007"/>
                <a:gd name="connsiteX40" fmla="*/ 434549 w 1311459"/>
                <a:gd name="connsiteY40" fmla="*/ 186527 h 197007"/>
                <a:gd name="connsiteX41" fmla="*/ 818987 w 1311459"/>
                <a:gd name="connsiteY41" fmla="*/ 192432 h 197007"/>
                <a:gd name="connsiteX42" fmla="*/ 853639 w 1311459"/>
                <a:gd name="connsiteY42" fmla="*/ 192432 h 197007"/>
                <a:gd name="connsiteX43" fmla="*/ 853639 w 1311459"/>
                <a:gd name="connsiteY43" fmla="*/ 106917 h 197007"/>
                <a:gd name="connsiteX44" fmla="*/ 904874 w 1311459"/>
                <a:gd name="connsiteY44" fmla="*/ 30250 h 197007"/>
                <a:gd name="connsiteX45" fmla="*/ 924038 w 1311459"/>
                <a:gd name="connsiteY45" fmla="*/ 33565 h 197007"/>
                <a:gd name="connsiteX46" fmla="*/ 924038 w 1311459"/>
                <a:gd name="connsiteY46" fmla="*/ 2609 h 197007"/>
                <a:gd name="connsiteX47" fmla="*/ 901179 w 1311459"/>
                <a:gd name="connsiteY47" fmla="*/ 27 h 197007"/>
                <a:gd name="connsiteX48" fmla="*/ 852153 w 1311459"/>
                <a:gd name="connsiteY48" fmla="*/ 33565 h 197007"/>
                <a:gd name="connsiteX49" fmla="*/ 851420 w 1311459"/>
                <a:gd name="connsiteY49" fmla="*/ 33565 h 197007"/>
                <a:gd name="connsiteX50" fmla="*/ 851420 w 1311459"/>
                <a:gd name="connsiteY50" fmla="*/ 4447 h 197007"/>
                <a:gd name="connsiteX51" fmla="*/ 818978 w 1311459"/>
                <a:gd name="connsiteY51" fmla="*/ 4447 h 197007"/>
                <a:gd name="connsiteX52" fmla="*/ 818978 w 1311459"/>
                <a:gd name="connsiteY52" fmla="*/ 192432 h 197007"/>
                <a:gd name="connsiteX53" fmla="*/ 1128607 w 1311459"/>
                <a:gd name="connsiteY53" fmla="*/ 4447 h 197007"/>
                <a:gd name="connsiteX54" fmla="*/ 1093955 w 1311459"/>
                <a:gd name="connsiteY54" fmla="*/ 4447 h 197007"/>
                <a:gd name="connsiteX55" fmla="*/ 1093955 w 1311459"/>
                <a:gd name="connsiteY55" fmla="*/ 91439 h 197007"/>
                <a:gd name="connsiteX56" fmla="*/ 1036805 w 1311459"/>
                <a:gd name="connsiteY56" fmla="*/ 168839 h 197007"/>
                <a:gd name="connsiteX57" fmla="*/ 997000 w 1311459"/>
                <a:gd name="connsiteY57" fmla="*/ 101764 h 197007"/>
                <a:gd name="connsiteX58" fmla="*/ 997000 w 1311459"/>
                <a:gd name="connsiteY58" fmla="*/ 4447 h 197007"/>
                <a:gd name="connsiteX59" fmla="*/ 962348 w 1311459"/>
                <a:gd name="connsiteY59" fmla="*/ 4447 h 197007"/>
                <a:gd name="connsiteX60" fmla="*/ 962348 w 1311459"/>
                <a:gd name="connsiteY60" fmla="*/ 116137 h 197007"/>
                <a:gd name="connsiteX61" fmla="*/ 1032757 w 1311459"/>
                <a:gd name="connsiteY61" fmla="*/ 196852 h 197007"/>
                <a:gd name="connsiteX62" fmla="*/ 1094307 w 1311459"/>
                <a:gd name="connsiteY62" fmla="*/ 162562 h 197007"/>
                <a:gd name="connsiteX63" fmla="*/ 1095041 w 1311459"/>
                <a:gd name="connsiteY63" fmla="*/ 162562 h 197007"/>
                <a:gd name="connsiteX64" fmla="*/ 1095041 w 1311459"/>
                <a:gd name="connsiteY64" fmla="*/ 192413 h 197007"/>
                <a:gd name="connsiteX65" fmla="*/ 1128588 w 1311459"/>
                <a:gd name="connsiteY65" fmla="*/ 192413 h 197007"/>
                <a:gd name="connsiteX66" fmla="*/ 1128588 w 1311459"/>
                <a:gd name="connsiteY66" fmla="*/ 4447 h 197007"/>
                <a:gd name="connsiteX67" fmla="*/ 1309953 w 1311459"/>
                <a:gd name="connsiteY67" fmla="*/ 7400 h 197007"/>
                <a:gd name="connsiteX68" fmla="*/ 1267929 w 1311459"/>
                <a:gd name="connsiteY68" fmla="*/ 27 h 197007"/>
                <a:gd name="connsiteX69" fmla="*/ 1172098 w 1311459"/>
                <a:gd name="connsiteY69" fmla="*/ 98440 h 197007"/>
                <a:gd name="connsiteX70" fmla="*/ 1263776 w 1311459"/>
                <a:gd name="connsiteY70" fmla="*/ 196797 h 197007"/>
                <a:gd name="connsiteX71" fmla="*/ 1267929 w 1311459"/>
                <a:gd name="connsiteY71" fmla="*/ 196852 h 197007"/>
                <a:gd name="connsiteX72" fmla="*/ 1311430 w 1311459"/>
                <a:gd name="connsiteY72" fmla="*/ 189118 h 197007"/>
                <a:gd name="connsiteX73" fmla="*/ 1308830 w 1311459"/>
                <a:gd name="connsiteY73" fmla="*/ 158152 h 197007"/>
                <a:gd name="connsiteX74" fmla="*/ 1271596 w 1311459"/>
                <a:gd name="connsiteY74" fmla="*/ 168839 h 197007"/>
                <a:gd name="connsiteX75" fmla="*/ 1208941 w 1311459"/>
                <a:gd name="connsiteY75" fmla="*/ 98440 h 197007"/>
                <a:gd name="connsiteX76" fmla="*/ 1269386 w 1311459"/>
                <a:gd name="connsiteY76" fmla="*/ 28040 h 197007"/>
                <a:gd name="connsiteX77" fmla="*/ 1306982 w 1311459"/>
                <a:gd name="connsiteY77" fmla="*/ 36146 h 197007"/>
                <a:gd name="connsiteX78" fmla="*/ 1309934 w 1311459"/>
                <a:gd name="connsiteY78" fmla="*/ 7400 h 19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11459" h="197007" extrusionOk="0">
                  <a:moveTo>
                    <a:pt x="-29" y="192432"/>
                  </a:moveTo>
                  <a:lnTo>
                    <a:pt x="34623" y="192432"/>
                  </a:lnTo>
                  <a:lnTo>
                    <a:pt x="34623" y="105441"/>
                  </a:lnTo>
                  <a:cubicBezTo>
                    <a:pt x="34623" y="59720"/>
                    <a:pt x="52320" y="28040"/>
                    <a:pt x="91773" y="28040"/>
                  </a:cubicBezTo>
                  <a:cubicBezTo>
                    <a:pt x="121995" y="29879"/>
                    <a:pt x="131587" y="51262"/>
                    <a:pt x="131587" y="95125"/>
                  </a:cubicBezTo>
                  <a:lnTo>
                    <a:pt x="131587" y="192432"/>
                  </a:lnTo>
                  <a:lnTo>
                    <a:pt x="166229" y="192432"/>
                  </a:lnTo>
                  <a:lnTo>
                    <a:pt x="166229" y="80752"/>
                  </a:lnTo>
                  <a:cubicBezTo>
                    <a:pt x="166229" y="30269"/>
                    <a:pt x="144484" y="27"/>
                    <a:pt x="95830" y="27"/>
                  </a:cubicBezTo>
                  <a:cubicBezTo>
                    <a:pt x="70506" y="-980"/>
                    <a:pt x="46744" y="12255"/>
                    <a:pt x="34270" y="34317"/>
                  </a:cubicBezTo>
                  <a:lnTo>
                    <a:pt x="33537" y="34317"/>
                  </a:lnTo>
                  <a:lnTo>
                    <a:pt x="33537" y="4447"/>
                  </a:lnTo>
                  <a:lnTo>
                    <a:pt x="-29" y="4447"/>
                  </a:lnTo>
                  <a:lnTo>
                    <a:pt x="-29" y="192432"/>
                  </a:lnTo>
                  <a:close/>
                  <a:moveTo>
                    <a:pt x="225189" y="192432"/>
                  </a:moveTo>
                  <a:lnTo>
                    <a:pt x="259832" y="192432"/>
                  </a:lnTo>
                  <a:lnTo>
                    <a:pt x="259832" y="105441"/>
                  </a:lnTo>
                  <a:cubicBezTo>
                    <a:pt x="259832" y="59720"/>
                    <a:pt x="277529" y="28040"/>
                    <a:pt x="316982" y="28040"/>
                  </a:cubicBezTo>
                  <a:cubicBezTo>
                    <a:pt x="347204" y="29879"/>
                    <a:pt x="356787" y="51262"/>
                    <a:pt x="356787" y="95125"/>
                  </a:cubicBezTo>
                  <a:lnTo>
                    <a:pt x="356787" y="192432"/>
                  </a:lnTo>
                  <a:lnTo>
                    <a:pt x="391439" y="192432"/>
                  </a:lnTo>
                  <a:lnTo>
                    <a:pt x="391439" y="80752"/>
                  </a:lnTo>
                  <a:cubicBezTo>
                    <a:pt x="391439" y="30269"/>
                    <a:pt x="369683" y="27"/>
                    <a:pt x="321030" y="27"/>
                  </a:cubicBezTo>
                  <a:cubicBezTo>
                    <a:pt x="295703" y="-993"/>
                    <a:pt x="271938" y="12247"/>
                    <a:pt x="259479" y="34317"/>
                  </a:cubicBezTo>
                  <a:lnTo>
                    <a:pt x="258736" y="34317"/>
                  </a:lnTo>
                  <a:lnTo>
                    <a:pt x="258736" y="4447"/>
                  </a:lnTo>
                  <a:lnTo>
                    <a:pt x="225199" y="4447"/>
                  </a:lnTo>
                  <a:lnTo>
                    <a:pt x="225199" y="192432"/>
                  </a:lnTo>
                  <a:close/>
                  <a:moveTo>
                    <a:pt x="434549" y="186536"/>
                  </a:moveTo>
                  <a:cubicBezTo>
                    <a:pt x="450637" y="194175"/>
                    <a:pt x="468363" y="197720"/>
                    <a:pt x="486155" y="196852"/>
                  </a:cubicBezTo>
                  <a:cubicBezTo>
                    <a:pt x="519693" y="196852"/>
                    <a:pt x="551763" y="178431"/>
                    <a:pt x="551763" y="138245"/>
                  </a:cubicBezTo>
                  <a:cubicBezTo>
                    <a:pt x="551763" y="78170"/>
                    <a:pt x="470306" y="89229"/>
                    <a:pt x="470306" y="50891"/>
                  </a:cubicBezTo>
                  <a:cubicBezTo>
                    <a:pt x="470306" y="35413"/>
                    <a:pt x="485784" y="28031"/>
                    <a:pt x="503472" y="28031"/>
                  </a:cubicBezTo>
                  <a:cubicBezTo>
                    <a:pt x="516130" y="28908"/>
                    <a:pt x="528503" y="32159"/>
                    <a:pt x="539962" y="37613"/>
                  </a:cubicBezTo>
                  <a:lnTo>
                    <a:pt x="542915" y="7390"/>
                  </a:lnTo>
                  <a:cubicBezTo>
                    <a:pt x="528999" y="2759"/>
                    <a:pt x="514454" y="273"/>
                    <a:pt x="499785" y="18"/>
                  </a:cubicBezTo>
                  <a:cubicBezTo>
                    <a:pt x="462562" y="18"/>
                    <a:pt x="433444" y="18811"/>
                    <a:pt x="433444" y="57882"/>
                  </a:cubicBezTo>
                  <a:cubicBezTo>
                    <a:pt x="433444" y="110594"/>
                    <a:pt x="514902" y="107650"/>
                    <a:pt x="514902" y="141931"/>
                  </a:cubicBezTo>
                  <a:cubicBezTo>
                    <a:pt x="514902" y="162200"/>
                    <a:pt x="495366" y="168829"/>
                    <a:pt x="479516" y="168829"/>
                  </a:cubicBezTo>
                  <a:cubicBezTo>
                    <a:pt x="464267" y="168035"/>
                    <a:pt x="449446" y="163476"/>
                    <a:pt x="436387" y="155561"/>
                  </a:cubicBezTo>
                  <a:lnTo>
                    <a:pt x="434549" y="186527"/>
                  </a:lnTo>
                  <a:close/>
                  <a:moveTo>
                    <a:pt x="818987" y="192432"/>
                  </a:moveTo>
                  <a:lnTo>
                    <a:pt x="853639" y="192432"/>
                  </a:lnTo>
                  <a:lnTo>
                    <a:pt x="853639" y="106917"/>
                  </a:lnTo>
                  <a:cubicBezTo>
                    <a:pt x="853639" y="59740"/>
                    <a:pt x="873908" y="30250"/>
                    <a:pt x="904874" y="30250"/>
                  </a:cubicBezTo>
                  <a:cubicBezTo>
                    <a:pt x="911418" y="30126"/>
                    <a:pt x="917923" y="31251"/>
                    <a:pt x="924038" y="33565"/>
                  </a:cubicBezTo>
                  <a:lnTo>
                    <a:pt x="924038" y="2609"/>
                  </a:lnTo>
                  <a:cubicBezTo>
                    <a:pt x="916542" y="850"/>
                    <a:pt x="908875" y="-17"/>
                    <a:pt x="901179" y="27"/>
                  </a:cubicBezTo>
                  <a:cubicBezTo>
                    <a:pt x="879852" y="1169"/>
                    <a:pt x="860945" y="14104"/>
                    <a:pt x="852153" y="33565"/>
                  </a:cubicBezTo>
                  <a:lnTo>
                    <a:pt x="851420" y="33565"/>
                  </a:lnTo>
                  <a:lnTo>
                    <a:pt x="851420" y="4447"/>
                  </a:lnTo>
                  <a:lnTo>
                    <a:pt x="818978" y="4447"/>
                  </a:lnTo>
                  <a:lnTo>
                    <a:pt x="818978" y="192432"/>
                  </a:lnTo>
                  <a:close/>
                  <a:moveTo>
                    <a:pt x="1128607" y="4447"/>
                  </a:moveTo>
                  <a:lnTo>
                    <a:pt x="1093955" y="4447"/>
                  </a:lnTo>
                  <a:lnTo>
                    <a:pt x="1093955" y="91439"/>
                  </a:lnTo>
                  <a:cubicBezTo>
                    <a:pt x="1093955" y="137159"/>
                    <a:pt x="1076267" y="168839"/>
                    <a:pt x="1036805" y="168839"/>
                  </a:cubicBezTo>
                  <a:cubicBezTo>
                    <a:pt x="1006582" y="167001"/>
                    <a:pt x="997000" y="145617"/>
                    <a:pt x="997000" y="101764"/>
                  </a:cubicBezTo>
                  <a:lnTo>
                    <a:pt x="997000" y="4447"/>
                  </a:lnTo>
                  <a:lnTo>
                    <a:pt x="962348" y="4447"/>
                  </a:lnTo>
                  <a:lnTo>
                    <a:pt x="962348" y="116137"/>
                  </a:lnTo>
                  <a:cubicBezTo>
                    <a:pt x="962348" y="166620"/>
                    <a:pt x="984094" y="196852"/>
                    <a:pt x="1032757" y="196852"/>
                  </a:cubicBezTo>
                  <a:cubicBezTo>
                    <a:pt x="1058084" y="197870"/>
                    <a:pt x="1081849" y="184630"/>
                    <a:pt x="1094307" y="162562"/>
                  </a:cubicBezTo>
                  <a:lnTo>
                    <a:pt x="1095041" y="162562"/>
                  </a:lnTo>
                  <a:lnTo>
                    <a:pt x="1095041" y="192413"/>
                  </a:lnTo>
                  <a:lnTo>
                    <a:pt x="1128588" y="192413"/>
                  </a:lnTo>
                  <a:lnTo>
                    <a:pt x="1128588" y="4447"/>
                  </a:lnTo>
                  <a:close/>
                  <a:moveTo>
                    <a:pt x="1309953" y="7400"/>
                  </a:moveTo>
                  <a:cubicBezTo>
                    <a:pt x="1296447" y="2638"/>
                    <a:pt x="1282245" y="146"/>
                    <a:pt x="1267929" y="27"/>
                  </a:cubicBezTo>
                  <a:cubicBezTo>
                    <a:pt x="1210436" y="27"/>
                    <a:pt x="1172098" y="41309"/>
                    <a:pt x="1172098" y="98440"/>
                  </a:cubicBezTo>
                  <a:cubicBezTo>
                    <a:pt x="1170250" y="150918"/>
                    <a:pt x="1211303" y="194954"/>
                    <a:pt x="1263776" y="196797"/>
                  </a:cubicBezTo>
                  <a:cubicBezTo>
                    <a:pt x="1265167" y="196845"/>
                    <a:pt x="1266548" y="196863"/>
                    <a:pt x="1267929" y="196852"/>
                  </a:cubicBezTo>
                  <a:cubicBezTo>
                    <a:pt x="1282817" y="197366"/>
                    <a:pt x="1297638" y="194731"/>
                    <a:pt x="1311430" y="189118"/>
                  </a:cubicBezTo>
                  <a:lnTo>
                    <a:pt x="1308830" y="158152"/>
                  </a:lnTo>
                  <a:cubicBezTo>
                    <a:pt x="1297619" y="165035"/>
                    <a:pt x="1284750" y="168729"/>
                    <a:pt x="1271596" y="168839"/>
                  </a:cubicBezTo>
                  <a:cubicBezTo>
                    <a:pt x="1227000" y="168839"/>
                    <a:pt x="1208941" y="131987"/>
                    <a:pt x="1208941" y="98440"/>
                  </a:cubicBezTo>
                  <a:cubicBezTo>
                    <a:pt x="1208941" y="62683"/>
                    <a:pt x="1230686" y="28040"/>
                    <a:pt x="1269386" y="28040"/>
                  </a:cubicBezTo>
                  <a:cubicBezTo>
                    <a:pt x="1282321" y="28295"/>
                    <a:pt x="1295085" y="31047"/>
                    <a:pt x="1306982" y="36146"/>
                  </a:cubicBezTo>
                  <a:lnTo>
                    <a:pt x="1309934" y="7400"/>
                  </a:lnTo>
                  <a:close/>
                </a:path>
              </a:pathLst>
            </a:custGeom>
            <a:solidFill>
              <a:srgbClr val="003361"/>
            </a:solidFill>
            <a:ln w="9525" cap="flat">
              <a:noFill/>
              <a:prstDash val="solid"/>
              <a:miter/>
            </a:ln>
          </p:spPr>
          <p:txBody>
            <a:bodyPr rtlCol="0" anchor="ctr"/>
            <a:lstStyle/>
            <a:p>
              <a:pPr>
                <a:defRPr/>
              </a:pPr>
              <a:endParaRPr lang="en-GB"/>
            </a:p>
          </p:txBody>
        </p:sp>
        <p:sp>
          <p:nvSpPr>
            <p:cNvPr id="56" name="Graphic 2"/>
            <p:cNvSpPr/>
            <p:nvPr/>
          </p:nvSpPr>
          <p:spPr bwMode="auto">
            <a:xfrm>
              <a:off x="3800291" y="991164"/>
              <a:ext cx="129787" cy="256679"/>
            </a:xfrm>
            <a:custGeom>
              <a:avLst/>
              <a:gdLst>
                <a:gd name="connsiteX0" fmla="*/ 126729 w 129787"/>
                <a:gd name="connsiteY0" fmla="*/ 64257 h 256679"/>
                <a:gd name="connsiteX1" fmla="*/ 76971 w 129787"/>
                <a:gd name="connsiteY1" fmla="*/ 64257 h 256679"/>
                <a:gd name="connsiteX2" fmla="*/ 76971 w 129787"/>
                <a:gd name="connsiteY2" fmla="*/ -28 h 256679"/>
                <a:gd name="connsiteX3" fmla="*/ 42366 w 129787"/>
                <a:gd name="connsiteY3" fmla="*/ 11031 h 256679"/>
                <a:gd name="connsiteX4" fmla="*/ 42366 w 129787"/>
                <a:gd name="connsiteY4" fmla="*/ 64257 h 256679"/>
                <a:gd name="connsiteX5" fmla="*/ -29 w 129787"/>
                <a:gd name="connsiteY5" fmla="*/ 64257 h 256679"/>
                <a:gd name="connsiteX6" fmla="*/ -29 w 129787"/>
                <a:gd name="connsiteY6" fmla="*/ 92260 h 256679"/>
                <a:gd name="connsiteX7" fmla="*/ 42366 w 129787"/>
                <a:gd name="connsiteY7" fmla="*/ 92260 h 256679"/>
                <a:gd name="connsiteX8" fmla="*/ 42366 w 129787"/>
                <a:gd name="connsiteY8" fmla="*/ 202102 h 256679"/>
                <a:gd name="connsiteX9" fmla="*/ 100231 w 129787"/>
                <a:gd name="connsiteY9" fmla="*/ 256652 h 256679"/>
                <a:gd name="connsiteX10" fmla="*/ 129758 w 129787"/>
                <a:gd name="connsiteY10" fmla="*/ 251489 h 256679"/>
                <a:gd name="connsiteX11" fmla="*/ 129758 w 129787"/>
                <a:gd name="connsiteY11" fmla="*/ 221962 h 256679"/>
                <a:gd name="connsiteX12" fmla="*/ 106165 w 129787"/>
                <a:gd name="connsiteY12" fmla="*/ 228630 h 256679"/>
                <a:gd name="connsiteX13" fmla="*/ 77047 w 129787"/>
                <a:gd name="connsiteY13" fmla="*/ 195082 h 256679"/>
                <a:gd name="connsiteX14" fmla="*/ 77047 w 129787"/>
                <a:gd name="connsiteY14" fmla="*/ 92260 h 256679"/>
                <a:gd name="connsiteX15" fmla="*/ 126805 w 129787"/>
                <a:gd name="connsiteY15" fmla="*/ 92260 h 256679"/>
                <a:gd name="connsiteX16" fmla="*/ 126805 w 129787"/>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87" h="256679" extrusionOk="0">
                  <a:moveTo>
                    <a:pt x="126729" y="64257"/>
                  </a:moveTo>
                  <a:lnTo>
                    <a:pt x="76971" y="64257"/>
                  </a:lnTo>
                  <a:lnTo>
                    <a:pt x="76971" y="-28"/>
                  </a:lnTo>
                  <a:lnTo>
                    <a:pt x="42366" y="11031"/>
                  </a:lnTo>
                  <a:lnTo>
                    <a:pt x="42366" y="64257"/>
                  </a:lnTo>
                  <a:lnTo>
                    <a:pt x="-29" y="64257"/>
                  </a:lnTo>
                  <a:lnTo>
                    <a:pt x="-29" y="92260"/>
                  </a:lnTo>
                  <a:lnTo>
                    <a:pt x="42366" y="92260"/>
                  </a:lnTo>
                  <a:lnTo>
                    <a:pt x="42366" y="202102"/>
                  </a:lnTo>
                  <a:cubicBezTo>
                    <a:pt x="42366" y="239698"/>
                    <a:pt x="64483" y="256652"/>
                    <a:pt x="100231" y="256652"/>
                  </a:cubicBezTo>
                  <a:cubicBezTo>
                    <a:pt x="110261" y="256303"/>
                    <a:pt x="120205" y="254566"/>
                    <a:pt x="129758" y="251489"/>
                  </a:cubicBezTo>
                  <a:lnTo>
                    <a:pt x="129758" y="221962"/>
                  </a:lnTo>
                  <a:cubicBezTo>
                    <a:pt x="122710" y="226441"/>
                    <a:pt x="114509" y="228758"/>
                    <a:pt x="106165" y="228630"/>
                  </a:cubicBezTo>
                  <a:cubicBezTo>
                    <a:pt x="90315" y="228630"/>
                    <a:pt x="77047" y="216828"/>
                    <a:pt x="77047" y="195082"/>
                  </a:cubicBezTo>
                  <a:lnTo>
                    <a:pt x="77047" y="92260"/>
                  </a:lnTo>
                  <a:lnTo>
                    <a:pt x="126805" y="92260"/>
                  </a:lnTo>
                  <a:lnTo>
                    <a:pt x="126805" y="64257"/>
                  </a:lnTo>
                  <a:close/>
                </a:path>
              </a:pathLst>
            </a:custGeom>
            <a:solidFill>
              <a:srgbClr val="003361"/>
            </a:solidFill>
            <a:ln w="9525" cap="flat">
              <a:noFill/>
              <a:prstDash val="solid"/>
              <a:miter/>
            </a:ln>
          </p:spPr>
          <p:txBody>
            <a:bodyPr rtlCol="0" anchor="ctr"/>
            <a:lstStyle/>
            <a:p>
              <a:pPr>
                <a:defRPr/>
              </a:pPr>
              <a:endParaRPr lang="en-GB"/>
            </a:p>
          </p:txBody>
        </p:sp>
        <p:sp>
          <p:nvSpPr>
            <p:cNvPr id="57" name="Graphic 2"/>
            <p:cNvSpPr/>
            <p:nvPr/>
          </p:nvSpPr>
          <p:spPr bwMode="auto">
            <a:xfrm>
              <a:off x="4148439" y="991164"/>
              <a:ext cx="129740" cy="256679"/>
            </a:xfrm>
            <a:custGeom>
              <a:avLst/>
              <a:gdLst>
                <a:gd name="connsiteX0" fmla="*/ 126767 w 129740"/>
                <a:gd name="connsiteY0" fmla="*/ 64257 h 256679"/>
                <a:gd name="connsiteX1" fmla="*/ 77009 w 129740"/>
                <a:gd name="connsiteY1" fmla="*/ 64257 h 256679"/>
                <a:gd name="connsiteX2" fmla="*/ 77009 w 129740"/>
                <a:gd name="connsiteY2" fmla="*/ -28 h 256679"/>
                <a:gd name="connsiteX3" fmla="*/ 42357 w 129740"/>
                <a:gd name="connsiteY3" fmla="*/ 11031 h 256679"/>
                <a:gd name="connsiteX4" fmla="*/ 42357 w 129740"/>
                <a:gd name="connsiteY4" fmla="*/ 64257 h 256679"/>
                <a:gd name="connsiteX5" fmla="*/ -29 w 129740"/>
                <a:gd name="connsiteY5" fmla="*/ 64257 h 256679"/>
                <a:gd name="connsiteX6" fmla="*/ -29 w 129740"/>
                <a:gd name="connsiteY6" fmla="*/ 92260 h 256679"/>
                <a:gd name="connsiteX7" fmla="*/ 42357 w 129740"/>
                <a:gd name="connsiteY7" fmla="*/ 92260 h 256679"/>
                <a:gd name="connsiteX8" fmla="*/ 42357 w 129740"/>
                <a:gd name="connsiteY8" fmla="*/ 202102 h 256679"/>
                <a:gd name="connsiteX9" fmla="*/ 100231 w 129740"/>
                <a:gd name="connsiteY9" fmla="*/ 256652 h 256679"/>
                <a:gd name="connsiteX10" fmla="*/ 129711 w 129740"/>
                <a:gd name="connsiteY10" fmla="*/ 251489 h 256679"/>
                <a:gd name="connsiteX11" fmla="*/ 129711 w 129740"/>
                <a:gd name="connsiteY11" fmla="*/ 221962 h 256679"/>
                <a:gd name="connsiteX12" fmla="*/ 106127 w 129740"/>
                <a:gd name="connsiteY12" fmla="*/ 228630 h 256679"/>
                <a:gd name="connsiteX13" fmla="*/ 77009 w 129740"/>
                <a:gd name="connsiteY13" fmla="*/ 195082 h 256679"/>
                <a:gd name="connsiteX14" fmla="*/ 77009 w 129740"/>
                <a:gd name="connsiteY14" fmla="*/ 92260 h 256679"/>
                <a:gd name="connsiteX15" fmla="*/ 126767 w 129740"/>
                <a:gd name="connsiteY15" fmla="*/ 92260 h 256679"/>
                <a:gd name="connsiteX16" fmla="*/ 126767 w 129740"/>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40" h="256679" extrusionOk="0">
                  <a:moveTo>
                    <a:pt x="126767" y="64257"/>
                  </a:moveTo>
                  <a:lnTo>
                    <a:pt x="77009" y="64257"/>
                  </a:lnTo>
                  <a:lnTo>
                    <a:pt x="77009" y="-28"/>
                  </a:lnTo>
                  <a:lnTo>
                    <a:pt x="42357" y="11031"/>
                  </a:lnTo>
                  <a:lnTo>
                    <a:pt x="42357" y="64257"/>
                  </a:lnTo>
                  <a:lnTo>
                    <a:pt x="-29" y="64257"/>
                  </a:lnTo>
                  <a:lnTo>
                    <a:pt x="-29" y="92260"/>
                  </a:lnTo>
                  <a:lnTo>
                    <a:pt x="42357" y="92260"/>
                  </a:lnTo>
                  <a:lnTo>
                    <a:pt x="42357" y="202102"/>
                  </a:lnTo>
                  <a:cubicBezTo>
                    <a:pt x="42357" y="239698"/>
                    <a:pt x="64474" y="256652"/>
                    <a:pt x="100231" y="256652"/>
                  </a:cubicBezTo>
                  <a:cubicBezTo>
                    <a:pt x="110251" y="256301"/>
                    <a:pt x="120166" y="254563"/>
                    <a:pt x="129711" y="251489"/>
                  </a:cubicBezTo>
                  <a:lnTo>
                    <a:pt x="129711" y="221962"/>
                  </a:lnTo>
                  <a:cubicBezTo>
                    <a:pt x="122672" y="226441"/>
                    <a:pt x="114471" y="228759"/>
                    <a:pt x="106127" y="228630"/>
                  </a:cubicBezTo>
                  <a:cubicBezTo>
                    <a:pt x="90277" y="228630"/>
                    <a:pt x="77009" y="216828"/>
                    <a:pt x="77009" y="195082"/>
                  </a:cubicBezTo>
                  <a:lnTo>
                    <a:pt x="77009" y="92260"/>
                  </a:lnTo>
                  <a:lnTo>
                    <a:pt x="126767" y="92260"/>
                  </a:lnTo>
                  <a:lnTo>
                    <a:pt x="126767" y="64257"/>
                  </a:lnTo>
                  <a:close/>
                </a:path>
              </a:pathLst>
            </a:custGeom>
            <a:solidFill>
              <a:srgbClr val="003361"/>
            </a:solidFill>
            <a:ln w="9525" cap="flat">
              <a:noFill/>
              <a:prstDash val="solid"/>
              <a:miter/>
            </a:ln>
          </p:spPr>
          <p:txBody>
            <a:bodyPr rtlCol="0" anchor="ctr"/>
            <a:lstStyle/>
            <a:p>
              <a:pPr>
                <a:defRPr/>
              </a:pPr>
              <a:endParaRPr lang="en-GB"/>
            </a:p>
          </p:txBody>
        </p:sp>
        <p:sp>
          <p:nvSpPr>
            <p:cNvPr id="58" name="Graphic 2"/>
            <p:cNvSpPr/>
            <p:nvPr/>
          </p:nvSpPr>
          <p:spPr bwMode="auto">
            <a:xfrm>
              <a:off x="3728920"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59" name="Graphic 2"/>
            <p:cNvSpPr/>
            <p:nvPr/>
          </p:nvSpPr>
          <p:spPr bwMode="auto">
            <a:xfrm>
              <a:off x="2950537"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60" name="Graphic 2"/>
            <p:cNvSpPr/>
            <p:nvPr/>
          </p:nvSpPr>
          <p:spPr bwMode="auto">
            <a:xfrm>
              <a:off x="3995858" y="991239"/>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61" name="Graphic 2"/>
            <p:cNvSpPr/>
            <p:nvPr/>
          </p:nvSpPr>
          <p:spPr bwMode="auto">
            <a:xfrm>
              <a:off x="4055980" y="991239"/>
              <a:ext cx="34642" cy="34651"/>
            </a:xfrm>
            <a:custGeom>
              <a:avLst/>
              <a:gdLst>
                <a:gd name="connsiteX0" fmla="*/ 0 w 34642"/>
                <a:gd name="connsiteY0" fmla="*/ 34652 h 34651"/>
                <a:gd name="connsiteX1" fmla="*/ 34643 w 34642"/>
                <a:gd name="connsiteY1" fmla="*/ 34652 h 34651"/>
                <a:gd name="connsiteX2" fmla="*/ 34643 w 34642"/>
                <a:gd name="connsiteY2" fmla="*/ 0 h 34651"/>
                <a:gd name="connsiteX3" fmla="*/ 0 w 34642"/>
                <a:gd name="connsiteY3" fmla="*/ 0 h 34651"/>
                <a:gd name="connsiteX4" fmla="*/ 0 w 34642"/>
                <a:gd name="connsiteY4" fmla="*/ 34652 h 34651"/>
                <a:gd name="connsiteX5" fmla="*/ 0 w 34642"/>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51" extrusionOk="0">
                  <a:moveTo>
                    <a:pt x="0" y="34652"/>
                  </a:moveTo>
                  <a:lnTo>
                    <a:pt x="34643" y="34652"/>
                  </a:lnTo>
                  <a:lnTo>
                    <a:pt x="34643"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62" name="Graphic 2"/>
            <p:cNvSpPr/>
            <p:nvPr/>
          </p:nvSpPr>
          <p:spPr bwMode="auto">
            <a:xfrm>
              <a:off x="2495661" y="1051670"/>
              <a:ext cx="1622555" cy="197014"/>
            </a:xfrm>
            <a:custGeom>
              <a:avLst/>
              <a:gdLst>
                <a:gd name="connsiteX0" fmla="*/ 166210 w 1622555"/>
                <a:gd name="connsiteY0" fmla="*/ 4455 h 197014"/>
                <a:gd name="connsiteX1" fmla="*/ 131606 w 1622555"/>
                <a:gd name="connsiteY1" fmla="*/ 4455 h 197014"/>
                <a:gd name="connsiteX2" fmla="*/ 131606 w 1622555"/>
                <a:gd name="connsiteY2" fmla="*/ 91438 h 197014"/>
                <a:gd name="connsiteX3" fmla="*/ 74456 w 1622555"/>
                <a:gd name="connsiteY3" fmla="*/ 168847 h 197014"/>
                <a:gd name="connsiteX4" fmla="*/ 34651 w 1622555"/>
                <a:gd name="connsiteY4" fmla="*/ 101763 h 197014"/>
                <a:gd name="connsiteX5" fmla="*/ 34651 w 1622555"/>
                <a:gd name="connsiteY5" fmla="*/ 4455 h 197014"/>
                <a:gd name="connsiteX6" fmla="*/ -29 w 1622555"/>
                <a:gd name="connsiteY6" fmla="*/ 4455 h 197014"/>
                <a:gd name="connsiteX7" fmla="*/ -29 w 1622555"/>
                <a:gd name="connsiteY7" fmla="*/ 116145 h 197014"/>
                <a:gd name="connsiteX8" fmla="*/ 70370 w 1622555"/>
                <a:gd name="connsiteY8" fmla="*/ 196870 h 197014"/>
                <a:gd name="connsiteX9" fmla="*/ 131930 w 1622555"/>
                <a:gd name="connsiteY9" fmla="*/ 162580 h 197014"/>
                <a:gd name="connsiteX10" fmla="*/ 132663 w 1622555"/>
                <a:gd name="connsiteY10" fmla="*/ 162580 h 197014"/>
                <a:gd name="connsiteX11" fmla="*/ 132663 w 1622555"/>
                <a:gd name="connsiteY11" fmla="*/ 192431 h 197014"/>
                <a:gd name="connsiteX12" fmla="*/ 166210 w 1622555"/>
                <a:gd name="connsiteY12" fmla="*/ 192431 h 197014"/>
                <a:gd name="connsiteX13" fmla="*/ 166210 w 1622555"/>
                <a:gd name="connsiteY13" fmla="*/ 4455 h 197014"/>
                <a:gd name="connsiteX14" fmla="*/ 225180 w 1622555"/>
                <a:gd name="connsiteY14" fmla="*/ 192431 h 197014"/>
                <a:gd name="connsiteX15" fmla="*/ 259832 w 1622555"/>
                <a:gd name="connsiteY15" fmla="*/ 192431 h 197014"/>
                <a:gd name="connsiteX16" fmla="*/ 259832 w 1622555"/>
                <a:gd name="connsiteY16" fmla="*/ 105449 h 197014"/>
                <a:gd name="connsiteX17" fmla="*/ 316982 w 1622555"/>
                <a:gd name="connsiteY17" fmla="*/ 28039 h 197014"/>
                <a:gd name="connsiteX18" fmla="*/ 356787 w 1622555"/>
                <a:gd name="connsiteY18" fmla="*/ 95124 h 197014"/>
                <a:gd name="connsiteX19" fmla="*/ 356787 w 1622555"/>
                <a:gd name="connsiteY19" fmla="*/ 192431 h 197014"/>
                <a:gd name="connsiteX20" fmla="*/ 391439 w 1622555"/>
                <a:gd name="connsiteY20" fmla="*/ 192431 h 197014"/>
                <a:gd name="connsiteX21" fmla="*/ 391439 w 1622555"/>
                <a:gd name="connsiteY21" fmla="*/ 80751 h 197014"/>
                <a:gd name="connsiteX22" fmla="*/ 321039 w 1622555"/>
                <a:gd name="connsiteY22" fmla="*/ 26 h 197014"/>
                <a:gd name="connsiteX23" fmla="*/ 259479 w 1622555"/>
                <a:gd name="connsiteY23" fmla="*/ 34316 h 197014"/>
                <a:gd name="connsiteX24" fmla="*/ 258746 w 1622555"/>
                <a:gd name="connsiteY24" fmla="*/ 34316 h 197014"/>
                <a:gd name="connsiteX25" fmla="*/ 258746 w 1622555"/>
                <a:gd name="connsiteY25" fmla="*/ 4455 h 197014"/>
                <a:gd name="connsiteX26" fmla="*/ 225180 w 1622555"/>
                <a:gd name="connsiteY26" fmla="*/ 4455 h 197014"/>
                <a:gd name="connsiteX27" fmla="*/ 225180 w 1622555"/>
                <a:gd name="connsiteY27" fmla="*/ 192431 h 197014"/>
                <a:gd name="connsiteX28" fmla="*/ 454818 w 1622555"/>
                <a:gd name="connsiteY28" fmla="*/ 192431 h 197014"/>
                <a:gd name="connsiteX29" fmla="*/ 489460 w 1622555"/>
                <a:gd name="connsiteY29" fmla="*/ 192431 h 197014"/>
                <a:gd name="connsiteX30" fmla="*/ 489460 w 1622555"/>
                <a:gd name="connsiteY30" fmla="*/ 4455 h 197014"/>
                <a:gd name="connsiteX31" fmla="*/ 454818 w 1622555"/>
                <a:gd name="connsiteY31" fmla="*/ 4455 h 197014"/>
                <a:gd name="connsiteX32" fmla="*/ 454818 w 1622555"/>
                <a:gd name="connsiteY32" fmla="*/ 192431 h 197014"/>
                <a:gd name="connsiteX33" fmla="*/ 703620 w 1622555"/>
                <a:gd name="connsiteY33" fmla="*/ 4455 h 197014"/>
                <a:gd name="connsiteX34" fmla="*/ 668969 w 1622555"/>
                <a:gd name="connsiteY34" fmla="*/ 4455 h 197014"/>
                <a:gd name="connsiteX35" fmla="*/ 617000 w 1622555"/>
                <a:gd name="connsiteY35" fmla="*/ 157808 h 197014"/>
                <a:gd name="connsiteX36" fmla="*/ 616257 w 1622555"/>
                <a:gd name="connsiteY36" fmla="*/ 157808 h 197014"/>
                <a:gd name="connsiteX37" fmla="*/ 565394 w 1622555"/>
                <a:gd name="connsiteY37" fmla="*/ 4455 h 197014"/>
                <a:gd name="connsiteX38" fmla="*/ 527427 w 1622555"/>
                <a:gd name="connsiteY38" fmla="*/ 4455 h 197014"/>
                <a:gd name="connsiteX39" fmla="*/ 594883 w 1622555"/>
                <a:gd name="connsiteY39" fmla="*/ 192431 h 197014"/>
                <a:gd name="connsiteX40" fmla="*/ 636164 w 1622555"/>
                <a:gd name="connsiteY40" fmla="*/ 192431 h 197014"/>
                <a:gd name="connsiteX41" fmla="*/ 703620 w 1622555"/>
                <a:gd name="connsiteY41" fmla="*/ 4455 h 197014"/>
                <a:gd name="connsiteX42" fmla="*/ 881281 w 1622555"/>
                <a:gd name="connsiteY42" fmla="*/ 150045 h 197014"/>
                <a:gd name="connsiteX43" fmla="*/ 823416 w 1622555"/>
                <a:gd name="connsiteY43" fmla="*/ 168847 h 197014"/>
                <a:gd name="connsiteX44" fmla="*/ 761494 w 1622555"/>
                <a:gd name="connsiteY44" fmla="*/ 107747 h 197014"/>
                <a:gd name="connsiteX45" fmla="*/ 761504 w 1622555"/>
                <a:gd name="connsiteY45" fmla="*/ 106182 h 197014"/>
                <a:gd name="connsiteX46" fmla="*/ 895673 w 1622555"/>
                <a:gd name="connsiteY46" fmla="*/ 106182 h 197014"/>
                <a:gd name="connsiteX47" fmla="*/ 812739 w 1622555"/>
                <a:gd name="connsiteY47" fmla="*/ 26 h 197014"/>
                <a:gd name="connsiteX48" fmla="*/ 724652 w 1622555"/>
                <a:gd name="connsiteY48" fmla="*/ 95124 h 197014"/>
                <a:gd name="connsiteX49" fmla="*/ 821959 w 1622555"/>
                <a:gd name="connsiteY49" fmla="*/ 196860 h 197014"/>
                <a:gd name="connsiteX50" fmla="*/ 881300 w 1622555"/>
                <a:gd name="connsiteY50" fmla="*/ 184697 h 197014"/>
                <a:gd name="connsiteX51" fmla="*/ 881300 w 1622555"/>
                <a:gd name="connsiteY51" fmla="*/ 150045 h 197014"/>
                <a:gd name="connsiteX52" fmla="*/ 761485 w 1622555"/>
                <a:gd name="connsiteY52" fmla="*/ 80379 h 197014"/>
                <a:gd name="connsiteX53" fmla="*/ 811967 w 1622555"/>
                <a:gd name="connsiteY53" fmla="*/ 28039 h 197014"/>
                <a:gd name="connsiteX54" fmla="*/ 858783 w 1622555"/>
                <a:gd name="connsiteY54" fmla="*/ 80379 h 197014"/>
                <a:gd name="connsiteX55" fmla="*/ 942098 w 1622555"/>
                <a:gd name="connsiteY55" fmla="*/ 192431 h 197014"/>
                <a:gd name="connsiteX56" fmla="*/ 976750 w 1622555"/>
                <a:gd name="connsiteY56" fmla="*/ 192431 h 197014"/>
                <a:gd name="connsiteX57" fmla="*/ 976750 w 1622555"/>
                <a:gd name="connsiteY57" fmla="*/ 106925 h 197014"/>
                <a:gd name="connsiteX58" fmla="*/ 1027985 w 1622555"/>
                <a:gd name="connsiteY58" fmla="*/ 30249 h 197014"/>
                <a:gd name="connsiteX59" fmla="*/ 1047149 w 1622555"/>
                <a:gd name="connsiteY59" fmla="*/ 33573 h 197014"/>
                <a:gd name="connsiteX60" fmla="*/ 1047149 w 1622555"/>
                <a:gd name="connsiteY60" fmla="*/ 2607 h 197014"/>
                <a:gd name="connsiteX61" fmla="*/ 1024289 w 1622555"/>
                <a:gd name="connsiteY61" fmla="*/ 26 h 197014"/>
                <a:gd name="connsiteX62" fmla="*/ 975264 w 1622555"/>
                <a:gd name="connsiteY62" fmla="*/ 33573 h 197014"/>
                <a:gd name="connsiteX63" fmla="*/ 974569 w 1622555"/>
                <a:gd name="connsiteY63" fmla="*/ 33573 h 197014"/>
                <a:gd name="connsiteX64" fmla="*/ 974569 w 1622555"/>
                <a:gd name="connsiteY64" fmla="*/ 4455 h 197014"/>
                <a:gd name="connsiteX65" fmla="*/ 942126 w 1622555"/>
                <a:gd name="connsiteY65" fmla="*/ 4455 h 197014"/>
                <a:gd name="connsiteX66" fmla="*/ 942126 w 1622555"/>
                <a:gd name="connsiteY66" fmla="*/ 192431 h 197014"/>
                <a:gd name="connsiteX67" fmla="*/ 1069628 w 1622555"/>
                <a:gd name="connsiteY67" fmla="*/ 186535 h 197014"/>
                <a:gd name="connsiteX68" fmla="*/ 1121235 w 1622555"/>
                <a:gd name="connsiteY68" fmla="*/ 196860 h 197014"/>
                <a:gd name="connsiteX69" fmla="*/ 1186843 w 1622555"/>
                <a:gd name="connsiteY69" fmla="*/ 138253 h 197014"/>
                <a:gd name="connsiteX70" fmla="*/ 1105385 w 1622555"/>
                <a:gd name="connsiteY70" fmla="*/ 50890 h 197014"/>
                <a:gd name="connsiteX71" fmla="*/ 1138561 w 1622555"/>
                <a:gd name="connsiteY71" fmla="*/ 28030 h 197014"/>
                <a:gd name="connsiteX72" fmla="*/ 1175051 w 1622555"/>
                <a:gd name="connsiteY72" fmla="*/ 37612 h 197014"/>
                <a:gd name="connsiteX73" fmla="*/ 1178004 w 1622555"/>
                <a:gd name="connsiteY73" fmla="*/ 7389 h 197014"/>
                <a:gd name="connsiteX74" fmla="*/ 1134874 w 1622555"/>
                <a:gd name="connsiteY74" fmla="*/ 17 h 197014"/>
                <a:gd name="connsiteX75" fmla="*/ 1068523 w 1622555"/>
                <a:gd name="connsiteY75" fmla="*/ 57891 h 197014"/>
                <a:gd name="connsiteX76" fmla="*/ 1149990 w 1622555"/>
                <a:gd name="connsiteY76" fmla="*/ 141930 h 197014"/>
                <a:gd name="connsiteX77" fmla="*/ 1114605 w 1622555"/>
                <a:gd name="connsiteY77" fmla="*/ 168838 h 197014"/>
                <a:gd name="connsiteX78" fmla="*/ 1071476 w 1622555"/>
                <a:gd name="connsiteY78" fmla="*/ 155569 h 197014"/>
                <a:gd name="connsiteX79" fmla="*/ 1069628 w 1622555"/>
                <a:gd name="connsiteY79" fmla="*/ 186526 h 197014"/>
                <a:gd name="connsiteX80" fmla="*/ 1233287 w 1622555"/>
                <a:gd name="connsiteY80" fmla="*/ 192431 h 197014"/>
                <a:gd name="connsiteX81" fmla="*/ 1267939 w 1622555"/>
                <a:gd name="connsiteY81" fmla="*/ 192431 h 197014"/>
                <a:gd name="connsiteX82" fmla="*/ 1267939 w 1622555"/>
                <a:gd name="connsiteY82" fmla="*/ 4455 h 197014"/>
                <a:gd name="connsiteX83" fmla="*/ 1233287 w 1622555"/>
                <a:gd name="connsiteY83" fmla="*/ 4455 h 197014"/>
                <a:gd name="connsiteX84" fmla="*/ 1233287 w 1622555"/>
                <a:gd name="connsiteY84" fmla="*/ 192431 h 197014"/>
                <a:gd name="connsiteX85" fmla="*/ 1485404 w 1622555"/>
                <a:gd name="connsiteY85" fmla="*/ 47203 h 197014"/>
                <a:gd name="connsiteX86" fmla="*/ 1539954 w 1622555"/>
                <a:gd name="connsiteY86" fmla="*/ 28039 h 197014"/>
                <a:gd name="connsiteX87" fmla="*/ 1586397 w 1622555"/>
                <a:gd name="connsiteY87" fmla="*/ 77064 h 197014"/>
                <a:gd name="connsiteX88" fmla="*/ 1549536 w 1622555"/>
                <a:gd name="connsiteY88" fmla="*/ 76331 h 197014"/>
                <a:gd name="connsiteX89" fmla="*/ 1462182 w 1622555"/>
                <a:gd name="connsiteY89" fmla="*/ 138243 h 197014"/>
                <a:gd name="connsiteX90" fmla="*/ 1531105 w 1622555"/>
                <a:gd name="connsiteY90" fmla="*/ 196851 h 197014"/>
                <a:gd name="connsiteX91" fmla="*/ 1589350 w 1622555"/>
                <a:gd name="connsiteY91" fmla="*/ 168095 h 197014"/>
                <a:gd name="connsiteX92" fmla="*/ 1590084 w 1622555"/>
                <a:gd name="connsiteY92" fmla="*/ 168095 h 197014"/>
                <a:gd name="connsiteX93" fmla="*/ 1590084 w 1622555"/>
                <a:gd name="connsiteY93" fmla="*/ 192422 h 197014"/>
                <a:gd name="connsiteX94" fmla="*/ 1622526 w 1622555"/>
                <a:gd name="connsiteY94" fmla="*/ 192422 h 197014"/>
                <a:gd name="connsiteX95" fmla="*/ 1621049 w 1622555"/>
                <a:gd name="connsiteY95" fmla="*/ 155569 h 197014"/>
                <a:gd name="connsiteX96" fmla="*/ 1621049 w 1622555"/>
                <a:gd name="connsiteY96" fmla="*/ 77798 h 197014"/>
                <a:gd name="connsiteX97" fmla="*/ 1545488 w 1622555"/>
                <a:gd name="connsiteY97" fmla="*/ 26 h 197014"/>
                <a:gd name="connsiteX98" fmla="*/ 1483575 w 1622555"/>
                <a:gd name="connsiteY98" fmla="*/ 17724 h 197014"/>
                <a:gd name="connsiteX99" fmla="*/ 1485423 w 1622555"/>
                <a:gd name="connsiteY99" fmla="*/ 47251 h 197014"/>
                <a:gd name="connsiteX100" fmla="*/ 1586369 w 1622555"/>
                <a:gd name="connsiteY100" fmla="*/ 119451 h 197014"/>
                <a:gd name="connsiteX101" fmla="*/ 1533981 w 1622555"/>
                <a:gd name="connsiteY101" fmla="*/ 168847 h 197014"/>
                <a:gd name="connsiteX102" fmla="*/ 1498967 w 1622555"/>
                <a:gd name="connsiteY102" fmla="*/ 138253 h 197014"/>
                <a:gd name="connsiteX103" fmla="*/ 1564204 w 1622555"/>
                <a:gd name="connsiteY103" fmla="*/ 102125 h 197014"/>
                <a:gd name="connsiteX104" fmla="*/ 1586321 w 1622555"/>
                <a:gd name="connsiteY104" fmla="*/ 102868 h 197014"/>
                <a:gd name="connsiteX105" fmla="*/ 1586321 w 1622555"/>
                <a:gd name="connsiteY105" fmla="*/ 119451 h 19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22555" h="197014" extrusionOk="0">
                  <a:moveTo>
                    <a:pt x="166210" y="4455"/>
                  </a:moveTo>
                  <a:lnTo>
                    <a:pt x="131606" y="4455"/>
                  </a:lnTo>
                  <a:lnTo>
                    <a:pt x="131606" y="91438"/>
                  </a:lnTo>
                  <a:cubicBezTo>
                    <a:pt x="131606" y="137158"/>
                    <a:pt x="113918" y="168847"/>
                    <a:pt x="74456" y="168847"/>
                  </a:cubicBezTo>
                  <a:cubicBezTo>
                    <a:pt x="44233" y="166999"/>
                    <a:pt x="34651" y="145625"/>
                    <a:pt x="34651" y="101763"/>
                  </a:cubicBezTo>
                  <a:lnTo>
                    <a:pt x="34651" y="4455"/>
                  </a:lnTo>
                  <a:lnTo>
                    <a:pt x="-29" y="4455"/>
                  </a:lnTo>
                  <a:lnTo>
                    <a:pt x="-29" y="116145"/>
                  </a:lnTo>
                  <a:cubicBezTo>
                    <a:pt x="-29" y="166628"/>
                    <a:pt x="21716" y="196870"/>
                    <a:pt x="70370" y="196870"/>
                  </a:cubicBezTo>
                  <a:cubicBezTo>
                    <a:pt x="95694" y="197878"/>
                    <a:pt x="119456" y="184642"/>
                    <a:pt x="131930" y="162580"/>
                  </a:cubicBezTo>
                  <a:lnTo>
                    <a:pt x="132663" y="162580"/>
                  </a:lnTo>
                  <a:lnTo>
                    <a:pt x="132663" y="192431"/>
                  </a:lnTo>
                  <a:lnTo>
                    <a:pt x="166210" y="192431"/>
                  </a:lnTo>
                  <a:lnTo>
                    <a:pt x="166210" y="4455"/>
                  </a:lnTo>
                  <a:close/>
                  <a:moveTo>
                    <a:pt x="225180" y="192431"/>
                  </a:moveTo>
                  <a:lnTo>
                    <a:pt x="259832" y="192431"/>
                  </a:lnTo>
                  <a:lnTo>
                    <a:pt x="259832" y="105449"/>
                  </a:lnTo>
                  <a:cubicBezTo>
                    <a:pt x="259832" y="59729"/>
                    <a:pt x="277520" y="28039"/>
                    <a:pt x="316982" y="28039"/>
                  </a:cubicBezTo>
                  <a:cubicBezTo>
                    <a:pt x="347204" y="29887"/>
                    <a:pt x="356787" y="51261"/>
                    <a:pt x="356787" y="95124"/>
                  </a:cubicBezTo>
                  <a:lnTo>
                    <a:pt x="356787" y="192431"/>
                  </a:lnTo>
                  <a:lnTo>
                    <a:pt x="391439" y="192431"/>
                  </a:lnTo>
                  <a:lnTo>
                    <a:pt x="391439" y="80751"/>
                  </a:lnTo>
                  <a:cubicBezTo>
                    <a:pt x="391439" y="30268"/>
                    <a:pt x="369693" y="26"/>
                    <a:pt x="321039" y="26"/>
                  </a:cubicBezTo>
                  <a:cubicBezTo>
                    <a:pt x="295712" y="-983"/>
                    <a:pt x="271957" y="12254"/>
                    <a:pt x="259479" y="34316"/>
                  </a:cubicBezTo>
                  <a:lnTo>
                    <a:pt x="258746" y="34316"/>
                  </a:lnTo>
                  <a:lnTo>
                    <a:pt x="258746" y="4455"/>
                  </a:lnTo>
                  <a:lnTo>
                    <a:pt x="225180" y="4455"/>
                  </a:lnTo>
                  <a:lnTo>
                    <a:pt x="225180" y="192431"/>
                  </a:lnTo>
                  <a:close/>
                  <a:moveTo>
                    <a:pt x="454818" y="192431"/>
                  </a:moveTo>
                  <a:lnTo>
                    <a:pt x="489460" y="192431"/>
                  </a:lnTo>
                  <a:lnTo>
                    <a:pt x="489460" y="4455"/>
                  </a:lnTo>
                  <a:lnTo>
                    <a:pt x="454818" y="4455"/>
                  </a:lnTo>
                  <a:lnTo>
                    <a:pt x="454818" y="192431"/>
                  </a:lnTo>
                  <a:close/>
                  <a:moveTo>
                    <a:pt x="703620" y="4455"/>
                  </a:moveTo>
                  <a:lnTo>
                    <a:pt x="668969" y="4455"/>
                  </a:lnTo>
                  <a:lnTo>
                    <a:pt x="617000" y="157808"/>
                  </a:lnTo>
                  <a:lnTo>
                    <a:pt x="616257" y="157808"/>
                  </a:lnTo>
                  <a:lnTo>
                    <a:pt x="565394" y="4455"/>
                  </a:lnTo>
                  <a:lnTo>
                    <a:pt x="527427" y="4455"/>
                  </a:lnTo>
                  <a:lnTo>
                    <a:pt x="594883" y="192431"/>
                  </a:lnTo>
                  <a:lnTo>
                    <a:pt x="636164" y="192431"/>
                  </a:lnTo>
                  <a:lnTo>
                    <a:pt x="703620" y="4455"/>
                  </a:lnTo>
                  <a:close/>
                  <a:moveTo>
                    <a:pt x="881281" y="150045"/>
                  </a:moveTo>
                  <a:cubicBezTo>
                    <a:pt x="864117" y="161575"/>
                    <a:pt x="844076" y="168087"/>
                    <a:pt x="823416" y="168847"/>
                  </a:cubicBezTo>
                  <a:cubicBezTo>
                    <a:pt x="789441" y="169074"/>
                    <a:pt x="761723" y="141719"/>
                    <a:pt x="761494" y="107747"/>
                  </a:cubicBezTo>
                  <a:cubicBezTo>
                    <a:pt x="761494" y="107225"/>
                    <a:pt x="761494" y="106704"/>
                    <a:pt x="761504" y="106182"/>
                  </a:cubicBezTo>
                  <a:lnTo>
                    <a:pt x="895673" y="106182"/>
                  </a:lnTo>
                  <a:cubicBezTo>
                    <a:pt x="895673" y="45737"/>
                    <a:pt x="875404" y="26"/>
                    <a:pt x="812739" y="26"/>
                  </a:cubicBezTo>
                  <a:cubicBezTo>
                    <a:pt x="759666" y="26"/>
                    <a:pt x="724652" y="39469"/>
                    <a:pt x="724652" y="95124"/>
                  </a:cubicBezTo>
                  <a:cubicBezTo>
                    <a:pt x="724652" y="156312"/>
                    <a:pt x="755246" y="196860"/>
                    <a:pt x="821959" y="196860"/>
                  </a:cubicBezTo>
                  <a:cubicBezTo>
                    <a:pt x="842381" y="197061"/>
                    <a:pt x="862602" y="192915"/>
                    <a:pt x="881300" y="184697"/>
                  </a:cubicBezTo>
                  <a:lnTo>
                    <a:pt x="881300" y="150045"/>
                  </a:lnTo>
                  <a:close/>
                  <a:moveTo>
                    <a:pt x="761485" y="80379"/>
                  </a:moveTo>
                  <a:cubicBezTo>
                    <a:pt x="764066" y="56052"/>
                    <a:pt x="778077" y="28039"/>
                    <a:pt x="811967" y="28039"/>
                  </a:cubicBezTo>
                  <a:cubicBezTo>
                    <a:pt x="841819" y="28039"/>
                    <a:pt x="858783" y="51633"/>
                    <a:pt x="858783" y="80379"/>
                  </a:cubicBezTo>
                  <a:close/>
                  <a:moveTo>
                    <a:pt x="942098" y="192431"/>
                  </a:moveTo>
                  <a:lnTo>
                    <a:pt x="976750" y="192431"/>
                  </a:lnTo>
                  <a:lnTo>
                    <a:pt x="976750" y="106925"/>
                  </a:lnTo>
                  <a:cubicBezTo>
                    <a:pt x="976750" y="59738"/>
                    <a:pt x="997019" y="30249"/>
                    <a:pt x="1027985" y="30249"/>
                  </a:cubicBezTo>
                  <a:cubicBezTo>
                    <a:pt x="1034528" y="30124"/>
                    <a:pt x="1041034" y="31253"/>
                    <a:pt x="1047149" y="33573"/>
                  </a:cubicBezTo>
                  <a:lnTo>
                    <a:pt x="1047149" y="2607"/>
                  </a:lnTo>
                  <a:cubicBezTo>
                    <a:pt x="1039653" y="849"/>
                    <a:pt x="1031985" y="-18"/>
                    <a:pt x="1024289" y="26"/>
                  </a:cubicBezTo>
                  <a:cubicBezTo>
                    <a:pt x="1002963" y="1182"/>
                    <a:pt x="984065" y="14117"/>
                    <a:pt x="975264" y="33573"/>
                  </a:cubicBezTo>
                  <a:lnTo>
                    <a:pt x="974569" y="33573"/>
                  </a:lnTo>
                  <a:lnTo>
                    <a:pt x="974569" y="4455"/>
                  </a:lnTo>
                  <a:lnTo>
                    <a:pt x="942126" y="4455"/>
                  </a:lnTo>
                  <a:lnTo>
                    <a:pt x="942126" y="192431"/>
                  </a:lnTo>
                  <a:close/>
                  <a:moveTo>
                    <a:pt x="1069628" y="186535"/>
                  </a:moveTo>
                  <a:cubicBezTo>
                    <a:pt x="1085716" y="194176"/>
                    <a:pt x="1103442" y="197723"/>
                    <a:pt x="1121235" y="196860"/>
                  </a:cubicBezTo>
                  <a:cubicBezTo>
                    <a:pt x="1154782" y="196860"/>
                    <a:pt x="1186843" y="178429"/>
                    <a:pt x="1186843" y="138253"/>
                  </a:cubicBezTo>
                  <a:cubicBezTo>
                    <a:pt x="1186843" y="78169"/>
                    <a:pt x="1105385" y="89228"/>
                    <a:pt x="1105385" y="50890"/>
                  </a:cubicBezTo>
                  <a:cubicBezTo>
                    <a:pt x="1105385" y="35412"/>
                    <a:pt x="1120863" y="28030"/>
                    <a:pt x="1138561" y="28030"/>
                  </a:cubicBezTo>
                  <a:cubicBezTo>
                    <a:pt x="1151219" y="28910"/>
                    <a:pt x="1163592" y="32160"/>
                    <a:pt x="1175051" y="37612"/>
                  </a:cubicBezTo>
                  <a:lnTo>
                    <a:pt x="1178004" y="7389"/>
                  </a:lnTo>
                  <a:cubicBezTo>
                    <a:pt x="1164088" y="2758"/>
                    <a:pt x="1149543" y="272"/>
                    <a:pt x="1134874" y="17"/>
                  </a:cubicBezTo>
                  <a:cubicBezTo>
                    <a:pt x="1097641" y="17"/>
                    <a:pt x="1068523" y="18819"/>
                    <a:pt x="1068523" y="57891"/>
                  </a:cubicBezTo>
                  <a:cubicBezTo>
                    <a:pt x="1068523" y="110592"/>
                    <a:pt x="1149990" y="107649"/>
                    <a:pt x="1149990" y="141930"/>
                  </a:cubicBezTo>
                  <a:cubicBezTo>
                    <a:pt x="1149990" y="162199"/>
                    <a:pt x="1130455" y="168838"/>
                    <a:pt x="1114605" y="168838"/>
                  </a:cubicBezTo>
                  <a:cubicBezTo>
                    <a:pt x="1099356" y="168039"/>
                    <a:pt x="1084535" y="163481"/>
                    <a:pt x="1071476" y="155569"/>
                  </a:cubicBezTo>
                  <a:lnTo>
                    <a:pt x="1069628" y="186526"/>
                  </a:lnTo>
                  <a:close/>
                  <a:moveTo>
                    <a:pt x="1233287" y="192431"/>
                  </a:moveTo>
                  <a:lnTo>
                    <a:pt x="1267939" y="192431"/>
                  </a:lnTo>
                  <a:lnTo>
                    <a:pt x="1267939" y="4455"/>
                  </a:lnTo>
                  <a:lnTo>
                    <a:pt x="1233287" y="4455"/>
                  </a:lnTo>
                  <a:lnTo>
                    <a:pt x="1233287" y="192431"/>
                  </a:lnTo>
                  <a:close/>
                  <a:moveTo>
                    <a:pt x="1485404" y="47203"/>
                  </a:moveTo>
                  <a:cubicBezTo>
                    <a:pt x="1500920" y="34881"/>
                    <a:pt x="1520132" y="28132"/>
                    <a:pt x="1539954" y="28039"/>
                  </a:cubicBezTo>
                  <a:cubicBezTo>
                    <a:pt x="1574606" y="28039"/>
                    <a:pt x="1586397" y="44632"/>
                    <a:pt x="1586397" y="77064"/>
                  </a:cubicBezTo>
                  <a:cubicBezTo>
                    <a:pt x="1572758" y="76331"/>
                    <a:pt x="1563175" y="76331"/>
                    <a:pt x="1549536" y="76331"/>
                  </a:cubicBezTo>
                  <a:cubicBezTo>
                    <a:pt x="1513788" y="76331"/>
                    <a:pt x="1462182" y="91076"/>
                    <a:pt x="1462182" y="138243"/>
                  </a:cubicBezTo>
                  <a:cubicBezTo>
                    <a:pt x="1462182" y="179201"/>
                    <a:pt x="1490567" y="196851"/>
                    <a:pt x="1531105" y="196851"/>
                  </a:cubicBezTo>
                  <a:cubicBezTo>
                    <a:pt x="1554070" y="197437"/>
                    <a:pt x="1575853" y="186683"/>
                    <a:pt x="1589350" y="168095"/>
                  </a:cubicBezTo>
                  <a:lnTo>
                    <a:pt x="1590084" y="168095"/>
                  </a:lnTo>
                  <a:lnTo>
                    <a:pt x="1590084" y="192422"/>
                  </a:lnTo>
                  <a:lnTo>
                    <a:pt x="1622526" y="192422"/>
                  </a:lnTo>
                  <a:cubicBezTo>
                    <a:pt x="1621269" y="180180"/>
                    <a:pt x="1620773" y="167872"/>
                    <a:pt x="1621049" y="155569"/>
                  </a:cubicBezTo>
                  <a:lnTo>
                    <a:pt x="1621049" y="77798"/>
                  </a:lnTo>
                  <a:cubicBezTo>
                    <a:pt x="1621049" y="26563"/>
                    <a:pt x="1599304" y="26"/>
                    <a:pt x="1545488" y="26"/>
                  </a:cubicBezTo>
                  <a:cubicBezTo>
                    <a:pt x="1523618" y="159"/>
                    <a:pt x="1502206" y="6279"/>
                    <a:pt x="1483575" y="17724"/>
                  </a:cubicBezTo>
                  <a:lnTo>
                    <a:pt x="1485423" y="47251"/>
                  </a:lnTo>
                  <a:close/>
                  <a:moveTo>
                    <a:pt x="1586369" y="119451"/>
                  </a:moveTo>
                  <a:cubicBezTo>
                    <a:pt x="1586369" y="147464"/>
                    <a:pt x="1568271" y="168847"/>
                    <a:pt x="1533981" y="168847"/>
                  </a:cubicBezTo>
                  <a:cubicBezTo>
                    <a:pt x="1518132" y="168847"/>
                    <a:pt x="1498967" y="158151"/>
                    <a:pt x="1498967" y="138253"/>
                  </a:cubicBezTo>
                  <a:cubicBezTo>
                    <a:pt x="1498967" y="105077"/>
                    <a:pt x="1545411" y="102125"/>
                    <a:pt x="1564204" y="102125"/>
                  </a:cubicBezTo>
                  <a:cubicBezTo>
                    <a:pt x="1571577" y="102125"/>
                    <a:pt x="1578949" y="102868"/>
                    <a:pt x="1586321" y="102868"/>
                  </a:cubicBezTo>
                  <a:lnTo>
                    <a:pt x="1586321" y="119451"/>
                  </a:lnTo>
                  <a:close/>
                </a:path>
              </a:pathLst>
            </a:custGeom>
            <a:solidFill>
              <a:srgbClr val="003361"/>
            </a:solidFill>
            <a:ln w="9525" cap="flat">
              <a:noFill/>
              <a:prstDash val="solid"/>
              <a:miter/>
            </a:ln>
          </p:spPr>
          <p:txBody>
            <a:bodyPr rtlCol="0" anchor="ctr"/>
            <a:lstStyle/>
            <a:p>
              <a:pPr>
                <a:defRPr/>
              </a:pPr>
              <a:endParaRPr lang="en-GB"/>
            </a:p>
          </p:txBody>
        </p:sp>
        <p:sp>
          <p:nvSpPr>
            <p:cNvPr id="63" name="Graphic 2"/>
            <p:cNvSpPr/>
            <p:nvPr userDrawn="1"/>
          </p:nvSpPr>
          <p:spPr bwMode="auto">
            <a:xfrm>
              <a:off x="2064902" y="970733"/>
              <a:ext cx="276653" cy="276653"/>
            </a:xfrm>
            <a:custGeom>
              <a:avLst/>
              <a:gdLst>
                <a:gd name="connsiteX0" fmla="*/ 0 w 276653"/>
                <a:gd name="connsiteY0" fmla="*/ 3172 h 276653"/>
                <a:gd name="connsiteX1" fmla="*/ 0 w 276653"/>
                <a:gd name="connsiteY1" fmla="*/ 273491 h 276653"/>
                <a:gd name="connsiteX2" fmla="*/ 0 w 276653"/>
                <a:gd name="connsiteY2" fmla="*/ 276654 h 276653"/>
                <a:gd name="connsiteX3" fmla="*/ 3162 w 276653"/>
                <a:gd name="connsiteY3" fmla="*/ 276654 h 276653"/>
                <a:gd name="connsiteX4" fmla="*/ 273491 w 276653"/>
                <a:gd name="connsiteY4" fmla="*/ 276654 h 276653"/>
                <a:gd name="connsiteX5" fmla="*/ 276654 w 276653"/>
                <a:gd name="connsiteY5" fmla="*/ 276654 h 276653"/>
                <a:gd name="connsiteX6" fmla="*/ 276654 w 276653"/>
                <a:gd name="connsiteY6" fmla="*/ 273491 h 276653"/>
                <a:gd name="connsiteX7" fmla="*/ 276654 w 276653"/>
                <a:gd name="connsiteY7" fmla="*/ 3172 h 276653"/>
                <a:gd name="connsiteX8" fmla="*/ 276654 w 276653"/>
                <a:gd name="connsiteY8" fmla="*/ 0 h 276653"/>
                <a:gd name="connsiteX9" fmla="*/ 273491 w 276653"/>
                <a:gd name="connsiteY9" fmla="*/ 0 h 276653"/>
                <a:gd name="connsiteX10" fmla="*/ 3162 w 276653"/>
                <a:gd name="connsiteY10" fmla="*/ 0 h 276653"/>
                <a:gd name="connsiteX11" fmla="*/ 0 w 276653"/>
                <a:gd name="connsiteY11" fmla="*/ 0 h 276653"/>
                <a:gd name="connsiteX12" fmla="*/ 0 w 276653"/>
                <a:gd name="connsiteY12" fmla="*/ 3172 h 276653"/>
                <a:gd name="connsiteX13" fmla="*/ 0 w 276653"/>
                <a:gd name="connsiteY13" fmla="*/ 3172 h 2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653" h="276653" extrusionOk="0">
                  <a:moveTo>
                    <a:pt x="0" y="3172"/>
                  </a:moveTo>
                  <a:lnTo>
                    <a:pt x="0" y="273491"/>
                  </a:lnTo>
                  <a:lnTo>
                    <a:pt x="0" y="276654"/>
                  </a:lnTo>
                  <a:lnTo>
                    <a:pt x="3162" y="276654"/>
                  </a:lnTo>
                  <a:lnTo>
                    <a:pt x="273491" y="276654"/>
                  </a:lnTo>
                  <a:lnTo>
                    <a:pt x="276654" y="276654"/>
                  </a:lnTo>
                  <a:lnTo>
                    <a:pt x="276654" y="273491"/>
                  </a:lnTo>
                  <a:lnTo>
                    <a:pt x="276654" y="3172"/>
                  </a:lnTo>
                  <a:lnTo>
                    <a:pt x="276654" y="0"/>
                  </a:lnTo>
                  <a:lnTo>
                    <a:pt x="273491" y="0"/>
                  </a:lnTo>
                  <a:lnTo>
                    <a:pt x="3162" y="0"/>
                  </a:lnTo>
                  <a:lnTo>
                    <a:pt x="0" y="0"/>
                  </a:lnTo>
                  <a:lnTo>
                    <a:pt x="0" y="3172"/>
                  </a:lnTo>
                  <a:lnTo>
                    <a:pt x="0" y="3172"/>
                  </a:lnTo>
                  <a:close/>
                </a:path>
              </a:pathLst>
            </a:custGeom>
            <a:solidFill>
              <a:srgbClr val="003361"/>
            </a:solidFill>
            <a:ln w="9525" cap="flat">
              <a:solidFill>
                <a:schemeClr val="bg1"/>
              </a:solidFill>
              <a:prstDash val="solid"/>
              <a:miter/>
            </a:ln>
          </p:spPr>
          <p:txBody>
            <a:bodyPr rtlCol="0" anchor="ctr"/>
            <a:lstStyle/>
            <a:p>
              <a:pPr>
                <a:defRPr/>
              </a:pPr>
              <a:endParaRPr lang="en-GB"/>
            </a:p>
          </p:txBody>
        </p:sp>
        <p:sp>
          <p:nvSpPr>
            <p:cNvPr id="64" name="Graphic 2"/>
            <p:cNvSpPr/>
            <p:nvPr userDrawn="1"/>
          </p:nvSpPr>
          <p:spPr bwMode="auto">
            <a:xfrm>
              <a:off x="2064883" y="1268427"/>
              <a:ext cx="276596" cy="276596"/>
            </a:xfrm>
            <a:custGeom>
              <a:avLst/>
              <a:gdLst>
                <a:gd name="connsiteX0" fmla="*/ 0 w 276596"/>
                <a:gd name="connsiteY0" fmla="*/ 3191 h 276596"/>
                <a:gd name="connsiteX1" fmla="*/ 0 w 276596"/>
                <a:gd name="connsiteY1" fmla="*/ 273406 h 276596"/>
                <a:gd name="connsiteX2" fmla="*/ 0 w 276596"/>
                <a:gd name="connsiteY2" fmla="*/ 276596 h 276596"/>
                <a:gd name="connsiteX3" fmla="*/ 3181 w 276596"/>
                <a:gd name="connsiteY3" fmla="*/ 276596 h 276596"/>
                <a:gd name="connsiteX4" fmla="*/ 273415 w 276596"/>
                <a:gd name="connsiteY4" fmla="*/ 276596 h 276596"/>
                <a:gd name="connsiteX5" fmla="*/ 276596 w 276596"/>
                <a:gd name="connsiteY5" fmla="*/ 276596 h 276596"/>
                <a:gd name="connsiteX6" fmla="*/ 276596 w 276596"/>
                <a:gd name="connsiteY6" fmla="*/ 273406 h 276596"/>
                <a:gd name="connsiteX7" fmla="*/ 276596 w 276596"/>
                <a:gd name="connsiteY7" fmla="*/ 3191 h 276596"/>
                <a:gd name="connsiteX8" fmla="*/ 276596 w 276596"/>
                <a:gd name="connsiteY8" fmla="*/ 0 h 276596"/>
                <a:gd name="connsiteX9" fmla="*/ 273415 w 276596"/>
                <a:gd name="connsiteY9" fmla="*/ 0 h 276596"/>
                <a:gd name="connsiteX10" fmla="*/ 3181 w 276596"/>
                <a:gd name="connsiteY10" fmla="*/ 0 h 276596"/>
                <a:gd name="connsiteX11" fmla="*/ 0 w 276596"/>
                <a:gd name="connsiteY11" fmla="*/ 0 h 276596"/>
                <a:gd name="connsiteX12" fmla="*/ 0 w 276596"/>
                <a:gd name="connsiteY12" fmla="*/ 3191 h 276596"/>
                <a:gd name="connsiteX13" fmla="*/ 0 w 276596"/>
                <a:gd name="connsiteY13" fmla="*/ 3191 h 27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596" h="276596" extrusionOk="0">
                  <a:moveTo>
                    <a:pt x="0" y="3191"/>
                  </a:moveTo>
                  <a:lnTo>
                    <a:pt x="0" y="273406"/>
                  </a:lnTo>
                  <a:lnTo>
                    <a:pt x="0" y="276596"/>
                  </a:lnTo>
                  <a:lnTo>
                    <a:pt x="3181" y="276596"/>
                  </a:lnTo>
                  <a:lnTo>
                    <a:pt x="273415" y="276596"/>
                  </a:lnTo>
                  <a:lnTo>
                    <a:pt x="276596" y="276596"/>
                  </a:lnTo>
                  <a:lnTo>
                    <a:pt x="276596" y="273406"/>
                  </a:lnTo>
                  <a:lnTo>
                    <a:pt x="276596" y="3191"/>
                  </a:lnTo>
                  <a:lnTo>
                    <a:pt x="276596" y="0"/>
                  </a:lnTo>
                  <a:lnTo>
                    <a:pt x="273415" y="0"/>
                  </a:lnTo>
                  <a:lnTo>
                    <a:pt x="3181" y="0"/>
                  </a:lnTo>
                  <a:lnTo>
                    <a:pt x="0" y="0"/>
                  </a:lnTo>
                  <a:lnTo>
                    <a:pt x="0" y="3191"/>
                  </a:lnTo>
                  <a:lnTo>
                    <a:pt x="0" y="3191"/>
                  </a:lnTo>
                  <a:close/>
                </a:path>
              </a:pathLst>
            </a:custGeom>
            <a:solidFill>
              <a:srgbClr val="F39200"/>
            </a:solidFill>
            <a:ln w="9525" cap="flat">
              <a:solidFill>
                <a:schemeClr val="bg1"/>
              </a:solidFill>
              <a:prstDash val="solid"/>
              <a:miter/>
            </a:ln>
          </p:spPr>
          <p:txBody>
            <a:bodyPr rtlCol="0" anchor="ctr"/>
            <a:lstStyle/>
            <a:p>
              <a:pPr>
                <a:defRPr/>
              </a:pPr>
              <a:endParaRPr lang="en-GB"/>
            </a:p>
          </p:txBody>
        </p:sp>
      </p:gr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hf hdr="0"/>
  <p:txStyles>
    <p:titleStyle>
      <a:lvl1pPr algn="l" defTabSz="914400">
        <a:lnSpc>
          <a:spcPct val="90000"/>
        </a:lnSpc>
        <a:spcBef>
          <a:spcPts val="0"/>
        </a:spcBef>
        <a:buNone/>
        <a:defRPr sz="3600" b="1">
          <a:solidFill>
            <a:schemeClr val="bg1"/>
          </a:solidFill>
          <a:latin typeface="Arial"/>
          <a:ea typeface="+mj-ea"/>
          <a:cs typeface="Arial"/>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76ACD82-71CC-4F40-9579-C82FAE75FF33}" type="datetime1">
              <a:rPr lang="en-GB"/>
              <a:t>26/03/2024</a:t>
            </a:fld>
            <a:endParaRPr lang="en-GB"/>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a:t>Example footer</a:t>
            </a:r>
            <a:endParaRP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5B8D779-73CD-43FF-915B-F017C14B7D6F}" type="slidenum">
              <a:rPr lang="en-GB"/>
              <a:t>‹#›</a:t>
            </a:fld>
            <a:endParaRPr lang="en-GB"/>
          </a:p>
        </p:txBody>
      </p:sp>
      <p:grpSp>
        <p:nvGrpSpPr>
          <p:cNvPr id="2" name="Group 1"/>
          <p:cNvGrpSpPr/>
          <p:nvPr userDrawn="1"/>
        </p:nvGrpSpPr>
        <p:grpSpPr bwMode="auto">
          <a:xfrm>
            <a:off x="1969803" y="1"/>
            <a:ext cx="8708308" cy="1549255"/>
            <a:chOff x="1520494" y="1"/>
            <a:chExt cx="9157617" cy="1549255"/>
          </a:xfrm>
        </p:grpSpPr>
        <p:grpSp>
          <p:nvGrpSpPr>
            <p:cNvPr id="7" name="Group 6"/>
            <p:cNvGrpSpPr/>
            <p:nvPr userDrawn="1"/>
          </p:nvGrpSpPr>
          <p:grpSpPr bwMode="auto">
            <a:xfrm rot="10800000">
              <a:off x="1520494" y="1"/>
              <a:ext cx="9157617" cy="286184"/>
              <a:chOff x="1520494" y="1"/>
              <a:chExt cx="9157617" cy="286184"/>
            </a:xfrm>
          </p:grpSpPr>
          <p:sp>
            <p:nvSpPr>
              <p:cNvPr id="8" name="Freeform: Shape 7"/>
              <p:cNvSpPr/>
              <p:nvPr/>
            </p:nvSpPr>
            <p:spPr bwMode="auto">
              <a:xfrm>
                <a:off x="1520494" y="1"/>
                <a:ext cx="3052546" cy="286184"/>
              </a:xfrm>
              <a:custGeom>
                <a:avLst/>
                <a:gdLst>
                  <a:gd name="connsiteX0" fmla="*/ 0 w 3052546"/>
                  <a:gd name="connsiteY0" fmla="*/ 0 h 286184"/>
                  <a:gd name="connsiteX1" fmla="*/ 3052546 w 3052546"/>
                  <a:gd name="connsiteY1" fmla="*/ 0 h 286184"/>
                  <a:gd name="connsiteX2" fmla="*/ 3052546 w 3052546"/>
                  <a:gd name="connsiteY2" fmla="*/ 286185 h 286184"/>
                  <a:gd name="connsiteX3" fmla="*/ 0 w 3052546"/>
                  <a:gd name="connsiteY3" fmla="*/ 286185 h 286184"/>
                </a:gdLst>
                <a:ahLst/>
                <a:cxnLst>
                  <a:cxn ang="0">
                    <a:pos x="connsiteX0" y="connsiteY0"/>
                  </a:cxn>
                  <a:cxn ang="0">
                    <a:pos x="connsiteX1" y="connsiteY1"/>
                  </a:cxn>
                  <a:cxn ang="0">
                    <a:pos x="connsiteX2" y="connsiteY2"/>
                  </a:cxn>
                  <a:cxn ang="0">
                    <a:pos x="connsiteX3" y="connsiteY3"/>
                  </a:cxn>
                </a:cxnLst>
                <a:rect l="l" t="t" r="r" b="b"/>
                <a:pathLst>
                  <a:path w="3052546" h="286184" extrusionOk="0">
                    <a:moveTo>
                      <a:pt x="0" y="0"/>
                    </a:moveTo>
                    <a:lnTo>
                      <a:pt x="3052546" y="0"/>
                    </a:lnTo>
                    <a:lnTo>
                      <a:pt x="3052546" y="286185"/>
                    </a:lnTo>
                    <a:lnTo>
                      <a:pt x="0" y="286185"/>
                    </a:lnTo>
                    <a:close/>
                  </a:path>
                </a:pathLst>
              </a:custGeom>
              <a:solidFill>
                <a:srgbClr val="003361"/>
              </a:solidFill>
              <a:ln w="21021" cap="flat">
                <a:noFill/>
                <a:prstDash val="solid"/>
                <a:miter/>
              </a:ln>
            </p:spPr>
            <p:txBody>
              <a:bodyPr rtlCol="0" anchor="ctr"/>
              <a:lstStyle/>
              <a:p>
                <a:pPr>
                  <a:defRPr/>
                </a:pPr>
                <a:endParaRPr lang="en-GB"/>
              </a:p>
            </p:txBody>
          </p:sp>
          <p:sp>
            <p:nvSpPr>
              <p:cNvPr id="9" name="Freeform: Shape 8"/>
              <p:cNvSpPr/>
              <p:nvPr/>
            </p:nvSpPr>
            <p:spPr bwMode="auto">
              <a:xfrm>
                <a:off x="4573040" y="1"/>
                <a:ext cx="3052546" cy="286184"/>
              </a:xfrm>
              <a:custGeom>
                <a:avLst/>
                <a:gdLst>
                  <a:gd name="connsiteX0" fmla="*/ 0 w 3052546"/>
                  <a:gd name="connsiteY0" fmla="*/ 0 h 286184"/>
                  <a:gd name="connsiteX1" fmla="*/ 3052546 w 3052546"/>
                  <a:gd name="connsiteY1" fmla="*/ 0 h 286184"/>
                  <a:gd name="connsiteX2" fmla="*/ 3052546 w 3052546"/>
                  <a:gd name="connsiteY2" fmla="*/ 286185 h 286184"/>
                  <a:gd name="connsiteX3" fmla="*/ 0 w 3052546"/>
                  <a:gd name="connsiteY3" fmla="*/ 286185 h 286184"/>
                </a:gdLst>
                <a:ahLst/>
                <a:cxnLst>
                  <a:cxn ang="0">
                    <a:pos x="connsiteX0" y="connsiteY0"/>
                  </a:cxn>
                  <a:cxn ang="0">
                    <a:pos x="connsiteX1" y="connsiteY1"/>
                  </a:cxn>
                  <a:cxn ang="0">
                    <a:pos x="connsiteX2" y="connsiteY2"/>
                  </a:cxn>
                  <a:cxn ang="0">
                    <a:pos x="connsiteX3" y="connsiteY3"/>
                  </a:cxn>
                </a:cxnLst>
                <a:rect l="l" t="t" r="r" b="b"/>
                <a:pathLst>
                  <a:path w="3052546" h="286184" extrusionOk="0">
                    <a:moveTo>
                      <a:pt x="0" y="0"/>
                    </a:moveTo>
                    <a:lnTo>
                      <a:pt x="3052546" y="0"/>
                    </a:lnTo>
                    <a:lnTo>
                      <a:pt x="3052546" y="286185"/>
                    </a:lnTo>
                    <a:lnTo>
                      <a:pt x="0" y="286185"/>
                    </a:lnTo>
                    <a:close/>
                  </a:path>
                </a:pathLst>
              </a:custGeom>
              <a:solidFill>
                <a:srgbClr val="F39200"/>
              </a:solidFill>
              <a:ln w="21021" cap="flat">
                <a:noFill/>
                <a:prstDash val="solid"/>
                <a:miter/>
              </a:ln>
            </p:spPr>
            <p:txBody>
              <a:bodyPr rtlCol="0" anchor="ctr"/>
              <a:lstStyle/>
              <a:p>
                <a:pPr>
                  <a:defRPr/>
                </a:pPr>
                <a:endParaRPr lang="en-GB"/>
              </a:p>
            </p:txBody>
          </p:sp>
          <p:sp>
            <p:nvSpPr>
              <p:cNvPr id="10" name="Freeform: Shape 9"/>
              <p:cNvSpPr/>
              <p:nvPr/>
            </p:nvSpPr>
            <p:spPr bwMode="auto">
              <a:xfrm>
                <a:off x="7625586" y="1"/>
                <a:ext cx="3052525" cy="286184"/>
              </a:xfrm>
              <a:custGeom>
                <a:avLst/>
                <a:gdLst>
                  <a:gd name="connsiteX0" fmla="*/ 0 w 3052525"/>
                  <a:gd name="connsiteY0" fmla="*/ 0 h 286184"/>
                  <a:gd name="connsiteX1" fmla="*/ 3052525 w 3052525"/>
                  <a:gd name="connsiteY1" fmla="*/ 0 h 286184"/>
                  <a:gd name="connsiteX2" fmla="*/ 3052525 w 3052525"/>
                  <a:gd name="connsiteY2" fmla="*/ 286185 h 286184"/>
                  <a:gd name="connsiteX3" fmla="*/ 0 w 3052525"/>
                  <a:gd name="connsiteY3" fmla="*/ 286185 h 286184"/>
                </a:gdLst>
                <a:ahLst/>
                <a:cxnLst>
                  <a:cxn ang="0">
                    <a:pos x="connsiteX0" y="connsiteY0"/>
                  </a:cxn>
                  <a:cxn ang="0">
                    <a:pos x="connsiteX1" y="connsiteY1"/>
                  </a:cxn>
                  <a:cxn ang="0">
                    <a:pos x="connsiteX2" y="connsiteY2"/>
                  </a:cxn>
                  <a:cxn ang="0">
                    <a:pos x="connsiteX3" y="connsiteY3"/>
                  </a:cxn>
                </a:cxnLst>
                <a:rect l="l" t="t" r="r" b="b"/>
                <a:pathLst>
                  <a:path w="3052525" h="286184" extrusionOk="0">
                    <a:moveTo>
                      <a:pt x="0" y="0"/>
                    </a:moveTo>
                    <a:lnTo>
                      <a:pt x="3052525" y="0"/>
                    </a:lnTo>
                    <a:lnTo>
                      <a:pt x="3052525" y="286185"/>
                    </a:lnTo>
                    <a:lnTo>
                      <a:pt x="0" y="286185"/>
                    </a:lnTo>
                    <a:close/>
                  </a:path>
                </a:pathLst>
              </a:custGeom>
              <a:solidFill>
                <a:srgbClr val="003361"/>
              </a:solidFill>
              <a:ln w="21021" cap="flat">
                <a:noFill/>
                <a:prstDash val="solid"/>
                <a:miter/>
              </a:ln>
            </p:spPr>
            <p:txBody>
              <a:bodyPr rtlCol="0" anchor="ctr"/>
              <a:lstStyle/>
              <a:p>
                <a:pPr>
                  <a:defRPr/>
                </a:pPr>
                <a:endParaRPr lang="en-GB"/>
              </a:p>
            </p:txBody>
          </p:sp>
        </p:grpSp>
        <p:grpSp>
          <p:nvGrpSpPr>
            <p:cNvPr id="11" name="Graphic 6"/>
            <p:cNvGrpSpPr/>
            <p:nvPr userDrawn="1"/>
          </p:nvGrpSpPr>
          <p:grpSpPr bwMode="auto">
            <a:xfrm rot="10800000">
              <a:off x="1520494" y="1406164"/>
              <a:ext cx="9157617" cy="143092"/>
              <a:chOff x="1520494" y="1406164"/>
              <a:chExt cx="9157617" cy="143092"/>
            </a:xfrm>
          </p:grpSpPr>
          <p:sp>
            <p:nvSpPr>
              <p:cNvPr id="12" name="Freeform: Shape 11"/>
              <p:cNvSpPr/>
              <p:nvPr/>
            </p:nvSpPr>
            <p:spPr bwMode="auto">
              <a:xfrm>
                <a:off x="1520494" y="1406164"/>
                <a:ext cx="3052546" cy="143092"/>
              </a:xfrm>
              <a:custGeom>
                <a:avLst/>
                <a:gdLst>
                  <a:gd name="connsiteX0" fmla="*/ 0 w 3052546"/>
                  <a:gd name="connsiteY0" fmla="*/ 0 h 143092"/>
                  <a:gd name="connsiteX1" fmla="*/ 3052546 w 3052546"/>
                  <a:gd name="connsiteY1" fmla="*/ 0 h 143092"/>
                  <a:gd name="connsiteX2" fmla="*/ 3052546 w 3052546"/>
                  <a:gd name="connsiteY2" fmla="*/ 143092 h 143092"/>
                  <a:gd name="connsiteX3" fmla="*/ 0 w 3052546"/>
                  <a:gd name="connsiteY3" fmla="*/ 143092 h 143092"/>
                </a:gdLst>
                <a:ahLst/>
                <a:cxnLst>
                  <a:cxn ang="0">
                    <a:pos x="connsiteX0" y="connsiteY0"/>
                  </a:cxn>
                  <a:cxn ang="0">
                    <a:pos x="connsiteX1" y="connsiteY1"/>
                  </a:cxn>
                  <a:cxn ang="0">
                    <a:pos x="connsiteX2" y="connsiteY2"/>
                  </a:cxn>
                  <a:cxn ang="0">
                    <a:pos x="connsiteX3" y="connsiteY3"/>
                  </a:cxn>
                </a:cxnLst>
                <a:rect l="l" t="t" r="r" b="b"/>
                <a:pathLst>
                  <a:path w="3052546" h="143092" extrusionOk="0">
                    <a:moveTo>
                      <a:pt x="0" y="0"/>
                    </a:moveTo>
                    <a:lnTo>
                      <a:pt x="3052546" y="0"/>
                    </a:lnTo>
                    <a:lnTo>
                      <a:pt x="3052546" y="143092"/>
                    </a:lnTo>
                    <a:lnTo>
                      <a:pt x="0" y="143092"/>
                    </a:lnTo>
                    <a:close/>
                  </a:path>
                </a:pathLst>
              </a:custGeom>
              <a:solidFill>
                <a:srgbClr val="003361"/>
              </a:solidFill>
              <a:ln w="21021" cap="flat">
                <a:noFill/>
                <a:prstDash val="solid"/>
                <a:miter/>
              </a:ln>
            </p:spPr>
            <p:txBody>
              <a:bodyPr rtlCol="0" anchor="ctr"/>
              <a:lstStyle/>
              <a:p>
                <a:pPr>
                  <a:defRPr/>
                </a:pPr>
                <a:endParaRPr lang="en-GB"/>
              </a:p>
            </p:txBody>
          </p:sp>
          <p:sp>
            <p:nvSpPr>
              <p:cNvPr id="13" name="Freeform: Shape 12"/>
              <p:cNvSpPr/>
              <p:nvPr/>
            </p:nvSpPr>
            <p:spPr bwMode="auto">
              <a:xfrm>
                <a:off x="4573040" y="1406164"/>
                <a:ext cx="3052546" cy="143092"/>
              </a:xfrm>
              <a:custGeom>
                <a:avLst/>
                <a:gdLst>
                  <a:gd name="connsiteX0" fmla="*/ 0 w 3052546"/>
                  <a:gd name="connsiteY0" fmla="*/ 0 h 143092"/>
                  <a:gd name="connsiteX1" fmla="*/ 3052546 w 3052546"/>
                  <a:gd name="connsiteY1" fmla="*/ 0 h 143092"/>
                  <a:gd name="connsiteX2" fmla="*/ 3052546 w 3052546"/>
                  <a:gd name="connsiteY2" fmla="*/ 143092 h 143092"/>
                  <a:gd name="connsiteX3" fmla="*/ 0 w 3052546"/>
                  <a:gd name="connsiteY3" fmla="*/ 143092 h 143092"/>
                </a:gdLst>
                <a:ahLst/>
                <a:cxnLst>
                  <a:cxn ang="0">
                    <a:pos x="connsiteX0" y="connsiteY0"/>
                  </a:cxn>
                  <a:cxn ang="0">
                    <a:pos x="connsiteX1" y="connsiteY1"/>
                  </a:cxn>
                  <a:cxn ang="0">
                    <a:pos x="connsiteX2" y="connsiteY2"/>
                  </a:cxn>
                  <a:cxn ang="0">
                    <a:pos x="connsiteX3" y="connsiteY3"/>
                  </a:cxn>
                </a:cxnLst>
                <a:rect l="l" t="t" r="r" b="b"/>
                <a:pathLst>
                  <a:path w="3052546" h="143092" extrusionOk="0">
                    <a:moveTo>
                      <a:pt x="0" y="0"/>
                    </a:moveTo>
                    <a:lnTo>
                      <a:pt x="3052546" y="0"/>
                    </a:lnTo>
                    <a:lnTo>
                      <a:pt x="3052546" y="143092"/>
                    </a:lnTo>
                    <a:lnTo>
                      <a:pt x="0" y="143092"/>
                    </a:lnTo>
                    <a:close/>
                  </a:path>
                </a:pathLst>
              </a:custGeom>
              <a:solidFill>
                <a:srgbClr val="F39200"/>
              </a:solidFill>
              <a:ln w="21021" cap="flat">
                <a:noFill/>
                <a:prstDash val="solid"/>
                <a:miter/>
              </a:ln>
            </p:spPr>
            <p:txBody>
              <a:bodyPr rtlCol="0" anchor="ctr"/>
              <a:lstStyle/>
              <a:p>
                <a:pPr>
                  <a:defRPr/>
                </a:pPr>
                <a:endParaRPr lang="en-GB"/>
              </a:p>
            </p:txBody>
          </p:sp>
          <p:sp>
            <p:nvSpPr>
              <p:cNvPr id="14" name="Freeform: Shape 13"/>
              <p:cNvSpPr/>
              <p:nvPr/>
            </p:nvSpPr>
            <p:spPr bwMode="auto">
              <a:xfrm>
                <a:off x="7625586" y="1406164"/>
                <a:ext cx="3052525" cy="143092"/>
              </a:xfrm>
              <a:custGeom>
                <a:avLst/>
                <a:gdLst>
                  <a:gd name="connsiteX0" fmla="*/ 0 w 3052525"/>
                  <a:gd name="connsiteY0" fmla="*/ 0 h 143092"/>
                  <a:gd name="connsiteX1" fmla="*/ 3052525 w 3052525"/>
                  <a:gd name="connsiteY1" fmla="*/ 0 h 143092"/>
                  <a:gd name="connsiteX2" fmla="*/ 3052525 w 3052525"/>
                  <a:gd name="connsiteY2" fmla="*/ 143092 h 143092"/>
                  <a:gd name="connsiteX3" fmla="*/ 0 w 3052525"/>
                  <a:gd name="connsiteY3" fmla="*/ 143092 h 143092"/>
                </a:gdLst>
                <a:ahLst/>
                <a:cxnLst>
                  <a:cxn ang="0">
                    <a:pos x="connsiteX0" y="connsiteY0"/>
                  </a:cxn>
                  <a:cxn ang="0">
                    <a:pos x="connsiteX1" y="connsiteY1"/>
                  </a:cxn>
                  <a:cxn ang="0">
                    <a:pos x="connsiteX2" y="connsiteY2"/>
                  </a:cxn>
                  <a:cxn ang="0">
                    <a:pos x="connsiteX3" y="connsiteY3"/>
                  </a:cxn>
                </a:cxnLst>
                <a:rect l="l" t="t" r="r" b="b"/>
                <a:pathLst>
                  <a:path w="3052525" h="143092" extrusionOk="0">
                    <a:moveTo>
                      <a:pt x="0" y="0"/>
                    </a:moveTo>
                    <a:lnTo>
                      <a:pt x="3052525" y="0"/>
                    </a:lnTo>
                    <a:lnTo>
                      <a:pt x="3052525" y="143092"/>
                    </a:lnTo>
                    <a:lnTo>
                      <a:pt x="0" y="143092"/>
                    </a:lnTo>
                    <a:close/>
                  </a:path>
                </a:pathLst>
              </a:custGeom>
              <a:solidFill>
                <a:srgbClr val="003361"/>
              </a:solidFill>
              <a:ln w="21021" cap="flat">
                <a:noFill/>
                <a:prstDash val="solid"/>
                <a:miter/>
              </a:ln>
            </p:spPr>
            <p:txBody>
              <a:bodyPr rtlCol="0" anchor="ctr"/>
              <a:lstStyle/>
              <a:p>
                <a:pPr>
                  <a:defRPr/>
                </a:pPr>
                <a:endParaRPr lang="en-GB"/>
              </a:p>
            </p:txBody>
          </p:sp>
        </p:grpSp>
      </p:grpSp>
      <p:grpSp>
        <p:nvGrpSpPr>
          <p:cNvPr id="15" name="Group 14"/>
          <p:cNvGrpSpPr/>
          <p:nvPr userDrawn="1"/>
        </p:nvGrpSpPr>
        <p:grpSpPr bwMode="auto">
          <a:xfrm>
            <a:off x="0" y="0"/>
            <a:ext cx="1874351" cy="762000"/>
            <a:chOff x="1787651" y="694137"/>
            <a:chExt cx="2767500" cy="1125101"/>
          </a:xfrm>
        </p:grpSpPr>
        <p:sp>
          <p:nvSpPr>
            <p:cNvPr id="16" name="Rectangle 15"/>
            <p:cNvSpPr/>
            <p:nvPr userDrawn="1"/>
          </p:nvSpPr>
          <p:spPr bwMode="auto">
            <a:xfrm>
              <a:off x="1787651" y="694137"/>
              <a:ext cx="2767500" cy="1125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7" name="Graphic 2"/>
            <p:cNvSpPr/>
            <p:nvPr/>
          </p:nvSpPr>
          <p:spPr bwMode="auto">
            <a:xfrm>
              <a:off x="3948909" y="1272094"/>
              <a:ext cx="168440" cy="269595"/>
            </a:xfrm>
            <a:custGeom>
              <a:avLst/>
              <a:gdLst>
                <a:gd name="connsiteX0" fmla="*/ 0 w 168440"/>
                <a:gd name="connsiteY0" fmla="*/ 269596 h 269595"/>
                <a:gd name="connsiteX1" fmla="*/ 34643 w 168440"/>
                <a:gd name="connsiteY1" fmla="*/ 269596 h 269595"/>
                <a:gd name="connsiteX2" fmla="*/ 34643 w 168440"/>
                <a:gd name="connsiteY2" fmla="*/ 172860 h 269595"/>
                <a:gd name="connsiteX3" fmla="*/ 118682 w 168440"/>
                <a:gd name="connsiteY3" fmla="*/ 269596 h 269595"/>
                <a:gd name="connsiteX4" fmla="*/ 168440 w 168440"/>
                <a:gd name="connsiteY4" fmla="*/ 269596 h 269595"/>
                <a:gd name="connsiteX5" fmla="*/ 70028 w 168440"/>
                <a:gd name="connsiteY5" fmla="*/ 164744 h 269595"/>
                <a:gd name="connsiteX6" fmla="*/ 157391 w 168440"/>
                <a:gd name="connsiteY6" fmla="*/ 81305 h 269595"/>
                <a:gd name="connsiteX7" fmla="*/ 110204 w 168440"/>
                <a:gd name="connsiteY7" fmla="*/ 81305 h 269595"/>
                <a:gd name="connsiteX8" fmla="*/ 34643 w 168440"/>
                <a:gd name="connsiteY8" fmla="*/ 157724 h 269595"/>
                <a:gd name="connsiteX9" fmla="*/ 34643 w 168440"/>
                <a:gd name="connsiteY9" fmla="*/ 0 h 269595"/>
                <a:gd name="connsiteX10" fmla="*/ 0 w 168440"/>
                <a:gd name="connsiteY10" fmla="*/ 0 h 269595"/>
                <a:gd name="connsiteX11" fmla="*/ 0 w 168440"/>
                <a:gd name="connsiteY11" fmla="*/ 269596 h 269595"/>
                <a:gd name="connsiteX12" fmla="*/ 0 w 168440"/>
                <a:gd name="connsiteY12" fmla="*/ 269596 h 2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40" h="269595" extrusionOk="0">
                  <a:moveTo>
                    <a:pt x="0" y="269596"/>
                  </a:moveTo>
                  <a:lnTo>
                    <a:pt x="34643" y="269596"/>
                  </a:lnTo>
                  <a:lnTo>
                    <a:pt x="34643" y="172860"/>
                  </a:lnTo>
                  <a:lnTo>
                    <a:pt x="118682" y="269596"/>
                  </a:lnTo>
                  <a:lnTo>
                    <a:pt x="168440" y="269596"/>
                  </a:lnTo>
                  <a:lnTo>
                    <a:pt x="70028" y="164744"/>
                  </a:lnTo>
                  <a:lnTo>
                    <a:pt x="157391" y="81305"/>
                  </a:lnTo>
                  <a:lnTo>
                    <a:pt x="110204" y="81305"/>
                  </a:lnTo>
                  <a:lnTo>
                    <a:pt x="34643" y="157724"/>
                  </a:lnTo>
                  <a:lnTo>
                    <a:pt x="34643" y="0"/>
                  </a:lnTo>
                  <a:lnTo>
                    <a:pt x="0" y="0"/>
                  </a:lnTo>
                  <a:lnTo>
                    <a:pt x="0" y="269596"/>
                  </a:lnTo>
                  <a:lnTo>
                    <a:pt x="0" y="269596"/>
                  </a:lnTo>
                  <a:close/>
                </a:path>
              </a:pathLst>
            </a:custGeom>
            <a:solidFill>
              <a:srgbClr val="003361"/>
            </a:solidFill>
            <a:ln w="9525" cap="flat">
              <a:noFill/>
              <a:prstDash val="solid"/>
              <a:miter/>
            </a:ln>
          </p:spPr>
          <p:txBody>
            <a:bodyPr rtlCol="0" anchor="ctr"/>
            <a:lstStyle/>
            <a:p>
              <a:pPr>
                <a:defRPr/>
              </a:pPr>
              <a:endParaRPr lang="en-GB"/>
            </a:p>
          </p:txBody>
        </p:sp>
        <p:sp>
          <p:nvSpPr>
            <p:cNvPr id="18" name="Graphic 2"/>
            <p:cNvSpPr/>
            <p:nvPr/>
          </p:nvSpPr>
          <p:spPr bwMode="auto">
            <a:xfrm>
              <a:off x="3191405" y="1272532"/>
              <a:ext cx="178765" cy="273642"/>
            </a:xfrm>
            <a:custGeom>
              <a:avLst/>
              <a:gdLst>
                <a:gd name="connsiteX0" fmla="*/ -29 w 178765"/>
                <a:gd name="connsiteY0" fmla="*/ 269130 h 273642"/>
                <a:gd name="connsiteX1" fmla="*/ 33137 w 178765"/>
                <a:gd name="connsiteY1" fmla="*/ 269130 h 273642"/>
                <a:gd name="connsiteX2" fmla="*/ 33137 w 178765"/>
                <a:gd name="connsiteY2" fmla="*/ 242593 h 273642"/>
                <a:gd name="connsiteX3" fmla="*/ 33880 w 178765"/>
                <a:gd name="connsiteY3" fmla="*/ 242593 h 273642"/>
                <a:gd name="connsiteX4" fmla="*/ 98011 w 178765"/>
                <a:gd name="connsiteY4" fmla="*/ 273549 h 273642"/>
                <a:gd name="connsiteX5" fmla="*/ 178736 w 178765"/>
                <a:gd name="connsiteY5" fmla="*/ 171822 h 273642"/>
                <a:gd name="connsiteX6" fmla="*/ 97650 w 178765"/>
                <a:gd name="connsiteY6" fmla="*/ 76725 h 273642"/>
                <a:gd name="connsiteX7" fmla="*/ 35356 w 178765"/>
                <a:gd name="connsiteY7" fmla="*/ 106948 h 273642"/>
                <a:gd name="connsiteX8" fmla="*/ 34613 w 178765"/>
                <a:gd name="connsiteY8" fmla="*/ 106948 h 273642"/>
                <a:gd name="connsiteX9" fmla="*/ 34613 w 178765"/>
                <a:gd name="connsiteY9" fmla="*/ -28 h 273642"/>
                <a:gd name="connsiteX10" fmla="*/ -29 w 178765"/>
                <a:gd name="connsiteY10" fmla="*/ -28 h 273642"/>
                <a:gd name="connsiteX11" fmla="*/ -29 w 178765"/>
                <a:gd name="connsiteY11" fmla="*/ 269130 h 273642"/>
                <a:gd name="connsiteX12" fmla="*/ 141874 w 178765"/>
                <a:gd name="connsiteY12" fmla="*/ 174366 h 273642"/>
                <a:gd name="connsiteX13" fmla="*/ 89906 w 178765"/>
                <a:gd name="connsiteY13" fmla="*/ 245498 h 273642"/>
                <a:gd name="connsiteX14" fmla="*/ 34613 w 178765"/>
                <a:gd name="connsiteY14" fmla="*/ 175470 h 273642"/>
                <a:gd name="connsiteX15" fmla="*/ 90277 w 178765"/>
                <a:gd name="connsiteY15" fmla="*/ 104700 h 273642"/>
                <a:gd name="connsiteX16" fmla="*/ 141874 w 178765"/>
                <a:gd name="connsiteY16" fmla="*/ 174366 h 27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765" h="273642" extrusionOk="0">
                  <a:moveTo>
                    <a:pt x="-29" y="269130"/>
                  </a:moveTo>
                  <a:lnTo>
                    <a:pt x="33137" y="269130"/>
                  </a:lnTo>
                  <a:lnTo>
                    <a:pt x="33137" y="242593"/>
                  </a:lnTo>
                  <a:lnTo>
                    <a:pt x="33880" y="242593"/>
                  </a:lnTo>
                  <a:cubicBezTo>
                    <a:pt x="48739" y="262983"/>
                    <a:pt x="72808" y="274600"/>
                    <a:pt x="98011" y="273549"/>
                  </a:cubicBezTo>
                  <a:cubicBezTo>
                    <a:pt x="154780" y="273549"/>
                    <a:pt x="178736" y="223429"/>
                    <a:pt x="178736" y="171822"/>
                  </a:cubicBezTo>
                  <a:cubicBezTo>
                    <a:pt x="178736" y="121340"/>
                    <a:pt x="152199" y="76725"/>
                    <a:pt x="97650" y="76725"/>
                  </a:cubicBezTo>
                  <a:cubicBezTo>
                    <a:pt x="64836" y="76725"/>
                    <a:pt x="46043" y="89622"/>
                    <a:pt x="35356" y="106948"/>
                  </a:cubicBezTo>
                  <a:lnTo>
                    <a:pt x="34613" y="106948"/>
                  </a:lnTo>
                  <a:lnTo>
                    <a:pt x="34613" y="-28"/>
                  </a:lnTo>
                  <a:lnTo>
                    <a:pt x="-29" y="-28"/>
                  </a:lnTo>
                  <a:lnTo>
                    <a:pt x="-29" y="269130"/>
                  </a:lnTo>
                  <a:close/>
                  <a:moveTo>
                    <a:pt x="141874" y="174366"/>
                  </a:moveTo>
                  <a:cubicBezTo>
                    <a:pt x="142617" y="203893"/>
                    <a:pt x="127129" y="245498"/>
                    <a:pt x="89906" y="245498"/>
                  </a:cubicBezTo>
                  <a:cubicBezTo>
                    <a:pt x="50853" y="245498"/>
                    <a:pt x="34613" y="206798"/>
                    <a:pt x="34613" y="175470"/>
                  </a:cubicBezTo>
                  <a:cubicBezTo>
                    <a:pt x="34613" y="140457"/>
                    <a:pt x="52711" y="104700"/>
                    <a:pt x="90277" y="104700"/>
                  </a:cubicBezTo>
                  <a:cubicBezTo>
                    <a:pt x="127844" y="104700"/>
                    <a:pt x="142617" y="140495"/>
                    <a:pt x="141874" y="174366"/>
                  </a:cubicBezTo>
                  <a:close/>
                </a:path>
              </a:pathLst>
            </a:custGeom>
            <a:solidFill>
              <a:srgbClr val="003361"/>
            </a:solidFill>
            <a:ln w="9525" cap="flat">
              <a:noFill/>
              <a:prstDash val="solid"/>
              <a:miter/>
            </a:ln>
          </p:spPr>
          <p:txBody>
            <a:bodyPr rtlCol="0" anchor="ctr"/>
            <a:lstStyle/>
            <a:p>
              <a:pPr>
                <a:defRPr/>
              </a:pPr>
              <a:endParaRPr lang="en-GB"/>
            </a:p>
          </p:txBody>
        </p:sp>
        <p:sp>
          <p:nvSpPr>
            <p:cNvPr id="19" name="Graphic 2"/>
            <p:cNvSpPr/>
            <p:nvPr/>
          </p:nvSpPr>
          <p:spPr bwMode="auto">
            <a:xfrm>
              <a:off x="2499652" y="1353485"/>
              <a:ext cx="34651" cy="187984"/>
            </a:xfrm>
            <a:custGeom>
              <a:avLst/>
              <a:gdLst>
                <a:gd name="connsiteX0" fmla="*/ 0 w 34651"/>
                <a:gd name="connsiteY0" fmla="*/ 187985 h 187985"/>
                <a:gd name="connsiteX1" fmla="*/ 34652 w 34651"/>
                <a:gd name="connsiteY1" fmla="*/ 187985 h 187985"/>
                <a:gd name="connsiteX2" fmla="*/ 34652 w 34651"/>
                <a:gd name="connsiteY2" fmla="*/ 0 h 187985"/>
                <a:gd name="connsiteX3" fmla="*/ 0 w 34651"/>
                <a:gd name="connsiteY3" fmla="*/ 0 h 187985"/>
                <a:gd name="connsiteX4" fmla="*/ 0 w 34651"/>
                <a:gd name="connsiteY4" fmla="*/ 187985 h 187985"/>
                <a:gd name="connsiteX5" fmla="*/ 0 w 34651"/>
                <a:gd name="connsiteY5" fmla="*/ 187985 h 18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187985" extrusionOk="0">
                  <a:moveTo>
                    <a:pt x="0" y="187985"/>
                  </a:moveTo>
                  <a:lnTo>
                    <a:pt x="34652" y="187985"/>
                  </a:lnTo>
                  <a:lnTo>
                    <a:pt x="34652" y="0"/>
                  </a:lnTo>
                  <a:lnTo>
                    <a:pt x="0" y="0"/>
                  </a:lnTo>
                  <a:lnTo>
                    <a:pt x="0" y="187985"/>
                  </a:lnTo>
                  <a:lnTo>
                    <a:pt x="0" y="187985"/>
                  </a:lnTo>
                  <a:close/>
                </a:path>
              </a:pathLst>
            </a:custGeom>
            <a:solidFill>
              <a:srgbClr val="003361"/>
            </a:solidFill>
            <a:ln w="9525" cap="flat">
              <a:noFill/>
              <a:prstDash val="solid"/>
              <a:miter/>
            </a:ln>
          </p:spPr>
          <p:txBody>
            <a:bodyPr rtlCol="0" anchor="ctr"/>
            <a:lstStyle/>
            <a:p>
              <a:pPr>
                <a:defRPr/>
              </a:pPr>
              <a:endParaRPr lang="en-GB"/>
            </a:p>
          </p:txBody>
        </p:sp>
        <p:sp>
          <p:nvSpPr>
            <p:cNvPr id="20" name="Graphic 2"/>
            <p:cNvSpPr/>
            <p:nvPr/>
          </p:nvSpPr>
          <p:spPr bwMode="auto">
            <a:xfrm>
              <a:off x="2499652" y="1271304"/>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21" name="Graphic 2"/>
            <p:cNvSpPr/>
            <p:nvPr/>
          </p:nvSpPr>
          <p:spPr bwMode="auto">
            <a:xfrm>
              <a:off x="2597645" y="1349230"/>
              <a:ext cx="1311459" cy="197007"/>
            </a:xfrm>
            <a:custGeom>
              <a:avLst/>
              <a:gdLst>
                <a:gd name="connsiteX0" fmla="*/ -29 w 1311459"/>
                <a:gd name="connsiteY0" fmla="*/ 192432 h 197007"/>
                <a:gd name="connsiteX1" fmla="*/ 34623 w 1311459"/>
                <a:gd name="connsiteY1" fmla="*/ 192432 h 197007"/>
                <a:gd name="connsiteX2" fmla="*/ 34623 w 1311459"/>
                <a:gd name="connsiteY2" fmla="*/ 105441 h 197007"/>
                <a:gd name="connsiteX3" fmla="*/ 91773 w 1311459"/>
                <a:gd name="connsiteY3" fmla="*/ 28040 h 197007"/>
                <a:gd name="connsiteX4" fmla="*/ 131587 w 1311459"/>
                <a:gd name="connsiteY4" fmla="*/ 95125 h 197007"/>
                <a:gd name="connsiteX5" fmla="*/ 131587 w 1311459"/>
                <a:gd name="connsiteY5" fmla="*/ 192432 h 197007"/>
                <a:gd name="connsiteX6" fmla="*/ 166229 w 1311459"/>
                <a:gd name="connsiteY6" fmla="*/ 192432 h 197007"/>
                <a:gd name="connsiteX7" fmla="*/ 166229 w 1311459"/>
                <a:gd name="connsiteY7" fmla="*/ 80752 h 197007"/>
                <a:gd name="connsiteX8" fmla="*/ 95830 w 1311459"/>
                <a:gd name="connsiteY8" fmla="*/ 27 h 197007"/>
                <a:gd name="connsiteX9" fmla="*/ 34270 w 1311459"/>
                <a:gd name="connsiteY9" fmla="*/ 34317 h 197007"/>
                <a:gd name="connsiteX10" fmla="*/ 33537 w 1311459"/>
                <a:gd name="connsiteY10" fmla="*/ 34317 h 197007"/>
                <a:gd name="connsiteX11" fmla="*/ 33537 w 1311459"/>
                <a:gd name="connsiteY11" fmla="*/ 4447 h 197007"/>
                <a:gd name="connsiteX12" fmla="*/ -29 w 1311459"/>
                <a:gd name="connsiteY12" fmla="*/ 4447 h 197007"/>
                <a:gd name="connsiteX13" fmla="*/ -29 w 1311459"/>
                <a:gd name="connsiteY13" fmla="*/ 192432 h 197007"/>
                <a:gd name="connsiteX14" fmla="*/ 225189 w 1311459"/>
                <a:gd name="connsiteY14" fmla="*/ 192432 h 197007"/>
                <a:gd name="connsiteX15" fmla="*/ 259832 w 1311459"/>
                <a:gd name="connsiteY15" fmla="*/ 192432 h 197007"/>
                <a:gd name="connsiteX16" fmla="*/ 259832 w 1311459"/>
                <a:gd name="connsiteY16" fmla="*/ 105441 h 197007"/>
                <a:gd name="connsiteX17" fmla="*/ 316982 w 1311459"/>
                <a:gd name="connsiteY17" fmla="*/ 28040 h 197007"/>
                <a:gd name="connsiteX18" fmla="*/ 356787 w 1311459"/>
                <a:gd name="connsiteY18" fmla="*/ 95125 h 197007"/>
                <a:gd name="connsiteX19" fmla="*/ 356787 w 1311459"/>
                <a:gd name="connsiteY19" fmla="*/ 192432 h 197007"/>
                <a:gd name="connsiteX20" fmla="*/ 391439 w 1311459"/>
                <a:gd name="connsiteY20" fmla="*/ 192432 h 197007"/>
                <a:gd name="connsiteX21" fmla="*/ 391439 w 1311459"/>
                <a:gd name="connsiteY21" fmla="*/ 80752 h 197007"/>
                <a:gd name="connsiteX22" fmla="*/ 321030 w 1311459"/>
                <a:gd name="connsiteY22" fmla="*/ 27 h 197007"/>
                <a:gd name="connsiteX23" fmla="*/ 259479 w 1311459"/>
                <a:gd name="connsiteY23" fmla="*/ 34317 h 197007"/>
                <a:gd name="connsiteX24" fmla="*/ 258736 w 1311459"/>
                <a:gd name="connsiteY24" fmla="*/ 34317 h 197007"/>
                <a:gd name="connsiteX25" fmla="*/ 258736 w 1311459"/>
                <a:gd name="connsiteY25" fmla="*/ 4447 h 197007"/>
                <a:gd name="connsiteX26" fmla="*/ 225199 w 1311459"/>
                <a:gd name="connsiteY26" fmla="*/ 4447 h 197007"/>
                <a:gd name="connsiteX27" fmla="*/ 225199 w 1311459"/>
                <a:gd name="connsiteY27" fmla="*/ 192432 h 197007"/>
                <a:gd name="connsiteX28" fmla="*/ 434549 w 1311459"/>
                <a:gd name="connsiteY28" fmla="*/ 186536 h 197007"/>
                <a:gd name="connsiteX29" fmla="*/ 486155 w 1311459"/>
                <a:gd name="connsiteY29" fmla="*/ 196852 h 197007"/>
                <a:gd name="connsiteX30" fmla="*/ 551763 w 1311459"/>
                <a:gd name="connsiteY30" fmla="*/ 138245 h 197007"/>
                <a:gd name="connsiteX31" fmla="*/ 470306 w 1311459"/>
                <a:gd name="connsiteY31" fmla="*/ 50891 h 197007"/>
                <a:gd name="connsiteX32" fmla="*/ 503472 w 1311459"/>
                <a:gd name="connsiteY32" fmla="*/ 28031 h 197007"/>
                <a:gd name="connsiteX33" fmla="*/ 539962 w 1311459"/>
                <a:gd name="connsiteY33" fmla="*/ 37613 h 197007"/>
                <a:gd name="connsiteX34" fmla="*/ 542915 w 1311459"/>
                <a:gd name="connsiteY34" fmla="*/ 7390 h 197007"/>
                <a:gd name="connsiteX35" fmla="*/ 499785 w 1311459"/>
                <a:gd name="connsiteY35" fmla="*/ 18 h 197007"/>
                <a:gd name="connsiteX36" fmla="*/ 433444 w 1311459"/>
                <a:gd name="connsiteY36" fmla="*/ 57882 h 197007"/>
                <a:gd name="connsiteX37" fmla="*/ 514902 w 1311459"/>
                <a:gd name="connsiteY37" fmla="*/ 141931 h 197007"/>
                <a:gd name="connsiteX38" fmla="*/ 479516 w 1311459"/>
                <a:gd name="connsiteY38" fmla="*/ 168829 h 197007"/>
                <a:gd name="connsiteX39" fmla="*/ 436387 w 1311459"/>
                <a:gd name="connsiteY39" fmla="*/ 155561 h 197007"/>
                <a:gd name="connsiteX40" fmla="*/ 434549 w 1311459"/>
                <a:gd name="connsiteY40" fmla="*/ 186527 h 197007"/>
                <a:gd name="connsiteX41" fmla="*/ 818987 w 1311459"/>
                <a:gd name="connsiteY41" fmla="*/ 192432 h 197007"/>
                <a:gd name="connsiteX42" fmla="*/ 853639 w 1311459"/>
                <a:gd name="connsiteY42" fmla="*/ 192432 h 197007"/>
                <a:gd name="connsiteX43" fmla="*/ 853639 w 1311459"/>
                <a:gd name="connsiteY43" fmla="*/ 106917 h 197007"/>
                <a:gd name="connsiteX44" fmla="*/ 904874 w 1311459"/>
                <a:gd name="connsiteY44" fmla="*/ 30250 h 197007"/>
                <a:gd name="connsiteX45" fmla="*/ 924038 w 1311459"/>
                <a:gd name="connsiteY45" fmla="*/ 33565 h 197007"/>
                <a:gd name="connsiteX46" fmla="*/ 924038 w 1311459"/>
                <a:gd name="connsiteY46" fmla="*/ 2609 h 197007"/>
                <a:gd name="connsiteX47" fmla="*/ 901179 w 1311459"/>
                <a:gd name="connsiteY47" fmla="*/ 27 h 197007"/>
                <a:gd name="connsiteX48" fmla="*/ 852153 w 1311459"/>
                <a:gd name="connsiteY48" fmla="*/ 33565 h 197007"/>
                <a:gd name="connsiteX49" fmla="*/ 851420 w 1311459"/>
                <a:gd name="connsiteY49" fmla="*/ 33565 h 197007"/>
                <a:gd name="connsiteX50" fmla="*/ 851420 w 1311459"/>
                <a:gd name="connsiteY50" fmla="*/ 4447 h 197007"/>
                <a:gd name="connsiteX51" fmla="*/ 818978 w 1311459"/>
                <a:gd name="connsiteY51" fmla="*/ 4447 h 197007"/>
                <a:gd name="connsiteX52" fmla="*/ 818978 w 1311459"/>
                <a:gd name="connsiteY52" fmla="*/ 192432 h 197007"/>
                <a:gd name="connsiteX53" fmla="*/ 1128607 w 1311459"/>
                <a:gd name="connsiteY53" fmla="*/ 4447 h 197007"/>
                <a:gd name="connsiteX54" fmla="*/ 1093955 w 1311459"/>
                <a:gd name="connsiteY54" fmla="*/ 4447 h 197007"/>
                <a:gd name="connsiteX55" fmla="*/ 1093955 w 1311459"/>
                <a:gd name="connsiteY55" fmla="*/ 91439 h 197007"/>
                <a:gd name="connsiteX56" fmla="*/ 1036805 w 1311459"/>
                <a:gd name="connsiteY56" fmla="*/ 168839 h 197007"/>
                <a:gd name="connsiteX57" fmla="*/ 997000 w 1311459"/>
                <a:gd name="connsiteY57" fmla="*/ 101764 h 197007"/>
                <a:gd name="connsiteX58" fmla="*/ 997000 w 1311459"/>
                <a:gd name="connsiteY58" fmla="*/ 4447 h 197007"/>
                <a:gd name="connsiteX59" fmla="*/ 962348 w 1311459"/>
                <a:gd name="connsiteY59" fmla="*/ 4447 h 197007"/>
                <a:gd name="connsiteX60" fmla="*/ 962348 w 1311459"/>
                <a:gd name="connsiteY60" fmla="*/ 116137 h 197007"/>
                <a:gd name="connsiteX61" fmla="*/ 1032757 w 1311459"/>
                <a:gd name="connsiteY61" fmla="*/ 196852 h 197007"/>
                <a:gd name="connsiteX62" fmla="*/ 1094307 w 1311459"/>
                <a:gd name="connsiteY62" fmla="*/ 162562 h 197007"/>
                <a:gd name="connsiteX63" fmla="*/ 1095041 w 1311459"/>
                <a:gd name="connsiteY63" fmla="*/ 162562 h 197007"/>
                <a:gd name="connsiteX64" fmla="*/ 1095041 w 1311459"/>
                <a:gd name="connsiteY64" fmla="*/ 192413 h 197007"/>
                <a:gd name="connsiteX65" fmla="*/ 1128588 w 1311459"/>
                <a:gd name="connsiteY65" fmla="*/ 192413 h 197007"/>
                <a:gd name="connsiteX66" fmla="*/ 1128588 w 1311459"/>
                <a:gd name="connsiteY66" fmla="*/ 4447 h 197007"/>
                <a:gd name="connsiteX67" fmla="*/ 1309953 w 1311459"/>
                <a:gd name="connsiteY67" fmla="*/ 7400 h 197007"/>
                <a:gd name="connsiteX68" fmla="*/ 1267929 w 1311459"/>
                <a:gd name="connsiteY68" fmla="*/ 27 h 197007"/>
                <a:gd name="connsiteX69" fmla="*/ 1172098 w 1311459"/>
                <a:gd name="connsiteY69" fmla="*/ 98440 h 197007"/>
                <a:gd name="connsiteX70" fmla="*/ 1263776 w 1311459"/>
                <a:gd name="connsiteY70" fmla="*/ 196797 h 197007"/>
                <a:gd name="connsiteX71" fmla="*/ 1267929 w 1311459"/>
                <a:gd name="connsiteY71" fmla="*/ 196852 h 197007"/>
                <a:gd name="connsiteX72" fmla="*/ 1311430 w 1311459"/>
                <a:gd name="connsiteY72" fmla="*/ 189118 h 197007"/>
                <a:gd name="connsiteX73" fmla="*/ 1308830 w 1311459"/>
                <a:gd name="connsiteY73" fmla="*/ 158152 h 197007"/>
                <a:gd name="connsiteX74" fmla="*/ 1271596 w 1311459"/>
                <a:gd name="connsiteY74" fmla="*/ 168839 h 197007"/>
                <a:gd name="connsiteX75" fmla="*/ 1208941 w 1311459"/>
                <a:gd name="connsiteY75" fmla="*/ 98440 h 197007"/>
                <a:gd name="connsiteX76" fmla="*/ 1269386 w 1311459"/>
                <a:gd name="connsiteY76" fmla="*/ 28040 h 197007"/>
                <a:gd name="connsiteX77" fmla="*/ 1306982 w 1311459"/>
                <a:gd name="connsiteY77" fmla="*/ 36146 h 197007"/>
                <a:gd name="connsiteX78" fmla="*/ 1309934 w 1311459"/>
                <a:gd name="connsiteY78" fmla="*/ 7400 h 19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11459" h="197007" extrusionOk="0">
                  <a:moveTo>
                    <a:pt x="-29" y="192432"/>
                  </a:moveTo>
                  <a:lnTo>
                    <a:pt x="34623" y="192432"/>
                  </a:lnTo>
                  <a:lnTo>
                    <a:pt x="34623" y="105441"/>
                  </a:lnTo>
                  <a:cubicBezTo>
                    <a:pt x="34623" y="59720"/>
                    <a:pt x="52320" y="28040"/>
                    <a:pt x="91773" y="28040"/>
                  </a:cubicBezTo>
                  <a:cubicBezTo>
                    <a:pt x="121995" y="29879"/>
                    <a:pt x="131587" y="51262"/>
                    <a:pt x="131587" y="95125"/>
                  </a:cubicBezTo>
                  <a:lnTo>
                    <a:pt x="131587" y="192432"/>
                  </a:lnTo>
                  <a:lnTo>
                    <a:pt x="166229" y="192432"/>
                  </a:lnTo>
                  <a:lnTo>
                    <a:pt x="166229" y="80752"/>
                  </a:lnTo>
                  <a:cubicBezTo>
                    <a:pt x="166229" y="30269"/>
                    <a:pt x="144484" y="27"/>
                    <a:pt x="95830" y="27"/>
                  </a:cubicBezTo>
                  <a:cubicBezTo>
                    <a:pt x="70506" y="-980"/>
                    <a:pt x="46744" y="12255"/>
                    <a:pt x="34270" y="34317"/>
                  </a:cubicBezTo>
                  <a:lnTo>
                    <a:pt x="33537" y="34317"/>
                  </a:lnTo>
                  <a:lnTo>
                    <a:pt x="33537" y="4447"/>
                  </a:lnTo>
                  <a:lnTo>
                    <a:pt x="-29" y="4447"/>
                  </a:lnTo>
                  <a:lnTo>
                    <a:pt x="-29" y="192432"/>
                  </a:lnTo>
                  <a:close/>
                  <a:moveTo>
                    <a:pt x="225189" y="192432"/>
                  </a:moveTo>
                  <a:lnTo>
                    <a:pt x="259832" y="192432"/>
                  </a:lnTo>
                  <a:lnTo>
                    <a:pt x="259832" y="105441"/>
                  </a:lnTo>
                  <a:cubicBezTo>
                    <a:pt x="259832" y="59720"/>
                    <a:pt x="277529" y="28040"/>
                    <a:pt x="316982" y="28040"/>
                  </a:cubicBezTo>
                  <a:cubicBezTo>
                    <a:pt x="347204" y="29879"/>
                    <a:pt x="356787" y="51262"/>
                    <a:pt x="356787" y="95125"/>
                  </a:cubicBezTo>
                  <a:lnTo>
                    <a:pt x="356787" y="192432"/>
                  </a:lnTo>
                  <a:lnTo>
                    <a:pt x="391439" y="192432"/>
                  </a:lnTo>
                  <a:lnTo>
                    <a:pt x="391439" y="80752"/>
                  </a:lnTo>
                  <a:cubicBezTo>
                    <a:pt x="391439" y="30269"/>
                    <a:pt x="369683" y="27"/>
                    <a:pt x="321030" y="27"/>
                  </a:cubicBezTo>
                  <a:cubicBezTo>
                    <a:pt x="295703" y="-993"/>
                    <a:pt x="271938" y="12247"/>
                    <a:pt x="259479" y="34317"/>
                  </a:cubicBezTo>
                  <a:lnTo>
                    <a:pt x="258736" y="34317"/>
                  </a:lnTo>
                  <a:lnTo>
                    <a:pt x="258736" y="4447"/>
                  </a:lnTo>
                  <a:lnTo>
                    <a:pt x="225199" y="4447"/>
                  </a:lnTo>
                  <a:lnTo>
                    <a:pt x="225199" y="192432"/>
                  </a:lnTo>
                  <a:close/>
                  <a:moveTo>
                    <a:pt x="434549" y="186536"/>
                  </a:moveTo>
                  <a:cubicBezTo>
                    <a:pt x="450637" y="194175"/>
                    <a:pt x="468363" y="197720"/>
                    <a:pt x="486155" y="196852"/>
                  </a:cubicBezTo>
                  <a:cubicBezTo>
                    <a:pt x="519693" y="196852"/>
                    <a:pt x="551763" y="178431"/>
                    <a:pt x="551763" y="138245"/>
                  </a:cubicBezTo>
                  <a:cubicBezTo>
                    <a:pt x="551763" y="78170"/>
                    <a:pt x="470306" y="89229"/>
                    <a:pt x="470306" y="50891"/>
                  </a:cubicBezTo>
                  <a:cubicBezTo>
                    <a:pt x="470306" y="35413"/>
                    <a:pt x="485784" y="28031"/>
                    <a:pt x="503472" y="28031"/>
                  </a:cubicBezTo>
                  <a:cubicBezTo>
                    <a:pt x="516130" y="28908"/>
                    <a:pt x="528503" y="32159"/>
                    <a:pt x="539962" y="37613"/>
                  </a:cubicBezTo>
                  <a:lnTo>
                    <a:pt x="542915" y="7390"/>
                  </a:lnTo>
                  <a:cubicBezTo>
                    <a:pt x="528999" y="2759"/>
                    <a:pt x="514454" y="273"/>
                    <a:pt x="499785" y="18"/>
                  </a:cubicBezTo>
                  <a:cubicBezTo>
                    <a:pt x="462562" y="18"/>
                    <a:pt x="433444" y="18811"/>
                    <a:pt x="433444" y="57882"/>
                  </a:cubicBezTo>
                  <a:cubicBezTo>
                    <a:pt x="433444" y="110594"/>
                    <a:pt x="514902" y="107650"/>
                    <a:pt x="514902" y="141931"/>
                  </a:cubicBezTo>
                  <a:cubicBezTo>
                    <a:pt x="514902" y="162200"/>
                    <a:pt x="495366" y="168829"/>
                    <a:pt x="479516" y="168829"/>
                  </a:cubicBezTo>
                  <a:cubicBezTo>
                    <a:pt x="464267" y="168035"/>
                    <a:pt x="449446" y="163476"/>
                    <a:pt x="436387" y="155561"/>
                  </a:cubicBezTo>
                  <a:lnTo>
                    <a:pt x="434549" y="186527"/>
                  </a:lnTo>
                  <a:close/>
                  <a:moveTo>
                    <a:pt x="818987" y="192432"/>
                  </a:moveTo>
                  <a:lnTo>
                    <a:pt x="853639" y="192432"/>
                  </a:lnTo>
                  <a:lnTo>
                    <a:pt x="853639" y="106917"/>
                  </a:lnTo>
                  <a:cubicBezTo>
                    <a:pt x="853639" y="59740"/>
                    <a:pt x="873908" y="30250"/>
                    <a:pt x="904874" y="30250"/>
                  </a:cubicBezTo>
                  <a:cubicBezTo>
                    <a:pt x="911418" y="30126"/>
                    <a:pt x="917923" y="31251"/>
                    <a:pt x="924038" y="33565"/>
                  </a:cubicBezTo>
                  <a:lnTo>
                    <a:pt x="924038" y="2609"/>
                  </a:lnTo>
                  <a:cubicBezTo>
                    <a:pt x="916542" y="850"/>
                    <a:pt x="908875" y="-17"/>
                    <a:pt x="901179" y="27"/>
                  </a:cubicBezTo>
                  <a:cubicBezTo>
                    <a:pt x="879852" y="1169"/>
                    <a:pt x="860945" y="14104"/>
                    <a:pt x="852153" y="33565"/>
                  </a:cubicBezTo>
                  <a:lnTo>
                    <a:pt x="851420" y="33565"/>
                  </a:lnTo>
                  <a:lnTo>
                    <a:pt x="851420" y="4447"/>
                  </a:lnTo>
                  <a:lnTo>
                    <a:pt x="818978" y="4447"/>
                  </a:lnTo>
                  <a:lnTo>
                    <a:pt x="818978" y="192432"/>
                  </a:lnTo>
                  <a:close/>
                  <a:moveTo>
                    <a:pt x="1128607" y="4447"/>
                  </a:moveTo>
                  <a:lnTo>
                    <a:pt x="1093955" y="4447"/>
                  </a:lnTo>
                  <a:lnTo>
                    <a:pt x="1093955" y="91439"/>
                  </a:lnTo>
                  <a:cubicBezTo>
                    <a:pt x="1093955" y="137159"/>
                    <a:pt x="1076267" y="168839"/>
                    <a:pt x="1036805" y="168839"/>
                  </a:cubicBezTo>
                  <a:cubicBezTo>
                    <a:pt x="1006582" y="167001"/>
                    <a:pt x="997000" y="145617"/>
                    <a:pt x="997000" y="101764"/>
                  </a:cubicBezTo>
                  <a:lnTo>
                    <a:pt x="997000" y="4447"/>
                  </a:lnTo>
                  <a:lnTo>
                    <a:pt x="962348" y="4447"/>
                  </a:lnTo>
                  <a:lnTo>
                    <a:pt x="962348" y="116137"/>
                  </a:lnTo>
                  <a:cubicBezTo>
                    <a:pt x="962348" y="166620"/>
                    <a:pt x="984094" y="196852"/>
                    <a:pt x="1032757" y="196852"/>
                  </a:cubicBezTo>
                  <a:cubicBezTo>
                    <a:pt x="1058084" y="197870"/>
                    <a:pt x="1081849" y="184630"/>
                    <a:pt x="1094307" y="162562"/>
                  </a:cubicBezTo>
                  <a:lnTo>
                    <a:pt x="1095041" y="162562"/>
                  </a:lnTo>
                  <a:lnTo>
                    <a:pt x="1095041" y="192413"/>
                  </a:lnTo>
                  <a:lnTo>
                    <a:pt x="1128588" y="192413"/>
                  </a:lnTo>
                  <a:lnTo>
                    <a:pt x="1128588" y="4447"/>
                  </a:lnTo>
                  <a:close/>
                  <a:moveTo>
                    <a:pt x="1309953" y="7400"/>
                  </a:moveTo>
                  <a:cubicBezTo>
                    <a:pt x="1296447" y="2638"/>
                    <a:pt x="1282245" y="146"/>
                    <a:pt x="1267929" y="27"/>
                  </a:cubicBezTo>
                  <a:cubicBezTo>
                    <a:pt x="1210436" y="27"/>
                    <a:pt x="1172098" y="41309"/>
                    <a:pt x="1172098" y="98440"/>
                  </a:cubicBezTo>
                  <a:cubicBezTo>
                    <a:pt x="1170250" y="150918"/>
                    <a:pt x="1211303" y="194954"/>
                    <a:pt x="1263776" y="196797"/>
                  </a:cubicBezTo>
                  <a:cubicBezTo>
                    <a:pt x="1265167" y="196845"/>
                    <a:pt x="1266548" y="196863"/>
                    <a:pt x="1267929" y="196852"/>
                  </a:cubicBezTo>
                  <a:cubicBezTo>
                    <a:pt x="1282817" y="197366"/>
                    <a:pt x="1297638" y="194731"/>
                    <a:pt x="1311430" y="189118"/>
                  </a:cubicBezTo>
                  <a:lnTo>
                    <a:pt x="1308830" y="158152"/>
                  </a:lnTo>
                  <a:cubicBezTo>
                    <a:pt x="1297619" y="165035"/>
                    <a:pt x="1284750" y="168729"/>
                    <a:pt x="1271596" y="168839"/>
                  </a:cubicBezTo>
                  <a:cubicBezTo>
                    <a:pt x="1227000" y="168839"/>
                    <a:pt x="1208941" y="131987"/>
                    <a:pt x="1208941" y="98440"/>
                  </a:cubicBezTo>
                  <a:cubicBezTo>
                    <a:pt x="1208941" y="62683"/>
                    <a:pt x="1230686" y="28040"/>
                    <a:pt x="1269386" y="28040"/>
                  </a:cubicBezTo>
                  <a:cubicBezTo>
                    <a:pt x="1282321" y="28295"/>
                    <a:pt x="1295085" y="31047"/>
                    <a:pt x="1306982" y="36146"/>
                  </a:cubicBezTo>
                  <a:lnTo>
                    <a:pt x="1309934" y="7400"/>
                  </a:lnTo>
                  <a:close/>
                </a:path>
              </a:pathLst>
            </a:custGeom>
            <a:solidFill>
              <a:srgbClr val="003361"/>
            </a:solidFill>
            <a:ln w="9525" cap="flat">
              <a:noFill/>
              <a:prstDash val="solid"/>
              <a:miter/>
            </a:ln>
          </p:spPr>
          <p:txBody>
            <a:bodyPr rtlCol="0" anchor="ctr"/>
            <a:lstStyle/>
            <a:p>
              <a:pPr>
                <a:defRPr/>
              </a:pPr>
              <a:endParaRPr lang="en-GB"/>
            </a:p>
          </p:txBody>
        </p:sp>
        <p:sp>
          <p:nvSpPr>
            <p:cNvPr id="22" name="Graphic 2"/>
            <p:cNvSpPr/>
            <p:nvPr/>
          </p:nvSpPr>
          <p:spPr bwMode="auto">
            <a:xfrm>
              <a:off x="3800291" y="991164"/>
              <a:ext cx="129787" cy="256679"/>
            </a:xfrm>
            <a:custGeom>
              <a:avLst/>
              <a:gdLst>
                <a:gd name="connsiteX0" fmla="*/ 126729 w 129787"/>
                <a:gd name="connsiteY0" fmla="*/ 64257 h 256679"/>
                <a:gd name="connsiteX1" fmla="*/ 76971 w 129787"/>
                <a:gd name="connsiteY1" fmla="*/ 64257 h 256679"/>
                <a:gd name="connsiteX2" fmla="*/ 76971 w 129787"/>
                <a:gd name="connsiteY2" fmla="*/ -28 h 256679"/>
                <a:gd name="connsiteX3" fmla="*/ 42366 w 129787"/>
                <a:gd name="connsiteY3" fmla="*/ 11031 h 256679"/>
                <a:gd name="connsiteX4" fmla="*/ 42366 w 129787"/>
                <a:gd name="connsiteY4" fmla="*/ 64257 h 256679"/>
                <a:gd name="connsiteX5" fmla="*/ -29 w 129787"/>
                <a:gd name="connsiteY5" fmla="*/ 64257 h 256679"/>
                <a:gd name="connsiteX6" fmla="*/ -29 w 129787"/>
                <a:gd name="connsiteY6" fmla="*/ 92260 h 256679"/>
                <a:gd name="connsiteX7" fmla="*/ 42366 w 129787"/>
                <a:gd name="connsiteY7" fmla="*/ 92260 h 256679"/>
                <a:gd name="connsiteX8" fmla="*/ 42366 w 129787"/>
                <a:gd name="connsiteY8" fmla="*/ 202102 h 256679"/>
                <a:gd name="connsiteX9" fmla="*/ 100231 w 129787"/>
                <a:gd name="connsiteY9" fmla="*/ 256652 h 256679"/>
                <a:gd name="connsiteX10" fmla="*/ 129758 w 129787"/>
                <a:gd name="connsiteY10" fmla="*/ 251489 h 256679"/>
                <a:gd name="connsiteX11" fmla="*/ 129758 w 129787"/>
                <a:gd name="connsiteY11" fmla="*/ 221962 h 256679"/>
                <a:gd name="connsiteX12" fmla="*/ 106165 w 129787"/>
                <a:gd name="connsiteY12" fmla="*/ 228630 h 256679"/>
                <a:gd name="connsiteX13" fmla="*/ 77047 w 129787"/>
                <a:gd name="connsiteY13" fmla="*/ 195082 h 256679"/>
                <a:gd name="connsiteX14" fmla="*/ 77047 w 129787"/>
                <a:gd name="connsiteY14" fmla="*/ 92260 h 256679"/>
                <a:gd name="connsiteX15" fmla="*/ 126805 w 129787"/>
                <a:gd name="connsiteY15" fmla="*/ 92260 h 256679"/>
                <a:gd name="connsiteX16" fmla="*/ 126805 w 129787"/>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87" h="256679" extrusionOk="0">
                  <a:moveTo>
                    <a:pt x="126729" y="64257"/>
                  </a:moveTo>
                  <a:lnTo>
                    <a:pt x="76971" y="64257"/>
                  </a:lnTo>
                  <a:lnTo>
                    <a:pt x="76971" y="-28"/>
                  </a:lnTo>
                  <a:lnTo>
                    <a:pt x="42366" y="11031"/>
                  </a:lnTo>
                  <a:lnTo>
                    <a:pt x="42366" y="64257"/>
                  </a:lnTo>
                  <a:lnTo>
                    <a:pt x="-29" y="64257"/>
                  </a:lnTo>
                  <a:lnTo>
                    <a:pt x="-29" y="92260"/>
                  </a:lnTo>
                  <a:lnTo>
                    <a:pt x="42366" y="92260"/>
                  </a:lnTo>
                  <a:lnTo>
                    <a:pt x="42366" y="202102"/>
                  </a:lnTo>
                  <a:cubicBezTo>
                    <a:pt x="42366" y="239698"/>
                    <a:pt x="64483" y="256652"/>
                    <a:pt x="100231" y="256652"/>
                  </a:cubicBezTo>
                  <a:cubicBezTo>
                    <a:pt x="110261" y="256303"/>
                    <a:pt x="120205" y="254566"/>
                    <a:pt x="129758" y="251489"/>
                  </a:cubicBezTo>
                  <a:lnTo>
                    <a:pt x="129758" y="221962"/>
                  </a:lnTo>
                  <a:cubicBezTo>
                    <a:pt x="122710" y="226441"/>
                    <a:pt x="114509" y="228758"/>
                    <a:pt x="106165" y="228630"/>
                  </a:cubicBezTo>
                  <a:cubicBezTo>
                    <a:pt x="90315" y="228630"/>
                    <a:pt x="77047" y="216828"/>
                    <a:pt x="77047" y="195082"/>
                  </a:cubicBezTo>
                  <a:lnTo>
                    <a:pt x="77047" y="92260"/>
                  </a:lnTo>
                  <a:lnTo>
                    <a:pt x="126805" y="92260"/>
                  </a:lnTo>
                  <a:lnTo>
                    <a:pt x="126805" y="64257"/>
                  </a:lnTo>
                  <a:close/>
                </a:path>
              </a:pathLst>
            </a:custGeom>
            <a:solidFill>
              <a:srgbClr val="003361"/>
            </a:solidFill>
            <a:ln w="9525" cap="flat">
              <a:noFill/>
              <a:prstDash val="solid"/>
              <a:miter/>
            </a:ln>
          </p:spPr>
          <p:txBody>
            <a:bodyPr rtlCol="0" anchor="ctr"/>
            <a:lstStyle/>
            <a:p>
              <a:pPr>
                <a:defRPr/>
              </a:pPr>
              <a:endParaRPr lang="en-GB"/>
            </a:p>
          </p:txBody>
        </p:sp>
        <p:sp>
          <p:nvSpPr>
            <p:cNvPr id="23" name="Graphic 2"/>
            <p:cNvSpPr/>
            <p:nvPr/>
          </p:nvSpPr>
          <p:spPr bwMode="auto">
            <a:xfrm>
              <a:off x="4148439" y="991164"/>
              <a:ext cx="129740" cy="256679"/>
            </a:xfrm>
            <a:custGeom>
              <a:avLst/>
              <a:gdLst>
                <a:gd name="connsiteX0" fmla="*/ 126767 w 129740"/>
                <a:gd name="connsiteY0" fmla="*/ 64257 h 256679"/>
                <a:gd name="connsiteX1" fmla="*/ 77009 w 129740"/>
                <a:gd name="connsiteY1" fmla="*/ 64257 h 256679"/>
                <a:gd name="connsiteX2" fmla="*/ 77009 w 129740"/>
                <a:gd name="connsiteY2" fmla="*/ -28 h 256679"/>
                <a:gd name="connsiteX3" fmla="*/ 42357 w 129740"/>
                <a:gd name="connsiteY3" fmla="*/ 11031 h 256679"/>
                <a:gd name="connsiteX4" fmla="*/ 42357 w 129740"/>
                <a:gd name="connsiteY4" fmla="*/ 64257 h 256679"/>
                <a:gd name="connsiteX5" fmla="*/ -29 w 129740"/>
                <a:gd name="connsiteY5" fmla="*/ 64257 h 256679"/>
                <a:gd name="connsiteX6" fmla="*/ -29 w 129740"/>
                <a:gd name="connsiteY6" fmla="*/ 92260 h 256679"/>
                <a:gd name="connsiteX7" fmla="*/ 42357 w 129740"/>
                <a:gd name="connsiteY7" fmla="*/ 92260 h 256679"/>
                <a:gd name="connsiteX8" fmla="*/ 42357 w 129740"/>
                <a:gd name="connsiteY8" fmla="*/ 202102 h 256679"/>
                <a:gd name="connsiteX9" fmla="*/ 100231 w 129740"/>
                <a:gd name="connsiteY9" fmla="*/ 256652 h 256679"/>
                <a:gd name="connsiteX10" fmla="*/ 129711 w 129740"/>
                <a:gd name="connsiteY10" fmla="*/ 251489 h 256679"/>
                <a:gd name="connsiteX11" fmla="*/ 129711 w 129740"/>
                <a:gd name="connsiteY11" fmla="*/ 221962 h 256679"/>
                <a:gd name="connsiteX12" fmla="*/ 106127 w 129740"/>
                <a:gd name="connsiteY12" fmla="*/ 228630 h 256679"/>
                <a:gd name="connsiteX13" fmla="*/ 77009 w 129740"/>
                <a:gd name="connsiteY13" fmla="*/ 195082 h 256679"/>
                <a:gd name="connsiteX14" fmla="*/ 77009 w 129740"/>
                <a:gd name="connsiteY14" fmla="*/ 92260 h 256679"/>
                <a:gd name="connsiteX15" fmla="*/ 126767 w 129740"/>
                <a:gd name="connsiteY15" fmla="*/ 92260 h 256679"/>
                <a:gd name="connsiteX16" fmla="*/ 126767 w 129740"/>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40" h="256679" extrusionOk="0">
                  <a:moveTo>
                    <a:pt x="126767" y="64257"/>
                  </a:moveTo>
                  <a:lnTo>
                    <a:pt x="77009" y="64257"/>
                  </a:lnTo>
                  <a:lnTo>
                    <a:pt x="77009" y="-28"/>
                  </a:lnTo>
                  <a:lnTo>
                    <a:pt x="42357" y="11031"/>
                  </a:lnTo>
                  <a:lnTo>
                    <a:pt x="42357" y="64257"/>
                  </a:lnTo>
                  <a:lnTo>
                    <a:pt x="-29" y="64257"/>
                  </a:lnTo>
                  <a:lnTo>
                    <a:pt x="-29" y="92260"/>
                  </a:lnTo>
                  <a:lnTo>
                    <a:pt x="42357" y="92260"/>
                  </a:lnTo>
                  <a:lnTo>
                    <a:pt x="42357" y="202102"/>
                  </a:lnTo>
                  <a:cubicBezTo>
                    <a:pt x="42357" y="239698"/>
                    <a:pt x="64474" y="256652"/>
                    <a:pt x="100231" y="256652"/>
                  </a:cubicBezTo>
                  <a:cubicBezTo>
                    <a:pt x="110251" y="256301"/>
                    <a:pt x="120166" y="254563"/>
                    <a:pt x="129711" y="251489"/>
                  </a:cubicBezTo>
                  <a:lnTo>
                    <a:pt x="129711" y="221962"/>
                  </a:lnTo>
                  <a:cubicBezTo>
                    <a:pt x="122672" y="226441"/>
                    <a:pt x="114471" y="228759"/>
                    <a:pt x="106127" y="228630"/>
                  </a:cubicBezTo>
                  <a:cubicBezTo>
                    <a:pt x="90277" y="228630"/>
                    <a:pt x="77009" y="216828"/>
                    <a:pt x="77009" y="195082"/>
                  </a:cubicBezTo>
                  <a:lnTo>
                    <a:pt x="77009" y="92260"/>
                  </a:lnTo>
                  <a:lnTo>
                    <a:pt x="126767" y="92260"/>
                  </a:lnTo>
                  <a:lnTo>
                    <a:pt x="126767" y="64257"/>
                  </a:lnTo>
                  <a:close/>
                </a:path>
              </a:pathLst>
            </a:custGeom>
            <a:solidFill>
              <a:srgbClr val="003361"/>
            </a:solidFill>
            <a:ln w="9525" cap="flat">
              <a:noFill/>
              <a:prstDash val="solid"/>
              <a:miter/>
            </a:ln>
          </p:spPr>
          <p:txBody>
            <a:bodyPr rtlCol="0" anchor="ctr"/>
            <a:lstStyle/>
            <a:p>
              <a:pPr>
                <a:defRPr/>
              </a:pPr>
              <a:endParaRPr lang="en-GB"/>
            </a:p>
          </p:txBody>
        </p:sp>
        <p:sp>
          <p:nvSpPr>
            <p:cNvPr id="24" name="Graphic 2"/>
            <p:cNvSpPr/>
            <p:nvPr/>
          </p:nvSpPr>
          <p:spPr bwMode="auto">
            <a:xfrm>
              <a:off x="3728920"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25" name="Graphic 2"/>
            <p:cNvSpPr/>
            <p:nvPr/>
          </p:nvSpPr>
          <p:spPr bwMode="auto">
            <a:xfrm>
              <a:off x="2950537"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26" name="Graphic 2"/>
            <p:cNvSpPr/>
            <p:nvPr/>
          </p:nvSpPr>
          <p:spPr bwMode="auto">
            <a:xfrm>
              <a:off x="3995858" y="991239"/>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27" name="Graphic 2"/>
            <p:cNvSpPr/>
            <p:nvPr/>
          </p:nvSpPr>
          <p:spPr bwMode="auto">
            <a:xfrm>
              <a:off x="4055980" y="991239"/>
              <a:ext cx="34642" cy="34651"/>
            </a:xfrm>
            <a:custGeom>
              <a:avLst/>
              <a:gdLst>
                <a:gd name="connsiteX0" fmla="*/ 0 w 34642"/>
                <a:gd name="connsiteY0" fmla="*/ 34652 h 34651"/>
                <a:gd name="connsiteX1" fmla="*/ 34643 w 34642"/>
                <a:gd name="connsiteY1" fmla="*/ 34652 h 34651"/>
                <a:gd name="connsiteX2" fmla="*/ 34643 w 34642"/>
                <a:gd name="connsiteY2" fmla="*/ 0 h 34651"/>
                <a:gd name="connsiteX3" fmla="*/ 0 w 34642"/>
                <a:gd name="connsiteY3" fmla="*/ 0 h 34651"/>
                <a:gd name="connsiteX4" fmla="*/ 0 w 34642"/>
                <a:gd name="connsiteY4" fmla="*/ 34652 h 34651"/>
                <a:gd name="connsiteX5" fmla="*/ 0 w 34642"/>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51" extrusionOk="0">
                  <a:moveTo>
                    <a:pt x="0" y="34652"/>
                  </a:moveTo>
                  <a:lnTo>
                    <a:pt x="34643" y="34652"/>
                  </a:lnTo>
                  <a:lnTo>
                    <a:pt x="34643"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28" name="Graphic 2"/>
            <p:cNvSpPr/>
            <p:nvPr/>
          </p:nvSpPr>
          <p:spPr bwMode="auto">
            <a:xfrm>
              <a:off x="2495661" y="1051670"/>
              <a:ext cx="1622555" cy="197014"/>
            </a:xfrm>
            <a:custGeom>
              <a:avLst/>
              <a:gdLst>
                <a:gd name="connsiteX0" fmla="*/ 166210 w 1622555"/>
                <a:gd name="connsiteY0" fmla="*/ 4455 h 197014"/>
                <a:gd name="connsiteX1" fmla="*/ 131606 w 1622555"/>
                <a:gd name="connsiteY1" fmla="*/ 4455 h 197014"/>
                <a:gd name="connsiteX2" fmla="*/ 131606 w 1622555"/>
                <a:gd name="connsiteY2" fmla="*/ 91438 h 197014"/>
                <a:gd name="connsiteX3" fmla="*/ 74456 w 1622555"/>
                <a:gd name="connsiteY3" fmla="*/ 168847 h 197014"/>
                <a:gd name="connsiteX4" fmla="*/ 34651 w 1622555"/>
                <a:gd name="connsiteY4" fmla="*/ 101763 h 197014"/>
                <a:gd name="connsiteX5" fmla="*/ 34651 w 1622555"/>
                <a:gd name="connsiteY5" fmla="*/ 4455 h 197014"/>
                <a:gd name="connsiteX6" fmla="*/ -29 w 1622555"/>
                <a:gd name="connsiteY6" fmla="*/ 4455 h 197014"/>
                <a:gd name="connsiteX7" fmla="*/ -29 w 1622555"/>
                <a:gd name="connsiteY7" fmla="*/ 116145 h 197014"/>
                <a:gd name="connsiteX8" fmla="*/ 70370 w 1622555"/>
                <a:gd name="connsiteY8" fmla="*/ 196870 h 197014"/>
                <a:gd name="connsiteX9" fmla="*/ 131930 w 1622555"/>
                <a:gd name="connsiteY9" fmla="*/ 162580 h 197014"/>
                <a:gd name="connsiteX10" fmla="*/ 132663 w 1622555"/>
                <a:gd name="connsiteY10" fmla="*/ 162580 h 197014"/>
                <a:gd name="connsiteX11" fmla="*/ 132663 w 1622555"/>
                <a:gd name="connsiteY11" fmla="*/ 192431 h 197014"/>
                <a:gd name="connsiteX12" fmla="*/ 166210 w 1622555"/>
                <a:gd name="connsiteY12" fmla="*/ 192431 h 197014"/>
                <a:gd name="connsiteX13" fmla="*/ 166210 w 1622555"/>
                <a:gd name="connsiteY13" fmla="*/ 4455 h 197014"/>
                <a:gd name="connsiteX14" fmla="*/ 225180 w 1622555"/>
                <a:gd name="connsiteY14" fmla="*/ 192431 h 197014"/>
                <a:gd name="connsiteX15" fmla="*/ 259832 w 1622555"/>
                <a:gd name="connsiteY15" fmla="*/ 192431 h 197014"/>
                <a:gd name="connsiteX16" fmla="*/ 259832 w 1622555"/>
                <a:gd name="connsiteY16" fmla="*/ 105449 h 197014"/>
                <a:gd name="connsiteX17" fmla="*/ 316982 w 1622555"/>
                <a:gd name="connsiteY17" fmla="*/ 28039 h 197014"/>
                <a:gd name="connsiteX18" fmla="*/ 356787 w 1622555"/>
                <a:gd name="connsiteY18" fmla="*/ 95124 h 197014"/>
                <a:gd name="connsiteX19" fmla="*/ 356787 w 1622555"/>
                <a:gd name="connsiteY19" fmla="*/ 192431 h 197014"/>
                <a:gd name="connsiteX20" fmla="*/ 391439 w 1622555"/>
                <a:gd name="connsiteY20" fmla="*/ 192431 h 197014"/>
                <a:gd name="connsiteX21" fmla="*/ 391439 w 1622555"/>
                <a:gd name="connsiteY21" fmla="*/ 80751 h 197014"/>
                <a:gd name="connsiteX22" fmla="*/ 321039 w 1622555"/>
                <a:gd name="connsiteY22" fmla="*/ 26 h 197014"/>
                <a:gd name="connsiteX23" fmla="*/ 259479 w 1622555"/>
                <a:gd name="connsiteY23" fmla="*/ 34316 h 197014"/>
                <a:gd name="connsiteX24" fmla="*/ 258746 w 1622555"/>
                <a:gd name="connsiteY24" fmla="*/ 34316 h 197014"/>
                <a:gd name="connsiteX25" fmla="*/ 258746 w 1622555"/>
                <a:gd name="connsiteY25" fmla="*/ 4455 h 197014"/>
                <a:gd name="connsiteX26" fmla="*/ 225180 w 1622555"/>
                <a:gd name="connsiteY26" fmla="*/ 4455 h 197014"/>
                <a:gd name="connsiteX27" fmla="*/ 225180 w 1622555"/>
                <a:gd name="connsiteY27" fmla="*/ 192431 h 197014"/>
                <a:gd name="connsiteX28" fmla="*/ 454818 w 1622555"/>
                <a:gd name="connsiteY28" fmla="*/ 192431 h 197014"/>
                <a:gd name="connsiteX29" fmla="*/ 489460 w 1622555"/>
                <a:gd name="connsiteY29" fmla="*/ 192431 h 197014"/>
                <a:gd name="connsiteX30" fmla="*/ 489460 w 1622555"/>
                <a:gd name="connsiteY30" fmla="*/ 4455 h 197014"/>
                <a:gd name="connsiteX31" fmla="*/ 454818 w 1622555"/>
                <a:gd name="connsiteY31" fmla="*/ 4455 h 197014"/>
                <a:gd name="connsiteX32" fmla="*/ 454818 w 1622555"/>
                <a:gd name="connsiteY32" fmla="*/ 192431 h 197014"/>
                <a:gd name="connsiteX33" fmla="*/ 703620 w 1622555"/>
                <a:gd name="connsiteY33" fmla="*/ 4455 h 197014"/>
                <a:gd name="connsiteX34" fmla="*/ 668969 w 1622555"/>
                <a:gd name="connsiteY34" fmla="*/ 4455 h 197014"/>
                <a:gd name="connsiteX35" fmla="*/ 617000 w 1622555"/>
                <a:gd name="connsiteY35" fmla="*/ 157808 h 197014"/>
                <a:gd name="connsiteX36" fmla="*/ 616257 w 1622555"/>
                <a:gd name="connsiteY36" fmla="*/ 157808 h 197014"/>
                <a:gd name="connsiteX37" fmla="*/ 565394 w 1622555"/>
                <a:gd name="connsiteY37" fmla="*/ 4455 h 197014"/>
                <a:gd name="connsiteX38" fmla="*/ 527427 w 1622555"/>
                <a:gd name="connsiteY38" fmla="*/ 4455 h 197014"/>
                <a:gd name="connsiteX39" fmla="*/ 594883 w 1622555"/>
                <a:gd name="connsiteY39" fmla="*/ 192431 h 197014"/>
                <a:gd name="connsiteX40" fmla="*/ 636164 w 1622555"/>
                <a:gd name="connsiteY40" fmla="*/ 192431 h 197014"/>
                <a:gd name="connsiteX41" fmla="*/ 703620 w 1622555"/>
                <a:gd name="connsiteY41" fmla="*/ 4455 h 197014"/>
                <a:gd name="connsiteX42" fmla="*/ 881281 w 1622555"/>
                <a:gd name="connsiteY42" fmla="*/ 150045 h 197014"/>
                <a:gd name="connsiteX43" fmla="*/ 823416 w 1622555"/>
                <a:gd name="connsiteY43" fmla="*/ 168847 h 197014"/>
                <a:gd name="connsiteX44" fmla="*/ 761494 w 1622555"/>
                <a:gd name="connsiteY44" fmla="*/ 107747 h 197014"/>
                <a:gd name="connsiteX45" fmla="*/ 761504 w 1622555"/>
                <a:gd name="connsiteY45" fmla="*/ 106182 h 197014"/>
                <a:gd name="connsiteX46" fmla="*/ 895673 w 1622555"/>
                <a:gd name="connsiteY46" fmla="*/ 106182 h 197014"/>
                <a:gd name="connsiteX47" fmla="*/ 812739 w 1622555"/>
                <a:gd name="connsiteY47" fmla="*/ 26 h 197014"/>
                <a:gd name="connsiteX48" fmla="*/ 724652 w 1622555"/>
                <a:gd name="connsiteY48" fmla="*/ 95124 h 197014"/>
                <a:gd name="connsiteX49" fmla="*/ 821959 w 1622555"/>
                <a:gd name="connsiteY49" fmla="*/ 196860 h 197014"/>
                <a:gd name="connsiteX50" fmla="*/ 881300 w 1622555"/>
                <a:gd name="connsiteY50" fmla="*/ 184697 h 197014"/>
                <a:gd name="connsiteX51" fmla="*/ 881300 w 1622555"/>
                <a:gd name="connsiteY51" fmla="*/ 150045 h 197014"/>
                <a:gd name="connsiteX52" fmla="*/ 761485 w 1622555"/>
                <a:gd name="connsiteY52" fmla="*/ 80379 h 197014"/>
                <a:gd name="connsiteX53" fmla="*/ 811967 w 1622555"/>
                <a:gd name="connsiteY53" fmla="*/ 28039 h 197014"/>
                <a:gd name="connsiteX54" fmla="*/ 858783 w 1622555"/>
                <a:gd name="connsiteY54" fmla="*/ 80379 h 197014"/>
                <a:gd name="connsiteX55" fmla="*/ 942098 w 1622555"/>
                <a:gd name="connsiteY55" fmla="*/ 192431 h 197014"/>
                <a:gd name="connsiteX56" fmla="*/ 976750 w 1622555"/>
                <a:gd name="connsiteY56" fmla="*/ 192431 h 197014"/>
                <a:gd name="connsiteX57" fmla="*/ 976750 w 1622555"/>
                <a:gd name="connsiteY57" fmla="*/ 106925 h 197014"/>
                <a:gd name="connsiteX58" fmla="*/ 1027985 w 1622555"/>
                <a:gd name="connsiteY58" fmla="*/ 30249 h 197014"/>
                <a:gd name="connsiteX59" fmla="*/ 1047149 w 1622555"/>
                <a:gd name="connsiteY59" fmla="*/ 33573 h 197014"/>
                <a:gd name="connsiteX60" fmla="*/ 1047149 w 1622555"/>
                <a:gd name="connsiteY60" fmla="*/ 2607 h 197014"/>
                <a:gd name="connsiteX61" fmla="*/ 1024289 w 1622555"/>
                <a:gd name="connsiteY61" fmla="*/ 26 h 197014"/>
                <a:gd name="connsiteX62" fmla="*/ 975264 w 1622555"/>
                <a:gd name="connsiteY62" fmla="*/ 33573 h 197014"/>
                <a:gd name="connsiteX63" fmla="*/ 974569 w 1622555"/>
                <a:gd name="connsiteY63" fmla="*/ 33573 h 197014"/>
                <a:gd name="connsiteX64" fmla="*/ 974569 w 1622555"/>
                <a:gd name="connsiteY64" fmla="*/ 4455 h 197014"/>
                <a:gd name="connsiteX65" fmla="*/ 942126 w 1622555"/>
                <a:gd name="connsiteY65" fmla="*/ 4455 h 197014"/>
                <a:gd name="connsiteX66" fmla="*/ 942126 w 1622555"/>
                <a:gd name="connsiteY66" fmla="*/ 192431 h 197014"/>
                <a:gd name="connsiteX67" fmla="*/ 1069628 w 1622555"/>
                <a:gd name="connsiteY67" fmla="*/ 186535 h 197014"/>
                <a:gd name="connsiteX68" fmla="*/ 1121235 w 1622555"/>
                <a:gd name="connsiteY68" fmla="*/ 196860 h 197014"/>
                <a:gd name="connsiteX69" fmla="*/ 1186843 w 1622555"/>
                <a:gd name="connsiteY69" fmla="*/ 138253 h 197014"/>
                <a:gd name="connsiteX70" fmla="*/ 1105385 w 1622555"/>
                <a:gd name="connsiteY70" fmla="*/ 50890 h 197014"/>
                <a:gd name="connsiteX71" fmla="*/ 1138561 w 1622555"/>
                <a:gd name="connsiteY71" fmla="*/ 28030 h 197014"/>
                <a:gd name="connsiteX72" fmla="*/ 1175051 w 1622555"/>
                <a:gd name="connsiteY72" fmla="*/ 37612 h 197014"/>
                <a:gd name="connsiteX73" fmla="*/ 1178004 w 1622555"/>
                <a:gd name="connsiteY73" fmla="*/ 7389 h 197014"/>
                <a:gd name="connsiteX74" fmla="*/ 1134874 w 1622555"/>
                <a:gd name="connsiteY74" fmla="*/ 17 h 197014"/>
                <a:gd name="connsiteX75" fmla="*/ 1068523 w 1622555"/>
                <a:gd name="connsiteY75" fmla="*/ 57891 h 197014"/>
                <a:gd name="connsiteX76" fmla="*/ 1149990 w 1622555"/>
                <a:gd name="connsiteY76" fmla="*/ 141930 h 197014"/>
                <a:gd name="connsiteX77" fmla="*/ 1114605 w 1622555"/>
                <a:gd name="connsiteY77" fmla="*/ 168838 h 197014"/>
                <a:gd name="connsiteX78" fmla="*/ 1071476 w 1622555"/>
                <a:gd name="connsiteY78" fmla="*/ 155569 h 197014"/>
                <a:gd name="connsiteX79" fmla="*/ 1069628 w 1622555"/>
                <a:gd name="connsiteY79" fmla="*/ 186526 h 197014"/>
                <a:gd name="connsiteX80" fmla="*/ 1233287 w 1622555"/>
                <a:gd name="connsiteY80" fmla="*/ 192431 h 197014"/>
                <a:gd name="connsiteX81" fmla="*/ 1267939 w 1622555"/>
                <a:gd name="connsiteY81" fmla="*/ 192431 h 197014"/>
                <a:gd name="connsiteX82" fmla="*/ 1267939 w 1622555"/>
                <a:gd name="connsiteY82" fmla="*/ 4455 h 197014"/>
                <a:gd name="connsiteX83" fmla="*/ 1233287 w 1622555"/>
                <a:gd name="connsiteY83" fmla="*/ 4455 h 197014"/>
                <a:gd name="connsiteX84" fmla="*/ 1233287 w 1622555"/>
                <a:gd name="connsiteY84" fmla="*/ 192431 h 197014"/>
                <a:gd name="connsiteX85" fmla="*/ 1485404 w 1622555"/>
                <a:gd name="connsiteY85" fmla="*/ 47203 h 197014"/>
                <a:gd name="connsiteX86" fmla="*/ 1539954 w 1622555"/>
                <a:gd name="connsiteY86" fmla="*/ 28039 h 197014"/>
                <a:gd name="connsiteX87" fmla="*/ 1586397 w 1622555"/>
                <a:gd name="connsiteY87" fmla="*/ 77064 h 197014"/>
                <a:gd name="connsiteX88" fmla="*/ 1549536 w 1622555"/>
                <a:gd name="connsiteY88" fmla="*/ 76331 h 197014"/>
                <a:gd name="connsiteX89" fmla="*/ 1462182 w 1622555"/>
                <a:gd name="connsiteY89" fmla="*/ 138243 h 197014"/>
                <a:gd name="connsiteX90" fmla="*/ 1531105 w 1622555"/>
                <a:gd name="connsiteY90" fmla="*/ 196851 h 197014"/>
                <a:gd name="connsiteX91" fmla="*/ 1589350 w 1622555"/>
                <a:gd name="connsiteY91" fmla="*/ 168095 h 197014"/>
                <a:gd name="connsiteX92" fmla="*/ 1590084 w 1622555"/>
                <a:gd name="connsiteY92" fmla="*/ 168095 h 197014"/>
                <a:gd name="connsiteX93" fmla="*/ 1590084 w 1622555"/>
                <a:gd name="connsiteY93" fmla="*/ 192422 h 197014"/>
                <a:gd name="connsiteX94" fmla="*/ 1622526 w 1622555"/>
                <a:gd name="connsiteY94" fmla="*/ 192422 h 197014"/>
                <a:gd name="connsiteX95" fmla="*/ 1621049 w 1622555"/>
                <a:gd name="connsiteY95" fmla="*/ 155569 h 197014"/>
                <a:gd name="connsiteX96" fmla="*/ 1621049 w 1622555"/>
                <a:gd name="connsiteY96" fmla="*/ 77798 h 197014"/>
                <a:gd name="connsiteX97" fmla="*/ 1545488 w 1622555"/>
                <a:gd name="connsiteY97" fmla="*/ 26 h 197014"/>
                <a:gd name="connsiteX98" fmla="*/ 1483575 w 1622555"/>
                <a:gd name="connsiteY98" fmla="*/ 17724 h 197014"/>
                <a:gd name="connsiteX99" fmla="*/ 1485423 w 1622555"/>
                <a:gd name="connsiteY99" fmla="*/ 47251 h 197014"/>
                <a:gd name="connsiteX100" fmla="*/ 1586369 w 1622555"/>
                <a:gd name="connsiteY100" fmla="*/ 119451 h 197014"/>
                <a:gd name="connsiteX101" fmla="*/ 1533981 w 1622555"/>
                <a:gd name="connsiteY101" fmla="*/ 168847 h 197014"/>
                <a:gd name="connsiteX102" fmla="*/ 1498967 w 1622555"/>
                <a:gd name="connsiteY102" fmla="*/ 138253 h 197014"/>
                <a:gd name="connsiteX103" fmla="*/ 1564204 w 1622555"/>
                <a:gd name="connsiteY103" fmla="*/ 102125 h 197014"/>
                <a:gd name="connsiteX104" fmla="*/ 1586321 w 1622555"/>
                <a:gd name="connsiteY104" fmla="*/ 102868 h 197014"/>
                <a:gd name="connsiteX105" fmla="*/ 1586321 w 1622555"/>
                <a:gd name="connsiteY105" fmla="*/ 119451 h 19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22555" h="197014" extrusionOk="0">
                  <a:moveTo>
                    <a:pt x="166210" y="4455"/>
                  </a:moveTo>
                  <a:lnTo>
                    <a:pt x="131606" y="4455"/>
                  </a:lnTo>
                  <a:lnTo>
                    <a:pt x="131606" y="91438"/>
                  </a:lnTo>
                  <a:cubicBezTo>
                    <a:pt x="131606" y="137158"/>
                    <a:pt x="113918" y="168847"/>
                    <a:pt x="74456" y="168847"/>
                  </a:cubicBezTo>
                  <a:cubicBezTo>
                    <a:pt x="44233" y="166999"/>
                    <a:pt x="34651" y="145625"/>
                    <a:pt x="34651" y="101763"/>
                  </a:cubicBezTo>
                  <a:lnTo>
                    <a:pt x="34651" y="4455"/>
                  </a:lnTo>
                  <a:lnTo>
                    <a:pt x="-29" y="4455"/>
                  </a:lnTo>
                  <a:lnTo>
                    <a:pt x="-29" y="116145"/>
                  </a:lnTo>
                  <a:cubicBezTo>
                    <a:pt x="-29" y="166628"/>
                    <a:pt x="21716" y="196870"/>
                    <a:pt x="70370" y="196870"/>
                  </a:cubicBezTo>
                  <a:cubicBezTo>
                    <a:pt x="95694" y="197878"/>
                    <a:pt x="119456" y="184642"/>
                    <a:pt x="131930" y="162580"/>
                  </a:cubicBezTo>
                  <a:lnTo>
                    <a:pt x="132663" y="162580"/>
                  </a:lnTo>
                  <a:lnTo>
                    <a:pt x="132663" y="192431"/>
                  </a:lnTo>
                  <a:lnTo>
                    <a:pt x="166210" y="192431"/>
                  </a:lnTo>
                  <a:lnTo>
                    <a:pt x="166210" y="4455"/>
                  </a:lnTo>
                  <a:close/>
                  <a:moveTo>
                    <a:pt x="225180" y="192431"/>
                  </a:moveTo>
                  <a:lnTo>
                    <a:pt x="259832" y="192431"/>
                  </a:lnTo>
                  <a:lnTo>
                    <a:pt x="259832" y="105449"/>
                  </a:lnTo>
                  <a:cubicBezTo>
                    <a:pt x="259832" y="59729"/>
                    <a:pt x="277520" y="28039"/>
                    <a:pt x="316982" y="28039"/>
                  </a:cubicBezTo>
                  <a:cubicBezTo>
                    <a:pt x="347204" y="29887"/>
                    <a:pt x="356787" y="51261"/>
                    <a:pt x="356787" y="95124"/>
                  </a:cubicBezTo>
                  <a:lnTo>
                    <a:pt x="356787" y="192431"/>
                  </a:lnTo>
                  <a:lnTo>
                    <a:pt x="391439" y="192431"/>
                  </a:lnTo>
                  <a:lnTo>
                    <a:pt x="391439" y="80751"/>
                  </a:lnTo>
                  <a:cubicBezTo>
                    <a:pt x="391439" y="30268"/>
                    <a:pt x="369693" y="26"/>
                    <a:pt x="321039" y="26"/>
                  </a:cubicBezTo>
                  <a:cubicBezTo>
                    <a:pt x="295712" y="-983"/>
                    <a:pt x="271957" y="12254"/>
                    <a:pt x="259479" y="34316"/>
                  </a:cubicBezTo>
                  <a:lnTo>
                    <a:pt x="258746" y="34316"/>
                  </a:lnTo>
                  <a:lnTo>
                    <a:pt x="258746" y="4455"/>
                  </a:lnTo>
                  <a:lnTo>
                    <a:pt x="225180" y="4455"/>
                  </a:lnTo>
                  <a:lnTo>
                    <a:pt x="225180" y="192431"/>
                  </a:lnTo>
                  <a:close/>
                  <a:moveTo>
                    <a:pt x="454818" y="192431"/>
                  </a:moveTo>
                  <a:lnTo>
                    <a:pt x="489460" y="192431"/>
                  </a:lnTo>
                  <a:lnTo>
                    <a:pt x="489460" y="4455"/>
                  </a:lnTo>
                  <a:lnTo>
                    <a:pt x="454818" y="4455"/>
                  </a:lnTo>
                  <a:lnTo>
                    <a:pt x="454818" y="192431"/>
                  </a:lnTo>
                  <a:close/>
                  <a:moveTo>
                    <a:pt x="703620" y="4455"/>
                  </a:moveTo>
                  <a:lnTo>
                    <a:pt x="668969" y="4455"/>
                  </a:lnTo>
                  <a:lnTo>
                    <a:pt x="617000" y="157808"/>
                  </a:lnTo>
                  <a:lnTo>
                    <a:pt x="616257" y="157808"/>
                  </a:lnTo>
                  <a:lnTo>
                    <a:pt x="565394" y="4455"/>
                  </a:lnTo>
                  <a:lnTo>
                    <a:pt x="527427" y="4455"/>
                  </a:lnTo>
                  <a:lnTo>
                    <a:pt x="594883" y="192431"/>
                  </a:lnTo>
                  <a:lnTo>
                    <a:pt x="636164" y="192431"/>
                  </a:lnTo>
                  <a:lnTo>
                    <a:pt x="703620" y="4455"/>
                  </a:lnTo>
                  <a:close/>
                  <a:moveTo>
                    <a:pt x="881281" y="150045"/>
                  </a:moveTo>
                  <a:cubicBezTo>
                    <a:pt x="864117" y="161575"/>
                    <a:pt x="844076" y="168087"/>
                    <a:pt x="823416" y="168847"/>
                  </a:cubicBezTo>
                  <a:cubicBezTo>
                    <a:pt x="789441" y="169074"/>
                    <a:pt x="761723" y="141719"/>
                    <a:pt x="761494" y="107747"/>
                  </a:cubicBezTo>
                  <a:cubicBezTo>
                    <a:pt x="761494" y="107225"/>
                    <a:pt x="761494" y="106704"/>
                    <a:pt x="761504" y="106182"/>
                  </a:cubicBezTo>
                  <a:lnTo>
                    <a:pt x="895673" y="106182"/>
                  </a:lnTo>
                  <a:cubicBezTo>
                    <a:pt x="895673" y="45737"/>
                    <a:pt x="875404" y="26"/>
                    <a:pt x="812739" y="26"/>
                  </a:cubicBezTo>
                  <a:cubicBezTo>
                    <a:pt x="759666" y="26"/>
                    <a:pt x="724652" y="39469"/>
                    <a:pt x="724652" y="95124"/>
                  </a:cubicBezTo>
                  <a:cubicBezTo>
                    <a:pt x="724652" y="156312"/>
                    <a:pt x="755246" y="196860"/>
                    <a:pt x="821959" y="196860"/>
                  </a:cubicBezTo>
                  <a:cubicBezTo>
                    <a:pt x="842381" y="197061"/>
                    <a:pt x="862602" y="192915"/>
                    <a:pt x="881300" y="184697"/>
                  </a:cubicBezTo>
                  <a:lnTo>
                    <a:pt x="881300" y="150045"/>
                  </a:lnTo>
                  <a:close/>
                  <a:moveTo>
                    <a:pt x="761485" y="80379"/>
                  </a:moveTo>
                  <a:cubicBezTo>
                    <a:pt x="764066" y="56052"/>
                    <a:pt x="778077" y="28039"/>
                    <a:pt x="811967" y="28039"/>
                  </a:cubicBezTo>
                  <a:cubicBezTo>
                    <a:pt x="841819" y="28039"/>
                    <a:pt x="858783" y="51633"/>
                    <a:pt x="858783" y="80379"/>
                  </a:cubicBezTo>
                  <a:close/>
                  <a:moveTo>
                    <a:pt x="942098" y="192431"/>
                  </a:moveTo>
                  <a:lnTo>
                    <a:pt x="976750" y="192431"/>
                  </a:lnTo>
                  <a:lnTo>
                    <a:pt x="976750" y="106925"/>
                  </a:lnTo>
                  <a:cubicBezTo>
                    <a:pt x="976750" y="59738"/>
                    <a:pt x="997019" y="30249"/>
                    <a:pt x="1027985" y="30249"/>
                  </a:cubicBezTo>
                  <a:cubicBezTo>
                    <a:pt x="1034528" y="30124"/>
                    <a:pt x="1041034" y="31253"/>
                    <a:pt x="1047149" y="33573"/>
                  </a:cubicBezTo>
                  <a:lnTo>
                    <a:pt x="1047149" y="2607"/>
                  </a:lnTo>
                  <a:cubicBezTo>
                    <a:pt x="1039653" y="849"/>
                    <a:pt x="1031985" y="-18"/>
                    <a:pt x="1024289" y="26"/>
                  </a:cubicBezTo>
                  <a:cubicBezTo>
                    <a:pt x="1002963" y="1182"/>
                    <a:pt x="984065" y="14117"/>
                    <a:pt x="975264" y="33573"/>
                  </a:cubicBezTo>
                  <a:lnTo>
                    <a:pt x="974569" y="33573"/>
                  </a:lnTo>
                  <a:lnTo>
                    <a:pt x="974569" y="4455"/>
                  </a:lnTo>
                  <a:lnTo>
                    <a:pt x="942126" y="4455"/>
                  </a:lnTo>
                  <a:lnTo>
                    <a:pt x="942126" y="192431"/>
                  </a:lnTo>
                  <a:close/>
                  <a:moveTo>
                    <a:pt x="1069628" y="186535"/>
                  </a:moveTo>
                  <a:cubicBezTo>
                    <a:pt x="1085716" y="194176"/>
                    <a:pt x="1103442" y="197723"/>
                    <a:pt x="1121235" y="196860"/>
                  </a:cubicBezTo>
                  <a:cubicBezTo>
                    <a:pt x="1154782" y="196860"/>
                    <a:pt x="1186843" y="178429"/>
                    <a:pt x="1186843" y="138253"/>
                  </a:cubicBezTo>
                  <a:cubicBezTo>
                    <a:pt x="1186843" y="78169"/>
                    <a:pt x="1105385" y="89228"/>
                    <a:pt x="1105385" y="50890"/>
                  </a:cubicBezTo>
                  <a:cubicBezTo>
                    <a:pt x="1105385" y="35412"/>
                    <a:pt x="1120863" y="28030"/>
                    <a:pt x="1138561" y="28030"/>
                  </a:cubicBezTo>
                  <a:cubicBezTo>
                    <a:pt x="1151219" y="28910"/>
                    <a:pt x="1163592" y="32160"/>
                    <a:pt x="1175051" y="37612"/>
                  </a:cubicBezTo>
                  <a:lnTo>
                    <a:pt x="1178004" y="7389"/>
                  </a:lnTo>
                  <a:cubicBezTo>
                    <a:pt x="1164088" y="2758"/>
                    <a:pt x="1149543" y="272"/>
                    <a:pt x="1134874" y="17"/>
                  </a:cubicBezTo>
                  <a:cubicBezTo>
                    <a:pt x="1097641" y="17"/>
                    <a:pt x="1068523" y="18819"/>
                    <a:pt x="1068523" y="57891"/>
                  </a:cubicBezTo>
                  <a:cubicBezTo>
                    <a:pt x="1068523" y="110592"/>
                    <a:pt x="1149990" y="107649"/>
                    <a:pt x="1149990" y="141930"/>
                  </a:cubicBezTo>
                  <a:cubicBezTo>
                    <a:pt x="1149990" y="162199"/>
                    <a:pt x="1130455" y="168838"/>
                    <a:pt x="1114605" y="168838"/>
                  </a:cubicBezTo>
                  <a:cubicBezTo>
                    <a:pt x="1099356" y="168039"/>
                    <a:pt x="1084535" y="163481"/>
                    <a:pt x="1071476" y="155569"/>
                  </a:cubicBezTo>
                  <a:lnTo>
                    <a:pt x="1069628" y="186526"/>
                  </a:lnTo>
                  <a:close/>
                  <a:moveTo>
                    <a:pt x="1233287" y="192431"/>
                  </a:moveTo>
                  <a:lnTo>
                    <a:pt x="1267939" y="192431"/>
                  </a:lnTo>
                  <a:lnTo>
                    <a:pt x="1267939" y="4455"/>
                  </a:lnTo>
                  <a:lnTo>
                    <a:pt x="1233287" y="4455"/>
                  </a:lnTo>
                  <a:lnTo>
                    <a:pt x="1233287" y="192431"/>
                  </a:lnTo>
                  <a:close/>
                  <a:moveTo>
                    <a:pt x="1485404" y="47203"/>
                  </a:moveTo>
                  <a:cubicBezTo>
                    <a:pt x="1500920" y="34881"/>
                    <a:pt x="1520132" y="28132"/>
                    <a:pt x="1539954" y="28039"/>
                  </a:cubicBezTo>
                  <a:cubicBezTo>
                    <a:pt x="1574606" y="28039"/>
                    <a:pt x="1586397" y="44632"/>
                    <a:pt x="1586397" y="77064"/>
                  </a:cubicBezTo>
                  <a:cubicBezTo>
                    <a:pt x="1572758" y="76331"/>
                    <a:pt x="1563175" y="76331"/>
                    <a:pt x="1549536" y="76331"/>
                  </a:cubicBezTo>
                  <a:cubicBezTo>
                    <a:pt x="1513788" y="76331"/>
                    <a:pt x="1462182" y="91076"/>
                    <a:pt x="1462182" y="138243"/>
                  </a:cubicBezTo>
                  <a:cubicBezTo>
                    <a:pt x="1462182" y="179201"/>
                    <a:pt x="1490567" y="196851"/>
                    <a:pt x="1531105" y="196851"/>
                  </a:cubicBezTo>
                  <a:cubicBezTo>
                    <a:pt x="1554070" y="197437"/>
                    <a:pt x="1575853" y="186683"/>
                    <a:pt x="1589350" y="168095"/>
                  </a:cubicBezTo>
                  <a:lnTo>
                    <a:pt x="1590084" y="168095"/>
                  </a:lnTo>
                  <a:lnTo>
                    <a:pt x="1590084" y="192422"/>
                  </a:lnTo>
                  <a:lnTo>
                    <a:pt x="1622526" y="192422"/>
                  </a:lnTo>
                  <a:cubicBezTo>
                    <a:pt x="1621269" y="180180"/>
                    <a:pt x="1620773" y="167872"/>
                    <a:pt x="1621049" y="155569"/>
                  </a:cubicBezTo>
                  <a:lnTo>
                    <a:pt x="1621049" y="77798"/>
                  </a:lnTo>
                  <a:cubicBezTo>
                    <a:pt x="1621049" y="26563"/>
                    <a:pt x="1599304" y="26"/>
                    <a:pt x="1545488" y="26"/>
                  </a:cubicBezTo>
                  <a:cubicBezTo>
                    <a:pt x="1523618" y="159"/>
                    <a:pt x="1502206" y="6279"/>
                    <a:pt x="1483575" y="17724"/>
                  </a:cubicBezTo>
                  <a:lnTo>
                    <a:pt x="1485423" y="47251"/>
                  </a:lnTo>
                  <a:close/>
                  <a:moveTo>
                    <a:pt x="1586369" y="119451"/>
                  </a:moveTo>
                  <a:cubicBezTo>
                    <a:pt x="1586369" y="147464"/>
                    <a:pt x="1568271" y="168847"/>
                    <a:pt x="1533981" y="168847"/>
                  </a:cubicBezTo>
                  <a:cubicBezTo>
                    <a:pt x="1518132" y="168847"/>
                    <a:pt x="1498967" y="158151"/>
                    <a:pt x="1498967" y="138253"/>
                  </a:cubicBezTo>
                  <a:cubicBezTo>
                    <a:pt x="1498967" y="105077"/>
                    <a:pt x="1545411" y="102125"/>
                    <a:pt x="1564204" y="102125"/>
                  </a:cubicBezTo>
                  <a:cubicBezTo>
                    <a:pt x="1571577" y="102125"/>
                    <a:pt x="1578949" y="102868"/>
                    <a:pt x="1586321" y="102868"/>
                  </a:cubicBezTo>
                  <a:lnTo>
                    <a:pt x="1586321" y="119451"/>
                  </a:lnTo>
                  <a:close/>
                </a:path>
              </a:pathLst>
            </a:custGeom>
            <a:solidFill>
              <a:srgbClr val="003361"/>
            </a:solidFill>
            <a:ln w="9525" cap="flat">
              <a:noFill/>
              <a:prstDash val="solid"/>
              <a:miter/>
            </a:ln>
          </p:spPr>
          <p:txBody>
            <a:bodyPr rtlCol="0" anchor="ctr"/>
            <a:lstStyle/>
            <a:p>
              <a:pPr>
                <a:defRPr/>
              </a:pPr>
              <a:endParaRPr lang="en-GB"/>
            </a:p>
          </p:txBody>
        </p:sp>
        <p:sp>
          <p:nvSpPr>
            <p:cNvPr id="29" name="Graphic 2"/>
            <p:cNvSpPr/>
            <p:nvPr userDrawn="1"/>
          </p:nvSpPr>
          <p:spPr bwMode="auto">
            <a:xfrm>
              <a:off x="2064902" y="970733"/>
              <a:ext cx="276653" cy="276653"/>
            </a:xfrm>
            <a:custGeom>
              <a:avLst/>
              <a:gdLst>
                <a:gd name="connsiteX0" fmla="*/ 0 w 276653"/>
                <a:gd name="connsiteY0" fmla="*/ 3172 h 276653"/>
                <a:gd name="connsiteX1" fmla="*/ 0 w 276653"/>
                <a:gd name="connsiteY1" fmla="*/ 273491 h 276653"/>
                <a:gd name="connsiteX2" fmla="*/ 0 w 276653"/>
                <a:gd name="connsiteY2" fmla="*/ 276654 h 276653"/>
                <a:gd name="connsiteX3" fmla="*/ 3162 w 276653"/>
                <a:gd name="connsiteY3" fmla="*/ 276654 h 276653"/>
                <a:gd name="connsiteX4" fmla="*/ 273491 w 276653"/>
                <a:gd name="connsiteY4" fmla="*/ 276654 h 276653"/>
                <a:gd name="connsiteX5" fmla="*/ 276654 w 276653"/>
                <a:gd name="connsiteY5" fmla="*/ 276654 h 276653"/>
                <a:gd name="connsiteX6" fmla="*/ 276654 w 276653"/>
                <a:gd name="connsiteY6" fmla="*/ 273491 h 276653"/>
                <a:gd name="connsiteX7" fmla="*/ 276654 w 276653"/>
                <a:gd name="connsiteY7" fmla="*/ 3172 h 276653"/>
                <a:gd name="connsiteX8" fmla="*/ 276654 w 276653"/>
                <a:gd name="connsiteY8" fmla="*/ 0 h 276653"/>
                <a:gd name="connsiteX9" fmla="*/ 273491 w 276653"/>
                <a:gd name="connsiteY9" fmla="*/ 0 h 276653"/>
                <a:gd name="connsiteX10" fmla="*/ 3162 w 276653"/>
                <a:gd name="connsiteY10" fmla="*/ 0 h 276653"/>
                <a:gd name="connsiteX11" fmla="*/ 0 w 276653"/>
                <a:gd name="connsiteY11" fmla="*/ 0 h 276653"/>
                <a:gd name="connsiteX12" fmla="*/ 0 w 276653"/>
                <a:gd name="connsiteY12" fmla="*/ 3172 h 276653"/>
                <a:gd name="connsiteX13" fmla="*/ 0 w 276653"/>
                <a:gd name="connsiteY13" fmla="*/ 3172 h 2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653" h="276653" extrusionOk="0">
                  <a:moveTo>
                    <a:pt x="0" y="3172"/>
                  </a:moveTo>
                  <a:lnTo>
                    <a:pt x="0" y="273491"/>
                  </a:lnTo>
                  <a:lnTo>
                    <a:pt x="0" y="276654"/>
                  </a:lnTo>
                  <a:lnTo>
                    <a:pt x="3162" y="276654"/>
                  </a:lnTo>
                  <a:lnTo>
                    <a:pt x="273491" y="276654"/>
                  </a:lnTo>
                  <a:lnTo>
                    <a:pt x="276654" y="276654"/>
                  </a:lnTo>
                  <a:lnTo>
                    <a:pt x="276654" y="273491"/>
                  </a:lnTo>
                  <a:lnTo>
                    <a:pt x="276654" y="3172"/>
                  </a:lnTo>
                  <a:lnTo>
                    <a:pt x="276654" y="0"/>
                  </a:lnTo>
                  <a:lnTo>
                    <a:pt x="273491" y="0"/>
                  </a:lnTo>
                  <a:lnTo>
                    <a:pt x="3162" y="0"/>
                  </a:lnTo>
                  <a:lnTo>
                    <a:pt x="0" y="0"/>
                  </a:lnTo>
                  <a:lnTo>
                    <a:pt x="0" y="3172"/>
                  </a:lnTo>
                  <a:lnTo>
                    <a:pt x="0" y="3172"/>
                  </a:lnTo>
                  <a:close/>
                </a:path>
              </a:pathLst>
            </a:custGeom>
            <a:solidFill>
              <a:srgbClr val="003361"/>
            </a:solidFill>
            <a:ln w="9525" cap="flat">
              <a:solidFill>
                <a:schemeClr val="bg1"/>
              </a:solidFill>
              <a:prstDash val="solid"/>
              <a:miter/>
            </a:ln>
          </p:spPr>
          <p:txBody>
            <a:bodyPr rtlCol="0" anchor="ctr"/>
            <a:lstStyle/>
            <a:p>
              <a:pPr>
                <a:defRPr/>
              </a:pPr>
              <a:endParaRPr lang="en-GB"/>
            </a:p>
          </p:txBody>
        </p:sp>
        <p:sp>
          <p:nvSpPr>
            <p:cNvPr id="30" name="Graphic 2"/>
            <p:cNvSpPr/>
            <p:nvPr userDrawn="1"/>
          </p:nvSpPr>
          <p:spPr bwMode="auto">
            <a:xfrm>
              <a:off x="2064883" y="1268427"/>
              <a:ext cx="276596" cy="276596"/>
            </a:xfrm>
            <a:custGeom>
              <a:avLst/>
              <a:gdLst>
                <a:gd name="connsiteX0" fmla="*/ 0 w 276596"/>
                <a:gd name="connsiteY0" fmla="*/ 3191 h 276596"/>
                <a:gd name="connsiteX1" fmla="*/ 0 w 276596"/>
                <a:gd name="connsiteY1" fmla="*/ 273406 h 276596"/>
                <a:gd name="connsiteX2" fmla="*/ 0 w 276596"/>
                <a:gd name="connsiteY2" fmla="*/ 276596 h 276596"/>
                <a:gd name="connsiteX3" fmla="*/ 3181 w 276596"/>
                <a:gd name="connsiteY3" fmla="*/ 276596 h 276596"/>
                <a:gd name="connsiteX4" fmla="*/ 273415 w 276596"/>
                <a:gd name="connsiteY4" fmla="*/ 276596 h 276596"/>
                <a:gd name="connsiteX5" fmla="*/ 276596 w 276596"/>
                <a:gd name="connsiteY5" fmla="*/ 276596 h 276596"/>
                <a:gd name="connsiteX6" fmla="*/ 276596 w 276596"/>
                <a:gd name="connsiteY6" fmla="*/ 273406 h 276596"/>
                <a:gd name="connsiteX7" fmla="*/ 276596 w 276596"/>
                <a:gd name="connsiteY7" fmla="*/ 3191 h 276596"/>
                <a:gd name="connsiteX8" fmla="*/ 276596 w 276596"/>
                <a:gd name="connsiteY8" fmla="*/ 0 h 276596"/>
                <a:gd name="connsiteX9" fmla="*/ 273415 w 276596"/>
                <a:gd name="connsiteY9" fmla="*/ 0 h 276596"/>
                <a:gd name="connsiteX10" fmla="*/ 3181 w 276596"/>
                <a:gd name="connsiteY10" fmla="*/ 0 h 276596"/>
                <a:gd name="connsiteX11" fmla="*/ 0 w 276596"/>
                <a:gd name="connsiteY11" fmla="*/ 0 h 276596"/>
                <a:gd name="connsiteX12" fmla="*/ 0 w 276596"/>
                <a:gd name="connsiteY12" fmla="*/ 3191 h 276596"/>
                <a:gd name="connsiteX13" fmla="*/ 0 w 276596"/>
                <a:gd name="connsiteY13" fmla="*/ 3191 h 27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596" h="276596" extrusionOk="0">
                  <a:moveTo>
                    <a:pt x="0" y="3191"/>
                  </a:moveTo>
                  <a:lnTo>
                    <a:pt x="0" y="273406"/>
                  </a:lnTo>
                  <a:lnTo>
                    <a:pt x="0" y="276596"/>
                  </a:lnTo>
                  <a:lnTo>
                    <a:pt x="3181" y="276596"/>
                  </a:lnTo>
                  <a:lnTo>
                    <a:pt x="273415" y="276596"/>
                  </a:lnTo>
                  <a:lnTo>
                    <a:pt x="276596" y="276596"/>
                  </a:lnTo>
                  <a:lnTo>
                    <a:pt x="276596" y="273406"/>
                  </a:lnTo>
                  <a:lnTo>
                    <a:pt x="276596" y="3191"/>
                  </a:lnTo>
                  <a:lnTo>
                    <a:pt x="276596" y="0"/>
                  </a:lnTo>
                  <a:lnTo>
                    <a:pt x="273415" y="0"/>
                  </a:lnTo>
                  <a:lnTo>
                    <a:pt x="3181" y="0"/>
                  </a:lnTo>
                  <a:lnTo>
                    <a:pt x="0" y="0"/>
                  </a:lnTo>
                  <a:lnTo>
                    <a:pt x="0" y="3191"/>
                  </a:lnTo>
                  <a:lnTo>
                    <a:pt x="0" y="3191"/>
                  </a:lnTo>
                  <a:close/>
                </a:path>
              </a:pathLst>
            </a:custGeom>
            <a:solidFill>
              <a:srgbClr val="F39200"/>
            </a:solidFill>
            <a:ln w="9525" cap="flat">
              <a:solidFill>
                <a:schemeClr val="bg1"/>
              </a:solidFill>
              <a:prstDash val="solid"/>
              <a:miter/>
            </a:ln>
          </p:spPr>
          <p:txBody>
            <a:bodyPr rtlCol="0" anchor="ctr"/>
            <a:lstStyle/>
            <a:p>
              <a:pPr>
                <a:defRPr/>
              </a:pPr>
              <a:endParaRPr lang="en-GB"/>
            </a:p>
          </p:txBody>
        </p:sp>
      </p:grpSp>
    </p:spTree>
  </p:cSld>
  <p:clrMap bg1="lt1" tx1="dk1" bg2="lt2" tx2="dk2" accent1="accent1" accent2="accent2" accent3="accent3" accent4="accent4" accent5="accent5" accent6="accent6" hlink="hlink" folHlink="folHlink"/>
  <p:sldLayoutIdLst>
    <p:sldLayoutId id="2147483675" r:id="rId1"/>
  </p:sldLayoutIdLst>
  <p:hf hdr="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0E5E989-CD29-4DBD-8E88-49686C0F45DA}" type="datetime1">
              <a:rPr lang="en-GB"/>
              <a:t>26/03/2024</a:t>
            </a:fld>
            <a:endParaRPr lang="en-GB"/>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a:t>Example footer</a:t>
            </a:r>
            <a:endParaRP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96DE490-0946-4773-A03B-32BFC404EF59}" type="slidenum">
              <a:rPr lang="en-GB"/>
              <a:t>‹#›</a:t>
            </a:fld>
            <a:endParaRPr lang="en-GB"/>
          </a:p>
        </p:txBody>
      </p:sp>
      <p:grpSp>
        <p:nvGrpSpPr>
          <p:cNvPr id="39" name="Group 38"/>
          <p:cNvGrpSpPr/>
          <p:nvPr userDrawn="1"/>
        </p:nvGrpSpPr>
        <p:grpSpPr bwMode="auto">
          <a:xfrm>
            <a:off x="0" y="0"/>
            <a:ext cx="1874351" cy="762000"/>
            <a:chOff x="1787651" y="694137"/>
            <a:chExt cx="2767500" cy="1125101"/>
          </a:xfrm>
        </p:grpSpPr>
        <p:sp>
          <p:nvSpPr>
            <p:cNvPr id="40" name="Rectangle 39"/>
            <p:cNvSpPr/>
            <p:nvPr userDrawn="1"/>
          </p:nvSpPr>
          <p:spPr bwMode="auto">
            <a:xfrm>
              <a:off x="1787651" y="694137"/>
              <a:ext cx="2767500" cy="1125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1" name="Graphic 2"/>
            <p:cNvSpPr/>
            <p:nvPr/>
          </p:nvSpPr>
          <p:spPr bwMode="auto">
            <a:xfrm>
              <a:off x="3948909" y="1272094"/>
              <a:ext cx="168440" cy="269595"/>
            </a:xfrm>
            <a:custGeom>
              <a:avLst/>
              <a:gdLst>
                <a:gd name="connsiteX0" fmla="*/ 0 w 168440"/>
                <a:gd name="connsiteY0" fmla="*/ 269596 h 269595"/>
                <a:gd name="connsiteX1" fmla="*/ 34643 w 168440"/>
                <a:gd name="connsiteY1" fmla="*/ 269596 h 269595"/>
                <a:gd name="connsiteX2" fmla="*/ 34643 w 168440"/>
                <a:gd name="connsiteY2" fmla="*/ 172860 h 269595"/>
                <a:gd name="connsiteX3" fmla="*/ 118682 w 168440"/>
                <a:gd name="connsiteY3" fmla="*/ 269596 h 269595"/>
                <a:gd name="connsiteX4" fmla="*/ 168440 w 168440"/>
                <a:gd name="connsiteY4" fmla="*/ 269596 h 269595"/>
                <a:gd name="connsiteX5" fmla="*/ 70028 w 168440"/>
                <a:gd name="connsiteY5" fmla="*/ 164744 h 269595"/>
                <a:gd name="connsiteX6" fmla="*/ 157391 w 168440"/>
                <a:gd name="connsiteY6" fmla="*/ 81305 h 269595"/>
                <a:gd name="connsiteX7" fmla="*/ 110204 w 168440"/>
                <a:gd name="connsiteY7" fmla="*/ 81305 h 269595"/>
                <a:gd name="connsiteX8" fmla="*/ 34643 w 168440"/>
                <a:gd name="connsiteY8" fmla="*/ 157724 h 269595"/>
                <a:gd name="connsiteX9" fmla="*/ 34643 w 168440"/>
                <a:gd name="connsiteY9" fmla="*/ 0 h 269595"/>
                <a:gd name="connsiteX10" fmla="*/ 0 w 168440"/>
                <a:gd name="connsiteY10" fmla="*/ 0 h 269595"/>
                <a:gd name="connsiteX11" fmla="*/ 0 w 168440"/>
                <a:gd name="connsiteY11" fmla="*/ 269596 h 269595"/>
                <a:gd name="connsiteX12" fmla="*/ 0 w 168440"/>
                <a:gd name="connsiteY12" fmla="*/ 269596 h 2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40" h="269595" extrusionOk="0">
                  <a:moveTo>
                    <a:pt x="0" y="269596"/>
                  </a:moveTo>
                  <a:lnTo>
                    <a:pt x="34643" y="269596"/>
                  </a:lnTo>
                  <a:lnTo>
                    <a:pt x="34643" y="172860"/>
                  </a:lnTo>
                  <a:lnTo>
                    <a:pt x="118682" y="269596"/>
                  </a:lnTo>
                  <a:lnTo>
                    <a:pt x="168440" y="269596"/>
                  </a:lnTo>
                  <a:lnTo>
                    <a:pt x="70028" y="164744"/>
                  </a:lnTo>
                  <a:lnTo>
                    <a:pt x="157391" y="81305"/>
                  </a:lnTo>
                  <a:lnTo>
                    <a:pt x="110204" y="81305"/>
                  </a:lnTo>
                  <a:lnTo>
                    <a:pt x="34643" y="157724"/>
                  </a:lnTo>
                  <a:lnTo>
                    <a:pt x="34643" y="0"/>
                  </a:lnTo>
                  <a:lnTo>
                    <a:pt x="0" y="0"/>
                  </a:lnTo>
                  <a:lnTo>
                    <a:pt x="0" y="269596"/>
                  </a:lnTo>
                  <a:lnTo>
                    <a:pt x="0" y="269596"/>
                  </a:lnTo>
                  <a:close/>
                </a:path>
              </a:pathLst>
            </a:custGeom>
            <a:solidFill>
              <a:srgbClr val="003361"/>
            </a:solidFill>
            <a:ln w="9525" cap="flat">
              <a:noFill/>
              <a:prstDash val="solid"/>
              <a:miter/>
            </a:ln>
          </p:spPr>
          <p:txBody>
            <a:bodyPr rtlCol="0" anchor="ctr"/>
            <a:lstStyle/>
            <a:p>
              <a:pPr>
                <a:defRPr/>
              </a:pPr>
              <a:endParaRPr lang="en-GB"/>
            </a:p>
          </p:txBody>
        </p:sp>
        <p:sp>
          <p:nvSpPr>
            <p:cNvPr id="42" name="Graphic 2"/>
            <p:cNvSpPr/>
            <p:nvPr/>
          </p:nvSpPr>
          <p:spPr bwMode="auto">
            <a:xfrm>
              <a:off x="3191405" y="1272532"/>
              <a:ext cx="178765" cy="273642"/>
            </a:xfrm>
            <a:custGeom>
              <a:avLst/>
              <a:gdLst>
                <a:gd name="connsiteX0" fmla="*/ -29 w 178765"/>
                <a:gd name="connsiteY0" fmla="*/ 269130 h 273642"/>
                <a:gd name="connsiteX1" fmla="*/ 33137 w 178765"/>
                <a:gd name="connsiteY1" fmla="*/ 269130 h 273642"/>
                <a:gd name="connsiteX2" fmla="*/ 33137 w 178765"/>
                <a:gd name="connsiteY2" fmla="*/ 242593 h 273642"/>
                <a:gd name="connsiteX3" fmla="*/ 33880 w 178765"/>
                <a:gd name="connsiteY3" fmla="*/ 242593 h 273642"/>
                <a:gd name="connsiteX4" fmla="*/ 98011 w 178765"/>
                <a:gd name="connsiteY4" fmla="*/ 273549 h 273642"/>
                <a:gd name="connsiteX5" fmla="*/ 178736 w 178765"/>
                <a:gd name="connsiteY5" fmla="*/ 171822 h 273642"/>
                <a:gd name="connsiteX6" fmla="*/ 97650 w 178765"/>
                <a:gd name="connsiteY6" fmla="*/ 76725 h 273642"/>
                <a:gd name="connsiteX7" fmla="*/ 35356 w 178765"/>
                <a:gd name="connsiteY7" fmla="*/ 106948 h 273642"/>
                <a:gd name="connsiteX8" fmla="*/ 34613 w 178765"/>
                <a:gd name="connsiteY8" fmla="*/ 106948 h 273642"/>
                <a:gd name="connsiteX9" fmla="*/ 34613 w 178765"/>
                <a:gd name="connsiteY9" fmla="*/ -28 h 273642"/>
                <a:gd name="connsiteX10" fmla="*/ -29 w 178765"/>
                <a:gd name="connsiteY10" fmla="*/ -28 h 273642"/>
                <a:gd name="connsiteX11" fmla="*/ -29 w 178765"/>
                <a:gd name="connsiteY11" fmla="*/ 269130 h 273642"/>
                <a:gd name="connsiteX12" fmla="*/ 141874 w 178765"/>
                <a:gd name="connsiteY12" fmla="*/ 174366 h 273642"/>
                <a:gd name="connsiteX13" fmla="*/ 89906 w 178765"/>
                <a:gd name="connsiteY13" fmla="*/ 245498 h 273642"/>
                <a:gd name="connsiteX14" fmla="*/ 34613 w 178765"/>
                <a:gd name="connsiteY14" fmla="*/ 175470 h 273642"/>
                <a:gd name="connsiteX15" fmla="*/ 90277 w 178765"/>
                <a:gd name="connsiteY15" fmla="*/ 104700 h 273642"/>
                <a:gd name="connsiteX16" fmla="*/ 141874 w 178765"/>
                <a:gd name="connsiteY16" fmla="*/ 174366 h 27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765" h="273642" extrusionOk="0">
                  <a:moveTo>
                    <a:pt x="-29" y="269130"/>
                  </a:moveTo>
                  <a:lnTo>
                    <a:pt x="33137" y="269130"/>
                  </a:lnTo>
                  <a:lnTo>
                    <a:pt x="33137" y="242593"/>
                  </a:lnTo>
                  <a:lnTo>
                    <a:pt x="33880" y="242593"/>
                  </a:lnTo>
                  <a:cubicBezTo>
                    <a:pt x="48739" y="262983"/>
                    <a:pt x="72808" y="274600"/>
                    <a:pt x="98011" y="273549"/>
                  </a:cubicBezTo>
                  <a:cubicBezTo>
                    <a:pt x="154780" y="273549"/>
                    <a:pt x="178736" y="223429"/>
                    <a:pt x="178736" y="171822"/>
                  </a:cubicBezTo>
                  <a:cubicBezTo>
                    <a:pt x="178736" y="121340"/>
                    <a:pt x="152199" y="76725"/>
                    <a:pt x="97650" y="76725"/>
                  </a:cubicBezTo>
                  <a:cubicBezTo>
                    <a:pt x="64836" y="76725"/>
                    <a:pt x="46043" y="89622"/>
                    <a:pt x="35356" y="106948"/>
                  </a:cubicBezTo>
                  <a:lnTo>
                    <a:pt x="34613" y="106948"/>
                  </a:lnTo>
                  <a:lnTo>
                    <a:pt x="34613" y="-28"/>
                  </a:lnTo>
                  <a:lnTo>
                    <a:pt x="-29" y="-28"/>
                  </a:lnTo>
                  <a:lnTo>
                    <a:pt x="-29" y="269130"/>
                  </a:lnTo>
                  <a:close/>
                  <a:moveTo>
                    <a:pt x="141874" y="174366"/>
                  </a:moveTo>
                  <a:cubicBezTo>
                    <a:pt x="142617" y="203893"/>
                    <a:pt x="127129" y="245498"/>
                    <a:pt x="89906" y="245498"/>
                  </a:cubicBezTo>
                  <a:cubicBezTo>
                    <a:pt x="50853" y="245498"/>
                    <a:pt x="34613" y="206798"/>
                    <a:pt x="34613" y="175470"/>
                  </a:cubicBezTo>
                  <a:cubicBezTo>
                    <a:pt x="34613" y="140457"/>
                    <a:pt x="52711" y="104700"/>
                    <a:pt x="90277" y="104700"/>
                  </a:cubicBezTo>
                  <a:cubicBezTo>
                    <a:pt x="127844" y="104700"/>
                    <a:pt x="142617" y="140495"/>
                    <a:pt x="141874" y="174366"/>
                  </a:cubicBezTo>
                  <a:close/>
                </a:path>
              </a:pathLst>
            </a:custGeom>
            <a:solidFill>
              <a:srgbClr val="003361"/>
            </a:solidFill>
            <a:ln w="9525" cap="flat">
              <a:noFill/>
              <a:prstDash val="solid"/>
              <a:miter/>
            </a:ln>
          </p:spPr>
          <p:txBody>
            <a:bodyPr rtlCol="0" anchor="ctr"/>
            <a:lstStyle/>
            <a:p>
              <a:pPr>
                <a:defRPr/>
              </a:pPr>
              <a:endParaRPr lang="en-GB"/>
            </a:p>
          </p:txBody>
        </p:sp>
        <p:sp>
          <p:nvSpPr>
            <p:cNvPr id="43" name="Graphic 2"/>
            <p:cNvSpPr/>
            <p:nvPr/>
          </p:nvSpPr>
          <p:spPr bwMode="auto">
            <a:xfrm>
              <a:off x="2499652" y="1353485"/>
              <a:ext cx="34651" cy="187984"/>
            </a:xfrm>
            <a:custGeom>
              <a:avLst/>
              <a:gdLst>
                <a:gd name="connsiteX0" fmla="*/ 0 w 34651"/>
                <a:gd name="connsiteY0" fmla="*/ 187985 h 187985"/>
                <a:gd name="connsiteX1" fmla="*/ 34652 w 34651"/>
                <a:gd name="connsiteY1" fmla="*/ 187985 h 187985"/>
                <a:gd name="connsiteX2" fmla="*/ 34652 w 34651"/>
                <a:gd name="connsiteY2" fmla="*/ 0 h 187985"/>
                <a:gd name="connsiteX3" fmla="*/ 0 w 34651"/>
                <a:gd name="connsiteY3" fmla="*/ 0 h 187985"/>
                <a:gd name="connsiteX4" fmla="*/ 0 w 34651"/>
                <a:gd name="connsiteY4" fmla="*/ 187985 h 187985"/>
                <a:gd name="connsiteX5" fmla="*/ 0 w 34651"/>
                <a:gd name="connsiteY5" fmla="*/ 187985 h 18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187985" extrusionOk="0">
                  <a:moveTo>
                    <a:pt x="0" y="187985"/>
                  </a:moveTo>
                  <a:lnTo>
                    <a:pt x="34652" y="187985"/>
                  </a:lnTo>
                  <a:lnTo>
                    <a:pt x="34652" y="0"/>
                  </a:lnTo>
                  <a:lnTo>
                    <a:pt x="0" y="0"/>
                  </a:lnTo>
                  <a:lnTo>
                    <a:pt x="0" y="187985"/>
                  </a:lnTo>
                  <a:lnTo>
                    <a:pt x="0" y="187985"/>
                  </a:lnTo>
                  <a:close/>
                </a:path>
              </a:pathLst>
            </a:custGeom>
            <a:solidFill>
              <a:srgbClr val="003361"/>
            </a:solidFill>
            <a:ln w="9525" cap="flat">
              <a:noFill/>
              <a:prstDash val="solid"/>
              <a:miter/>
            </a:ln>
          </p:spPr>
          <p:txBody>
            <a:bodyPr rtlCol="0" anchor="ctr"/>
            <a:lstStyle/>
            <a:p>
              <a:pPr>
                <a:defRPr/>
              </a:pPr>
              <a:endParaRPr lang="en-GB"/>
            </a:p>
          </p:txBody>
        </p:sp>
        <p:sp>
          <p:nvSpPr>
            <p:cNvPr id="44" name="Graphic 2"/>
            <p:cNvSpPr/>
            <p:nvPr/>
          </p:nvSpPr>
          <p:spPr bwMode="auto">
            <a:xfrm>
              <a:off x="2499652" y="1271304"/>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45" name="Graphic 2"/>
            <p:cNvSpPr/>
            <p:nvPr/>
          </p:nvSpPr>
          <p:spPr bwMode="auto">
            <a:xfrm>
              <a:off x="2597645" y="1349230"/>
              <a:ext cx="1311459" cy="197007"/>
            </a:xfrm>
            <a:custGeom>
              <a:avLst/>
              <a:gdLst>
                <a:gd name="connsiteX0" fmla="*/ -29 w 1311459"/>
                <a:gd name="connsiteY0" fmla="*/ 192432 h 197007"/>
                <a:gd name="connsiteX1" fmla="*/ 34623 w 1311459"/>
                <a:gd name="connsiteY1" fmla="*/ 192432 h 197007"/>
                <a:gd name="connsiteX2" fmla="*/ 34623 w 1311459"/>
                <a:gd name="connsiteY2" fmla="*/ 105441 h 197007"/>
                <a:gd name="connsiteX3" fmla="*/ 91773 w 1311459"/>
                <a:gd name="connsiteY3" fmla="*/ 28040 h 197007"/>
                <a:gd name="connsiteX4" fmla="*/ 131587 w 1311459"/>
                <a:gd name="connsiteY4" fmla="*/ 95125 h 197007"/>
                <a:gd name="connsiteX5" fmla="*/ 131587 w 1311459"/>
                <a:gd name="connsiteY5" fmla="*/ 192432 h 197007"/>
                <a:gd name="connsiteX6" fmla="*/ 166229 w 1311459"/>
                <a:gd name="connsiteY6" fmla="*/ 192432 h 197007"/>
                <a:gd name="connsiteX7" fmla="*/ 166229 w 1311459"/>
                <a:gd name="connsiteY7" fmla="*/ 80752 h 197007"/>
                <a:gd name="connsiteX8" fmla="*/ 95830 w 1311459"/>
                <a:gd name="connsiteY8" fmla="*/ 27 h 197007"/>
                <a:gd name="connsiteX9" fmla="*/ 34270 w 1311459"/>
                <a:gd name="connsiteY9" fmla="*/ 34317 h 197007"/>
                <a:gd name="connsiteX10" fmla="*/ 33537 w 1311459"/>
                <a:gd name="connsiteY10" fmla="*/ 34317 h 197007"/>
                <a:gd name="connsiteX11" fmla="*/ 33537 w 1311459"/>
                <a:gd name="connsiteY11" fmla="*/ 4447 h 197007"/>
                <a:gd name="connsiteX12" fmla="*/ -29 w 1311459"/>
                <a:gd name="connsiteY12" fmla="*/ 4447 h 197007"/>
                <a:gd name="connsiteX13" fmla="*/ -29 w 1311459"/>
                <a:gd name="connsiteY13" fmla="*/ 192432 h 197007"/>
                <a:gd name="connsiteX14" fmla="*/ 225189 w 1311459"/>
                <a:gd name="connsiteY14" fmla="*/ 192432 h 197007"/>
                <a:gd name="connsiteX15" fmla="*/ 259832 w 1311459"/>
                <a:gd name="connsiteY15" fmla="*/ 192432 h 197007"/>
                <a:gd name="connsiteX16" fmla="*/ 259832 w 1311459"/>
                <a:gd name="connsiteY16" fmla="*/ 105441 h 197007"/>
                <a:gd name="connsiteX17" fmla="*/ 316982 w 1311459"/>
                <a:gd name="connsiteY17" fmla="*/ 28040 h 197007"/>
                <a:gd name="connsiteX18" fmla="*/ 356787 w 1311459"/>
                <a:gd name="connsiteY18" fmla="*/ 95125 h 197007"/>
                <a:gd name="connsiteX19" fmla="*/ 356787 w 1311459"/>
                <a:gd name="connsiteY19" fmla="*/ 192432 h 197007"/>
                <a:gd name="connsiteX20" fmla="*/ 391439 w 1311459"/>
                <a:gd name="connsiteY20" fmla="*/ 192432 h 197007"/>
                <a:gd name="connsiteX21" fmla="*/ 391439 w 1311459"/>
                <a:gd name="connsiteY21" fmla="*/ 80752 h 197007"/>
                <a:gd name="connsiteX22" fmla="*/ 321030 w 1311459"/>
                <a:gd name="connsiteY22" fmla="*/ 27 h 197007"/>
                <a:gd name="connsiteX23" fmla="*/ 259479 w 1311459"/>
                <a:gd name="connsiteY23" fmla="*/ 34317 h 197007"/>
                <a:gd name="connsiteX24" fmla="*/ 258736 w 1311459"/>
                <a:gd name="connsiteY24" fmla="*/ 34317 h 197007"/>
                <a:gd name="connsiteX25" fmla="*/ 258736 w 1311459"/>
                <a:gd name="connsiteY25" fmla="*/ 4447 h 197007"/>
                <a:gd name="connsiteX26" fmla="*/ 225199 w 1311459"/>
                <a:gd name="connsiteY26" fmla="*/ 4447 h 197007"/>
                <a:gd name="connsiteX27" fmla="*/ 225199 w 1311459"/>
                <a:gd name="connsiteY27" fmla="*/ 192432 h 197007"/>
                <a:gd name="connsiteX28" fmla="*/ 434549 w 1311459"/>
                <a:gd name="connsiteY28" fmla="*/ 186536 h 197007"/>
                <a:gd name="connsiteX29" fmla="*/ 486155 w 1311459"/>
                <a:gd name="connsiteY29" fmla="*/ 196852 h 197007"/>
                <a:gd name="connsiteX30" fmla="*/ 551763 w 1311459"/>
                <a:gd name="connsiteY30" fmla="*/ 138245 h 197007"/>
                <a:gd name="connsiteX31" fmla="*/ 470306 w 1311459"/>
                <a:gd name="connsiteY31" fmla="*/ 50891 h 197007"/>
                <a:gd name="connsiteX32" fmla="*/ 503472 w 1311459"/>
                <a:gd name="connsiteY32" fmla="*/ 28031 h 197007"/>
                <a:gd name="connsiteX33" fmla="*/ 539962 w 1311459"/>
                <a:gd name="connsiteY33" fmla="*/ 37613 h 197007"/>
                <a:gd name="connsiteX34" fmla="*/ 542915 w 1311459"/>
                <a:gd name="connsiteY34" fmla="*/ 7390 h 197007"/>
                <a:gd name="connsiteX35" fmla="*/ 499785 w 1311459"/>
                <a:gd name="connsiteY35" fmla="*/ 18 h 197007"/>
                <a:gd name="connsiteX36" fmla="*/ 433444 w 1311459"/>
                <a:gd name="connsiteY36" fmla="*/ 57882 h 197007"/>
                <a:gd name="connsiteX37" fmla="*/ 514902 w 1311459"/>
                <a:gd name="connsiteY37" fmla="*/ 141931 h 197007"/>
                <a:gd name="connsiteX38" fmla="*/ 479516 w 1311459"/>
                <a:gd name="connsiteY38" fmla="*/ 168829 h 197007"/>
                <a:gd name="connsiteX39" fmla="*/ 436387 w 1311459"/>
                <a:gd name="connsiteY39" fmla="*/ 155561 h 197007"/>
                <a:gd name="connsiteX40" fmla="*/ 434549 w 1311459"/>
                <a:gd name="connsiteY40" fmla="*/ 186527 h 197007"/>
                <a:gd name="connsiteX41" fmla="*/ 818987 w 1311459"/>
                <a:gd name="connsiteY41" fmla="*/ 192432 h 197007"/>
                <a:gd name="connsiteX42" fmla="*/ 853639 w 1311459"/>
                <a:gd name="connsiteY42" fmla="*/ 192432 h 197007"/>
                <a:gd name="connsiteX43" fmla="*/ 853639 w 1311459"/>
                <a:gd name="connsiteY43" fmla="*/ 106917 h 197007"/>
                <a:gd name="connsiteX44" fmla="*/ 904874 w 1311459"/>
                <a:gd name="connsiteY44" fmla="*/ 30250 h 197007"/>
                <a:gd name="connsiteX45" fmla="*/ 924038 w 1311459"/>
                <a:gd name="connsiteY45" fmla="*/ 33565 h 197007"/>
                <a:gd name="connsiteX46" fmla="*/ 924038 w 1311459"/>
                <a:gd name="connsiteY46" fmla="*/ 2609 h 197007"/>
                <a:gd name="connsiteX47" fmla="*/ 901179 w 1311459"/>
                <a:gd name="connsiteY47" fmla="*/ 27 h 197007"/>
                <a:gd name="connsiteX48" fmla="*/ 852153 w 1311459"/>
                <a:gd name="connsiteY48" fmla="*/ 33565 h 197007"/>
                <a:gd name="connsiteX49" fmla="*/ 851420 w 1311459"/>
                <a:gd name="connsiteY49" fmla="*/ 33565 h 197007"/>
                <a:gd name="connsiteX50" fmla="*/ 851420 w 1311459"/>
                <a:gd name="connsiteY50" fmla="*/ 4447 h 197007"/>
                <a:gd name="connsiteX51" fmla="*/ 818978 w 1311459"/>
                <a:gd name="connsiteY51" fmla="*/ 4447 h 197007"/>
                <a:gd name="connsiteX52" fmla="*/ 818978 w 1311459"/>
                <a:gd name="connsiteY52" fmla="*/ 192432 h 197007"/>
                <a:gd name="connsiteX53" fmla="*/ 1128607 w 1311459"/>
                <a:gd name="connsiteY53" fmla="*/ 4447 h 197007"/>
                <a:gd name="connsiteX54" fmla="*/ 1093955 w 1311459"/>
                <a:gd name="connsiteY54" fmla="*/ 4447 h 197007"/>
                <a:gd name="connsiteX55" fmla="*/ 1093955 w 1311459"/>
                <a:gd name="connsiteY55" fmla="*/ 91439 h 197007"/>
                <a:gd name="connsiteX56" fmla="*/ 1036805 w 1311459"/>
                <a:gd name="connsiteY56" fmla="*/ 168839 h 197007"/>
                <a:gd name="connsiteX57" fmla="*/ 997000 w 1311459"/>
                <a:gd name="connsiteY57" fmla="*/ 101764 h 197007"/>
                <a:gd name="connsiteX58" fmla="*/ 997000 w 1311459"/>
                <a:gd name="connsiteY58" fmla="*/ 4447 h 197007"/>
                <a:gd name="connsiteX59" fmla="*/ 962348 w 1311459"/>
                <a:gd name="connsiteY59" fmla="*/ 4447 h 197007"/>
                <a:gd name="connsiteX60" fmla="*/ 962348 w 1311459"/>
                <a:gd name="connsiteY60" fmla="*/ 116137 h 197007"/>
                <a:gd name="connsiteX61" fmla="*/ 1032757 w 1311459"/>
                <a:gd name="connsiteY61" fmla="*/ 196852 h 197007"/>
                <a:gd name="connsiteX62" fmla="*/ 1094307 w 1311459"/>
                <a:gd name="connsiteY62" fmla="*/ 162562 h 197007"/>
                <a:gd name="connsiteX63" fmla="*/ 1095041 w 1311459"/>
                <a:gd name="connsiteY63" fmla="*/ 162562 h 197007"/>
                <a:gd name="connsiteX64" fmla="*/ 1095041 w 1311459"/>
                <a:gd name="connsiteY64" fmla="*/ 192413 h 197007"/>
                <a:gd name="connsiteX65" fmla="*/ 1128588 w 1311459"/>
                <a:gd name="connsiteY65" fmla="*/ 192413 h 197007"/>
                <a:gd name="connsiteX66" fmla="*/ 1128588 w 1311459"/>
                <a:gd name="connsiteY66" fmla="*/ 4447 h 197007"/>
                <a:gd name="connsiteX67" fmla="*/ 1309953 w 1311459"/>
                <a:gd name="connsiteY67" fmla="*/ 7400 h 197007"/>
                <a:gd name="connsiteX68" fmla="*/ 1267929 w 1311459"/>
                <a:gd name="connsiteY68" fmla="*/ 27 h 197007"/>
                <a:gd name="connsiteX69" fmla="*/ 1172098 w 1311459"/>
                <a:gd name="connsiteY69" fmla="*/ 98440 h 197007"/>
                <a:gd name="connsiteX70" fmla="*/ 1263776 w 1311459"/>
                <a:gd name="connsiteY70" fmla="*/ 196797 h 197007"/>
                <a:gd name="connsiteX71" fmla="*/ 1267929 w 1311459"/>
                <a:gd name="connsiteY71" fmla="*/ 196852 h 197007"/>
                <a:gd name="connsiteX72" fmla="*/ 1311430 w 1311459"/>
                <a:gd name="connsiteY72" fmla="*/ 189118 h 197007"/>
                <a:gd name="connsiteX73" fmla="*/ 1308830 w 1311459"/>
                <a:gd name="connsiteY73" fmla="*/ 158152 h 197007"/>
                <a:gd name="connsiteX74" fmla="*/ 1271596 w 1311459"/>
                <a:gd name="connsiteY74" fmla="*/ 168839 h 197007"/>
                <a:gd name="connsiteX75" fmla="*/ 1208941 w 1311459"/>
                <a:gd name="connsiteY75" fmla="*/ 98440 h 197007"/>
                <a:gd name="connsiteX76" fmla="*/ 1269386 w 1311459"/>
                <a:gd name="connsiteY76" fmla="*/ 28040 h 197007"/>
                <a:gd name="connsiteX77" fmla="*/ 1306982 w 1311459"/>
                <a:gd name="connsiteY77" fmla="*/ 36146 h 197007"/>
                <a:gd name="connsiteX78" fmla="*/ 1309934 w 1311459"/>
                <a:gd name="connsiteY78" fmla="*/ 7400 h 19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11459" h="197007" extrusionOk="0">
                  <a:moveTo>
                    <a:pt x="-29" y="192432"/>
                  </a:moveTo>
                  <a:lnTo>
                    <a:pt x="34623" y="192432"/>
                  </a:lnTo>
                  <a:lnTo>
                    <a:pt x="34623" y="105441"/>
                  </a:lnTo>
                  <a:cubicBezTo>
                    <a:pt x="34623" y="59720"/>
                    <a:pt x="52320" y="28040"/>
                    <a:pt x="91773" y="28040"/>
                  </a:cubicBezTo>
                  <a:cubicBezTo>
                    <a:pt x="121995" y="29879"/>
                    <a:pt x="131587" y="51262"/>
                    <a:pt x="131587" y="95125"/>
                  </a:cubicBezTo>
                  <a:lnTo>
                    <a:pt x="131587" y="192432"/>
                  </a:lnTo>
                  <a:lnTo>
                    <a:pt x="166229" y="192432"/>
                  </a:lnTo>
                  <a:lnTo>
                    <a:pt x="166229" y="80752"/>
                  </a:lnTo>
                  <a:cubicBezTo>
                    <a:pt x="166229" y="30269"/>
                    <a:pt x="144484" y="27"/>
                    <a:pt x="95830" y="27"/>
                  </a:cubicBezTo>
                  <a:cubicBezTo>
                    <a:pt x="70506" y="-980"/>
                    <a:pt x="46744" y="12255"/>
                    <a:pt x="34270" y="34317"/>
                  </a:cubicBezTo>
                  <a:lnTo>
                    <a:pt x="33537" y="34317"/>
                  </a:lnTo>
                  <a:lnTo>
                    <a:pt x="33537" y="4447"/>
                  </a:lnTo>
                  <a:lnTo>
                    <a:pt x="-29" y="4447"/>
                  </a:lnTo>
                  <a:lnTo>
                    <a:pt x="-29" y="192432"/>
                  </a:lnTo>
                  <a:close/>
                  <a:moveTo>
                    <a:pt x="225189" y="192432"/>
                  </a:moveTo>
                  <a:lnTo>
                    <a:pt x="259832" y="192432"/>
                  </a:lnTo>
                  <a:lnTo>
                    <a:pt x="259832" y="105441"/>
                  </a:lnTo>
                  <a:cubicBezTo>
                    <a:pt x="259832" y="59720"/>
                    <a:pt x="277529" y="28040"/>
                    <a:pt x="316982" y="28040"/>
                  </a:cubicBezTo>
                  <a:cubicBezTo>
                    <a:pt x="347204" y="29879"/>
                    <a:pt x="356787" y="51262"/>
                    <a:pt x="356787" y="95125"/>
                  </a:cubicBezTo>
                  <a:lnTo>
                    <a:pt x="356787" y="192432"/>
                  </a:lnTo>
                  <a:lnTo>
                    <a:pt x="391439" y="192432"/>
                  </a:lnTo>
                  <a:lnTo>
                    <a:pt x="391439" y="80752"/>
                  </a:lnTo>
                  <a:cubicBezTo>
                    <a:pt x="391439" y="30269"/>
                    <a:pt x="369683" y="27"/>
                    <a:pt x="321030" y="27"/>
                  </a:cubicBezTo>
                  <a:cubicBezTo>
                    <a:pt x="295703" y="-993"/>
                    <a:pt x="271938" y="12247"/>
                    <a:pt x="259479" y="34317"/>
                  </a:cubicBezTo>
                  <a:lnTo>
                    <a:pt x="258736" y="34317"/>
                  </a:lnTo>
                  <a:lnTo>
                    <a:pt x="258736" y="4447"/>
                  </a:lnTo>
                  <a:lnTo>
                    <a:pt x="225199" y="4447"/>
                  </a:lnTo>
                  <a:lnTo>
                    <a:pt x="225199" y="192432"/>
                  </a:lnTo>
                  <a:close/>
                  <a:moveTo>
                    <a:pt x="434549" y="186536"/>
                  </a:moveTo>
                  <a:cubicBezTo>
                    <a:pt x="450637" y="194175"/>
                    <a:pt x="468363" y="197720"/>
                    <a:pt x="486155" y="196852"/>
                  </a:cubicBezTo>
                  <a:cubicBezTo>
                    <a:pt x="519693" y="196852"/>
                    <a:pt x="551763" y="178431"/>
                    <a:pt x="551763" y="138245"/>
                  </a:cubicBezTo>
                  <a:cubicBezTo>
                    <a:pt x="551763" y="78170"/>
                    <a:pt x="470306" y="89229"/>
                    <a:pt x="470306" y="50891"/>
                  </a:cubicBezTo>
                  <a:cubicBezTo>
                    <a:pt x="470306" y="35413"/>
                    <a:pt x="485784" y="28031"/>
                    <a:pt x="503472" y="28031"/>
                  </a:cubicBezTo>
                  <a:cubicBezTo>
                    <a:pt x="516130" y="28908"/>
                    <a:pt x="528503" y="32159"/>
                    <a:pt x="539962" y="37613"/>
                  </a:cubicBezTo>
                  <a:lnTo>
                    <a:pt x="542915" y="7390"/>
                  </a:lnTo>
                  <a:cubicBezTo>
                    <a:pt x="528999" y="2759"/>
                    <a:pt x="514454" y="273"/>
                    <a:pt x="499785" y="18"/>
                  </a:cubicBezTo>
                  <a:cubicBezTo>
                    <a:pt x="462562" y="18"/>
                    <a:pt x="433444" y="18811"/>
                    <a:pt x="433444" y="57882"/>
                  </a:cubicBezTo>
                  <a:cubicBezTo>
                    <a:pt x="433444" y="110594"/>
                    <a:pt x="514902" y="107650"/>
                    <a:pt x="514902" y="141931"/>
                  </a:cubicBezTo>
                  <a:cubicBezTo>
                    <a:pt x="514902" y="162200"/>
                    <a:pt x="495366" y="168829"/>
                    <a:pt x="479516" y="168829"/>
                  </a:cubicBezTo>
                  <a:cubicBezTo>
                    <a:pt x="464267" y="168035"/>
                    <a:pt x="449446" y="163476"/>
                    <a:pt x="436387" y="155561"/>
                  </a:cubicBezTo>
                  <a:lnTo>
                    <a:pt x="434549" y="186527"/>
                  </a:lnTo>
                  <a:close/>
                  <a:moveTo>
                    <a:pt x="818987" y="192432"/>
                  </a:moveTo>
                  <a:lnTo>
                    <a:pt x="853639" y="192432"/>
                  </a:lnTo>
                  <a:lnTo>
                    <a:pt x="853639" y="106917"/>
                  </a:lnTo>
                  <a:cubicBezTo>
                    <a:pt x="853639" y="59740"/>
                    <a:pt x="873908" y="30250"/>
                    <a:pt x="904874" y="30250"/>
                  </a:cubicBezTo>
                  <a:cubicBezTo>
                    <a:pt x="911418" y="30126"/>
                    <a:pt x="917923" y="31251"/>
                    <a:pt x="924038" y="33565"/>
                  </a:cubicBezTo>
                  <a:lnTo>
                    <a:pt x="924038" y="2609"/>
                  </a:lnTo>
                  <a:cubicBezTo>
                    <a:pt x="916542" y="850"/>
                    <a:pt x="908875" y="-17"/>
                    <a:pt x="901179" y="27"/>
                  </a:cubicBezTo>
                  <a:cubicBezTo>
                    <a:pt x="879852" y="1169"/>
                    <a:pt x="860945" y="14104"/>
                    <a:pt x="852153" y="33565"/>
                  </a:cubicBezTo>
                  <a:lnTo>
                    <a:pt x="851420" y="33565"/>
                  </a:lnTo>
                  <a:lnTo>
                    <a:pt x="851420" y="4447"/>
                  </a:lnTo>
                  <a:lnTo>
                    <a:pt x="818978" y="4447"/>
                  </a:lnTo>
                  <a:lnTo>
                    <a:pt x="818978" y="192432"/>
                  </a:lnTo>
                  <a:close/>
                  <a:moveTo>
                    <a:pt x="1128607" y="4447"/>
                  </a:moveTo>
                  <a:lnTo>
                    <a:pt x="1093955" y="4447"/>
                  </a:lnTo>
                  <a:lnTo>
                    <a:pt x="1093955" y="91439"/>
                  </a:lnTo>
                  <a:cubicBezTo>
                    <a:pt x="1093955" y="137159"/>
                    <a:pt x="1076267" y="168839"/>
                    <a:pt x="1036805" y="168839"/>
                  </a:cubicBezTo>
                  <a:cubicBezTo>
                    <a:pt x="1006582" y="167001"/>
                    <a:pt x="997000" y="145617"/>
                    <a:pt x="997000" y="101764"/>
                  </a:cubicBezTo>
                  <a:lnTo>
                    <a:pt x="997000" y="4447"/>
                  </a:lnTo>
                  <a:lnTo>
                    <a:pt x="962348" y="4447"/>
                  </a:lnTo>
                  <a:lnTo>
                    <a:pt x="962348" y="116137"/>
                  </a:lnTo>
                  <a:cubicBezTo>
                    <a:pt x="962348" y="166620"/>
                    <a:pt x="984094" y="196852"/>
                    <a:pt x="1032757" y="196852"/>
                  </a:cubicBezTo>
                  <a:cubicBezTo>
                    <a:pt x="1058084" y="197870"/>
                    <a:pt x="1081849" y="184630"/>
                    <a:pt x="1094307" y="162562"/>
                  </a:cubicBezTo>
                  <a:lnTo>
                    <a:pt x="1095041" y="162562"/>
                  </a:lnTo>
                  <a:lnTo>
                    <a:pt x="1095041" y="192413"/>
                  </a:lnTo>
                  <a:lnTo>
                    <a:pt x="1128588" y="192413"/>
                  </a:lnTo>
                  <a:lnTo>
                    <a:pt x="1128588" y="4447"/>
                  </a:lnTo>
                  <a:close/>
                  <a:moveTo>
                    <a:pt x="1309953" y="7400"/>
                  </a:moveTo>
                  <a:cubicBezTo>
                    <a:pt x="1296447" y="2638"/>
                    <a:pt x="1282245" y="146"/>
                    <a:pt x="1267929" y="27"/>
                  </a:cubicBezTo>
                  <a:cubicBezTo>
                    <a:pt x="1210436" y="27"/>
                    <a:pt x="1172098" y="41309"/>
                    <a:pt x="1172098" y="98440"/>
                  </a:cubicBezTo>
                  <a:cubicBezTo>
                    <a:pt x="1170250" y="150918"/>
                    <a:pt x="1211303" y="194954"/>
                    <a:pt x="1263776" y="196797"/>
                  </a:cubicBezTo>
                  <a:cubicBezTo>
                    <a:pt x="1265167" y="196845"/>
                    <a:pt x="1266548" y="196863"/>
                    <a:pt x="1267929" y="196852"/>
                  </a:cubicBezTo>
                  <a:cubicBezTo>
                    <a:pt x="1282817" y="197366"/>
                    <a:pt x="1297638" y="194731"/>
                    <a:pt x="1311430" y="189118"/>
                  </a:cubicBezTo>
                  <a:lnTo>
                    <a:pt x="1308830" y="158152"/>
                  </a:lnTo>
                  <a:cubicBezTo>
                    <a:pt x="1297619" y="165035"/>
                    <a:pt x="1284750" y="168729"/>
                    <a:pt x="1271596" y="168839"/>
                  </a:cubicBezTo>
                  <a:cubicBezTo>
                    <a:pt x="1227000" y="168839"/>
                    <a:pt x="1208941" y="131987"/>
                    <a:pt x="1208941" y="98440"/>
                  </a:cubicBezTo>
                  <a:cubicBezTo>
                    <a:pt x="1208941" y="62683"/>
                    <a:pt x="1230686" y="28040"/>
                    <a:pt x="1269386" y="28040"/>
                  </a:cubicBezTo>
                  <a:cubicBezTo>
                    <a:pt x="1282321" y="28295"/>
                    <a:pt x="1295085" y="31047"/>
                    <a:pt x="1306982" y="36146"/>
                  </a:cubicBezTo>
                  <a:lnTo>
                    <a:pt x="1309934" y="7400"/>
                  </a:lnTo>
                  <a:close/>
                </a:path>
              </a:pathLst>
            </a:custGeom>
            <a:solidFill>
              <a:srgbClr val="003361"/>
            </a:solidFill>
            <a:ln w="9525" cap="flat">
              <a:noFill/>
              <a:prstDash val="solid"/>
              <a:miter/>
            </a:ln>
          </p:spPr>
          <p:txBody>
            <a:bodyPr rtlCol="0" anchor="ctr"/>
            <a:lstStyle/>
            <a:p>
              <a:pPr>
                <a:defRPr/>
              </a:pPr>
              <a:endParaRPr lang="en-GB"/>
            </a:p>
          </p:txBody>
        </p:sp>
        <p:sp>
          <p:nvSpPr>
            <p:cNvPr id="46" name="Graphic 2"/>
            <p:cNvSpPr/>
            <p:nvPr/>
          </p:nvSpPr>
          <p:spPr bwMode="auto">
            <a:xfrm>
              <a:off x="3800291" y="991164"/>
              <a:ext cx="129787" cy="256679"/>
            </a:xfrm>
            <a:custGeom>
              <a:avLst/>
              <a:gdLst>
                <a:gd name="connsiteX0" fmla="*/ 126729 w 129787"/>
                <a:gd name="connsiteY0" fmla="*/ 64257 h 256679"/>
                <a:gd name="connsiteX1" fmla="*/ 76971 w 129787"/>
                <a:gd name="connsiteY1" fmla="*/ 64257 h 256679"/>
                <a:gd name="connsiteX2" fmla="*/ 76971 w 129787"/>
                <a:gd name="connsiteY2" fmla="*/ -28 h 256679"/>
                <a:gd name="connsiteX3" fmla="*/ 42366 w 129787"/>
                <a:gd name="connsiteY3" fmla="*/ 11031 h 256679"/>
                <a:gd name="connsiteX4" fmla="*/ 42366 w 129787"/>
                <a:gd name="connsiteY4" fmla="*/ 64257 h 256679"/>
                <a:gd name="connsiteX5" fmla="*/ -29 w 129787"/>
                <a:gd name="connsiteY5" fmla="*/ 64257 h 256679"/>
                <a:gd name="connsiteX6" fmla="*/ -29 w 129787"/>
                <a:gd name="connsiteY6" fmla="*/ 92260 h 256679"/>
                <a:gd name="connsiteX7" fmla="*/ 42366 w 129787"/>
                <a:gd name="connsiteY7" fmla="*/ 92260 h 256679"/>
                <a:gd name="connsiteX8" fmla="*/ 42366 w 129787"/>
                <a:gd name="connsiteY8" fmla="*/ 202102 h 256679"/>
                <a:gd name="connsiteX9" fmla="*/ 100231 w 129787"/>
                <a:gd name="connsiteY9" fmla="*/ 256652 h 256679"/>
                <a:gd name="connsiteX10" fmla="*/ 129758 w 129787"/>
                <a:gd name="connsiteY10" fmla="*/ 251489 h 256679"/>
                <a:gd name="connsiteX11" fmla="*/ 129758 w 129787"/>
                <a:gd name="connsiteY11" fmla="*/ 221962 h 256679"/>
                <a:gd name="connsiteX12" fmla="*/ 106165 w 129787"/>
                <a:gd name="connsiteY12" fmla="*/ 228630 h 256679"/>
                <a:gd name="connsiteX13" fmla="*/ 77047 w 129787"/>
                <a:gd name="connsiteY13" fmla="*/ 195082 h 256679"/>
                <a:gd name="connsiteX14" fmla="*/ 77047 w 129787"/>
                <a:gd name="connsiteY14" fmla="*/ 92260 h 256679"/>
                <a:gd name="connsiteX15" fmla="*/ 126805 w 129787"/>
                <a:gd name="connsiteY15" fmla="*/ 92260 h 256679"/>
                <a:gd name="connsiteX16" fmla="*/ 126805 w 129787"/>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87" h="256679" extrusionOk="0">
                  <a:moveTo>
                    <a:pt x="126729" y="64257"/>
                  </a:moveTo>
                  <a:lnTo>
                    <a:pt x="76971" y="64257"/>
                  </a:lnTo>
                  <a:lnTo>
                    <a:pt x="76971" y="-28"/>
                  </a:lnTo>
                  <a:lnTo>
                    <a:pt x="42366" y="11031"/>
                  </a:lnTo>
                  <a:lnTo>
                    <a:pt x="42366" y="64257"/>
                  </a:lnTo>
                  <a:lnTo>
                    <a:pt x="-29" y="64257"/>
                  </a:lnTo>
                  <a:lnTo>
                    <a:pt x="-29" y="92260"/>
                  </a:lnTo>
                  <a:lnTo>
                    <a:pt x="42366" y="92260"/>
                  </a:lnTo>
                  <a:lnTo>
                    <a:pt x="42366" y="202102"/>
                  </a:lnTo>
                  <a:cubicBezTo>
                    <a:pt x="42366" y="239698"/>
                    <a:pt x="64483" y="256652"/>
                    <a:pt x="100231" y="256652"/>
                  </a:cubicBezTo>
                  <a:cubicBezTo>
                    <a:pt x="110261" y="256303"/>
                    <a:pt x="120205" y="254566"/>
                    <a:pt x="129758" y="251489"/>
                  </a:cubicBezTo>
                  <a:lnTo>
                    <a:pt x="129758" y="221962"/>
                  </a:lnTo>
                  <a:cubicBezTo>
                    <a:pt x="122710" y="226441"/>
                    <a:pt x="114509" y="228758"/>
                    <a:pt x="106165" y="228630"/>
                  </a:cubicBezTo>
                  <a:cubicBezTo>
                    <a:pt x="90315" y="228630"/>
                    <a:pt x="77047" y="216828"/>
                    <a:pt x="77047" y="195082"/>
                  </a:cubicBezTo>
                  <a:lnTo>
                    <a:pt x="77047" y="92260"/>
                  </a:lnTo>
                  <a:lnTo>
                    <a:pt x="126805" y="92260"/>
                  </a:lnTo>
                  <a:lnTo>
                    <a:pt x="126805" y="64257"/>
                  </a:lnTo>
                  <a:close/>
                </a:path>
              </a:pathLst>
            </a:custGeom>
            <a:solidFill>
              <a:srgbClr val="003361"/>
            </a:solidFill>
            <a:ln w="9525" cap="flat">
              <a:noFill/>
              <a:prstDash val="solid"/>
              <a:miter/>
            </a:ln>
          </p:spPr>
          <p:txBody>
            <a:bodyPr rtlCol="0" anchor="ctr"/>
            <a:lstStyle/>
            <a:p>
              <a:pPr>
                <a:defRPr/>
              </a:pPr>
              <a:endParaRPr lang="en-GB"/>
            </a:p>
          </p:txBody>
        </p:sp>
        <p:sp>
          <p:nvSpPr>
            <p:cNvPr id="47" name="Graphic 2"/>
            <p:cNvSpPr/>
            <p:nvPr/>
          </p:nvSpPr>
          <p:spPr bwMode="auto">
            <a:xfrm>
              <a:off x="4148439" y="991164"/>
              <a:ext cx="129740" cy="256679"/>
            </a:xfrm>
            <a:custGeom>
              <a:avLst/>
              <a:gdLst>
                <a:gd name="connsiteX0" fmla="*/ 126767 w 129740"/>
                <a:gd name="connsiteY0" fmla="*/ 64257 h 256679"/>
                <a:gd name="connsiteX1" fmla="*/ 77009 w 129740"/>
                <a:gd name="connsiteY1" fmla="*/ 64257 h 256679"/>
                <a:gd name="connsiteX2" fmla="*/ 77009 w 129740"/>
                <a:gd name="connsiteY2" fmla="*/ -28 h 256679"/>
                <a:gd name="connsiteX3" fmla="*/ 42357 w 129740"/>
                <a:gd name="connsiteY3" fmla="*/ 11031 h 256679"/>
                <a:gd name="connsiteX4" fmla="*/ 42357 w 129740"/>
                <a:gd name="connsiteY4" fmla="*/ 64257 h 256679"/>
                <a:gd name="connsiteX5" fmla="*/ -29 w 129740"/>
                <a:gd name="connsiteY5" fmla="*/ 64257 h 256679"/>
                <a:gd name="connsiteX6" fmla="*/ -29 w 129740"/>
                <a:gd name="connsiteY6" fmla="*/ 92260 h 256679"/>
                <a:gd name="connsiteX7" fmla="*/ 42357 w 129740"/>
                <a:gd name="connsiteY7" fmla="*/ 92260 h 256679"/>
                <a:gd name="connsiteX8" fmla="*/ 42357 w 129740"/>
                <a:gd name="connsiteY8" fmla="*/ 202102 h 256679"/>
                <a:gd name="connsiteX9" fmla="*/ 100231 w 129740"/>
                <a:gd name="connsiteY9" fmla="*/ 256652 h 256679"/>
                <a:gd name="connsiteX10" fmla="*/ 129711 w 129740"/>
                <a:gd name="connsiteY10" fmla="*/ 251489 h 256679"/>
                <a:gd name="connsiteX11" fmla="*/ 129711 w 129740"/>
                <a:gd name="connsiteY11" fmla="*/ 221962 h 256679"/>
                <a:gd name="connsiteX12" fmla="*/ 106127 w 129740"/>
                <a:gd name="connsiteY12" fmla="*/ 228630 h 256679"/>
                <a:gd name="connsiteX13" fmla="*/ 77009 w 129740"/>
                <a:gd name="connsiteY13" fmla="*/ 195082 h 256679"/>
                <a:gd name="connsiteX14" fmla="*/ 77009 w 129740"/>
                <a:gd name="connsiteY14" fmla="*/ 92260 h 256679"/>
                <a:gd name="connsiteX15" fmla="*/ 126767 w 129740"/>
                <a:gd name="connsiteY15" fmla="*/ 92260 h 256679"/>
                <a:gd name="connsiteX16" fmla="*/ 126767 w 129740"/>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40" h="256679" extrusionOk="0">
                  <a:moveTo>
                    <a:pt x="126767" y="64257"/>
                  </a:moveTo>
                  <a:lnTo>
                    <a:pt x="77009" y="64257"/>
                  </a:lnTo>
                  <a:lnTo>
                    <a:pt x="77009" y="-28"/>
                  </a:lnTo>
                  <a:lnTo>
                    <a:pt x="42357" y="11031"/>
                  </a:lnTo>
                  <a:lnTo>
                    <a:pt x="42357" y="64257"/>
                  </a:lnTo>
                  <a:lnTo>
                    <a:pt x="-29" y="64257"/>
                  </a:lnTo>
                  <a:lnTo>
                    <a:pt x="-29" y="92260"/>
                  </a:lnTo>
                  <a:lnTo>
                    <a:pt x="42357" y="92260"/>
                  </a:lnTo>
                  <a:lnTo>
                    <a:pt x="42357" y="202102"/>
                  </a:lnTo>
                  <a:cubicBezTo>
                    <a:pt x="42357" y="239698"/>
                    <a:pt x="64474" y="256652"/>
                    <a:pt x="100231" y="256652"/>
                  </a:cubicBezTo>
                  <a:cubicBezTo>
                    <a:pt x="110251" y="256301"/>
                    <a:pt x="120166" y="254563"/>
                    <a:pt x="129711" y="251489"/>
                  </a:cubicBezTo>
                  <a:lnTo>
                    <a:pt x="129711" y="221962"/>
                  </a:lnTo>
                  <a:cubicBezTo>
                    <a:pt x="122672" y="226441"/>
                    <a:pt x="114471" y="228759"/>
                    <a:pt x="106127" y="228630"/>
                  </a:cubicBezTo>
                  <a:cubicBezTo>
                    <a:pt x="90277" y="228630"/>
                    <a:pt x="77009" y="216828"/>
                    <a:pt x="77009" y="195082"/>
                  </a:cubicBezTo>
                  <a:lnTo>
                    <a:pt x="77009" y="92260"/>
                  </a:lnTo>
                  <a:lnTo>
                    <a:pt x="126767" y="92260"/>
                  </a:lnTo>
                  <a:lnTo>
                    <a:pt x="126767" y="64257"/>
                  </a:lnTo>
                  <a:close/>
                </a:path>
              </a:pathLst>
            </a:custGeom>
            <a:solidFill>
              <a:srgbClr val="003361"/>
            </a:solidFill>
            <a:ln w="9525" cap="flat">
              <a:noFill/>
              <a:prstDash val="solid"/>
              <a:miter/>
            </a:ln>
          </p:spPr>
          <p:txBody>
            <a:bodyPr rtlCol="0" anchor="ctr"/>
            <a:lstStyle/>
            <a:p>
              <a:pPr>
                <a:defRPr/>
              </a:pPr>
              <a:endParaRPr lang="en-GB"/>
            </a:p>
          </p:txBody>
        </p:sp>
        <p:sp>
          <p:nvSpPr>
            <p:cNvPr id="48" name="Graphic 2"/>
            <p:cNvSpPr/>
            <p:nvPr/>
          </p:nvSpPr>
          <p:spPr bwMode="auto">
            <a:xfrm>
              <a:off x="3728920"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49" name="Graphic 2"/>
            <p:cNvSpPr/>
            <p:nvPr/>
          </p:nvSpPr>
          <p:spPr bwMode="auto">
            <a:xfrm>
              <a:off x="2950537"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50" name="Graphic 2"/>
            <p:cNvSpPr/>
            <p:nvPr/>
          </p:nvSpPr>
          <p:spPr bwMode="auto">
            <a:xfrm>
              <a:off x="3995858" y="991239"/>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51" name="Graphic 2"/>
            <p:cNvSpPr/>
            <p:nvPr/>
          </p:nvSpPr>
          <p:spPr bwMode="auto">
            <a:xfrm>
              <a:off x="4055980" y="991239"/>
              <a:ext cx="34642" cy="34651"/>
            </a:xfrm>
            <a:custGeom>
              <a:avLst/>
              <a:gdLst>
                <a:gd name="connsiteX0" fmla="*/ 0 w 34642"/>
                <a:gd name="connsiteY0" fmla="*/ 34652 h 34651"/>
                <a:gd name="connsiteX1" fmla="*/ 34643 w 34642"/>
                <a:gd name="connsiteY1" fmla="*/ 34652 h 34651"/>
                <a:gd name="connsiteX2" fmla="*/ 34643 w 34642"/>
                <a:gd name="connsiteY2" fmla="*/ 0 h 34651"/>
                <a:gd name="connsiteX3" fmla="*/ 0 w 34642"/>
                <a:gd name="connsiteY3" fmla="*/ 0 h 34651"/>
                <a:gd name="connsiteX4" fmla="*/ 0 w 34642"/>
                <a:gd name="connsiteY4" fmla="*/ 34652 h 34651"/>
                <a:gd name="connsiteX5" fmla="*/ 0 w 34642"/>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51" extrusionOk="0">
                  <a:moveTo>
                    <a:pt x="0" y="34652"/>
                  </a:moveTo>
                  <a:lnTo>
                    <a:pt x="34643" y="34652"/>
                  </a:lnTo>
                  <a:lnTo>
                    <a:pt x="34643"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52" name="Graphic 2"/>
            <p:cNvSpPr/>
            <p:nvPr/>
          </p:nvSpPr>
          <p:spPr bwMode="auto">
            <a:xfrm>
              <a:off x="2495661" y="1051670"/>
              <a:ext cx="1622555" cy="197014"/>
            </a:xfrm>
            <a:custGeom>
              <a:avLst/>
              <a:gdLst>
                <a:gd name="connsiteX0" fmla="*/ 166210 w 1622555"/>
                <a:gd name="connsiteY0" fmla="*/ 4455 h 197014"/>
                <a:gd name="connsiteX1" fmla="*/ 131606 w 1622555"/>
                <a:gd name="connsiteY1" fmla="*/ 4455 h 197014"/>
                <a:gd name="connsiteX2" fmla="*/ 131606 w 1622555"/>
                <a:gd name="connsiteY2" fmla="*/ 91438 h 197014"/>
                <a:gd name="connsiteX3" fmla="*/ 74456 w 1622555"/>
                <a:gd name="connsiteY3" fmla="*/ 168847 h 197014"/>
                <a:gd name="connsiteX4" fmla="*/ 34651 w 1622555"/>
                <a:gd name="connsiteY4" fmla="*/ 101763 h 197014"/>
                <a:gd name="connsiteX5" fmla="*/ 34651 w 1622555"/>
                <a:gd name="connsiteY5" fmla="*/ 4455 h 197014"/>
                <a:gd name="connsiteX6" fmla="*/ -29 w 1622555"/>
                <a:gd name="connsiteY6" fmla="*/ 4455 h 197014"/>
                <a:gd name="connsiteX7" fmla="*/ -29 w 1622555"/>
                <a:gd name="connsiteY7" fmla="*/ 116145 h 197014"/>
                <a:gd name="connsiteX8" fmla="*/ 70370 w 1622555"/>
                <a:gd name="connsiteY8" fmla="*/ 196870 h 197014"/>
                <a:gd name="connsiteX9" fmla="*/ 131930 w 1622555"/>
                <a:gd name="connsiteY9" fmla="*/ 162580 h 197014"/>
                <a:gd name="connsiteX10" fmla="*/ 132663 w 1622555"/>
                <a:gd name="connsiteY10" fmla="*/ 162580 h 197014"/>
                <a:gd name="connsiteX11" fmla="*/ 132663 w 1622555"/>
                <a:gd name="connsiteY11" fmla="*/ 192431 h 197014"/>
                <a:gd name="connsiteX12" fmla="*/ 166210 w 1622555"/>
                <a:gd name="connsiteY12" fmla="*/ 192431 h 197014"/>
                <a:gd name="connsiteX13" fmla="*/ 166210 w 1622555"/>
                <a:gd name="connsiteY13" fmla="*/ 4455 h 197014"/>
                <a:gd name="connsiteX14" fmla="*/ 225180 w 1622555"/>
                <a:gd name="connsiteY14" fmla="*/ 192431 h 197014"/>
                <a:gd name="connsiteX15" fmla="*/ 259832 w 1622555"/>
                <a:gd name="connsiteY15" fmla="*/ 192431 h 197014"/>
                <a:gd name="connsiteX16" fmla="*/ 259832 w 1622555"/>
                <a:gd name="connsiteY16" fmla="*/ 105449 h 197014"/>
                <a:gd name="connsiteX17" fmla="*/ 316982 w 1622555"/>
                <a:gd name="connsiteY17" fmla="*/ 28039 h 197014"/>
                <a:gd name="connsiteX18" fmla="*/ 356787 w 1622555"/>
                <a:gd name="connsiteY18" fmla="*/ 95124 h 197014"/>
                <a:gd name="connsiteX19" fmla="*/ 356787 w 1622555"/>
                <a:gd name="connsiteY19" fmla="*/ 192431 h 197014"/>
                <a:gd name="connsiteX20" fmla="*/ 391439 w 1622555"/>
                <a:gd name="connsiteY20" fmla="*/ 192431 h 197014"/>
                <a:gd name="connsiteX21" fmla="*/ 391439 w 1622555"/>
                <a:gd name="connsiteY21" fmla="*/ 80751 h 197014"/>
                <a:gd name="connsiteX22" fmla="*/ 321039 w 1622555"/>
                <a:gd name="connsiteY22" fmla="*/ 26 h 197014"/>
                <a:gd name="connsiteX23" fmla="*/ 259479 w 1622555"/>
                <a:gd name="connsiteY23" fmla="*/ 34316 h 197014"/>
                <a:gd name="connsiteX24" fmla="*/ 258746 w 1622555"/>
                <a:gd name="connsiteY24" fmla="*/ 34316 h 197014"/>
                <a:gd name="connsiteX25" fmla="*/ 258746 w 1622555"/>
                <a:gd name="connsiteY25" fmla="*/ 4455 h 197014"/>
                <a:gd name="connsiteX26" fmla="*/ 225180 w 1622555"/>
                <a:gd name="connsiteY26" fmla="*/ 4455 h 197014"/>
                <a:gd name="connsiteX27" fmla="*/ 225180 w 1622555"/>
                <a:gd name="connsiteY27" fmla="*/ 192431 h 197014"/>
                <a:gd name="connsiteX28" fmla="*/ 454818 w 1622555"/>
                <a:gd name="connsiteY28" fmla="*/ 192431 h 197014"/>
                <a:gd name="connsiteX29" fmla="*/ 489460 w 1622555"/>
                <a:gd name="connsiteY29" fmla="*/ 192431 h 197014"/>
                <a:gd name="connsiteX30" fmla="*/ 489460 w 1622555"/>
                <a:gd name="connsiteY30" fmla="*/ 4455 h 197014"/>
                <a:gd name="connsiteX31" fmla="*/ 454818 w 1622555"/>
                <a:gd name="connsiteY31" fmla="*/ 4455 h 197014"/>
                <a:gd name="connsiteX32" fmla="*/ 454818 w 1622555"/>
                <a:gd name="connsiteY32" fmla="*/ 192431 h 197014"/>
                <a:gd name="connsiteX33" fmla="*/ 703620 w 1622555"/>
                <a:gd name="connsiteY33" fmla="*/ 4455 h 197014"/>
                <a:gd name="connsiteX34" fmla="*/ 668969 w 1622555"/>
                <a:gd name="connsiteY34" fmla="*/ 4455 h 197014"/>
                <a:gd name="connsiteX35" fmla="*/ 617000 w 1622555"/>
                <a:gd name="connsiteY35" fmla="*/ 157808 h 197014"/>
                <a:gd name="connsiteX36" fmla="*/ 616257 w 1622555"/>
                <a:gd name="connsiteY36" fmla="*/ 157808 h 197014"/>
                <a:gd name="connsiteX37" fmla="*/ 565394 w 1622555"/>
                <a:gd name="connsiteY37" fmla="*/ 4455 h 197014"/>
                <a:gd name="connsiteX38" fmla="*/ 527427 w 1622555"/>
                <a:gd name="connsiteY38" fmla="*/ 4455 h 197014"/>
                <a:gd name="connsiteX39" fmla="*/ 594883 w 1622555"/>
                <a:gd name="connsiteY39" fmla="*/ 192431 h 197014"/>
                <a:gd name="connsiteX40" fmla="*/ 636164 w 1622555"/>
                <a:gd name="connsiteY40" fmla="*/ 192431 h 197014"/>
                <a:gd name="connsiteX41" fmla="*/ 703620 w 1622555"/>
                <a:gd name="connsiteY41" fmla="*/ 4455 h 197014"/>
                <a:gd name="connsiteX42" fmla="*/ 881281 w 1622555"/>
                <a:gd name="connsiteY42" fmla="*/ 150045 h 197014"/>
                <a:gd name="connsiteX43" fmla="*/ 823416 w 1622555"/>
                <a:gd name="connsiteY43" fmla="*/ 168847 h 197014"/>
                <a:gd name="connsiteX44" fmla="*/ 761494 w 1622555"/>
                <a:gd name="connsiteY44" fmla="*/ 107747 h 197014"/>
                <a:gd name="connsiteX45" fmla="*/ 761504 w 1622555"/>
                <a:gd name="connsiteY45" fmla="*/ 106182 h 197014"/>
                <a:gd name="connsiteX46" fmla="*/ 895673 w 1622555"/>
                <a:gd name="connsiteY46" fmla="*/ 106182 h 197014"/>
                <a:gd name="connsiteX47" fmla="*/ 812739 w 1622555"/>
                <a:gd name="connsiteY47" fmla="*/ 26 h 197014"/>
                <a:gd name="connsiteX48" fmla="*/ 724652 w 1622555"/>
                <a:gd name="connsiteY48" fmla="*/ 95124 h 197014"/>
                <a:gd name="connsiteX49" fmla="*/ 821959 w 1622555"/>
                <a:gd name="connsiteY49" fmla="*/ 196860 h 197014"/>
                <a:gd name="connsiteX50" fmla="*/ 881300 w 1622555"/>
                <a:gd name="connsiteY50" fmla="*/ 184697 h 197014"/>
                <a:gd name="connsiteX51" fmla="*/ 881300 w 1622555"/>
                <a:gd name="connsiteY51" fmla="*/ 150045 h 197014"/>
                <a:gd name="connsiteX52" fmla="*/ 761485 w 1622555"/>
                <a:gd name="connsiteY52" fmla="*/ 80379 h 197014"/>
                <a:gd name="connsiteX53" fmla="*/ 811967 w 1622555"/>
                <a:gd name="connsiteY53" fmla="*/ 28039 h 197014"/>
                <a:gd name="connsiteX54" fmla="*/ 858783 w 1622555"/>
                <a:gd name="connsiteY54" fmla="*/ 80379 h 197014"/>
                <a:gd name="connsiteX55" fmla="*/ 942098 w 1622555"/>
                <a:gd name="connsiteY55" fmla="*/ 192431 h 197014"/>
                <a:gd name="connsiteX56" fmla="*/ 976750 w 1622555"/>
                <a:gd name="connsiteY56" fmla="*/ 192431 h 197014"/>
                <a:gd name="connsiteX57" fmla="*/ 976750 w 1622555"/>
                <a:gd name="connsiteY57" fmla="*/ 106925 h 197014"/>
                <a:gd name="connsiteX58" fmla="*/ 1027985 w 1622555"/>
                <a:gd name="connsiteY58" fmla="*/ 30249 h 197014"/>
                <a:gd name="connsiteX59" fmla="*/ 1047149 w 1622555"/>
                <a:gd name="connsiteY59" fmla="*/ 33573 h 197014"/>
                <a:gd name="connsiteX60" fmla="*/ 1047149 w 1622555"/>
                <a:gd name="connsiteY60" fmla="*/ 2607 h 197014"/>
                <a:gd name="connsiteX61" fmla="*/ 1024289 w 1622555"/>
                <a:gd name="connsiteY61" fmla="*/ 26 h 197014"/>
                <a:gd name="connsiteX62" fmla="*/ 975264 w 1622555"/>
                <a:gd name="connsiteY62" fmla="*/ 33573 h 197014"/>
                <a:gd name="connsiteX63" fmla="*/ 974569 w 1622555"/>
                <a:gd name="connsiteY63" fmla="*/ 33573 h 197014"/>
                <a:gd name="connsiteX64" fmla="*/ 974569 w 1622555"/>
                <a:gd name="connsiteY64" fmla="*/ 4455 h 197014"/>
                <a:gd name="connsiteX65" fmla="*/ 942126 w 1622555"/>
                <a:gd name="connsiteY65" fmla="*/ 4455 h 197014"/>
                <a:gd name="connsiteX66" fmla="*/ 942126 w 1622555"/>
                <a:gd name="connsiteY66" fmla="*/ 192431 h 197014"/>
                <a:gd name="connsiteX67" fmla="*/ 1069628 w 1622555"/>
                <a:gd name="connsiteY67" fmla="*/ 186535 h 197014"/>
                <a:gd name="connsiteX68" fmla="*/ 1121235 w 1622555"/>
                <a:gd name="connsiteY68" fmla="*/ 196860 h 197014"/>
                <a:gd name="connsiteX69" fmla="*/ 1186843 w 1622555"/>
                <a:gd name="connsiteY69" fmla="*/ 138253 h 197014"/>
                <a:gd name="connsiteX70" fmla="*/ 1105385 w 1622555"/>
                <a:gd name="connsiteY70" fmla="*/ 50890 h 197014"/>
                <a:gd name="connsiteX71" fmla="*/ 1138561 w 1622555"/>
                <a:gd name="connsiteY71" fmla="*/ 28030 h 197014"/>
                <a:gd name="connsiteX72" fmla="*/ 1175051 w 1622555"/>
                <a:gd name="connsiteY72" fmla="*/ 37612 h 197014"/>
                <a:gd name="connsiteX73" fmla="*/ 1178004 w 1622555"/>
                <a:gd name="connsiteY73" fmla="*/ 7389 h 197014"/>
                <a:gd name="connsiteX74" fmla="*/ 1134874 w 1622555"/>
                <a:gd name="connsiteY74" fmla="*/ 17 h 197014"/>
                <a:gd name="connsiteX75" fmla="*/ 1068523 w 1622555"/>
                <a:gd name="connsiteY75" fmla="*/ 57891 h 197014"/>
                <a:gd name="connsiteX76" fmla="*/ 1149990 w 1622555"/>
                <a:gd name="connsiteY76" fmla="*/ 141930 h 197014"/>
                <a:gd name="connsiteX77" fmla="*/ 1114605 w 1622555"/>
                <a:gd name="connsiteY77" fmla="*/ 168838 h 197014"/>
                <a:gd name="connsiteX78" fmla="*/ 1071476 w 1622555"/>
                <a:gd name="connsiteY78" fmla="*/ 155569 h 197014"/>
                <a:gd name="connsiteX79" fmla="*/ 1069628 w 1622555"/>
                <a:gd name="connsiteY79" fmla="*/ 186526 h 197014"/>
                <a:gd name="connsiteX80" fmla="*/ 1233287 w 1622555"/>
                <a:gd name="connsiteY80" fmla="*/ 192431 h 197014"/>
                <a:gd name="connsiteX81" fmla="*/ 1267939 w 1622555"/>
                <a:gd name="connsiteY81" fmla="*/ 192431 h 197014"/>
                <a:gd name="connsiteX82" fmla="*/ 1267939 w 1622555"/>
                <a:gd name="connsiteY82" fmla="*/ 4455 h 197014"/>
                <a:gd name="connsiteX83" fmla="*/ 1233287 w 1622555"/>
                <a:gd name="connsiteY83" fmla="*/ 4455 h 197014"/>
                <a:gd name="connsiteX84" fmla="*/ 1233287 w 1622555"/>
                <a:gd name="connsiteY84" fmla="*/ 192431 h 197014"/>
                <a:gd name="connsiteX85" fmla="*/ 1485404 w 1622555"/>
                <a:gd name="connsiteY85" fmla="*/ 47203 h 197014"/>
                <a:gd name="connsiteX86" fmla="*/ 1539954 w 1622555"/>
                <a:gd name="connsiteY86" fmla="*/ 28039 h 197014"/>
                <a:gd name="connsiteX87" fmla="*/ 1586397 w 1622555"/>
                <a:gd name="connsiteY87" fmla="*/ 77064 h 197014"/>
                <a:gd name="connsiteX88" fmla="*/ 1549536 w 1622555"/>
                <a:gd name="connsiteY88" fmla="*/ 76331 h 197014"/>
                <a:gd name="connsiteX89" fmla="*/ 1462182 w 1622555"/>
                <a:gd name="connsiteY89" fmla="*/ 138243 h 197014"/>
                <a:gd name="connsiteX90" fmla="*/ 1531105 w 1622555"/>
                <a:gd name="connsiteY90" fmla="*/ 196851 h 197014"/>
                <a:gd name="connsiteX91" fmla="*/ 1589350 w 1622555"/>
                <a:gd name="connsiteY91" fmla="*/ 168095 h 197014"/>
                <a:gd name="connsiteX92" fmla="*/ 1590084 w 1622555"/>
                <a:gd name="connsiteY92" fmla="*/ 168095 h 197014"/>
                <a:gd name="connsiteX93" fmla="*/ 1590084 w 1622555"/>
                <a:gd name="connsiteY93" fmla="*/ 192422 h 197014"/>
                <a:gd name="connsiteX94" fmla="*/ 1622526 w 1622555"/>
                <a:gd name="connsiteY94" fmla="*/ 192422 h 197014"/>
                <a:gd name="connsiteX95" fmla="*/ 1621049 w 1622555"/>
                <a:gd name="connsiteY95" fmla="*/ 155569 h 197014"/>
                <a:gd name="connsiteX96" fmla="*/ 1621049 w 1622555"/>
                <a:gd name="connsiteY96" fmla="*/ 77798 h 197014"/>
                <a:gd name="connsiteX97" fmla="*/ 1545488 w 1622555"/>
                <a:gd name="connsiteY97" fmla="*/ 26 h 197014"/>
                <a:gd name="connsiteX98" fmla="*/ 1483575 w 1622555"/>
                <a:gd name="connsiteY98" fmla="*/ 17724 h 197014"/>
                <a:gd name="connsiteX99" fmla="*/ 1485423 w 1622555"/>
                <a:gd name="connsiteY99" fmla="*/ 47251 h 197014"/>
                <a:gd name="connsiteX100" fmla="*/ 1586369 w 1622555"/>
                <a:gd name="connsiteY100" fmla="*/ 119451 h 197014"/>
                <a:gd name="connsiteX101" fmla="*/ 1533981 w 1622555"/>
                <a:gd name="connsiteY101" fmla="*/ 168847 h 197014"/>
                <a:gd name="connsiteX102" fmla="*/ 1498967 w 1622555"/>
                <a:gd name="connsiteY102" fmla="*/ 138253 h 197014"/>
                <a:gd name="connsiteX103" fmla="*/ 1564204 w 1622555"/>
                <a:gd name="connsiteY103" fmla="*/ 102125 h 197014"/>
                <a:gd name="connsiteX104" fmla="*/ 1586321 w 1622555"/>
                <a:gd name="connsiteY104" fmla="*/ 102868 h 197014"/>
                <a:gd name="connsiteX105" fmla="*/ 1586321 w 1622555"/>
                <a:gd name="connsiteY105" fmla="*/ 119451 h 19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22555" h="197014" extrusionOk="0">
                  <a:moveTo>
                    <a:pt x="166210" y="4455"/>
                  </a:moveTo>
                  <a:lnTo>
                    <a:pt x="131606" y="4455"/>
                  </a:lnTo>
                  <a:lnTo>
                    <a:pt x="131606" y="91438"/>
                  </a:lnTo>
                  <a:cubicBezTo>
                    <a:pt x="131606" y="137158"/>
                    <a:pt x="113918" y="168847"/>
                    <a:pt x="74456" y="168847"/>
                  </a:cubicBezTo>
                  <a:cubicBezTo>
                    <a:pt x="44233" y="166999"/>
                    <a:pt x="34651" y="145625"/>
                    <a:pt x="34651" y="101763"/>
                  </a:cubicBezTo>
                  <a:lnTo>
                    <a:pt x="34651" y="4455"/>
                  </a:lnTo>
                  <a:lnTo>
                    <a:pt x="-29" y="4455"/>
                  </a:lnTo>
                  <a:lnTo>
                    <a:pt x="-29" y="116145"/>
                  </a:lnTo>
                  <a:cubicBezTo>
                    <a:pt x="-29" y="166628"/>
                    <a:pt x="21716" y="196870"/>
                    <a:pt x="70370" y="196870"/>
                  </a:cubicBezTo>
                  <a:cubicBezTo>
                    <a:pt x="95694" y="197878"/>
                    <a:pt x="119456" y="184642"/>
                    <a:pt x="131930" y="162580"/>
                  </a:cubicBezTo>
                  <a:lnTo>
                    <a:pt x="132663" y="162580"/>
                  </a:lnTo>
                  <a:lnTo>
                    <a:pt x="132663" y="192431"/>
                  </a:lnTo>
                  <a:lnTo>
                    <a:pt x="166210" y="192431"/>
                  </a:lnTo>
                  <a:lnTo>
                    <a:pt x="166210" y="4455"/>
                  </a:lnTo>
                  <a:close/>
                  <a:moveTo>
                    <a:pt x="225180" y="192431"/>
                  </a:moveTo>
                  <a:lnTo>
                    <a:pt x="259832" y="192431"/>
                  </a:lnTo>
                  <a:lnTo>
                    <a:pt x="259832" y="105449"/>
                  </a:lnTo>
                  <a:cubicBezTo>
                    <a:pt x="259832" y="59729"/>
                    <a:pt x="277520" y="28039"/>
                    <a:pt x="316982" y="28039"/>
                  </a:cubicBezTo>
                  <a:cubicBezTo>
                    <a:pt x="347204" y="29887"/>
                    <a:pt x="356787" y="51261"/>
                    <a:pt x="356787" y="95124"/>
                  </a:cubicBezTo>
                  <a:lnTo>
                    <a:pt x="356787" y="192431"/>
                  </a:lnTo>
                  <a:lnTo>
                    <a:pt x="391439" y="192431"/>
                  </a:lnTo>
                  <a:lnTo>
                    <a:pt x="391439" y="80751"/>
                  </a:lnTo>
                  <a:cubicBezTo>
                    <a:pt x="391439" y="30268"/>
                    <a:pt x="369693" y="26"/>
                    <a:pt x="321039" y="26"/>
                  </a:cubicBezTo>
                  <a:cubicBezTo>
                    <a:pt x="295712" y="-983"/>
                    <a:pt x="271957" y="12254"/>
                    <a:pt x="259479" y="34316"/>
                  </a:cubicBezTo>
                  <a:lnTo>
                    <a:pt x="258746" y="34316"/>
                  </a:lnTo>
                  <a:lnTo>
                    <a:pt x="258746" y="4455"/>
                  </a:lnTo>
                  <a:lnTo>
                    <a:pt x="225180" y="4455"/>
                  </a:lnTo>
                  <a:lnTo>
                    <a:pt x="225180" y="192431"/>
                  </a:lnTo>
                  <a:close/>
                  <a:moveTo>
                    <a:pt x="454818" y="192431"/>
                  </a:moveTo>
                  <a:lnTo>
                    <a:pt x="489460" y="192431"/>
                  </a:lnTo>
                  <a:lnTo>
                    <a:pt x="489460" y="4455"/>
                  </a:lnTo>
                  <a:lnTo>
                    <a:pt x="454818" y="4455"/>
                  </a:lnTo>
                  <a:lnTo>
                    <a:pt x="454818" y="192431"/>
                  </a:lnTo>
                  <a:close/>
                  <a:moveTo>
                    <a:pt x="703620" y="4455"/>
                  </a:moveTo>
                  <a:lnTo>
                    <a:pt x="668969" y="4455"/>
                  </a:lnTo>
                  <a:lnTo>
                    <a:pt x="617000" y="157808"/>
                  </a:lnTo>
                  <a:lnTo>
                    <a:pt x="616257" y="157808"/>
                  </a:lnTo>
                  <a:lnTo>
                    <a:pt x="565394" y="4455"/>
                  </a:lnTo>
                  <a:lnTo>
                    <a:pt x="527427" y="4455"/>
                  </a:lnTo>
                  <a:lnTo>
                    <a:pt x="594883" y="192431"/>
                  </a:lnTo>
                  <a:lnTo>
                    <a:pt x="636164" y="192431"/>
                  </a:lnTo>
                  <a:lnTo>
                    <a:pt x="703620" y="4455"/>
                  </a:lnTo>
                  <a:close/>
                  <a:moveTo>
                    <a:pt x="881281" y="150045"/>
                  </a:moveTo>
                  <a:cubicBezTo>
                    <a:pt x="864117" y="161575"/>
                    <a:pt x="844076" y="168087"/>
                    <a:pt x="823416" y="168847"/>
                  </a:cubicBezTo>
                  <a:cubicBezTo>
                    <a:pt x="789441" y="169074"/>
                    <a:pt x="761723" y="141719"/>
                    <a:pt x="761494" y="107747"/>
                  </a:cubicBezTo>
                  <a:cubicBezTo>
                    <a:pt x="761494" y="107225"/>
                    <a:pt x="761494" y="106704"/>
                    <a:pt x="761504" y="106182"/>
                  </a:cubicBezTo>
                  <a:lnTo>
                    <a:pt x="895673" y="106182"/>
                  </a:lnTo>
                  <a:cubicBezTo>
                    <a:pt x="895673" y="45737"/>
                    <a:pt x="875404" y="26"/>
                    <a:pt x="812739" y="26"/>
                  </a:cubicBezTo>
                  <a:cubicBezTo>
                    <a:pt x="759666" y="26"/>
                    <a:pt x="724652" y="39469"/>
                    <a:pt x="724652" y="95124"/>
                  </a:cubicBezTo>
                  <a:cubicBezTo>
                    <a:pt x="724652" y="156312"/>
                    <a:pt x="755246" y="196860"/>
                    <a:pt x="821959" y="196860"/>
                  </a:cubicBezTo>
                  <a:cubicBezTo>
                    <a:pt x="842381" y="197061"/>
                    <a:pt x="862602" y="192915"/>
                    <a:pt x="881300" y="184697"/>
                  </a:cubicBezTo>
                  <a:lnTo>
                    <a:pt x="881300" y="150045"/>
                  </a:lnTo>
                  <a:close/>
                  <a:moveTo>
                    <a:pt x="761485" y="80379"/>
                  </a:moveTo>
                  <a:cubicBezTo>
                    <a:pt x="764066" y="56052"/>
                    <a:pt x="778077" y="28039"/>
                    <a:pt x="811967" y="28039"/>
                  </a:cubicBezTo>
                  <a:cubicBezTo>
                    <a:pt x="841819" y="28039"/>
                    <a:pt x="858783" y="51633"/>
                    <a:pt x="858783" y="80379"/>
                  </a:cubicBezTo>
                  <a:close/>
                  <a:moveTo>
                    <a:pt x="942098" y="192431"/>
                  </a:moveTo>
                  <a:lnTo>
                    <a:pt x="976750" y="192431"/>
                  </a:lnTo>
                  <a:lnTo>
                    <a:pt x="976750" y="106925"/>
                  </a:lnTo>
                  <a:cubicBezTo>
                    <a:pt x="976750" y="59738"/>
                    <a:pt x="997019" y="30249"/>
                    <a:pt x="1027985" y="30249"/>
                  </a:cubicBezTo>
                  <a:cubicBezTo>
                    <a:pt x="1034528" y="30124"/>
                    <a:pt x="1041034" y="31253"/>
                    <a:pt x="1047149" y="33573"/>
                  </a:cubicBezTo>
                  <a:lnTo>
                    <a:pt x="1047149" y="2607"/>
                  </a:lnTo>
                  <a:cubicBezTo>
                    <a:pt x="1039653" y="849"/>
                    <a:pt x="1031985" y="-18"/>
                    <a:pt x="1024289" y="26"/>
                  </a:cubicBezTo>
                  <a:cubicBezTo>
                    <a:pt x="1002963" y="1182"/>
                    <a:pt x="984065" y="14117"/>
                    <a:pt x="975264" y="33573"/>
                  </a:cubicBezTo>
                  <a:lnTo>
                    <a:pt x="974569" y="33573"/>
                  </a:lnTo>
                  <a:lnTo>
                    <a:pt x="974569" y="4455"/>
                  </a:lnTo>
                  <a:lnTo>
                    <a:pt x="942126" y="4455"/>
                  </a:lnTo>
                  <a:lnTo>
                    <a:pt x="942126" y="192431"/>
                  </a:lnTo>
                  <a:close/>
                  <a:moveTo>
                    <a:pt x="1069628" y="186535"/>
                  </a:moveTo>
                  <a:cubicBezTo>
                    <a:pt x="1085716" y="194176"/>
                    <a:pt x="1103442" y="197723"/>
                    <a:pt x="1121235" y="196860"/>
                  </a:cubicBezTo>
                  <a:cubicBezTo>
                    <a:pt x="1154782" y="196860"/>
                    <a:pt x="1186843" y="178429"/>
                    <a:pt x="1186843" y="138253"/>
                  </a:cubicBezTo>
                  <a:cubicBezTo>
                    <a:pt x="1186843" y="78169"/>
                    <a:pt x="1105385" y="89228"/>
                    <a:pt x="1105385" y="50890"/>
                  </a:cubicBezTo>
                  <a:cubicBezTo>
                    <a:pt x="1105385" y="35412"/>
                    <a:pt x="1120863" y="28030"/>
                    <a:pt x="1138561" y="28030"/>
                  </a:cubicBezTo>
                  <a:cubicBezTo>
                    <a:pt x="1151219" y="28910"/>
                    <a:pt x="1163592" y="32160"/>
                    <a:pt x="1175051" y="37612"/>
                  </a:cubicBezTo>
                  <a:lnTo>
                    <a:pt x="1178004" y="7389"/>
                  </a:lnTo>
                  <a:cubicBezTo>
                    <a:pt x="1164088" y="2758"/>
                    <a:pt x="1149543" y="272"/>
                    <a:pt x="1134874" y="17"/>
                  </a:cubicBezTo>
                  <a:cubicBezTo>
                    <a:pt x="1097641" y="17"/>
                    <a:pt x="1068523" y="18819"/>
                    <a:pt x="1068523" y="57891"/>
                  </a:cubicBezTo>
                  <a:cubicBezTo>
                    <a:pt x="1068523" y="110592"/>
                    <a:pt x="1149990" y="107649"/>
                    <a:pt x="1149990" y="141930"/>
                  </a:cubicBezTo>
                  <a:cubicBezTo>
                    <a:pt x="1149990" y="162199"/>
                    <a:pt x="1130455" y="168838"/>
                    <a:pt x="1114605" y="168838"/>
                  </a:cubicBezTo>
                  <a:cubicBezTo>
                    <a:pt x="1099356" y="168039"/>
                    <a:pt x="1084535" y="163481"/>
                    <a:pt x="1071476" y="155569"/>
                  </a:cubicBezTo>
                  <a:lnTo>
                    <a:pt x="1069628" y="186526"/>
                  </a:lnTo>
                  <a:close/>
                  <a:moveTo>
                    <a:pt x="1233287" y="192431"/>
                  </a:moveTo>
                  <a:lnTo>
                    <a:pt x="1267939" y="192431"/>
                  </a:lnTo>
                  <a:lnTo>
                    <a:pt x="1267939" y="4455"/>
                  </a:lnTo>
                  <a:lnTo>
                    <a:pt x="1233287" y="4455"/>
                  </a:lnTo>
                  <a:lnTo>
                    <a:pt x="1233287" y="192431"/>
                  </a:lnTo>
                  <a:close/>
                  <a:moveTo>
                    <a:pt x="1485404" y="47203"/>
                  </a:moveTo>
                  <a:cubicBezTo>
                    <a:pt x="1500920" y="34881"/>
                    <a:pt x="1520132" y="28132"/>
                    <a:pt x="1539954" y="28039"/>
                  </a:cubicBezTo>
                  <a:cubicBezTo>
                    <a:pt x="1574606" y="28039"/>
                    <a:pt x="1586397" y="44632"/>
                    <a:pt x="1586397" y="77064"/>
                  </a:cubicBezTo>
                  <a:cubicBezTo>
                    <a:pt x="1572758" y="76331"/>
                    <a:pt x="1563175" y="76331"/>
                    <a:pt x="1549536" y="76331"/>
                  </a:cubicBezTo>
                  <a:cubicBezTo>
                    <a:pt x="1513788" y="76331"/>
                    <a:pt x="1462182" y="91076"/>
                    <a:pt x="1462182" y="138243"/>
                  </a:cubicBezTo>
                  <a:cubicBezTo>
                    <a:pt x="1462182" y="179201"/>
                    <a:pt x="1490567" y="196851"/>
                    <a:pt x="1531105" y="196851"/>
                  </a:cubicBezTo>
                  <a:cubicBezTo>
                    <a:pt x="1554070" y="197437"/>
                    <a:pt x="1575853" y="186683"/>
                    <a:pt x="1589350" y="168095"/>
                  </a:cubicBezTo>
                  <a:lnTo>
                    <a:pt x="1590084" y="168095"/>
                  </a:lnTo>
                  <a:lnTo>
                    <a:pt x="1590084" y="192422"/>
                  </a:lnTo>
                  <a:lnTo>
                    <a:pt x="1622526" y="192422"/>
                  </a:lnTo>
                  <a:cubicBezTo>
                    <a:pt x="1621269" y="180180"/>
                    <a:pt x="1620773" y="167872"/>
                    <a:pt x="1621049" y="155569"/>
                  </a:cubicBezTo>
                  <a:lnTo>
                    <a:pt x="1621049" y="77798"/>
                  </a:lnTo>
                  <a:cubicBezTo>
                    <a:pt x="1621049" y="26563"/>
                    <a:pt x="1599304" y="26"/>
                    <a:pt x="1545488" y="26"/>
                  </a:cubicBezTo>
                  <a:cubicBezTo>
                    <a:pt x="1523618" y="159"/>
                    <a:pt x="1502206" y="6279"/>
                    <a:pt x="1483575" y="17724"/>
                  </a:cubicBezTo>
                  <a:lnTo>
                    <a:pt x="1485423" y="47251"/>
                  </a:lnTo>
                  <a:close/>
                  <a:moveTo>
                    <a:pt x="1586369" y="119451"/>
                  </a:moveTo>
                  <a:cubicBezTo>
                    <a:pt x="1586369" y="147464"/>
                    <a:pt x="1568271" y="168847"/>
                    <a:pt x="1533981" y="168847"/>
                  </a:cubicBezTo>
                  <a:cubicBezTo>
                    <a:pt x="1518132" y="168847"/>
                    <a:pt x="1498967" y="158151"/>
                    <a:pt x="1498967" y="138253"/>
                  </a:cubicBezTo>
                  <a:cubicBezTo>
                    <a:pt x="1498967" y="105077"/>
                    <a:pt x="1545411" y="102125"/>
                    <a:pt x="1564204" y="102125"/>
                  </a:cubicBezTo>
                  <a:cubicBezTo>
                    <a:pt x="1571577" y="102125"/>
                    <a:pt x="1578949" y="102868"/>
                    <a:pt x="1586321" y="102868"/>
                  </a:cubicBezTo>
                  <a:lnTo>
                    <a:pt x="1586321" y="119451"/>
                  </a:lnTo>
                  <a:close/>
                </a:path>
              </a:pathLst>
            </a:custGeom>
            <a:solidFill>
              <a:srgbClr val="003361"/>
            </a:solidFill>
            <a:ln w="9525" cap="flat">
              <a:noFill/>
              <a:prstDash val="solid"/>
              <a:miter/>
            </a:ln>
          </p:spPr>
          <p:txBody>
            <a:bodyPr rtlCol="0" anchor="ctr"/>
            <a:lstStyle/>
            <a:p>
              <a:pPr>
                <a:defRPr/>
              </a:pPr>
              <a:endParaRPr lang="en-GB"/>
            </a:p>
          </p:txBody>
        </p:sp>
        <p:sp>
          <p:nvSpPr>
            <p:cNvPr id="53" name="Graphic 2"/>
            <p:cNvSpPr/>
            <p:nvPr userDrawn="1"/>
          </p:nvSpPr>
          <p:spPr bwMode="auto">
            <a:xfrm>
              <a:off x="2064902" y="970733"/>
              <a:ext cx="276653" cy="276653"/>
            </a:xfrm>
            <a:custGeom>
              <a:avLst/>
              <a:gdLst>
                <a:gd name="connsiteX0" fmla="*/ 0 w 276653"/>
                <a:gd name="connsiteY0" fmla="*/ 3172 h 276653"/>
                <a:gd name="connsiteX1" fmla="*/ 0 w 276653"/>
                <a:gd name="connsiteY1" fmla="*/ 273491 h 276653"/>
                <a:gd name="connsiteX2" fmla="*/ 0 w 276653"/>
                <a:gd name="connsiteY2" fmla="*/ 276654 h 276653"/>
                <a:gd name="connsiteX3" fmla="*/ 3162 w 276653"/>
                <a:gd name="connsiteY3" fmla="*/ 276654 h 276653"/>
                <a:gd name="connsiteX4" fmla="*/ 273491 w 276653"/>
                <a:gd name="connsiteY4" fmla="*/ 276654 h 276653"/>
                <a:gd name="connsiteX5" fmla="*/ 276654 w 276653"/>
                <a:gd name="connsiteY5" fmla="*/ 276654 h 276653"/>
                <a:gd name="connsiteX6" fmla="*/ 276654 w 276653"/>
                <a:gd name="connsiteY6" fmla="*/ 273491 h 276653"/>
                <a:gd name="connsiteX7" fmla="*/ 276654 w 276653"/>
                <a:gd name="connsiteY7" fmla="*/ 3172 h 276653"/>
                <a:gd name="connsiteX8" fmla="*/ 276654 w 276653"/>
                <a:gd name="connsiteY8" fmla="*/ 0 h 276653"/>
                <a:gd name="connsiteX9" fmla="*/ 273491 w 276653"/>
                <a:gd name="connsiteY9" fmla="*/ 0 h 276653"/>
                <a:gd name="connsiteX10" fmla="*/ 3162 w 276653"/>
                <a:gd name="connsiteY10" fmla="*/ 0 h 276653"/>
                <a:gd name="connsiteX11" fmla="*/ 0 w 276653"/>
                <a:gd name="connsiteY11" fmla="*/ 0 h 276653"/>
                <a:gd name="connsiteX12" fmla="*/ 0 w 276653"/>
                <a:gd name="connsiteY12" fmla="*/ 3172 h 276653"/>
                <a:gd name="connsiteX13" fmla="*/ 0 w 276653"/>
                <a:gd name="connsiteY13" fmla="*/ 3172 h 2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653" h="276653" extrusionOk="0">
                  <a:moveTo>
                    <a:pt x="0" y="3172"/>
                  </a:moveTo>
                  <a:lnTo>
                    <a:pt x="0" y="273491"/>
                  </a:lnTo>
                  <a:lnTo>
                    <a:pt x="0" y="276654"/>
                  </a:lnTo>
                  <a:lnTo>
                    <a:pt x="3162" y="276654"/>
                  </a:lnTo>
                  <a:lnTo>
                    <a:pt x="273491" y="276654"/>
                  </a:lnTo>
                  <a:lnTo>
                    <a:pt x="276654" y="276654"/>
                  </a:lnTo>
                  <a:lnTo>
                    <a:pt x="276654" y="273491"/>
                  </a:lnTo>
                  <a:lnTo>
                    <a:pt x="276654" y="3172"/>
                  </a:lnTo>
                  <a:lnTo>
                    <a:pt x="276654" y="0"/>
                  </a:lnTo>
                  <a:lnTo>
                    <a:pt x="273491" y="0"/>
                  </a:lnTo>
                  <a:lnTo>
                    <a:pt x="3162" y="0"/>
                  </a:lnTo>
                  <a:lnTo>
                    <a:pt x="0" y="0"/>
                  </a:lnTo>
                  <a:lnTo>
                    <a:pt x="0" y="3172"/>
                  </a:lnTo>
                  <a:lnTo>
                    <a:pt x="0" y="3172"/>
                  </a:lnTo>
                  <a:close/>
                </a:path>
              </a:pathLst>
            </a:custGeom>
            <a:solidFill>
              <a:srgbClr val="003361"/>
            </a:solidFill>
            <a:ln w="9525" cap="flat">
              <a:solidFill>
                <a:schemeClr val="bg1"/>
              </a:solidFill>
              <a:prstDash val="solid"/>
              <a:miter/>
            </a:ln>
          </p:spPr>
          <p:txBody>
            <a:bodyPr rtlCol="0" anchor="ctr"/>
            <a:lstStyle/>
            <a:p>
              <a:pPr>
                <a:defRPr/>
              </a:pPr>
              <a:endParaRPr lang="en-GB"/>
            </a:p>
          </p:txBody>
        </p:sp>
        <p:sp>
          <p:nvSpPr>
            <p:cNvPr id="54" name="Graphic 2"/>
            <p:cNvSpPr/>
            <p:nvPr userDrawn="1"/>
          </p:nvSpPr>
          <p:spPr bwMode="auto">
            <a:xfrm>
              <a:off x="2064883" y="1268427"/>
              <a:ext cx="276596" cy="276596"/>
            </a:xfrm>
            <a:custGeom>
              <a:avLst/>
              <a:gdLst>
                <a:gd name="connsiteX0" fmla="*/ 0 w 276596"/>
                <a:gd name="connsiteY0" fmla="*/ 3191 h 276596"/>
                <a:gd name="connsiteX1" fmla="*/ 0 w 276596"/>
                <a:gd name="connsiteY1" fmla="*/ 273406 h 276596"/>
                <a:gd name="connsiteX2" fmla="*/ 0 w 276596"/>
                <a:gd name="connsiteY2" fmla="*/ 276596 h 276596"/>
                <a:gd name="connsiteX3" fmla="*/ 3181 w 276596"/>
                <a:gd name="connsiteY3" fmla="*/ 276596 h 276596"/>
                <a:gd name="connsiteX4" fmla="*/ 273415 w 276596"/>
                <a:gd name="connsiteY4" fmla="*/ 276596 h 276596"/>
                <a:gd name="connsiteX5" fmla="*/ 276596 w 276596"/>
                <a:gd name="connsiteY5" fmla="*/ 276596 h 276596"/>
                <a:gd name="connsiteX6" fmla="*/ 276596 w 276596"/>
                <a:gd name="connsiteY6" fmla="*/ 273406 h 276596"/>
                <a:gd name="connsiteX7" fmla="*/ 276596 w 276596"/>
                <a:gd name="connsiteY7" fmla="*/ 3191 h 276596"/>
                <a:gd name="connsiteX8" fmla="*/ 276596 w 276596"/>
                <a:gd name="connsiteY8" fmla="*/ 0 h 276596"/>
                <a:gd name="connsiteX9" fmla="*/ 273415 w 276596"/>
                <a:gd name="connsiteY9" fmla="*/ 0 h 276596"/>
                <a:gd name="connsiteX10" fmla="*/ 3181 w 276596"/>
                <a:gd name="connsiteY10" fmla="*/ 0 h 276596"/>
                <a:gd name="connsiteX11" fmla="*/ 0 w 276596"/>
                <a:gd name="connsiteY11" fmla="*/ 0 h 276596"/>
                <a:gd name="connsiteX12" fmla="*/ 0 w 276596"/>
                <a:gd name="connsiteY12" fmla="*/ 3191 h 276596"/>
                <a:gd name="connsiteX13" fmla="*/ 0 w 276596"/>
                <a:gd name="connsiteY13" fmla="*/ 3191 h 27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596" h="276596" extrusionOk="0">
                  <a:moveTo>
                    <a:pt x="0" y="3191"/>
                  </a:moveTo>
                  <a:lnTo>
                    <a:pt x="0" y="273406"/>
                  </a:lnTo>
                  <a:lnTo>
                    <a:pt x="0" y="276596"/>
                  </a:lnTo>
                  <a:lnTo>
                    <a:pt x="3181" y="276596"/>
                  </a:lnTo>
                  <a:lnTo>
                    <a:pt x="273415" y="276596"/>
                  </a:lnTo>
                  <a:lnTo>
                    <a:pt x="276596" y="276596"/>
                  </a:lnTo>
                  <a:lnTo>
                    <a:pt x="276596" y="273406"/>
                  </a:lnTo>
                  <a:lnTo>
                    <a:pt x="276596" y="3191"/>
                  </a:lnTo>
                  <a:lnTo>
                    <a:pt x="276596" y="0"/>
                  </a:lnTo>
                  <a:lnTo>
                    <a:pt x="273415" y="0"/>
                  </a:lnTo>
                  <a:lnTo>
                    <a:pt x="3181" y="0"/>
                  </a:lnTo>
                  <a:lnTo>
                    <a:pt x="0" y="0"/>
                  </a:lnTo>
                  <a:lnTo>
                    <a:pt x="0" y="3191"/>
                  </a:lnTo>
                  <a:lnTo>
                    <a:pt x="0" y="3191"/>
                  </a:lnTo>
                  <a:close/>
                </a:path>
              </a:pathLst>
            </a:custGeom>
            <a:solidFill>
              <a:srgbClr val="F39200"/>
            </a:solidFill>
            <a:ln w="9525" cap="flat">
              <a:solidFill>
                <a:schemeClr val="bg1"/>
              </a:solidFill>
              <a:prstDash val="solid"/>
              <a:miter/>
            </a:ln>
          </p:spPr>
          <p:txBody>
            <a:bodyPr rtlCol="0" anchor="ctr"/>
            <a:lstStyle/>
            <a:p>
              <a:pPr>
                <a:defRPr/>
              </a:pPr>
              <a:endParaRPr lang="en-GB"/>
            </a:p>
          </p:txBody>
        </p:sp>
      </p:gr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83E512A-8EC5-49AC-BDF8-B81313BE34A3}" type="datetimeFigureOut">
              <a:rPr lang="en-GB"/>
              <a:t>26/03/2024</a:t>
            </a:fld>
            <a:endParaRPr lang="en-GB"/>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197C7EA-609E-4CC5-9213-1BBC7FE3A740}" type="slidenum">
              <a:rPr lang="en-GB"/>
              <a:t>‹#›</a:t>
            </a:fld>
            <a:endParaRPr lang="en-GB"/>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B1E1347-C28F-4ABE-90E2-65725A8E9777}" type="datetime1">
              <a:rPr lang="en-GB"/>
              <a:t>26/03/2024</a:t>
            </a:fld>
            <a:endParaRPr lang="en-GB"/>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a:t>Example footer</a:t>
            </a:r>
            <a:endParaRP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4089D9A-09CB-46C1-ABF8-7554E2C3AA1C}" type="slidenum">
              <a:rPr lang="en-GB"/>
              <a:t>‹#›</a:t>
            </a:fld>
            <a:endParaRPr lang="en-GB"/>
          </a:p>
        </p:txBody>
      </p:sp>
      <p:grpSp>
        <p:nvGrpSpPr>
          <p:cNvPr id="27" name="Group 26"/>
          <p:cNvGrpSpPr/>
          <p:nvPr userDrawn="1"/>
        </p:nvGrpSpPr>
        <p:grpSpPr bwMode="auto">
          <a:xfrm>
            <a:off x="0" y="0"/>
            <a:ext cx="1874351" cy="762000"/>
            <a:chOff x="1787651" y="694137"/>
            <a:chExt cx="2767500" cy="1125101"/>
          </a:xfrm>
        </p:grpSpPr>
        <p:sp>
          <p:nvSpPr>
            <p:cNvPr id="28" name="Rectangle 27"/>
            <p:cNvSpPr/>
            <p:nvPr userDrawn="1"/>
          </p:nvSpPr>
          <p:spPr bwMode="auto">
            <a:xfrm>
              <a:off x="1787651" y="694137"/>
              <a:ext cx="2767500" cy="1125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9" name="Graphic 2"/>
            <p:cNvSpPr/>
            <p:nvPr/>
          </p:nvSpPr>
          <p:spPr bwMode="auto">
            <a:xfrm>
              <a:off x="3948909" y="1272094"/>
              <a:ext cx="168440" cy="269595"/>
            </a:xfrm>
            <a:custGeom>
              <a:avLst/>
              <a:gdLst>
                <a:gd name="connsiteX0" fmla="*/ 0 w 168440"/>
                <a:gd name="connsiteY0" fmla="*/ 269596 h 269595"/>
                <a:gd name="connsiteX1" fmla="*/ 34643 w 168440"/>
                <a:gd name="connsiteY1" fmla="*/ 269596 h 269595"/>
                <a:gd name="connsiteX2" fmla="*/ 34643 w 168440"/>
                <a:gd name="connsiteY2" fmla="*/ 172860 h 269595"/>
                <a:gd name="connsiteX3" fmla="*/ 118682 w 168440"/>
                <a:gd name="connsiteY3" fmla="*/ 269596 h 269595"/>
                <a:gd name="connsiteX4" fmla="*/ 168440 w 168440"/>
                <a:gd name="connsiteY4" fmla="*/ 269596 h 269595"/>
                <a:gd name="connsiteX5" fmla="*/ 70028 w 168440"/>
                <a:gd name="connsiteY5" fmla="*/ 164744 h 269595"/>
                <a:gd name="connsiteX6" fmla="*/ 157391 w 168440"/>
                <a:gd name="connsiteY6" fmla="*/ 81305 h 269595"/>
                <a:gd name="connsiteX7" fmla="*/ 110204 w 168440"/>
                <a:gd name="connsiteY7" fmla="*/ 81305 h 269595"/>
                <a:gd name="connsiteX8" fmla="*/ 34643 w 168440"/>
                <a:gd name="connsiteY8" fmla="*/ 157724 h 269595"/>
                <a:gd name="connsiteX9" fmla="*/ 34643 w 168440"/>
                <a:gd name="connsiteY9" fmla="*/ 0 h 269595"/>
                <a:gd name="connsiteX10" fmla="*/ 0 w 168440"/>
                <a:gd name="connsiteY10" fmla="*/ 0 h 269595"/>
                <a:gd name="connsiteX11" fmla="*/ 0 w 168440"/>
                <a:gd name="connsiteY11" fmla="*/ 269596 h 269595"/>
                <a:gd name="connsiteX12" fmla="*/ 0 w 168440"/>
                <a:gd name="connsiteY12" fmla="*/ 269596 h 26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40" h="269595" extrusionOk="0">
                  <a:moveTo>
                    <a:pt x="0" y="269596"/>
                  </a:moveTo>
                  <a:lnTo>
                    <a:pt x="34643" y="269596"/>
                  </a:lnTo>
                  <a:lnTo>
                    <a:pt x="34643" y="172860"/>
                  </a:lnTo>
                  <a:lnTo>
                    <a:pt x="118682" y="269596"/>
                  </a:lnTo>
                  <a:lnTo>
                    <a:pt x="168440" y="269596"/>
                  </a:lnTo>
                  <a:lnTo>
                    <a:pt x="70028" y="164744"/>
                  </a:lnTo>
                  <a:lnTo>
                    <a:pt x="157391" y="81305"/>
                  </a:lnTo>
                  <a:lnTo>
                    <a:pt x="110204" y="81305"/>
                  </a:lnTo>
                  <a:lnTo>
                    <a:pt x="34643" y="157724"/>
                  </a:lnTo>
                  <a:lnTo>
                    <a:pt x="34643" y="0"/>
                  </a:lnTo>
                  <a:lnTo>
                    <a:pt x="0" y="0"/>
                  </a:lnTo>
                  <a:lnTo>
                    <a:pt x="0" y="269596"/>
                  </a:lnTo>
                  <a:lnTo>
                    <a:pt x="0" y="269596"/>
                  </a:lnTo>
                  <a:close/>
                </a:path>
              </a:pathLst>
            </a:custGeom>
            <a:solidFill>
              <a:srgbClr val="003361"/>
            </a:solidFill>
            <a:ln w="9525" cap="flat">
              <a:noFill/>
              <a:prstDash val="solid"/>
              <a:miter/>
            </a:ln>
          </p:spPr>
          <p:txBody>
            <a:bodyPr rtlCol="0" anchor="ctr"/>
            <a:lstStyle/>
            <a:p>
              <a:pPr>
                <a:defRPr/>
              </a:pPr>
              <a:endParaRPr lang="en-GB"/>
            </a:p>
          </p:txBody>
        </p:sp>
        <p:sp>
          <p:nvSpPr>
            <p:cNvPr id="30" name="Graphic 2"/>
            <p:cNvSpPr/>
            <p:nvPr/>
          </p:nvSpPr>
          <p:spPr bwMode="auto">
            <a:xfrm>
              <a:off x="3191405" y="1272532"/>
              <a:ext cx="178765" cy="273642"/>
            </a:xfrm>
            <a:custGeom>
              <a:avLst/>
              <a:gdLst>
                <a:gd name="connsiteX0" fmla="*/ -29 w 178765"/>
                <a:gd name="connsiteY0" fmla="*/ 269130 h 273642"/>
                <a:gd name="connsiteX1" fmla="*/ 33137 w 178765"/>
                <a:gd name="connsiteY1" fmla="*/ 269130 h 273642"/>
                <a:gd name="connsiteX2" fmla="*/ 33137 w 178765"/>
                <a:gd name="connsiteY2" fmla="*/ 242593 h 273642"/>
                <a:gd name="connsiteX3" fmla="*/ 33880 w 178765"/>
                <a:gd name="connsiteY3" fmla="*/ 242593 h 273642"/>
                <a:gd name="connsiteX4" fmla="*/ 98011 w 178765"/>
                <a:gd name="connsiteY4" fmla="*/ 273549 h 273642"/>
                <a:gd name="connsiteX5" fmla="*/ 178736 w 178765"/>
                <a:gd name="connsiteY5" fmla="*/ 171822 h 273642"/>
                <a:gd name="connsiteX6" fmla="*/ 97650 w 178765"/>
                <a:gd name="connsiteY6" fmla="*/ 76725 h 273642"/>
                <a:gd name="connsiteX7" fmla="*/ 35356 w 178765"/>
                <a:gd name="connsiteY7" fmla="*/ 106948 h 273642"/>
                <a:gd name="connsiteX8" fmla="*/ 34613 w 178765"/>
                <a:gd name="connsiteY8" fmla="*/ 106948 h 273642"/>
                <a:gd name="connsiteX9" fmla="*/ 34613 w 178765"/>
                <a:gd name="connsiteY9" fmla="*/ -28 h 273642"/>
                <a:gd name="connsiteX10" fmla="*/ -29 w 178765"/>
                <a:gd name="connsiteY10" fmla="*/ -28 h 273642"/>
                <a:gd name="connsiteX11" fmla="*/ -29 w 178765"/>
                <a:gd name="connsiteY11" fmla="*/ 269130 h 273642"/>
                <a:gd name="connsiteX12" fmla="*/ 141874 w 178765"/>
                <a:gd name="connsiteY12" fmla="*/ 174366 h 273642"/>
                <a:gd name="connsiteX13" fmla="*/ 89906 w 178765"/>
                <a:gd name="connsiteY13" fmla="*/ 245498 h 273642"/>
                <a:gd name="connsiteX14" fmla="*/ 34613 w 178765"/>
                <a:gd name="connsiteY14" fmla="*/ 175470 h 273642"/>
                <a:gd name="connsiteX15" fmla="*/ 90277 w 178765"/>
                <a:gd name="connsiteY15" fmla="*/ 104700 h 273642"/>
                <a:gd name="connsiteX16" fmla="*/ 141874 w 178765"/>
                <a:gd name="connsiteY16" fmla="*/ 174366 h 27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765" h="273642" extrusionOk="0">
                  <a:moveTo>
                    <a:pt x="-29" y="269130"/>
                  </a:moveTo>
                  <a:lnTo>
                    <a:pt x="33137" y="269130"/>
                  </a:lnTo>
                  <a:lnTo>
                    <a:pt x="33137" y="242593"/>
                  </a:lnTo>
                  <a:lnTo>
                    <a:pt x="33880" y="242593"/>
                  </a:lnTo>
                  <a:cubicBezTo>
                    <a:pt x="48739" y="262983"/>
                    <a:pt x="72808" y="274600"/>
                    <a:pt x="98011" y="273549"/>
                  </a:cubicBezTo>
                  <a:cubicBezTo>
                    <a:pt x="154780" y="273549"/>
                    <a:pt x="178736" y="223429"/>
                    <a:pt x="178736" y="171822"/>
                  </a:cubicBezTo>
                  <a:cubicBezTo>
                    <a:pt x="178736" y="121340"/>
                    <a:pt x="152199" y="76725"/>
                    <a:pt x="97650" y="76725"/>
                  </a:cubicBezTo>
                  <a:cubicBezTo>
                    <a:pt x="64836" y="76725"/>
                    <a:pt x="46043" y="89622"/>
                    <a:pt x="35356" y="106948"/>
                  </a:cubicBezTo>
                  <a:lnTo>
                    <a:pt x="34613" y="106948"/>
                  </a:lnTo>
                  <a:lnTo>
                    <a:pt x="34613" y="-28"/>
                  </a:lnTo>
                  <a:lnTo>
                    <a:pt x="-29" y="-28"/>
                  </a:lnTo>
                  <a:lnTo>
                    <a:pt x="-29" y="269130"/>
                  </a:lnTo>
                  <a:close/>
                  <a:moveTo>
                    <a:pt x="141874" y="174366"/>
                  </a:moveTo>
                  <a:cubicBezTo>
                    <a:pt x="142617" y="203893"/>
                    <a:pt x="127129" y="245498"/>
                    <a:pt x="89906" y="245498"/>
                  </a:cubicBezTo>
                  <a:cubicBezTo>
                    <a:pt x="50853" y="245498"/>
                    <a:pt x="34613" y="206798"/>
                    <a:pt x="34613" y="175470"/>
                  </a:cubicBezTo>
                  <a:cubicBezTo>
                    <a:pt x="34613" y="140457"/>
                    <a:pt x="52711" y="104700"/>
                    <a:pt x="90277" y="104700"/>
                  </a:cubicBezTo>
                  <a:cubicBezTo>
                    <a:pt x="127844" y="104700"/>
                    <a:pt x="142617" y="140495"/>
                    <a:pt x="141874" y="174366"/>
                  </a:cubicBezTo>
                  <a:close/>
                </a:path>
              </a:pathLst>
            </a:custGeom>
            <a:solidFill>
              <a:srgbClr val="003361"/>
            </a:solidFill>
            <a:ln w="9525" cap="flat">
              <a:noFill/>
              <a:prstDash val="solid"/>
              <a:miter/>
            </a:ln>
          </p:spPr>
          <p:txBody>
            <a:bodyPr rtlCol="0" anchor="ctr"/>
            <a:lstStyle/>
            <a:p>
              <a:pPr>
                <a:defRPr/>
              </a:pPr>
              <a:endParaRPr lang="en-GB"/>
            </a:p>
          </p:txBody>
        </p:sp>
        <p:sp>
          <p:nvSpPr>
            <p:cNvPr id="31" name="Graphic 2"/>
            <p:cNvSpPr/>
            <p:nvPr/>
          </p:nvSpPr>
          <p:spPr bwMode="auto">
            <a:xfrm>
              <a:off x="2499652" y="1353485"/>
              <a:ext cx="34651" cy="187984"/>
            </a:xfrm>
            <a:custGeom>
              <a:avLst/>
              <a:gdLst>
                <a:gd name="connsiteX0" fmla="*/ 0 w 34651"/>
                <a:gd name="connsiteY0" fmla="*/ 187985 h 187985"/>
                <a:gd name="connsiteX1" fmla="*/ 34652 w 34651"/>
                <a:gd name="connsiteY1" fmla="*/ 187985 h 187985"/>
                <a:gd name="connsiteX2" fmla="*/ 34652 w 34651"/>
                <a:gd name="connsiteY2" fmla="*/ 0 h 187985"/>
                <a:gd name="connsiteX3" fmla="*/ 0 w 34651"/>
                <a:gd name="connsiteY3" fmla="*/ 0 h 187985"/>
                <a:gd name="connsiteX4" fmla="*/ 0 w 34651"/>
                <a:gd name="connsiteY4" fmla="*/ 187985 h 187985"/>
                <a:gd name="connsiteX5" fmla="*/ 0 w 34651"/>
                <a:gd name="connsiteY5" fmla="*/ 187985 h 18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187985" extrusionOk="0">
                  <a:moveTo>
                    <a:pt x="0" y="187985"/>
                  </a:moveTo>
                  <a:lnTo>
                    <a:pt x="34652" y="187985"/>
                  </a:lnTo>
                  <a:lnTo>
                    <a:pt x="34652" y="0"/>
                  </a:lnTo>
                  <a:lnTo>
                    <a:pt x="0" y="0"/>
                  </a:lnTo>
                  <a:lnTo>
                    <a:pt x="0" y="187985"/>
                  </a:lnTo>
                  <a:lnTo>
                    <a:pt x="0" y="187985"/>
                  </a:lnTo>
                  <a:close/>
                </a:path>
              </a:pathLst>
            </a:custGeom>
            <a:solidFill>
              <a:srgbClr val="003361"/>
            </a:solidFill>
            <a:ln w="9525" cap="flat">
              <a:noFill/>
              <a:prstDash val="solid"/>
              <a:miter/>
            </a:ln>
          </p:spPr>
          <p:txBody>
            <a:bodyPr rtlCol="0" anchor="ctr"/>
            <a:lstStyle/>
            <a:p>
              <a:pPr>
                <a:defRPr/>
              </a:pPr>
              <a:endParaRPr lang="en-GB"/>
            </a:p>
          </p:txBody>
        </p:sp>
        <p:sp>
          <p:nvSpPr>
            <p:cNvPr id="32" name="Graphic 2"/>
            <p:cNvSpPr/>
            <p:nvPr/>
          </p:nvSpPr>
          <p:spPr bwMode="auto">
            <a:xfrm>
              <a:off x="2499652" y="1271304"/>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33" name="Graphic 2"/>
            <p:cNvSpPr/>
            <p:nvPr/>
          </p:nvSpPr>
          <p:spPr bwMode="auto">
            <a:xfrm>
              <a:off x="2597645" y="1349230"/>
              <a:ext cx="1311459" cy="197007"/>
            </a:xfrm>
            <a:custGeom>
              <a:avLst/>
              <a:gdLst>
                <a:gd name="connsiteX0" fmla="*/ -29 w 1311459"/>
                <a:gd name="connsiteY0" fmla="*/ 192432 h 197007"/>
                <a:gd name="connsiteX1" fmla="*/ 34623 w 1311459"/>
                <a:gd name="connsiteY1" fmla="*/ 192432 h 197007"/>
                <a:gd name="connsiteX2" fmla="*/ 34623 w 1311459"/>
                <a:gd name="connsiteY2" fmla="*/ 105441 h 197007"/>
                <a:gd name="connsiteX3" fmla="*/ 91773 w 1311459"/>
                <a:gd name="connsiteY3" fmla="*/ 28040 h 197007"/>
                <a:gd name="connsiteX4" fmla="*/ 131587 w 1311459"/>
                <a:gd name="connsiteY4" fmla="*/ 95125 h 197007"/>
                <a:gd name="connsiteX5" fmla="*/ 131587 w 1311459"/>
                <a:gd name="connsiteY5" fmla="*/ 192432 h 197007"/>
                <a:gd name="connsiteX6" fmla="*/ 166229 w 1311459"/>
                <a:gd name="connsiteY6" fmla="*/ 192432 h 197007"/>
                <a:gd name="connsiteX7" fmla="*/ 166229 w 1311459"/>
                <a:gd name="connsiteY7" fmla="*/ 80752 h 197007"/>
                <a:gd name="connsiteX8" fmla="*/ 95830 w 1311459"/>
                <a:gd name="connsiteY8" fmla="*/ 27 h 197007"/>
                <a:gd name="connsiteX9" fmla="*/ 34270 w 1311459"/>
                <a:gd name="connsiteY9" fmla="*/ 34317 h 197007"/>
                <a:gd name="connsiteX10" fmla="*/ 33537 w 1311459"/>
                <a:gd name="connsiteY10" fmla="*/ 34317 h 197007"/>
                <a:gd name="connsiteX11" fmla="*/ 33537 w 1311459"/>
                <a:gd name="connsiteY11" fmla="*/ 4447 h 197007"/>
                <a:gd name="connsiteX12" fmla="*/ -29 w 1311459"/>
                <a:gd name="connsiteY12" fmla="*/ 4447 h 197007"/>
                <a:gd name="connsiteX13" fmla="*/ -29 w 1311459"/>
                <a:gd name="connsiteY13" fmla="*/ 192432 h 197007"/>
                <a:gd name="connsiteX14" fmla="*/ 225189 w 1311459"/>
                <a:gd name="connsiteY14" fmla="*/ 192432 h 197007"/>
                <a:gd name="connsiteX15" fmla="*/ 259832 w 1311459"/>
                <a:gd name="connsiteY15" fmla="*/ 192432 h 197007"/>
                <a:gd name="connsiteX16" fmla="*/ 259832 w 1311459"/>
                <a:gd name="connsiteY16" fmla="*/ 105441 h 197007"/>
                <a:gd name="connsiteX17" fmla="*/ 316982 w 1311459"/>
                <a:gd name="connsiteY17" fmla="*/ 28040 h 197007"/>
                <a:gd name="connsiteX18" fmla="*/ 356787 w 1311459"/>
                <a:gd name="connsiteY18" fmla="*/ 95125 h 197007"/>
                <a:gd name="connsiteX19" fmla="*/ 356787 w 1311459"/>
                <a:gd name="connsiteY19" fmla="*/ 192432 h 197007"/>
                <a:gd name="connsiteX20" fmla="*/ 391439 w 1311459"/>
                <a:gd name="connsiteY20" fmla="*/ 192432 h 197007"/>
                <a:gd name="connsiteX21" fmla="*/ 391439 w 1311459"/>
                <a:gd name="connsiteY21" fmla="*/ 80752 h 197007"/>
                <a:gd name="connsiteX22" fmla="*/ 321030 w 1311459"/>
                <a:gd name="connsiteY22" fmla="*/ 27 h 197007"/>
                <a:gd name="connsiteX23" fmla="*/ 259479 w 1311459"/>
                <a:gd name="connsiteY23" fmla="*/ 34317 h 197007"/>
                <a:gd name="connsiteX24" fmla="*/ 258736 w 1311459"/>
                <a:gd name="connsiteY24" fmla="*/ 34317 h 197007"/>
                <a:gd name="connsiteX25" fmla="*/ 258736 w 1311459"/>
                <a:gd name="connsiteY25" fmla="*/ 4447 h 197007"/>
                <a:gd name="connsiteX26" fmla="*/ 225199 w 1311459"/>
                <a:gd name="connsiteY26" fmla="*/ 4447 h 197007"/>
                <a:gd name="connsiteX27" fmla="*/ 225199 w 1311459"/>
                <a:gd name="connsiteY27" fmla="*/ 192432 h 197007"/>
                <a:gd name="connsiteX28" fmla="*/ 434549 w 1311459"/>
                <a:gd name="connsiteY28" fmla="*/ 186536 h 197007"/>
                <a:gd name="connsiteX29" fmla="*/ 486155 w 1311459"/>
                <a:gd name="connsiteY29" fmla="*/ 196852 h 197007"/>
                <a:gd name="connsiteX30" fmla="*/ 551763 w 1311459"/>
                <a:gd name="connsiteY30" fmla="*/ 138245 h 197007"/>
                <a:gd name="connsiteX31" fmla="*/ 470306 w 1311459"/>
                <a:gd name="connsiteY31" fmla="*/ 50891 h 197007"/>
                <a:gd name="connsiteX32" fmla="*/ 503472 w 1311459"/>
                <a:gd name="connsiteY32" fmla="*/ 28031 h 197007"/>
                <a:gd name="connsiteX33" fmla="*/ 539962 w 1311459"/>
                <a:gd name="connsiteY33" fmla="*/ 37613 h 197007"/>
                <a:gd name="connsiteX34" fmla="*/ 542915 w 1311459"/>
                <a:gd name="connsiteY34" fmla="*/ 7390 h 197007"/>
                <a:gd name="connsiteX35" fmla="*/ 499785 w 1311459"/>
                <a:gd name="connsiteY35" fmla="*/ 18 h 197007"/>
                <a:gd name="connsiteX36" fmla="*/ 433444 w 1311459"/>
                <a:gd name="connsiteY36" fmla="*/ 57882 h 197007"/>
                <a:gd name="connsiteX37" fmla="*/ 514902 w 1311459"/>
                <a:gd name="connsiteY37" fmla="*/ 141931 h 197007"/>
                <a:gd name="connsiteX38" fmla="*/ 479516 w 1311459"/>
                <a:gd name="connsiteY38" fmla="*/ 168829 h 197007"/>
                <a:gd name="connsiteX39" fmla="*/ 436387 w 1311459"/>
                <a:gd name="connsiteY39" fmla="*/ 155561 h 197007"/>
                <a:gd name="connsiteX40" fmla="*/ 434549 w 1311459"/>
                <a:gd name="connsiteY40" fmla="*/ 186527 h 197007"/>
                <a:gd name="connsiteX41" fmla="*/ 818987 w 1311459"/>
                <a:gd name="connsiteY41" fmla="*/ 192432 h 197007"/>
                <a:gd name="connsiteX42" fmla="*/ 853639 w 1311459"/>
                <a:gd name="connsiteY42" fmla="*/ 192432 h 197007"/>
                <a:gd name="connsiteX43" fmla="*/ 853639 w 1311459"/>
                <a:gd name="connsiteY43" fmla="*/ 106917 h 197007"/>
                <a:gd name="connsiteX44" fmla="*/ 904874 w 1311459"/>
                <a:gd name="connsiteY44" fmla="*/ 30250 h 197007"/>
                <a:gd name="connsiteX45" fmla="*/ 924038 w 1311459"/>
                <a:gd name="connsiteY45" fmla="*/ 33565 h 197007"/>
                <a:gd name="connsiteX46" fmla="*/ 924038 w 1311459"/>
                <a:gd name="connsiteY46" fmla="*/ 2609 h 197007"/>
                <a:gd name="connsiteX47" fmla="*/ 901179 w 1311459"/>
                <a:gd name="connsiteY47" fmla="*/ 27 h 197007"/>
                <a:gd name="connsiteX48" fmla="*/ 852153 w 1311459"/>
                <a:gd name="connsiteY48" fmla="*/ 33565 h 197007"/>
                <a:gd name="connsiteX49" fmla="*/ 851420 w 1311459"/>
                <a:gd name="connsiteY49" fmla="*/ 33565 h 197007"/>
                <a:gd name="connsiteX50" fmla="*/ 851420 w 1311459"/>
                <a:gd name="connsiteY50" fmla="*/ 4447 h 197007"/>
                <a:gd name="connsiteX51" fmla="*/ 818978 w 1311459"/>
                <a:gd name="connsiteY51" fmla="*/ 4447 h 197007"/>
                <a:gd name="connsiteX52" fmla="*/ 818978 w 1311459"/>
                <a:gd name="connsiteY52" fmla="*/ 192432 h 197007"/>
                <a:gd name="connsiteX53" fmla="*/ 1128607 w 1311459"/>
                <a:gd name="connsiteY53" fmla="*/ 4447 h 197007"/>
                <a:gd name="connsiteX54" fmla="*/ 1093955 w 1311459"/>
                <a:gd name="connsiteY54" fmla="*/ 4447 h 197007"/>
                <a:gd name="connsiteX55" fmla="*/ 1093955 w 1311459"/>
                <a:gd name="connsiteY55" fmla="*/ 91439 h 197007"/>
                <a:gd name="connsiteX56" fmla="*/ 1036805 w 1311459"/>
                <a:gd name="connsiteY56" fmla="*/ 168839 h 197007"/>
                <a:gd name="connsiteX57" fmla="*/ 997000 w 1311459"/>
                <a:gd name="connsiteY57" fmla="*/ 101764 h 197007"/>
                <a:gd name="connsiteX58" fmla="*/ 997000 w 1311459"/>
                <a:gd name="connsiteY58" fmla="*/ 4447 h 197007"/>
                <a:gd name="connsiteX59" fmla="*/ 962348 w 1311459"/>
                <a:gd name="connsiteY59" fmla="*/ 4447 h 197007"/>
                <a:gd name="connsiteX60" fmla="*/ 962348 w 1311459"/>
                <a:gd name="connsiteY60" fmla="*/ 116137 h 197007"/>
                <a:gd name="connsiteX61" fmla="*/ 1032757 w 1311459"/>
                <a:gd name="connsiteY61" fmla="*/ 196852 h 197007"/>
                <a:gd name="connsiteX62" fmla="*/ 1094307 w 1311459"/>
                <a:gd name="connsiteY62" fmla="*/ 162562 h 197007"/>
                <a:gd name="connsiteX63" fmla="*/ 1095041 w 1311459"/>
                <a:gd name="connsiteY63" fmla="*/ 162562 h 197007"/>
                <a:gd name="connsiteX64" fmla="*/ 1095041 w 1311459"/>
                <a:gd name="connsiteY64" fmla="*/ 192413 h 197007"/>
                <a:gd name="connsiteX65" fmla="*/ 1128588 w 1311459"/>
                <a:gd name="connsiteY65" fmla="*/ 192413 h 197007"/>
                <a:gd name="connsiteX66" fmla="*/ 1128588 w 1311459"/>
                <a:gd name="connsiteY66" fmla="*/ 4447 h 197007"/>
                <a:gd name="connsiteX67" fmla="*/ 1309953 w 1311459"/>
                <a:gd name="connsiteY67" fmla="*/ 7400 h 197007"/>
                <a:gd name="connsiteX68" fmla="*/ 1267929 w 1311459"/>
                <a:gd name="connsiteY68" fmla="*/ 27 h 197007"/>
                <a:gd name="connsiteX69" fmla="*/ 1172098 w 1311459"/>
                <a:gd name="connsiteY69" fmla="*/ 98440 h 197007"/>
                <a:gd name="connsiteX70" fmla="*/ 1263776 w 1311459"/>
                <a:gd name="connsiteY70" fmla="*/ 196797 h 197007"/>
                <a:gd name="connsiteX71" fmla="*/ 1267929 w 1311459"/>
                <a:gd name="connsiteY71" fmla="*/ 196852 h 197007"/>
                <a:gd name="connsiteX72" fmla="*/ 1311430 w 1311459"/>
                <a:gd name="connsiteY72" fmla="*/ 189118 h 197007"/>
                <a:gd name="connsiteX73" fmla="*/ 1308830 w 1311459"/>
                <a:gd name="connsiteY73" fmla="*/ 158152 h 197007"/>
                <a:gd name="connsiteX74" fmla="*/ 1271596 w 1311459"/>
                <a:gd name="connsiteY74" fmla="*/ 168839 h 197007"/>
                <a:gd name="connsiteX75" fmla="*/ 1208941 w 1311459"/>
                <a:gd name="connsiteY75" fmla="*/ 98440 h 197007"/>
                <a:gd name="connsiteX76" fmla="*/ 1269386 w 1311459"/>
                <a:gd name="connsiteY76" fmla="*/ 28040 h 197007"/>
                <a:gd name="connsiteX77" fmla="*/ 1306982 w 1311459"/>
                <a:gd name="connsiteY77" fmla="*/ 36146 h 197007"/>
                <a:gd name="connsiteX78" fmla="*/ 1309934 w 1311459"/>
                <a:gd name="connsiteY78" fmla="*/ 7400 h 19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311459" h="197007" extrusionOk="0">
                  <a:moveTo>
                    <a:pt x="-29" y="192432"/>
                  </a:moveTo>
                  <a:lnTo>
                    <a:pt x="34623" y="192432"/>
                  </a:lnTo>
                  <a:lnTo>
                    <a:pt x="34623" y="105441"/>
                  </a:lnTo>
                  <a:cubicBezTo>
                    <a:pt x="34623" y="59720"/>
                    <a:pt x="52320" y="28040"/>
                    <a:pt x="91773" y="28040"/>
                  </a:cubicBezTo>
                  <a:cubicBezTo>
                    <a:pt x="121995" y="29879"/>
                    <a:pt x="131587" y="51262"/>
                    <a:pt x="131587" y="95125"/>
                  </a:cubicBezTo>
                  <a:lnTo>
                    <a:pt x="131587" y="192432"/>
                  </a:lnTo>
                  <a:lnTo>
                    <a:pt x="166229" y="192432"/>
                  </a:lnTo>
                  <a:lnTo>
                    <a:pt x="166229" y="80752"/>
                  </a:lnTo>
                  <a:cubicBezTo>
                    <a:pt x="166229" y="30269"/>
                    <a:pt x="144484" y="27"/>
                    <a:pt x="95830" y="27"/>
                  </a:cubicBezTo>
                  <a:cubicBezTo>
                    <a:pt x="70506" y="-980"/>
                    <a:pt x="46744" y="12255"/>
                    <a:pt x="34270" y="34317"/>
                  </a:cubicBezTo>
                  <a:lnTo>
                    <a:pt x="33537" y="34317"/>
                  </a:lnTo>
                  <a:lnTo>
                    <a:pt x="33537" y="4447"/>
                  </a:lnTo>
                  <a:lnTo>
                    <a:pt x="-29" y="4447"/>
                  </a:lnTo>
                  <a:lnTo>
                    <a:pt x="-29" y="192432"/>
                  </a:lnTo>
                  <a:close/>
                  <a:moveTo>
                    <a:pt x="225189" y="192432"/>
                  </a:moveTo>
                  <a:lnTo>
                    <a:pt x="259832" y="192432"/>
                  </a:lnTo>
                  <a:lnTo>
                    <a:pt x="259832" y="105441"/>
                  </a:lnTo>
                  <a:cubicBezTo>
                    <a:pt x="259832" y="59720"/>
                    <a:pt x="277529" y="28040"/>
                    <a:pt x="316982" y="28040"/>
                  </a:cubicBezTo>
                  <a:cubicBezTo>
                    <a:pt x="347204" y="29879"/>
                    <a:pt x="356787" y="51262"/>
                    <a:pt x="356787" y="95125"/>
                  </a:cubicBezTo>
                  <a:lnTo>
                    <a:pt x="356787" y="192432"/>
                  </a:lnTo>
                  <a:lnTo>
                    <a:pt x="391439" y="192432"/>
                  </a:lnTo>
                  <a:lnTo>
                    <a:pt x="391439" y="80752"/>
                  </a:lnTo>
                  <a:cubicBezTo>
                    <a:pt x="391439" y="30269"/>
                    <a:pt x="369683" y="27"/>
                    <a:pt x="321030" y="27"/>
                  </a:cubicBezTo>
                  <a:cubicBezTo>
                    <a:pt x="295703" y="-993"/>
                    <a:pt x="271938" y="12247"/>
                    <a:pt x="259479" y="34317"/>
                  </a:cubicBezTo>
                  <a:lnTo>
                    <a:pt x="258736" y="34317"/>
                  </a:lnTo>
                  <a:lnTo>
                    <a:pt x="258736" y="4447"/>
                  </a:lnTo>
                  <a:lnTo>
                    <a:pt x="225199" y="4447"/>
                  </a:lnTo>
                  <a:lnTo>
                    <a:pt x="225199" y="192432"/>
                  </a:lnTo>
                  <a:close/>
                  <a:moveTo>
                    <a:pt x="434549" y="186536"/>
                  </a:moveTo>
                  <a:cubicBezTo>
                    <a:pt x="450637" y="194175"/>
                    <a:pt x="468363" y="197720"/>
                    <a:pt x="486155" y="196852"/>
                  </a:cubicBezTo>
                  <a:cubicBezTo>
                    <a:pt x="519693" y="196852"/>
                    <a:pt x="551763" y="178431"/>
                    <a:pt x="551763" y="138245"/>
                  </a:cubicBezTo>
                  <a:cubicBezTo>
                    <a:pt x="551763" y="78170"/>
                    <a:pt x="470306" y="89229"/>
                    <a:pt x="470306" y="50891"/>
                  </a:cubicBezTo>
                  <a:cubicBezTo>
                    <a:pt x="470306" y="35413"/>
                    <a:pt x="485784" y="28031"/>
                    <a:pt x="503472" y="28031"/>
                  </a:cubicBezTo>
                  <a:cubicBezTo>
                    <a:pt x="516130" y="28908"/>
                    <a:pt x="528503" y="32159"/>
                    <a:pt x="539962" y="37613"/>
                  </a:cubicBezTo>
                  <a:lnTo>
                    <a:pt x="542915" y="7390"/>
                  </a:lnTo>
                  <a:cubicBezTo>
                    <a:pt x="528999" y="2759"/>
                    <a:pt x="514454" y="273"/>
                    <a:pt x="499785" y="18"/>
                  </a:cubicBezTo>
                  <a:cubicBezTo>
                    <a:pt x="462562" y="18"/>
                    <a:pt x="433444" y="18811"/>
                    <a:pt x="433444" y="57882"/>
                  </a:cubicBezTo>
                  <a:cubicBezTo>
                    <a:pt x="433444" y="110594"/>
                    <a:pt x="514902" y="107650"/>
                    <a:pt x="514902" y="141931"/>
                  </a:cubicBezTo>
                  <a:cubicBezTo>
                    <a:pt x="514902" y="162200"/>
                    <a:pt x="495366" y="168829"/>
                    <a:pt x="479516" y="168829"/>
                  </a:cubicBezTo>
                  <a:cubicBezTo>
                    <a:pt x="464267" y="168035"/>
                    <a:pt x="449446" y="163476"/>
                    <a:pt x="436387" y="155561"/>
                  </a:cubicBezTo>
                  <a:lnTo>
                    <a:pt x="434549" y="186527"/>
                  </a:lnTo>
                  <a:close/>
                  <a:moveTo>
                    <a:pt x="818987" y="192432"/>
                  </a:moveTo>
                  <a:lnTo>
                    <a:pt x="853639" y="192432"/>
                  </a:lnTo>
                  <a:lnTo>
                    <a:pt x="853639" y="106917"/>
                  </a:lnTo>
                  <a:cubicBezTo>
                    <a:pt x="853639" y="59740"/>
                    <a:pt x="873908" y="30250"/>
                    <a:pt x="904874" y="30250"/>
                  </a:cubicBezTo>
                  <a:cubicBezTo>
                    <a:pt x="911418" y="30126"/>
                    <a:pt x="917923" y="31251"/>
                    <a:pt x="924038" y="33565"/>
                  </a:cubicBezTo>
                  <a:lnTo>
                    <a:pt x="924038" y="2609"/>
                  </a:lnTo>
                  <a:cubicBezTo>
                    <a:pt x="916542" y="850"/>
                    <a:pt x="908875" y="-17"/>
                    <a:pt x="901179" y="27"/>
                  </a:cubicBezTo>
                  <a:cubicBezTo>
                    <a:pt x="879852" y="1169"/>
                    <a:pt x="860945" y="14104"/>
                    <a:pt x="852153" y="33565"/>
                  </a:cubicBezTo>
                  <a:lnTo>
                    <a:pt x="851420" y="33565"/>
                  </a:lnTo>
                  <a:lnTo>
                    <a:pt x="851420" y="4447"/>
                  </a:lnTo>
                  <a:lnTo>
                    <a:pt x="818978" y="4447"/>
                  </a:lnTo>
                  <a:lnTo>
                    <a:pt x="818978" y="192432"/>
                  </a:lnTo>
                  <a:close/>
                  <a:moveTo>
                    <a:pt x="1128607" y="4447"/>
                  </a:moveTo>
                  <a:lnTo>
                    <a:pt x="1093955" y="4447"/>
                  </a:lnTo>
                  <a:lnTo>
                    <a:pt x="1093955" y="91439"/>
                  </a:lnTo>
                  <a:cubicBezTo>
                    <a:pt x="1093955" y="137159"/>
                    <a:pt x="1076267" y="168839"/>
                    <a:pt x="1036805" y="168839"/>
                  </a:cubicBezTo>
                  <a:cubicBezTo>
                    <a:pt x="1006582" y="167001"/>
                    <a:pt x="997000" y="145617"/>
                    <a:pt x="997000" y="101764"/>
                  </a:cubicBezTo>
                  <a:lnTo>
                    <a:pt x="997000" y="4447"/>
                  </a:lnTo>
                  <a:lnTo>
                    <a:pt x="962348" y="4447"/>
                  </a:lnTo>
                  <a:lnTo>
                    <a:pt x="962348" y="116137"/>
                  </a:lnTo>
                  <a:cubicBezTo>
                    <a:pt x="962348" y="166620"/>
                    <a:pt x="984094" y="196852"/>
                    <a:pt x="1032757" y="196852"/>
                  </a:cubicBezTo>
                  <a:cubicBezTo>
                    <a:pt x="1058084" y="197870"/>
                    <a:pt x="1081849" y="184630"/>
                    <a:pt x="1094307" y="162562"/>
                  </a:cubicBezTo>
                  <a:lnTo>
                    <a:pt x="1095041" y="162562"/>
                  </a:lnTo>
                  <a:lnTo>
                    <a:pt x="1095041" y="192413"/>
                  </a:lnTo>
                  <a:lnTo>
                    <a:pt x="1128588" y="192413"/>
                  </a:lnTo>
                  <a:lnTo>
                    <a:pt x="1128588" y="4447"/>
                  </a:lnTo>
                  <a:close/>
                  <a:moveTo>
                    <a:pt x="1309953" y="7400"/>
                  </a:moveTo>
                  <a:cubicBezTo>
                    <a:pt x="1296447" y="2638"/>
                    <a:pt x="1282245" y="146"/>
                    <a:pt x="1267929" y="27"/>
                  </a:cubicBezTo>
                  <a:cubicBezTo>
                    <a:pt x="1210436" y="27"/>
                    <a:pt x="1172098" y="41309"/>
                    <a:pt x="1172098" y="98440"/>
                  </a:cubicBezTo>
                  <a:cubicBezTo>
                    <a:pt x="1170250" y="150918"/>
                    <a:pt x="1211303" y="194954"/>
                    <a:pt x="1263776" y="196797"/>
                  </a:cubicBezTo>
                  <a:cubicBezTo>
                    <a:pt x="1265167" y="196845"/>
                    <a:pt x="1266548" y="196863"/>
                    <a:pt x="1267929" y="196852"/>
                  </a:cubicBezTo>
                  <a:cubicBezTo>
                    <a:pt x="1282817" y="197366"/>
                    <a:pt x="1297638" y="194731"/>
                    <a:pt x="1311430" y="189118"/>
                  </a:cubicBezTo>
                  <a:lnTo>
                    <a:pt x="1308830" y="158152"/>
                  </a:lnTo>
                  <a:cubicBezTo>
                    <a:pt x="1297619" y="165035"/>
                    <a:pt x="1284750" y="168729"/>
                    <a:pt x="1271596" y="168839"/>
                  </a:cubicBezTo>
                  <a:cubicBezTo>
                    <a:pt x="1227000" y="168839"/>
                    <a:pt x="1208941" y="131987"/>
                    <a:pt x="1208941" y="98440"/>
                  </a:cubicBezTo>
                  <a:cubicBezTo>
                    <a:pt x="1208941" y="62683"/>
                    <a:pt x="1230686" y="28040"/>
                    <a:pt x="1269386" y="28040"/>
                  </a:cubicBezTo>
                  <a:cubicBezTo>
                    <a:pt x="1282321" y="28295"/>
                    <a:pt x="1295085" y="31047"/>
                    <a:pt x="1306982" y="36146"/>
                  </a:cubicBezTo>
                  <a:lnTo>
                    <a:pt x="1309934" y="7400"/>
                  </a:lnTo>
                  <a:close/>
                </a:path>
              </a:pathLst>
            </a:custGeom>
            <a:solidFill>
              <a:srgbClr val="003361"/>
            </a:solidFill>
            <a:ln w="9525" cap="flat">
              <a:noFill/>
              <a:prstDash val="solid"/>
              <a:miter/>
            </a:ln>
          </p:spPr>
          <p:txBody>
            <a:bodyPr rtlCol="0" anchor="ctr"/>
            <a:lstStyle/>
            <a:p>
              <a:pPr>
                <a:defRPr/>
              </a:pPr>
              <a:endParaRPr lang="en-GB"/>
            </a:p>
          </p:txBody>
        </p:sp>
        <p:sp>
          <p:nvSpPr>
            <p:cNvPr id="34" name="Graphic 2"/>
            <p:cNvSpPr/>
            <p:nvPr/>
          </p:nvSpPr>
          <p:spPr bwMode="auto">
            <a:xfrm>
              <a:off x="3800291" y="991164"/>
              <a:ext cx="129787" cy="256679"/>
            </a:xfrm>
            <a:custGeom>
              <a:avLst/>
              <a:gdLst>
                <a:gd name="connsiteX0" fmla="*/ 126729 w 129787"/>
                <a:gd name="connsiteY0" fmla="*/ 64257 h 256679"/>
                <a:gd name="connsiteX1" fmla="*/ 76971 w 129787"/>
                <a:gd name="connsiteY1" fmla="*/ 64257 h 256679"/>
                <a:gd name="connsiteX2" fmla="*/ 76971 w 129787"/>
                <a:gd name="connsiteY2" fmla="*/ -28 h 256679"/>
                <a:gd name="connsiteX3" fmla="*/ 42366 w 129787"/>
                <a:gd name="connsiteY3" fmla="*/ 11031 h 256679"/>
                <a:gd name="connsiteX4" fmla="*/ 42366 w 129787"/>
                <a:gd name="connsiteY4" fmla="*/ 64257 h 256679"/>
                <a:gd name="connsiteX5" fmla="*/ -29 w 129787"/>
                <a:gd name="connsiteY5" fmla="*/ 64257 h 256679"/>
                <a:gd name="connsiteX6" fmla="*/ -29 w 129787"/>
                <a:gd name="connsiteY6" fmla="*/ 92260 h 256679"/>
                <a:gd name="connsiteX7" fmla="*/ 42366 w 129787"/>
                <a:gd name="connsiteY7" fmla="*/ 92260 h 256679"/>
                <a:gd name="connsiteX8" fmla="*/ 42366 w 129787"/>
                <a:gd name="connsiteY8" fmla="*/ 202102 h 256679"/>
                <a:gd name="connsiteX9" fmla="*/ 100231 w 129787"/>
                <a:gd name="connsiteY9" fmla="*/ 256652 h 256679"/>
                <a:gd name="connsiteX10" fmla="*/ 129758 w 129787"/>
                <a:gd name="connsiteY10" fmla="*/ 251489 h 256679"/>
                <a:gd name="connsiteX11" fmla="*/ 129758 w 129787"/>
                <a:gd name="connsiteY11" fmla="*/ 221962 h 256679"/>
                <a:gd name="connsiteX12" fmla="*/ 106165 w 129787"/>
                <a:gd name="connsiteY12" fmla="*/ 228630 h 256679"/>
                <a:gd name="connsiteX13" fmla="*/ 77047 w 129787"/>
                <a:gd name="connsiteY13" fmla="*/ 195082 h 256679"/>
                <a:gd name="connsiteX14" fmla="*/ 77047 w 129787"/>
                <a:gd name="connsiteY14" fmla="*/ 92260 h 256679"/>
                <a:gd name="connsiteX15" fmla="*/ 126805 w 129787"/>
                <a:gd name="connsiteY15" fmla="*/ 92260 h 256679"/>
                <a:gd name="connsiteX16" fmla="*/ 126805 w 129787"/>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87" h="256679" extrusionOk="0">
                  <a:moveTo>
                    <a:pt x="126729" y="64257"/>
                  </a:moveTo>
                  <a:lnTo>
                    <a:pt x="76971" y="64257"/>
                  </a:lnTo>
                  <a:lnTo>
                    <a:pt x="76971" y="-28"/>
                  </a:lnTo>
                  <a:lnTo>
                    <a:pt x="42366" y="11031"/>
                  </a:lnTo>
                  <a:lnTo>
                    <a:pt x="42366" y="64257"/>
                  </a:lnTo>
                  <a:lnTo>
                    <a:pt x="-29" y="64257"/>
                  </a:lnTo>
                  <a:lnTo>
                    <a:pt x="-29" y="92260"/>
                  </a:lnTo>
                  <a:lnTo>
                    <a:pt x="42366" y="92260"/>
                  </a:lnTo>
                  <a:lnTo>
                    <a:pt x="42366" y="202102"/>
                  </a:lnTo>
                  <a:cubicBezTo>
                    <a:pt x="42366" y="239698"/>
                    <a:pt x="64483" y="256652"/>
                    <a:pt x="100231" y="256652"/>
                  </a:cubicBezTo>
                  <a:cubicBezTo>
                    <a:pt x="110261" y="256303"/>
                    <a:pt x="120205" y="254566"/>
                    <a:pt x="129758" y="251489"/>
                  </a:cubicBezTo>
                  <a:lnTo>
                    <a:pt x="129758" y="221962"/>
                  </a:lnTo>
                  <a:cubicBezTo>
                    <a:pt x="122710" y="226441"/>
                    <a:pt x="114509" y="228758"/>
                    <a:pt x="106165" y="228630"/>
                  </a:cubicBezTo>
                  <a:cubicBezTo>
                    <a:pt x="90315" y="228630"/>
                    <a:pt x="77047" y="216828"/>
                    <a:pt x="77047" y="195082"/>
                  </a:cubicBezTo>
                  <a:lnTo>
                    <a:pt x="77047" y="92260"/>
                  </a:lnTo>
                  <a:lnTo>
                    <a:pt x="126805" y="92260"/>
                  </a:lnTo>
                  <a:lnTo>
                    <a:pt x="126805" y="64257"/>
                  </a:lnTo>
                  <a:close/>
                </a:path>
              </a:pathLst>
            </a:custGeom>
            <a:solidFill>
              <a:srgbClr val="003361"/>
            </a:solidFill>
            <a:ln w="9525" cap="flat">
              <a:noFill/>
              <a:prstDash val="solid"/>
              <a:miter/>
            </a:ln>
          </p:spPr>
          <p:txBody>
            <a:bodyPr rtlCol="0" anchor="ctr"/>
            <a:lstStyle/>
            <a:p>
              <a:pPr>
                <a:defRPr/>
              </a:pPr>
              <a:endParaRPr lang="en-GB"/>
            </a:p>
          </p:txBody>
        </p:sp>
        <p:sp>
          <p:nvSpPr>
            <p:cNvPr id="35" name="Graphic 2"/>
            <p:cNvSpPr/>
            <p:nvPr/>
          </p:nvSpPr>
          <p:spPr bwMode="auto">
            <a:xfrm>
              <a:off x="4148439" y="991164"/>
              <a:ext cx="129740" cy="256679"/>
            </a:xfrm>
            <a:custGeom>
              <a:avLst/>
              <a:gdLst>
                <a:gd name="connsiteX0" fmla="*/ 126767 w 129740"/>
                <a:gd name="connsiteY0" fmla="*/ 64257 h 256679"/>
                <a:gd name="connsiteX1" fmla="*/ 77009 w 129740"/>
                <a:gd name="connsiteY1" fmla="*/ 64257 h 256679"/>
                <a:gd name="connsiteX2" fmla="*/ 77009 w 129740"/>
                <a:gd name="connsiteY2" fmla="*/ -28 h 256679"/>
                <a:gd name="connsiteX3" fmla="*/ 42357 w 129740"/>
                <a:gd name="connsiteY3" fmla="*/ 11031 h 256679"/>
                <a:gd name="connsiteX4" fmla="*/ 42357 w 129740"/>
                <a:gd name="connsiteY4" fmla="*/ 64257 h 256679"/>
                <a:gd name="connsiteX5" fmla="*/ -29 w 129740"/>
                <a:gd name="connsiteY5" fmla="*/ 64257 h 256679"/>
                <a:gd name="connsiteX6" fmla="*/ -29 w 129740"/>
                <a:gd name="connsiteY6" fmla="*/ 92260 h 256679"/>
                <a:gd name="connsiteX7" fmla="*/ 42357 w 129740"/>
                <a:gd name="connsiteY7" fmla="*/ 92260 h 256679"/>
                <a:gd name="connsiteX8" fmla="*/ 42357 w 129740"/>
                <a:gd name="connsiteY8" fmla="*/ 202102 h 256679"/>
                <a:gd name="connsiteX9" fmla="*/ 100231 w 129740"/>
                <a:gd name="connsiteY9" fmla="*/ 256652 h 256679"/>
                <a:gd name="connsiteX10" fmla="*/ 129711 w 129740"/>
                <a:gd name="connsiteY10" fmla="*/ 251489 h 256679"/>
                <a:gd name="connsiteX11" fmla="*/ 129711 w 129740"/>
                <a:gd name="connsiteY11" fmla="*/ 221962 h 256679"/>
                <a:gd name="connsiteX12" fmla="*/ 106127 w 129740"/>
                <a:gd name="connsiteY12" fmla="*/ 228630 h 256679"/>
                <a:gd name="connsiteX13" fmla="*/ 77009 w 129740"/>
                <a:gd name="connsiteY13" fmla="*/ 195082 h 256679"/>
                <a:gd name="connsiteX14" fmla="*/ 77009 w 129740"/>
                <a:gd name="connsiteY14" fmla="*/ 92260 h 256679"/>
                <a:gd name="connsiteX15" fmla="*/ 126767 w 129740"/>
                <a:gd name="connsiteY15" fmla="*/ 92260 h 256679"/>
                <a:gd name="connsiteX16" fmla="*/ 126767 w 129740"/>
                <a:gd name="connsiteY16" fmla="*/ 64257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740" h="256679" extrusionOk="0">
                  <a:moveTo>
                    <a:pt x="126767" y="64257"/>
                  </a:moveTo>
                  <a:lnTo>
                    <a:pt x="77009" y="64257"/>
                  </a:lnTo>
                  <a:lnTo>
                    <a:pt x="77009" y="-28"/>
                  </a:lnTo>
                  <a:lnTo>
                    <a:pt x="42357" y="11031"/>
                  </a:lnTo>
                  <a:lnTo>
                    <a:pt x="42357" y="64257"/>
                  </a:lnTo>
                  <a:lnTo>
                    <a:pt x="-29" y="64257"/>
                  </a:lnTo>
                  <a:lnTo>
                    <a:pt x="-29" y="92260"/>
                  </a:lnTo>
                  <a:lnTo>
                    <a:pt x="42357" y="92260"/>
                  </a:lnTo>
                  <a:lnTo>
                    <a:pt x="42357" y="202102"/>
                  </a:lnTo>
                  <a:cubicBezTo>
                    <a:pt x="42357" y="239698"/>
                    <a:pt x="64474" y="256652"/>
                    <a:pt x="100231" y="256652"/>
                  </a:cubicBezTo>
                  <a:cubicBezTo>
                    <a:pt x="110251" y="256301"/>
                    <a:pt x="120166" y="254563"/>
                    <a:pt x="129711" y="251489"/>
                  </a:cubicBezTo>
                  <a:lnTo>
                    <a:pt x="129711" y="221962"/>
                  </a:lnTo>
                  <a:cubicBezTo>
                    <a:pt x="122672" y="226441"/>
                    <a:pt x="114471" y="228759"/>
                    <a:pt x="106127" y="228630"/>
                  </a:cubicBezTo>
                  <a:cubicBezTo>
                    <a:pt x="90277" y="228630"/>
                    <a:pt x="77009" y="216828"/>
                    <a:pt x="77009" y="195082"/>
                  </a:cubicBezTo>
                  <a:lnTo>
                    <a:pt x="77009" y="92260"/>
                  </a:lnTo>
                  <a:lnTo>
                    <a:pt x="126767" y="92260"/>
                  </a:lnTo>
                  <a:lnTo>
                    <a:pt x="126767" y="64257"/>
                  </a:lnTo>
                  <a:close/>
                </a:path>
              </a:pathLst>
            </a:custGeom>
            <a:solidFill>
              <a:srgbClr val="003361"/>
            </a:solidFill>
            <a:ln w="9525" cap="flat">
              <a:noFill/>
              <a:prstDash val="solid"/>
              <a:miter/>
            </a:ln>
          </p:spPr>
          <p:txBody>
            <a:bodyPr rtlCol="0" anchor="ctr"/>
            <a:lstStyle/>
            <a:p>
              <a:pPr>
                <a:defRPr/>
              </a:pPr>
              <a:endParaRPr lang="en-GB"/>
            </a:p>
          </p:txBody>
        </p:sp>
        <p:sp>
          <p:nvSpPr>
            <p:cNvPr id="36" name="Graphic 2"/>
            <p:cNvSpPr/>
            <p:nvPr/>
          </p:nvSpPr>
          <p:spPr bwMode="auto">
            <a:xfrm>
              <a:off x="3728920"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37" name="Graphic 2"/>
            <p:cNvSpPr/>
            <p:nvPr/>
          </p:nvSpPr>
          <p:spPr bwMode="auto">
            <a:xfrm>
              <a:off x="2950537" y="973924"/>
              <a:ext cx="34642" cy="34642"/>
            </a:xfrm>
            <a:custGeom>
              <a:avLst/>
              <a:gdLst>
                <a:gd name="connsiteX0" fmla="*/ 0 w 34642"/>
                <a:gd name="connsiteY0" fmla="*/ 34642 h 34642"/>
                <a:gd name="connsiteX1" fmla="*/ 34642 w 34642"/>
                <a:gd name="connsiteY1" fmla="*/ 34642 h 34642"/>
                <a:gd name="connsiteX2" fmla="*/ 34642 w 34642"/>
                <a:gd name="connsiteY2" fmla="*/ 0 h 34642"/>
                <a:gd name="connsiteX3" fmla="*/ 0 w 34642"/>
                <a:gd name="connsiteY3" fmla="*/ 0 h 34642"/>
                <a:gd name="connsiteX4" fmla="*/ 0 w 34642"/>
                <a:gd name="connsiteY4" fmla="*/ 34642 h 34642"/>
                <a:gd name="connsiteX5" fmla="*/ 0 w 34642"/>
                <a:gd name="connsiteY5" fmla="*/ 34642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42" extrusionOk="0">
                  <a:moveTo>
                    <a:pt x="0" y="34642"/>
                  </a:moveTo>
                  <a:lnTo>
                    <a:pt x="34642" y="34642"/>
                  </a:lnTo>
                  <a:lnTo>
                    <a:pt x="34642" y="0"/>
                  </a:lnTo>
                  <a:lnTo>
                    <a:pt x="0" y="0"/>
                  </a:lnTo>
                  <a:lnTo>
                    <a:pt x="0" y="34642"/>
                  </a:lnTo>
                  <a:lnTo>
                    <a:pt x="0" y="34642"/>
                  </a:lnTo>
                  <a:close/>
                </a:path>
              </a:pathLst>
            </a:custGeom>
            <a:solidFill>
              <a:srgbClr val="003361"/>
            </a:solidFill>
            <a:ln w="9525" cap="flat">
              <a:noFill/>
              <a:prstDash val="solid"/>
              <a:miter/>
            </a:ln>
          </p:spPr>
          <p:txBody>
            <a:bodyPr rtlCol="0" anchor="ctr"/>
            <a:lstStyle/>
            <a:p>
              <a:pPr>
                <a:defRPr/>
              </a:pPr>
              <a:endParaRPr lang="en-GB"/>
            </a:p>
          </p:txBody>
        </p:sp>
        <p:sp>
          <p:nvSpPr>
            <p:cNvPr id="38" name="Graphic 2"/>
            <p:cNvSpPr/>
            <p:nvPr/>
          </p:nvSpPr>
          <p:spPr bwMode="auto">
            <a:xfrm>
              <a:off x="3995858" y="991239"/>
              <a:ext cx="34651" cy="34651"/>
            </a:xfrm>
            <a:custGeom>
              <a:avLst/>
              <a:gdLst>
                <a:gd name="connsiteX0" fmla="*/ 0 w 34651"/>
                <a:gd name="connsiteY0" fmla="*/ 34652 h 34651"/>
                <a:gd name="connsiteX1" fmla="*/ 34652 w 34651"/>
                <a:gd name="connsiteY1" fmla="*/ 34652 h 34651"/>
                <a:gd name="connsiteX2" fmla="*/ 34652 w 34651"/>
                <a:gd name="connsiteY2" fmla="*/ 0 h 34651"/>
                <a:gd name="connsiteX3" fmla="*/ 0 w 34651"/>
                <a:gd name="connsiteY3" fmla="*/ 0 h 34651"/>
                <a:gd name="connsiteX4" fmla="*/ 0 w 34651"/>
                <a:gd name="connsiteY4" fmla="*/ 34652 h 34651"/>
                <a:gd name="connsiteX5" fmla="*/ 0 w 34651"/>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1" h="34651" extrusionOk="0">
                  <a:moveTo>
                    <a:pt x="0" y="34652"/>
                  </a:moveTo>
                  <a:lnTo>
                    <a:pt x="34652" y="34652"/>
                  </a:lnTo>
                  <a:lnTo>
                    <a:pt x="34652"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39" name="Graphic 2"/>
            <p:cNvSpPr/>
            <p:nvPr/>
          </p:nvSpPr>
          <p:spPr bwMode="auto">
            <a:xfrm>
              <a:off x="4055980" y="991239"/>
              <a:ext cx="34642" cy="34651"/>
            </a:xfrm>
            <a:custGeom>
              <a:avLst/>
              <a:gdLst>
                <a:gd name="connsiteX0" fmla="*/ 0 w 34642"/>
                <a:gd name="connsiteY0" fmla="*/ 34652 h 34651"/>
                <a:gd name="connsiteX1" fmla="*/ 34643 w 34642"/>
                <a:gd name="connsiteY1" fmla="*/ 34652 h 34651"/>
                <a:gd name="connsiteX2" fmla="*/ 34643 w 34642"/>
                <a:gd name="connsiteY2" fmla="*/ 0 h 34651"/>
                <a:gd name="connsiteX3" fmla="*/ 0 w 34642"/>
                <a:gd name="connsiteY3" fmla="*/ 0 h 34651"/>
                <a:gd name="connsiteX4" fmla="*/ 0 w 34642"/>
                <a:gd name="connsiteY4" fmla="*/ 34652 h 34651"/>
                <a:gd name="connsiteX5" fmla="*/ 0 w 34642"/>
                <a:gd name="connsiteY5" fmla="*/ 34652 h 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2" h="34651" extrusionOk="0">
                  <a:moveTo>
                    <a:pt x="0" y="34652"/>
                  </a:moveTo>
                  <a:lnTo>
                    <a:pt x="34643" y="34652"/>
                  </a:lnTo>
                  <a:lnTo>
                    <a:pt x="34643" y="0"/>
                  </a:lnTo>
                  <a:lnTo>
                    <a:pt x="0" y="0"/>
                  </a:lnTo>
                  <a:lnTo>
                    <a:pt x="0" y="34652"/>
                  </a:lnTo>
                  <a:lnTo>
                    <a:pt x="0" y="34652"/>
                  </a:lnTo>
                  <a:close/>
                </a:path>
              </a:pathLst>
            </a:custGeom>
            <a:solidFill>
              <a:srgbClr val="003361"/>
            </a:solidFill>
            <a:ln w="9525" cap="flat">
              <a:noFill/>
              <a:prstDash val="solid"/>
              <a:miter/>
            </a:ln>
          </p:spPr>
          <p:txBody>
            <a:bodyPr rtlCol="0" anchor="ctr"/>
            <a:lstStyle/>
            <a:p>
              <a:pPr>
                <a:defRPr/>
              </a:pPr>
              <a:endParaRPr lang="en-GB"/>
            </a:p>
          </p:txBody>
        </p:sp>
        <p:sp>
          <p:nvSpPr>
            <p:cNvPr id="40" name="Graphic 2"/>
            <p:cNvSpPr/>
            <p:nvPr/>
          </p:nvSpPr>
          <p:spPr bwMode="auto">
            <a:xfrm>
              <a:off x="2495661" y="1051670"/>
              <a:ext cx="1622555" cy="197014"/>
            </a:xfrm>
            <a:custGeom>
              <a:avLst/>
              <a:gdLst>
                <a:gd name="connsiteX0" fmla="*/ 166210 w 1622555"/>
                <a:gd name="connsiteY0" fmla="*/ 4455 h 197014"/>
                <a:gd name="connsiteX1" fmla="*/ 131606 w 1622555"/>
                <a:gd name="connsiteY1" fmla="*/ 4455 h 197014"/>
                <a:gd name="connsiteX2" fmla="*/ 131606 w 1622555"/>
                <a:gd name="connsiteY2" fmla="*/ 91438 h 197014"/>
                <a:gd name="connsiteX3" fmla="*/ 74456 w 1622555"/>
                <a:gd name="connsiteY3" fmla="*/ 168847 h 197014"/>
                <a:gd name="connsiteX4" fmla="*/ 34651 w 1622555"/>
                <a:gd name="connsiteY4" fmla="*/ 101763 h 197014"/>
                <a:gd name="connsiteX5" fmla="*/ 34651 w 1622555"/>
                <a:gd name="connsiteY5" fmla="*/ 4455 h 197014"/>
                <a:gd name="connsiteX6" fmla="*/ -29 w 1622555"/>
                <a:gd name="connsiteY6" fmla="*/ 4455 h 197014"/>
                <a:gd name="connsiteX7" fmla="*/ -29 w 1622555"/>
                <a:gd name="connsiteY7" fmla="*/ 116145 h 197014"/>
                <a:gd name="connsiteX8" fmla="*/ 70370 w 1622555"/>
                <a:gd name="connsiteY8" fmla="*/ 196870 h 197014"/>
                <a:gd name="connsiteX9" fmla="*/ 131930 w 1622555"/>
                <a:gd name="connsiteY9" fmla="*/ 162580 h 197014"/>
                <a:gd name="connsiteX10" fmla="*/ 132663 w 1622555"/>
                <a:gd name="connsiteY10" fmla="*/ 162580 h 197014"/>
                <a:gd name="connsiteX11" fmla="*/ 132663 w 1622555"/>
                <a:gd name="connsiteY11" fmla="*/ 192431 h 197014"/>
                <a:gd name="connsiteX12" fmla="*/ 166210 w 1622555"/>
                <a:gd name="connsiteY12" fmla="*/ 192431 h 197014"/>
                <a:gd name="connsiteX13" fmla="*/ 166210 w 1622555"/>
                <a:gd name="connsiteY13" fmla="*/ 4455 h 197014"/>
                <a:gd name="connsiteX14" fmla="*/ 225180 w 1622555"/>
                <a:gd name="connsiteY14" fmla="*/ 192431 h 197014"/>
                <a:gd name="connsiteX15" fmla="*/ 259832 w 1622555"/>
                <a:gd name="connsiteY15" fmla="*/ 192431 h 197014"/>
                <a:gd name="connsiteX16" fmla="*/ 259832 w 1622555"/>
                <a:gd name="connsiteY16" fmla="*/ 105449 h 197014"/>
                <a:gd name="connsiteX17" fmla="*/ 316982 w 1622555"/>
                <a:gd name="connsiteY17" fmla="*/ 28039 h 197014"/>
                <a:gd name="connsiteX18" fmla="*/ 356787 w 1622555"/>
                <a:gd name="connsiteY18" fmla="*/ 95124 h 197014"/>
                <a:gd name="connsiteX19" fmla="*/ 356787 w 1622555"/>
                <a:gd name="connsiteY19" fmla="*/ 192431 h 197014"/>
                <a:gd name="connsiteX20" fmla="*/ 391439 w 1622555"/>
                <a:gd name="connsiteY20" fmla="*/ 192431 h 197014"/>
                <a:gd name="connsiteX21" fmla="*/ 391439 w 1622555"/>
                <a:gd name="connsiteY21" fmla="*/ 80751 h 197014"/>
                <a:gd name="connsiteX22" fmla="*/ 321039 w 1622555"/>
                <a:gd name="connsiteY22" fmla="*/ 26 h 197014"/>
                <a:gd name="connsiteX23" fmla="*/ 259479 w 1622555"/>
                <a:gd name="connsiteY23" fmla="*/ 34316 h 197014"/>
                <a:gd name="connsiteX24" fmla="*/ 258746 w 1622555"/>
                <a:gd name="connsiteY24" fmla="*/ 34316 h 197014"/>
                <a:gd name="connsiteX25" fmla="*/ 258746 w 1622555"/>
                <a:gd name="connsiteY25" fmla="*/ 4455 h 197014"/>
                <a:gd name="connsiteX26" fmla="*/ 225180 w 1622555"/>
                <a:gd name="connsiteY26" fmla="*/ 4455 h 197014"/>
                <a:gd name="connsiteX27" fmla="*/ 225180 w 1622555"/>
                <a:gd name="connsiteY27" fmla="*/ 192431 h 197014"/>
                <a:gd name="connsiteX28" fmla="*/ 454818 w 1622555"/>
                <a:gd name="connsiteY28" fmla="*/ 192431 h 197014"/>
                <a:gd name="connsiteX29" fmla="*/ 489460 w 1622555"/>
                <a:gd name="connsiteY29" fmla="*/ 192431 h 197014"/>
                <a:gd name="connsiteX30" fmla="*/ 489460 w 1622555"/>
                <a:gd name="connsiteY30" fmla="*/ 4455 h 197014"/>
                <a:gd name="connsiteX31" fmla="*/ 454818 w 1622555"/>
                <a:gd name="connsiteY31" fmla="*/ 4455 h 197014"/>
                <a:gd name="connsiteX32" fmla="*/ 454818 w 1622555"/>
                <a:gd name="connsiteY32" fmla="*/ 192431 h 197014"/>
                <a:gd name="connsiteX33" fmla="*/ 703620 w 1622555"/>
                <a:gd name="connsiteY33" fmla="*/ 4455 h 197014"/>
                <a:gd name="connsiteX34" fmla="*/ 668969 w 1622555"/>
                <a:gd name="connsiteY34" fmla="*/ 4455 h 197014"/>
                <a:gd name="connsiteX35" fmla="*/ 617000 w 1622555"/>
                <a:gd name="connsiteY35" fmla="*/ 157808 h 197014"/>
                <a:gd name="connsiteX36" fmla="*/ 616257 w 1622555"/>
                <a:gd name="connsiteY36" fmla="*/ 157808 h 197014"/>
                <a:gd name="connsiteX37" fmla="*/ 565394 w 1622555"/>
                <a:gd name="connsiteY37" fmla="*/ 4455 h 197014"/>
                <a:gd name="connsiteX38" fmla="*/ 527427 w 1622555"/>
                <a:gd name="connsiteY38" fmla="*/ 4455 h 197014"/>
                <a:gd name="connsiteX39" fmla="*/ 594883 w 1622555"/>
                <a:gd name="connsiteY39" fmla="*/ 192431 h 197014"/>
                <a:gd name="connsiteX40" fmla="*/ 636164 w 1622555"/>
                <a:gd name="connsiteY40" fmla="*/ 192431 h 197014"/>
                <a:gd name="connsiteX41" fmla="*/ 703620 w 1622555"/>
                <a:gd name="connsiteY41" fmla="*/ 4455 h 197014"/>
                <a:gd name="connsiteX42" fmla="*/ 881281 w 1622555"/>
                <a:gd name="connsiteY42" fmla="*/ 150045 h 197014"/>
                <a:gd name="connsiteX43" fmla="*/ 823416 w 1622555"/>
                <a:gd name="connsiteY43" fmla="*/ 168847 h 197014"/>
                <a:gd name="connsiteX44" fmla="*/ 761494 w 1622555"/>
                <a:gd name="connsiteY44" fmla="*/ 107747 h 197014"/>
                <a:gd name="connsiteX45" fmla="*/ 761504 w 1622555"/>
                <a:gd name="connsiteY45" fmla="*/ 106182 h 197014"/>
                <a:gd name="connsiteX46" fmla="*/ 895673 w 1622555"/>
                <a:gd name="connsiteY46" fmla="*/ 106182 h 197014"/>
                <a:gd name="connsiteX47" fmla="*/ 812739 w 1622555"/>
                <a:gd name="connsiteY47" fmla="*/ 26 h 197014"/>
                <a:gd name="connsiteX48" fmla="*/ 724652 w 1622555"/>
                <a:gd name="connsiteY48" fmla="*/ 95124 h 197014"/>
                <a:gd name="connsiteX49" fmla="*/ 821959 w 1622555"/>
                <a:gd name="connsiteY49" fmla="*/ 196860 h 197014"/>
                <a:gd name="connsiteX50" fmla="*/ 881300 w 1622555"/>
                <a:gd name="connsiteY50" fmla="*/ 184697 h 197014"/>
                <a:gd name="connsiteX51" fmla="*/ 881300 w 1622555"/>
                <a:gd name="connsiteY51" fmla="*/ 150045 h 197014"/>
                <a:gd name="connsiteX52" fmla="*/ 761485 w 1622555"/>
                <a:gd name="connsiteY52" fmla="*/ 80379 h 197014"/>
                <a:gd name="connsiteX53" fmla="*/ 811967 w 1622555"/>
                <a:gd name="connsiteY53" fmla="*/ 28039 h 197014"/>
                <a:gd name="connsiteX54" fmla="*/ 858783 w 1622555"/>
                <a:gd name="connsiteY54" fmla="*/ 80379 h 197014"/>
                <a:gd name="connsiteX55" fmla="*/ 942098 w 1622555"/>
                <a:gd name="connsiteY55" fmla="*/ 192431 h 197014"/>
                <a:gd name="connsiteX56" fmla="*/ 976750 w 1622555"/>
                <a:gd name="connsiteY56" fmla="*/ 192431 h 197014"/>
                <a:gd name="connsiteX57" fmla="*/ 976750 w 1622555"/>
                <a:gd name="connsiteY57" fmla="*/ 106925 h 197014"/>
                <a:gd name="connsiteX58" fmla="*/ 1027985 w 1622555"/>
                <a:gd name="connsiteY58" fmla="*/ 30249 h 197014"/>
                <a:gd name="connsiteX59" fmla="*/ 1047149 w 1622555"/>
                <a:gd name="connsiteY59" fmla="*/ 33573 h 197014"/>
                <a:gd name="connsiteX60" fmla="*/ 1047149 w 1622555"/>
                <a:gd name="connsiteY60" fmla="*/ 2607 h 197014"/>
                <a:gd name="connsiteX61" fmla="*/ 1024289 w 1622555"/>
                <a:gd name="connsiteY61" fmla="*/ 26 h 197014"/>
                <a:gd name="connsiteX62" fmla="*/ 975264 w 1622555"/>
                <a:gd name="connsiteY62" fmla="*/ 33573 h 197014"/>
                <a:gd name="connsiteX63" fmla="*/ 974569 w 1622555"/>
                <a:gd name="connsiteY63" fmla="*/ 33573 h 197014"/>
                <a:gd name="connsiteX64" fmla="*/ 974569 w 1622555"/>
                <a:gd name="connsiteY64" fmla="*/ 4455 h 197014"/>
                <a:gd name="connsiteX65" fmla="*/ 942126 w 1622555"/>
                <a:gd name="connsiteY65" fmla="*/ 4455 h 197014"/>
                <a:gd name="connsiteX66" fmla="*/ 942126 w 1622555"/>
                <a:gd name="connsiteY66" fmla="*/ 192431 h 197014"/>
                <a:gd name="connsiteX67" fmla="*/ 1069628 w 1622555"/>
                <a:gd name="connsiteY67" fmla="*/ 186535 h 197014"/>
                <a:gd name="connsiteX68" fmla="*/ 1121235 w 1622555"/>
                <a:gd name="connsiteY68" fmla="*/ 196860 h 197014"/>
                <a:gd name="connsiteX69" fmla="*/ 1186843 w 1622555"/>
                <a:gd name="connsiteY69" fmla="*/ 138253 h 197014"/>
                <a:gd name="connsiteX70" fmla="*/ 1105385 w 1622555"/>
                <a:gd name="connsiteY70" fmla="*/ 50890 h 197014"/>
                <a:gd name="connsiteX71" fmla="*/ 1138561 w 1622555"/>
                <a:gd name="connsiteY71" fmla="*/ 28030 h 197014"/>
                <a:gd name="connsiteX72" fmla="*/ 1175051 w 1622555"/>
                <a:gd name="connsiteY72" fmla="*/ 37612 h 197014"/>
                <a:gd name="connsiteX73" fmla="*/ 1178004 w 1622555"/>
                <a:gd name="connsiteY73" fmla="*/ 7389 h 197014"/>
                <a:gd name="connsiteX74" fmla="*/ 1134874 w 1622555"/>
                <a:gd name="connsiteY74" fmla="*/ 17 h 197014"/>
                <a:gd name="connsiteX75" fmla="*/ 1068523 w 1622555"/>
                <a:gd name="connsiteY75" fmla="*/ 57891 h 197014"/>
                <a:gd name="connsiteX76" fmla="*/ 1149990 w 1622555"/>
                <a:gd name="connsiteY76" fmla="*/ 141930 h 197014"/>
                <a:gd name="connsiteX77" fmla="*/ 1114605 w 1622555"/>
                <a:gd name="connsiteY77" fmla="*/ 168838 h 197014"/>
                <a:gd name="connsiteX78" fmla="*/ 1071476 w 1622555"/>
                <a:gd name="connsiteY78" fmla="*/ 155569 h 197014"/>
                <a:gd name="connsiteX79" fmla="*/ 1069628 w 1622555"/>
                <a:gd name="connsiteY79" fmla="*/ 186526 h 197014"/>
                <a:gd name="connsiteX80" fmla="*/ 1233287 w 1622555"/>
                <a:gd name="connsiteY80" fmla="*/ 192431 h 197014"/>
                <a:gd name="connsiteX81" fmla="*/ 1267939 w 1622555"/>
                <a:gd name="connsiteY81" fmla="*/ 192431 h 197014"/>
                <a:gd name="connsiteX82" fmla="*/ 1267939 w 1622555"/>
                <a:gd name="connsiteY82" fmla="*/ 4455 h 197014"/>
                <a:gd name="connsiteX83" fmla="*/ 1233287 w 1622555"/>
                <a:gd name="connsiteY83" fmla="*/ 4455 h 197014"/>
                <a:gd name="connsiteX84" fmla="*/ 1233287 w 1622555"/>
                <a:gd name="connsiteY84" fmla="*/ 192431 h 197014"/>
                <a:gd name="connsiteX85" fmla="*/ 1485404 w 1622555"/>
                <a:gd name="connsiteY85" fmla="*/ 47203 h 197014"/>
                <a:gd name="connsiteX86" fmla="*/ 1539954 w 1622555"/>
                <a:gd name="connsiteY86" fmla="*/ 28039 h 197014"/>
                <a:gd name="connsiteX87" fmla="*/ 1586397 w 1622555"/>
                <a:gd name="connsiteY87" fmla="*/ 77064 h 197014"/>
                <a:gd name="connsiteX88" fmla="*/ 1549536 w 1622555"/>
                <a:gd name="connsiteY88" fmla="*/ 76331 h 197014"/>
                <a:gd name="connsiteX89" fmla="*/ 1462182 w 1622555"/>
                <a:gd name="connsiteY89" fmla="*/ 138243 h 197014"/>
                <a:gd name="connsiteX90" fmla="*/ 1531105 w 1622555"/>
                <a:gd name="connsiteY90" fmla="*/ 196851 h 197014"/>
                <a:gd name="connsiteX91" fmla="*/ 1589350 w 1622555"/>
                <a:gd name="connsiteY91" fmla="*/ 168095 h 197014"/>
                <a:gd name="connsiteX92" fmla="*/ 1590084 w 1622555"/>
                <a:gd name="connsiteY92" fmla="*/ 168095 h 197014"/>
                <a:gd name="connsiteX93" fmla="*/ 1590084 w 1622555"/>
                <a:gd name="connsiteY93" fmla="*/ 192422 h 197014"/>
                <a:gd name="connsiteX94" fmla="*/ 1622526 w 1622555"/>
                <a:gd name="connsiteY94" fmla="*/ 192422 h 197014"/>
                <a:gd name="connsiteX95" fmla="*/ 1621049 w 1622555"/>
                <a:gd name="connsiteY95" fmla="*/ 155569 h 197014"/>
                <a:gd name="connsiteX96" fmla="*/ 1621049 w 1622555"/>
                <a:gd name="connsiteY96" fmla="*/ 77798 h 197014"/>
                <a:gd name="connsiteX97" fmla="*/ 1545488 w 1622555"/>
                <a:gd name="connsiteY97" fmla="*/ 26 h 197014"/>
                <a:gd name="connsiteX98" fmla="*/ 1483575 w 1622555"/>
                <a:gd name="connsiteY98" fmla="*/ 17724 h 197014"/>
                <a:gd name="connsiteX99" fmla="*/ 1485423 w 1622555"/>
                <a:gd name="connsiteY99" fmla="*/ 47251 h 197014"/>
                <a:gd name="connsiteX100" fmla="*/ 1586369 w 1622555"/>
                <a:gd name="connsiteY100" fmla="*/ 119451 h 197014"/>
                <a:gd name="connsiteX101" fmla="*/ 1533981 w 1622555"/>
                <a:gd name="connsiteY101" fmla="*/ 168847 h 197014"/>
                <a:gd name="connsiteX102" fmla="*/ 1498967 w 1622555"/>
                <a:gd name="connsiteY102" fmla="*/ 138253 h 197014"/>
                <a:gd name="connsiteX103" fmla="*/ 1564204 w 1622555"/>
                <a:gd name="connsiteY103" fmla="*/ 102125 h 197014"/>
                <a:gd name="connsiteX104" fmla="*/ 1586321 w 1622555"/>
                <a:gd name="connsiteY104" fmla="*/ 102868 h 197014"/>
                <a:gd name="connsiteX105" fmla="*/ 1586321 w 1622555"/>
                <a:gd name="connsiteY105" fmla="*/ 119451 h 19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22555" h="197014" extrusionOk="0">
                  <a:moveTo>
                    <a:pt x="166210" y="4455"/>
                  </a:moveTo>
                  <a:lnTo>
                    <a:pt x="131606" y="4455"/>
                  </a:lnTo>
                  <a:lnTo>
                    <a:pt x="131606" y="91438"/>
                  </a:lnTo>
                  <a:cubicBezTo>
                    <a:pt x="131606" y="137158"/>
                    <a:pt x="113918" y="168847"/>
                    <a:pt x="74456" y="168847"/>
                  </a:cubicBezTo>
                  <a:cubicBezTo>
                    <a:pt x="44233" y="166999"/>
                    <a:pt x="34651" y="145625"/>
                    <a:pt x="34651" y="101763"/>
                  </a:cubicBezTo>
                  <a:lnTo>
                    <a:pt x="34651" y="4455"/>
                  </a:lnTo>
                  <a:lnTo>
                    <a:pt x="-29" y="4455"/>
                  </a:lnTo>
                  <a:lnTo>
                    <a:pt x="-29" y="116145"/>
                  </a:lnTo>
                  <a:cubicBezTo>
                    <a:pt x="-29" y="166628"/>
                    <a:pt x="21716" y="196870"/>
                    <a:pt x="70370" y="196870"/>
                  </a:cubicBezTo>
                  <a:cubicBezTo>
                    <a:pt x="95694" y="197878"/>
                    <a:pt x="119456" y="184642"/>
                    <a:pt x="131930" y="162580"/>
                  </a:cubicBezTo>
                  <a:lnTo>
                    <a:pt x="132663" y="162580"/>
                  </a:lnTo>
                  <a:lnTo>
                    <a:pt x="132663" y="192431"/>
                  </a:lnTo>
                  <a:lnTo>
                    <a:pt x="166210" y="192431"/>
                  </a:lnTo>
                  <a:lnTo>
                    <a:pt x="166210" y="4455"/>
                  </a:lnTo>
                  <a:close/>
                  <a:moveTo>
                    <a:pt x="225180" y="192431"/>
                  </a:moveTo>
                  <a:lnTo>
                    <a:pt x="259832" y="192431"/>
                  </a:lnTo>
                  <a:lnTo>
                    <a:pt x="259832" y="105449"/>
                  </a:lnTo>
                  <a:cubicBezTo>
                    <a:pt x="259832" y="59729"/>
                    <a:pt x="277520" y="28039"/>
                    <a:pt x="316982" y="28039"/>
                  </a:cubicBezTo>
                  <a:cubicBezTo>
                    <a:pt x="347204" y="29887"/>
                    <a:pt x="356787" y="51261"/>
                    <a:pt x="356787" y="95124"/>
                  </a:cubicBezTo>
                  <a:lnTo>
                    <a:pt x="356787" y="192431"/>
                  </a:lnTo>
                  <a:lnTo>
                    <a:pt x="391439" y="192431"/>
                  </a:lnTo>
                  <a:lnTo>
                    <a:pt x="391439" y="80751"/>
                  </a:lnTo>
                  <a:cubicBezTo>
                    <a:pt x="391439" y="30268"/>
                    <a:pt x="369693" y="26"/>
                    <a:pt x="321039" y="26"/>
                  </a:cubicBezTo>
                  <a:cubicBezTo>
                    <a:pt x="295712" y="-983"/>
                    <a:pt x="271957" y="12254"/>
                    <a:pt x="259479" y="34316"/>
                  </a:cubicBezTo>
                  <a:lnTo>
                    <a:pt x="258746" y="34316"/>
                  </a:lnTo>
                  <a:lnTo>
                    <a:pt x="258746" y="4455"/>
                  </a:lnTo>
                  <a:lnTo>
                    <a:pt x="225180" y="4455"/>
                  </a:lnTo>
                  <a:lnTo>
                    <a:pt x="225180" y="192431"/>
                  </a:lnTo>
                  <a:close/>
                  <a:moveTo>
                    <a:pt x="454818" y="192431"/>
                  </a:moveTo>
                  <a:lnTo>
                    <a:pt x="489460" y="192431"/>
                  </a:lnTo>
                  <a:lnTo>
                    <a:pt x="489460" y="4455"/>
                  </a:lnTo>
                  <a:lnTo>
                    <a:pt x="454818" y="4455"/>
                  </a:lnTo>
                  <a:lnTo>
                    <a:pt x="454818" y="192431"/>
                  </a:lnTo>
                  <a:close/>
                  <a:moveTo>
                    <a:pt x="703620" y="4455"/>
                  </a:moveTo>
                  <a:lnTo>
                    <a:pt x="668969" y="4455"/>
                  </a:lnTo>
                  <a:lnTo>
                    <a:pt x="617000" y="157808"/>
                  </a:lnTo>
                  <a:lnTo>
                    <a:pt x="616257" y="157808"/>
                  </a:lnTo>
                  <a:lnTo>
                    <a:pt x="565394" y="4455"/>
                  </a:lnTo>
                  <a:lnTo>
                    <a:pt x="527427" y="4455"/>
                  </a:lnTo>
                  <a:lnTo>
                    <a:pt x="594883" y="192431"/>
                  </a:lnTo>
                  <a:lnTo>
                    <a:pt x="636164" y="192431"/>
                  </a:lnTo>
                  <a:lnTo>
                    <a:pt x="703620" y="4455"/>
                  </a:lnTo>
                  <a:close/>
                  <a:moveTo>
                    <a:pt x="881281" y="150045"/>
                  </a:moveTo>
                  <a:cubicBezTo>
                    <a:pt x="864117" y="161575"/>
                    <a:pt x="844076" y="168087"/>
                    <a:pt x="823416" y="168847"/>
                  </a:cubicBezTo>
                  <a:cubicBezTo>
                    <a:pt x="789441" y="169074"/>
                    <a:pt x="761723" y="141719"/>
                    <a:pt x="761494" y="107747"/>
                  </a:cubicBezTo>
                  <a:cubicBezTo>
                    <a:pt x="761494" y="107225"/>
                    <a:pt x="761494" y="106704"/>
                    <a:pt x="761504" y="106182"/>
                  </a:cubicBezTo>
                  <a:lnTo>
                    <a:pt x="895673" y="106182"/>
                  </a:lnTo>
                  <a:cubicBezTo>
                    <a:pt x="895673" y="45737"/>
                    <a:pt x="875404" y="26"/>
                    <a:pt x="812739" y="26"/>
                  </a:cubicBezTo>
                  <a:cubicBezTo>
                    <a:pt x="759666" y="26"/>
                    <a:pt x="724652" y="39469"/>
                    <a:pt x="724652" y="95124"/>
                  </a:cubicBezTo>
                  <a:cubicBezTo>
                    <a:pt x="724652" y="156312"/>
                    <a:pt x="755246" y="196860"/>
                    <a:pt x="821959" y="196860"/>
                  </a:cubicBezTo>
                  <a:cubicBezTo>
                    <a:pt x="842381" y="197061"/>
                    <a:pt x="862602" y="192915"/>
                    <a:pt x="881300" y="184697"/>
                  </a:cubicBezTo>
                  <a:lnTo>
                    <a:pt x="881300" y="150045"/>
                  </a:lnTo>
                  <a:close/>
                  <a:moveTo>
                    <a:pt x="761485" y="80379"/>
                  </a:moveTo>
                  <a:cubicBezTo>
                    <a:pt x="764066" y="56052"/>
                    <a:pt x="778077" y="28039"/>
                    <a:pt x="811967" y="28039"/>
                  </a:cubicBezTo>
                  <a:cubicBezTo>
                    <a:pt x="841819" y="28039"/>
                    <a:pt x="858783" y="51633"/>
                    <a:pt x="858783" y="80379"/>
                  </a:cubicBezTo>
                  <a:close/>
                  <a:moveTo>
                    <a:pt x="942098" y="192431"/>
                  </a:moveTo>
                  <a:lnTo>
                    <a:pt x="976750" y="192431"/>
                  </a:lnTo>
                  <a:lnTo>
                    <a:pt x="976750" y="106925"/>
                  </a:lnTo>
                  <a:cubicBezTo>
                    <a:pt x="976750" y="59738"/>
                    <a:pt x="997019" y="30249"/>
                    <a:pt x="1027985" y="30249"/>
                  </a:cubicBezTo>
                  <a:cubicBezTo>
                    <a:pt x="1034528" y="30124"/>
                    <a:pt x="1041034" y="31253"/>
                    <a:pt x="1047149" y="33573"/>
                  </a:cubicBezTo>
                  <a:lnTo>
                    <a:pt x="1047149" y="2607"/>
                  </a:lnTo>
                  <a:cubicBezTo>
                    <a:pt x="1039653" y="849"/>
                    <a:pt x="1031985" y="-18"/>
                    <a:pt x="1024289" y="26"/>
                  </a:cubicBezTo>
                  <a:cubicBezTo>
                    <a:pt x="1002963" y="1182"/>
                    <a:pt x="984065" y="14117"/>
                    <a:pt x="975264" y="33573"/>
                  </a:cubicBezTo>
                  <a:lnTo>
                    <a:pt x="974569" y="33573"/>
                  </a:lnTo>
                  <a:lnTo>
                    <a:pt x="974569" y="4455"/>
                  </a:lnTo>
                  <a:lnTo>
                    <a:pt x="942126" y="4455"/>
                  </a:lnTo>
                  <a:lnTo>
                    <a:pt x="942126" y="192431"/>
                  </a:lnTo>
                  <a:close/>
                  <a:moveTo>
                    <a:pt x="1069628" y="186535"/>
                  </a:moveTo>
                  <a:cubicBezTo>
                    <a:pt x="1085716" y="194176"/>
                    <a:pt x="1103442" y="197723"/>
                    <a:pt x="1121235" y="196860"/>
                  </a:cubicBezTo>
                  <a:cubicBezTo>
                    <a:pt x="1154782" y="196860"/>
                    <a:pt x="1186843" y="178429"/>
                    <a:pt x="1186843" y="138253"/>
                  </a:cubicBezTo>
                  <a:cubicBezTo>
                    <a:pt x="1186843" y="78169"/>
                    <a:pt x="1105385" y="89228"/>
                    <a:pt x="1105385" y="50890"/>
                  </a:cubicBezTo>
                  <a:cubicBezTo>
                    <a:pt x="1105385" y="35412"/>
                    <a:pt x="1120863" y="28030"/>
                    <a:pt x="1138561" y="28030"/>
                  </a:cubicBezTo>
                  <a:cubicBezTo>
                    <a:pt x="1151219" y="28910"/>
                    <a:pt x="1163592" y="32160"/>
                    <a:pt x="1175051" y="37612"/>
                  </a:cubicBezTo>
                  <a:lnTo>
                    <a:pt x="1178004" y="7389"/>
                  </a:lnTo>
                  <a:cubicBezTo>
                    <a:pt x="1164088" y="2758"/>
                    <a:pt x="1149543" y="272"/>
                    <a:pt x="1134874" y="17"/>
                  </a:cubicBezTo>
                  <a:cubicBezTo>
                    <a:pt x="1097641" y="17"/>
                    <a:pt x="1068523" y="18819"/>
                    <a:pt x="1068523" y="57891"/>
                  </a:cubicBezTo>
                  <a:cubicBezTo>
                    <a:pt x="1068523" y="110592"/>
                    <a:pt x="1149990" y="107649"/>
                    <a:pt x="1149990" y="141930"/>
                  </a:cubicBezTo>
                  <a:cubicBezTo>
                    <a:pt x="1149990" y="162199"/>
                    <a:pt x="1130455" y="168838"/>
                    <a:pt x="1114605" y="168838"/>
                  </a:cubicBezTo>
                  <a:cubicBezTo>
                    <a:pt x="1099356" y="168039"/>
                    <a:pt x="1084535" y="163481"/>
                    <a:pt x="1071476" y="155569"/>
                  </a:cubicBezTo>
                  <a:lnTo>
                    <a:pt x="1069628" y="186526"/>
                  </a:lnTo>
                  <a:close/>
                  <a:moveTo>
                    <a:pt x="1233287" y="192431"/>
                  </a:moveTo>
                  <a:lnTo>
                    <a:pt x="1267939" y="192431"/>
                  </a:lnTo>
                  <a:lnTo>
                    <a:pt x="1267939" y="4455"/>
                  </a:lnTo>
                  <a:lnTo>
                    <a:pt x="1233287" y="4455"/>
                  </a:lnTo>
                  <a:lnTo>
                    <a:pt x="1233287" y="192431"/>
                  </a:lnTo>
                  <a:close/>
                  <a:moveTo>
                    <a:pt x="1485404" y="47203"/>
                  </a:moveTo>
                  <a:cubicBezTo>
                    <a:pt x="1500920" y="34881"/>
                    <a:pt x="1520132" y="28132"/>
                    <a:pt x="1539954" y="28039"/>
                  </a:cubicBezTo>
                  <a:cubicBezTo>
                    <a:pt x="1574606" y="28039"/>
                    <a:pt x="1586397" y="44632"/>
                    <a:pt x="1586397" y="77064"/>
                  </a:cubicBezTo>
                  <a:cubicBezTo>
                    <a:pt x="1572758" y="76331"/>
                    <a:pt x="1563175" y="76331"/>
                    <a:pt x="1549536" y="76331"/>
                  </a:cubicBezTo>
                  <a:cubicBezTo>
                    <a:pt x="1513788" y="76331"/>
                    <a:pt x="1462182" y="91076"/>
                    <a:pt x="1462182" y="138243"/>
                  </a:cubicBezTo>
                  <a:cubicBezTo>
                    <a:pt x="1462182" y="179201"/>
                    <a:pt x="1490567" y="196851"/>
                    <a:pt x="1531105" y="196851"/>
                  </a:cubicBezTo>
                  <a:cubicBezTo>
                    <a:pt x="1554070" y="197437"/>
                    <a:pt x="1575853" y="186683"/>
                    <a:pt x="1589350" y="168095"/>
                  </a:cubicBezTo>
                  <a:lnTo>
                    <a:pt x="1590084" y="168095"/>
                  </a:lnTo>
                  <a:lnTo>
                    <a:pt x="1590084" y="192422"/>
                  </a:lnTo>
                  <a:lnTo>
                    <a:pt x="1622526" y="192422"/>
                  </a:lnTo>
                  <a:cubicBezTo>
                    <a:pt x="1621269" y="180180"/>
                    <a:pt x="1620773" y="167872"/>
                    <a:pt x="1621049" y="155569"/>
                  </a:cubicBezTo>
                  <a:lnTo>
                    <a:pt x="1621049" y="77798"/>
                  </a:lnTo>
                  <a:cubicBezTo>
                    <a:pt x="1621049" y="26563"/>
                    <a:pt x="1599304" y="26"/>
                    <a:pt x="1545488" y="26"/>
                  </a:cubicBezTo>
                  <a:cubicBezTo>
                    <a:pt x="1523618" y="159"/>
                    <a:pt x="1502206" y="6279"/>
                    <a:pt x="1483575" y="17724"/>
                  </a:cubicBezTo>
                  <a:lnTo>
                    <a:pt x="1485423" y="47251"/>
                  </a:lnTo>
                  <a:close/>
                  <a:moveTo>
                    <a:pt x="1586369" y="119451"/>
                  </a:moveTo>
                  <a:cubicBezTo>
                    <a:pt x="1586369" y="147464"/>
                    <a:pt x="1568271" y="168847"/>
                    <a:pt x="1533981" y="168847"/>
                  </a:cubicBezTo>
                  <a:cubicBezTo>
                    <a:pt x="1518132" y="168847"/>
                    <a:pt x="1498967" y="158151"/>
                    <a:pt x="1498967" y="138253"/>
                  </a:cubicBezTo>
                  <a:cubicBezTo>
                    <a:pt x="1498967" y="105077"/>
                    <a:pt x="1545411" y="102125"/>
                    <a:pt x="1564204" y="102125"/>
                  </a:cubicBezTo>
                  <a:cubicBezTo>
                    <a:pt x="1571577" y="102125"/>
                    <a:pt x="1578949" y="102868"/>
                    <a:pt x="1586321" y="102868"/>
                  </a:cubicBezTo>
                  <a:lnTo>
                    <a:pt x="1586321" y="119451"/>
                  </a:lnTo>
                  <a:close/>
                </a:path>
              </a:pathLst>
            </a:custGeom>
            <a:solidFill>
              <a:srgbClr val="003361"/>
            </a:solidFill>
            <a:ln w="9525" cap="flat">
              <a:noFill/>
              <a:prstDash val="solid"/>
              <a:miter/>
            </a:ln>
          </p:spPr>
          <p:txBody>
            <a:bodyPr rtlCol="0" anchor="ctr"/>
            <a:lstStyle/>
            <a:p>
              <a:pPr>
                <a:defRPr/>
              </a:pPr>
              <a:endParaRPr lang="en-GB"/>
            </a:p>
          </p:txBody>
        </p:sp>
        <p:sp>
          <p:nvSpPr>
            <p:cNvPr id="41" name="Graphic 2"/>
            <p:cNvSpPr/>
            <p:nvPr userDrawn="1"/>
          </p:nvSpPr>
          <p:spPr bwMode="auto">
            <a:xfrm>
              <a:off x="2064902" y="970733"/>
              <a:ext cx="276653" cy="276653"/>
            </a:xfrm>
            <a:custGeom>
              <a:avLst/>
              <a:gdLst>
                <a:gd name="connsiteX0" fmla="*/ 0 w 276653"/>
                <a:gd name="connsiteY0" fmla="*/ 3172 h 276653"/>
                <a:gd name="connsiteX1" fmla="*/ 0 w 276653"/>
                <a:gd name="connsiteY1" fmla="*/ 273491 h 276653"/>
                <a:gd name="connsiteX2" fmla="*/ 0 w 276653"/>
                <a:gd name="connsiteY2" fmla="*/ 276654 h 276653"/>
                <a:gd name="connsiteX3" fmla="*/ 3162 w 276653"/>
                <a:gd name="connsiteY3" fmla="*/ 276654 h 276653"/>
                <a:gd name="connsiteX4" fmla="*/ 273491 w 276653"/>
                <a:gd name="connsiteY4" fmla="*/ 276654 h 276653"/>
                <a:gd name="connsiteX5" fmla="*/ 276654 w 276653"/>
                <a:gd name="connsiteY5" fmla="*/ 276654 h 276653"/>
                <a:gd name="connsiteX6" fmla="*/ 276654 w 276653"/>
                <a:gd name="connsiteY6" fmla="*/ 273491 h 276653"/>
                <a:gd name="connsiteX7" fmla="*/ 276654 w 276653"/>
                <a:gd name="connsiteY7" fmla="*/ 3172 h 276653"/>
                <a:gd name="connsiteX8" fmla="*/ 276654 w 276653"/>
                <a:gd name="connsiteY8" fmla="*/ 0 h 276653"/>
                <a:gd name="connsiteX9" fmla="*/ 273491 w 276653"/>
                <a:gd name="connsiteY9" fmla="*/ 0 h 276653"/>
                <a:gd name="connsiteX10" fmla="*/ 3162 w 276653"/>
                <a:gd name="connsiteY10" fmla="*/ 0 h 276653"/>
                <a:gd name="connsiteX11" fmla="*/ 0 w 276653"/>
                <a:gd name="connsiteY11" fmla="*/ 0 h 276653"/>
                <a:gd name="connsiteX12" fmla="*/ 0 w 276653"/>
                <a:gd name="connsiteY12" fmla="*/ 3172 h 276653"/>
                <a:gd name="connsiteX13" fmla="*/ 0 w 276653"/>
                <a:gd name="connsiteY13" fmla="*/ 3172 h 2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653" h="276653" extrusionOk="0">
                  <a:moveTo>
                    <a:pt x="0" y="3172"/>
                  </a:moveTo>
                  <a:lnTo>
                    <a:pt x="0" y="273491"/>
                  </a:lnTo>
                  <a:lnTo>
                    <a:pt x="0" y="276654"/>
                  </a:lnTo>
                  <a:lnTo>
                    <a:pt x="3162" y="276654"/>
                  </a:lnTo>
                  <a:lnTo>
                    <a:pt x="273491" y="276654"/>
                  </a:lnTo>
                  <a:lnTo>
                    <a:pt x="276654" y="276654"/>
                  </a:lnTo>
                  <a:lnTo>
                    <a:pt x="276654" y="273491"/>
                  </a:lnTo>
                  <a:lnTo>
                    <a:pt x="276654" y="3172"/>
                  </a:lnTo>
                  <a:lnTo>
                    <a:pt x="276654" y="0"/>
                  </a:lnTo>
                  <a:lnTo>
                    <a:pt x="273491" y="0"/>
                  </a:lnTo>
                  <a:lnTo>
                    <a:pt x="3162" y="0"/>
                  </a:lnTo>
                  <a:lnTo>
                    <a:pt x="0" y="0"/>
                  </a:lnTo>
                  <a:lnTo>
                    <a:pt x="0" y="3172"/>
                  </a:lnTo>
                  <a:lnTo>
                    <a:pt x="0" y="3172"/>
                  </a:lnTo>
                  <a:close/>
                </a:path>
              </a:pathLst>
            </a:custGeom>
            <a:solidFill>
              <a:srgbClr val="003361"/>
            </a:solidFill>
            <a:ln w="9525" cap="flat">
              <a:solidFill>
                <a:schemeClr val="bg1"/>
              </a:solidFill>
              <a:prstDash val="solid"/>
              <a:miter/>
            </a:ln>
          </p:spPr>
          <p:txBody>
            <a:bodyPr rtlCol="0" anchor="ctr"/>
            <a:lstStyle/>
            <a:p>
              <a:pPr>
                <a:defRPr/>
              </a:pPr>
              <a:endParaRPr lang="en-GB"/>
            </a:p>
          </p:txBody>
        </p:sp>
        <p:sp>
          <p:nvSpPr>
            <p:cNvPr id="42" name="Graphic 2"/>
            <p:cNvSpPr/>
            <p:nvPr userDrawn="1"/>
          </p:nvSpPr>
          <p:spPr bwMode="auto">
            <a:xfrm>
              <a:off x="2064883" y="1268427"/>
              <a:ext cx="276596" cy="276596"/>
            </a:xfrm>
            <a:custGeom>
              <a:avLst/>
              <a:gdLst>
                <a:gd name="connsiteX0" fmla="*/ 0 w 276596"/>
                <a:gd name="connsiteY0" fmla="*/ 3191 h 276596"/>
                <a:gd name="connsiteX1" fmla="*/ 0 w 276596"/>
                <a:gd name="connsiteY1" fmla="*/ 273406 h 276596"/>
                <a:gd name="connsiteX2" fmla="*/ 0 w 276596"/>
                <a:gd name="connsiteY2" fmla="*/ 276596 h 276596"/>
                <a:gd name="connsiteX3" fmla="*/ 3181 w 276596"/>
                <a:gd name="connsiteY3" fmla="*/ 276596 h 276596"/>
                <a:gd name="connsiteX4" fmla="*/ 273415 w 276596"/>
                <a:gd name="connsiteY4" fmla="*/ 276596 h 276596"/>
                <a:gd name="connsiteX5" fmla="*/ 276596 w 276596"/>
                <a:gd name="connsiteY5" fmla="*/ 276596 h 276596"/>
                <a:gd name="connsiteX6" fmla="*/ 276596 w 276596"/>
                <a:gd name="connsiteY6" fmla="*/ 273406 h 276596"/>
                <a:gd name="connsiteX7" fmla="*/ 276596 w 276596"/>
                <a:gd name="connsiteY7" fmla="*/ 3191 h 276596"/>
                <a:gd name="connsiteX8" fmla="*/ 276596 w 276596"/>
                <a:gd name="connsiteY8" fmla="*/ 0 h 276596"/>
                <a:gd name="connsiteX9" fmla="*/ 273415 w 276596"/>
                <a:gd name="connsiteY9" fmla="*/ 0 h 276596"/>
                <a:gd name="connsiteX10" fmla="*/ 3181 w 276596"/>
                <a:gd name="connsiteY10" fmla="*/ 0 h 276596"/>
                <a:gd name="connsiteX11" fmla="*/ 0 w 276596"/>
                <a:gd name="connsiteY11" fmla="*/ 0 h 276596"/>
                <a:gd name="connsiteX12" fmla="*/ 0 w 276596"/>
                <a:gd name="connsiteY12" fmla="*/ 3191 h 276596"/>
                <a:gd name="connsiteX13" fmla="*/ 0 w 276596"/>
                <a:gd name="connsiteY13" fmla="*/ 3191 h 27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596" h="276596" extrusionOk="0">
                  <a:moveTo>
                    <a:pt x="0" y="3191"/>
                  </a:moveTo>
                  <a:lnTo>
                    <a:pt x="0" y="273406"/>
                  </a:lnTo>
                  <a:lnTo>
                    <a:pt x="0" y="276596"/>
                  </a:lnTo>
                  <a:lnTo>
                    <a:pt x="3181" y="276596"/>
                  </a:lnTo>
                  <a:lnTo>
                    <a:pt x="273415" y="276596"/>
                  </a:lnTo>
                  <a:lnTo>
                    <a:pt x="276596" y="276596"/>
                  </a:lnTo>
                  <a:lnTo>
                    <a:pt x="276596" y="273406"/>
                  </a:lnTo>
                  <a:lnTo>
                    <a:pt x="276596" y="3191"/>
                  </a:lnTo>
                  <a:lnTo>
                    <a:pt x="276596" y="0"/>
                  </a:lnTo>
                  <a:lnTo>
                    <a:pt x="273415" y="0"/>
                  </a:lnTo>
                  <a:lnTo>
                    <a:pt x="3181" y="0"/>
                  </a:lnTo>
                  <a:lnTo>
                    <a:pt x="0" y="0"/>
                  </a:lnTo>
                  <a:lnTo>
                    <a:pt x="0" y="3191"/>
                  </a:lnTo>
                  <a:lnTo>
                    <a:pt x="0" y="3191"/>
                  </a:lnTo>
                  <a:close/>
                </a:path>
              </a:pathLst>
            </a:custGeom>
            <a:solidFill>
              <a:srgbClr val="F39200"/>
            </a:solidFill>
            <a:ln w="9525" cap="flat">
              <a:solidFill>
                <a:schemeClr val="bg1"/>
              </a:solidFill>
              <a:prstDash val="solid"/>
              <a:miter/>
            </a:ln>
          </p:spPr>
          <p:txBody>
            <a:bodyPr rtlCol="0" anchor="ctr"/>
            <a:lstStyle/>
            <a:p>
              <a:pPr>
                <a:defRPr/>
              </a:pPr>
              <a:endParaRPr lang="en-GB"/>
            </a:p>
          </p:txBody>
        </p:sp>
      </p:grpSp>
    </p:spTree>
  </p:cSld>
  <p:clrMap bg1="lt1" tx1="dk1" bg2="lt2" tx2="dk2" accent1="accent1" accent2="accent2" accent3="accent3" accent4="accent4" accent5="accent5" accent6="accent6" hlink="hlink" folHlink="folHlink"/>
  <p:sldLayoutIdLst>
    <p:sldLayoutId id="2147483694" r:id="rId1"/>
    <p:sldLayoutId id="2147483695" r:id="rId2"/>
  </p:sldLayoutIdLst>
  <p:hf hdr="0"/>
  <p:txStyles>
    <p:titleStyle>
      <a:lvl1pPr algn="l" defTabSz="914400">
        <a:lnSpc>
          <a:spcPct val="90000"/>
        </a:lnSpc>
        <a:spcBef>
          <a:spcPts val="0"/>
        </a:spcBef>
        <a:buNone/>
        <a:defRPr sz="3600" b="1">
          <a:solidFill>
            <a:schemeClr val="bg1"/>
          </a:solidFill>
          <a:latin typeface="Arial"/>
          <a:ea typeface="+mj-ea"/>
          <a:cs typeface="Arial"/>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A_0.xml"/><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hyperlink" Target="https://doi.org/10.1177%2F0269216320911596" TargetMode="Externa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B_0.xml"/><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C_0.xml"/><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microsoft.com/office/2018/10/relationships/comments" Target="../comments/modernComment_10F_0.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microsoft.com/office/2018/10/relationships/comments" Target="../comments/modernComment_101_0.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3_0.xml"/><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16_0.xml"/><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1C_0.xml"/><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1D_0.xml"/><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22_0.xml"/><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24_0.xml"/><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12F_0.xml"/><Relationship Id="rId2" Type="http://schemas.openxmlformats.org/officeDocument/2006/relationships/notesSlide" Target="../notesSlides/notesSlide43.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4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microsoft.com/office/2018/10/relationships/comments" Target="../comments/modernComment_104_0.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microsoft.com/office/2018/10/relationships/comments" Target="../comments/modernComment_134_0.xml"/><Relationship Id="rId2" Type="http://schemas.openxmlformats.org/officeDocument/2006/relationships/notesSlide" Target="../notesSlides/notesSlide48.xml"/><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9.xml"/><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37_0.xml"/><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13B_0.xml"/><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microsoft.com/office/2018/10/relationships/comments" Target="../comments/modernComment_13C_0.xml"/><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microsoft.com/office/2018/10/relationships/comments" Target="../comments/modernComment_142_0.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 name="Title 31"/>
          <p:cNvSpPr>
            <a:spLocks noGrp="1"/>
          </p:cNvSpPr>
          <p:nvPr>
            <p:ph type="ctrTitle"/>
          </p:nvPr>
        </p:nvSpPr>
        <p:spPr bwMode="auto">
          <a:xfrm>
            <a:off x="884333" y="1326157"/>
            <a:ext cx="6661841" cy="2559562"/>
          </a:xfrm>
        </p:spPr>
        <p:txBody>
          <a:bodyPr anchor="b">
            <a:noAutofit/>
          </a:bodyPr>
          <a:lstStyle/>
          <a:p>
            <a:pPr>
              <a:spcBef>
                <a:spcPts val="5"/>
              </a:spcBef>
              <a:defRPr/>
            </a:pPr>
            <a:r>
              <a:rPr lang="en-US" sz="4400" b="1">
                <a:latin typeface="Calibri"/>
                <a:ea typeface="Arial"/>
              </a:rPr>
              <a:t>Making sense of Literature and AI</a:t>
            </a:r>
            <a:br>
              <a:rPr lang="en-US" sz="4400" b="1">
                <a:latin typeface="Calibri"/>
                <a:ea typeface="Arial"/>
              </a:rPr>
            </a:br>
            <a:endParaRPr sz="4400">
              <a:latin typeface="Calibri"/>
              <a:ea typeface="Arial"/>
            </a:endParaRPr>
          </a:p>
        </p:txBody>
      </p:sp>
      <p:sp>
        <p:nvSpPr>
          <p:cNvPr id="2" name="Subtitle 1"/>
          <p:cNvSpPr>
            <a:spLocks noGrp="1"/>
          </p:cNvSpPr>
          <p:nvPr>
            <p:ph type="subTitle" idx="1"/>
          </p:nvPr>
        </p:nvSpPr>
        <p:spPr bwMode="auto">
          <a:xfrm>
            <a:off x="17928" y="4001038"/>
            <a:ext cx="8785109" cy="1998784"/>
          </a:xfrm>
        </p:spPr>
        <p:txBody>
          <a:bodyPr>
            <a:normAutofit/>
          </a:bodyPr>
          <a:lstStyle/>
          <a:p>
            <a:pPr>
              <a:defRPr/>
            </a:pPr>
            <a:endParaRPr lang="en-US" sz="1800">
              <a:latin typeface="Arial"/>
              <a:ea typeface="Arial"/>
            </a:endParaRPr>
          </a:p>
          <a:p>
            <a:pPr>
              <a:defRPr/>
            </a:pPr>
            <a:r>
              <a:rPr lang="en-US" sz="2400" i="1">
                <a:latin typeface="Arial"/>
                <a:ea typeface="Arial"/>
              </a:rPr>
              <a:t>Prof. Anita Weidmann</a:t>
            </a:r>
            <a:endParaRPr/>
          </a:p>
          <a:p>
            <a:pPr>
              <a:defRPr/>
            </a:pPr>
            <a:r>
              <a:rPr lang="en-US" sz="2400" i="1">
                <a:latin typeface="Arial"/>
                <a:ea typeface="Arial"/>
              </a:rPr>
              <a:t>Dr. Antonella Tonna</a:t>
            </a:r>
            <a:r>
              <a:rPr sz="6000" i="1"/>
              <a:t> </a:t>
            </a:r>
            <a:endParaRPr lang="en-GB" i="1"/>
          </a:p>
        </p:txBody>
      </p:sp>
      <p:sp>
        <p:nvSpPr>
          <p:cNvPr id="6" name="Slide Number Placeholder 5"/>
          <p:cNvSpPr>
            <a:spLocks noGrp="1"/>
          </p:cNvSpPr>
          <p:nvPr>
            <p:ph type="sldNum" sz="quarter" idx="12"/>
          </p:nvPr>
        </p:nvSpPr>
        <p:spPr bwMode="auto"/>
        <p:txBody>
          <a:bodyPr/>
          <a:lstStyle/>
          <a:p>
            <a:pPr>
              <a:defRPr/>
            </a:pPr>
            <a:fld id="{3BC1DCBA-1DA2-4849-B554-1FA119B8AA61}" type="slidenum">
              <a:rPr lang="en-GB"/>
              <a:t>1</a:t>
            </a:fld>
            <a:endParaRPr lang="en-GB"/>
          </a:p>
        </p:txBody>
      </p:sp>
      <p:pic>
        <p:nvPicPr>
          <p:cNvPr id="8" name="Picture Placeholder 7"/>
          <p:cNvPicPr>
            <a:picLocks noGrp="1" noChangeAspect="1"/>
          </p:cNvPicPr>
          <p:nvPr>
            <p:ph type="pic" sz="quarter" idx="13"/>
          </p:nvPr>
        </p:nvPicPr>
        <p:blipFill>
          <a:blip r:embed="rId2"/>
          <a:srcRect l="25213" r="37217"/>
          <a:stretch/>
        </p:blipFill>
        <p:spPr bwMode="auto">
          <a:xfrm>
            <a:off x="7516677" y="0"/>
            <a:ext cx="5044852" cy="7005234"/>
          </a:xfrm>
          <a:prstGeom prst="rect">
            <a:avLst/>
          </a:prstGeom>
        </p:spPr>
      </p:pic>
      <p:pic>
        <p:nvPicPr>
          <p:cNvPr id="10" name="Picture 9" descr="A green text on a black background&#10;&#10;Description automatically generated"/>
          <p:cNvPicPr>
            <a:picLocks noChangeAspect="1"/>
          </p:cNvPicPr>
          <p:nvPr/>
        </p:nvPicPr>
        <p:blipFill>
          <a:blip r:embed="rId3"/>
          <a:stretch/>
        </p:blipFill>
        <p:spPr bwMode="auto">
          <a:xfrm>
            <a:off x="2608948" y="-93134"/>
            <a:ext cx="2191093" cy="858177"/>
          </a:xfrm>
          <a:prstGeom prst="rect">
            <a:avLst/>
          </a:prstGeom>
          <a:solidFill>
            <a:schemeClr val="bg1"/>
          </a:solidFill>
        </p:spPr>
      </p:pic>
      <p:pic>
        <p:nvPicPr>
          <p:cNvPr id="16" name="Picture 15" descr="A purple text on a black background&#10;&#10;Description automatically generated"/>
          <p:cNvPicPr>
            <a:picLocks noChangeAspect="1"/>
          </p:cNvPicPr>
          <p:nvPr/>
        </p:nvPicPr>
        <p:blipFill>
          <a:blip r:embed="rId4"/>
          <a:srcRect r="82536"/>
          <a:stretch/>
        </p:blipFill>
        <p:spPr bwMode="auto">
          <a:xfrm>
            <a:off x="1867503" y="0"/>
            <a:ext cx="741445" cy="765044"/>
          </a:xfrm>
          <a:prstGeom prst="rect">
            <a:avLst/>
          </a:prstGeom>
          <a:solidFill>
            <a:schemeClr val="bg1"/>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5"/>
          <p:cNvSpPr>
            <a:spLocks noGrp="1"/>
          </p:cNvSpPr>
          <p:nvPr>
            <p:ph type="title"/>
          </p:nvPr>
        </p:nvSpPr>
        <p:spPr bwMode="auto">
          <a:xfrm>
            <a:off x="2828260" y="592661"/>
            <a:ext cx="6816183" cy="775849"/>
          </a:xfrm>
        </p:spPr>
        <p:txBody>
          <a:bodyPr>
            <a:normAutofit fontScale="90000"/>
          </a:bodyPr>
          <a:lstStyle/>
          <a:p>
            <a:pPr>
              <a:defRPr/>
            </a:pPr>
            <a:r>
              <a:t>How to write a research question</a:t>
            </a:r>
          </a:p>
        </p:txBody>
      </p:sp>
      <p:pic>
        <p:nvPicPr>
          <p:cNvPr id="15" name="Picture 14"/>
          <p:cNvPicPr>
            <a:picLocks noChangeAspect="1"/>
          </p:cNvPicPr>
          <p:nvPr/>
        </p:nvPicPr>
        <p:blipFill>
          <a:blip r:embed="rId3"/>
          <a:stretch/>
        </p:blipFill>
        <p:spPr bwMode="auto">
          <a:xfrm>
            <a:off x="5450076" y="1800516"/>
            <a:ext cx="3825947" cy="4539481"/>
          </a:xfrm>
          <a:prstGeom prst="rect">
            <a:avLst/>
          </a:prstGeom>
        </p:spPr>
      </p:pic>
      <p:pic>
        <p:nvPicPr>
          <p:cNvPr id="19" name="Picture 18"/>
          <p:cNvPicPr>
            <a:picLocks noChangeAspect="1"/>
          </p:cNvPicPr>
          <p:nvPr/>
        </p:nvPicPr>
        <p:blipFill>
          <a:blip r:embed="rId4"/>
          <a:srcRect l="10620" r="27519"/>
          <a:stretch/>
        </p:blipFill>
        <p:spPr bwMode="auto">
          <a:xfrm>
            <a:off x="0" y="0"/>
            <a:ext cx="2828260" cy="6858000"/>
          </a:xfrm>
          <a:prstGeom prst="rect">
            <a:avLst/>
          </a:prstGeom>
        </p:spPr>
      </p:pic>
      <p:pic>
        <p:nvPicPr>
          <p:cNvPr id="9" name="Picture 8"/>
          <p:cNvPicPr>
            <a:picLocks noChangeAspect="1"/>
          </p:cNvPicPr>
          <p:nvPr/>
        </p:nvPicPr>
        <p:blipFill>
          <a:blip r:embed="rId5"/>
          <a:srcRect r="88096" b="56437"/>
          <a:stretch/>
        </p:blipFill>
        <p:spPr bwMode="auto">
          <a:xfrm>
            <a:off x="1687099" y="2651052"/>
            <a:ext cx="3217988" cy="42069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4" name="Group 3"/>
          <p:cNvGrpSpPr/>
          <p:nvPr/>
        </p:nvGrpSpPr>
        <p:grpSpPr bwMode="auto">
          <a:xfrm>
            <a:off x="7600210" y="3429000"/>
            <a:ext cx="4104957" cy="535822"/>
            <a:chOff x="7600210" y="3429000"/>
            <a:chExt cx="4104957" cy="535822"/>
          </a:xfrm>
        </p:grpSpPr>
        <p:sp>
          <p:nvSpPr>
            <p:cNvPr id="18" name="Rectangle 17"/>
            <p:cNvSpPr/>
            <p:nvPr/>
          </p:nvSpPr>
          <p:spPr bwMode="auto">
            <a:xfrm>
              <a:off x="7600210" y="3429000"/>
              <a:ext cx="1052723"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9" name="Rectangle 18"/>
            <p:cNvSpPr/>
            <p:nvPr/>
          </p:nvSpPr>
          <p:spPr bwMode="auto">
            <a:xfrm>
              <a:off x="9946437" y="3702552"/>
              <a:ext cx="1758730"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7" name="Group 6"/>
          <p:cNvGrpSpPr/>
          <p:nvPr/>
        </p:nvGrpSpPr>
        <p:grpSpPr bwMode="auto">
          <a:xfrm>
            <a:off x="1197073" y="4950933"/>
            <a:ext cx="5737126" cy="805973"/>
            <a:chOff x="1197073" y="4950933"/>
            <a:chExt cx="5737126" cy="805973"/>
          </a:xfrm>
        </p:grpSpPr>
        <p:sp>
          <p:nvSpPr>
            <p:cNvPr id="23" name="Rectangle 22"/>
            <p:cNvSpPr/>
            <p:nvPr/>
          </p:nvSpPr>
          <p:spPr bwMode="auto">
            <a:xfrm>
              <a:off x="2976791" y="5220140"/>
              <a:ext cx="1197275"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0" name="Rectangle 19"/>
            <p:cNvSpPr/>
            <p:nvPr/>
          </p:nvSpPr>
          <p:spPr bwMode="auto">
            <a:xfrm>
              <a:off x="2637657" y="4950933"/>
              <a:ext cx="1396710"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Rectangle 20"/>
            <p:cNvSpPr/>
            <p:nvPr/>
          </p:nvSpPr>
          <p:spPr bwMode="auto">
            <a:xfrm>
              <a:off x="5317356" y="4950933"/>
              <a:ext cx="1616843"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 name="Rectangle 21"/>
            <p:cNvSpPr/>
            <p:nvPr/>
          </p:nvSpPr>
          <p:spPr bwMode="auto">
            <a:xfrm>
              <a:off x="1197074" y="5220140"/>
              <a:ext cx="1080460"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4" name="Rectangle 23"/>
            <p:cNvSpPr/>
            <p:nvPr/>
          </p:nvSpPr>
          <p:spPr bwMode="auto">
            <a:xfrm>
              <a:off x="4436425" y="5220140"/>
              <a:ext cx="2421575"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5" name="Rectangle 24"/>
            <p:cNvSpPr/>
            <p:nvPr/>
          </p:nvSpPr>
          <p:spPr bwMode="auto">
            <a:xfrm>
              <a:off x="1197073" y="5494636"/>
              <a:ext cx="1440583"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grpSp>
        <p:nvGrpSpPr>
          <p:cNvPr id="3" name="Group 2"/>
          <p:cNvGrpSpPr/>
          <p:nvPr/>
        </p:nvGrpSpPr>
        <p:grpSpPr bwMode="auto">
          <a:xfrm>
            <a:off x="941177" y="1704302"/>
            <a:ext cx="5791705" cy="811395"/>
            <a:chOff x="941177" y="1704302"/>
            <a:chExt cx="5791705" cy="811395"/>
          </a:xfrm>
        </p:grpSpPr>
        <p:sp>
          <p:nvSpPr>
            <p:cNvPr id="2" name="Rectangle 1"/>
            <p:cNvSpPr/>
            <p:nvPr/>
          </p:nvSpPr>
          <p:spPr bwMode="auto">
            <a:xfrm>
              <a:off x="2355110" y="1704302"/>
              <a:ext cx="1818956"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6" name="Rectangle 15"/>
            <p:cNvSpPr/>
            <p:nvPr/>
          </p:nvSpPr>
          <p:spPr bwMode="auto">
            <a:xfrm>
              <a:off x="3337244" y="1978465"/>
              <a:ext cx="3395638"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7" name="Rectangle 16"/>
            <p:cNvSpPr/>
            <p:nvPr/>
          </p:nvSpPr>
          <p:spPr bwMode="auto">
            <a:xfrm>
              <a:off x="941177" y="2253427"/>
              <a:ext cx="1243223" cy="26227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5" name="Title 4"/>
          <p:cNvSpPr>
            <a:spLocks noGrp="1"/>
          </p:cNvSpPr>
          <p:nvPr>
            <p:ph type="title"/>
          </p:nvPr>
        </p:nvSpPr>
        <p:spPr bwMode="auto">
          <a:xfrm>
            <a:off x="657389" y="691532"/>
            <a:ext cx="10515600" cy="771339"/>
          </a:xfrm>
        </p:spPr>
        <p:txBody>
          <a:bodyPr/>
          <a:lstStyle/>
          <a:p>
            <a:pPr>
              <a:defRPr/>
            </a:pPr>
            <a:r>
              <a:t>How to write a research question</a:t>
            </a:r>
          </a:p>
        </p:txBody>
      </p:sp>
      <p:sp>
        <p:nvSpPr>
          <p:cNvPr id="33" name="TextBox 32"/>
          <p:cNvSpPr txBox="1"/>
          <p:nvPr/>
        </p:nvSpPr>
        <p:spPr bwMode="auto">
          <a:xfrm>
            <a:off x="12359482" y="1861342"/>
            <a:ext cx="3347049" cy="523220"/>
          </a:xfrm>
          <a:prstGeom prst="rect">
            <a:avLst/>
          </a:prstGeom>
          <a:noFill/>
        </p:spPr>
        <p:txBody>
          <a:bodyPr wrap="square" rtlCol="0">
            <a:spAutoFit/>
          </a:bodyPr>
          <a:lstStyle/>
          <a:p>
            <a:pPr>
              <a:defRPr/>
            </a:pPr>
            <a:r>
              <a:rPr sz="2800" b="1">
                <a:solidFill>
                  <a:srgbClr val="003361"/>
                </a:solidFill>
              </a:rPr>
              <a:t>No WHO &amp; WHERE</a:t>
            </a:r>
            <a:endParaRPr/>
          </a:p>
        </p:txBody>
      </p:sp>
      <p:sp>
        <p:nvSpPr>
          <p:cNvPr id="37" name="TextBox 36"/>
          <p:cNvSpPr txBox="1"/>
          <p:nvPr/>
        </p:nvSpPr>
        <p:spPr bwMode="auto">
          <a:xfrm>
            <a:off x="-4634076" y="3590910"/>
            <a:ext cx="4630588" cy="523220"/>
          </a:xfrm>
          <a:prstGeom prst="rect">
            <a:avLst/>
          </a:prstGeom>
          <a:noFill/>
        </p:spPr>
        <p:txBody>
          <a:bodyPr wrap="square" rtlCol="0">
            <a:spAutoFit/>
          </a:bodyPr>
          <a:lstStyle/>
          <a:p>
            <a:pPr>
              <a:defRPr/>
            </a:pPr>
            <a:r>
              <a:rPr sz="2800" b="1">
                <a:solidFill>
                  <a:srgbClr val="003361"/>
                </a:solidFill>
              </a:rPr>
              <a:t>No WHO, WHERE &amp; </a:t>
            </a:r>
            <a:r>
              <a:rPr sz="2800" b="1">
                <a:solidFill>
                  <a:schemeClr val="bg1">
                    <a:lumMod val="50000"/>
                  </a:schemeClr>
                </a:solidFill>
              </a:rPr>
              <a:t>HOW (?)</a:t>
            </a:r>
            <a:endParaRPr/>
          </a:p>
        </p:txBody>
      </p:sp>
      <p:sp>
        <p:nvSpPr>
          <p:cNvPr id="41" name="TextBox 40"/>
          <p:cNvSpPr txBox="1"/>
          <p:nvPr/>
        </p:nvSpPr>
        <p:spPr bwMode="auto">
          <a:xfrm>
            <a:off x="12414022" y="5213203"/>
            <a:ext cx="3347049" cy="523220"/>
          </a:xfrm>
          <a:prstGeom prst="rect">
            <a:avLst/>
          </a:prstGeom>
          <a:noFill/>
        </p:spPr>
        <p:txBody>
          <a:bodyPr wrap="square" rtlCol="0">
            <a:spAutoFit/>
          </a:bodyPr>
          <a:lstStyle/>
          <a:p>
            <a:pPr>
              <a:defRPr/>
            </a:pPr>
            <a:r>
              <a:rPr sz="2800" b="1">
                <a:solidFill>
                  <a:srgbClr val="003361"/>
                </a:solidFill>
              </a:rPr>
              <a:t>Nothing missing</a:t>
            </a:r>
            <a:endParaRPr/>
          </a:p>
        </p:txBody>
      </p:sp>
      <p:grpSp>
        <p:nvGrpSpPr>
          <p:cNvPr id="42" name="Group 41"/>
          <p:cNvGrpSpPr/>
          <p:nvPr/>
        </p:nvGrpSpPr>
        <p:grpSpPr bwMode="auto">
          <a:xfrm>
            <a:off x="1106744" y="4876333"/>
            <a:ext cx="6119555" cy="1688539"/>
            <a:chOff x="2049498" y="4913640"/>
            <a:chExt cx="6119555" cy="1688539"/>
          </a:xfrm>
        </p:grpSpPr>
        <p:sp>
          <p:nvSpPr>
            <p:cNvPr id="43" name="Rectangle 42"/>
            <p:cNvSpPr/>
            <p:nvPr/>
          </p:nvSpPr>
          <p:spPr bwMode="auto">
            <a:xfrm>
              <a:off x="2073053" y="4913640"/>
              <a:ext cx="6096000" cy="1477328"/>
            </a:xfrm>
            <a:prstGeom prst="rect">
              <a:avLst/>
            </a:prstGeom>
            <a:grpFill/>
          </p:spPr>
          <p:txBody>
            <a:bodyPr>
              <a:spAutoFit/>
            </a:bodyPr>
            <a:lstStyle/>
            <a:p>
              <a:pPr>
                <a:defRPr/>
              </a:pPr>
              <a:r>
                <a:rPr lang="en-GB"/>
                <a:t>The aim of this scoping review is to map the characteristics of medication use for older people in residential facilities in the last year of life. We aim to identify potential variables associated with these patterns of medication use, and how medication use changes as death approaches.</a:t>
              </a:r>
              <a:endParaRPr/>
            </a:p>
          </p:txBody>
        </p:sp>
        <p:sp>
          <p:nvSpPr>
            <p:cNvPr id="44" name="Rectangle 43"/>
            <p:cNvSpPr/>
            <p:nvPr/>
          </p:nvSpPr>
          <p:spPr bwMode="auto">
            <a:xfrm>
              <a:off x="2049498" y="6386735"/>
              <a:ext cx="2167581" cy="215444"/>
            </a:xfrm>
            <a:prstGeom prst="rect">
              <a:avLst/>
            </a:prstGeom>
            <a:grpFill/>
          </p:spPr>
          <p:txBody>
            <a:bodyPr wrap="none">
              <a:spAutoFit/>
            </a:bodyPr>
            <a:lstStyle/>
            <a:p>
              <a:pPr>
                <a:defRPr/>
              </a:pPr>
              <a:r>
                <a:rPr lang="en-GB" sz="800" u="sng">
                  <a:solidFill>
                    <a:srgbClr val="006ACC"/>
                  </a:solidFill>
                  <a:latin typeface="arial"/>
                  <a:hlinkClick r:id="rId4" tooltip="https://doi.org/10.1177%2F0269216320911596"/>
                </a:rPr>
                <a:t>https://doi.org/10.1177/0269216320911596</a:t>
              </a:r>
              <a:endParaRPr sz="800"/>
            </a:p>
          </p:txBody>
        </p:sp>
      </p:grpSp>
      <p:grpSp>
        <p:nvGrpSpPr>
          <p:cNvPr id="45" name="Group 44"/>
          <p:cNvGrpSpPr/>
          <p:nvPr/>
        </p:nvGrpSpPr>
        <p:grpSpPr bwMode="auto">
          <a:xfrm>
            <a:off x="838200" y="1653263"/>
            <a:ext cx="6096000" cy="1477328"/>
            <a:chOff x="838200" y="1984347"/>
            <a:chExt cx="6096000" cy="1477328"/>
          </a:xfrm>
        </p:grpSpPr>
        <p:sp>
          <p:nvSpPr>
            <p:cNvPr id="46" name="Rectangle 45"/>
            <p:cNvSpPr/>
            <p:nvPr/>
          </p:nvSpPr>
          <p:spPr bwMode="auto">
            <a:xfrm>
              <a:off x="838200" y="1984347"/>
              <a:ext cx="6096000" cy="1200329"/>
            </a:xfrm>
            <a:prstGeom prst="rect">
              <a:avLst/>
            </a:prstGeom>
            <a:grpFill/>
          </p:spPr>
          <p:txBody>
            <a:bodyPr>
              <a:spAutoFit/>
            </a:bodyPr>
            <a:lstStyle/>
            <a:p>
              <a:pPr>
                <a:defRPr/>
              </a:pPr>
              <a:r>
                <a:rPr lang="en-GB"/>
                <a:t>The aim of this systematic scoping review was to summarize the available evidence on frailty assessment during the COVID-19 pandemic, in an attempt to identify knowledge gaps to be bridged and possibly to draw future perspectives in this field.</a:t>
              </a:r>
              <a:endParaRPr/>
            </a:p>
          </p:txBody>
        </p:sp>
        <p:sp>
          <p:nvSpPr>
            <p:cNvPr id="47" name="Rectangle 46"/>
            <p:cNvSpPr/>
            <p:nvPr/>
          </p:nvSpPr>
          <p:spPr bwMode="auto">
            <a:xfrm>
              <a:off x="5097498" y="3200065"/>
              <a:ext cx="1635383" cy="261610"/>
            </a:xfrm>
            <a:prstGeom prst="rect">
              <a:avLst/>
            </a:prstGeom>
            <a:grpFill/>
          </p:spPr>
          <p:txBody>
            <a:bodyPr wrap="none">
              <a:spAutoFit/>
            </a:bodyPr>
            <a:lstStyle/>
            <a:p>
              <a:pPr>
                <a:defRPr/>
              </a:pPr>
              <a:r>
                <a:rPr lang="en-GB" sz="1100"/>
                <a:t>doi:10.3390/jcm9072106</a:t>
              </a:r>
              <a:endParaRPr sz="1100"/>
            </a:p>
          </p:txBody>
        </p:sp>
      </p:grpSp>
      <p:grpSp>
        <p:nvGrpSpPr>
          <p:cNvPr id="48" name="Group 47"/>
          <p:cNvGrpSpPr/>
          <p:nvPr/>
        </p:nvGrpSpPr>
        <p:grpSpPr bwMode="auto">
          <a:xfrm>
            <a:off x="5964809" y="3372022"/>
            <a:ext cx="6096000" cy="1164761"/>
            <a:chOff x="5819940" y="3576148"/>
            <a:chExt cx="6096000" cy="1164761"/>
          </a:xfrm>
        </p:grpSpPr>
        <p:sp>
          <p:nvSpPr>
            <p:cNvPr id="49" name="Rectangle 48"/>
            <p:cNvSpPr/>
            <p:nvPr/>
          </p:nvSpPr>
          <p:spPr bwMode="auto">
            <a:xfrm>
              <a:off x="5819940" y="3576148"/>
              <a:ext cx="6096000" cy="923330"/>
            </a:xfrm>
            <a:prstGeom prst="rect">
              <a:avLst/>
            </a:prstGeom>
            <a:grpFill/>
          </p:spPr>
          <p:txBody>
            <a:bodyPr>
              <a:spAutoFit/>
            </a:bodyPr>
            <a:lstStyle/>
            <a:p>
              <a:pPr>
                <a:defRPr/>
              </a:pPr>
              <a:r>
                <a:rPr lang="en-GB"/>
                <a:t>The objective of this review was to identify and summarise the most recent research literature related to Post-stroke fatigue in order to update the evidence base.</a:t>
              </a:r>
              <a:endParaRPr/>
            </a:p>
          </p:txBody>
        </p:sp>
        <p:sp>
          <p:nvSpPr>
            <p:cNvPr id="50" name="Rectangle 49"/>
            <p:cNvSpPr/>
            <p:nvPr/>
          </p:nvSpPr>
          <p:spPr bwMode="auto">
            <a:xfrm>
              <a:off x="5819940" y="4486993"/>
              <a:ext cx="2981907" cy="253916"/>
            </a:xfrm>
            <a:prstGeom prst="rect">
              <a:avLst/>
            </a:prstGeom>
            <a:grpFill/>
          </p:spPr>
          <p:txBody>
            <a:bodyPr wrap="none">
              <a:spAutoFit/>
            </a:bodyPr>
            <a:lstStyle/>
            <a:p>
              <a:pPr>
                <a:defRPr/>
              </a:pPr>
              <a:r>
                <a:rPr lang="en-GB" sz="1050"/>
                <a:t>https://doi.org/10.12688/f1000research.22880.2</a:t>
              </a:r>
              <a:endParaRPr sz="105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7.40741E-7 L -0.41263 0.0007 " pathEditMode="relative" rAng="0" ptsTypes="AA">
                                      <p:cBhvr>
                                        <p:cTn id="6" dur="1000" fill="hold"/>
                                        <p:tgtEl>
                                          <p:spTgt spid="33"/>
                                        </p:tgtEl>
                                        <p:attrNameLst>
                                          <p:attrName>ppt_x</p:attrName>
                                          <p:attrName>ppt_y</p:attrName>
                                        </p:attrNameLst>
                                      </p:cBhvr>
                                      <p:rCtr x="-20638" y="23"/>
                                    </p:animMotion>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5E-6 1.99493E-17 L 0.50117 0.00463 " pathEditMode="relative" rAng="0" ptsTypes="AA">
                                      <p:cBhvr>
                                        <p:cTn id="13" dur="1000" fill="hold"/>
                                        <p:tgtEl>
                                          <p:spTgt spid="37"/>
                                        </p:tgtEl>
                                        <p:attrNameLst>
                                          <p:attrName>ppt_x</p:attrName>
                                          <p:attrName>ppt_y</p:attrName>
                                        </p:attrNameLst>
                                      </p:cBhvr>
                                      <p:rCtr x="25781" y="509"/>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25E-6 1.85185E-6 L -0.43867 0.00116 " pathEditMode="relative" rAng="0" ptsTypes="AA">
                                      <p:cBhvr>
                                        <p:cTn id="20" dur="1000" fill="hold"/>
                                        <p:tgtEl>
                                          <p:spTgt spid="41"/>
                                        </p:tgtEl>
                                        <p:attrNameLst>
                                          <p:attrName>ppt_x</p:attrName>
                                          <p:attrName>ppt_y</p:attrName>
                                        </p:attrNameLst>
                                      </p:cBhvr>
                                      <p:rCtr x="-21940" y="46"/>
                                    </p:animMotion>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itle 7"/>
          <p:cNvSpPr>
            <a:spLocks noGrp="1"/>
          </p:cNvSpPr>
          <p:nvPr>
            <p:ph type="title"/>
          </p:nvPr>
        </p:nvSpPr>
        <p:spPr bwMode="auto"/>
        <p:txBody>
          <a:bodyPr/>
          <a:lstStyle/>
          <a:p>
            <a:pPr>
              <a:defRPr/>
            </a:pPr>
            <a:r>
              <a:rPr lang="en-GB"/>
              <a:t>How to write a research question</a:t>
            </a:r>
            <a:endParaRPr/>
          </a:p>
        </p:txBody>
      </p:sp>
      <p:sp>
        <p:nvSpPr>
          <p:cNvPr id="9" name="Content Placeholder 8"/>
          <p:cNvSpPr>
            <a:spLocks noGrp="1"/>
          </p:cNvSpPr>
          <p:nvPr>
            <p:ph sz="quarter" idx="13"/>
          </p:nvPr>
        </p:nvSpPr>
        <p:spPr bwMode="auto">
          <a:xfrm>
            <a:off x="1914524" y="1802674"/>
            <a:ext cx="9439275" cy="3996464"/>
          </a:xfrm>
        </p:spPr>
        <p:txBody>
          <a:bodyPr vert="horz" lIns="91440" tIns="45720" rIns="91440" bIns="45720" numCol="1" spcCol="288000" rtlCol="0" anchor="t">
            <a:normAutofit/>
          </a:bodyPr>
          <a:lstStyle/>
          <a:p>
            <a:pPr marL="0" indent="0">
              <a:buNone/>
              <a:defRPr/>
            </a:pPr>
            <a:r>
              <a:rPr lang="en-GB" b="1" dirty="0">
                <a:solidFill>
                  <a:srgbClr val="F39200"/>
                </a:solidFill>
              </a:rPr>
              <a:t>Question: </a:t>
            </a:r>
            <a:r>
              <a:rPr lang="en-GB" dirty="0"/>
              <a:t>Which medications carry a risk of causing a delirium particularly in patients diagnosed with dementia? </a:t>
            </a:r>
            <a:endParaRPr dirty="0"/>
          </a:p>
          <a:p>
            <a:pPr marL="0" indent="0">
              <a:buNone/>
              <a:defRPr/>
            </a:pPr>
            <a:endParaRPr lang="en-GB"/>
          </a:p>
          <a:p>
            <a:pPr marL="0" indent="0">
              <a:buNone/>
              <a:defRPr/>
            </a:pPr>
            <a:r>
              <a:rPr lang="en-GB" b="1" dirty="0">
                <a:solidFill>
                  <a:srgbClr val="F39200"/>
                </a:solidFill>
              </a:rPr>
              <a:t>Aim: </a:t>
            </a:r>
            <a:r>
              <a:rPr lang="en-GB" dirty="0"/>
              <a:t>To identify medications that have the risk of inducing delirium, </a:t>
            </a:r>
            <a:r>
              <a:rPr lang="en-GB" dirty="0">
                <a:highlight>
                  <a:srgbClr val="FFFF00"/>
                </a:highlight>
              </a:rPr>
              <a:t>particularly</a:t>
            </a:r>
            <a:r>
              <a:rPr lang="en-GB" dirty="0"/>
              <a:t> in patients diagnosed with dementia. </a:t>
            </a:r>
            <a:endParaRPr dirty="0"/>
          </a:p>
          <a:p>
            <a:pPr marL="0" indent="0">
              <a:buNone/>
              <a:defRPr/>
            </a:pPr>
            <a:endParaRPr lang="en-GB"/>
          </a:p>
          <a:p>
            <a:pPr marL="0" indent="0">
              <a:buNone/>
              <a:defRPr/>
            </a:pPr>
            <a:r>
              <a:rPr lang="en-GB" b="1" dirty="0">
                <a:solidFill>
                  <a:srgbClr val="F39200"/>
                </a:solidFill>
              </a:rPr>
              <a:t>Title: </a:t>
            </a:r>
            <a:r>
              <a:rPr lang="en-GB" b="1" dirty="0">
                <a:solidFill>
                  <a:srgbClr val="FF0000"/>
                </a:solidFill>
              </a:rPr>
              <a:t>?A review of </a:t>
            </a:r>
            <a:r>
              <a:rPr lang="en-GB" dirty="0">
                <a:solidFill>
                  <a:srgbClr val="000000"/>
                </a:solidFill>
              </a:rPr>
              <a:t>Medication-induced</a:t>
            </a:r>
            <a:r>
              <a:rPr lang="en-GB" dirty="0"/>
              <a:t> Delirium in dementia patients.</a:t>
            </a:r>
            <a:endParaRPr lang="en-GB" dirty="0">
              <a:latin typeface="Arial"/>
            </a:endParaRPr>
          </a:p>
          <a:p>
            <a:pPr>
              <a:defRPr/>
            </a:pPr>
            <a:endParaRPr/>
          </a:p>
        </p:txBody>
      </p:sp>
      <p:pic>
        <p:nvPicPr>
          <p:cNvPr id="10" name="Picture 9"/>
          <p:cNvPicPr>
            <a:picLocks noChangeAspect="1"/>
          </p:cNvPicPr>
          <p:nvPr/>
        </p:nvPicPr>
        <p:blipFill>
          <a:blip r:embed="rId4"/>
          <a:srcRect r="88096" b="56437"/>
          <a:stretch/>
        </p:blipFill>
        <p:spPr bwMode="auto">
          <a:xfrm>
            <a:off x="-1141826" y="2651052"/>
            <a:ext cx="3217988" cy="42069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a:xfrm>
            <a:off x="638175" y="673192"/>
            <a:ext cx="10515600" cy="771339"/>
          </a:xfrm>
        </p:spPr>
        <p:txBody>
          <a:bodyPr/>
          <a:lstStyle/>
          <a:p>
            <a:pPr>
              <a:defRPr/>
            </a:pPr>
            <a:r>
              <a:rPr lang="en-GB"/>
              <a:t>Additional materials 1.0</a:t>
            </a:r>
            <a:endParaRPr/>
          </a:p>
        </p:txBody>
      </p:sp>
      <p:pic>
        <p:nvPicPr>
          <p:cNvPr id="3" name="Content Placeholder 2" descr="A qr code with black squares&#10;&#10;Description automatically generated"/>
          <p:cNvPicPr>
            <a:picLocks noGrp="1" noChangeAspect="1"/>
          </p:cNvPicPr>
          <p:nvPr>
            <p:ph sz="quarter" idx="13"/>
          </p:nvPr>
        </p:nvPicPr>
        <p:blipFill>
          <a:blip r:embed="rId4"/>
          <a:stretch/>
        </p:blipFill>
        <p:spPr bwMode="auto">
          <a:xfrm>
            <a:off x="3375102" y="1444531"/>
            <a:ext cx="5441795" cy="5294719"/>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2243138" y="2031167"/>
            <a:ext cx="8158163" cy="976773"/>
          </a:xfrm>
        </p:spPr>
        <p:txBody>
          <a:bodyPr/>
          <a:lstStyle/>
          <a:p>
            <a:pPr>
              <a:defRPr/>
            </a:pPr>
            <a:r>
              <a:rPr sz="4000"/>
              <a:t>What</a:t>
            </a:r>
            <a:r>
              <a:rPr lang="en-US" sz="4000"/>
              <a:t> types of Literature Review are there?</a:t>
            </a:r>
            <a:endParaRPr/>
          </a:p>
        </p:txBody>
      </p:sp>
      <p:pic>
        <p:nvPicPr>
          <p:cNvPr id="8" name="Picture Placeholder 7"/>
          <p:cNvPicPr>
            <a:picLocks noGrp="1" noChangeAspect="1"/>
          </p:cNvPicPr>
          <p:nvPr>
            <p:ph type="pic" sz="quarter" idx="13"/>
          </p:nvPr>
        </p:nvPicPr>
        <p:blipFill>
          <a:blip r:embed="rId3"/>
          <a:srcRect l="111" t="6755" r="-111" b="65125"/>
          <a:stretch/>
        </p:blipFill>
        <p:spPr bwMode="auto">
          <a:xfrm>
            <a:off x="0" y="3600449"/>
            <a:ext cx="12192000" cy="3429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t>Types of Literature Reviews</a:t>
            </a:r>
          </a:p>
        </p:txBody>
      </p:sp>
      <p:pic>
        <p:nvPicPr>
          <p:cNvPr id="8" name="Content Placeholder 7" descr="A diagram of a game&#10;&#10;Description automatically generated"/>
          <p:cNvPicPr>
            <a:picLocks noGrp="1" noChangeAspect="1"/>
          </p:cNvPicPr>
          <p:nvPr>
            <p:ph sz="quarter" idx="13"/>
          </p:nvPr>
        </p:nvPicPr>
        <p:blipFill>
          <a:blip r:embed="rId4"/>
          <a:stretch/>
        </p:blipFill>
        <p:spPr bwMode="auto">
          <a:xfrm>
            <a:off x="620108" y="2105728"/>
            <a:ext cx="2078215" cy="2646543"/>
          </a:xfrm>
          <a:prstGeom prst="rect">
            <a:avLst/>
          </a:prstGeom>
        </p:spPr>
      </p:pic>
      <p:pic>
        <p:nvPicPr>
          <p:cNvPr id="10" name="Picture 9" descr="A card with a diagram&#10;&#10;Description automatically generated"/>
          <p:cNvPicPr>
            <a:picLocks noChangeAspect="1"/>
          </p:cNvPicPr>
          <p:nvPr/>
        </p:nvPicPr>
        <p:blipFill>
          <a:blip r:embed="rId5"/>
          <a:stretch/>
        </p:blipFill>
        <p:spPr bwMode="auto">
          <a:xfrm>
            <a:off x="6414706" y="2105728"/>
            <a:ext cx="1989008" cy="2646543"/>
          </a:xfrm>
          <a:prstGeom prst="rect">
            <a:avLst/>
          </a:prstGeom>
        </p:spPr>
      </p:pic>
      <p:sp>
        <p:nvSpPr>
          <p:cNvPr id="11" name="TextBox 10"/>
          <p:cNvSpPr txBox="1"/>
          <p:nvPr/>
        </p:nvSpPr>
        <p:spPr bwMode="auto">
          <a:xfrm>
            <a:off x="2816033" y="2107410"/>
            <a:ext cx="3324742" cy="3139321"/>
          </a:xfrm>
          <a:prstGeom prst="rect">
            <a:avLst/>
          </a:prstGeom>
          <a:noFill/>
        </p:spPr>
        <p:txBody>
          <a:bodyPr wrap="square" rtlCol="0">
            <a:spAutoFit/>
          </a:bodyPr>
          <a:lstStyle/>
          <a:p>
            <a:pPr>
              <a:defRPr/>
            </a:pPr>
            <a:r>
              <a:rPr b="1"/>
              <a:t>Unstructured = Narrative Review</a:t>
            </a:r>
            <a:endParaRPr/>
          </a:p>
          <a:p>
            <a:pPr>
              <a:defRPr/>
            </a:pPr>
            <a:endParaRPr/>
          </a:p>
          <a:p>
            <a:pPr marL="285750" indent="-285750">
              <a:buFont typeface="Arial"/>
              <a:buChar char="•"/>
              <a:defRPr/>
            </a:pPr>
            <a:r>
              <a:t>No set method </a:t>
            </a:r>
          </a:p>
          <a:p>
            <a:pPr marL="285750" indent="-285750">
              <a:buFont typeface="Arial"/>
              <a:buChar char="•"/>
              <a:defRPr/>
            </a:pPr>
            <a:r>
              <a:t>Broad but not conclusive overview</a:t>
            </a:r>
          </a:p>
          <a:p>
            <a:pPr marL="285750" indent="-285750">
              <a:buFont typeface="Arial"/>
              <a:buChar char="•"/>
              <a:defRPr/>
            </a:pPr>
            <a:r>
              <a:t>Depends on t</a:t>
            </a:r>
            <a:r>
              <a:rPr lang="en-GB"/>
              <a:t>he</a:t>
            </a:r>
            <a:r>
              <a:t> researchers skills</a:t>
            </a:r>
          </a:p>
          <a:p>
            <a:pPr marL="285750" indent="-285750">
              <a:buFont typeface="Arial"/>
              <a:buChar char="•"/>
              <a:defRPr/>
            </a:pPr>
            <a:r>
              <a:t>Subjective / Biased</a:t>
            </a:r>
          </a:p>
          <a:p>
            <a:pPr>
              <a:defRPr/>
            </a:pPr>
            <a:endParaRPr/>
          </a:p>
          <a:p>
            <a:pPr>
              <a:defRPr/>
            </a:pPr>
            <a:endParaRPr/>
          </a:p>
          <a:p>
            <a:pPr>
              <a:defRPr/>
            </a:pPr>
            <a:endParaRPr/>
          </a:p>
        </p:txBody>
      </p:sp>
      <p:sp>
        <p:nvSpPr>
          <p:cNvPr id="14" name="TextBox 13"/>
          <p:cNvSpPr txBox="1"/>
          <p:nvPr/>
        </p:nvSpPr>
        <p:spPr bwMode="auto">
          <a:xfrm>
            <a:off x="620108" y="4912495"/>
            <a:ext cx="2078215" cy="646331"/>
          </a:xfrm>
          <a:prstGeom prst="rect">
            <a:avLst/>
          </a:prstGeom>
          <a:noFill/>
        </p:spPr>
        <p:txBody>
          <a:bodyPr wrap="square">
            <a:spAutoFit/>
          </a:bodyPr>
          <a:lstStyle/>
          <a:p>
            <a:pPr algn="ctr">
              <a:defRPr/>
            </a:pPr>
            <a:r>
              <a:rPr b="1">
                <a:solidFill>
                  <a:srgbClr val="003361"/>
                </a:solidFill>
              </a:rPr>
              <a:t>Unstructured / </a:t>
            </a:r>
            <a:r>
              <a:rPr b="1">
                <a:solidFill>
                  <a:srgbClr val="F39200"/>
                </a:solidFill>
              </a:rPr>
              <a:t>Narrative Review</a:t>
            </a:r>
            <a:endParaRPr/>
          </a:p>
        </p:txBody>
      </p:sp>
      <p:sp>
        <p:nvSpPr>
          <p:cNvPr id="15" name="TextBox 14"/>
          <p:cNvSpPr txBox="1"/>
          <p:nvPr/>
        </p:nvSpPr>
        <p:spPr bwMode="auto">
          <a:xfrm>
            <a:off x="6325499" y="4912495"/>
            <a:ext cx="2078215" cy="923330"/>
          </a:xfrm>
          <a:prstGeom prst="rect">
            <a:avLst/>
          </a:prstGeom>
          <a:noFill/>
        </p:spPr>
        <p:txBody>
          <a:bodyPr wrap="square">
            <a:spAutoFit/>
          </a:bodyPr>
          <a:lstStyle/>
          <a:p>
            <a:pPr algn="ctr">
              <a:defRPr/>
            </a:pPr>
            <a:r>
              <a:rPr b="1">
                <a:solidFill>
                  <a:srgbClr val="003361"/>
                </a:solidFill>
              </a:rPr>
              <a:t>Structured / </a:t>
            </a:r>
            <a:r>
              <a:rPr b="1">
                <a:solidFill>
                  <a:srgbClr val="F39200"/>
                </a:solidFill>
              </a:rPr>
              <a:t>Systematic OR</a:t>
            </a:r>
            <a:endParaRPr/>
          </a:p>
          <a:p>
            <a:pPr algn="ctr">
              <a:defRPr/>
            </a:pPr>
            <a:r>
              <a:rPr b="1">
                <a:solidFill>
                  <a:srgbClr val="F39200"/>
                </a:solidFill>
              </a:rPr>
              <a:t>Scoping Review</a:t>
            </a:r>
            <a:endParaRPr/>
          </a:p>
        </p:txBody>
      </p:sp>
      <p:sp>
        <p:nvSpPr>
          <p:cNvPr id="17" name="TextBox 16"/>
          <p:cNvSpPr txBox="1"/>
          <p:nvPr/>
        </p:nvSpPr>
        <p:spPr bwMode="auto">
          <a:xfrm>
            <a:off x="8619289" y="2057968"/>
            <a:ext cx="3371236" cy="4247317"/>
          </a:xfrm>
          <a:prstGeom prst="rect">
            <a:avLst/>
          </a:prstGeom>
          <a:noFill/>
        </p:spPr>
        <p:txBody>
          <a:bodyPr wrap="square" lIns="91440" tIns="45720" rIns="91440" bIns="45720" rtlCol="0" anchor="t">
            <a:spAutoFit/>
          </a:bodyPr>
          <a:lstStyle/>
          <a:p>
            <a:pPr>
              <a:defRPr/>
            </a:pPr>
            <a:r>
              <a:rPr b="1" dirty="0"/>
              <a:t>Structured = Systematic OR</a:t>
            </a:r>
            <a:endParaRPr dirty="0"/>
          </a:p>
          <a:p>
            <a:pPr>
              <a:defRPr/>
            </a:pPr>
            <a:r>
              <a:rPr b="1" dirty="0"/>
              <a:t>Scoping Review</a:t>
            </a:r>
            <a:endParaRPr dirty="0"/>
          </a:p>
          <a:p>
            <a:pPr>
              <a:defRPr/>
            </a:pPr>
            <a:endParaRPr/>
          </a:p>
          <a:p>
            <a:pPr marL="285750" indent="-285750">
              <a:buFont typeface="Arial"/>
              <a:buChar char="•"/>
              <a:defRPr/>
            </a:pPr>
            <a:r>
              <a:rPr dirty="0"/>
              <a:t>Set method</a:t>
            </a:r>
          </a:p>
          <a:p>
            <a:pPr marL="285750" indent="-285750">
              <a:buFont typeface="Arial"/>
              <a:buChar char="•"/>
              <a:defRPr/>
            </a:pPr>
            <a:r>
              <a:rPr dirty="0"/>
              <a:t>Specific overview of existing lit.</a:t>
            </a:r>
          </a:p>
          <a:p>
            <a:pPr marL="285750" indent="-285750">
              <a:buFont typeface="Arial"/>
              <a:buChar char="•"/>
              <a:defRPr/>
            </a:pPr>
            <a:r>
              <a:rPr lang="en-GB" dirty="0"/>
              <a:t>Quality Assured process independent of the</a:t>
            </a:r>
            <a:r>
              <a:rPr dirty="0"/>
              <a:t> researchers</a:t>
            </a:r>
            <a:r>
              <a:rPr lang="en-US" dirty="0"/>
              <a:t>'</a:t>
            </a:r>
            <a:r>
              <a:rPr dirty="0"/>
              <a:t> skills</a:t>
            </a:r>
          </a:p>
          <a:p>
            <a:pPr marL="285750" indent="-285750">
              <a:buFont typeface="Arial"/>
              <a:buChar char="•"/>
              <a:defRPr/>
            </a:pPr>
            <a:r>
              <a:rPr dirty="0"/>
              <a:t>Objective</a:t>
            </a:r>
          </a:p>
          <a:p>
            <a:pPr marL="285750" indent="-285750">
              <a:buFont typeface="Arial"/>
              <a:buChar char="•"/>
              <a:defRPr/>
            </a:pPr>
            <a:r>
              <a:rPr dirty="0"/>
              <a:t>Higher level of evidence / Meta-analysis</a:t>
            </a:r>
          </a:p>
          <a:p>
            <a:pPr>
              <a:defRPr/>
            </a:pPr>
            <a:endParaRPr/>
          </a:p>
          <a:p>
            <a:pPr>
              <a:defRPr/>
            </a:pPr>
            <a:endParaRPr/>
          </a:p>
          <a:p>
            <a:pPr>
              <a:defRPr/>
            </a:pPr>
            <a:endParaRPr/>
          </a:p>
        </p:txBody>
      </p:sp>
    </p:spTree>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5" name="Rectangle 54"/>
          <p:cNvSpPr/>
          <p:nvPr/>
        </p:nvSpPr>
        <p:spPr bwMode="auto">
          <a:xfrm>
            <a:off x="588078" y="1793729"/>
            <a:ext cx="3963945" cy="5099711"/>
          </a:xfrm>
          <a:prstGeom prst="rect">
            <a:avLst/>
          </a:prstGeom>
          <a:solidFill>
            <a:schemeClr val="accent2">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2" name="Title 31"/>
          <p:cNvSpPr>
            <a:spLocks noGrp="1"/>
          </p:cNvSpPr>
          <p:nvPr>
            <p:ph type="ctrTitle"/>
          </p:nvPr>
        </p:nvSpPr>
        <p:spPr bwMode="auto">
          <a:xfrm>
            <a:off x="2017675" y="659430"/>
            <a:ext cx="8724900" cy="430306"/>
          </a:xfrm>
        </p:spPr>
        <p:txBody>
          <a:bodyPr>
            <a:noAutofit/>
          </a:bodyPr>
          <a:lstStyle/>
          <a:p>
            <a:pPr algn="ctr">
              <a:defRPr/>
            </a:pPr>
            <a:r>
              <a:rPr lang="en-GB" sz="3600"/>
              <a:t>What is the difference?</a:t>
            </a:r>
            <a:endParaRPr/>
          </a:p>
        </p:txBody>
      </p:sp>
      <p:pic>
        <p:nvPicPr>
          <p:cNvPr id="7" name="Picture 6"/>
          <p:cNvPicPr>
            <a:picLocks noChangeAspect="1"/>
          </p:cNvPicPr>
          <p:nvPr/>
        </p:nvPicPr>
        <p:blipFill>
          <a:blip r:embed="rId4"/>
          <a:stretch/>
        </p:blipFill>
        <p:spPr bwMode="auto">
          <a:xfrm>
            <a:off x="4653407" y="2502864"/>
            <a:ext cx="2970375" cy="5161885"/>
          </a:xfrm>
          <a:prstGeom prst="rect">
            <a:avLst/>
          </a:prstGeom>
        </p:spPr>
      </p:pic>
      <p:grpSp>
        <p:nvGrpSpPr>
          <p:cNvPr id="53" name="Group 52"/>
          <p:cNvGrpSpPr/>
          <p:nvPr/>
        </p:nvGrpSpPr>
        <p:grpSpPr bwMode="auto">
          <a:xfrm>
            <a:off x="1254333" y="2679602"/>
            <a:ext cx="2762158" cy="505553"/>
            <a:chOff x="-8316580" y="2691454"/>
            <a:chExt cx="3195004" cy="584775"/>
          </a:xfrm>
        </p:grpSpPr>
        <p:sp>
          <p:nvSpPr>
            <p:cNvPr id="31" name="TextBox 30"/>
            <p:cNvSpPr txBox="1"/>
            <p:nvPr/>
          </p:nvSpPr>
          <p:spPr bwMode="auto">
            <a:xfrm>
              <a:off x="-8316580" y="2691455"/>
              <a:ext cx="2593980" cy="584775"/>
            </a:xfrm>
            <a:prstGeom prst="rect">
              <a:avLst/>
            </a:prstGeom>
            <a:noFill/>
          </p:spPr>
          <p:txBody>
            <a:bodyPr wrap="none" rtlCol="0">
              <a:spAutoFit/>
            </a:bodyPr>
            <a:lstStyle/>
            <a:p>
              <a:pPr algn="r">
                <a:defRPr/>
              </a:pPr>
              <a:r>
                <a:rPr lang="en-GB" sz="1600">
                  <a:latin typeface="Arial"/>
                  <a:cs typeface="Arial"/>
                </a:rPr>
                <a:t>It has a clearly formulated</a:t>
              </a:r>
              <a:endParaRPr/>
            </a:p>
            <a:p>
              <a:pPr algn="r">
                <a:defRPr/>
              </a:pPr>
              <a:r>
                <a:rPr lang="en-GB" sz="1600" b="1">
                  <a:latin typeface="Arial"/>
                  <a:cs typeface="Arial"/>
                </a:rPr>
                <a:t>question</a:t>
              </a:r>
              <a:endParaRPr/>
            </a:p>
          </p:txBody>
        </p:sp>
        <p:pic>
          <p:nvPicPr>
            <p:cNvPr id="10" name="Graphic 9"/>
            <p:cNvPicPr>
              <a:picLocks noChangeAspect="1"/>
            </p:cNvPicPr>
            <p:nvPr/>
          </p:nvPicPr>
          <p:blipFill>
            <a:blip r:embed="rId5"/>
            <a:stretch/>
          </p:blipFill>
          <p:spPr bwMode="auto">
            <a:xfrm>
              <a:off x="-5605329" y="2691454"/>
              <a:ext cx="483753" cy="483753"/>
            </a:xfrm>
            <a:prstGeom prst="rect">
              <a:avLst/>
            </a:prstGeom>
          </p:spPr>
        </p:pic>
      </p:grpSp>
      <p:grpSp>
        <p:nvGrpSpPr>
          <p:cNvPr id="52" name="Group 51"/>
          <p:cNvGrpSpPr/>
          <p:nvPr/>
        </p:nvGrpSpPr>
        <p:grpSpPr bwMode="auto">
          <a:xfrm>
            <a:off x="1548687" y="3448091"/>
            <a:ext cx="2490828" cy="506762"/>
            <a:chOff x="-7976104" y="3580374"/>
            <a:chExt cx="2881156" cy="586175"/>
          </a:xfrm>
        </p:grpSpPr>
        <p:sp>
          <p:nvSpPr>
            <p:cNvPr id="19" name="TextBox 18"/>
            <p:cNvSpPr txBox="1"/>
            <p:nvPr/>
          </p:nvSpPr>
          <p:spPr bwMode="auto">
            <a:xfrm>
              <a:off x="-7976104" y="3581774"/>
              <a:ext cx="2253503" cy="584775"/>
            </a:xfrm>
            <a:prstGeom prst="rect">
              <a:avLst/>
            </a:prstGeom>
            <a:noFill/>
          </p:spPr>
          <p:txBody>
            <a:bodyPr wrap="none" rtlCol="0">
              <a:spAutoFit/>
            </a:bodyPr>
            <a:lstStyle/>
            <a:p>
              <a:pPr algn="r">
                <a:defRPr/>
              </a:pPr>
              <a:r>
                <a:rPr lang="en-GB" sz="1600">
                  <a:latin typeface="Arial"/>
                  <a:cs typeface="Arial"/>
                </a:rPr>
                <a:t>It is a </a:t>
              </a:r>
              <a:r>
                <a:rPr lang="en-GB" sz="1600" b="1"/>
                <a:t>structured</a:t>
              </a:r>
              <a:r>
                <a:rPr lang="en-GB" sz="1600"/>
                <a:t> robust</a:t>
              </a:r>
              <a:endParaRPr/>
            </a:p>
            <a:p>
              <a:pPr algn="r">
                <a:defRPr/>
              </a:pPr>
              <a:r>
                <a:rPr lang="en-GB" sz="1600"/>
                <a:t>method</a:t>
              </a:r>
              <a:endParaRPr lang="en-GB" sz="1600">
                <a:latin typeface="Arial"/>
                <a:cs typeface="Arial"/>
              </a:endParaRPr>
            </a:p>
          </p:txBody>
        </p:sp>
        <p:pic>
          <p:nvPicPr>
            <p:cNvPr id="13" name="Graphic 12"/>
            <p:cNvPicPr>
              <a:picLocks noChangeAspect="1"/>
            </p:cNvPicPr>
            <p:nvPr/>
          </p:nvPicPr>
          <p:blipFill>
            <a:blip r:embed="rId6"/>
            <a:stretch/>
          </p:blipFill>
          <p:spPr bwMode="auto">
            <a:xfrm>
              <a:off x="-5578700" y="3580374"/>
              <a:ext cx="483752" cy="483752"/>
            </a:xfrm>
            <a:prstGeom prst="rect">
              <a:avLst/>
            </a:prstGeom>
          </p:spPr>
        </p:pic>
      </p:grpSp>
      <p:grpSp>
        <p:nvGrpSpPr>
          <p:cNvPr id="49" name="Group 48"/>
          <p:cNvGrpSpPr/>
          <p:nvPr/>
        </p:nvGrpSpPr>
        <p:grpSpPr bwMode="auto">
          <a:xfrm>
            <a:off x="538462" y="4922939"/>
            <a:ext cx="3605916" cy="587902"/>
            <a:chOff x="-9144629" y="5286335"/>
            <a:chExt cx="4170983" cy="680029"/>
          </a:xfrm>
        </p:grpSpPr>
        <p:sp>
          <p:nvSpPr>
            <p:cNvPr id="59" name="TextBox 58"/>
            <p:cNvSpPr txBox="1"/>
            <p:nvPr/>
          </p:nvSpPr>
          <p:spPr bwMode="auto">
            <a:xfrm>
              <a:off x="-9144629" y="5472412"/>
              <a:ext cx="3422029" cy="338554"/>
            </a:xfrm>
            <a:prstGeom prst="rect">
              <a:avLst/>
            </a:prstGeom>
            <a:noFill/>
          </p:spPr>
          <p:txBody>
            <a:bodyPr wrap="square" rtlCol="0">
              <a:spAutoFit/>
            </a:bodyPr>
            <a:lstStyle/>
            <a:p>
              <a:pPr algn="r">
                <a:defRPr/>
              </a:pPr>
              <a:r>
                <a:rPr lang="en-GB" sz="1600">
                  <a:latin typeface="Arial"/>
                  <a:cs typeface="Arial"/>
                </a:rPr>
                <a:t>No </a:t>
              </a:r>
              <a:r>
                <a:rPr lang="en-GB" sz="1600" b="1">
                  <a:latin typeface="Arial"/>
                  <a:cs typeface="Arial"/>
                </a:rPr>
                <a:t>ethics </a:t>
              </a:r>
              <a:r>
                <a:rPr lang="en-GB" sz="1600">
                  <a:latin typeface="Arial"/>
                  <a:cs typeface="Arial"/>
                </a:rPr>
                <a:t>required</a:t>
              </a:r>
              <a:endParaRPr/>
            </a:p>
          </p:txBody>
        </p:sp>
        <p:pic>
          <p:nvPicPr>
            <p:cNvPr id="17" name="Graphic 16"/>
            <p:cNvPicPr>
              <a:picLocks noChangeAspect="1"/>
            </p:cNvPicPr>
            <p:nvPr/>
          </p:nvPicPr>
          <p:blipFill>
            <a:blip r:embed="rId7"/>
            <a:stretch/>
          </p:blipFill>
          <p:spPr bwMode="auto">
            <a:xfrm>
              <a:off x="-5653675" y="5286335"/>
              <a:ext cx="680029" cy="680029"/>
            </a:xfrm>
            <a:prstGeom prst="rect">
              <a:avLst/>
            </a:prstGeom>
          </p:spPr>
        </p:pic>
      </p:grpSp>
      <p:grpSp>
        <p:nvGrpSpPr>
          <p:cNvPr id="50" name="Group 49"/>
          <p:cNvGrpSpPr/>
          <p:nvPr/>
        </p:nvGrpSpPr>
        <p:grpSpPr bwMode="auto">
          <a:xfrm>
            <a:off x="756788" y="5702403"/>
            <a:ext cx="3373828" cy="830997"/>
            <a:chOff x="-8892090" y="6278131"/>
            <a:chExt cx="3902525" cy="961219"/>
          </a:xfrm>
        </p:grpSpPr>
        <p:sp>
          <p:nvSpPr>
            <p:cNvPr id="60" name="TextBox 59"/>
            <p:cNvSpPr txBox="1"/>
            <p:nvPr/>
          </p:nvSpPr>
          <p:spPr bwMode="auto">
            <a:xfrm>
              <a:off x="-8892090" y="6278131"/>
              <a:ext cx="3140120" cy="961219"/>
            </a:xfrm>
            <a:prstGeom prst="rect">
              <a:avLst/>
            </a:prstGeom>
            <a:noFill/>
          </p:spPr>
          <p:txBody>
            <a:bodyPr wrap="square" rtlCol="0">
              <a:spAutoFit/>
            </a:bodyPr>
            <a:lstStyle/>
            <a:p>
              <a:pPr algn="r">
                <a:defRPr/>
              </a:pPr>
              <a:r>
                <a:rPr lang="en-GB" sz="1600" b="1">
                  <a:latin typeface="Arial"/>
                  <a:cs typeface="Arial"/>
                </a:rPr>
                <a:t>Determines the gap in lit. </a:t>
              </a:r>
              <a:r>
                <a:rPr lang="en-GB" sz="1600">
                  <a:latin typeface="Arial"/>
                  <a:cs typeface="Arial"/>
                </a:rPr>
                <a:t>and whether a systematic review is needed</a:t>
              </a:r>
              <a:endParaRPr/>
            </a:p>
          </p:txBody>
        </p:sp>
        <p:pic>
          <p:nvPicPr>
            <p:cNvPr id="20" name="Graphic 19"/>
            <p:cNvPicPr>
              <a:picLocks noChangeAspect="1"/>
            </p:cNvPicPr>
            <p:nvPr/>
          </p:nvPicPr>
          <p:blipFill>
            <a:blip r:embed="rId8"/>
            <a:stretch/>
          </p:blipFill>
          <p:spPr bwMode="auto">
            <a:xfrm>
              <a:off x="-5573796" y="6485058"/>
              <a:ext cx="584231" cy="584231"/>
            </a:xfrm>
            <a:prstGeom prst="rect">
              <a:avLst/>
            </a:prstGeom>
          </p:spPr>
        </p:pic>
      </p:grpSp>
      <p:grpSp>
        <p:nvGrpSpPr>
          <p:cNvPr id="48" name="Group 47"/>
          <p:cNvGrpSpPr/>
          <p:nvPr/>
        </p:nvGrpSpPr>
        <p:grpSpPr bwMode="auto">
          <a:xfrm>
            <a:off x="7925046" y="2679602"/>
            <a:ext cx="3608226" cy="505552"/>
            <a:chOff x="-3792282" y="2243852"/>
            <a:chExt cx="4173656" cy="584775"/>
          </a:xfrm>
        </p:grpSpPr>
        <p:sp>
          <p:nvSpPr>
            <p:cNvPr id="33" name="TextBox 32"/>
            <p:cNvSpPr txBox="1"/>
            <p:nvPr/>
          </p:nvSpPr>
          <p:spPr bwMode="auto">
            <a:xfrm>
              <a:off x="-3088456" y="2243852"/>
              <a:ext cx="3469830" cy="584775"/>
            </a:xfrm>
            <a:prstGeom prst="rect">
              <a:avLst/>
            </a:prstGeom>
            <a:noFill/>
          </p:spPr>
          <p:txBody>
            <a:bodyPr wrap="square" rtlCol="0">
              <a:spAutoFit/>
            </a:bodyPr>
            <a:lstStyle/>
            <a:p>
              <a:pPr>
                <a:defRPr/>
              </a:pPr>
              <a:r>
                <a:rPr lang="en-GB" sz="1600">
                  <a:latin typeface="Arial"/>
                  <a:cs typeface="Arial"/>
                </a:rPr>
                <a:t>Carries the </a:t>
              </a:r>
              <a:r>
                <a:rPr lang="en-GB" sz="1600" b="1">
                  <a:latin typeface="Arial"/>
                  <a:cs typeface="Arial"/>
                </a:rPr>
                <a:t>highest level of evidence</a:t>
              </a:r>
              <a:endParaRPr/>
            </a:p>
          </p:txBody>
        </p:sp>
        <p:pic>
          <p:nvPicPr>
            <p:cNvPr id="23" name="Graphic 22"/>
            <p:cNvPicPr>
              <a:picLocks noChangeAspect="1"/>
            </p:cNvPicPr>
            <p:nvPr/>
          </p:nvPicPr>
          <p:blipFill>
            <a:blip r:embed="rId9"/>
            <a:stretch/>
          </p:blipFill>
          <p:spPr bwMode="auto">
            <a:xfrm>
              <a:off x="-3792282" y="2294363"/>
              <a:ext cx="483754" cy="483754"/>
            </a:xfrm>
            <a:prstGeom prst="rect">
              <a:avLst/>
            </a:prstGeom>
          </p:spPr>
        </p:pic>
      </p:grpSp>
      <p:grpSp>
        <p:nvGrpSpPr>
          <p:cNvPr id="46" name="Group 45"/>
          <p:cNvGrpSpPr/>
          <p:nvPr/>
        </p:nvGrpSpPr>
        <p:grpSpPr bwMode="auto">
          <a:xfrm>
            <a:off x="7861760" y="4223301"/>
            <a:ext cx="3216572" cy="607698"/>
            <a:chOff x="-3865485" y="4145699"/>
            <a:chExt cx="3720626" cy="702927"/>
          </a:xfrm>
        </p:grpSpPr>
        <p:sp>
          <p:nvSpPr>
            <p:cNvPr id="63" name="TextBox 62"/>
            <p:cNvSpPr txBox="1"/>
            <p:nvPr/>
          </p:nvSpPr>
          <p:spPr bwMode="auto">
            <a:xfrm>
              <a:off x="-3088455" y="4172214"/>
              <a:ext cx="2943596" cy="676413"/>
            </a:xfrm>
            <a:prstGeom prst="rect">
              <a:avLst/>
            </a:prstGeom>
            <a:noFill/>
          </p:spPr>
          <p:txBody>
            <a:bodyPr wrap="square" rtlCol="0">
              <a:spAutoFit/>
            </a:bodyPr>
            <a:lstStyle/>
            <a:p>
              <a:pPr>
                <a:defRPr/>
              </a:pPr>
              <a:r>
                <a:rPr lang="en-GB" sz="1600" b="1">
                  <a:solidFill>
                    <a:srgbClr val="F39200"/>
                  </a:solidFill>
                  <a:latin typeface="Arial"/>
                  <a:cs typeface="Arial"/>
                </a:rPr>
                <a:t>Quality assessment </a:t>
              </a:r>
              <a:r>
                <a:rPr lang="en-GB" sz="1600">
                  <a:solidFill>
                    <a:srgbClr val="F39200"/>
                  </a:solidFill>
                  <a:latin typeface="Arial"/>
                  <a:cs typeface="Arial"/>
                </a:rPr>
                <a:t>of papers </a:t>
              </a:r>
              <a:endParaRPr>
                <a:solidFill>
                  <a:srgbClr val="F39200"/>
                </a:solidFill>
              </a:endParaRPr>
            </a:p>
          </p:txBody>
        </p:sp>
        <p:pic>
          <p:nvPicPr>
            <p:cNvPr id="25" name="Graphic 24"/>
            <p:cNvPicPr>
              <a:picLocks noChangeAspect="1"/>
            </p:cNvPicPr>
            <p:nvPr/>
          </p:nvPicPr>
          <p:blipFill>
            <a:blip r:embed="rId10"/>
            <a:stretch/>
          </p:blipFill>
          <p:spPr bwMode="auto">
            <a:xfrm>
              <a:off x="-3865485" y="4145699"/>
              <a:ext cx="584231" cy="584231"/>
            </a:xfrm>
            <a:prstGeom prst="rect">
              <a:avLst/>
            </a:prstGeom>
          </p:spPr>
        </p:pic>
      </p:grpSp>
      <p:grpSp>
        <p:nvGrpSpPr>
          <p:cNvPr id="47" name="Group 46"/>
          <p:cNvGrpSpPr/>
          <p:nvPr/>
        </p:nvGrpSpPr>
        <p:grpSpPr bwMode="auto">
          <a:xfrm>
            <a:off x="7889210" y="3451033"/>
            <a:ext cx="3878482" cy="521918"/>
            <a:chOff x="-3833733" y="3123697"/>
            <a:chExt cx="4486261" cy="603706"/>
          </a:xfrm>
        </p:grpSpPr>
        <p:sp>
          <p:nvSpPr>
            <p:cNvPr id="62" name="TextBox 61"/>
            <p:cNvSpPr txBox="1"/>
            <p:nvPr/>
          </p:nvSpPr>
          <p:spPr bwMode="auto">
            <a:xfrm>
              <a:off x="-3088455" y="3142628"/>
              <a:ext cx="3740983" cy="584775"/>
            </a:xfrm>
            <a:prstGeom prst="rect">
              <a:avLst/>
            </a:prstGeom>
            <a:noFill/>
          </p:spPr>
          <p:txBody>
            <a:bodyPr wrap="square" rtlCol="0">
              <a:spAutoFit/>
            </a:bodyPr>
            <a:lstStyle/>
            <a:p>
              <a:pPr>
                <a:defRPr/>
              </a:pPr>
              <a:r>
                <a:rPr lang="en-GB" sz="1600">
                  <a:latin typeface="Arial"/>
                  <a:cs typeface="Arial"/>
                </a:rPr>
                <a:t>Protocol must be </a:t>
              </a:r>
              <a:endParaRPr/>
            </a:p>
            <a:p>
              <a:pPr>
                <a:defRPr/>
              </a:pPr>
              <a:r>
                <a:rPr lang="en-GB" sz="1600" b="1">
                  <a:latin typeface="Arial"/>
                  <a:cs typeface="Arial"/>
                </a:rPr>
                <a:t>registered officially</a:t>
              </a:r>
              <a:endParaRPr/>
            </a:p>
          </p:txBody>
        </p:sp>
        <p:pic>
          <p:nvPicPr>
            <p:cNvPr id="27" name="Graphic 26"/>
            <p:cNvPicPr>
              <a:picLocks noChangeAspect="1"/>
            </p:cNvPicPr>
            <p:nvPr/>
          </p:nvPicPr>
          <p:blipFill>
            <a:blip r:embed="rId11"/>
            <a:stretch/>
          </p:blipFill>
          <p:spPr bwMode="auto">
            <a:xfrm>
              <a:off x="-3833733" y="3123697"/>
              <a:ext cx="566655" cy="566655"/>
            </a:xfrm>
            <a:prstGeom prst="rect">
              <a:avLst/>
            </a:prstGeom>
          </p:spPr>
        </p:pic>
      </p:grpSp>
      <p:grpSp>
        <p:nvGrpSpPr>
          <p:cNvPr id="45" name="Group 44"/>
          <p:cNvGrpSpPr/>
          <p:nvPr/>
        </p:nvGrpSpPr>
        <p:grpSpPr bwMode="auto">
          <a:xfrm>
            <a:off x="7816063" y="5031081"/>
            <a:ext cx="3063108" cy="639243"/>
            <a:chOff x="-3939606" y="4802816"/>
            <a:chExt cx="3543114" cy="739415"/>
          </a:xfrm>
        </p:grpSpPr>
        <p:sp>
          <p:nvSpPr>
            <p:cNvPr id="64" name="TextBox 63"/>
            <p:cNvSpPr txBox="1"/>
            <p:nvPr/>
          </p:nvSpPr>
          <p:spPr bwMode="auto">
            <a:xfrm>
              <a:off x="-2959502" y="5044436"/>
              <a:ext cx="2563010" cy="338555"/>
            </a:xfrm>
            <a:prstGeom prst="rect">
              <a:avLst/>
            </a:prstGeom>
            <a:noFill/>
          </p:spPr>
          <p:txBody>
            <a:bodyPr wrap="none" rtlCol="0">
              <a:spAutoFit/>
            </a:bodyPr>
            <a:lstStyle/>
            <a:p>
              <a:pPr algn="r">
                <a:defRPr/>
              </a:pPr>
              <a:r>
                <a:rPr lang="en-GB" sz="1600" b="1">
                  <a:latin typeface="Arial"/>
                  <a:cs typeface="Arial"/>
                </a:rPr>
                <a:t>ALL </a:t>
              </a:r>
              <a:r>
                <a:rPr lang="en-GB" sz="1600">
                  <a:latin typeface="Arial"/>
                  <a:cs typeface="Arial"/>
                </a:rPr>
                <a:t>steps quality assured</a:t>
              </a:r>
              <a:endParaRPr/>
            </a:p>
          </p:txBody>
        </p:sp>
        <p:pic>
          <p:nvPicPr>
            <p:cNvPr id="29" name="Graphic 28"/>
            <p:cNvPicPr>
              <a:picLocks noChangeAspect="1"/>
            </p:cNvPicPr>
            <p:nvPr/>
          </p:nvPicPr>
          <p:blipFill>
            <a:blip r:embed="rId12"/>
            <a:stretch/>
          </p:blipFill>
          <p:spPr bwMode="auto">
            <a:xfrm>
              <a:off x="-3939606" y="4802816"/>
              <a:ext cx="739415" cy="739415"/>
            </a:xfrm>
            <a:prstGeom prst="rect">
              <a:avLst/>
            </a:prstGeom>
          </p:spPr>
        </p:pic>
      </p:grpSp>
      <p:grpSp>
        <p:nvGrpSpPr>
          <p:cNvPr id="44" name="Group 43"/>
          <p:cNvGrpSpPr/>
          <p:nvPr/>
        </p:nvGrpSpPr>
        <p:grpSpPr bwMode="auto">
          <a:xfrm>
            <a:off x="7847853" y="5901249"/>
            <a:ext cx="3230480" cy="584775"/>
            <a:chOff x="-3881569" y="5899473"/>
            <a:chExt cx="3736712" cy="676413"/>
          </a:xfrm>
        </p:grpSpPr>
        <p:sp>
          <p:nvSpPr>
            <p:cNvPr id="65" name="TextBox 64"/>
            <p:cNvSpPr txBox="1"/>
            <p:nvPr/>
          </p:nvSpPr>
          <p:spPr bwMode="auto">
            <a:xfrm>
              <a:off x="-3084214" y="5899473"/>
              <a:ext cx="2939357" cy="676413"/>
            </a:xfrm>
            <a:prstGeom prst="rect">
              <a:avLst/>
            </a:prstGeom>
            <a:noFill/>
          </p:spPr>
          <p:txBody>
            <a:bodyPr wrap="square" lIns="91440" tIns="45720" rIns="91440" bIns="45720" rtlCol="0" anchor="t">
              <a:spAutoFit/>
            </a:bodyPr>
            <a:lstStyle/>
            <a:p>
              <a:pPr>
                <a:defRPr/>
              </a:pPr>
              <a:r>
                <a:rPr lang="en-GB" sz="1600" b="1" dirty="0">
                  <a:latin typeface="Arial"/>
                  <a:cs typeface="Arial"/>
                </a:rPr>
                <a:t>Synthesizes</a:t>
              </a:r>
              <a:r>
                <a:rPr lang="en-GB" sz="1600" dirty="0">
                  <a:latin typeface="Arial"/>
                  <a:cs typeface="Arial"/>
                </a:rPr>
                <a:t> the evidence / Meta-analysis</a:t>
              </a:r>
              <a:endParaRPr dirty="0"/>
            </a:p>
          </p:txBody>
        </p:sp>
        <p:pic>
          <p:nvPicPr>
            <p:cNvPr id="35" name="Graphic 34"/>
            <p:cNvPicPr>
              <a:picLocks noChangeAspect="1"/>
            </p:cNvPicPr>
            <p:nvPr/>
          </p:nvPicPr>
          <p:blipFill>
            <a:blip r:embed="rId13"/>
            <a:stretch/>
          </p:blipFill>
          <p:spPr bwMode="auto">
            <a:xfrm>
              <a:off x="-3881569" y="5899473"/>
              <a:ext cx="629072" cy="671884"/>
            </a:xfrm>
            <a:prstGeom prst="rect">
              <a:avLst/>
            </a:prstGeom>
          </p:spPr>
        </p:pic>
      </p:grpSp>
      <p:grpSp>
        <p:nvGrpSpPr>
          <p:cNvPr id="51" name="Group 50"/>
          <p:cNvGrpSpPr/>
          <p:nvPr/>
        </p:nvGrpSpPr>
        <p:grpSpPr bwMode="auto">
          <a:xfrm>
            <a:off x="756787" y="4114712"/>
            <a:ext cx="3302611" cy="669611"/>
            <a:chOff x="-8892091" y="4351459"/>
            <a:chExt cx="3820148" cy="774543"/>
          </a:xfrm>
        </p:grpSpPr>
        <p:sp>
          <p:nvSpPr>
            <p:cNvPr id="21" name="TextBox 20"/>
            <p:cNvSpPr txBox="1"/>
            <p:nvPr/>
          </p:nvSpPr>
          <p:spPr bwMode="auto">
            <a:xfrm>
              <a:off x="-8892091" y="4541227"/>
              <a:ext cx="3140119" cy="584775"/>
            </a:xfrm>
            <a:prstGeom prst="rect">
              <a:avLst/>
            </a:prstGeom>
            <a:noFill/>
          </p:spPr>
          <p:txBody>
            <a:bodyPr wrap="square" rtlCol="0">
              <a:spAutoFit/>
            </a:bodyPr>
            <a:lstStyle/>
            <a:p>
              <a:pPr algn="r">
                <a:defRPr/>
              </a:pPr>
              <a:r>
                <a:rPr lang="en-GB" sz="1600"/>
                <a:t>Not dependent on access to </a:t>
              </a:r>
              <a:r>
                <a:rPr lang="en-GB" sz="1600" b="1"/>
                <a:t>patient data</a:t>
              </a:r>
              <a:endParaRPr lang="en-GB" sz="1600" b="1">
                <a:solidFill>
                  <a:srgbClr val="DD8400"/>
                </a:solidFill>
                <a:latin typeface="Arial"/>
                <a:cs typeface="Arial"/>
              </a:endParaRPr>
            </a:p>
          </p:txBody>
        </p:sp>
        <p:grpSp>
          <p:nvGrpSpPr>
            <p:cNvPr id="43" name="Group 42"/>
            <p:cNvGrpSpPr/>
            <p:nvPr/>
          </p:nvGrpSpPr>
          <p:grpSpPr bwMode="auto">
            <a:xfrm flipH="1">
              <a:off x="-5555696" y="4351459"/>
              <a:ext cx="483753" cy="741889"/>
              <a:chOff x="-4140743" y="4533787"/>
              <a:chExt cx="1348810" cy="2068551"/>
            </a:xfrm>
          </p:grpSpPr>
          <p:sp>
            <p:nvSpPr>
              <p:cNvPr id="37" name="Freeform: Shape 36"/>
              <p:cNvSpPr/>
              <p:nvPr/>
            </p:nvSpPr>
            <p:spPr bwMode="auto">
              <a:xfrm>
                <a:off x="-4081538" y="4533787"/>
                <a:ext cx="1209261" cy="1390650"/>
              </a:xfrm>
              <a:custGeom>
                <a:avLst/>
                <a:gdLst>
                  <a:gd name="connsiteX0" fmla="*/ 287672 w 1209260"/>
                  <a:gd name="connsiteY0" fmla="*/ 551412 h 1390649"/>
                  <a:gd name="connsiteX1" fmla="*/ 287672 w 1209260"/>
                  <a:gd name="connsiteY1" fmla="*/ 803301 h 1390649"/>
                  <a:gd name="connsiteX2" fmla="*/ 383627 w 1209260"/>
                  <a:gd name="connsiteY2" fmla="*/ 1034874 h 1390649"/>
                  <a:gd name="connsiteX3" fmla="*/ 615140 w 1209260"/>
                  <a:gd name="connsiteY3" fmla="*/ 1130768 h 1390649"/>
                  <a:gd name="connsiteX4" fmla="*/ 615260 w 1209260"/>
                  <a:gd name="connsiteY4" fmla="*/ 1130768 h 1390649"/>
                  <a:gd name="connsiteX5" fmla="*/ 846773 w 1209260"/>
                  <a:gd name="connsiteY5" fmla="*/ 1034874 h 1390649"/>
                  <a:gd name="connsiteX6" fmla="*/ 942728 w 1209260"/>
                  <a:gd name="connsiteY6" fmla="*/ 803301 h 1390649"/>
                  <a:gd name="connsiteX7" fmla="*/ 942728 w 1209260"/>
                  <a:gd name="connsiteY7" fmla="*/ 551412 h 1390649"/>
                  <a:gd name="connsiteX8" fmla="*/ 678989 w 1209260"/>
                  <a:gd name="connsiteY8" fmla="*/ 287672 h 1390649"/>
                  <a:gd name="connsiteX9" fmla="*/ 551412 w 1209260"/>
                  <a:gd name="connsiteY9" fmla="*/ 287672 h 1390649"/>
                  <a:gd name="connsiteX10" fmla="*/ 287672 w 1209260"/>
                  <a:gd name="connsiteY10" fmla="*/ 551412 h 1390649"/>
                  <a:gd name="connsiteX11" fmla="*/ 852034 w 1209260"/>
                  <a:gd name="connsiteY11" fmla="*/ 615623 h 1390649"/>
                  <a:gd name="connsiteX12" fmla="*/ 817933 w 1209260"/>
                  <a:gd name="connsiteY12" fmla="*/ 621004 h 1390649"/>
                  <a:gd name="connsiteX13" fmla="*/ 661333 w 1209260"/>
                  <a:gd name="connsiteY13" fmla="*/ 616107 h 1390649"/>
                  <a:gd name="connsiteX14" fmla="*/ 565681 w 1209260"/>
                  <a:gd name="connsiteY14" fmla="*/ 594824 h 1390649"/>
                  <a:gd name="connsiteX15" fmla="*/ 478977 w 1209260"/>
                  <a:gd name="connsiteY15" fmla="*/ 596638 h 1390649"/>
                  <a:gd name="connsiteX16" fmla="*/ 378366 w 1209260"/>
                  <a:gd name="connsiteY16" fmla="*/ 623423 h 1390649"/>
                  <a:gd name="connsiteX17" fmla="*/ 378366 w 1209260"/>
                  <a:gd name="connsiteY17" fmla="*/ 803301 h 1390649"/>
                  <a:gd name="connsiteX18" fmla="*/ 447717 w 1209260"/>
                  <a:gd name="connsiteY18" fmla="*/ 970723 h 1390649"/>
                  <a:gd name="connsiteX19" fmla="*/ 615140 w 1209260"/>
                  <a:gd name="connsiteY19" fmla="*/ 1040074 h 1390649"/>
                  <a:gd name="connsiteX20" fmla="*/ 615260 w 1209260"/>
                  <a:gd name="connsiteY20" fmla="*/ 1040074 h 1390649"/>
                  <a:gd name="connsiteX21" fmla="*/ 782683 w 1209260"/>
                  <a:gd name="connsiteY21" fmla="*/ 970723 h 1390649"/>
                  <a:gd name="connsiteX22" fmla="*/ 852034 w 1209260"/>
                  <a:gd name="connsiteY22" fmla="*/ 803301 h 139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9260" h="1390649" extrusionOk="0">
                    <a:moveTo>
                      <a:pt x="287672" y="551412"/>
                    </a:moveTo>
                    <a:lnTo>
                      <a:pt x="287672" y="803301"/>
                    </a:lnTo>
                    <a:cubicBezTo>
                      <a:pt x="287672" y="890186"/>
                      <a:pt x="322196" y="973443"/>
                      <a:pt x="383627" y="1034874"/>
                    </a:cubicBezTo>
                    <a:cubicBezTo>
                      <a:pt x="444997" y="1096304"/>
                      <a:pt x="528315" y="1130768"/>
                      <a:pt x="615140" y="1130768"/>
                    </a:cubicBezTo>
                    <a:lnTo>
                      <a:pt x="615260" y="1130768"/>
                    </a:lnTo>
                    <a:cubicBezTo>
                      <a:pt x="702085" y="1130768"/>
                      <a:pt x="785403" y="1096304"/>
                      <a:pt x="846773" y="1034874"/>
                    </a:cubicBezTo>
                    <a:cubicBezTo>
                      <a:pt x="908204" y="973443"/>
                      <a:pt x="942728" y="890186"/>
                      <a:pt x="942728" y="803301"/>
                    </a:cubicBezTo>
                    <a:lnTo>
                      <a:pt x="942728" y="551412"/>
                    </a:lnTo>
                    <a:cubicBezTo>
                      <a:pt x="942728" y="405756"/>
                      <a:pt x="824644" y="287672"/>
                      <a:pt x="678989" y="287672"/>
                    </a:cubicBezTo>
                    <a:lnTo>
                      <a:pt x="551412" y="287672"/>
                    </a:lnTo>
                    <a:cubicBezTo>
                      <a:pt x="405756" y="287672"/>
                      <a:pt x="287672" y="405756"/>
                      <a:pt x="287672" y="551412"/>
                    </a:cubicBezTo>
                    <a:close/>
                    <a:moveTo>
                      <a:pt x="852034" y="615623"/>
                    </a:moveTo>
                    <a:lnTo>
                      <a:pt x="817933" y="621004"/>
                    </a:lnTo>
                    <a:cubicBezTo>
                      <a:pt x="765874" y="629167"/>
                      <a:pt x="712787" y="627534"/>
                      <a:pt x="661333" y="616107"/>
                    </a:cubicBezTo>
                    <a:cubicBezTo>
                      <a:pt x="661333" y="616107"/>
                      <a:pt x="565681" y="594824"/>
                      <a:pt x="565681" y="594824"/>
                    </a:cubicBezTo>
                    <a:cubicBezTo>
                      <a:pt x="537082" y="588475"/>
                      <a:pt x="507334" y="589080"/>
                      <a:pt x="478977" y="596638"/>
                    </a:cubicBezTo>
                    <a:lnTo>
                      <a:pt x="378366" y="623423"/>
                    </a:lnTo>
                    <a:lnTo>
                      <a:pt x="378366" y="803301"/>
                    </a:lnTo>
                    <a:cubicBezTo>
                      <a:pt x="378366" y="866122"/>
                      <a:pt x="403338" y="926343"/>
                      <a:pt x="447717" y="970723"/>
                    </a:cubicBezTo>
                    <a:cubicBezTo>
                      <a:pt x="492158" y="1015163"/>
                      <a:pt x="552379" y="1040074"/>
                      <a:pt x="615140" y="1040074"/>
                    </a:cubicBezTo>
                    <a:lnTo>
                      <a:pt x="615260" y="1040074"/>
                    </a:lnTo>
                    <a:cubicBezTo>
                      <a:pt x="678021" y="1040074"/>
                      <a:pt x="738242" y="1015163"/>
                      <a:pt x="782683" y="970723"/>
                    </a:cubicBezTo>
                    <a:cubicBezTo>
                      <a:pt x="827062" y="926343"/>
                      <a:pt x="852034" y="866122"/>
                      <a:pt x="852034" y="803301"/>
                    </a:cubicBezTo>
                    <a:close/>
                  </a:path>
                </a:pathLst>
              </a:custGeom>
              <a:solidFill>
                <a:srgbClr val="000000"/>
              </a:solidFill>
              <a:ln w="60424" cap="flat">
                <a:noFill/>
                <a:prstDash val="solid"/>
                <a:round/>
              </a:ln>
            </p:spPr>
            <p:txBody>
              <a:bodyPr rtlCol="0" anchor="ctr"/>
              <a:lstStyle/>
              <a:p>
                <a:pPr>
                  <a:defRPr/>
                </a:pPr>
                <a:endParaRPr lang="en-GB"/>
              </a:p>
            </p:txBody>
          </p:sp>
          <p:sp>
            <p:nvSpPr>
              <p:cNvPr id="38" name="Freeform: Shape 37"/>
              <p:cNvSpPr/>
              <p:nvPr/>
            </p:nvSpPr>
            <p:spPr bwMode="auto">
              <a:xfrm>
                <a:off x="-4140743" y="5691047"/>
                <a:ext cx="1348810" cy="911291"/>
              </a:xfrm>
              <a:custGeom>
                <a:avLst/>
                <a:gdLst>
                  <a:gd name="connsiteX0" fmla="*/ 804207 w 1874353"/>
                  <a:gd name="connsiteY0" fmla="*/ 305136 h 1451112"/>
                  <a:gd name="connsiteX1" fmla="*/ 675724 w 1874353"/>
                  <a:gd name="connsiteY1" fmla="*/ 297276 h 1451112"/>
                  <a:gd name="connsiteX2" fmla="*/ 675300 w 1874353"/>
                  <a:gd name="connsiteY2" fmla="*/ 297458 h 1451112"/>
                  <a:gd name="connsiteX3" fmla="*/ 287672 w 1874353"/>
                  <a:gd name="connsiteY3" fmla="*/ 851299 h 1451112"/>
                  <a:gd name="connsiteX4" fmla="*/ 287672 w 1874353"/>
                  <a:gd name="connsiteY4" fmla="*/ 1032688 h 1451112"/>
                  <a:gd name="connsiteX5" fmla="*/ 453945 w 1874353"/>
                  <a:gd name="connsiteY5" fmla="*/ 1198962 h 1451112"/>
                  <a:gd name="connsiteX6" fmla="*/ 1470208 w 1874353"/>
                  <a:gd name="connsiteY6" fmla="*/ 1198962 h 1451112"/>
                  <a:gd name="connsiteX7" fmla="*/ 1636481 w 1874353"/>
                  <a:gd name="connsiteY7" fmla="*/ 1032688 h 1451112"/>
                  <a:gd name="connsiteX8" fmla="*/ 1636481 w 1874353"/>
                  <a:gd name="connsiteY8" fmla="*/ 851299 h 1451112"/>
                  <a:gd name="connsiteX9" fmla="*/ 1248913 w 1874353"/>
                  <a:gd name="connsiteY9" fmla="*/ 297276 h 1451112"/>
                  <a:gd name="connsiteX10" fmla="*/ 1248429 w 1874353"/>
                  <a:gd name="connsiteY10" fmla="*/ 297095 h 1451112"/>
                  <a:gd name="connsiteX11" fmla="*/ 1119280 w 1874353"/>
                  <a:gd name="connsiteY11" fmla="*/ 305197 h 1451112"/>
                  <a:gd name="connsiteX12" fmla="*/ 962137 w 1874353"/>
                  <a:gd name="connsiteY12" fmla="*/ 340931 h 1451112"/>
                  <a:gd name="connsiteX13" fmla="*/ 962016 w 1874353"/>
                  <a:gd name="connsiteY13" fmla="*/ 340931 h 1451112"/>
                  <a:gd name="connsiteX14" fmla="*/ 804207 w 1874353"/>
                  <a:gd name="connsiteY14" fmla="*/ 305136 h 1451112"/>
                  <a:gd name="connsiteX15" fmla="*/ 1334952 w 1874353"/>
                  <a:gd name="connsiteY15" fmla="*/ 718039 h 1451112"/>
                  <a:gd name="connsiteX16" fmla="*/ 1153563 w 1874353"/>
                  <a:gd name="connsiteY16" fmla="*/ 718039 h 1451112"/>
                  <a:gd name="connsiteX17" fmla="*/ 1108216 w 1874353"/>
                  <a:gd name="connsiteY17" fmla="*/ 763386 h 1451112"/>
                  <a:gd name="connsiteX18" fmla="*/ 1153563 w 1874353"/>
                  <a:gd name="connsiteY18" fmla="*/ 808733 h 1451112"/>
                  <a:gd name="connsiteX19" fmla="*/ 1334952 w 1874353"/>
                  <a:gd name="connsiteY19" fmla="*/ 808733 h 1451112"/>
                  <a:gd name="connsiteX20" fmla="*/ 1380299 w 1874353"/>
                  <a:gd name="connsiteY20" fmla="*/ 763386 h 1451112"/>
                  <a:gd name="connsiteX21" fmla="*/ 1334952 w 1874353"/>
                  <a:gd name="connsiteY21" fmla="*/ 718039 h 1451112"/>
                  <a:gd name="connsiteX0" fmla="*/ 516535 w 1348809"/>
                  <a:gd name="connsiteY0" fmla="*/ 17464 h 911290"/>
                  <a:gd name="connsiteX1" fmla="*/ 388052 w 1348809"/>
                  <a:gd name="connsiteY1" fmla="*/ 9604 h 911290"/>
                  <a:gd name="connsiteX2" fmla="*/ 387628 w 1348809"/>
                  <a:gd name="connsiteY2" fmla="*/ 9786 h 911290"/>
                  <a:gd name="connsiteX3" fmla="*/ 0 w 1348809"/>
                  <a:gd name="connsiteY3" fmla="*/ 563627 h 911290"/>
                  <a:gd name="connsiteX4" fmla="*/ 0 w 1348809"/>
                  <a:gd name="connsiteY4" fmla="*/ 745016 h 911290"/>
                  <a:gd name="connsiteX5" fmla="*/ 166273 w 1348809"/>
                  <a:gd name="connsiteY5" fmla="*/ 911290 h 911290"/>
                  <a:gd name="connsiteX6" fmla="*/ 1182536 w 1348809"/>
                  <a:gd name="connsiteY6" fmla="*/ 911290 h 911290"/>
                  <a:gd name="connsiteX7" fmla="*/ 1348809 w 1348809"/>
                  <a:gd name="connsiteY7" fmla="*/ 745016 h 911290"/>
                  <a:gd name="connsiteX8" fmla="*/ 1348809 w 1348809"/>
                  <a:gd name="connsiteY8" fmla="*/ 563627 h 911290"/>
                  <a:gd name="connsiteX9" fmla="*/ 961241 w 1348809"/>
                  <a:gd name="connsiteY9" fmla="*/ 9604 h 911290"/>
                  <a:gd name="connsiteX10" fmla="*/ 960757 w 1348809"/>
                  <a:gd name="connsiteY10" fmla="*/ 9423 h 911290"/>
                  <a:gd name="connsiteX11" fmla="*/ 831608 w 1348809"/>
                  <a:gd name="connsiteY11" fmla="*/ 17525 h 911290"/>
                  <a:gd name="connsiteX12" fmla="*/ 674465 w 1348809"/>
                  <a:gd name="connsiteY12" fmla="*/ 53259 h 911290"/>
                  <a:gd name="connsiteX13" fmla="*/ 674344 w 1348809"/>
                  <a:gd name="connsiteY13" fmla="*/ 53259 h 911290"/>
                  <a:gd name="connsiteX14" fmla="*/ 516535 w 1348809"/>
                  <a:gd name="connsiteY14" fmla="*/ 17464 h 911290"/>
                  <a:gd name="connsiteX15" fmla="*/ 1047280 w 1348809"/>
                  <a:gd name="connsiteY15" fmla="*/ 430367 h 911290"/>
                  <a:gd name="connsiteX16" fmla="*/ 820544 w 1348809"/>
                  <a:gd name="connsiteY16" fmla="*/ 475714 h 911290"/>
                  <a:gd name="connsiteX17" fmla="*/ 865891 w 1348809"/>
                  <a:gd name="connsiteY17" fmla="*/ 521061 h 911290"/>
                  <a:gd name="connsiteX18" fmla="*/ 1047280 w 1348809"/>
                  <a:gd name="connsiteY18" fmla="*/ 521061 h 911290"/>
                  <a:gd name="connsiteX19" fmla="*/ 1092627 w 1348809"/>
                  <a:gd name="connsiteY19" fmla="*/ 475714 h 911290"/>
                  <a:gd name="connsiteX20" fmla="*/ 1047280 w 1348809"/>
                  <a:gd name="connsiteY20" fmla="*/ 430367 h 911290"/>
                  <a:gd name="connsiteX0" fmla="*/ 516535 w 1348809"/>
                  <a:gd name="connsiteY0" fmla="*/ 17464 h 911290"/>
                  <a:gd name="connsiteX1" fmla="*/ 388052 w 1348809"/>
                  <a:gd name="connsiteY1" fmla="*/ 9604 h 911290"/>
                  <a:gd name="connsiteX2" fmla="*/ 387628 w 1348809"/>
                  <a:gd name="connsiteY2" fmla="*/ 9786 h 911290"/>
                  <a:gd name="connsiteX3" fmla="*/ 0 w 1348809"/>
                  <a:gd name="connsiteY3" fmla="*/ 563627 h 911290"/>
                  <a:gd name="connsiteX4" fmla="*/ 0 w 1348809"/>
                  <a:gd name="connsiteY4" fmla="*/ 745016 h 911290"/>
                  <a:gd name="connsiteX5" fmla="*/ 166273 w 1348809"/>
                  <a:gd name="connsiteY5" fmla="*/ 911290 h 911290"/>
                  <a:gd name="connsiteX6" fmla="*/ 1182536 w 1348809"/>
                  <a:gd name="connsiteY6" fmla="*/ 911290 h 911290"/>
                  <a:gd name="connsiteX7" fmla="*/ 1348809 w 1348809"/>
                  <a:gd name="connsiteY7" fmla="*/ 745016 h 911290"/>
                  <a:gd name="connsiteX8" fmla="*/ 1348809 w 1348809"/>
                  <a:gd name="connsiteY8" fmla="*/ 563627 h 911290"/>
                  <a:gd name="connsiteX9" fmla="*/ 961241 w 1348809"/>
                  <a:gd name="connsiteY9" fmla="*/ 9604 h 911290"/>
                  <a:gd name="connsiteX10" fmla="*/ 960757 w 1348809"/>
                  <a:gd name="connsiteY10" fmla="*/ 9423 h 911290"/>
                  <a:gd name="connsiteX11" fmla="*/ 831608 w 1348809"/>
                  <a:gd name="connsiteY11" fmla="*/ 17525 h 911290"/>
                  <a:gd name="connsiteX12" fmla="*/ 674465 w 1348809"/>
                  <a:gd name="connsiteY12" fmla="*/ 53259 h 911290"/>
                  <a:gd name="connsiteX13" fmla="*/ 674344 w 1348809"/>
                  <a:gd name="connsiteY13" fmla="*/ 53259 h 911290"/>
                  <a:gd name="connsiteX14" fmla="*/ 516535 w 1348809"/>
                  <a:gd name="connsiteY14" fmla="*/ 17464 h 911290"/>
                  <a:gd name="connsiteX15" fmla="*/ 1047280 w 1348809"/>
                  <a:gd name="connsiteY15" fmla="*/ 430367 h 911290"/>
                  <a:gd name="connsiteX16" fmla="*/ 820544 w 1348809"/>
                  <a:gd name="connsiteY16" fmla="*/ 475714 h 911290"/>
                  <a:gd name="connsiteX17" fmla="*/ 865891 w 1348809"/>
                  <a:gd name="connsiteY17" fmla="*/ 521061 h 911290"/>
                  <a:gd name="connsiteX18" fmla="*/ 1047280 w 1348809"/>
                  <a:gd name="connsiteY18" fmla="*/ 521061 h 911290"/>
                  <a:gd name="connsiteX19" fmla="*/ 1092627 w 1348809"/>
                  <a:gd name="connsiteY19" fmla="*/ 475714 h 911290"/>
                  <a:gd name="connsiteX20" fmla="*/ 1047280 w 1348809"/>
                  <a:gd name="connsiteY20" fmla="*/ 430367 h 911290"/>
                  <a:gd name="connsiteX0" fmla="*/ 516535 w 1348809"/>
                  <a:gd name="connsiteY0" fmla="*/ 17464 h 911290"/>
                  <a:gd name="connsiteX1" fmla="*/ 388052 w 1348809"/>
                  <a:gd name="connsiteY1" fmla="*/ 9604 h 911290"/>
                  <a:gd name="connsiteX2" fmla="*/ 387628 w 1348809"/>
                  <a:gd name="connsiteY2" fmla="*/ 9786 h 911290"/>
                  <a:gd name="connsiteX3" fmla="*/ 0 w 1348809"/>
                  <a:gd name="connsiteY3" fmla="*/ 563627 h 911290"/>
                  <a:gd name="connsiteX4" fmla="*/ 0 w 1348809"/>
                  <a:gd name="connsiteY4" fmla="*/ 745016 h 911290"/>
                  <a:gd name="connsiteX5" fmla="*/ 166273 w 1348809"/>
                  <a:gd name="connsiteY5" fmla="*/ 911290 h 911290"/>
                  <a:gd name="connsiteX6" fmla="*/ 1182536 w 1348809"/>
                  <a:gd name="connsiteY6" fmla="*/ 911290 h 911290"/>
                  <a:gd name="connsiteX7" fmla="*/ 1348809 w 1348809"/>
                  <a:gd name="connsiteY7" fmla="*/ 745016 h 911290"/>
                  <a:gd name="connsiteX8" fmla="*/ 1348809 w 1348809"/>
                  <a:gd name="connsiteY8" fmla="*/ 563627 h 911290"/>
                  <a:gd name="connsiteX9" fmla="*/ 961241 w 1348809"/>
                  <a:gd name="connsiteY9" fmla="*/ 9604 h 911290"/>
                  <a:gd name="connsiteX10" fmla="*/ 960757 w 1348809"/>
                  <a:gd name="connsiteY10" fmla="*/ 9423 h 911290"/>
                  <a:gd name="connsiteX11" fmla="*/ 831608 w 1348809"/>
                  <a:gd name="connsiteY11" fmla="*/ 17525 h 911290"/>
                  <a:gd name="connsiteX12" fmla="*/ 674465 w 1348809"/>
                  <a:gd name="connsiteY12" fmla="*/ 53259 h 911290"/>
                  <a:gd name="connsiteX13" fmla="*/ 674344 w 1348809"/>
                  <a:gd name="connsiteY13" fmla="*/ 53259 h 911290"/>
                  <a:gd name="connsiteX14" fmla="*/ 516535 w 1348809"/>
                  <a:gd name="connsiteY14" fmla="*/ 17464 h 911290"/>
                  <a:gd name="connsiteX15" fmla="*/ 1047280 w 1348809"/>
                  <a:gd name="connsiteY15" fmla="*/ 430367 h 911290"/>
                  <a:gd name="connsiteX16" fmla="*/ 865891 w 1348809"/>
                  <a:gd name="connsiteY16" fmla="*/ 521061 h 911290"/>
                  <a:gd name="connsiteX17" fmla="*/ 1047280 w 1348809"/>
                  <a:gd name="connsiteY17" fmla="*/ 521061 h 911290"/>
                  <a:gd name="connsiteX18" fmla="*/ 1092627 w 1348809"/>
                  <a:gd name="connsiteY18" fmla="*/ 475714 h 911290"/>
                  <a:gd name="connsiteX19" fmla="*/ 1047280 w 1348809"/>
                  <a:gd name="connsiteY19" fmla="*/ 430367 h 911290"/>
                  <a:gd name="connsiteX0" fmla="*/ 516535 w 1348809"/>
                  <a:gd name="connsiteY0" fmla="*/ 17464 h 911290"/>
                  <a:gd name="connsiteX1" fmla="*/ 388052 w 1348809"/>
                  <a:gd name="connsiteY1" fmla="*/ 9604 h 911290"/>
                  <a:gd name="connsiteX2" fmla="*/ 387628 w 1348809"/>
                  <a:gd name="connsiteY2" fmla="*/ 9786 h 911290"/>
                  <a:gd name="connsiteX3" fmla="*/ 0 w 1348809"/>
                  <a:gd name="connsiteY3" fmla="*/ 563627 h 911290"/>
                  <a:gd name="connsiteX4" fmla="*/ 0 w 1348809"/>
                  <a:gd name="connsiteY4" fmla="*/ 745016 h 911290"/>
                  <a:gd name="connsiteX5" fmla="*/ 166273 w 1348809"/>
                  <a:gd name="connsiteY5" fmla="*/ 911290 h 911290"/>
                  <a:gd name="connsiteX6" fmla="*/ 1182536 w 1348809"/>
                  <a:gd name="connsiteY6" fmla="*/ 911290 h 911290"/>
                  <a:gd name="connsiteX7" fmla="*/ 1348809 w 1348809"/>
                  <a:gd name="connsiteY7" fmla="*/ 745016 h 911290"/>
                  <a:gd name="connsiteX8" fmla="*/ 1348809 w 1348809"/>
                  <a:gd name="connsiteY8" fmla="*/ 563627 h 911290"/>
                  <a:gd name="connsiteX9" fmla="*/ 961241 w 1348809"/>
                  <a:gd name="connsiteY9" fmla="*/ 9604 h 911290"/>
                  <a:gd name="connsiteX10" fmla="*/ 960757 w 1348809"/>
                  <a:gd name="connsiteY10" fmla="*/ 9423 h 911290"/>
                  <a:gd name="connsiteX11" fmla="*/ 831608 w 1348809"/>
                  <a:gd name="connsiteY11" fmla="*/ 17525 h 911290"/>
                  <a:gd name="connsiteX12" fmla="*/ 674465 w 1348809"/>
                  <a:gd name="connsiteY12" fmla="*/ 53259 h 911290"/>
                  <a:gd name="connsiteX13" fmla="*/ 674344 w 1348809"/>
                  <a:gd name="connsiteY13" fmla="*/ 53259 h 911290"/>
                  <a:gd name="connsiteX14" fmla="*/ 516535 w 1348809"/>
                  <a:gd name="connsiteY14" fmla="*/ 17464 h 911290"/>
                  <a:gd name="connsiteX15" fmla="*/ 1047280 w 1348809"/>
                  <a:gd name="connsiteY15" fmla="*/ 430367 h 911290"/>
                  <a:gd name="connsiteX16" fmla="*/ 1047280 w 1348809"/>
                  <a:gd name="connsiteY16" fmla="*/ 521061 h 911290"/>
                  <a:gd name="connsiteX17" fmla="*/ 1092627 w 1348809"/>
                  <a:gd name="connsiteY17" fmla="*/ 475714 h 911290"/>
                  <a:gd name="connsiteX18" fmla="*/ 1047280 w 1348809"/>
                  <a:gd name="connsiteY18" fmla="*/ 430367 h 911290"/>
                  <a:gd name="connsiteX0" fmla="*/ 516535 w 1348809"/>
                  <a:gd name="connsiteY0" fmla="*/ 17464 h 911290"/>
                  <a:gd name="connsiteX1" fmla="*/ 388052 w 1348809"/>
                  <a:gd name="connsiteY1" fmla="*/ 9604 h 911290"/>
                  <a:gd name="connsiteX2" fmla="*/ 387628 w 1348809"/>
                  <a:gd name="connsiteY2" fmla="*/ 9786 h 911290"/>
                  <a:gd name="connsiteX3" fmla="*/ 0 w 1348809"/>
                  <a:gd name="connsiteY3" fmla="*/ 563627 h 911290"/>
                  <a:gd name="connsiteX4" fmla="*/ 0 w 1348809"/>
                  <a:gd name="connsiteY4" fmla="*/ 745016 h 911290"/>
                  <a:gd name="connsiteX5" fmla="*/ 166273 w 1348809"/>
                  <a:gd name="connsiteY5" fmla="*/ 911290 h 911290"/>
                  <a:gd name="connsiteX6" fmla="*/ 1182536 w 1348809"/>
                  <a:gd name="connsiteY6" fmla="*/ 911290 h 911290"/>
                  <a:gd name="connsiteX7" fmla="*/ 1348809 w 1348809"/>
                  <a:gd name="connsiteY7" fmla="*/ 745016 h 911290"/>
                  <a:gd name="connsiteX8" fmla="*/ 1348809 w 1348809"/>
                  <a:gd name="connsiteY8" fmla="*/ 563627 h 911290"/>
                  <a:gd name="connsiteX9" fmla="*/ 961241 w 1348809"/>
                  <a:gd name="connsiteY9" fmla="*/ 9604 h 911290"/>
                  <a:gd name="connsiteX10" fmla="*/ 960757 w 1348809"/>
                  <a:gd name="connsiteY10" fmla="*/ 9423 h 911290"/>
                  <a:gd name="connsiteX11" fmla="*/ 831608 w 1348809"/>
                  <a:gd name="connsiteY11" fmla="*/ 17525 h 911290"/>
                  <a:gd name="connsiteX12" fmla="*/ 674465 w 1348809"/>
                  <a:gd name="connsiteY12" fmla="*/ 53259 h 911290"/>
                  <a:gd name="connsiteX13" fmla="*/ 674344 w 1348809"/>
                  <a:gd name="connsiteY13" fmla="*/ 53259 h 911290"/>
                  <a:gd name="connsiteX14" fmla="*/ 516535 w 1348809"/>
                  <a:gd name="connsiteY14" fmla="*/ 17464 h 911290"/>
                  <a:gd name="connsiteX15" fmla="*/ 1047280 w 1348809"/>
                  <a:gd name="connsiteY15" fmla="*/ 430367 h 911290"/>
                  <a:gd name="connsiteX16" fmla="*/ 1047280 w 1348809"/>
                  <a:gd name="connsiteY16" fmla="*/ 521061 h 911290"/>
                  <a:gd name="connsiteX17" fmla="*/ 1047280 w 1348809"/>
                  <a:gd name="connsiteY17" fmla="*/ 430367 h 911290"/>
                  <a:gd name="connsiteX0" fmla="*/ 516535 w 1348809"/>
                  <a:gd name="connsiteY0" fmla="*/ 17464 h 911290"/>
                  <a:gd name="connsiteX1" fmla="*/ 388052 w 1348809"/>
                  <a:gd name="connsiteY1" fmla="*/ 9604 h 911290"/>
                  <a:gd name="connsiteX2" fmla="*/ 387628 w 1348809"/>
                  <a:gd name="connsiteY2" fmla="*/ 9786 h 911290"/>
                  <a:gd name="connsiteX3" fmla="*/ 0 w 1348809"/>
                  <a:gd name="connsiteY3" fmla="*/ 563627 h 911290"/>
                  <a:gd name="connsiteX4" fmla="*/ 0 w 1348809"/>
                  <a:gd name="connsiteY4" fmla="*/ 745016 h 911290"/>
                  <a:gd name="connsiteX5" fmla="*/ 166273 w 1348809"/>
                  <a:gd name="connsiteY5" fmla="*/ 911290 h 911290"/>
                  <a:gd name="connsiteX6" fmla="*/ 1182536 w 1348809"/>
                  <a:gd name="connsiteY6" fmla="*/ 911290 h 911290"/>
                  <a:gd name="connsiteX7" fmla="*/ 1348809 w 1348809"/>
                  <a:gd name="connsiteY7" fmla="*/ 745016 h 911290"/>
                  <a:gd name="connsiteX8" fmla="*/ 1348809 w 1348809"/>
                  <a:gd name="connsiteY8" fmla="*/ 563627 h 911290"/>
                  <a:gd name="connsiteX9" fmla="*/ 961241 w 1348809"/>
                  <a:gd name="connsiteY9" fmla="*/ 9604 h 911290"/>
                  <a:gd name="connsiteX10" fmla="*/ 960757 w 1348809"/>
                  <a:gd name="connsiteY10" fmla="*/ 9423 h 911290"/>
                  <a:gd name="connsiteX11" fmla="*/ 831608 w 1348809"/>
                  <a:gd name="connsiteY11" fmla="*/ 17525 h 911290"/>
                  <a:gd name="connsiteX12" fmla="*/ 674465 w 1348809"/>
                  <a:gd name="connsiteY12" fmla="*/ 53259 h 911290"/>
                  <a:gd name="connsiteX13" fmla="*/ 674344 w 1348809"/>
                  <a:gd name="connsiteY13" fmla="*/ 53259 h 911290"/>
                  <a:gd name="connsiteX14" fmla="*/ 516535 w 1348809"/>
                  <a:gd name="connsiteY14" fmla="*/ 17464 h 91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8809" h="911290" extrusionOk="0">
                    <a:moveTo>
                      <a:pt x="516535" y="17464"/>
                    </a:moveTo>
                    <a:cubicBezTo>
                      <a:pt x="476509" y="-2428"/>
                      <a:pt x="430194" y="-5270"/>
                      <a:pt x="388052" y="9604"/>
                    </a:cubicBezTo>
                    <a:cubicBezTo>
                      <a:pt x="387931" y="9665"/>
                      <a:pt x="387749" y="9725"/>
                      <a:pt x="387628" y="9786"/>
                    </a:cubicBezTo>
                    <a:cubicBezTo>
                      <a:pt x="161436" y="92015"/>
                      <a:pt x="0" y="308957"/>
                      <a:pt x="0" y="563627"/>
                    </a:cubicBezTo>
                    <a:lnTo>
                      <a:pt x="0" y="745016"/>
                    </a:lnTo>
                    <a:cubicBezTo>
                      <a:pt x="0" y="836799"/>
                      <a:pt x="74430" y="911290"/>
                      <a:pt x="166273" y="911290"/>
                    </a:cubicBezTo>
                    <a:lnTo>
                      <a:pt x="1182536" y="911290"/>
                    </a:lnTo>
                    <a:cubicBezTo>
                      <a:pt x="1274379" y="911290"/>
                      <a:pt x="1348809" y="836799"/>
                      <a:pt x="1348809" y="745016"/>
                    </a:cubicBezTo>
                    <a:lnTo>
                      <a:pt x="1348809" y="563627"/>
                    </a:lnTo>
                    <a:cubicBezTo>
                      <a:pt x="1348809" y="308957"/>
                      <a:pt x="1187373" y="92015"/>
                      <a:pt x="961241" y="9604"/>
                    </a:cubicBezTo>
                    <a:cubicBezTo>
                      <a:pt x="961060" y="9544"/>
                      <a:pt x="960939" y="9483"/>
                      <a:pt x="960757" y="9423"/>
                    </a:cubicBezTo>
                    <a:cubicBezTo>
                      <a:pt x="918433" y="-5511"/>
                      <a:pt x="871756" y="-2609"/>
                      <a:pt x="831608" y="17525"/>
                    </a:cubicBezTo>
                    <a:cubicBezTo>
                      <a:pt x="784447" y="40440"/>
                      <a:pt x="730937" y="53259"/>
                      <a:pt x="674465" y="53259"/>
                    </a:cubicBezTo>
                    <a:lnTo>
                      <a:pt x="674344" y="53259"/>
                    </a:lnTo>
                    <a:cubicBezTo>
                      <a:pt x="617811" y="53259"/>
                      <a:pt x="564241" y="40440"/>
                      <a:pt x="516535" y="17464"/>
                    </a:cubicBezTo>
                    <a:close/>
                  </a:path>
                </a:pathLst>
              </a:custGeom>
              <a:solidFill>
                <a:srgbClr val="000000"/>
              </a:solidFill>
              <a:ln w="60424" cap="flat">
                <a:noFill/>
                <a:prstDash val="solid"/>
                <a:round/>
              </a:ln>
            </p:spPr>
            <p:txBody>
              <a:bodyPr rtlCol="0" anchor="ctr"/>
              <a:lstStyle/>
              <a:p>
                <a:pPr>
                  <a:defRPr/>
                </a:pPr>
                <a:endParaRPr lang="en-GB"/>
              </a:p>
            </p:txBody>
          </p:sp>
          <p:sp>
            <p:nvSpPr>
              <p:cNvPr id="39" name="Freeform: Shape 38"/>
              <p:cNvSpPr/>
              <p:nvPr/>
            </p:nvSpPr>
            <p:spPr bwMode="auto">
              <a:xfrm>
                <a:off x="-3906075" y="4923955"/>
                <a:ext cx="665093" cy="665093"/>
              </a:xfrm>
              <a:custGeom>
                <a:avLst/>
                <a:gdLst>
                  <a:gd name="connsiteX0" fmla="*/ 381752 w 665093"/>
                  <a:gd name="connsiteY0" fmla="*/ 334712 h 665093"/>
                  <a:gd name="connsiteX1" fmla="*/ 334712 w 665093"/>
                  <a:gd name="connsiteY1" fmla="*/ 381752 h 665093"/>
                  <a:gd name="connsiteX2" fmla="*/ 287672 w 665093"/>
                  <a:gd name="connsiteY2" fmla="*/ 334712 h 665093"/>
                  <a:gd name="connsiteX3" fmla="*/ 334712 w 665093"/>
                  <a:gd name="connsiteY3" fmla="*/ 287672 h 665093"/>
                  <a:gd name="connsiteX4" fmla="*/ 381752 w 665093"/>
                  <a:gd name="connsiteY4" fmla="*/ 334712 h 66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093" h="665093" extrusionOk="0">
                    <a:moveTo>
                      <a:pt x="381752" y="334712"/>
                    </a:moveTo>
                    <a:cubicBezTo>
                      <a:pt x="381752" y="360692"/>
                      <a:pt x="360692" y="381752"/>
                      <a:pt x="334712" y="381752"/>
                    </a:cubicBezTo>
                    <a:cubicBezTo>
                      <a:pt x="308732" y="381752"/>
                      <a:pt x="287672" y="360692"/>
                      <a:pt x="287672" y="334712"/>
                    </a:cubicBezTo>
                    <a:cubicBezTo>
                      <a:pt x="287672" y="308732"/>
                      <a:pt x="308732" y="287672"/>
                      <a:pt x="334712" y="287672"/>
                    </a:cubicBezTo>
                    <a:cubicBezTo>
                      <a:pt x="360692" y="287672"/>
                      <a:pt x="381752" y="308732"/>
                      <a:pt x="381752" y="334712"/>
                    </a:cubicBezTo>
                    <a:close/>
                  </a:path>
                </a:pathLst>
              </a:custGeom>
              <a:solidFill>
                <a:srgbClr val="000000"/>
              </a:solidFill>
              <a:ln w="60424" cap="flat">
                <a:noFill/>
                <a:prstDash val="solid"/>
                <a:round/>
              </a:ln>
            </p:spPr>
            <p:txBody>
              <a:bodyPr rtlCol="0" anchor="ctr"/>
              <a:lstStyle/>
              <a:p>
                <a:pPr>
                  <a:defRPr/>
                </a:pPr>
                <a:endParaRPr lang="en-GB"/>
              </a:p>
            </p:txBody>
          </p:sp>
          <p:sp>
            <p:nvSpPr>
              <p:cNvPr id="40" name="Freeform: Shape 39"/>
              <p:cNvSpPr/>
              <p:nvPr/>
            </p:nvSpPr>
            <p:spPr bwMode="auto">
              <a:xfrm>
                <a:off x="-3696026" y="4923955"/>
                <a:ext cx="665093" cy="665093"/>
              </a:xfrm>
              <a:custGeom>
                <a:avLst/>
                <a:gdLst>
                  <a:gd name="connsiteX0" fmla="*/ 381752 w 665093"/>
                  <a:gd name="connsiteY0" fmla="*/ 334712 h 665093"/>
                  <a:gd name="connsiteX1" fmla="*/ 334712 w 665093"/>
                  <a:gd name="connsiteY1" fmla="*/ 381752 h 665093"/>
                  <a:gd name="connsiteX2" fmla="*/ 287672 w 665093"/>
                  <a:gd name="connsiteY2" fmla="*/ 334712 h 665093"/>
                  <a:gd name="connsiteX3" fmla="*/ 334712 w 665093"/>
                  <a:gd name="connsiteY3" fmla="*/ 287672 h 665093"/>
                  <a:gd name="connsiteX4" fmla="*/ 381752 w 665093"/>
                  <a:gd name="connsiteY4" fmla="*/ 334712 h 66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093" h="665093" extrusionOk="0">
                    <a:moveTo>
                      <a:pt x="381752" y="334712"/>
                    </a:moveTo>
                    <a:cubicBezTo>
                      <a:pt x="381752" y="360692"/>
                      <a:pt x="360692" y="381752"/>
                      <a:pt x="334712" y="381752"/>
                    </a:cubicBezTo>
                    <a:cubicBezTo>
                      <a:pt x="308732" y="381752"/>
                      <a:pt x="287672" y="360692"/>
                      <a:pt x="287672" y="334712"/>
                    </a:cubicBezTo>
                    <a:cubicBezTo>
                      <a:pt x="287672" y="308732"/>
                      <a:pt x="308732" y="287672"/>
                      <a:pt x="334712" y="287672"/>
                    </a:cubicBezTo>
                    <a:cubicBezTo>
                      <a:pt x="360692" y="287672"/>
                      <a:pt x="381752" y="308732"/>
                      <a:pt x="381752" y="334712"/>
                    </a:cubicBezTo>
                    <a:close/>
                  </a:path>
                </a:pathLst>
              </a:custGeom>
              <a:solidFill>
                <a:srgbClr val="000000"/>
              </a:solidFill>
              <a:ln w="60424" cap="flat">
                <a:noFill/>
                <a:prstDash val="solid"/>
                <a:round/>
              </a:ln>
            </p:spPr>
            <p:txBody>
              <a:bodyPr rtlCol="0" anchor="ctr"/>
              <a:lstStyle/>
              <a:p>
                <a:pPr>
                  <a:defRPr/>
                </a:pPr>
                <a:endParaRPr lang="en-GB"/>
              </a:p>
            </p:txBody>
          </p:sp>
        </p:grpSp>
      </p:grpSp>
      <p:sp>
        <p:nvSpPr>
          <p:cNvPr id="74" name="Title 31"/>
          <p:cNvSpPr txBox="1"/>
          <p:nvPr/>
        </p:nvSpPr>
        <p:spPr bwMode="auto">
          <a:xfrm>
            <a:off x="0" y="1989409"/>
            <a:ext cx="4532607" cy="430306"/>
          </a:xfrm>
          <a:prstGeom prst="rect">
            <a:avLst/>
          </a:prstGeom>
        </p:spPr>
        <p:txBody>
          <a:bodyPr anchor="b">
            <a:noAutofit/>
          </a:bodyPr>
          <a:lstStyle>
            <a:lvl1pPr algn="l" defTabSz="914400">
              <a:lnSpc>
                <a:spcPct val="90000"/>
              </a:lnSpc>
              <a:spcBef>
                <a:spcPts val="0"/>
              </a:spcBef>
              <a:buNone/>
              <a:defRPr sz="2400" b="1">
                <a:solidFill>
                  <a:schemeClr val="tx1"/>
                </a:solidFill>
                <a:latin typeface="Arial"/>
                <a:ea typeface="+mj-ea"/>
                <a:cs typeface="Arial"/>
              </a:defRPr>
            </a:lvl1pPr>
          </a:lstStyle>
          <a:p>
            <a:pPr algn="ctr">
              <a:defRPr/>
            </a:pPr>
            <a:r>
              <a:rPr lang="en-GB"/>
              <a:t>Scoping Review</a:t>
            </a:r>
            <a:endParaRPr/>
          </a:p>
        </p:txBody>
      </p:sp>
      <p:sp>
        <p:nvSpPr>
          <p:cNvPr id="76" name="Title 31"/>
          <p:cNvSpPr txBox="1"/>
          <p:nvPr/>
        </p:nvSpPr>
        <p:spPr bwMode="auto">
          <a:xfrm>
            <a:off x="7702653" y="2003537"/>
            <a:ext cx="4532607" cy="430306"/>
          </a:xfrm>
          <a:prstGeom prst="rect">
            <a:avLst/>
          </a:prstGeom>
        </p:spPr>
        <p:txBody>
          <a:bodyPr anchor="b">
            <a:noAutofit/>
          </a:bodyPr>
          <a:lstStyle>
            <a:lvl1pPr algn="l" defTabSz="914400">
              <a:lnSpc>
                <a:spcPct val="90000"/>
              </a:lnSpc>
              <a:spcBef>
                <a:spcPts val="0"/>
              </a:spcBef>
              <a:buNone/>
              <a:defRPr sz="2400" b="1">
                <a:solidFill>
                  <a:schemeClr val="tx1"/>
                </a:solidFill>
                <a:latin typeface="Arial"/>
                <a:ea typeface="+mj-ea"/>
                <a:cs typeface="Arial"/>
              </a:defRPr>
            </a:lvl1pPr>
          </a:lstStyle>
          <a:p>
            <a:pPr algn="ctr">
              <a:defRPr/>
            </a:pPr>
            <a:r>
              <a:rPr lang="en-GB"/>
              <a:t>Systematic Review</a:t>
            </a:r>
            <a:endParaRPr/>
          </a:p>
        </p:txBody>
      </p:sp>
    </p:spTree>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5" name="Rectangle 54"/>
          <p:cNvSpPr/>
          <p:nvPr/>
        </p:nvSpPr>
        <p:spPr bwMode="auto">
          <a:xfrm>
            <a:off x="588078" y="1793729"/>
            <a:ext cx="3963945" cy="5099711"/>
          </a:xfrm>
          <a:prstGeom prst="rect">
            <a:avLst/>
          </a:prstGeom>
          <a:solidFill>
            <a:schemeClr val="accent2">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2" name="Title 31"/>
          <p:cNvSpPr>
            <a:spLocks noGrp="1"/>
          </p:cNvSpPr>
          <p:nvPr>
            <p:ph type="ctrTitle"/>
          </p:nvPr>
        </p:nvSpPr>
        <p:spPr bwMode="auto">
          <a:xfrm>
            <a:off x="2017675" y="659430"/>
            <a:ext cx="8724900" cy="430306"/>
          </a:xfrm>
        </p:spPr>
        <p:txBody>
          <a:bodyPr>
            <a:noAutofit/>
          </a:bodyPr>
          <a:lstStyle/>
          <a:p>
            <a:pPr algn="ctr">
              <a:defRPr/>
            </a:pPr>
            <a:r>
              <a:rPr lang="en-GB" sz="3600"/>
              <a:t>What is the difference?</a:t>
            </a:r>
            <a:endParaRPr/>
          </a:p>
        </p:txBody>
      </p:sp>
      <p:pic>
        <p:nvPicPr>
          <p:cNvPr id="7" name="Picture 6"/>
          <p:cNvPicPr>
            <a:picLocks noChangeAspect="1"/>
          </p:cNvPicPr>
          <p:nvPr/>
        </p:nvPicPr>
        <p:blipFill>
          <a:blip r:embed="rId3"/>
          <a:stretch/>
        </p:blipFill>
        <p:spPr bwMode="auto">
          <a:xfrm>
            <a:off x="4653407" y="2502864"/>
            <a:ext cx="2970375" cy="5161885"/>
          </a:xfrm>
          <a:prstGeom prst="rect">
            <a:avLst/>
          </a:prstGeom>
        </p:spPr>
      </p:pic>
      <p:grpSp>
        <p:nvGrpSpPr>
          <p:cNvPr id="50" name="Group 49"/>
          <p:cNvGrpSpPr/>
          <p:nvPr/>
        </p:nvGrpSpPr>
        <p:grpSpPr bwMode="auto">
          <a:xfrm>
            <a:off x="588078" y="2568726"/>
            <a:ext cx="3373828" cy="830997"/>
            <a:chOff x="-8892090" y="6278131"/>
            <a:chExt cx="3902525" cy="961219"/>
          </a:xfrm>
        </p:grpSpPr>
        <p:sp>
          <p:nvSpPr>
            <p:cNvPr id="60" name="TextBox 59"/>
            <p:cNvSpPr txBox="1"/>
            <p:nvPr/>
          </p:nvSpPr>
          <p:spPr bwMode="auto">
            <a:xfrm>
              <a:off x="-8892090" y="6278131"/>
              <a:ext cx="3140120" cy="961219"/>
            </a:xfrm>
            <a:prstGeom prst="rect">
              <a:avLst/>
            </a:prstGeom>
            <a:noFill/>
            <a:ln w="31750">
              <a:solidFill>
                <a:srgbClr val="C00000"/>
              </a:solidFill>
            </a:ln>
          </p:spPr>
          <p:txBody>
            <a:bodyPr wrap="square" rtlCol="0">
              <a:spAutoFit/>
            </a:bodyPr>
            <a:lstStyle/>
            <a:p>
              <a:pPr algn="r">
                <a:defRPr/>
              </a:pPr>
              <a:r>
                <a:rPr lang="en-GB" sz="1600" b="1">
                  <a:latin typeface="Arial"/>
                  <a:cs typeface="Arial"/>
                </a:rPr>
                <a:t>Determines the gap in lit. </a:t>
              </a:r>
              <a:r>
                <a:rPr lang="en-GB" sz="1600">
                  <a:latin typeface="Arial"/>
                  <a:cs typeface="Arial"/>
                </a:rPr>
                <a:t>and whether a systematic review is needed</a:t>
              </a:r>
              <a:endParaRPr/>
            </a:p>
          </p:txBody>
        </p:sp>
        <p:pic>
          <p:nvPicPr>
            <p:cNvPr id="20" name="Graphic 19"/>
            <p:cNvPicPr>
              <a:picLocks noChangeAspect="1"/>
            </p:cNvPicPr>
            <p:nvPr/>
          </p:nvPicPr>
          <p:blipFill>
            <a:blip r:embed="rId4"/>
            <a:stretch/>
          </p:blipFill>
          <p:spPr bwMode="auto">
            <a:xfrm>
              <a:off x="-5573796" y="6485058"/>
              <a:ext cx="584231" cy="584231"/>
            </a:xfrm>
            <a:prstGeom prst="rect">
              <a:avLst/>
            </a:prstGeom>
            <a:ln w="31750">
              <a:solidFill>
                <a:srgbClr val="C00000"/>
              </a:solidFill>
            </a:ln>
          </p:spPr>
        </p:pic>
      </p:grpSp>
      <p:grpSp>
        <p:nvGrpSpPr>
          <p:cNvPr id="44" name="Group 43"/>
          <p:cNvGrpSpPr/>
          <p:nvPr/>
        </p:nvGrpSpPr>
        <p:grpSpPr bwMode="auto">
          <a:xfrm>
            <a:off x="8064829" y="2656344"/>
            <a:ext cx="3230480" cy="580860"/>
            <a:chOff x="-3881569" y="5899473"/>
            <a:chExt cx="3736712" cy="671884"/>
          </a:xfrm>
        </p:grpSpPr>
        <p:sp>
          <p:nvSpPr>
            <p:cNvPr id="65" name="TextBox 64"/>
            <p:cNvSpPr txBox="1"/>
            <p:nvPr/>
          </p:nvSpPr>
          <p:spPr bwMode="auto">
            <a:xfrm>
              <a:off x="-3084214" y="5899473"/>
              <a:ext cx="2939357" cy="584775"/>
            </a:xfrm>
            <a:prstGeom prst="rect">
              <a:avLst/>
            </a:prstGeom>
            <a:noFill/>
            <a:ln w="31750">
              <a:solidFill>
                <a:srgbClr val="C00000">
                  <a:alpha val="98000"/>
                </a:srgbClr>
              </a:solidFill>
            </a:ln>
          </p:spPr>
          <p:txBody>
            <a:bodyPr wrap="square" rtlCol="0">
              <a:spAutoFit/>
            </a:bodyPr>
            <a:lstStyle/>
            <a:p>
              <a:pPr>
                <a:defRPr/>
              </a:pPr>
              <a:r>
                <a:rPr lang="en-GB" sz="1600" b="1">
                  <a:latin typeface="Arial"/>
                  <a:cs typeface="Arial"/>
                </a:rPr>
                <a:t>Synthesises</a:t>
              </a:r>
              <a:r>
                <a:rPr lang="en-GB" sz="1600">
                  <a:latin typeface="Arial"/>
                  <a:cs typeface="Arial"/>
                </a:rPr>
                <a:t> the evidence / Meta-analysis</a:t>
              </a:r>
              <a:endParaRPr/>
            </a:p>
          </p:txBody>
        </p:sp>
        <p:pic>
          <p:nvPicPr>
            <p:cNvPr id="35" name="Graphic 34"/>
            <p:cNvPicPr>
              <a:picLocks noChangeAspect="1"/>
            </p:cNvPicPr>
            <p:nvPr/>
          </p:nvPicPr>
          <p:blipFill>
            <a:blip r:embed="rId5"/>
            <a:stretch/>
          </p:blipFill>
          <p:spPr bwMode="auto">
            <a:xfrm>
              <a:off x="-3881569" y="5899473"/>
              <a:ext cx="629072" cy="671884"/>
            </a:xfrm>
            <a:prstGeom prst="rect">
              <a:avLst/>
            </a:prstGeom>
            <a:ln w="38100">
              <a:solidFill>
                <a:srgbClr val="C00000">
                  <a:alpha val="98000"/>
                </a:srgbClr>
              </a:solidFill>
            </a:ln>
          </p:spPr>
        </p:pic>
      </p:grpSp>
      <p:sp>
        <p:nvSpPr>
          <p:cNvPr id="74" name="Title 31"/>
          <p:cNvSpPr txBox="1"/>
          <p:nvPr/>
        </p:nvSpPr>
        <p:spPr bwMode="auto">
          <a:xfrm>
            <a:off x="0" y="1989409"/>
            <a:ext cx="4532607" cy="430306"/>
          </a:xfrm>
          <a:prstGeom prst="rect">
            <a:avLst/>
          </a:prstGeom>
        </p:spPr>
        <p:txBody>
          <a:bodyPr anchor="b">
            <a:noAutofit/>
          </a:bodyPr>
          <a:lstStyle>
            <a:lvl1pPr algn="l" defTabSz="914400">
              <a:lnSpc>
                <a:spcPct val="90000"/>
              </a:lnSpc>
              <a:spcBef>
                <a:spcPts val="0"/>
              </a:spcBef>
              <a:buNone/>
              <a:defRPr sz="2400" b="1">
                <a:solidFill>
                  <a:schemeClr val="tx1"/>
                </a:solidFill>
                <a:latin typeface="Arial"/>
                <a:ea typeface="+mj-ea"/>
                <a:cs typeface="Arial"/>
              </a:defRPr>
            </a:lvl1pPr>
          </a:lstStyle>
          <a:p>
            <a:pPr algn="ctr">
              <a:defRPr/>
            </a:pPr>
            <a:r>
              <a:rPr lang="en-GB"/>
              <a:t>Scoping Review</a:t>
            </a:r>
            <a:endParaRPr/>
          </a:p>
        </p:txBody>
      </p:sp>
      <p:sp>
        <p:nvSpPr>
          <p:cNvPr id="76" name="Title 31"/>
          <p:cNvSpPr txBox="1"/>
          <p:nvPr/>
        </p:nvSpPr>
        <p:spPr bwMode="auto">
          <a:xfrm>
            <a:off x="7702653" y="2003537"/>
            <a:ext cx="4532607" cy="430306"/>
          </a:xfrm>
          <a:prstGeom prst="rect">
            <a:avLst/>
          </a:prstGeom>
        </p:spPr>
        <p:txBody>
          <a:bodyPr anchor="b">
            <a:noAutofit/>
          </a:bodyPr>
          <a:lstStyle>
            <a:lvl1pPr algn="l" defTabSz="914400">
              <a:lnSpc>
                <a:spcPct val="90000"/>
              </a:lnSpc>
              <a:spcBef>
                <a:spcPts val="0"/>
              </a:spcBef>
              <a:buNone/>
              <a:defRPr sz="2400" b="1">
                <a:solidFill>
                  <a:schemeClr val="tx1"/>
                </a:solidFill>
                <a:latin typeface="Arial"/>
                <a:ea typeface="+mj-ea"/>
                <a:cs typeface="Arial"/>
              </a:defRPr>
            </a:lvl1pPr>
          </a:lstStyle>
          <a:p>
            <a:pPr algn="ctr">
              <a:defRPr/>
            </a:pPr>
            <a:r>
              <a:rPr lang="en-GB"/>
              <a:t>Systematic Review</a:t>
            </a:r>
            <a:endParaRPr/>
          </a:p>
        </p:txBody>
      </p:sp>
      <p:sp>
        <p:nvSpPr>
          <p:cNvPr id="3" name="TextBox 2"/>
          <p:cNvSpPr txBox="1"/>
          <p:nvPr/>
        </p:nvSpPr>
        <p:spPr bwMode="auto">
          <a:xfrm>
            <a:off x="742114" y="3727629"/>
            <a:ext cx="3737857" cy="2923877"/>
          </a:xfrm>
          <a:prstGeom prst="rect">
            <a:avLst/>
          </a:prstGeom>
          <a:noFill/>
        </p:spPr>
        <p:txBody>
          <a:bodyPr wrap="square" lIns="91440" tIns="45720" rIns="91440" bIns="45720" rtlCol="0" anchor="t">
            <a:spAutoFit/>
          </a:bodyPr>
          <a:lstStyle/>
          <a:p>
            <a:pPr>
              <a:spcAft>
                <a:spcPts val="1200"/>
              </a:spcAft>
              <a:defRPr/>
            </a:pPr>
            <a:r>
              <a:rPr lang="en-GB" sz="1600" dirty="0">
                <a:latin typeface="Arial"/>
                <a:cs typeface="Arial"/>
              </a:rPr>
              <a:t>Identifies and maps full body </a:t>
            </a:r>
            <a:r>
              <a:rPr sz="1600" dirty="0">
                <a:latin typeface="Arial"/>
                <a:cs typeface="Arial"/>
              </a:rPr>
              <a:t>of literature.</a:t>
            </a:r>
            <a:endParaRPr dirty="0"/>
          </a:p>
          <a:p>
            <a:pPr>
              <a:spcAft>
                <a:spcPts val="1200"/>
              </a:spcAft>
              <a:defRPr/>
            </a:pPr>
            <a:r>
              <a:rPr lang="en-GB" sz="1600" dirty="0">
                <a:solidFill>
                  <a:srgbClr val="333333"/>
                </a:solidFill>
                <a:latin typeface="Arial"/>
                <a:cs typeface="Arial"/>
              </a:rPr>
              <a:t>I</a:t>
            </a:r>
            <a:r>
              <a:rPr lang="en-GB" sz="1600" b="0" i="0" dirty="0">
                <a:solidFill>
                  <a:srgbClr val="333333"/>
                </a:solidFill>
                <a:latin typeface="Arial"/>
                <a:cs typeface="Arial"/>
              </a:rPr>
              <a:t>dentifies key characteristics or factors related to a concept.</a:t>
            </a:r>
            <a:endParaRPr sz="1600" dirty="0">
              <a:latin typeface="Arial"/>
              <a:cs typeface="Arial"/>
            </a:endParaRPr>
          </a:p>
          <a:p>
            <a:pPr>
              <a:spcAft>
                <a:spcPts val="1200"/>
              </a:spcAft>
              <a:defRPr/>
            </a:pPr>
            <a:r>
              <a:rPr sz="1600" dirty="0">
                <a:latin typeface="Arial"/>
                <a:cs typeface="Arial"/>
              </a:rPr>
              <a:t>Does not provide info on quality of papers or </a:t>
            </a:r>
            <a:r>
              <a:rPr lang="en-US" sz="1600" dirty="0">
                <a:latin typeface="Arial"/>
                <a:cs typeface="Arial"/>
              </a:rPr>
              <a:t>summary </a:t>
            </a:r>
            <a:r>
              <a:rPr sz="1600" dirty="0">
                <a:latin typeface="Arial"/>
                <a:cs typeface="Arial"/>
              </a:rPr>
              <a:t>answer.</a:t>
            </a:r>
            <a:r>
              <a:rPr lang="en-US" sz="1600" dirty="0">
                <a:latin typeface="Arial"/>
                <a:cs typeface="Arial"/>
              </a:rPr>
              <a:t> </a:t>
            </a:r>
            <a:endParaRPr/>
          </a:p>
          <a:p>
            <a:pPr>
              <a:spcAft>
                <a:spcPts val="1200"/>
              </a:spcAft>
              <a:defRPr/>
            </a:pPr>
            <a:r>
              <a:rPr lang="en-GB" sz="1600" b="1" dirty="0">
                <a:solidFill>
                  <a:srgbClr val="C00000"/>
                </a:solidFill>
                <a:latin typeface="Arial"/>
                <a:cs typeface="Arial"/>
              </a:rPr>
              <a:t>D</a:t>
            </a:r>
            <a:r>
              <a:rPr lang="en-GB" sz="1600" b="1" i="0" dirty="0">
                <a:solidFill>
                  <a:srgbClr val="C00000"/>
                </a:solidFill>
                <a:latin typeface="Arial"/>
                <a:cs typeface="Arial"/>
              </a:rPr>
              <a:t>oes not produce statements to guide decision-making.</a:t>
            </a:r>
            <a:endParaRPr sz="1600" dirty="0">
              <a:solidFill>
                <a:srgbClr val="C00000"/>
              </a:solidFill>
              <a:latin typeface="Arial"/>
              <a:cs typeface="Arial"/>
            </a:endParaRPr>
          </a:p>
          <a:p>
            <a:pPr>
              <a:spcAft>
                <a:spcPts val="1200"/>
              </a:spcAft>
              <a:defRPr/>
            </a:pPr>
            <a:r>
              <a:rPr sz="1600" dirty="0">
                <a:latin typeface="Arial"/>
                <a:cs typeface="Arial"/>
              </a:rPr>
              <a:t>Precursor to </a:t>
            </a:r>
            <a:r>
              <a:rPr sz="1600" dirty="0" err="1">
                <a:latin typeface="Arial"/>
                <a:cs typeface="Arial"/>
              </a:rPr>
              <a:t>Systemtic</a:t>
            </a:r>
            <a:r>
              <a:rPr sz="1600" dirty="0">
                <a:latin typeface="Arial"/>
                <a:cs typeface="Arial"/>
              </a:rPr>
              <a:t> Review.</a:t>
            </a:r>
            <a:endParaRPr dirty="0"/>
          </a:p>
        </p:txBody>
      </p:sp>
      <p:sp>
        <p:nvSpPr>
          <p:cNvPr id="5" name="TextBox 4"/>
          <p:cNvSpPr txBox="1"/>
          <p:nvPr/>
        </p:nvSpPr>
        <p:spPr bwMode="auto">
          <a:xfrm>
            <a:off x="8100027" y="3620797"/>
            <a:ext cx="3737857" cy="2308324"/>
          </a:xfrm>
          <a:prstGeom prst="rect">
            <a:avLst/>
          </a:prstGeom>
          <a:noFill/>
        </p:spPr>
        <p:txBody>
          <a:bodyPr wrap="square" lIns="91440" tIns="45720" rIns="91440" bIns="45720" rtlCol="0" anchor="t">
            <a:spAutoFit/>
          </a:bodyPr>
          <a:lstStyle/>
          <a:p>
            <a:pPr>
              <a:defRPr/>
            </a:pPr>
            <a:r>
              <a:rPr lang="en-GB" sz="1600">
                <a:latin typeface="Arial"/>
                <a:cs typeface="Arial"/>
              </a:rPr>
              <a:t>Provides highest level of summary evidence / analysis.</a:t>
            </a:r>
            <a:endParaRPr/>
          </a:p>
          <a:p>
            <a:pPr>
              <a:defRPr/>
            </a:pPr>
            <a:endParaRPr lang="en-GB" sz="1600">
              <a:latin typeface="Arial"/>
              <a:cs typeface="Arial"/>
            </a:endParaRPr>
          </a:p>
          <a:p>
            <a:pPr>
              <a:defRPr/>
            </a:pPr>
            <a:r>
              <a:rPr lang="en-GB" sz="1600" dirty="0">
                <a:latin typeface="Arial"/>
                <a:cs typeface="Arial"/>
              </a:rPr>
              <a:t>Assesses the quality of evidence and its</a:t>
            </a:r>
            <a:r>
              <a:rPr lang="en-GB" sz="1600">
                <a:latin typeface="Arial"/>
                <a:cs typeface="Arial"/>
              </a:rPr>
              <a:t> level of bias.</a:t>
            </a:r>
            <a:endParaRPr/>
          </a:p>
          <a:p>
            <a:pPr>
              <a:defRPr/>
            </a:pPr>
            <a:endParaRPr lang="en-GB" sz="1600">
              <a:latin typeface="Arial"/>
              <a:cs typeface="Arial"/>
            </a:endParaRPr>
          </a:p>
          <a:p>
            <a:pPr>
              <a:defRPr/>
            </a:pPr>
            <a:r>
              <a:rPr lang="en-GB" sz="1600" b="1">
                <a:solidFill>
                  <a:srgbClr val="C00000"/>
                </a:solidFill>
                <a:latin typeface="Arial"/>
                <a:cs typeface="Arial"/>
              </a:rPr>
              <a:t>Produces statements that guide clinical decision making. </a:t>
            </a:r>
            <a:endParaRPr/>
          </a:p>
          <a:p>
            <a:pPr>
              <a:defRPr/>
            </a:pPr>
            <a:endParaRPr sz="16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p:cNvPicPr>
            <a:picLocks noChangeAspect="1"/>
          </p:cNvPicPr>
          <p:nvPr/>
        </p:nvPicPr>
        <p:blipFill>
          <a:blip r:embed="rId3"/>
          <a:stretch/>
        </p:blipFill>
        <p:spPr bwMode="auto">
          <a:xfrm>
            <a:off x="7403312" y="1624159"/>
            <a:ext cx="4510469" cy="3382852"/>
          </a:xfrm>
          <a:prstGeom prst="rect">
            <a:avLst/>
          </a:prstGeom>
        </p:spPr>
      </p:pic>
      <p:sp>
        <p:nvSpPr>
          <p:cNvPr id="4" name="Slide Number Placeholder 3"/>
          <p:cNvSpPr>
            <a:spLocks noGrp="1"/>
          </p:cNvSpPr>
          <p:nvPr>
            <p:ph type="sldNum" sz="quarter" idx="12"/>
          </p:nvPr>
        </p:nvSpPr>
        <p:spPr bwMode="auto"/>
        <p:txBody>
          <a:bodyPr/>
          <a:lstStyle/>
          <a:p>
            <a:pPr>
              <a:defRPr/>
            </a:pPr>
            <a:fld id="{496DE490-0946-4773-A03B-32BFC404EF59}" type="slidenum">
              <a:rPr lang="en-GB"/>
              <a:t>18</a:t>
            </a:fld>
            <a:endParaRPr lang="en-GB"/>
          </a:p>
        </p:txBody>
      </p:sp>
      <p:sp>
        <p:nvSpPr>
          <p:cNvPr id="5" name="Title 4"/>
          <p:cNvSpPr>
            <a:spLocks noGrp="1"/>
          </p:cNvSpPr>
          <p:nvPr>
            <p:ph type="title"/>
          </p:nvPr>
        </p:nvSpPr>
        <p:spPr bwMode="auto">
          <a:xfrm>
            <a:off x="838198" y="707923"/>
            <a:ext cx="11075581" cy="589935"/>
          </a:xfrm>
        </p:spPr>
        <p:txBody>
          <a:bodyPr/>
          <a:lstStyle/>
          <a:p>
            <a:pPr>
              <a:defRPr/>
            </a:pPr>
            <a:r>
              <a:t>Advantages &amp; Disadvantages</a:t>
            </a:r>
            <a:r>
              <a:rPr lang="en-GB"/>
              <a:t> of a scoping review</a:t>
            </a:r>
            <a:endParaRPr/>
          </a:p>
        </p:txBody>
      </p:sp>
      <p:sp>
        <p:nvSpPr>
          <p:cNvPr id="6" name="Text Placeholder 5"/>
          <p:cNvSpPr>
            <a:spLocks noGrp="1"/>
          </p:cNvSpPr>
          <p:nvPr>
            <p:ph type="body" sz="quarter" idx="13"/>
          </p:nvPr>
        </p:nvSpPr>
        <p:spPr bwMode="auto"/>
        <p:txBody>
          <a:bodyPr/>
          <a:lstStyle/>
          <a:p>
            <a:pPr>
              <a:defRPr/>
            </a:pPr>
            <a:r>
              <a:rPr lang="en-GB" sz="2800"/>
              <a:t>S</a:t>
            </a:r>
            <a:r>
              <a:rPr sz="2800"/>
              <a:t>imple to follow scientific method</a:t>
            </a:r>
            <a:endParaRPr/>
          </a:p>
          <a:p>
            <a:pPr>
              <a:defRPr/>
            </a:pPr>
            <a:r>
              <a:rPr lang="en-GB" sz="2800"/>
              <a:t>I</a:t>
            </a:r>
            <a:r>
              <a:rPr sz="2800"/>
              <a:t>t helps you to ident</a:t>
            </a:r>
            <a:r>
              <a:rPr lang="en-GB" sz="2800"/>
              <a:t>i</a:t>
            </a:r>
            <a:r>
              <a:rPr sz="2800"/>
              <a:t>fy the gaps </a:t>
            </a:r>
            <a:endParaRPr/>
          </a:p>
          <a:p>
            <a:pPr>
              <a:defRPr/>
            </a:pPr>
            <a:r>
              <a:rPr lang="en-GB" sz="2800"/>
              <a:t>I</a:t>
            </a:r>
            <a:r>
              <a:rPr sz="2800"/>
              <a:t>t is cheap to run </a:t>
            </a:r>
            <a:endParaRPr/>
          </a:p>
          <a:p>
            <a:pPr>
              <a:defRPr/>
            </a:pPr>
            <a:r>
              <a:rPr lang="en-GB" sz="2800"/>
              <a:t>I</a:t>
            </a:r>
            <a:r>
              <a:rPr sz="2800"/>
              <a:t>t doesn’t need complicated permissions</a:t>
            </a:r>
            <a:endParaRPr/>
          </a:p>
          <a:p>
            <a:pPr>
              <a:defRPr/>
            </a:pPr>
            <a:r>
              <a:rPr lang="en-GB" sz="2800"/>
              <a:t>I</a:t>
            </a:r>
            <a:r>
              <a:rPr sz="2800"/>
              <a:t>t is still publishable</a:t>
            </a:r>
            <a:endParaRPr/>
          </a:p>
        </p:txBody>
      </p:sp>
      <p:pic>
        <p:nvPicPr>
          <p:cNvPr id="9" name="Picture 8"/>
          <p:cNvPicPr>
            <a:picLocks noChangeAspect="1"/>
          </p:cNvPicPr>
          <p:nvPr/>
        </p:nvPicPr>
        <p:blipFill>
          <a:blip r:embed="rId4"/>
          <a:srcRect l="23389" t="4654" r="25134"/>
          <a:stretch/>
        </p:blipFill>
        <p:spPr bwMode="auto">
          <a:xfrm>
            <a:off x="0" y="5146116"/>
            <a:ext cx="1451345" cy="2688145"/>
          </a:xfrm>
          <a:prstGeom prst="rect">
            <a:avLst/>
          </a:prstGeom>
        </p:spPr>
      </p:pic>
      <p:sp>
        <p:nvSpPr>
          <p:cNvPr id="10" name="Rectangle 9"/>
          <p:cNvSpPr/>
          <p:nvPr/>
        </p:nvSpPr>
        <p:spPr bwMode="auto">
          <a:xfrm>
            <a:off x="1622866" y="5146116"/>
            <a:ext cx="4791312" cy="584775"/>
          </a:xfrm>
          <a:prstGeom prst="rect">
            <a:avLst/>
          </a:prstGeom>
        </p:spPr>
        <p:txBody>
          <a:bodyPr wrap="none">
            <a:spAutoFit/>
          </a:bodyPr>
          <a:lstStyle/>
          <a:p>
            <a:pPr>
              <a:defRPr/>
            </a:pPr>
            <a:r>
              <a:rPr sz="3200" b="1"/>
              <a:t>BUT it is time consuming!!!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5"/>
          <p:cNvSpPr>
            <a:spLocks noGrp="1"/>
          </p:cNvSpPr>
          <p:nvPr>
            <p:ph type="title"/>
          </p:nvPr>
        </p:nvSpPr>
        <p:spPr bwMode="auto"/>
        <p:txBody>
          <a:bodyPr/>
          <a:lstStyle/>
          <a:p>
            <a:pPr>
              <a:defRPr/>
            </a:pPr>
            <a:r>
              <a:t>Steps of a ScR</a:t>
            </a:r>
          </a:p>
        </p:txBody>
      </p:sp>
      <p:pic>
        <p:nvPicPr>
          <p:cNvPr id="4" name="Picture Placeholder 3"/>
          <p:cNvPicPr>
            <a:picLocks noGrp="1" noChangeAspect="1"/>
          </p:cNvPicPr>
          <p:nvPr>
            <p:ph sz="quarter" idx="13"/>
          </p:nvPr>
        </p:nvPicPr>
        <p:blipFill>
          <a:blip r:embed="rId3"/>
          <a:srcRect r="60428"/>
          <a:stretch/>
        </p:blipFill>
        <p:spPr bwMode="auto">
          <a:xfrm>
            <a:off x="1007291" y="1105786"/>
            <a:ext cx="3026743" cy="5752214"/>
          </a:xfrm>
          <a:prstGeom prst="rect">
            <a:avLst/>
          </a:prstGeom>
        </p:spPr>
      </p:pic>
      <p:grpSp>
        <p:nvGrpSpPr>
          <p:cNvPr id="3" name="Group 2"/>
          <p:cNvGrpSpPr/>
          <p:nvPr/>
        </p:nvGrpSpPr>
        <p:grpSpPr bwMode="auto">
          <a:xfrm>
            <a:off x="4081221" y="1734875"/>
            <a:ext cx="4894900" cy="5252717"/>
            <a:chOff x="4778645" y="1626387"/>
            <a:chExt cx="4894900" cy="5252717"/>
          </a:xfrm>
        </p:grpSpPr>
        <p:pic>
          <p:nvPicPr>
            <p:cNvPr id="12" name="Picture Placeholder 3"/>
            <p:cNvPicPr>
              <a:picLocks noChangeAspect="1"/>
            </p:cNvPicPr>
            <p:nvPr/>
          </p:nvPicPr>
          <p:blipFill>
            <a:blip r:embed="rId3"/>
            <a:srcRect l="37775" b="64507"/>
            <a:stretch/>
          </p:blipFill>
          <p:spPr bwMode="auto">
            <a:xfrm>
              <a:off x="4914111" y="1626387"/>
              <a:ext cx="4759434" cy="2006149"/>
            </a:xfrm>
            <a:prstGeom prst="rect">
              <a:avLst/>
            </a:prstGeom>
          </p:spPr>
        </p:pic>
        <p:pic>
          <p:nvPicPr>
            <p:cNvPr id="13" name="Picture Placeholder 3"/>
            <p:cNvPicPr>
              <a:picLocks noChangeAspect="1"/>
            </p:cNvPicPr>
            <p:nvPr/>
          </p:nvPicPr>
          <p:blipFill>
            <a:blip r:embed="rId3"/>
            <a:srcRect l="37775" t="65935"/>
            <a:stretch/>
          </p:blipFill>
          <p:spPr bwMode="auto">
            <a:xfrm>
              <a:off x="4895763" y="4919620"/>
              <a:ext cx="4759434" cy="1959484"/>
            </a:xfrm>
            <a:prstGeom prst="rect">
              <a:avLst/>
            </a:prstGeom>
          </p:spPr>
        </p:pic>
        <p:pic>
          <p:nvPicPr>
            <p:cNvPr id="14" name="Picture Placeholder 3"/>
            <p:cNvPicPr>
              <a:picLocks noChangeAspect="1"/>
            </p:cNvPicPr>
            <p:nvPr/>
          </p:nvPicPr>
          <p:blipFill>
            <a:blip r:embed="rId3"/>
            <a:srcRect l="36107" t="34746" r="1668" b="33453"/>
            <a:stretch/>
          </p:blipFill>
          <p:spPr bwMode="auto">
            <a:xfrm>
              <a:off x="4778645" y="3412047"/>
              <a:ext cx="4758410" cy="1828800"/>
            </a:xfrm>
            <a:prstGeom prst="rect">
              <a:avLst/>
            </a:prstGeom>
          </p:spPr>
        </p:pic>
        <p:sp>
          <p:nvSpPr>
            <p:cNvPr id="2" name="TextBox 1"/>
            <p:cNvSpPr txBox="1"/>
            <p:nvPr/>
          </p:nvSpPr>
          <p:spPr bwMode="auto">
            <a:xfrm>
              <a:off x="5242720" y="1671338"/>
              <a:ext cx="3828082" cy="400110"/>
            </a:xfrm>
            <a:prstGeom prst="rect">
              <a:avLst/>
            </a:prstGeom>
            <a:noFill/>
          </p:spPr>
          <p:txBody>
            <a:bodyPr wrap="square" rtlCol="0">
              <a:spAutoFit/>
            </a:bodyPr>
            <a:lstStyle/>
            <a:p>
              <a:pPr>
                <a:defRPr/>
              </a:pPr>
              <a:r>
                <a:rPr sz="2000" b="1">
                  <a:solidFill>
                    <a:srgbClr val="F39200"/>
                  </a:solidFill>
                  <a:latin typeface="Arial"/>
                  <a:cs typeface="Arial"/>
                </a:rPr>
                <a:t>Scoping Review</a:t>
              </a:r>
              <a:endParaRPr/>
            </a:p>
          </p:txBody>
        </p:sp>
      </p:grpSp>
      <p:sp>
        <p:nvSpPr>
          <p:cNvPr id="11" name="TextBox 10"/>
          <p:cNvSpPr txBox="1"/>
          <p:nvPr/>
        </p:nvSpPr>
        <p:spPr bwMode="auto">
          <a:xfrm>
            <a:off x="8662303" y="1779826"/>
            <a:ext cx="3828082" cy="400110"/>
          </a:xfrm>
          <a:prstGeom prst="rect">
            <a:avLst/>
          </a:prstGeom>
          <a:noFill/>
        </p:spPr>
        <p:txBody>
          <a:bodyPr wrap="square" rtlCol="0">
            <a:spAutoFit/>
          </a:bodyPr>
          <a:lstStyle/>
          <a:p>
            <a:pPr>
              <a:defRPr/>
            </a:pPr>
            <a:r>
              <a:rPr sz="2000" b="1">
                <a:solidFill>
                  <a:srgbClr val="F39200"/>
                </a:solidFill>
                <a:latin typeface="Arial"/>
                <a:cs typeface="Arial"/>
              </a:rPr>
              <a:t>Systematic Review</a:t>
            </a:r>
            <a:endParaRPr/>
          </a:p>
        </p:txBody>
      </p:sp>
      <p:sp>
        <p:nvSpPr>
          <p:cNvPr id="15" name="TextBox 14"/>
          <p:cNvSpPr txBox="1"/>
          <p:nvPr/>
        </p:nvSpPr>
        <p:spPr bwMode="auto">
          <a:xfrm>
            <a:off x="8662303" y="5638518"/>
            <a:ext cx="3352368" cy="400110"/>
          </a:xfrm>
          <a:prstGeom prst="rect">
            <a:avLst/>
          </a:prstGeom>
          <a:noFill/>
        </p:spPr>
        <p:txBody>
          <a:bodyPr wrap="square" rtlCol="0">
            <a:spAutoFit/>
          </a:bodyPr>
          <a:lstStyle/>
          <a:p>
            <a:pPr>
              <a:defRPr/>
            </a:pPr>
            <a:r>
              <a:rPr sz="2000" b="1">
                <a:solidFill>
                  <a:srgbClr val="C00000"/>
                </a:solidFill>
                <a:latin typeface="Arial"/>
                <a:cs typeface="Arial"/>
              </a:rPr>
              <a:t>&lt; R</a:t>
            </a:r>
            <a:r>
              <a:rPr lang="en-GB" sz="2000" b="1">
                <a:solidFill>
                  <a:srgbClr val="C00000"/>
                </a:solidFill>
                <a:latin typeface="Arial"/>
                <a:cs typeface="Arial"/>
              </a:rPr>
              <a:t>EGISTER </a:t>
            </a:r>
            <a:r>
              <a:rPr sz="2000" b="1">
                <a:solidFill>
                  <a:srgbClr val="C00000"/>
                </a:solidFill>
                <a:latin typeface="Arial"/>
                <a:cs typeface="Arial"/>
              </a:rPr>
              <a:t>PROTOCOL</a:t>
            </a:r>
            <a:endParaRPr/>
          </a:p>
        </p:txBody>
      </p:sp>
      <p:sp>
        <p:nvSpPr>
          <p:cNvPr id="16" name="TextBox 15"/>
          <p:cNvSpPr txBox="1"/>
          <p:nvPr/>
        </p:nvSpPr>
        <p:spPr bwMode="auto">
          <a:xfrm>
            <a:off x="8504737" y="3417376"/>
            <a:ext cx="3352368" cy="400110"/>
          </a:xfrm>
          <a:prstGeom prst="rect">
            <a:avLst/>
          </a:prstGeom>
          <a:noFill/>
        </p:spPr>
        <p:txBody>
          <a:bodyPr wrap="square" rtlCol="0">
            <a:spAutoFit/>
          </a:bodyPr>
          <a:lstStyle/>
          <a:p>
            <a:pPr>
              <a:defRPr/>
            </a:pPr>
            <a:r>
              <a:rPr sz="2000" b="1">
                <a:solidFill>
                  <a:srgbClr val="C00000"/>
                </a:solidFill>
                <a:latin typeface="Arial"/>
                <a:cs typeface="Arial"/>
              </a:rPr>
              <a:t>&lt; </a:t>
            </a:r>
            <a:r>
              <a:rPr lang="en-GB" sz="2000" b="1">
                <a:solidFill>
                  <a:srgbClr val="C00000"/>
                </a:solidFill>
                <a:latin typeface="Arial"/>
                <a:cs typeface="Arial"/>
              </a:rPr>
              <a:t>QUALITY ASSESSMENT</a:t>
            </a:r>
            <a:endParaRPr sz="2000" b="1">
              <a:solidFill>
                <a:srgbClr val="C00000"/>
              </a:solidFill>
              <a:latin typeface="Arial"/>
              <a:cs typeface="Arial"/>
            </a:endParaRPr>
          </a:p>
        </p:txBody>
      </p:sp>
      <p:sp>
        <p:nvSpPr>
          <p:cNvPr id="17" name="TextBox 16"/>
          <p:cNvSpPr txBox="1"/>
          <p:nvPr/>
        </p:nvSpPr>
        <p:spPr bwMode="auto">
          <a:xfrm>
            <a:off x="8504737" y="2796857"/>
            <a:ext cx="3352368" cy="400110"/>
          </a:xfrm>
          <a:prstGeom prst="rect">
            <a:avLst/>
          </a:prstGeom>
          <a:noFill/>
        </p:spPr>
        <p:txBody>
          <a:bodyPr wrap="square" rtlCol="0">
            <a:spAutoFit/>
          </a:bodyPr>
          <a:lstStyle/>
          <a:p>
            <a:pPr>
              <a:defRPr/>
            </a:pPr>
            <a:r>
              <a:rPr sz="2000" b="1">
                <a:solidFill>
                  <a:srgbClr val="C00000"/>
                </a:solidFill>
                <a:latin typeface="Arial"/>
                <a:cs typeface="Arial"/>
              </a:rPr>
              <a:t>= </a:t>
            </a:r>
            <a:r>
              <a:rPr lang="en-GB" sz="2000" b="1">
                <a:solidFill>
                  <a:srgbClr val="C00000"/>
                </a:solidFill>
                <a:latin typeface="Arial"/>
                <a:cs typeface="Arial"/>
              </a:rPr>
              <a:t>SUMMARIZE FINDINGS</a:t>
            </a:r>
            <a:endParaRPr sz="2000" b="1">
              <a:solidFill>
                <a:srgbClr val="C00000"/>
              </a:solidFill>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Slide Number Placeholder 5"/>
          <p:cNvSpPr>
            <a:spLocks noGrp="1"/>
          </p:cNvSpPr>
          <p:nvPr>
            <p:ph type="sldNum" sz="quarter" idx="12"/>
          </p:nvPr>
        </p:nvSpPr>
        <p:spPr bwMode="auto"/>
        <p:txBody>
          <a:bodyPr/>
          <a:lstStyle/>
          <a:p>
            <a:pPr>
              <a:defRPr/>
            </a:pPr>
            <a:fld id="{FA2F7864-EED0-4F9C-B550-9BE077CF3E2F}" type="slidenum">
              <a:rPr lang="en-GB"/>
              <a:t>2</a:t>
            </a:fld>
            <a:endParaRPr lang="en-GB"/>
          </a:p>
        </p:txBody>
      </p:sp>
      <p:sp>
        <p:nvSpPr>
          <p:cNvPr id="32" name="Title 31"/>
          <p:cNvSpPr>
            <a:spLocks noGrp="1"/>
          </p:cNvSpPr>
          <p:nvPr>
            <p:ph type="title"/>
          </p:nvPr>
        </p:nvSpPr>
        <p:spPr bwMode="auto">
          <a:xfrm>
            <a:off x="1836614" y="-63573"/>
            <a:ext cx="9952705" cy="703597"/>
          </a:xfrm>
        </p:spPr>
        <p:txBody>
          <a:bodyPr>
            <a:normAutofit/>
          </a:bodyPr>
          <a:lstStyle/>
          <a:p>
            <a:pPr>
              <a:defRPr/>
            </a:pPr>
            <a:r>
              <a:rPr lang="en-GB" sz="4400">
                <a:latin typeface="Calibri"/>
              </a:rPr>
              <a:t>Welcome</a:t>
            </a:r>
            <a:endParaRPr/>
          </a:p>
        </p:txBody>
      </p:sp>
      <p:sp>
        <p:nvSpPr>
          <p:cNvPr id="34" name="Text Placeholder 33"/>
          <p:cNvSpPr>
            <a:spLocks noGrp="1"/>
          </p:cNvSpPr>
          <p:nvPr>
            <p:ph type="body" sz="quarter" idx="16"/>
          </p:nvPr>
        </p:nvSpPr>
        <p:spPr bwMode="auto">
          <a:xfrm>
            <a:off x="6596744" y="1317356"/>
            <a:ext cx="5260960" cy="2378344"/>
          </a:xfrm>
        </p:spPr>
        <p:txBody>
          <a:bodyPr>
            <a:normAutofit/>
          </a:bodyPr>
          <a:lstStyle/>
          <a:p>
            <a:pPr marL="0" indent="0">
              <a:buNone/>
              <a:defRPr/>
            </a:pPr>
            <a:r>
              <a:rPr lang="en-GB" sz="2000" b="1">
                <a:latin typeface="Calibri"/>
              </a:rPr>
              <a:t>Prof. Anita Elaine Weidmann</a:t>
            </a:r>
            <a:endParaRPr/>
          </a:p>
          <a:p>
            <a:pPr marL="0" indent="0" algn="l">
              <a:buNone/>
              <a:defRPr/>
            </a:pPr>
            <a:r>
              <a:rPr lang="en-GB" sz="1800" b="0" i="0">
                <a:latin typeface="Calibri"/>
              </a:rPr>
              <a:t>MRPharmS, MFRPSII, SFHEA, PhD</a:t>
            </a:r>
            <a:br>
              <a:rPr lang="en-GB" sz="1800" b="0" i="0">
                <a:latin typeface="Calibri"/>
              </a:rPr>
            </a:br>
            <a:endParaRPr lang="en-GB" sz="1800" b="0" i="0">
              <a:latin typeface="Calibri"/>
            </a:endParaRPr>
          </a:p>
          <a:p>
            <a:pPr marL="0" indent="0" algn="l">
              <a:buNone/>
              <a:defRPr/>
            </a:pPr>
            <a:r>
              <a:rPr lang="en-GB" sz="1800">
                <a:latin typeface="Calibri"/>
              </a:rPr>
              <a:t>Head of Clinical Pharmacy</a:t>
            </a:r>
            <a:endParaRPr/>
          </a:p>
          <a:p>
            <a:pPr marL="0" indent="0" algn="l">
              <a:buNone/>
              <a:defRPr/>
            </a:pPr>
            <a:r>
              <a:rPr lang="en-GB" sz="1800" b="0" i="0">
                <a:latin typeface="Calibri"/>
              </a:rPr>
              <a:t>Faculty for Chemistry and Pharmacy</a:t>
            </a:r>
            <a:endParaRPr/>
          </a:p>
          <a:p>
            <a:pPr marL="0" indent="0" algn="l">
              <a:buNone/>
              <a:defRPr/>
            </a:pPr>
            <a:r>
              <a:rPr lang="en-GB" sz="1800">
                <a:latin typeface="Calibri"/>
              </a:rPr>
              <a:t>Innsbruck University, AT</a:t>
            </a:r>
            <a:endParaRPr lang="en-GB" sz="1800" b="0" i="0">
              <a:latin typeface="Calibri"/>
            </a:endParaRPr>
          </a:p>
          <a:p>
            <a:pPr marL="0" indent="0">
              <a:buNone/>
              <a:defRPr/>
            </a:pPr>
            <a:endParaRPr lang="en-GB"/>
          </a:p>
        </p:txBody>
      </p:sp>
      <p:sp>
        <p:nvSpPr>
          <p:cNvPr id="33" name="Text Placeholder 32"/>
          <p:cNvSpPr>
            <a:spLocks noGrp="1"/>
          </p:cNvSpPr>
          <p:nvPr>
            <p:ph type="body" sz="quarter" idx="21"/>
          </p:nvPr>
        </p:nvSpPr>
        <p:spPr bwMode="auto"/>
        <p:txBody>
          <a:bodyPr lIns="91440" tIns="45720" rIns="91440" bIns="45720" anchor="t">
            <a:normAutofit lnSpcReduction="10000"/>
          </a:bodyPr>
          <a:lstStyle/>
          <a:p>
            <a:pPr marL="0" indent="0">
              <a:buNone/>
              <a:defRPr/>
            </a:pPr>
            <a:r>
              <a:rPr lang="en-GB" sz="1800" b="1" dirty="0" err="1">
                <a:latin typeface="Calibri"/>
              </a:rPr>
              <a:t>Dr.</a:t>
            </a:r>
            <a:r>
              <a:rPr lang="en-GB" sz="1800" b="1" dirty="0">
                <a:latin typeface="Calibri"/>
              </a:rPr>
              <a:t> Antonella Tonna</a:t>
            </a:r>
            <a:endParaRPr dirty="0"/>
          </a:p>
          <a:p>
            <a:pPr marL="0" indent="0">
              <a:buNone/>
              <a:defRPr/>
            </a:pPr>
            <a:r>
              <a:rPr lang="en-GB" sz="1800" dirty="0">
                <a:latin typeface="Calibri"/>
              </a:rPr>
              <a:t>BPharm (Hons), MFRPSII, FHEA, MSc, PhD</a:t>
            </a:r>
            <a:endParaRPr dirty="0"/>
          </a:p>
          <a:p>
            <a:pPr marL="0" indent="0">
              <a:buNone/>
              <a:defRPr/>
            </a:pPr>
            <a:endParaRPr lang="en-GB" sz="1800">
              <a:latin typeface="Calibri"/>
            </a:endParaRPr>
          </a:p>
          <a:p>
            <a:pPr marL="0" indent="0">
              <a:buNone/>
              <a:defRPr/>
            </a:pPr>
            <a:r>
              <a:rPr lang="en-GB" sz="1800" dirty="0">
                <a:latin typeface="Calibri"/>
              </a:rPr>
              <a:t>Senior Lecturer (Clinical Pharmacy)</a:t>
            </a:r>
            <a:endParaRPr dirty="0"/>
          </a:p>
          <a:p>
            <a:pPr marL="0" indent="0">
              <a:buNone/>
              <a:defRPr/>
            </a:pPr>
            <a:r>
              <a:rPr lang="en-GB" sz="1800" dirty="0">
                <a:latin typeface="Calibri"/>
              </a:rPr>
              <a:t>School of Pharmacy &amp; Life Sciences</a:t>
            </a:r>
            <a:endParaRPr dirty="0"/>
          </a:p>
          <a:p>
            <a:pPr marL="0" indent="0">
              <a:buNone/>
              <a:defRPr/>
            </a:pPr>
            <a:r>
              <a:rPr lang="en-GB" sz="1800" dirty="0">
                <a:latin typeface="Calibri"/>
              </a:rPr>
              <a:t>Robert Gordon University, UK</a:t>
            </a:r>
            <a:endParaRPr dirty="0"/>
          </a:p>
        </p:txBody>
      </p:sp>
      <p:pic>
        <p:nvPicPr>
          <p:cNvPr id="10" name="Picture Placeholder 9" descr="A person wearing glasses and a black jacket&#10;&#10;Description automatically generated"/>
          <p:cNvPicPr>
            <a:picLocks noGrp="1" noChangeAspect="1"/>
          </p:cNvPicPr>
          <p:nvPr>
            <p:ph type="pic" sz="quarter" idx="19"/>
          </p:nvPr>
        </p:nvPicPr>
        <p:blipFill>
          <a:blip r:embed="rId3"/>
          <a:srcRect l="-1795" t="20274" r="1795" b="50000"/>
          <a:stretch/>
        </p:blipFill>
        <p:spPr bwMode="auto">
          <a:xfrm>
            <a:off x="0" y="1053320"/>
            <a:ext cx="6368144" cy="2842649"/>
          </a:xfrm>
          <a:prstGeom prst="rect">
            <a:avLst/>
          </a:prstGeom>
        </p:spPr>
      </p:pic>
      <p:pic>
        <p:nvPicPr>
          <p:cNvPr id="11" name="Picture Placeholder 10" descr="A person wearing glasses and smiling&#10;&#10;Description automatically generated">
            <a:extLst>
              <a:ext uri="{FF2B5EF4-FFF2-40B4-BE49-F238E27FC236}">
                <a16:creationId xmlns:a16="http://schemas.microsoft.com/office/drawing/2014/main" id="{3F5409CE-BA10-3069-C095-D82A8370B836}"/>
              </a:ext>
            </a:extLst>
          </p:cNvPr>
          <p:cNvPicPr>
            <a:picLocks noGrp="1" noChangeAspect="1"/>
          </p:cNvPicPr>
          <p:nvPr>
            <p:ph type="pic" sz="quarter" idx="20"/>
          </p:nvPr>
        </p:nvPicPr>
        <p:blipFill rotWithShape="1">
          <a:blip r:embed="rId4"/>
          <a:srcRect t="4423" r="-6940" b="21818"/>
          <a:stretch/>
        </p:blipFill>
        <p:spPr>
          <a:xfrm>
            <a:off x="967154" y="3925277"/>
            <a:ext cx="4633294" cy="2939391"/>
          </a:xfrm>
        </p:spPr>
      </p:pic>
    </p:spTree>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a:xfrm>
            <a:off x="638175" y="673192"/>
            <a:ext cx="10515600" cy="771339"/>
          </a:xfrm>
        </p:spPr>
        <p:txBody>
          <a:bodyPr/>
          <a:lstStyle/>
          <a:p>
            <a:pPr>
              <a:defRPr/>
            </a:pPr>
            <a:r>
              <a:rPr lang="en-GB"/>
              <a:t>Additional materials 2.0</a:t>
            </a:r>
            <a:endParaRPr/>
          </a:p>
        </p:txBody>
      </p:sp>
      <p:pic>
        <p:nvPicPr>
          <p:cNvPr id="3" name="Picture 2" descr="A qr code on a white background&#10;&#10;Description automatically generated"/>
          <p:cNvPicPr>
            <a:picLocks noChangeAspect="1"/>
          </p:cNvPicPr>
          <p:nvPr/>
        </p:nvPicPr>
        <p:blipFill>
          <a:blip r:embed="rId4"/>
          <a:stretch/>
        </p:blipFill>
        <p:spPr bwMode="auto">
          <a:xfrm>
            <a:off x="2727587" y="1408608"/>
            <a:ext cx="5596673" cy="5449392"/>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p:txBody>
          <a:bodyPr/>
          <a:lstStyle/>
          <a:p>
            <a:pPr>
              <a:defRPr/>
            </a:pPr>
            <a:r>
              <a:t>Are there any Ai tools </a:t>
            </a:r>
          </a:p>
        </p:txBody>
      </p:sp>
      <p:sp>
        <p:nvSpPr>
          <p:cNvPr id="3" name="Subtitle 2"/>
          <p:cNvSpPr>
            <a:spLocks noGrp="1"/>
          </p:cNvSpPr>
          <p:nvPr>
            <p:ph type="subTitle" idx="1"/>
          </p:nvPr>
        </p:nvSpPr>
        <p:spPr bwMode="auto"/>
        <p:txBody>
          <a:bodyPr/>
          <a:lstStyle/>
          <a:p>
            <a:pPr>
              <a:defRPr/>
            </a:pPr>
            <a:r>
              <a:rPr lang="en-GB"/>
              <a:t>t</a:t>
            </a:r>
            <a:r>
              <a:t>hat can help?</a:t>
            </a:r>
          </a:p>
        </p:txBody>
      </p:sp>
      <p:sp>
        <p:nvSpPr>
          <p:cNvPr id="6" name="Slide Number Placeholder 5"/>
          <p:cNvSpPr>
            <a:spLocks noGrp="1"/>
          </p:cNvSpPr>
          <p:nvPr>
            <p:ph type="sldNum" sz="quarter" idx="12"/>
          </p:nvPr>
        </p:nvSpPr>
        <p:spPr bwMode="auto"/>
        <p:txBody>
          <a:bodyPr/>
          <a:lstStyle/>
          <a:p>
            <a:pPr>
              <a:defRPr/>
            </a:pPr>
            <a:fld id="{3BC1DCBA-1DA2-4849-B554-1FA119B8AA61}" type="slidenum">
              <a:rPr lang="en-GB"/>
              <a:t>21</a:t>
            </a:fld>
            <a:endParaRPr lang="en-GB"/>
          </a:p>
        </p:txBody>
      </p:sp>
      <p:pic>
        <p:nvPicPr>
          <p:cNvPr id="9" name="Picture Placeholder 8" descr="A robot hand pointing at something&#10;&#10;Description automatically generated"/>
          <p:cNvPicPr>
            <a:picLocks noGrp="1" noChangeAspect="1"/>
          </p:cNvPicPr>
          <p:nvPr>
            <p:ph type="pic" sz="quarter" idx="13"/>
          </p:nvPr>
        </p:nvPicPr>
        <p:blipFill>
          <a:blip r:embed="rId3"/>
          <a:srcRect l="6640" r="55957"/>
          <a:stretch/>
        </p:blipFill>
        <p:spPr bwMode="auto">
          <a:xfrm>
            <a:off x="8354860" y="-1"/>
            <a:ext cx="3837140" cy="69519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normAutofit/>
          </a:bodyPr>
          <a:lstStyle/>
          <a:p>
            <a:pPr>
              <a:defRPr/>
            </a:pPr>
            <a:r>
              <a:rPr>
                <a:latin typeface="Calibri"/>
              </a:rPr>
              <a:t>ELICIT</a:t>
            </a:r>
            <a:endParaRPr/>
          </a:p>
        </p:txBody>
      </p:sp>
      <p:pic>
        <p:nvPicPr>
          <p:cNvPr id="6" name="Picture 5" descr="A screenshot of a computer&#10;&#10;Description automatically generated"/>
          <p:cNvPicPr>
            <a:picLocks noChangeAspect="1"/>
          </p:cNvPicPr>
          <p:nvPr/>
        </p:nvPicPr>
        <p:blipFill>
          <a:blip r:embed="rId3"/>
          <a:stretch/>
        </p:blipFill>
        <p:spPr bwMode="auto">
          <a:xfrm>
            <a:off x="0" y="1404892"/>
            <a:ext cx="12192000" cy="5815021"/>
          </a:xfrm>
          <a:prstGeom prst="rect">
            <a:avLst/>
          </a:prstGeom>
        </p:spPr>
      </p:pic>
      <p:sp>
        <p:nvSpPr>
          <p:cNvPr id="7" name="Oval 6"/>
          <p:cNvSpPr/>
          <p:nvPr/>
        </p:nvSpPr>
        <p:spPr bwMode="auto">
          <a:xfrm>
            <a:off x="4453180" y="4613798"/>
            <a:ext cx="3285640" cy="1255363"/>
          </a:xfrm>
          <a:prstGeom prst="ellipse">
            <a:avLst/>
          </a:prstGeom>
          <a:noFill/>
          <a:ln w="412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8" name="Oval 7"/>
          <p:cNvSpPr/>
          <p:nvPr/>
        </p:nvSpPr>
        <p:spPr bwMode="auto">
          <a:xfrm>
            <a:off x="11615981" y="1404892"/>
            <a:ext cx="576019" cy="552863"/>
          </a:xfrm>
          <a:prstGeom prst="ellipse">
            <a:avLst/>
          </a:prstGeom>
          <a:noFill/>
          <a:ln w="412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9" name="Oval 8"/>
          <p:cNvSpPr/>
          <p:nvPr/>
        </p:nvSpPr>
        <p:spPr bwMode="auto">
          <a:xfrm>
            <a:off x="4453180" y="3057039"/>
            <a:ext cx="3285640" cy="1255363"/>
          </a:xfrm>
          <a:prstGeom prst="ellipse">
            <a:avLst/>
          </a:prstGeom>
          <a:noFill/>
          <a:ln w="412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Picture Placeholder 8" descr="A group of people sitting around a table&#10;&#10;Description automatically generated"/>
          <p:cNvPicPr>
            <a:picLocks noGrp="1" noChangeAspect="1"/>
          </p:cNvPicPr>
          <p:nvPr>
            <p:ph type="pic" sz="quarter" idx="14"/>
          </p:nvPr>
        </p:nvPicPr>
        <p:blipFill>
          <a:blip r:embed="rId4"/>
          <a:srcRect l="13814" r="13813"/>
          <a:stretch/>
        </p:blipFill>
        <p:spPr bwMode="auto">
          <a:prstGeom prst="rect">
            <a:avLst/>
          </a:prstGeom>
        </p:spPr>
      </p:pic>
      <p:sp>
        <p:nvSpPr>
          <p:cNvPr id="5" name="Slide Number Placeholder 4"/>
          <p:cNvSpPr>
            <a:spLocks noGrp="1"/>
          </p:cNvSpPr>
          <p:nvPr>
            <p:ph type="sldNum" sz="quarter" idx="12"/>
          </p:nvPr>
        </p:nvSpPr>
        <p:spPr bwMode="auto"/>
        <p:txBody>
          <a:bodyPr/>
          <a:lstStyle/>
          <a:p>
            <a:pPr>
              <a:defRPr/>
            </a:pPr>
            <a:fld id="{FA2F7864-EED0-4F9C-B550-9BE077CF3E2F}" type="slidenum">
              <a:rPr lang="en-GB"/>
              <a:t>23</a:t>
            </a:fld>
            <a:endParaRPr lang="en-GB"/>
          </a:p>
        </p:txBody>
      </p:sp>
      <p:sp>
        <p:nvSpPr>
          <p:cNvPr id="6" name="Title 5"/>
          <p:cNvSpPr>
            <a:spLocks noGrp="1"/>
          </p:cNvSpPr>
          <p:nvPr>
            <p:ph type="title"/>
          </p:nvPr>
        </p:nvSpPr>
        <p:spPr bwMode="auto"/>
        <p:txBody>
          <a:bodyPr/>
          <a:lstStyle/>
          <a:p>
            <a:pPr>
              <a:defRPr/>
            </a:pPr>
            <a:r>
              <a:rPr sz="2800" b="1">
                <a:latin typeface="Calibri"/>
              </a:rPr>
              <a:t>Group exercise (45mins)</a:t>
            </a:r>
            <a:endParaRPr/>
          </a:p>
        </p:txBody>
      </p:sp>
      <p:sp>
        <p:nvSpPr>
          <p:cNvPr id="7" name="Text Placeholder 6"/>
          <p:cNvSpPr>
            <a:spLocks noGrp="1"/>
          </p:cNvSpPr>
          <p:nvPr>
            <p:ph type="body" sz="quarter" idx="13"/>
          </p:nvPr>
        </p:nvSpPr>
        <p:spPr bwMode="auto">
          <a:xfrm>
            <a:off x="838200" y="1558245"/>
            <a:ext cx="5090652" cy="4618718"/>
          </a:xfrm>
        </p:spPr>
        <p:txBody>
          <a:bodyPr lIns="91440" tIns="45720" rIns="91440" bIns="45720" anchor="t"/>
          <a:lstStyle/>
          <a:p>
            <a:pPr marL="0" indent="0">
              <a:buNone/>
              <a:defRPr/>
            </a:pPr>
            <a:endParaRPr sz="2400">
              <a:latin typeface="Calibri"/>
            </a:endParaRPr>
          </a:p>
          <a:p>
            <a:pPr>
              <a:defRPr/>
            </a:pPr>
            <a:r>
              <a:rPr lang="en-US" sz="2400" dirty="0">
                <a:latin typeface="Calibri"/>
                <a:ea typeface="Arial"/>
              </a:rPr>
              <a:t>Decide on a research topic in your group. </a:t>
            </a:r>
            <a:endParaRPr/>
          </a:p>
          <a:p>
            <a:pPr marL="0" indent="0">
              <a:buNone/>
              <a:defRPr/>
            </a:pPr>
            <a:endParaRPr lang="en-US" sz="2400">
              <a:latin typeface="Calibri"/>
            </a:endParaRPr>
          </a:p>
          <a:p>
            <a:pPr>
              <a:defRPr/>
            </a:pPr>
            <a:r>
              <a:rPr lang="en-US" sz="2400" dirty="0">
                <a:latin typeface="Calibri"/>
              </a:rPr>
              <a:t>Write a specific research question and have a go at the objectives.</a:t>
            </a:r>
            <a:endParaRPr dirty="0"/>
          </a:p>
          <a:p>
            <a:pPr marL="0" indent="0">
              <a:buNone/>
              <a:defRPr/>
            </a:pPr>
            <a:endParaRPr lang="en-US" sz="2400">
              <a:latin typeface="Calibri"/>
            </a:endParaRPr>
          </a:p>
          <a:p>
            <a:pPr>
              <a:defRPr/>
            </a:pPr>
            <a:r>
              <a:rPr lang="en-US" sz="2400" dirty="0">
                <a:latin typeface="Calibri"/>
              </a:rPr>
              <a:t>Decide which of the main literature research methods is the most appropriate to answer your research question and why.</a:t>
            </a:r>
            <a:endParaRPr sz="2400" dirty="0">
              <a:latin typeface="Calibri"/>
            </a:endParaRPr>
          </a:p>
        </p:txBody>
      </p:sp>
    </p:spTree>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Picture Placeholder 9" descr="A person holding a cup of coffee&#10;&#10;Description automatically generated"/>
          <p:cNvPicPr>
            <a:picLocks noGrp="1" noChangeAspect="1"/>
          </p:cNvPicPr>
          <p:nvPr>
            <p:ph type="pic" sz="quarter" idx="14"/>
          </p:nvPr>
        </p:nvPicPr>
        <p:blipFill>
          <a:blip r:embed="rId3"/>
          <a:srcRect t="32089" r="1" b="6659"/>
          <a:stretch/>
        </p:blipFill>
        <p:spPr bwMode="auto">
          <a:xfrm>
            <a:off x="6133038" y="742950"/>
            <a:ext cx="6058961" cy="5559879"/>
          </a:xfrm>
          <a:prstGeom prst="rect">
            <a:avLst/>
          </a:prstGeom>
          <a:noFill/>
        </p:spPr>
      </p:pic>
      <p:sp>
        <p:nvSpPr>
          <p:cNvPr id="5" name="Slide Number Placeholder 4"/>
          <p:cNvSpPr>
            <a:spLocks noGrp="1"/>
          </p:cNvSpPr>
          <p:nvPr>
            <p:ph type="sldNum" sz="quarter" idx="12"/>
          </p:nvPr>
        </p:nvSpPr>
        <p:spPr bwMode="auto">
          <a:xfrm>
            <a:off x="8610600" y="6356350"/>
            <a:ext cx="2743200" cy="365125"/>
          </a:xfrm>
        </p:spPr>
        <p:txBody>
          <a:bodyPr anchor="ctr">
            <a:normAutofit/>
          </a:bodyPr>
          <a:lstStyle/>
          <a:p>
            <a:pPr>
              <a:spcAft>
                <a:spcPts val="600"/>
              </a:spcAft>
              <a:defRPr/>
            </a:pPr>
            <a:fld id="{FA2F7864-EED0-4F9C-B550-9BE077CF3E2F}" type="slidenum">
              <a:rPr lang="en-GB"/>
              <a:t>24</a:t>
            </a:fld>
            <a:endParaRPr lang="en-GB"/>
          </a:p>
        </p:txBody>
      </p:sp>
      <p:sp>
        <p:nvSpPr>
          <p:cNvPr id="13" name="Text Placeholder 6"/>
          <p:cNvSpPr txBox="1"/>
          <p:nvPr/>
        </p:nvSpPr>
        <p:spPr bwMode="auto">
          <a:xfrm>
            <a:off x="690715" y="1255010"/>
            <a:ext cx="4746171" cy="4618718"/>
          </a:xfrm>
          <a:prstGeom prst="rect">
            <a:avLst/>
          </a:prstGeom>
        </p:spPr>
        <p:txBody>
          <a:bodyPr/>
          <a:lstStyle>
            <a:lvl1pPr marL="228600" indent="-228600" algn="l" defTabSz="914400">
              <a:lnSpc>
                <a:spcPct val="90000"/>
              </a:lnSpc>
              <a:spcBef>
                <a:spcPts val="1000"/>
              </a:spcBef>
              <a:buFont typeface="Arial"/>
              <a:buChar char="•"/>
              <a:defRPr sz="1600">
                <a:solidFill>
                  <a:schemeClr val="bg1"/>
                </a:solidFill>
                <a:latin typeface="Arial"/>
                <a:ea typeface="+mn-ea"/>
                <a:cs typeface="Arial"/>
              </a:defRPr>
            </a:lvl1pPr>
            <a:lvl2pPr marL="685800" indent="-228600" algn="l" defTabSz="914400">
              <a:lnSpc>
                <a:spcPct val="90000"/>
              </a:lnSpc>
              <a:spcBef>
                <a:spcPts val="500"/>
              </a:spcBef>
              <a:buFont typeface="Arial"/>
              <a:buChar char="•"/>
              <a:defRPr sz="1600">
                <a:solidFill>
                  <a:schemeClr val="bg1"/>
                </a:solidFill>
                <a:latin typeface="Arial"/>
                <a:ea typeface="+mn-ea"/>
                <a:cs typeface="Arial"/>
              </a:defRPr>
            </a:lvl2pPr>
            <a:lvl3pPr marL="1143000" indent="-228600" algn="l" defTabSz="914400">
              <a:lnSpc>
                <a:spcPct val="90000"/>
              </a:lnSpc>
              <a:spcBef>
                <a:spcPts val="500"/>
              </a:spcBef>
              <a:buFont typeface="Arial"/>
              <a:buChar char="•"/>
              <a:defRPr sz="1600">
                <a:solidFill>
                  <a:schemeClr val="bg1"/>
                </a:solidFill>
                <a:latin typeface="Arial"/>
                <a:ea typeface="+mn-ea"/>
                <a:cs typeface="Arial"/>
              </a:defRPr>
            </a:lvl3pPr>
            <a:lvl4pPr marL="1600200" indent="-228600" algn="l" defTabSz="914400">
              <a:lnSpc>
                <a:spcPct val="90000"/>
              </a:lnSpc>
              <a:spcBef>
                <a:spcPts val="500"/>
              </a:spcBef>
              <a:buFont typeface="Arial"/>
              <a:buChar char="•"/>
              <a:defRPr sz="1600">
                <a:solidFill>
                  <a:schemeClr val="bg1"/>
                </a:solidFill>
                <a:latin typeface="Arial"/>
                <a:ea typeface="+mn-ea"/>
                <a:cs typeface="Arial"/>
              </a:defRPr>
            </a:lvl4pPr>
            <a:lvl5pPr marL="2057400" indent="-228600" algn="l" defTabSz="914400">
              <a:lnSpc>
                <a:spcPct val="90000"/>
              </a:lnSpc>
              <a:spcBef>
                <a:spcPts val="500"/>
              </a:spcBef>
              <a:buFont typeface="Arial"/>
              <a:buChar char="•"/>
              <a:defRPr sz="1600">
                <a:solidFill>
                  <a:schemeClr val="bg1"/>
                </a:solidFill>
                <a:latin typeface="Arial"/>
                <a:ea typeface="+mn-ea"/>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endParaRPr/>
          </a:p>
          <a:p>
            <a:pPr marL="0" indent="0">
              <a:buFont typeface="Arial"/>
              <a:buNone/>
              <a:defRPr/>
            </a:pPr>
            <a:endParaRPr/>
          </a:p>
          <a:p>
            <a:pPr marL="0" indent="0">
              <a:buFont typeface="Arial"/>
              <a:buNone/>
              <a:defRPr/>
            </a:pPr>
            <a:endParaRPr/>
          </a:p>
          <a:p>
            <a:pPr marL="0" indent="0">
              <a:buFont typeface="Arial"/>
              <a:buNone/>
              <a:defRPr/>
            </a:pPr>
            <a:endParaRPr/>
          </a:p>
          <a:p>
            <a:pPr marL="0" indent="0">
              <a:buFont typeface="Arial"/>
              <a:buNone/>
              <a:defRPr/>
            </a:pPr>
            <a:endParaRPr/>
          </a:p>
          <a:p>
            <a:pPr marL="0" indent="0" algn="ctr">
              <a:buFont typeface="Arial"/>
              <a:buNone/>
              <a:defRPr/>
            </a:pPr>
            <a:r>
              <a:rPr sz="4000" b="1">
                <a:latin typeface="Calibri"/>
              </a:rPr>
              <a:t>Coffee Break</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85492" y="3805084"/>
            <a:ext cx="9144000" cy="1026561"/>
          </a:xfrm>
        </p:spPr>
        <p:txBody>
          <a:bodyPr/>
          <a:lstStyle/>
          <a:p>
            <a:pPr>
              <a:defRPr/>
            </a:pPr>
            <a:r>
              <a:rPr lang="en-US" sz="3600" b="1">
                <a:latin typeface="Calibri"/>
                <a:ea typeface="Arial"/>
              </a:rPr>
              <a:t>Literature review development (Part 2)</a:t>
            </a:r>
            <a:endParaRPr sz="8800">
              <a:latin typeface="Calibri"/>
            </a:endParaRPr>
          </a:p>
        </p:txBody>
      </p:sp>
      <p:sp>
        <p:nvSpPr>
          <p:cNvPr id="3" name="Subtitle 2"/>
          <p:cNvSpPr>
            <a:spLocks noGrp="1"/>
          </p:cNvSpPr>
          <p:nvPr>
            <p:ph type="subTitle" idx="1"/>
          </p:nvPr>
        </p:nvSpPr>
        <p:spPr bwMode="auto">
          <a:xfrm>
            <a:off x="-85492" y="1915255"/>
            <a:ext cx="9144000" cy="1998784"/>
          </a:xfrm>
        </p:spPr>
        <p:txBody>
          <a:bodyPr/>
          <a:lstStyle/>
          <a:p>
            <a:pPr>
              <a:defRPr/>
            </a:pPr>
            <a:r>
              <a:rPr lang="en-US" sz="4000" b="1">
                <a:ea typeface="Arial"/>
              </a:rPr>
              <a:t>Writing a detailed literature review protocol</a:t>
            </a:r>
            <a:endParaRPr sz="7200"/>
          </a:p>
        </p:txBody>
      </p:sp>
      <p:sp>
        <p:nvSpPr>
          <p:cNvPr id="6" name="Slide Number Placeholder 5"/>
          <p:cNvSpPr>
            <a:spLocks noGrp="1"/>
          </p:cNvSpPr>
          <p:nvPr>
            <p:ph type="sldNum" sz="quarter" idx="12"/>
          </p:nvPr>
        </p:nvSpPr>
        <p:spPr bwMode="auto"/>
        <p:txBody>
          <a:bodyPr/>
          <a:lstStyle/>
          <a:p>
            <a:pPr>
              <a:defRPr/>
            </a:pPr>
            <a:fld id="{3BC1DCBA-1DA2-4849-B554-1FA119B8AA61}" type="slidenum">
              <a:rPr lang="en-GB"/>
              <a:t>25</a:t>
            </a:fld>
            <a:endParaRPr lang="en-GB"/>
          </a:p>
        </p:txBody>
      </p:sp>
      <p:pic>
        <p:nvPicPr>
          <p:cNvPr id="8" name="Picture Placeholder 7" descr="A clipboard with a pencil and a plant&#10;&#10;Description automatically generated"/>
          <p:cNvPicPr>
            <a:picLocks noGrp="1" noChangeAspect="1"/>
          </p:cNvPicPr>
          <p:nvPr>
            <p:ph type="pic" sz="quarter" idx="13"/>
          </p:nvPr>
        </p:nvPicPr>
        <p:blipFill>
          <a:blip r:embed="rId3"/>
          <a:srcRect l="47189" t="-1991" r="14275" b="1990"/>
          <a:stretch/>
        </p:blipFill>
        <p:spPr bwMode="auto">
          <a:xfrm>
            <a:off x="8229600" y="0"/>
            <a:ext cx="39624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Picture 9"/>
          <p:cNvPicPr>
            <a:picLocks noChangeAspect="1"/>
          </p:cNvPicPr>
          <p:nvPr/>
        </p:nvPicPr>
        <p:blipFill>
          <a:blip r:embed="rId3"/>
          <a:srcRect l="10681" t="4199" r="77415" b="32168"/>
          <a:stretch/>
        </p:blipFill>
        <p:spPr bwMode="auto">
          <a:xfrm>
            <a:off x="-68654" y="1487571"/>
            <a:ext cx="2812313" cy="5370429"/>
          </a:xfrm>
          <a:prstGeom prst="rect">
            <a:avLst/>
          </a:prstGeom>
        </p:spPr>
      </p:pic>
      <p:sp>
        <p:nvSpPr>
          <p:cNvPr id="5" name="Title 4"/>
          <p:cNvSpPr>
            <a:spLocks noGrp="1"/>
          </p:cNvSpPr>
          <p:nvPr>
            <p:ph type="title"/>
          </p:nvPr>
        </p:nvSpPr>
        <p:spPr bwMode="auto"/>
        <p:txBody>
          <a:bodyPr/>
          <a:lstStyle/>
          <a:p>
            <a:pPr>
              <a:defRPr/>
            </a:pPr>
            <a:r>
              <a:t>Developing a research protocol</a:t>
            </a:r>
          </a:p>
        </p:txBody>
      </p:sp>
      <p:sp>
        <p:nvSpPr>
          <p:cNvPr id="12" name="TextBox 11"/>
          <p:cNvSpPr txBox="1"/>
          <p:nvPr/>
        </p:nvSpPr>
        <p:spPr bwMode="auto">
          <a:xfrm>
            <a:off x="2616265" y="1841526"/>
            <a:ext cx="6586477" cy="4113947"/>
          </a:xfrm>
          <a:prstGeom prst="rect">
            <a:avLst/>
          </a:prstGeom>
          <a:noFill/>
        </p:spPr>
        <p:txBody>
          <a:bodyPr wrap="square" lIns="91440" tIns="45720" rIns="91440" bIns="45720" rtlCol="0" anchor="t">
            <a:spAutoFit/>
          </a:bodyPr>
          <a:lstStyle/>
          <a:p>
            <a:pPr marL="285750" indent="-285750">
              <a:spcAft>
                <a:spcPts val="800"/>
              </a:spcAft>
              <a:buFont typeface="Arial"/>
              <a:buChar char="•"/>
              <a:defRPr/>
            </a:pPr>
            <a:r>
              <a:rPr lang="en-GB" sz="2000" dirty="0"/>
              <a:t>Inclusion</a:t>
            </a:r>
            <a:r>
              <a:rPr sz="2000" dirty="0"/>
              <a:t> and exclusion criteria </a:t>
            </a:r>
            <a:br>
              <a:rPr lang="en-GB" sz="2000" dirty="0"/>
            </a:br>
            <a:r>
              <a:rPr sz="1400" dirty="0"/>
              <a:t>[NB: Exclusion is not the opposite of inclusion]</a:t>
            </a:r>
            <a:endParaRPr dirty="0"/>
          </a:p>
          <a:p>
            <a:pPr marL="285750" indent="-285750">
              <a:spcAft>
                <a:spcPts val="800"/>
              </a:spcAft>
              <a:buFont typeface="Arial"/>
              <a:buChar char="•"/>
              <a:defRPr/>
            </a:pPr>
            <a:r>
              <a:rPr sz="2000" dirty="0"/>
              <a:t>Primary and Secondary outcomes </a:t>
            </a:r>
            <a:br>
              <a:rPr lang="en-GB" sz="2000" dirty="0"/>
            </a:br>
            <a:r>
              <a:rPr sz="1400" dirty="0"/>
              <a:t>[</a:t>
            </a:r>
            <a:r>
              <a:rPr lang="en-US" sz="1400" dirty="0"/>
              <a:t>planned</a:t>
            </a:r>
            <a:r>
              <a:rPr sz="1400" dirty="0"/>
              <a:t> and unplanned but predicted info]</a:t>
            </a:r>
            <a:endParaRPr dirty="0"/>
          </a:p>
          <a:p>
            <a:pPr marL="285750" indent="-285750">
              <a:spcAft>
                <a:spcPts val="800"/>
              </a:spcAft>
              <a:buFont typeface="Arial"/>
              <a:buChar char="•"/>
              <a:defRPr/>
            </a:pPr>
            <a:r>
              <a:rPr sz="2000" dirty="0"/>
              <a:t>Bia</a:t>
            </a:r>
            <a:r>
              <a:rPr lang="en-GB" sz="2000" dirty="0"/>
              <a:t>s</a:t>
            </a:r>
            <a:endParaRPr sz="2000" dirty="0"/>
          </a:p>
          <a:p>
            <a:pPr marL="285750" indent="-285750">
              <a:spcAft>
                <a:spcPts val="800"/>
              </a:spcAft>
              <a:buFont typeface="Arial"/>
              <a:buChar char="•"/>
              <a:defRPr/>
            </a:pPr>
            <a:r>
              <a:rPr sz="2000" dirty="0"/>
              <a:t>Data analysis</a:t>
            </a:r>
            <a:r>
              <a:rPr lang="en-US" sz="2000" dirty="0"/>
              <a:t> </a:t>
            </a:r>
            <a:endParaRPr/>
          </a:p>
          <a:p>
            <a:pPr marL="285750" indent="-285750">
              <a:spcAft>
                <a:spcPts val="800"/>
              </a:spcAft>
              <a:buFont typeface="Arial"/>
              <a:buChar char="•"/>
              <a:defRPr/>
            </a:pPr>
            <a:r>
              <a:rPr sz="2000" dirty="0"/>
              <a:t>Which databases</a:t>
            </a:r>
            <a:r>
              <a:rPr lang="en-US" sz="2000" dirty="0"/>
              <a:t> </a:t>
            </a:r>
            <a:r>
              <a:rPr sz="2000" dirty="0"/>
              <a:t>will</a:t>
            </a:r>
            <a:r>
              <a:rPr lang="en-US" sz="2000" dirty="0"/>
              <a:t> you </a:t>
            </a:r>
            <a:r>
              <a:rPr sz="2000" dirty="0" err="1"/>
              <a:t>inc</a:t>
            </a:r>
            <a:r>
              <a:rPr lang="en-GB" sz="2000" dirty="0"/>
              <a:t>l</a:t>
            </a:r>
            <a:r>
              <a:rPr sz="2000" dirty="0" err="1"/>
              <a:t>ude</a:t>
            </a:r>
            <a:endParaRPr dirty="0" err="1"/>
          </a:p>
          <a:p>
            <a:pPr marL="285750" indent="-285750">
              <a:spcAft>
                <a:spcPts val="800"/>
              </a:spcAft>
              <a:buFont typeface="Arial"/>
              <a:buChar char="•"/>
              <a:defRPr/>
            </a:pPr>
            <a:r>
              <a:rPr sz="2000" dirty="0"/>
              <a:t>Article filters</a:t>
            </a:r>
            <a:endParaRPr dirty="0"/>
          </a:p>
          <a:p>
            <a:pPr marL="285750" indent="-285750">
              <a:spcAft>
                <a:spcPts val="800"/>
              </a:spcAft>
              <a:buFont typeface="Arial"/>
              <a:buChar char="•"/>
              <a:defRPr/>
            </a:pPr>
            <a:r>
              <a:rPr sz="2000" dirty="0"/>
              <a:t>Types of studies to include</a:t>
            </a:r>
            <a:endParaRPr dirty="0"/>
          </a:p>
          <a:p>
            <a:pPr marL="285750" indent="-285750">
              <a:spcAft>
                <a:spcPts val="800"/>
              </a:spcAft>
              <a:buFont typeface="Arial"/>
              <a:buChar char="•"/>
              <a:defRPr/>
            </a:pPr>
            <a:r>
              <a:rPr lang="en-GB" sz="2000" dirty="0"/>
              <a:t>S</a:t>
            </a:r>
            <a:r>
              <a:rPr sz="2000" dirty="0" err="1"/>
              <a:t>earch</a:t>
            </a:r>
            <a:r>
              <a:rPr sz="2000" dirty="0"/>
              <a:t> terms/ Keywords/ MESH terms</a:t>
            </a:r>
            <a:endParaRPr dirty="0"/>
          </a:p>
          <a:p>
            <a:pPr marL="285750" indent="-285750">
              <a:spcAft>
                <a:spcPts val="800"/>
              </a:spcAft>
              <a:buFont typeface="Arial"/>
              <a:buChar char="•"/>
              <a:defRPr/>
            </a:pPr>
            <a:r>
              <a:rPr lang="en-GB" sz="2000" dirty="0"/>
              <a:t>H</a:t>
            </a:r>
            <a:r>
              <a:rPr sz="2000" dirty="0"/>
              <a:t>ow you will put them together to form a search string</a:t>
            </a:r>
            <a:endParaRPr dirty="0"/>
          </a:p>
        </p:txBody>
      </p:sp>
      <p:grpSp>
        <p:nvGrpSpPr>
          <p:cNvPr id="4" name="Group 3"/>
          <p:cNvGrpSpPr/>
          <p:nvPr/>
        </p:nvGrpSpPr>
        <p:grpSpPr bwMode="auto">
          <a:xfrm>
            <a:off x="8377781" y="1197016"/>
            <a:ext cx="3636484" cy="3643810"/>
            <a:chOff x="8069171" y="1277026"/>
            <a:chExt cx="3636484" cy="3643810"/>
          </a:xfrm>
        </p:grpSpPr>
        <p:grpSp>
          <p:nvGrpSpPr>
            <p:cNvPr id="2" name="Group 1"/>
            <p:cNvGrpSpPr/>
            <p:nvPr/>
          </p:nvGrpSpPr>
          <p:grpSpPr bwMode="auto">
            <a:xfrm>
              <a:off x="8069171" y="1277026"/>
              <a:ext cx="2956129" cy="3283089"/>
              <a:chOff x="2730975" y="3364767"/>
              <a:chExt cx="2773161" cy="3079884"/>
            </a:xfrm>
          </p:grpSpPr>
          <p:pic>
            <p:nvPicPr>
              <p:cNvPr id="9" name="Picture 8"/>
              <p:cNvPicPr>
                <a:picLocks noChangeAspect="1"/>
              </p:cNvPicPr>
              <p:nvPr/>
            </p:nvPicPr>
            <p:blipFill>
              <a:blip r:embed="rId4"/>
              <a:stretch/>
            </p:blipFill>
            <p:spPr bwMode="auto">
              <a:xfrm rot="21059221">
                <a:off x="2985417" y="3538437"/>
                <a:ext cx="2518719" cy="2906214"/>
              </a:xfrm>
              <a:prstGeom prst="rect">
                <a:avLst/>
              </a:prstGeom>
              <a:effectLst>
                <a:outerShdw blurRad="50800" dist="38100" dir="2700000" sx="102348" sy="102348" algn="tl" rotWithShape="0">
                  <a:prstClr val="black">
                    <a:alpha val="35683"/>
                  </a:prstClr>
                </a:outerShdw>
              </a:effectLst>
            </p:spPr>
          </p:pic>
          <p:pic>
            <p:nvPicPr>
              <p:cNvPr id="11" name="Picture 10"/>
              <p:cNvPicPr>
                <a:picLocks noChangeAspect="1"/>
              </p:cNvPicPr>
              <p:nvPr/>
            </p:nvPicPr>
            <p:blipFill>
              <a:blip r:embed="rId5"/>
              <a:stretch/>
            </p:blipFill>
            <p:spPr bwMode="auto">
              <a:xfrm rot="20620897">
                <a:off x="2730975" y="3364767"/>
                <a:ext cx="2267004" cy="3056965"/>
              </a:xfrm>
              <a:prstGeom prst="rect">
                <a:avLst/>
              </a:prstGeom>
            </p:spPr>
          </p:pic>
        </p:grpSp>
        <p:grpSp>
          <p:nvGrpSpPr>
            <p:cNvPr id="36" name="Group 35"/>
            <p:cNvGrpSpPr/>
            <p:nvPr/>
          </p:nvGrpSpPr>
          <p:grpSpPr bwMode="auto">
            <a:xfrm>
              <a:off x="8749526" y="4068638"/>
              <a:ext cx="2956129" cy="852198"/>
              <a:chOff x="7220999" y="5789163"/>
              <a:chExt cx="2956129" cy="852198"/>
            </a:xfrm>
          </p:grpSpPr>
          <p:grpSp>
            <p:nvGrpSpPr>
              <p:cNvPr id="34" name="Group 33"/>
              <p:cNvGrpSpPr/>
              <p:nvPr/>
            </p:nvGrpSpPr>
            <p:grpSpPr bwMode="auto">
              <a:xfrm>
                <a:off x="7220999" y="5789163"/>
                <a:ext cx="2956129" cy="642142"/>
                <a:chOff x="5498524" y="5895283"/>
                <a:chExt cx="2956129" cy="642142"/>
              </a:xfrm>
            </p:grpSpPr>
            <p:sp>
              <p:nvSpPr>
                <p:cNvPr id="16" name="Freeform: Shape 15"/>
                <p:cNvSpPr/>
                <p:nvPr/>
              </p:nvSpPr>
              <p:spPr bwMode="auto">
                <a:xfrm>
                  <a:off x="5498524" y="5895283"/>
                  <a:ext cx="2956129" cy="642142"/>
                </a:xfrm>
                <a:custGeom>
                  <a:avLst/>
                  <a:gdLst>
                    <a:gd name="connsiteX0" fmla="*/ 2295063 w 2616133"/>
                    <a:gd name="connsiteY0" fmla="*/ 5946 h 642142"/>
                    <a:gd name="connsiteX1" fmla="*/ 2610822 w 2616133"/>
                    <a:gd name="connsiteY1" fmla="*/ 321705 h 642142"/>
                    <a:gd name="connsiteX2" fmla="*/ 2610822 w 2616133"/>
                    <a:gd name="connsiteY2" fmla="*/ 321705 h 642142"/>
                    <a:gd name="connsiteX3" fmla="*/ 2295063 w 2616133"/>
                    <a:gd name="connsiteY3" fmla="*/ 637465 h 642142"/>
                    <a:gd name="connsiteX4" fmla="*/ 321705 w 2616133"/>
                    <a:gd name="connsiteY4" fmla="*/ 637465 h 642142"/>
                    <a:gd name="connsiteX5" fmla="*/ 5946 w 2616133"/>
                    <a:gd name="connsiteY5" fmla="*/ 321705 h 642142"/>
                    <a:gd name="connsiteX6" fmla="*/ 5946 w 2616133"/>
                    <a:gd name="connsiteY6" fmla="*/ 321705 h 642142"/>
                    <a:gd name="connsiteX7" fmla="*/ 321705 w 2616133"/>
                    <a:gd name="connsiteY7" fmla="*/ 5946 h 6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6133" h="642142" extrusionOk="0">
                      <a:moveTo>
                        <a:pt x="2295063" y="5946"/>
                      </a:moveTo>
                      <a:cubicBezTo>
                        <a:pt x="2469452" y="5946"/>
                        <a:pt x="2610822" y="147316"/>
                        <a:pt x="2610822" y="321705"/>
                      </a:cubicBezTo>
                      <a:lnTo>
                        <a:pt x="2610822" y="321705"/>
                      </a:lnTo>
                      <a:cubicBezTo>
                        <a:pt x="2610822" y="496094"/>
                        <a:pt x="2469452" y="637465"/>
                        <a:pt x="2295063" y="637465"/>
                      </a:cubicBezTo>
                      <a:lnTo>
                        <a:pt x="321705" y="637465"/>
                      </a:lnTo>
                      <a:cubicBezTo>
                        <a:pt x="147316" y="637465"/>
                        <a:pt x="5946" y="496094"/>
                        <a:pt x="5946" y="321705"/>
                      </a:cubicBezTo>
                      <a:lnTo>
                        <a:pt x="5946" y="321705"/>
                      </a:lnTo>
                      <a:cubicBezTo>
                        <a:pt x="5946" y="147316"/>
                        <a:pt x="147316" y="5946"/>
                        <a:pt x="321705" y="5946"/>
                      </a:cubicBezTo>
                      <a:close/>
                    </a:path>
                  </a:pathLst>
                </a:custGeom>
                <a:solidFill>
                  <a:srgbClr val="FDA74C"/>
                </a:solidFill>
                <a:ln w="9525" cap="flat">
                  <a:noFill/>
                  <a:prstDash val="solid"/>
                  <a:miter/>
                </a:ln>
              </p:spPr>
              <p:txBody>
                <a:bodyPr rtlCol="0" anchor="ctr"/>
                <a:lstStyle/>
                <a:p>
                  <a:pPr>
                    <a:defRPr/>
                  </a:pPr>
                  <a:endParaRPr lang="en-GB" b="1">
                    <a:solidFill>
                      <a:schemeClr val="bg1"/>
                    </a:solidFill>
                  </a:endParaRPr>
                </a:p>
              </p:txBody>
            </p:sp>
            <p:sp>
              <p:nvSpPr>
                <p:cNvPr id="33" name="Rectangle 32"/>
                <p:cNvSpPr/>
                <p:nvPr/>
              </p:nvSpPr>
              <p:spPr bwMode="auto">
                <a:xfrm>
                  <a:off x="6043648" y="5923966"/>
                  <a:ext cx="2071170" cy="584775"/>
                </a:xfrm>
                <a:prstGeom prst="rect">
                  <a:avLst/>
                </a:prstGeom>
                <a:grpFill/>
              </p:spPr>
              <p:txBody>
                <a:bodyPr wrap="square">
                  <a:spAutoFit/>
                </a:bodyPr>
                <a:lstStyle/>
                <a:p>
                  <a:pPr>
                    <a:defRPr/>
                  </a:pPr>
                  <a:r>
                    <a:rPr lang="en-GB" sz="3200" b="1">
                      <a:solidFill>
                        <a:schemeClr val="bg1"/>
                      </a:solidFill>
                    </a:rPr>
                    <a:t>REGISTER</a:t>
                  </a:r>
                  <a:endParaRPr/>
                </a:p>
              </p:txBody>
            </p:sp>
          </p:grpSp>
          <p:grpSp>
            <p:nvGrpSpPr>
              <p:cNvPr id="32" name="Group 31"/>
              <p:cNvGrpSpPr/>
              <p:nvPr/>
            </p:nvGrpSpPr>
            <p:grpSpPr bwMode="auto">
              <a:xfrm>
                <a:off x="9465858" y="5903440"/>
                <a:ext cx="630379" cy="737921"/>
                <a:chOff x="9720293" y="5940957"/>
                <a:chExt cx="630379" cy="737921"/>
              </a:xfrm>
            </p:grpSpPr>
            <p:sp>
              <p:nvSpPr>
                <p:cNvPr id="23" name="Freeform: Shape 22"/>
                <p:cNvSpPr/>
                <p:nvPr/>
              </p:nvSpPr>
              <p:spPr bwMode="auto">
                <a:xfrm>
                  <a:off x="9930525" y="6147751"/>
                  <a:ext cx="412239" cy="523227"/>
                </a:xfrm>
                <a:custGeom>
                  <a:avLst/>
                  <a:gdLst>
                    <a:gd name="connsiteX0" fmla="*/ 410109 w 412239"/>
                    <a:gd name="connsiteY0" fmla="*/ 290589 h 523226"/>
                    <a:gd name="connsiteX1" fmla="*/ 21256 w 412239"/>
                    <a:gd name="connsiteY1" fmla="*/ 7809 h 523226"/>
                    <a:gd name="connsiteX2" fmla="*/ 6035 w 412239"/>
                    <a:gd name="connsiteY2" fmla="*/ 16529 h 523226"/>
                    <a:gd name="connsiteX3" fmla="*/ 71042 w 412239"/>
                    <a:gd name="connsiteY3" fmla="*/ 485531 h 523226"/>
                    <a:gd name="connsiteX4" fmla="*/ 87690 w 412239"/>
                    <a:gd name="connsiteY4" fmla="*/ 490446 h 523226"/>
                    <a:gd name="connsiteX5" fmla="*/ 185200 w 412239"/>
                    <a:gd name="connsiteY5" fmla="*/ 382471 h 523226"/>
                    <a:gd name="connsiteX6" fmla="*/ 258848 w 412239"/>
                    <a:gd name="connsiteY6" fmla="*/ 504399 h 523226"/>
                    <a:gd name="connsiteX7" fmla="*/ 298170 w 412239"/>
                    <a:gd name="connsiteY7" fmla="*/ 514308 h 523226"/>
                    <a:gd name="connsiteX8" fmla="*/ 325837 w 412239"/>
                    <a:gd name="connsiteY8" fmla="*/ 498374 h 523226"/>
                    <a:gd name="connsiteX9" fmla="*/ 335985 w 412239"/>
                    <a:gd name="connsiteY9" fmla="*/ 460004 h 523226"/>
                    <a:gd name="connsiteX10" fmla="*/ 262336 w 412239"/>
                    <a:gd name="connsiteY10" fmla="*/ 338076 h 523226"/>
                    <a:gd name="connsiteX11" fmla="*/ 406383 w 412239"/>
                    <a:gd name="connsiteY11" fmla="*/ 307158 h 523226"/>
                    <a:gd name="connsiteX12" fmla="*/ 410029 w 412239"/>
                    <a:gd name="connsiteY12" fmla="*/ 290510 h 52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239" h="523226" extrusionOk="0">
                      <a:moveTo>
                        <a:pt x="410109" y="290589"/>
                      </a:moveTo>
                      <a:lnTo>
                        <a:pt x="21256" y="7809"/>
                      </a:lnTo>
                      <a:cubicBezTo>
                        <a:pt x="14438" y="2894"/>
                        <a:pt x="4925" y="8364"/>
                        <a:pt x="6035" y="16529"/>
                      </a:cubicBezTo>
                      <a:lnTo>
                        <a:pt x="71042" y="485531"/>
                      </a:lnTo>
                      <a:cubicBezTo>
                        <a:pt x="72152" y="493458"/>
                        <a:pt x="82299" y="496471"/>
                        <a:pt x="87690" y="490446"/>
                      </a:cubicBezTo>
                      <a:lnTo>
                        <a:pt x="185200" y="382471"/>
                      </a:lnTo>
                      <a:lnTo>
                        <a:pt x="258848" y="504399"/>
                      </a:lnTo>
                      <a:cubicBezTo>
                        <a:pt x="266935" y="517717"/>
                        <a:pt x="284534" y="522157"/>
                        <a:pt x="298170" y="514308"/>
                      </a:cubicBezTo>
                      <a:lnTo>
                        <a:pt x="325837" y="498374"/>
                      </a:lnTo>
                      <a:cubicBezTo>
                        <a:pt x="339473" y="490525"/>
                        <a:pt x="344071" y="473322"/>
                        <a:pt x="335985" y="460004"/>
                      </a:cubicBezTo>
                      <a:lnTo>
                        <a:pt x="262336" y="338076"/>
                      </a:lnTo>
                      <a:lnTo>
                        <a:pt x="406383" y="307158"/>
                      </a:lnTo>
                      <a:cubicBezTo>
                        <a:pt x="414389" y="305414"/>
                        <a:pt x="416609" y="295346"/>
                        <a:pt x="410029" y="290510"/>
                      </a:cubicBezTo>
                      <a:close/>
                    </a:path>
                  </a:pathLst>
                </a:custGeom>
                <a:solidFill>
                  <a:srgbClr val="FFFFFF"/>
                </a:solidFill>
                <a:ln w="9525" cap="flat">
                  <a:noFill/>
                  <a:prstDash val="solid"/>
                  <a:miter/>
                </a:ln>
              </p:spPr>
              <p:txBody>
                <a:bodyPr rtlCol="0" anchor="ctr"/>
                <a:lstStyle/>
                <a:p>
                  <a:pPr>
                    <a:defRPr/>
                  </a:pPr>
                  <a:endParaRPr lang="en-GB"/>
                </a:p>
              </p:txBody>
            </p:sp>
            <p:sp>
              <p:nvSpPr>
                <p:cNvPr id="24" name="Freeform: Shape 23"/>
                <p:cNvSpPr/>
                <p:nvPr/>
              </p:nvSpPr>
              <p:spPr bwMode="auto">
                <a:xfrm>
                  <a:off x="9922577" y="6139796"/>
                  <a:ext cx="428095" cy="539082"/>
                </a:xfrm>
                <a:custGeom>
                  <a:avLst/>
                  <a:gdLst>
                    <a:gd name="connsiteX0" fmla="*/ 422734 w 428094"/>
                    <a:gd name="connsiteY0" fmla="*/ 292122 h 539082"/>
                    <a:gd name="connsiteX1" fmla="*/ 33881 w 428094"/>
                    <a:gd name="connsiteY1" fmla="*/ 9342 h 539082"/>
                    <a:gd name="connsiteX2" fmla="*/ 14379 w 428094"/>
                    <a:gd name="connsiteY2" fmla="*/ 8470 h 539082"/>
                    <a:gd name="connsiteX3" fmla="*/ 6134 w 428094"/>
                    <a:gd name="connsiteY3" fmla="*/ 25594 h 539082"/>
                    <a:gd name="connsiteX4" fmla="*/ 71221 w 428094"/>
                    <a:gd name="connsiteY4" fmla="*/ 494595 h 539082"/>
                    <a:gd name="connsiteX5" fmla="*/ 83350 w 428094"/>
                    <a:gd name="connsiteY5" fmla="*/ 508786 h 539082"/>
                    <a:gd name="connsiteX6" fmla="*/ 101663 w 428094"/>
                    <a:gd name="connsiteY6" fmla="*/ 503791 h 539082"/>
                    <a:gd name="connsiteX7" fmla="*/ 191959 w 428094"/>
                    <a:gd name="connsiteY7" fmla="*/ 403744 h 539082"/>
                    <a:gd name="connsiteX8" fmla="*/ 259979 w 428094"/>
                    <a:gd name="connsiteY8" fmla="*/ 516476 h 539082"/>
                    <a:gd name="connsiteX9" fmla="*/ 291610 w 428094"/>
                    <a:gd name="connsiteY9" fmla="*/ 534075 h 539082"/>
                    <a:gd name="connsiteX10" fmla="*/ 291927 w 428094"/>
                    <a:gd name="connsiteY10" fmla="*/ 534075 h 539082"/>
                    <a:gd name="connsiteX11" fmla="*/ 310082 w 428094"/>
                    <a:gd name="connsiteY11" fmla="*/ 529160 h 539082"/>
                    <a:gd name="connsiteX12" fmla="*/ 337749 w 428094"/>
                    <a:gd name="connsiteY12" fmla="*/ 513225 h 539082"/>
                    <a:gd name="connsiteX13" fmla="*/ 354794 w 428094"/>
                    <a:gd name="connsiteY13" fmla="*/ 491028 h 539082"/>
                    <a:gd name="connsiteX14" fmla="*/ 350830 w 428094"/>
                    <a:gd name="connsiteY14" fmla="*/ 463836 h 539082"/>
                    <a:gd name="connsiteX15" fmla="*/ 282969 w 428094"/>
                    <a:gd name="connsiteY15" fmla="*/ 351501 h 539082"/>
                    <a:gd name="connsiteX16" fmla="*/ 416075 w 428094"/>
                    <a:gd name="connsiteY16" fmla="*/ 322961 h 539082"/>
                    <a:gd name="connsiteX17" fmla="*/ 429552 w 428094"/>
                    <a:gd name="connsiteY17" fmla="*/ 309563 h 539082"/>
                    <a:gd name="connsiteX18" fmla="*/ 422814 w 428094"/>
                    <a:gd name="connsiteY18" fmla="*/ 292122 h 539082"/>
                    <a:gd name="connsiteX19" fmla="*/ 268699 w 428094"/>
                    <a:gd name="connsiteY19" fmla="*/ 338341 h 539082"/>
                    <a:gd name="connsiteX20" fmla="*/ 263071 w 428094"/>
                    <a:gd name="connsiteY20" fmla="*/ 343018 h 539082"/>
                    <a:gd name="connsiteX21" fmla="*/ 263546 w 428094"/>
                    <a:gd name="connsiteY21" fmla="*/ 350311 h 539082"/>
                    <a:gd name="connsiteX22" fmla="*/ 337194 w 428094"/>
                    <a:gd name="connsiteY22" fmla="*/ 472239 h 539082"/>
                    <a:gd name="connsiteX23" fmla="*/ 339414 w 428094"/>
                    <a:gd name="connsiteY23" fmla="*/ 487222 h 539082"/>
                    <a:gd name="connsiteX24" fmla="*/ 329901 w 428094"/>
                    <a:gd name="connsiteY24" fmla="*/ 499590 h 539082"/>
                    <a:gd name="connsiteX25" fmla="*/ 302233 w 428094"/>
                    <a:gd name="connsiteY25" fmla="*/ 515524 h 539082"/>
                    <a:gd name="connsiteX26" fmla="*/ 273694 w 428094"/>
                    <a:gd name="connsiteY26" fmla="*/ 508389 h 539082"/>
                    <a:gd name="connsiteX27" fmla="*/ 200046 w 428094"/>
                    <a:gd name="connsiteY27" fmla="*/ 386462 h 539082"/>
                    <a:gd name="connsiteX28" fmla="*/ 194021 w 428094"/>
                    <a:gd name="connsiteY28" fmla="*/ 382656 h 539082"/>
                    <a:gd name="connsiteX29" fmla="*/ 193149 w 428094"/>
                    <a:gd name="connsiteY29" fmla="*/ 382656 h 539082"/>
                    <a:gd name="connsiteX30" fmla="*/ 193149 w 428094"/>
                    <a:gd name="connsiteY30" fmla="*/ 382656 h 539082"/>
                    <a:gd name="connsiteX31" fmla="*/ 187282 w 428094"/>
                    <a:gd name="connsiteY31" fmla="*/ 385272 h 539082"/>
                    <a:gd name="connsiteX32" fmla="*/ 89772 w 428094"/>
                    <a:gd name="connsiteY32" fmla="*/ 493247 h 539082"/>
                    <a:gd name="connsiteX33" fmla="*/ 87948 w 428094"/>
                    <a:gd name="connsiteY33" fmla="*/ 493723 h 539082"/>
                    <a:gd name="connsiteX34" fmla="*/ 86918 w 428094"/>
                    <a:gd name="connsiteY34" fmla="*/ 492613 h 539082"/>
                    <a:gd name="connsiteX35" fmla="*/ 21911 w 428094"/>
                    <a:gd name="connsiteY35" fmla="*/ 23612 h 539082"/>
                    <a:gd name="connsiteX36" fmla="*/ 22624 w 428094"/>
                    <a:gd name="connsiteY36" fmla="*/ 22343 h 539082"/>
                    <a:gd name="connsiteX37" fmla="*/ 24527 w 428094"/>
                    <a:gd name="connsiteY37" fmla="*/ 22343 h 539082"/>
                    <a:gd name="connsiteX38" fmla="*/ 413380 w 428094"/>
                    <a:gd name="connsiteY38" fmla="*/ 305124 h 539082"/>
                    <a:gd name="connsiteX39" fmla="*/ 413934 w 428094"/>
                    <a:gd name="connsiteY39" fmla="*/ 306392 h 539082"/>
                    <a:gd name="connsiteX40" fmla="*/ 412745 w 428094"/>
                    <a:gd name="connsiteY40" fmla="*/ 307502 h 539082"/>
                    <a:gd name="connsiteX41" fmla="*/ 268699 w 428094"/>
                    <a:gd name="connsiteY41" fmla="*/ 338420 h 5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8094" h="539082" extrusionOk="0">
                      <a:moveTo>
                        <a:pt x="422734" y="292122"/>
                      </a:moveTo>
                      <a:lnTo>
                        <a:pt x="33881" y="9342"/>
                      </a:lnTo>
                      <a:cubicBezTo>
                        <a:pt x="28173" y="5140"/>
                        <a:pt x="20484" y="4823"/>
                        <a:pt x="14379" y="8470"/>
                      </a:cubicBezTo>
                      <a:cubicBezTo>
                        <a:pt x="8354" y="12117"/>
                        <a:pt x="5104" y="18696"/>
                        <a:pt x="6134" y="25594"/>
                      </a:cubicBezTo>
                      <a:lnTo>
                        <a:pt x="71221" y="494595"/>
                      </a:lnTo>
                      <a:cubicBezTo>
                        <a:pt x="72172" y="501334"/>
                        <a:pt x="76849" y="506725"/>
                        <a:pt x="83350" y="508786"/>
                      </a:cubicBezTo>
                      <a:cubicBezTo>
                        <a:pt x="90089" y="510847"/>
                        <a:pt x="97065" y="508944"/>
                        <a:pt x="101663" y="503791"/>
                      </a:cubicBezTo>
                      <a:lnTo>
                        <a:pt x="191959" y="403744"/>
                      </a:lnTo>
                      <a:lnTo>
                        <a:pt x="259979" y="516476"/>
                      </a:lnTo>
                      <a:cubicBezTo>
                        <a:pt x="266559" y="527336"/>
                        <a:pt x="278688" y="534075"/>
                        <a:pt x="291610" y="534075"/>
                      </a:cubicBezTo>
                      <a:lnTo>
                        <a:pt x="291927" y="534075"/>
                      </a:lnTo>
                      <a:cubicBezTo>
                        <a:pt x="298270" y="534075"/>
                        <a:pt x="304532" y="532331"/>
                        <a:pt x="310082" y="529160"/>
                      </a:cubicBezTo>
                      <a:lnTo>
                        <a:pt x="337749" y="513225"/>
                      </a:lnTo>
                      <a:cubicBezTo>
                        <a:pt x="346311" y="508310"/>
                        <a:pt x="352336" y="500462"/>
                        <a:pt x="354794" y="491028"/>
                      </a:cubicBezTo>
                      <a:cubicBezTo>
                        <a:pt x="357172" y="481752"/>
                        <a:pt x="355825" y="472081"/>
                        <a:pt x="350830" y="463836"/>
                      </a:cubicBezTo>
                      <a:lnTo>
                        <a:pt x="282969" y="351501"/>
                      </a:lnTo>
                      <a:lnTo>
                        <a:pt x="416075" y="322961"/>
                      </a:lnTo>
                      <a:cubicBezTo>
                        <a:pt x="422972" y="321534"/>
                        <a:pt x="428046" y="316381"/>
                        <a:pt x="429552" y="309563"/>
                      </a:cubicBezTo>
                      <a:cubicBezTo>
                        <a:pt x="430979" y="302825"/>
                        <a:pt x="428363" y="296165"/>
                        <a:pt x="422814" y="292122"/>
                      </a:cubicBezTo>
                      <a:close/>
                      <a:moveTo>
                        <a:pt x="268699" y="338341"/>
                      </a:moveTo>
                      <a:cubicBezTo>
                        <a:pt x="266163" y="338895"/>
                        <a:pt x="264101" y="340640"/>
                        <a:pt x="263071" y="343018"/>
                      </a:cubicBezTo>
                      <a:cubicBezTo>
                        <a:pt x="262040" y="345396"/>
                        <a:pt x="262278" y="348092"/>
                        <a:pt x="263546" y="350311"/>
                      </a:cubicBezTo>
                      <a:lnTo>
                        <a:pt x="337194" y="472239"/>
                      </a:lnTo>
                      <a:cubicBezTo>
                        <a:pt x="339969" y="476758"/>
                        <a:pt x="340762" y="482069"/>
                        <a:pt x="339414" y="487222"/>
                      </a:cubicBezTo>
                      <a:cubicBezTo>
                        <a:pt x="338067" y="492455"/>
                        <a:pt x="334658" y="496815"/>
                        <a:pt x="329901" y="499590"/>
                      </a:cubicBezTo>
                      <a:lnTo>
                        <a:pt x="302233" y="515524"/>
                      </a:lnTo>
                      <a:cubicBezTo>
                        <a:pt x="292324" y="521232"/>
                        <a:pt x="279481" y="518061"/>
                        <a:pt x="273694" y="508389"/>
                      </a:cubicBezTo>
                      <a:lnTo>
                        <a:pt x="200046" y="386462"/>
                      </a:lnTo>
                      <a:cubicBezTo>
                        <a:pt x="198698" y="384321"/>
                        <a:pt x="196478" y="382894"/>
                        <a:pt x="194021" y="382656"/>
                      </a:cubicBezTo>
                      <a:lnTo>
                        <a:pt x="193149" y="382656"/>
                      </a:lnTo>
                      <a:cubicBezTo>
                        <a:pt x="193149" y="382656"/>
                        <a:pt x="193149" y="382656"/>
                        <a:pt x="193149" y="382656"/>
                      </a:cubicBezTo>
                      <a:cubicBezTo>
                        <a:pt x="190929" y="382656"/>
                        <a:pt x="188788" y="383608"/>
                        <a:pt x="187282" y="385272"/>
                      </a:cubicBezTo>
                      <a:lnTo>
                        <a:pt x="89772" y="493247"/>
                      </a:lnTo>
                      <a:cubicBezTo>
                        <a:pt x="89772" y="493247"/>
                        <a:pt x="89058" y="494040"/>
                        <a:pt x="87948" y="493723"/>
                      </a:cubicBezTo>
                      <a:cubicBezTo>
                        <a:pt x="86997" y="493406"/>
                        <a:pt x="86918" y="492772"/>
                        <a:pt x="86918" y="492613"/>
                      </a:cubicBezTo>
                      <a:lnTo>
                        <a:pt x="21911" y="23612"/>
                      </a:lnTo>
                      <a:cubicBezTo>
                        <a:pt x="21911" y="23612"/>
                        <a:pt x="21831" y="22819"/>
                        <a:pt x="22624" y="22343"/>
                      </a:cubicBezTo>
                      <a:cubicBezTo>
                        <a:pt x="23100" y="22026"/>
                        <a:pt x="23813" y="21868"/>
                        <a:pt x="24527" y="22343"/>
                      </a:cubicBezTo>
                      <a:lnTo>
                        <a:pt x="413380" y="305124"/>
                      </a:lnTo>
                      <a:cubicBezTo>
                        <a:pt x="413380" y="305124"/>
                        <a:pt x="414093" y="305679"/>
                        <a:pt x="413934" y="306392"/>
                      </a:cubicBezTo>
                      <a:cubicBezTo>
                        <a:pt x="413855" y="306788"/>
                        <a:pt x="413617" y="307343"/>
                        <a:pt x="412745" y="307502"/>
                      </a:cubicBezTo>
                      <a:lnTo>
                        <a:pt x="268699" y="338420"/>
                      </a:lnTo>
                      <a:close/>
                    </a:path>
                  </a:pathLst>
                </a:custGeom>
                <a:solidFill>
                  <a:srgbClr val="FDA74C"/>
                </a:solidFill>
                <a:ln w="9525" cap="flat">
                  <a:noFill/>
                  <a:prstDash val="solid"/>
                  <a:miter/>
                </a:ln>
              </p:spPr>
              <p:txBody>
                <a:bodyPr rtlCol="0" anchor="ctr"/>
                <a:lstStyle/>
                <a:p>
                  <a:pPr>
                    <a:defRPr/>
                  </a:pPr>
                  <a:endParaRPr lang="en-GB"/>
                </a:p>
              </p:txBody>
            </p:sp>
            <p:sp>
              <p:nvSpPr>
                <p:cNvPr id="25" name="Freeform: Shape 24"/>
                <p:cNvSpPr/>
                <p:nvPr/>
              </p:nvSpPr>
              <p:spPr bwMode="auto">
                <a:xfrm>
                  <a:off x="9830537" y="5973906"/>
                  <a:ext cx="79277" cy="126843"/>
                </a:xfrm>
                <a:custGeom>
                  <a:avLst/>
                  <a:gdLst>
                    <a:gd name="connsiteX0" fmla="*/ 21514 w 79276"/>
                    <a:gd name="connsiteY0" fmla="*/ 10098 h 126842"/>
                    <a:gd name="connsiteX1" fmla="*/ 16440 w 79276"/>
                    <a:gd name="connsiteY1" fmla="*/ 6213 h 126842"/>
                    <a:gd name="connsiteX2" fmla="*/ 10098 w 79276"/>
                    <a:gd name="connsiteY2" fmla="*/ 7085 h 126842"/>
                    <a:gd name="connsiteX3" fmla="*/ 6213 w 79276"/>
                    <a:gd name="connsiteY3" fmla="*/ 12159 h 126842"/>
                    <a:gd name="connsiteX4" fmla="*/ 7085 w 79276"/>
                    <a:gd name="connsiteY4" fmla="*/ 18422 h 126842"/>
                    <a:gd name="connsiteX5" fmla="*/ 65274 w 79276"/>
                    <a:gd name="connsiteY5" fmla="*/ 117676 h 126842"/>
                    <a:gd name="connsiteX6" fmla="*/ 72489 w 79276"/>
                    <a:gd name="connsiteY6" fmla="*/ 121799 h 126842"/>
                    <a:gd name="connsiteX7" fmla="*/ 72489 w 79276"/>
                    <a:gd name="connsiteY7" fmla="*/ 121799 h 126842"/>
                    <a:gd name="connsiteX8" fmla="*/ 72726 w 79276"/>
                    <a:gd name="connsiteY8" fmla="*/ 121799 h 126842"/>
                    <a:gd name="connsiteX9" fmla="*/ 76611 w 79276"/>
                    <a:gd name="connsiteY9" fmla="*/ 120689 h 126842"/>
                    <a:gd name="connsiteX10" fmla="*/ 80416 w 79276"/>
                    <a:gd name="connsiteY10" fmla="*/ 115615 h 126842"/>
                    <a:gd name="connsiteX11" fmla="*/ 79544 w 79276"/>
                    <a:gd name="connsiteY11" fmla="*/ 109273 h 126842"/>
                    <a:gd name="connsiteX12" fmla="*/ 21355 w 79276"/>
                    <a:gd name="connsiteY12" fmla="*/ 10019 h 12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76" h="126842" extrusionOk="0">
                      <a:moveTo>
                        <a:pt x="21514" y="10098"/>
                      </a:moveTo>
                      <a:cubicBezTo>
                        <a:pt x="20404" y="8195"/>
                        <a:pt x="18580" y="6768"/>
                        <a:pt x="16440" y="6213"/>
                      </a:cubicBezTo>
                      <a:cubicBezTo>
                        <a:pt x="14299" y="5658"/>
                        <a:pt x="12000" y="5975"/>
                        <a:pt x="10098" y="7085"/>
                      </a:cubicBezTo>
                      <a:cubicBezTo>
                        <a:pt x="8195" y="8195"/>
                        <a:pt x="6768" y="10019"/>
                        <a:pt x="6213" y="12159"/>
                      </a:cubicBezTo>
                      <a:cubicBezTo>
                        <a:pt x="5658" y="14299"/>
                        <a:pt x="5975" y="16519"/>
                        <a:pt x="7085" y="18422"/>
                      </a:cubicBezTo>
                      <a:lnTo>
                        <a:pt x="65274" y="117676"/>
                      </a:lnTo>
                      <a:cubicBezTo>
                        <a:pt x="66781" y="120213"/>
                        <a:pt x="69555" y="121799"/>
                        <a:pt x="72489" y="121799"/>
                      </a:cubicBezTo>
                      <a:lnTo>
                        <a:pt x="72489" y="121799"/>
                      </a:lnTo>
                      <a:cubicBezTo>
                        <a:pt x="72489" y="121799"/>
                        <a:pt x="72647" y="121799"/>
                        <a:pt x="72726" y="121799"/>
                      </a:cubicBezTo>
                      <a:cubicBezTo>
                        <a:pt x="74074" y="121799"/>
                        <a:pt x="75422" y="121323"/>
                        <a:pt x="76611" y="120689"/>
                      </a:cubicBezTo>
                      <a:cubicBezTo>
                        <a:pt x="78514" y="119579"/>
                        <a:pt x="79861" y="117756"/>
                        <a:pt x="80416" y="115615"/>
                      </a:cubicBezTo>
                      <a:cubicBezTo>
                        <a:pt x="80971" y="113475"/>
                        <a:pt x="80654" y="111255"/>
                        <a:pt x="79544" y="109273"/>
                      </a:cubicBezTo>
                      <a:lnTo>
                        <a:pt x="21355" y="10019"/>
                      </a:lnTo>
                      <a:close/>
                    </a:path>
                  </a:pathLst>
                </a:custGeom>
                <a:solidFill>
                  <a:srgbClr val="FFFFFF"/>
                </a:solidFill>
                <a:ln w="9525" cap="flat">
                  <a:noFill/>
                  <a:prstDash val="solid"/>
                  <a:miter/>
                </a:ln>
              </p:spPr>
              <p:txBody>
                <a:bodyPr rtlCol="0" anchor="ctr"/>
                <a:lstStyle/>
                <a:p>
                  <a:pPr>
                    <a:defRPr/>
                  </a:pPr>
                  <a:endParaRPr lang="en-GB"/>
                </a:p>
              </p:txBody>
            </p:sp>
            <p:sp>
              <p:nvSpPr>
                <p:cNvPr id="26" name="Freeform: Shape 25"/>
                <p:cNvSpPr/>
                <p:nvPr/>
              </p:nvSpPr>
              <p:spPr bwMode="auto">
                <a:xfrm>
                  <a:off x="9745180" y="6058092"/>
                  <a:ext cx="126843" cy="79277"/>
                </a:xfrm>
                <a:custGeom>
                  <a:avLst/>
                  <a:gdLst>
                    <a:gd name="connsiteX0" fmla="*/ 118446 w 126842"/>
                    <a:gd name="connsiteY0" fmla="*/ 63933 h 79276"/>
                    <a:gd name="connsiteX1" fmla="*/ 18398 w 126842"/>
                    <a:gd name="connsiteY1" fmla="*/ 7012 h 79276"/>
                    <a:gd name="connsiteX2" fmla="*/ 7062 w 126842"/>
                    <a:gd name="connsiteY2" fmla="*/ 10104 h 79276"/>
                    <a:gd name="connsiteX3" fmla="*/ 6269 w 126842"/>
                    <a:gd name="connsiteY3" fmla="*/ 16446 h 79276"/>
                    <a:gd name="connsiteX4" fmla="*/ 10233 w 126842"/>
                    <a:gd name="connsiteY4" fmla="*/ 21520 h 79276"/>
                    <a:gd name="connsiteX5" fmla="*/ 110280 w 126842"/>
                    <a:gd name="connsiteY5" fmla="*/ 78441 h 79276"/>
                    <a:gd name="connsiteX6" fmla="*/ 114482 w 126842"/>
                    <a:gd name="connsiteY6" fmla="*/ 79551 h 79276"/>
                    <a:gd name="connsiteX7" fmla="*/ 114799 w 126842"/>
                    <a:gd name="connsiteY7" fmla="*/ 79551 h 79276"/>
                    <a:gd name="connsiteX8" fmla="*/ 121617 w 126842"/>
                    <a:gd name="connsiteY8" fmla="*/ 75349 h 79276"/>
                    <a:gd name="connsiteX9" fmla="*/ 122409 w 126842"/>
                    <a:gd name="connsiteY9" fmla="*/ 69007 h 79276"/>
                    <a:gd name="connsiteX10" fmla="*/ 118446 w 126842"/>
                    <a:gd name="connsiteY10" fmla="*/ 63933 h 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42" h="79276" extrusionOk="0">
                      <a:moveTo>
                        <a:pt x="118446" y="63933"/>
                      </a:moveTo>
                      <a:lnTo>
                        <a:pt x="18398" y="7012"/>
                      </a:lnTo>
                      <a:cubicBezTo>
                        <a:pt x="14355" y="4792"/>
                        <a:pt x="9282" y="6140"/>
                        <a:pt x="7062" y="10104"/>
                      </a:cubicBezTo>
                      <a:cubicBezTo>
                        <a:pt x="5952" y="12007"/>
                        <a:pt x="5635" y="14306"/>
                        <a:pt x="6269" y="16446"/>
                      </a:cubicBezTo>
                      <a:cubicBezTo>
                        <a:pt x="6824" y="18587"/>
                        <a:pt x="8251" y="20410"/>
                        <a:pt x="10233" y="21520"/>
                      </a:cubicBezTo>
                      <a:lnTo>
                        <a:pt x="110280" y="78441"/>
                      </a:lnTo>
                      <a:cubicBezTo>
                        <a:pt x="111549" y="79154"/>
                        <a:pt x="112975" y="79551"/>
                        <a:pt x="114482" y="79551"/>
                      </a:cubicBezTo>
                      <a:cubicBezTo>
                        <a:pt x="114561" y="79551"/>
                        <a:pt x="114720" y="79551"/>
                        <a:pt x="114799" y="79551"/>
                      </a:cubicBezTo>
                      <a:cubicBezTo>
                        <a:pt x="117653" y="79392"/>
                        <a:pt x="120269" y="77806"/>
                        <a:pt x="121617" y="75349"/>
                      </a:cubicBezTo>
                      <a:cubicBezTo>
                        <a:pt x="122727" y="73446"/>
                        <a:pt x="123044" y="71147"/>
                        <a:pt x="122409" y="69007"/>
                      </a:cubicBezTo>
                      <a:cubicBezTo>
                        <a:pt x="121854" y="66866"/>
                        <a:pt x="120427" y="65043"/>
                        <a:pt x="118446" y="63933"/>
                      </a:cubicBezTo>
                      <a:close/>
                    </a:path>
                  </a:pathLst>
                </a:custGeom>
                <a:solidFill>
                  <a:srgbClr val="FFFFFF"/>
                </a:solidFill>
                <a:ln w="9525" cap="flat">
                  <a:noFill/>
                  <a:prstDash val="solid"/>
                  <a:miter/>
                </a:ln>
              </p:spPr>
              <p:txBody>
                <a:bodyPr rtlCol="0" anchor="ctr"/>
                <a:lstStyle/>
                <a:p>
                  <a:pPr>
                    <a:defRPr/>
                  </a:pPr>
                  <a:endParaRPr lang="en-GB"/>
                </a:p>
              </p:txBody>
            </p:sp>
            <p:sp>
              <p:nvSpPr>
                <p:cNvPr id="27" name="Freeform: Shape 26"/>
                <p:cNvSpPr/>
                <p:nvPr/>
              </p:nvSpPr>
              <p:spPr bwMode="auto">
                <a:xfrm>
                  <a:off x="9945122" y="5940957"/>
                  <a:ext cx="23783" cy="142698"/>
                </a:xfrm>
                <a:custGeom>
                  <a:avLst/>
                  <a:gdLst>
                    <a:gd name="connsiteX0" fmla="*/ 20057 w 23783"/>
                    <a:gd name="connsiteY0" fmla="*/ 8324 h 142698"/>
                    <a:gd name="connsiteX1" fmla="*/ 14191 w 23783"/>
                    <a:gd name="connsiteY1" fmla="*/ 5946 h 142698"/>
                    <a:gd name="connsiteX2" fmla="*/ 8324 w 23783"/>
                    <a:gd name="connsiteY2" fmla="*/ 8403 h 142698"/>
                    <a:gd name="connsiteX3" fmla="*/ 5946 w 23783"/>
                    <a:gd name="connsiteY3" fmla="*/ 14349 h 142698"/>
                    <a:gd name="connsiteX4" fmla="*/ 6739 w 23783"/>
                    <a:gd name="connsiteY4" fmla="*/ 129459 h 142698"/>
                    <a:gd name="connsiteX5" fmla="*/ 15142 w 23783"/>
                    <a:gd name="connsiteY5" fmla="*/ 137704 h 142698"/>
                    <a:gd name="connsiteX6" fmla="*/ 15142 w 23783"/>
                    <a:gd name="connsiteY6" fmla="*/ 137704 h 142698"/>
                    <a:gd name="connsiteX7" fmla="*/ 15459 w 23783"/>
                    <a:gd name="connsiteY7" fmla="*/ 137704 h 142698"/>
                    <a:gd name="connsiteX8" fmla="*/ 23387 w 23783"/>
                    <a:gd name="connsiteY8" fmla="*/ 129300 h 142698"/>
                    <a:gd name="connsiteX9" fmla="*/ 22594 w 23783"/>
                    <a:gd name="connsiteY9" fmla="*/ 14191 h 142698"/>
                    <a:gd name="connsiteX10" fmla="*/ 20136 w 23783"/>
                    <a:gd name="connsiteY10" fmla="*/ 8324 h 14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83" h="142698" extrusionOk="0">
                      <a:moveTo>
                        <a:pt x="20057" y="8324"/>
                      </a:moveTo>
                      <a:cubicBezTo>
                        <a:pt x="18472" y="6739"/>
                        <a:pt x="16331" y="5946"/>
                        <a:pt x="14191" y="5946"/>
                      </a:cubicBezTo>
                      <a:cubicBezTo>
                        <a:pt x="11971" y="6025"/>
                        <a:pt x="9830" y="6818"/>
                        <a:pt x="8324" y="8403"/>
                      </a:cubicBezTo>
                      <a:cubicBezTo>
                        <a:pt x="6739" y="9989"/>
                        <a:pt x="5946" y="12129"/>
                        <a:pt x="5946" y="14349"/>
                      </a:cubicBezTo>
                      <a:lnTo>
                        <a:pt x="6739" y="129459"/>
                      </a:lnTo>
                      <a:cubicBezTo>
                        <a:pt x="6739" y="134057"/>
                        <a:pt x="10544" y="137783"/>
                        <a:pt x="15142" y="137704"/>
                      </a:cubicBezTo>
                      <a:lnTo>
                        <a:pt x="15142" y="137704"/>
                      </a:lnTo>
                      <a:cubicBezTo>
                        <a:pt x="15142" y="137704"/>
                        <a:pt x="15380" y="137704"/>
                        <a:pt x="15459" y="137704"/>
                      </a:cubicBezTo>
                      <a:cubicBezTo>
                        <a:pt x="19899" y="137466"/>
                        <a:pt x="23466" y="133819"/>
                        <a:pt x="23387" y="129300"/>
                      </a:cubicBezTo>
                      <a:lnTo>
                        <a:pt x="22594" y="14191"/>
                      </a:lnTo>
                      <a:cubicBezTo>
                        <a:pt x="22594" y="11971"/>
                        <a:pt x="21722" y="9910"/>
                        <a:pt x="20136" y="8324"/>
                      </a:cubicBezTo>
                      <a:close/>
                    </a:path>
                  </a:pathLst>
                </a:custGeom>
                <a:solidFill>
                  <a:srgbClr val="FFFFFF"/>
                </a:solidFill>
                <a:ln w="9525" cap="flat">
                  <a:noFill/>
                  <a:prstDash val="solid"/>
                  <a:miter/>
                </a:ln>
              </p:spPr>
              <p:txBody>
                <a:bodyPr rtlCol="0" anchor="ctr"/>
                <a:lstStyle/>
                <a:p>
                  <a:pPr>
                    <a:defRPr/>
                  </a:pPr>
                  <a:endParaRPr lang="en-GB"/>
                </a:p>
              </p:txBody>
            </p:sp>
            <p:sp>
              <p:nvSpPr>
                <p:cNvPr id="28" name="Freeform: Shape 27"/>
                <p:cNvSpPr/>
                <p:nvPr/>
              </p:nvSpPr>
              <p:spPr bwMode="auto">
                <a:xfrm>
                  <a:off x="9997553" y="5979072"/>
                  <a:ext cx="79277" cy="126843"/>
                </a:xfrm>
                <a:custGeom>
                  <a:avLst/>
                  <a:gdLst>
                    <a:gd name="connsiteX0" fmla="*/ 79248 w 79276"/>
                    <a:gd name="connsiteY0" fmla="*/ 12067 h 126842"/>
                    <a:gd name="connsiteX1" fmla="*/ 75284 w 79276"/>
                    <a:gd name="connsiteY1" fmla="*/ 6993 h 126842"/>
                    <a:gd name="connsiteX2" fmla="*/ 63947 w 79276"/>
                    <a:gd name="connsiteY2" fmla="*/ 10164 h 126842"/>
                    <a:gd name="connsiteX3" fmla="*/ 7026 w 79276"/>
                    <a:gd name="connsiteY3" fmla="*/ 110211 h 126842"/>
                    <a:gd name="connsiteX4" fmla="*/ 6234 w 79276"/>
                    <a:gd name="connsiteY4" fmla="*/ 116553 h 126842"/>
                    <a:gd name="connsiteX5" fmla="*/ 10118 w 79276"/>
                    <a:gd name="connsiteY5" fmla="*/ 121627 h 126842"/>
                    <a:gd name="connsiteX6" fmla="*/ 14241 w 79276"/>
                    <a:gd name="connsiteY6" fmla="*/ 122737 h 126842"/>
                    <a:gd name="connsiteX7" fmla="*/ 14241 w 79276"/>
                    <a:gd name="connsiteY7" fmla="*/ 122737 h 126842"/>
                    <a:gd name="connsiteX8" fmla="*/ 14558 w 79276"/>
                    <a:gd name="connsiteY8" fmla="*/ 122737 h 126842"/>
                    <a:gd name="connsiteX9" fmla="*/ 21455 w 79276"/>
                    <a:gd name="connsiteY9" fmla="*/ 118535 h 126842"/>
                    <a:gd name="connsiteX10" fmla="*/ 78376 w 79276"/>
                    <a:gd name="connsiteY10" fmla="*/ 18488 h 126842"/>
                    <a:gd name="connsiteX11" fmla="*/ 79168 w 79276"/>
                    <a:gd name="connsiteY11" fmla="*/ 12146 h 12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6" h="126842" extrusionOk="0">
                      <a:moveTo>
                        <a:pt x="79248" y="12067"/>
                      </a:moveTo>
                      <a:cubicBezTo>
                        <a:pt x="78693" y="9926"/>
                        <a:pt x="77266" y="8103"/>
                        <a:pt x="75284" y="6993"/>
                      </a:cubicBezTo>
                      <a:cubicBezTo>
                        <a:pt x="71320" y="4773"/>
                        <a:pt x="66167" y="6200"/>
                        <a:pt x="63947" y="10164"/>
                      </a:cubicBezTo>
                      <a:lnTo>
                        <a:pt x="7026" y="110211"/>
                      </a:lnTo>
                      <a:cubicBezTo>
                        <a:pt x="5917" y="112114"/>
                        <a:pt x="5679" y="114413"/>
                        <a:pt x="6234" y="116553"/>
                      </a:cubicBezTo>
                      <a:cubicBezTo>
                        <a:pt x="6789" y="118694"/>
                        <a:pt x="8216" y="120517"/>
                        <a:pt x="10118" y="121627"/>
                      </a:cubicBezTo>
                      <a:cubicBezTo>
                        <a:pt x="11387" y="122341"/>
                        <a:pt x="12814" y="122737"/>
                        <a:pt x="14241" y="122737"/>
                      </a:cubicBezTo>
                      <a:lnTo>
                        <a:pt x="14241" y="122737"/>
                      </a:lnTo>
                      <a:cubicBezTo>
                        <a:pt x="14241" y="122737"/>
                        <a:pt x="14479" y="122737"/>
                        <a:pt x="14558" y="122737"/>
                      </a:cubicBezTo>
                      <a:cubicBezTo>
                        <a:pt x="17412" y="122578"/>
                        <a:pt x="20028" y="120993"/>
                        <a:pt x="21455" y="118535"/>
                      </a:cubicBezTo>
                      <a:lnTo>
                        <a:pt x="78376" y="18488"/>
                      </a:lnTo>
                      <a:cubicBezTo>
                        <a:pt x="79486" y="16585"/>
                        <a:pt x="79723" y="14286"/>
                        <a:pt x="79168" y="12146"/>
                      </a:cubicBezTo>
                      <a:close/>
                    </a:path>
                  </a:pathLst>
                </a:custGeom>
                <a:solidFill>
                  <a:srgbClr val="FFFFFF"/>
                </a:solidFill>
                <a:ln w="9525" cap="flat">
                  <a:noFill/>
                  <a:prstDash val="solid"/>
                  <a:miter/>
                </a:ln>
              </p:spPr>
              <p:txBody>
                <a:bodyPr rtlCol="0" anchor="ctr"/>
                <a:lstStyle/>
                <a:p>
                  <a:pPr>
                    <a:defRPr/>
                  </a:pPr>
                  <a:endParaRPr lang="en-GB"/>
                </a:p>
              </p:txBody>
            </p:sp>
            <p:sp>
              <p:nvSpPr>
                <p:cNvPr id="29" name="Freeform: Shape 28"/>
                <p:cNvSpPr/>
                <p:nvPr/>
              </p:nvSpPr>
              <p:spPr bwMode="auto">
                <a:xfrm>
                  <a:off x="9720293" y="6174109"/>
                  <a:ext cx="142698" cy="23783"/>
                </a:xfrm>
                <a:custGeom>
                  <a:avLst/>
                  <a:gdLst>
                    <a:gd name="connsiteX0" fmla="*/ 129380 w 142698"/>
                    <a:gd name="connsiteY0" fmla="*/ 5947 h 23783"/>
                    <a:gd name="connsiteX1" fmla="*/ 14270 w 142698"/>
                    <a:gd name="connsiteY1" fmla="*/ 6740 h 23783"/>
                    <a:gd name="connsiteX2" fmla="*/ 5946 w 142698"/>
                    <a:gd name="connsiteY2" fmla="*/ 15143 h 23783"/>
                    <a:gd name="connsiteX3" fmla="*/ 14349 w 142698"/>
                    <a:gd name="connsiteY3" fmla="*/ 23388 h 23783"/>
                    <a:gd name="connsiteX4" fmla="*/ 129459 w 142698"/>
                    <a:gd name="connsiteY4" fmla="*/ 22595 h 23783"/>
                    <a:gd name="connsiteX5" fmla="*/ 129776 w 142698"/>
                    <a:gd name="connsiteY5" fmla="*/ 22595 h 23783"/>
                    <a:gd name="connsiteX6" fmla="*/ 135325 w 142698"/>
                    <a:gd name="connsiteY6" fmla="*/ 20138 h 23783"/>
                    <a:gd name="connsiteX7" fmla="*/ 137704 w 142698"/>
                    <a:gd name="connsiteY7" fmla="*/ 14192 h 23783"/>
                    <a:gd name="connsiteX8" fmla="*/ 129300 w 142698"/>
                    <a:gd name="connsiteY8" fmla="*/ 5947 h 2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698" h="23783" extrusionOk="0">
                      <a:moveTo>
                        <a:pt x="129380" y="5947"/>
                      </a:moveTo>
                      <a:lnTo>
                        <a:pt x="14270" y="6740"/>
                      </a:lnTo>
                      <a:cubicBezTo>
                        <a:pt x="9672" y="6898"/>
                        <a:pt x="5946" y="10545"/>
                        <a:pt x="5946" y="15143"/>
                      </a:cubicBezTo>
                      <a:cubicBezTo>
                        <a:pt x="5946" y="19741"/>
                        <a:pt x="9751" y="23467"/>
                        <a:pt x="14349" y="23388"/>
                      </a:cubicBezTo>
                      <a:lnTo>
                        <a:pt x="129459" y="22595"/>
                      </a:lnTo>
                      <a:cubicBezTo>
                        <a:pt x="129459" y="22595"/>
                        <a:pt x="129697" y="22595"/>
                        <a:pt x="129776" y="22595"/>
                      </a:cubicBezTo>
                      <a:cubicBezTo>
                        <a:pt x="131837" y="22516"/>
                        <a:pt x="133819" y="21644"/>
                        <a:pt x="135325" y="20138"/>
                      </a:cubicBezTo>
                      <a:cubicBezTo>
                        <a:pt x="136911" y="18552"/>
                        <a:pt x="137704" y="16412"/>
                        <a:pt x="137704" y="14192"/>
                      </a:cubicBezTo>
                      <a:cubicBezTo>
                        <a:pt x="137704" y="9594"/>
                        <a:pt x="133898" y="5868"/>
                        <a:pt x="129300" y="5947"/>
                      </a:cubicBezTo>
                      <a:close/>
                    </a:path>
                  </a:pathLst>
                </a:custGeom>
                <a:solidFill>
                  <a:srgbClr val="FFFFFF"/>
                </a:solidFill>
                <a:ln w="9525" cap="flat">
                  <a:noFill/>
                  <a:prstDash val="solid"/>
                  <a:miter/>
                </a:ln>
              </p:spPr>
              <p:txBody>
                <a:bodyPr rtlCol="0" anchor="ctr"/>
                <a:lstStyle/>
                <a:p>
                  <a:pPr>
                    <a:defRPr/>
                  </a:pPr>
                  <a:endParaRPr lang="en-GB"/>
                </a:p>
              </p:txBody>
            </p:sp>
          </p:grp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en-GB"/>
              <a:t>Inclusion criteria</a:t>
            </a:r>
            <a:endParaRPr/>
          </a:p>
        </p:txBody>
      </p:sp>
      <p:sp>
        <p:nvSpPr>
          <p:cNvPr id="3" name="Rounded Rectangle 2"/>
          <p:cNvSpPr/>
          <p:nvPr/>
        </p:nvSpPr>
        <p:spPr bwMode="auto">
          <a:xfrm>
            <a:off x="714895" y="1911927"/>
            <a:ext cx="3208713" cy="1517073"/>
          </a:xfrm>
          <a:prstGeom prst="roundRect">
            <a:avLst>
              <a:gd name="adj" fmla="val 16667"/>
            </a:avLst>
          </a:prstGeom>
          <a:solidFill>
            <a:srgbClr val="00336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b="1" dirty="0"/>
              <a:t>WHO?</a:t>
            </a:r>
            <a:br>
              <a:rPr dirty="0"/>
            </a:br>
            <a:r>
              <a:rPr dirty="0"/>
              <a:t>Patients with </a:t>
            </a:r>
            <a:r>
              <a:rPr lang="en-US" dirty="0"/>
              <a:t>osteoarthritis</a:t>
            </a:r>
            <a:r>
              <a:rPr dirty="0"/>
              <a:t> of the knee.</a:t>
            </a:r>
          </a:p>
        </p:txBody>
      </p:sp>
      <p:sp>
        <p:nvSpPr>
          <p:cNvPr id="8" name="Rounded Rectangle 7"/>
          <p:cNvSpPr/>
          <p:nvPr/>
        </p:nvSpPr>
        <p:spPr bwMode="auto">
          <a:xfrm>
            <a:off x="714895" y="3676996"/>
            <a:ext cx="3208713" cy="1517073"/>
          </a:xfrm>
          <a:prstGeom prst="roundRect">
            <a:avLst>
              <a:gd name="adj" fmla="val 16667"/>
            </a:avLst>
          </a:prstGeom>
          <a:solidFill>
            <a:srgbClr val="F8BA51"/>
          </a:solidFill>
          <a:ln>
            <a:solidFill>
              <a:srgbClr val="F8B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b="1"/>
              <a:t>WHERE?</a:t>
            </a:r>
            <a:br>
              <a:rPr/>
            </a:br>
            <a:r>
              <a:t>Where exactly are you recruiting your participants from?</a:t>
            </a:r>
          </a:p>
        </p:txBody>
      </p:sp>
      <p:sp>
        <p:nvSpPr>
          <p:cNvPr id="13" name="Rounded Rectangle 12"/>
          <p:cNvSpPr/>
          <p:nvPr/>
        </p:nvSpPr>
        <p:spPr bwMode="auto">
          <a:xfrm>
            <a:off x="4225637" y="1911927"/>
            <a:ext cx="3208713" cy="1517073"/>
          </a:xfrm>
          <a:prstGeom prst="roundRect">
            <a:avLst>
              <a:gd name="adj" fmla="val 16667"/>
            </a:avLst>
          </a:prstGeom>
          <a:solidFill>
            <a:srgbClr val="F8BA51"/>
          </a:solidFill>
          <a:ln>
            <a:solidFill>
              <a:srgbClr val="F8BA5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b="1" dirty="0"/>
              <a:t>WHAT?</a:t>
            </a:r>
            <a:br>
              <a:rPr dirty="0"/>
            </a:br>
            <a:r>
              <a:rPr dirty="0"/>
              <a:t>What specific </a:t>
            </a:r>
            <a:r>
              <a:rPr lang="en-US" dirty="0"/>
              <a:t>diagnoses</a:t>
            </a:r>
            <a:r>
              <a:rPr dirty="0"/>
              <a:t> should your participants have?</a:t>
            </a:r>
          </a:p>
        </p:txBody>
      </p:sp>
      <p:sp>
        <p:nvSpPr>
          <p:cNvPr id="14" name="Rounded Rectangle 13"/>
          <p:cNvSpPr/>
          <p:nvPr/>
        </p:nvSpPr>
        <p:spPr bwMode="auto">
          <a:xfrm>
            <a:off x="4225637" y="3676995"/>
            <a:ext cx="3208713" cy="1517073"/>
          </a:xfrm>
          <a:prstGeom prst="roundRect">
            <a:avLst>
              <a:gd name="adj" fmla="val 16667"/>
            </a:avLst>
          </a:prstGeom>
          <a:solidFill>
            <a:srgbClr val="F8BA51"/>
          </a:solidFill>
          <a:ln>
            <a:solidFill>
              <a:srgbClr val="F8B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b="1"/>
              <a:t>WHEN?</a:t>
            </a:r>
            <a:br>
              <a:rPr/>
            </a:br>
            <a:r>
              <a:t>How long ago was this diagnosis made?</a:t>
            </a:r>
          </a:p>
        </p:txBody>
      </p:sp>
      <p:sp>
        <p:nvSpPr>
          <p:cNvPr id="15" name="Rounded Rectangle 14"/>
          <p:cNvSpPr/>
          <p:nvPr/>
        </p:nvSpPr>
        <p:spPr bwMode="auto">
          <a:xfrm>
            <a:off x="7969135" y="1911925"/>
            <a:ext cx="3984567" cy="3282143"/>
          </a:xfrm>
          <a:prstGeom prst="roundRect">
            <a:avLst>
              <a:gd name="adj" fmla="val 16667"/>
            </a:avLst>
          </a:prstGeom>
          <a:solidFill>
            <a:srgbClr val="F8BA51"/>
          </a:solidFill>
          <a:ln>
            <a:solidFill>
              <a:srgbClr val="F8B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b="1"/>
              <a:t>CONFOUNDERS?</a:t>
            </a:r>
            <a:br>
              <a:rPr/>
            </a:br>
            <a:r>
              <a:t>Do your patients have any co-morbidities that can affect your results?</a:t>
            </a:r>
          </a:p>
          <a:p>
            <a:pPr>
              <a:defRPr/>
            </a:pPr>
            <a:endParaRPr/>
          </a:p>
          <a:p>
            <a:pPr>
              <a:defRPr/>
            </a:pPr>
            <a:r>
              <a:t>Any specific classes of medication you need to consider?</a:t>
            </a:r>
          </a:p>
          <a:p>
            <a:pPr>
              <a:defRPr/>
            </a:pPr>
            <a:endParaRPr/>
          </a:p>
          <a:p>
            <a:pPr>
              <a:defRPr/>
            </a:pPr>
            <a:r>
              <a:t>Any specific age groups?</a:t>
            </a:r>
          </a:p>
        </p:txBody>
      </p:sp>
      <p:sp>
        <p:nvSpPr>
          <p:cNvPr id="18" name="TextBox 17"/>
          <p:cNvSpPr txBox="1"/>
          <p:nvPr/>
        </p:nvSpPr>
        <p:spPr bwMode="auto">
          <a:xfrm>
            <a:off x="1751309" y="5734372"/>
            <a:ext cx="7671660" cy="461665"/>
          </a:xfrm>
          <a:prstGeom prst="rect">
            <a:avLst/>
          </a:prstGeom>
          <a:noFill/>
        </p:spPr>
        <p:txBody>
          <a:bodyPr wrap="square" rtlCol="0">
            <a:spAutoFit/>
          </a:bodyPr>
          <a:lstStyle/>
          <a:p>
            <a:pPr>
              <a:defRPr/>
            </a:pPr>
            <a:r>
              <a:rPr sz="2400"/>
              <a:t>This allows you to generate a set of </a:t>
            </a:r>
            <a:r>
              <a:rPr sz="2400" b="1" u="sng"/>
              <a:t>specific</a:t>
            </a:r>
            <a:r>
              <a:rPr sz="2400"/>
              <a:t> inclusion criteria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en-GB"/>
              <a:t>Exclusion criteria</a:t>
            </a:r>
            <a:endParaRPr/>
          </a:p>
        </p:txBody>
      </p:sp>
      <p:pic>
        <p:nvPicPr>
          <p:cNvPr id="6" name="Picture 5" descr="A red and white stop sign&#10;&#10;Description automatically generated"/>
          <p:cNvPicPr>
            <a:picLocks noChangeAspect="1"/>
          </p:cNvPicPr>
          <p:nvPr/>
        </p:nvPicPr>
        <p:blipFill>
          <a:blip r:embed="rId3"/>
          <a:stretch/>
        </p:blipFill>
        <p:spPr bwMode="auto">
          <a:xfrm>
            <a:off x="529243" y="1765300"/>
            <a:ext cx="2325554" cy="2307936"/>
          </a:xfrm>
          <a:prstGeom prst="rect">
            <a:avLst/>
          </a:prstGeom>
        </p:spPr>
      </p:pic>
      <p:sp>
        <p:nvSpPr>
          <p:cNvPr id="7" name="TextBox 6"/>
          <p:cNvSpPr txBox="1"/>
          <p:nvPr/>
        </p:nvSpPr>
        <p:spPr bwMode="auto">
          <a:xfrm>
            <a:off x="3564610" y="2442214"/>
            <a:ext cx="7594170" cy="954107"/>
          </a:xfrm>
          <a:prstGeom prst="rect">
            <a:avLst/>
          </a:prstGeom>
          <a:noFill/>
        </p:spPr>
        <p:txBody>
          <a:bodyPr wrap="square" rtlCol="0">
            <a:spAutoFit/>
          </a:bodyPr>
          <a:lstStyle/>
          <a:p>
            <a:pPr algn="ctr">
              <a:defRPr/>
            </a:pPr>
            <a:r>
              <a:rPr sz="2800"/>
              <a:t>Exclusion criteria are </a:t>
            </a:r>
            <a:r>
              <a:rPr sz="2800" b="1" u="sng"/>
              <a:t>NOT </a:t>
            </a:r>
            <a:r>
              <a:rPr sz="2800"/>
              <a:t>the opposite of inclusion criteria</a:t>
            </a:r>
            <a:endParaRPr/>
          </a:p>
        </p:txBody>
      </p:sp>
      <p:pic>
        <p:nvPicPr>
          <p:cNvPr id="10" name="Picture 9" descr="A green circle with white text&#10;&#10;Description automatically generated"/>
          <p:cNvPicPr>
            <a:picLocks noChangeAspect="1"/>
          </p:cNvPicPr>
          <p:nvPr/>
        </p:nvPicPr>
        <p:blipFill>
          <a:blip r:embed="rId4"/>
          <a:stretch/>
        </p:blipFill>
        <p:spPr bwMode="auto">
          <a:xfrm>
            <a:off x="529243" y="4366576"/>
            <a:ext cx="2243314" cy="2307936"/>
          </a:xfrm>
          <a:prstGeom prst="rect">
            <a:avLst/>
          </a:prstGeom>
        </p:spPr>
      </p:pic>
      <p:sp>
        <p:nvSpPr>
          <p:cNvPr id="13" name="TextBox 12"/>
          <p:cNvSpPr txBox="1"/>
          <p:nvPr/>
        </p:nvSpPr>
        <p:spPr bwMode="auto">
          <a:xfrm>
            <a:off x="3564610" y="4396867"/>
            <a:ext cx="8027817" cy="2523767"/>
          </a:xfrm>
          <a:prstGeom prst="rect">
            <a:avLst/>
          </a:prstGeom>
          <a:noFill/>
        </p:spPr>
        <p:txBody>
          <a:bodyPr wrap="square" lIns="91440" tIns="45720" rIns="91440" bIns="45720" rtlCol="0" anchor="t">
            <a:spAutoFit/>
          </a:bodyPr>
          <a:lstStyle/>
          <a:p>
            <a:pPr algn="ctr">
              <a:defRPr/>
            </a:pPr>
            <a:r>
              <a:rPr sz="2800" dirty="0"/>
              <a:t>Exclusion criteria capture any subjects/ papers that would normally fall within your inclusion criteria but </a:t>
            </a:r>
            <a:r>
              <a:rPr lang="en-US" sz="2800" dirty="0"/>
              <a:t>are not</a:t>
            </a:r>
            <a:r>
              <a:rPr sz="2800" dirty="0"/>
              <a:t> eligible for inclusion </a:t>
            </a:r>
            <a:r>
              <a:rPr sz="2800" dirty="0" err="1"/>
              <a:t>becaus</a:t>
            </a:r>
            <a:r>
              <a:rPr lang="en-GB" sz="2800" dirty="0"/>
              <a:t>e</a:t>
            </a:r>
            <a:r>
              <a:rPr sz="2800" dirty="0"/>
              <a:t> of certain confounding factors. </a:t>
            </a:r>
            <a:br>
              <a:rPr sz="2800" dirty="0"/>
            </a:br>
            <a:r>
              <a:rPr sz="1800" dirty="0"/>
              <a:t>e.g. Patients&gt; 18 years and over but unable to consent.</a:t>
            </a:r>
            <a:endParaRPr dirty="0"/>
          </a:p>
          <a:p>
            <a:pPr algn="ctr">
              <a:defRPr/>
            </a:pP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a:xfrm>
            <a:off x="638175" y="673192"/>
            <a:ext cx="10515600" cy="771339"/>
          </a:xfrm>
        </p:spPr>
        <p:txBody>
          <a:bodyPr/>
          <a:lstStyle/>
          <a:p>
            <a:pPr>
              <a:defRPr/>
            </a:pPr>
            <a:r>
              <a:rPr lang="en-GB"/>
              <a:t>Additional materials 3.0</a:t>
            </a:r>
            <a:endParaRPr/>
          </a:p>
        </p:txBody>
      </p:sp>
      <p:pic>
        <p:nvPicPr>
          <p:cNvPr id="7" name="Picture 6" descr="A qr code with a few squares&#10;&#10;Description automatically generated"/>
          <p:cNvPicPr>
            <a:picLocks noChangeAspect="1"/>
          </p:cNvPicPr>
          <p:nvPr/>
        </p:nvPicPr>
        <p:blipFill>
          <a:blip r:embed="rId4"/>
          <a:stretch/>
        </p:blipFill>
        <p:spPr bwMode="auto">
          <a:xfrm>
            <a:off x="3207369" y="1396615"/>
            <a:ext cx="5535187" cy="5461385"/>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 name="Title 31"/>
          <p:cNvSpPr>
            <a:spLocks noGrp="1"/>
          </p:cNvSpPr>
          <p:nvPr>
            <p:ph type="title"/>
          </p:nvPr>
        </p:nvSpPr>
        <p:spPr bwMode="auto"/>
        <p:txBody>
          <a:bodyPr>
            <a:normAutofit/>
          </a:bodyPr>
          <a:lstStyle/>
          <a:p>
            <a:pPr>
              <a:defRPr/>
            </a:pPr>
            <a:r>
              <a:rPr lang="en-GB" sz="4000">
                <a:latin typeface="Calibri"/>
              </a:rPr>
              <a:t>Aim of the Masterclass</a:t>
            </a:r>
            <a:endParaRPr/>
          </a:p>
        </p:txBody>
      </p:sp>
      <p:sp>
        <p:nvSpPr>
          <p:cNvPr id="34" name="Text Placeholder 33"/>
          <p:cNvSpPr>
            <a:spLocks noGrp="1"/>
          </p:cNvSpPr>
          <p:nvPr>
            <p:ph sz="quarter" idx="13"/>
          </p:nvPr>
        </p:nvSpPr>
        <p:spPr bwMode="auto"/>
        <p:txBody>
          <a:bodyPr>
            <a:normAutofit/>
          </a:bodyPr>
          <a:lstStyle/>
          <a:p>
            <a:pPr marL="0" indent="0">
              <a:buNone/>
              <a:defRPr/>
            </a:pPr>
            <a:r>
              <a:rPr lang="en-US" sz="2400">
                <a:ea typeface="Arial"/>
              </a:rPr>
              <a:t>T</a:t>
            </a:r>
            <a:r>
              <a:rPr lang="en-US" sz="2400" b="0">
                <a:ea typeface="Arial"/>
              </a:rPr>
              <a:t>o take you through the stepwise approach of conducting a thorough literature review, enabling you to:</a:t>
            </a:r>
            <a:endParaRPr/>
          </a:p>
          <a:p>
            <a:pPr marL="0" indent="0">
              <a:buNone/>
              <a:defRPr/>
            </a:pPr>
            <a:endParaRPr lang="en-US" sz="2400" b="0">
              <a:ea typeface="Arial"/>
            </a:endParaRPr>
          </a:p>
          <a:p>
            <a:pPr>
              <a:spcAft>
                <a:spcPts val="1200"/>
              </a:spcAft>
              <a:defRPr/>
            </a:pPr>
            <a:r>
              <a:rPr lang="en-US" sz="2400" b="0">
                <a:ea typeface="Arial"/>
              </a:rPr>
              <a:t>decide on the </a:t>
            </a:r>
            <a:r>
              <a:rPr lang="en-US" sz="2400" b="1">
                <a:solidFill>
                  <a:srgbClr val="003361"/>
                </a:solidFill>
                <a:ea typeface="Arial"/>
              </a:rPr>
              <a:t>most appropriate type of literature review </a:t>
            </a:r>
            <a:r>
              <a:rPr lang="en-US" sz="2400" b="0">
                <a:ea typeface="Arial"/>
              </a:rPr>
              <a:t>for your own setting and research interest</a:t>
            </a:r>
            <a:endParaRPr/>
          </a:p>
          <a:p>
            <a:pPr>
              <a:spcAft>
                <a:spcPts val="1200"/>
              </a:spcAft>
              <a:defRPr/>
            </a:pPr>
            <a:r>
              <a:rPr lang="en-US" sz="2400" b="0">
                <a:ea typeface="Arial"/>
              </a:rPr>
              <a:t>develop your</a:t>
            </a:r>
            <a:r>
              <a:rPr lang="en-US" sz="2400" b="1">
                <a:ea typeface="Arial"/>
              </a:rPr>
              <a:t> </a:t>
            </a:r>
            <a:r>
              <a:rPr lang="en-US" sz="2400" b="1">
                <a:solidFill>
                  <a:srgbClr val="003361"/>
                </a:solidFill>
                <a:ea typeface="Arial"/>
              </a:rPr>
              <a:t>own review question </a:t>
            </a:r>
            <a:r>
              <a:rPr lang="en-US" sz="2400" b="0">
                <a:ea typeface="Arial"/>
              </a:rPr>
              <a:t>and protocol </a:t>
            </a:r>
            <a:endParaRPr/>
          </a:p>
          <a:p>
            <a:pPr>
              <a:spcAft>
                <a:spcPts val="1200"/>
              </a:spcAft>
              <a:defRPr/>
            </a:pPr>
            <a:r>
              <a:rPr lang="en-US" sz="2400" b="0">
                <a:ea typeface="Arial"/>
              </a:rPr>
              <a:t>with and without the help of </a:t>
            </a:r>
            <a:r>
              <a:rPr lang="en-US" sz="2400" b="1">
                <a:solidFill>
                  <a:srgbClr val="003361"/>
                </a:solidFill>
                <a:ea typeface="Arial"/>
              </a:rPr>
              <a:t>AI</a:t>
            </a:r>
            <a:r>
              <a:rPr lang="en-US" sz="2400" b="0">
                <a:ea typeface="Arial"/>
              </a:rPr>
              <a:t>. </a:t>
            </a:r>
            <a:endParaRPr sz="2400" b="1">
              <a:ea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en-GB"/>
              <a:t>Search strategy</a:t>
            </a:r>
            <a:endParaRPr/>
          </a:p>
        </p:txBody>
      </p:sp>
      <p:sp>
        <p:nvSpPr>
          <p:cNvPr id="7" name="TextBox 6"/>
          <p:cNvSpPr txBox="1"/>
          <p:nvPr/>
        </p:nvSpPr>
        <p:spPr bwMode="auto">
          <a:xfrm>
            <a:off x="3159643" y="2058973"/>
            <a:ext cx="8829454" cy="616816"/>
          </a:xfrm>
          <a:prstGeom prst="rect">
            <a:avLst/>
          </a:prstGeom>
          <a:noFill/>
        </p:spPr>
        <p:txBody>
          <a:bodyPr wrap="square" lIns="91440" tIns="45720" rIns="91440" bIns="45720" rtlCol="0" anchor="t">
            <a:noAutofit/>
          </a:bodyPr>
          <a:lstStyle/>
          <a:p>
            <a:pPr>
              <a:spcAft>
                <a:spcPts val="600"/>
              </a:spcAft>
              <a:defRPr/>
            </a:pPr>
            <a:r>
              <a:rPr sz="2800" dirty="0"/>
              <a:t>Consider</a:t>
            </a:r>
            <a:r>
              <a:rPr lang="en-GB" sz="2800" dirty="0"/>
              <a:t> </a:t>
            </a:r>
            <a:r>
              <a:rPr lang="en-GB" sz="2800" b="0" dirty="0"/>
              <a:t>all search terms </a:t>
            </a:r>
            <a:r>
              <a:rPr lang="en-GB" sz="2800" b="0" u="sng" dirty="0"/>
              <a:t>before</a:t>
            </a:r>
            <a:r>
              <a:rPr lang="en-GB" sz="2800" b="0" dirty="0"/>
              <a:t> you start your research.</a:t>
            </a:r>
            <a:endParaRPr lang="en-US" sz="2800" i="1" dirty="0"/>
          </a:p>
          <a:p>
            <a:pPr>
              <a:spcAft>
                <a:spcPts val="600"/>
              </a:spcAft>
              <a:defRPr/>
            </a:pPr>
            <a:endParaRPr lang="en-US" sz="2800" i="1" dirty="0">
              <a:solidFill>
                <a:srgbClr val="FF0000"/>
              </a:solidFill>
            </a:endParaRPr>
          </a:p>
        </p:txBody>
      </p:sp>
      <p:pic>
        <p:nvPicPr>
          <p:cNvPr id="6" name="Picture 5"/>
          <p:cNvPicPr>
            <a:picLocks noChangeAspect="1"/>
          </p:cNvPicPr>
          <p:nvPr/>
        </p:nvPicPr>
        <p:blipFill>
          <a:blip r:embed="rId4"/>
          <a:srcRect l="21152" t="4115" r="66944" b="32252"/>
          <a:stretch/>
        </p:blipFill>
        <p:spPr bwMode="auto">
          <a:xfrm>
            <a:off x="202903" y="1694122"/>
            <a:ext cx="2812313" cy="5370429"/>
          </a:xfrm>
          <a:prstGeom prst="rect">
            <a:avLst/>
          </a:prstGeom>
        </p:spPr>
      </p:pic>
      <p:sp>
        <p:nvSpPr>
          <p:cNvPr id="4" name="Rounded Rectangle 3"/>
          <p:cNvSpPr/>
          <p:nvPr/>
        </p:nvSpPr>
        <p:spPr bwMode="auto">
          <a:xfrm>
            <a:off x="2908888" y="2917536"/>
            <a:ext cx="8829453" cy="2236125"/>
          </a:xfrm>
          <a:prstGeom prst="roundRect">
            <a:avLst>
              <a:gd name="adj" fmla="val 16667"/>
            </a:avLst>
          </a:prstGeom>
          <a:solidFill>
            <a:srgbClr val="00336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spcAft>
                <a:spcPts val="600"/>
              </a:spcAft>
              <a:defRPr/>
            </a:pPr>
            <a:r>
              <a:rPr sz="2400" b="1" dirty="0"/>
              <a:t>Research Question or Aim:</a:t>
            </a:r>
            <a:r>
              <a:rPr lang="en-US" sz="2400" b="1" dirty="0"/>
              <a:t> </a:t>
            </a:r>
            <a:endParaRPr/>
          </a:p>
          <a:p>
            <a:pPr>
              <a:spcAft>
                <a:spcPts val="600"/>
              </a:spcAft>
              <a:defRPr/>
            </a:pPr>
            <a:r>
              <a:rPr lang="en-GB" sz="2400" dirty="0">
                <a:ea typeface="Times New Roman"/>
              </a:rPr>
              <a:t>To review  </a:t>
            </a:r>
            <a:r>
              <a:rPr lang="en-GB" sz="2400" b="1" u="sng" dirty="0">
                <a:ea typeface="Times New Roman"/>
              </a:rPr>
              <a:t>published guidelines </a:t>
            </a:r>
            <a:r>
              <a:rPr lang="en-GB" sz="2400" dirty="0">
                <a:ea typeface="Times New Roman"/>
              </a:rPr>
              <a:t>that allow the </a:t>
            </a:r>
            <a:r>
              <a:rPr lang="en-GB" sz="2400" b="1" u="sng" dirty="0">
                <a:ea typeface="Times New Roman"/>
              </a:rPr>
              <a:t>prevention</a:t>
            </a:r>
            <a:r>
              <a:rPr lang="en-GB" sz="2400" b="1" dirty="0">
                <a:ea typeface="Times New Roman"/>
              </a:rPr>
              <a:t> </a:t>
            </a:r>
            <a:r>
              <a:rPr lang="en-GB" sz="2400" dirty="0">
                <a:ea typeface="Times New Roman"/>
              </a:rPr>
              <a:t>and management of </a:t>
            </a:r>
            <a:r>
              <a:rPr lang="en-GB" sz="2400" b="1" u="sng" dirty="0">
                <a:ea typeface="Times New Roman"/>
              </a:rPr>
              <a:t>medication induced</a:t>
            </a:r>
            <a:r>
              <a:rPr lang="en-GB" sz="2400" b="1" dirty="0">
                <a:ea typeface="Times New Roman"/>
              </a:rPr>
              <a:t> </a:t>
            </a:r>
            <a:r>
              <a:rPr lang="en-GB" sz="2400" b="1" u="sng" dirty="0">
                <a:ea typeface="Times New Roman"/>
              </a:rPr>
              <a:t>delirium</a:t>
            </a:r>
            <a:r>
              <a:rPr lang="en-GB" sz="2400" b="1" dirty="0">
                <a:ea typeface="Times New Roman"/>
              </a:rPr>
              <a:t> </a:t>
            </a:r>
            <a:r>
              <a:rPr lang="en-GB" sz="2400" dirty="0">
                <a:ea typeface="Times New Roman"/>
              </a:rPr>
              <a:t>in patients with </a:t>
            </a:r>
            <a:r>
              <a:rPr lang="en-GB" sz="2400" b="1" u="sng" dirty="0">
                <a:ea typeface="Times New Roman"/>
              </a:rPr>
              <a:t>dementia</a:t>
            </a:r>
            <a:r>
              <a:rPr lang="en-GB" sz="2400" b="1" dirty="0">
                <a:ea typeface="Times New Roman"/>
              </a:rPr>
              <a:t>.</a:t>
            </a:r>
            <a:r>
              <a:rPr lang="en-GB" sz="2400" dirty="0">
                <a:ea typeface="Times New Roman"/>
              </a:rPr>
              <a:t> </a:t>
            </a:r>
            <a:endParaRPr sz="2400">
              <a:ea typeface="Times New Roman"/>
            </a:endParaRPr>
          </a:p>
          <a:p>
            <a:pPr>
              <a:defRPr/>
            </a:pPr>
            <a:endParaRPr dirty="0"/>
          </a:p>
        </p:txBody>
      </p:sp>
    </p:spTree>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en-GB"/>
              <a:t>Search strategy</a:t>
            </a:r>
            <a:endParaRPr/>
          </a:p>
        </p:txBody>
      </p:sp>
      <p:sp>
        <p:nvSpPr>
          <p:cNvPr id="7" name="TextBox 6"/>
          <p:cNvSpPr txBox="1"/>
          <p:nvPr/>
        </p:nvSpPr>
        <p:spPr bwMode="auto">
          <a:xfrm>
            <a:off x="2842388" y="2614414"/>
            <a:ext cx="8829454" cy="2837866"/>
          </a:xfrm>
          <a:prstGeom prst="rect">
            <a:avLst/>
          </a:prstGeom>
          <a:noFill/>
        </p:spPr>
        <p:txBody>
          <a:bodyPr wrap="square" rtlCol="0">
            <a:noAutofit/>
          </a:bodyPr>
          <a:lstStyle/>
          <a:p>
            <a:pPr marL="285750" indent="-285750">
              <a:spcAft>
                <a:spcPts val="600"/>
              </a:spcAft>
              <a:buFont typeface="Arial"/>
              <a:buChar char="•"/>
              <a:defRPr/>
            </a:pPr>
            <a:r>
              <a:rPr sz="2800"/>
              <a:t>Consider your Key terms and synonyms</a:t>
            </a:r>
            <a:endParaRPr/>
          </a:p>
          <a:p>
            <a:pPr marL="285750" indent="-285750">
              <a:spcAft>
                <a:spcPts val="600"/>
              </a:spcAft>
              <a:buFont typeface="Arial"/>
              <a:buChar char="•"/>
              <a:defRPr/>
            </a:pPr>
            <a:r>
              <a:rPr sz="2800"/>
              <a:t>Consider Medical Subject headings (MeSH)</a:t>
            </a:r>
            <a:endParaRPr/>
          </a:p>
          <a:p>
            <a:pPr marL="285750" indent="-285750">
              <a:spcAft>
                <a:spcPts val="600"/>
              </a:spcAft>
              <a:buFont typeface="Arial"/>
              <a:buChar char="•"/>
              <a:defRPr/>
            </a:pPr>
            <a:r>
              <a:rPr sz="2800"/>
              <a:t>Consider truncations </a:t>
            </a:r>
            <a:br>
              <a:rPr lang="en-GB" sz="2800"/>
            </a:br>
            <a:r>
              <a:rPr sz="2400" i="1"/>
              <a:t>(pharm = pharmacy, pharmacist, pharmaceutics etc.) </a:t>
            </a:r>
            <a:endParaRPr lang="en-GB" sz="2400" i="1"/>
          </a:p>
          <a:p>
            <a:pPr marL="269875" indent="-269875">
              <a:spcAft>
                <a:spcPts val="600"/>
              </a:spcAft>
              <a:buFont typeface="Arial"/>
              <a:buChar char="•"/>
              <a:defRPr/>
            </a:pPr>
            <a:r>
              <a:rPr sz="2800"/>
              <a:t>Consider wildcards</a:t>
            </a:r>
            <a:br>
              <a:rPr lang="en-GB" sz="2800"/>
            </a:br>
            <a:r>
              <a:rPr sz="2400" i="1"/>
              <a:t>(* =  multiple character searching; ? =  single character searching)</a:t>
            </a:r>
            <a:endParaRPr sz="2800" i="1"/>
          </a:p>
        </p:txBody>
      </p:sp>
      <p:pic>
        <p:nvPicPr>
          <p:cNvPr id="6" name="Picture 5"/>
          <p:cNvPicPr>
            <a:picLocks noChangeAspect="1"/>
          </p:cNvPicPr>
          <p:nvPr/>
        </p:nvPicPr>
        <p:blipFill>
          <a:blip r:embed="rId3"/>
          <a:srcRect l="21152" t="4115" r="66944" b="32252"/>
          <a:stretch/>
        </p:blipFill>
        <p:spPr bwMode="auto">
          <a:xfrm>
            <a:off x="202903" y="1694122"/>
            <a:ext cx="2812313" cy="537042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en-GB"/>
              <a:t>Search strategy</a:t>
            </a:r>
            <a:endParaRPr/>
          </a:p>
        </p:txBody>
      </p:sp>
      <p:graphicFrame>
        <p:nvGraphicFramePr>
          <p:cNvPr id="2" name="Table 2"/>
          <p:cNvGraphicFramePr>
            <a:graphicFrameLocks noGrp="1"/>
          </p:cNvGraphicFramePr>
          <p:nvPr/>
        </p:nvGraphicFramePr>
        <p:xfrm>
          <a:off x="612043" y="1652488"/>
          <a:ext cx="10741757" cy="4663440"/>
        </p:xfrm>
        <a:graphic>
          <a:graphicData uri="http://schemas.openxmlformats.org/drawingml/2006/table">
            <a:tbl>
              <a:tblPr firstRow="1" bandRow="1">
                <a:tableStyleId>{B0F69330-B549-E83C-C96F-B80AC960E4F7}</a:tableStyleId>
              </a:tblPr>
              <a:tblGrid>
                <a:gridCol w="2297748">
                  <a:extLst>
                    <a:ext uri="{9D8B030D-6E8A-4147-A177-3AD203B41FA5}">
                      <a16:colId xmlns:a16="http://schemas.microsoft.com/office/drawing/2014/main" val="20000"/>
                    </a:ext>
                  </a:extLst>
                </a:gridCol>
                <a:gridCol w="8444009">
                  <a:extLst>
                    <a:ext uri="{9D8B030D-6E8A-4147-A177-3AD203B41FA5}">
                      <a16:colId xmlns:a16="http://schemas.microsoft.com/office/drawing/2014/main" val="20001"/>
                    </a:ext>
                  </a:extLst>
                </a:gridCol>
              </a:tblGrid>
              <a:tr h="378106">
                <a:tc>
                  <a:txBody>
                    <a:bodyPr/>
                    <a:lstStyle/>
                    <a:p>
                      <a:pPr>
                        <a:defRPr/>
                      </a:pPr>
                      <a:r>
                        <a:rPr sz="2400"/>
                        <a:t>Search Terms</a:t>
                      </a:r>
                      <a:endParaRPr/>
                    </a:p>
                  </a:txBody>
                  <a:tcPr/>
                </a:tc>
                <a:tc>
                  <a:txBody>
                    <a:bodyPr/>
                    <a:lstStyle/>
                    <a:p>
                      <a:pPr>
                        <a:defRPr/>
                      </a:pPr>
                      <a:r>
                        <a:rPr sz="2400"/>
                        <a:t>Synonyms</a:t>
                      </a:r>
                      <a:endParaRPr/>
                    </a:p>
                  </a:txBody>
                  <a:tcPr/>
                </a:tc>
                <a:extLst>
                  <a:ext uri="{0D108BD9-81ED-4DB2-BD59-A6C34878D82A}">
                    <a16:rowId xmlns:a16="http://schemas.microsoft.com/office/drawing/2014/main" val="10000"/>
                  </a:ext>
                </a:extLst>
              </a:tr>
              <a:tr h="378106">
                <a:tc>
                  <a:txBody>
                    <a:bodyPr/>
                    <a:lstStyle/>
                    <a:p>
                      <a:pPr>
                        <a:defRPr/>
                      </a:pPr>
                      <a:r>
                        <a:rPr lang="en-GB" sz="2000" b="1"/>
                        <a:t>M</a:t>
                      </a:r>
                      <a:r>
                        <a:rPr sz="2000" b="1"/>
                        <a:t>edication induced</a:t>
                      </a:r>
                      <a:endParaRPr/>
                    </a:p>
                  </a:txBody>
                  <a:tcPr/>
                </a:tc>
                <a:tc>
                  <a:txBody>
                    <a:bodyPr/>
                    <a:lstStyle/>
                    <a:p>
                      <a:pPr marL="0" marR="0" lvl="0" indent="0" algn="l" defTabSz="914400">
                        <a:lnSpc>
                          <a:spcPct val="100000"/>
                        </a:lnSpc>
                        <a:spcBef>
                          <a:spcPts val="0"/>
                        </a:spcBef>
                        <a:spcAft>
                          <a:spcPts val="0"/>
                        </a:spcAft>
                        <a:buClrTx/>
                        <a:buSzTx/>
                        <a:buFontTx/>
                        <a:buNone/>
                        <a:defRPr/>
                      </a:pPr>
                      <a:r>
                        <a:rPr lang="en-GB" sz="2000"/>
                        <a:t>D</a:t>
                      </a:r>
                      <a:r>
                        <a:rPr sz="2000"/>
                        <a:t>rug induced</a:t>
                      </a:r>
                      <a:endParaRPr/>
                    </a:p>
                  </a:txBody>
                  <a:tcPr/>
                </a:tc>
                <a:extLst>
                  <a:ext uri="{0D108BD9-81ED-4DB2-BD59-A6C34878D82A}">
                    <a16:rowId xmlns:a16="http://schemas.microsoft.com/office/drawing/2014/main" val="10001"/>
                  </a:ext>
                </a:extLst>
              </a:tr>
              <a:tr h="378106">
                <a:tc>
                  <a:txBody>
                    <a:bodyPr/>
                    <a:lstStyle/>
                    <a:p>
                      <a:pPr>
                        <a:defRPr/>
                      </a:pPr>
                      <a:r>
                        <a:rPr lang="en-GB" sz="2000" b="1"/>
                        <a:t>M</a:t>
                      </a:r>
                      <a:r>
                        <a:rPr sz="2000" b="1"/>
                        <a:t>edication</a:t>
                      </a:r>
                      <a:endParaRPr/>
                    </a:p>
                  </a:txBody>
                  <a:tcPr/>
                </a:tc>
                <a:tc>
                  <a:txBody>
                    <a:bodyPr/>
                    <a:lstStyle/>
                    <a:p>
                      <a:pPr>
                        <a:defRPr/>
                      </a:pPr>
                      <a:r>
                        <a:rPr lang="en-GB" sz="2000">
                          <a:solidFill>
                            <a:schemeClr val="dk1"/>
                          </a:solidFill>
                          <a:latin typeface="Calibri"/>
                          <a:ea typeface="Arial"/>
                          <a:cs typeface="Arial"/>
                        </a:rPr>
                        <a:t>Medication Therapy Management [MeSH]; Pharmaceutical Preparations [MeSH]</a:t>
                      </a:r>
                      <a:r>
                        <a:rPr sz="2000">
                          <a:solidFill>
                            <a:schemeClr val="dk1"/>
                          </a:solidFill>
                          <a:latin typeface="Calibri"/>
                          <a:ea typeface="Arial"/>
                          <a:cs typeface="Arial"/>
                        </a:rPr>
                        <a:t>;</a:t>
                      </a:r>
                      <a:r>
                        <a:rPr lang="en-GB" sz="2000">
                          <a:solidFill>
                            <a:schemeClr val="dk1"/>
                          </a:solidFill>
                          <a:latin typeface="Calibri"/>
                          <a:ea typeface="Arial"/>
                          <a:cs typeface="Arial"/>
                        </a:rPr>
                        <a:t> Drug-Related Side Effects and Adverse Reactions [MeSH]</a:t>
                      </a:r>
                      <a:r>
                        <a:rPr sz="2000"/>
                        <a:t> </a:t>
                      </a:r>
                    </a:p>
                  </a:txBody>
                  <a:tcPr/>
                </a:tc>
                <a:extLst>
                  <a:ext uri="{0D108BD9-81ED-4DB2-BD59-A6C34878D82A}">
                    <a16:rowId xmlns:a16="http://schemas.microsoft.com/office/drawing/2014/main" val="10002"/>
                  </a:ext>
                </a:extLst>
              </a:tr>
              <a:tr h="378106">
                <a:tc>
                  <a:txBody>
                    <a:bodyPr/>
                    <a:lstStyle/>
                    <a:p>
                      <a:pPr>
                        <a:defRPr/>
                      </a:pPr>
                      <a:r>
                        <a:rPr sz="2000" b="1"/>
                        <a:t>delirium</a:t>
                      </a:r>
                      <a:endParaRPr/>
                    </a:p>
                  </a:txBody>
                  <a:tcPr/>
                </a:tc>
                <a:tc>
                  <a:txBody>
                    <a:bodyPr/>
                    <a:lstStyle/>
                    <a:p>
                      <a:pPr marL="0" marR="0" lvl="0" indent="0" algn="l" defTabSz="914400">
                        <a:lnSpc>
                          <a:spcPct val="100000"/>
                        </a:lnSpc>
                        <a:spcBef>
                          <a:spcPts val="0"/>
                        </a:spcBef>
                        <a:spcAft>
                          <a:spcPts val="0"/>
                        </a:spcAft>
                        <a:buClrTx/>
                        <a:buSzTx/>
                        <a:buFontTx/>
                        <a:buNone/>
                        <a:defRPr/>
                      </a:pPr>
                      <a:r>
                        <a:rPr lang="en-US" sz="2000">
                          <a:solidFill>
                            <a:schemeClr val="dk1"/>
                          </a:solidFill>
                          <a:latin typeface="Calibri"/>
                          <a:ea typeface="Arial"/>
                          <a:cs typeface="Arial"/>
                        </a:rPr>
                        <a:t>altered mental status [AMS]</a:t>
                      </a:r>
                      <a:r>
                        <a:rPr sz="2000">
                          <a:solidFill>
                            <a:schemeClr val="dk1"/>
                          </a:solidFill>
                          <a:latin typeface="Calibri"/>
                          <a:ea typeface="Arial"/>
                          <a:cs typeface="Arial"/>
                        </a:rPr>
                        <a:t>; </a:t>
                      </a:r>
                      <a:r>
                        <a:rPr lang="en-US" sz="2000">
                          <a:solidFill>
                            <a:schemeClr val="dk1"/>
                          </a:solidFill>
                          <a:latin typeface="Calibri"/>
                          <a:ea typeface="Arial"/>
                          <a:cs typeface="Arial"/>
                        </a:rPr>
                        <a:t>delirium </a:t>
                      </a:r>
                      <a:r>
                        <a:rPr lang="en-GB" sz="2000">
                          <a:solidFill>
                            <a:schemeClr val="dk1"/>
                          </a:solidFill>
                          <a:latin typeface="Calibri"/>
                          <a:ea typeface="Arial"/>
                          <a:cs typeface="Arial"/>
                        </a:rPr>
                        <a:t>[MeSH]</a:t>
                      </a:r>
                      <a:r>
                        <a:rPr lang="en-US" sz="2000">
                          <a:solidFill>
                            <a:schemeClr val="dk1"/>
                          </a:solidFill>
                          <a:latin typeface="Calibri"/>
                          <a:ea typeface="Arial"/>
                          <a:cs typeface="Arial"/>
                        </a:rPr>
                        <a:t> [Deliri*]; </a:t>
                      </a:r>
                      <a:r>
                        <a:rPr lang="en-GB" sz="2000">
                          <a:solidFill>
                            <a:schemeClr val="dk1"/>
                          </a:solidFill>
                          <a:latin typeface="Calibri"/>
                          <a:ea typeface="Arial"/>
                          <a:cs typeface="Arial"/>
                        </a:rPr>
                        <a:t>DSM-5</a:t>
                      </a:r>
                      <a:r>
                        <a:rPr sz="2000">
                          <a:solidFill>
                            <a:schemeClr val="dk1"/>
                          </a:solidFill>
                          <a:latin typeface="Calibri"/>
                          <a:ea typeface="Arial"/>
                          <a:cs typeface="Arial"/>
                        </a:rPr>
                        <a:t>; </a:t>
                      </a:r>
                      <a:r>
                        <a:rPr lang="en-GB" sz="2000">
                          <a:solidFill>
                            <a:schemeClr val="dk1"/>
                          </a:solidFill>
                          <a:latin typeface="Calibri"/>
                          <a:ea typeface="Arial"/>
                          <a:cs typeface="Arial"/>
                        </a:rPr>
                        <a:t>encephalopathy </a:t>
                      </a:r>
                      <a:r>
                        <a:rPr lang="en-US" sz="2000">
                          <a:solidFill>
                            <a:schemeClr val="dk1"/>
                          </a:solidFill>
                          <a:latin typeface="Calibri"/>
                          <a:ea typeface="Arial"/>
                          <a:cs typeface="Arial"/>
                        </a:rPr>
                        <a:t>(encephalopathy*</a:t>
                      </a:r>
                      <a:r>
                        <a:rPr sz="2000">
                          <a:solidFill>
                            <a:schemeClr val="dk1"/>
                          </a:solidFill>
                          <a:latin typeface="Calibri"/>
                          <a:ea typeface="Arial"/>
                          <a:cs typeface="Arial"/>
                        </a:rPr>
                        <a:t>)</a:t>
                      </a:r>
                      <a:r>
                        <a:rPr sz="2000"/>
                        <a:t>; </a:t>
                      </a:r>
                      <a:r>
                        <a:rPr lang="en-GB" sz="2000">
                          <a:solidFill>
                            <a:schemeClr val="dk1"/>
                          </a:solidFill>
                          <a:latin typeface="Calibri"/>
                          <a:ea typeface="Arial"/>
                          <a:cs typeface="Arial"/>
                        </a:rPr>
                        <a:t>acute confusional state</a:t>
                      </a:r>
                      <a:r>
                        <a:rPr sz="2000">
                          <a:solidFill>
                            <a:schemeClr val="dk1"/>
                          </a:solidFill>
                          <a:latin typeface="Calibri"/>
                          <a:ea typeface="Arial"/>
                          <a:cs typeface="Arial"/>
                        </a:rPr>
                        <a:t>; </a:t>
                      </a:r>
                      <a:r>
                        <a:rPr lang="en-GB" sz="2000">
                          <a:solidFill>
                            <a:schemeClr val="dk1"/>
                          </a:solidFill>
                          <a:latin typeface="Calibri"/>
                          <a:ea typeface="Arial"/>
                          <a:cs typeface="Arial"/>
                        </a:rPr>
                        <a:t>acute</a:t>
                      </a:r>
                      <a:r>
                        <a:rPr sz="2000">
                          <a:solidFill>
                            <a:schemeClr val="dk1"/>
                          </a:solidFill>
                          <a:latin typeface="Calibri"/>
                          <a:ea typeface="Arial"/>
                          <a:cs typeface="Arial"/>
                        </a:rPr>
                        <a:t> </a:t>
                      </a:r>
                      <a:r>
                        <a:rPr lang="en-GB" sz="2000">
                          <a:solidFill>
                            <a:schemeClr val="dk1"/>
                          </a:solidFill>
                          <a:latin typeface="Calibri"/>
                          <a:ea typeface="Arial"/>
                          <a:cs typeface="Arial"/>
                        </a:rPr>
                        <a:t>brain dysfunction; brain disease [MeSH] acute brain failure, and altered mental</a:t>
                      </a:r>
                      <a:r>
                        <a:rPr sz="2000">
                          <a:solidFill>
                            <a:schemeClr val="dk1"/>
                          </a:solidFill>
                          <a:latin typeface="Calibri"/>
                          <a:ea typeface="Arial"/>
                          <a:cs typeface="Arial"/>
                        </a:rPr>
                        <a:t> </a:t>
                      </a:r>
                      <a:r>
                        <a:rPr lang="en-GB" sz="2000">
                          <a:solidFill>
                            <a:schemeClr val="dk1"/>
                          </a:solidFill>
                          <a:latin typeface="Calibri"/>
                          <a:ea typeface="Arial"/>
                          <a:cs typeface="Arial"/>
                        </a:rPr>
                        <a:t>status;</a:t>
                      </a:r>
                      <a:r>
                        <a:rPr sz="2000">
                          <a:solidFill>
                            <a:schemeClr val="dk1"/>
                          </a:solidFill>
                          <a:latin typeface="Calibri"/>
                          <a:ea typeface="Arial"/>
                          <a:cs typeface="Arial"/>
                        </a:rPr>
                        <a:t> </a:t>
                      </a:r>
                      <a:r>
                        <a:rPr lang="en-GB" sz="2000">
                          <a:solidFill>
                            <a:schemeClr val="dk1"/>
                          </a:solidFill>
                          <a:latin typeface="Calibri"/>
                          <a:ea typeface="Arial"/>
                          <a:cs typeface="Arial"/>
                        </a:rPr>
                        <a:t>lack uniform definitions; </a:t>
                      </a:r>
                      <a:r>
                        <a:rPr lang="en-US" sz="2000">
                          <a:solidFill>
                            <a:schemeClr val="dk1"/>
                          </a:solidFill>
                          <a:latin typeface="Calibri"/>
                          <a:ea typeface="Arial"/>
                          <a:cs typeface="Arial"/>
                        </a:rPr>
                        <a:t>Hallucination (Hallucin*);</a:t>
                      </a:r>
                      <a:r>
                        <a:rPr sz="2000">
                          <a:solidFill>
                            <a:schemeClr val="dk1"/>
                          </a:solidFill>
                          <a:latin typeface="Calibri"/>
                          <a:ea typeface="Arial"/>
                          <a:cs typeface="Arial"/>
                        </a:rPr>
                        <a:t> Confusion (</a:t>
                      </a:r>
                      <a:r>
                        <a:rPr lang="en-US" sz="2000">
                          <a:solidFill>
                            <a:schemeClr val="dk1"/>
                          </a:solidFill>
                          <a:latin typeface="Calibri"/>
                          <a:ea typeface="Arial"/>
                          <a:cs typeface="Arial"/>
                        </a:rPr>
                        <a:t>Confus*);</a:t>
                      </a:r>
                      <a:r>
                        <a:rPr sz="2000">
                          <a:solidFill>
                            <a:schemeClr val="dk1"/>
                          </a:solidFill>
                          <a:latin typeface="Calibri"/>
                          <a:ea typeface="Arial"/>
                          <a:cs typeface="Arial"/>
                        </a:rPr>
                        <a:t> </a:t>
                      </a:r>
                      <a:r>
                        <a:rPr lang="en-US" sz="2000">
                          <a:solidFill>
                            <a:schemeClr val="dk1"/>
                          </a:solidFill>
                          <a:latin typeface="Calibri"/>
                          <a:ea typeface="Arial"/>
                          <a:cs typeface="Arial"/>
                        </a:rPr>
                        <a:t>Reorient* [disoriented]; </a:t>
                      </a:r>
                      <a:r>
                        <a:rPr lang="en-GB" sz="2000">
                          <a:solidFill>
                            <a:schemeClr val="dk1"/>
                          </a:solidFill>
                          <a:latin typeface="Calibri"/>
                          <a:ea typeface="Arial"/>
                          <a:cs typeface="Arial"/>
                        </a:rPr>
                        <a:t>uospatial ability </a:t>
                      </a:r>
                      <a:endParaRPr sz="2000">
                        <a:solidFill>
                          <a:schemeClr val="dk1"/>
                        </a:solidFill>
                        <a:latin typeface="Calibri"/>
                        <a:ea typeface="Arial"/>
                        <a:cs typeface="Arial"/>
                      </a:endParaRPr>
                    </a:p>
                  </a:txBody>
                  <a:tcPr/>
                </a:tc>
                <a:extLst>
                  <a:ext uri="{0D108BD9-81ED-4DB2-BD59-A6C34878D82A}">
                    <a16:rowId xmlns:a16="http://schemas.microsoft.com/office/drawing/2014/main" val="10003"/>
                  </a:ext>
                </a:extLst>
              </a:tr>
              <a:tr h="378106">
                <a:tc>
                  <a:txBody>
                    <a:bodyPr/>
                    <a:lstStyle/>
                    <a:p>
                      <a:pPr>
                        <a:defRPr/>
                      </a:pPr>
                      <a:r>
                        <a:rPr sz="2000" b="1"/>
                        <a:t>dementia</a:t>
                      </a:r>
                      <a:endParaRPr/>
                    </a:p>
                  </a:txBody>
                  <a:tcPr/>
                </a:tc>
                <a:tc>
                  <a:txBody>
                    <a:bodyPr/>
                    <a:lstStyle/>
                    <a:p>
                      <a:pPr>
                        <a:defRPr/>
                      </a:pPr>
                      <a:r>
                        <a:rPr sz="2000">
                          <a:solidFill>
                            <a:schemeClr val="dk1"/>
                          </a:solidFill>
                          <a:latin typeface="Calibri"/>
                          <a:ea typeface="Arial"/>
                          <a:cs typeface="Arial"/>
                        </a:rPr>
                        <a:t>cognitive impairment, Alzheimer's disease [MeSH]; delirium superimposed on dementia</a:t>
                      </a:r>
                      <a:r>
                        <a:rPr sz="2000"/>
                        <a:t> </a:t>
                      </a:r>
                    </a:p>
                  </a:txBody>
                  <a:tcPr/>
                </a:tc>
                <a:extLst>
                  <a:ext uri="{0D108BD9-81ED-4DB2-BD59-A6C34878D82A}">
                    <a16:rowId xmlns:a16="http://schemas.microsoft.com/office/drawing/2014/main" val="10004"/>
                  </a:ext>
                </a:extLst>
              </a:tr>
              <a:tr h="378106">
                <a:tc>
                  <a:txBody>
                    <a:bodyPr/>
                    <a:lstStyle/>
                    <a:p>
                      <a:pPr>
                        <a:defRPr/>
                      </a:pPr>
                      <a:r>
                        <a:rPr sz="2000" b="1"/>
                        <a:t>prevention</a:t>
                      </a:r>
                      <a:endParaRPr/>
                    </a:p>
                  </a:txBody>
                  <a:tcPr/>
                </a:tc>
                <a:tc>
                  <a:txBody>
                    <a:bodyPr/>
                    <a:lstStyle/>
                    <a:p>
                      <a:pPr>
                        <a:defRPr/>
                      </a:pPr>
                      <a:endParaRPr sz="2000"/>
                    </a:p>
                  </a:txBody>
                  <a:tcPr/>
                </a:tc>
                <a:extLst>
                  <a:ext uri="{0D108BD9-81ED-4DB2-BD59-A6C34878D82A}">
                    <a16:rowId xmlns:a16="http://schemas.microsoft.com/office/drawing/2014/main" val="10005"/>
                  </a:ext>
                </a:extLst>
              </a:tr>
              <a:tr h="378106">
                <a:tc>
                  <a:txBody>
                    <a:bodyPr/>
                    <a:lstStyle/>
                    <a:p>
                      <a:pPr>
                        <a:defRPr/>
                      </a:pPr>
                      <a:r>
                        <a:rPr sz="2000" b="1"/>
                        <a:t>guidelines</a:t>
                      </a:r>
                      <a:endParaRPr/>
                    </a:p>
                  </a:txBody>
                  <a:tcPr/>
                </a:tc>
                <a:tc>
                  <a:txBody>
                    <a:bodyPr/>
                    <a:lstStyle/>
                    <a:p>
                      <a:pPr>
                        <a:defRPr/>
                      </a:pPr>
                      <a:r>
                        <a:rPr lang="en-GB" sz="2000"/>
                        <a:t>P</a:t>
                      </a:r>
                      <a:r>
                        <a:rPr sz="2000"/>
                        <a:t>ocket guide; Framework; </a:t>
                      </a:r>
                      <a:endParaRPr/>
                    </a:p>
                  </a:txBody>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en-GB"/>
              <a:t>Search strategy</a:t>
            </a:r>
            <a:endParaRPr/>
          </a:p>
        </p:txBody>
      </p:sp>
      <p:graphicFrame>
        <p:nvGraphicFramePr>
          <p:cNvPr id="2" name="Table 2"/>
          <p:cNvGraphicFramePr>
            <a:graphicFrameLocks noGrp="1"/>
          </p:cNvGraphicFramePr>
          <p:nvPr/>
        </p:nvGraphicFramePr>
        <p:xfrm>
          <a:off x="612043" y="1652488"/>
          <a:ext cx="10741757" cy="4663440"/>
        </p:xfrm>
        <a:graphic>
          <a:graphicData uri="http://schemas.openxmlformats.org/drawingml/2006/table">
            <a:tbl>
              <a:tblPr firstRow="1" bandRow="1">
                <a:tableStyleId>{B0F69330-B549-E83C-C96F-B80AC960E4F7}</a:tableStyleId>
              </a:tblPr>
              <a:tblGrid>
                <a:gridCol w="2297748">
                  <a:extLst>
                    <a:ext uri="{9D8B030D-6E8A-4147-A177-3AD203B41FA5}">
                      <a16:colId xmlns:a16="http://schemas.microsoft.com/office/drawing/2014/main" val="20000"/>
                    </a:ext>
                  </a:extLst>
                </a:gridCol>
                <a:gridCol w="8444009">
                  <a:extLst>
                    <a:ext uri="{9D8B030D-6E8A-4147-A177-3AD203B41FA5}">
                      <a16:colId xmlns:a16="http://schemas.microsoft.com/office/drawing/2014/main" val="20001"/>
                    </a:ext>
                  </a:extLst>
                </a:gridCol>
              </a:tblGrid>
              <a:tr h="378106">
                <a:tc>
                  <a:txBody>
                    <a:bodyPr/>
                    <a:lstStyle/>
                    <a:p>
                      <a:pPr>
                        <a:defRPr/>
                      </a:pPr>
                      <a:r>
                        <a:rPr sz="2400"/>
                        <a:t>Search Terms</a:t>
                      </a:r>
                      <a:endParaRPr/>
                    </a:p>
                  </a:txBody>
                  <a:tcPr/>
                </a:tc>
                <a:tc>
                  <a:txBody>
                    <a:bodyPr/>
                    <a:lstStyle/>
                    <a:p>
                      <a:pPr>
                        <a:defRPr/>
                      </a:pPr>
                      <a:r>
                        <a:rPr sz="2400"/>
                        <a:t>Synonyms</a:t>
                      </a:r>
                      <a:endParaRPr/>
                    </a:p>
                  </a:txBody>
                  <a:tcPr/>
                </a:tc>
                <a:extLst>
                  <a:ext uri="{0D108BD9-81ED-4DB2-BD59-A6C34878D82A}">
                    <a16:rowId xmlns:a16="http://schemas.microsoft.com/office/drawing/2014/main" val="10000"/>
                  </a:ext>
                </a:extLst>
              </a:tr>
              <a:tr h="378106">
                <a:tc>
                  <a:txBody>
                    <a:bodyPr/>
                    <a:lstStyle/>
                    <a:p>
                      <a:pPr>
                        <a:defRPr/>
                      </a:pPr>
                      <a:r>
                        <a:rPr lang="en-GB" sz="2000" b="1"/>
                        <a:t>M</a:t>
                      </a:r>
                      <a:r>
                        <a:rPr sz="2000" b="1"/>
                        <a:t>edication induced</a:t>
                      </a:r>
                      <a:endParaRPr/>
                    </a:p>
                  </a:txBody>
                  <a:tcPr/>
                </a:tc>
                <a:tc>
                  <a:txBody>
                    <a:bodyPr/>
                    <a:lstStyle/>
                    <a:p>
                      <a:pPr marL="0" marR="0" lvl="0" indent="0" algn="l" defTabSz="914400">
                        <a:lnSpc>
                          <a:spcPct val="100000"/>
                        </a:lnSpc>
                        <a:spcBef>
                          <a:spcPts val="0"/>
                        </a:spcBef>
                        <a:spcAft>
                          <a:spcPts val="0"/>
                        </a:spcAft>
                        <a:buClrTx/>
                        <a:buSzTx/>
                        <a:buFontTx/>
                        <a:buNone/>
                        <a:defRPr/>
                      </a:pPr>
                      <a:r>
                        <a:rPr lang="en-GB" sz="2000"/>
                        <a:t>D</a:t>
                      </a:r>
                      <a:r>
                        <a:rPr sz="2000"/>
                        <a:t>rug induced</a:t>
                      </a:r>
                      <a:endParaRPr/>
                    </a:p>
                  </a:txBody>
                  <a:tcPr/>
                </a:tc>
                <a:extLst>
                  <a:ext uri="{0D108BD9-81ED-4DB2-BD59-A6C34878D82A}">
                    <a16:rowId xmlns:a16="http://schemas.microsoft.com/office/drawing/2014/main" val="10001"/>
                  </a:ext>
                </a:extLst>
              </a:tr>
              <a:tr h="378106">
                <a:tc>
                  <a:txBody>
                    <a:bodyPr/>
                    <a:lstStyle/>
                    <a:p>
                      <a:pPr>
                        <a:defRPr/>
                      </a:pPr>
                      <a:r>
                        <a:rPr lang="en-GB" sz="2000" b="1"/>
                        <a:t>M</a:t>
                      </a:r>
                      <a:r>
                        <a:rPr sz="2000" b="1"/>
                        <a:t>edication</a:t>
                      </a:r>
                      <a:endParaRPr/>
                    </a:p>
                  </a:txBody>
                  <a:tcPr/>
                </a:tc>
                <a:tc>
                  <a:txBody>
                    <a:bodyPr/>
                    <a:lstStyle/>
                    <a:p>
                      <a:pPr>
                        <a:defRPr/>
                      </a:pPr>
                      <a:r>
                        <a:rPr lang="en-GB" sz="2000">
                          <a:solidFill>
                            <a:schemeClr val="dk1"/>
                          </a:solidFill>
                          <a:latin typeface="Calibri"/>
                          <a:ea typeface="Arial"/>
                          <a:cs typeface="Arial"/>
                        </a:rPr>
                        <a:t>Medication Therapy Management </a:t>
                      </a:r>
                      <a:r>
                        <a:rPr lang="en-GB" sz="2000" b="1">
                          <a:solidFill>
                            <a:srgbClr val="C00000"/>
                          </a:solidFill>
                          <a:latin typeface="Calibri"/>
                          <a:ea typeface="Arial"/>
                          <a:cs typeface="Arial"/>
                        </a:rPr>
                        <a:t>[MeSH]; </a:t>
                      </a:r>
                      <a:r>
                        <a:rPr lang="en-GB" sz="2000">
                          <a:solidFill>
                            <a:schemeClr val="dk1"/>
                          </a:solidFill>
                          <a:latin typeface="Calibri"/>
                          <a:ea typeface="Arial"/>
                          <a:cs typeface="Arial"/>
                        </a:rPr>
                        <a:t>Pharmaceutical Preparations [MeSH]</a:t>
                      </a:r>
                      <a:r>
                        <a:rPr sz="2000">
                          <a:solidFill>
                            <a:schemeClr val="dk1"/>
                          </a:solidFill>
                          <a:latin typeface="Calibri"/>
                          <a:ea typeface="Arial"/>
                          <a:cs typeface="Arial"/>
                        </a:rPr>
                        <a:t>;</a:t>
                      </a:r>
                      <a:r>
                        <a:rPr lang="en-GB" sz="2000">
                          <a:solidFill>
                            <a:schemeClr val="dk1"/>
                          </a:solidFill>
                          <a:latin typeface="Calibri"/>
                          <a:ea typeface="Arial"/>
                          <a:cs typeface="Arial"/>
                        </a:rPr>
                        <a:t> Drug-Related Side Effects and Adverse Reactions </a:t>
                      </a:r>
                      <a:r>
                        <a:rPr lang="en-GB" sz="2000" b="1">
                          <a:solidFill>
                            <a:srgbClr val="C00000"/>
                          </a:solidFill>
                          <a:latin typeface="Calibri"/>
                          <a:ea typeface="Arial"/>
                          <a:cs typeface="Arial"/>
                        </a:rPr>
                        <a:t>[MeSH]</a:t>
                      </a:r>
                      <a:r>
                        <a:rPr sz="2000" b="1">
                          <a:solidFill>
                            <a:srgbClr val="C00000"/>
                          </a:solidFill>
                        </a:rPr>
                        <a:t> </a:t>
                      </a:r>
                    </a:p>
                  </a:txBody>
                  <a:tcPr/>
                </a:tc>
                <a:extLst>
                  <a:ext uri="{0D108BD9-81ED-4DB2-BD59-A6C34878D82A}">
                    <a16:rowId xmlns:a16="http://schemas.microsoft.com/office/drawing/2014/main" val="10002"/>
                  </a:ext>
                </a:extLst>
              </a:tr>
              <a:tr h="378106">
                <a:tc>
                  <a:txBody>
                    <a:bodyPr/>
                    <a:lstStyle/>
                    <a:p>
                      <a:pPr>
                        <a:defRPr/>
                      </a:pPr>
                      <a:r>
                        <a:rPr sz="2000" b="1"/>
                        <a:t>delirium</a:t>
                      </a:r>
                      <a:endParaRPr/>
                    </a:p>
                  </a:txBody>
                  <a:tcPr/>
                </a:tc>
                <a:tc>
                  <a:txBody>
                    <a:bodyPr/>
                    <a:lstStyle/>
                    <a:p>
                      <a:pPr marL="0" marR="0" lvl="0" indent="0" algn="l" defTabSz="914400">
                        <a:lnSpc>
                          <a:spcPct val="100000"/>
                        </a:lnSpc>
                        <a:spcBef>
                          <a:spcPts val="0"/>
                        </a:spcBef>
                        <a:spcAft>
                          <a:spcPts val="0"/>
                        </a:spcAft>
                        <a:buClrTx/>
                        <a:buSzTx/>
                        <a:buFontTx/>
                        <a:buNone/>
                        <a:defRPr/>
                      </a:pPr>
                      <a:r>
                        <a:rPr lang="en-US" sz="2000">
                          <a:solidFill>
                            <a:schemeClr val="dk1"/>
                          </a:solidFill>
                          <a:latin typeface="Calibri"/>
                          <a:ea typeface="Arial"/>
                          <a:cs typeface="Arial"/>
                        </a:rPr>
                        <a:t>altered mental status [AMS]</a:t>
                      </a:r>
                      <a:r>
                        <a:rPr sz="2000">
                          <a:solidFill>
                            <a:schemeClr val="dk1"/>
                          </a:solidFill>
                          <a:latin typeface="Calibri"/>
                          <a:ea typeface="Arial"/>
                          <a:cs typeface="Arial"/>
                        </a:rPr>
                        <a:t>; </a:t>
                      </a:r>
                      <a:r>
                        <a:rPr lang="en-US" sz="2000">
                          <a:solidFill>
                            <a:schemeClr val="dk1"/>
                          </a:solidFill>
                          <a:latin typeface="Calibri"/>
                          <a:ea typeface="Arial"/>
                          <a:cs typeface="Arial"/>
                        </a:rPr>
                        <a:t>delirium </a:t>
                      </a:r>
                      <a:r>
                        <a:rPr lang="en-GB" sz="2000" b="1">
                          <a:solidFill>
                            <a:srgbClr val="C00000"/>
                          </a:solidFill>
                          <a:latin typeface="Calibri"/>
                          <a:ea typeface="Arial"/>
                          <a:cs typeface="Arial"/>
                        </a:rPr>
                        <a:t>[MeSH]</a:t>
                      </a:r>
                      <a:r>
                        <a:rPr lang="en-US" sz="2000" b="1">
                          <a:solidFill>
                            <a:srgbClr val="C00000"/>
                          </a:solidFill>
                          <a:latin typeface="Calibri"/>
                          <a:ea typeface="Arial"/>
                          <a:cs typeface="Arial"/>
                        </a:rPr>
                        <a:t> </a:t>
                      </a:r>
                      <a:r>
                        <a:rPr lang="en-US" sz="2000">
                          <a:solidFill>
                            <a:schemeClr val="dk1"/>
                          </a:solidFill>
                          <a:latin typeface="Calibri"/>
                          <a:ea typeface="Arial"/>
                          <a:cs typeface="Arial"/>
                        </a:rPr>
                        <a:t>[Deliri*]; </a:t>
                      </a:r>
                      <a:r>
                        <a:rPr lang="en-GB" sz="2000">
                          <a:solidFill>
                            <a:schemeClr val="dk1"/>
                          </a:solidFill>
                          <a:latin typeface="Calibri"/>
                          <a:ea typeface="Arial"/>
                          <a:cs typeface="Arial"/>
                        </a:rPr>
                        <a:t>DSM-5</a:t>
                      </a:r>
                      <a:r>
                        <a:rPr sz="2000">
                          <a:solidFill>
                            <a:schemeClr val="dk1"/>
                          </a:solidFill>
                          <a:latin typeface="Calibri"/>
                          <a:ea typeface="Arial"/>
                          <a:cs typeface="Arial"/>
                        </a:rPr>
                        <a:t>; </a:t>
                      </a:r>
                      <a:r>
                        <a:rPr lang="en-GB" sz="2000">
                          <a:solidFill>
                            <a:schemeClr val="dk1"/>
                          </a:solidFill>
                          <a:latin typeface="Calibri"/>
                          <a:ea typeface="Arial"/>
                          <a:cs typeface="Arial"/>
                        </a:rPr>
                        <a:t>encephalopathy </a:t>
                      </a:r>
                      <a:r>
                        <a:rPr lang="en-US" sz="2000">
                          <a:solidFill>
                            <a:schemeClr val="dk1"/>
                          </a:solidFill>
                          <a:latin typeface="Calibri"/>
                          <a:ea typeface="Arial"/>
                          <a:cs typeface="Arial"/>
                        </a:rPr>
                        <a:t>(encephalopathy*</a:t>
                      </a:r>
                      <a:r>
                        <a:rPr sz="2000">
                          <a:solidFill>
                            <a:schemeClr val="dk1"/>
                          </a:solidFill>
                          <a:latin typeface="Calibri"/>
                          <a:ea typeface="Arial"/>
                          <a:cs typeface="Arial"/>
                        </a:rPr>
                        <a:t>)</a:t>
                      </a:r>
                      <a:r>
                        <a:rPr sz="2000"/>
                        <a:t>; </a:t>
                      </a:r>
                      <a:r>
                        <a:rPr lang="en-GB" sz="2000">
                          <a:solidFill>
                            <a:schemeClr val="dk1"/>
                          </a:solidFill>
                          <a:latin typeface="Calibri"/>
                          <a:ea typeface="Arial"/>
                          <a:cs typeface="Arial"/>
                        </a:rPr>
                        <a:t>acute confusional state</a:t>
                      </a:r>
                      <a:r>
                        <a:rPr sz="2000">
                          <a:solidFill>
                            <a:schemeClr val="dk1"/>
                          </a:solidFill>
                          <a:latin typeface="Calibri"/>
                          <a:ea typeface="Arial"/>
                          <a:cs typeface="Arial"/>
                        </a:rPr>
                        <a:t>; </a:t>
                      </a:r>
                      <a:r>
                        <a:rPr lang="en-GB" sz="2000">
                          <a:solidFill>
                            <a:schemeClr val="dk1"/>
                          </a:solidFill>
                          <a:latin typeface="Calibri"/>
                          <a:ea typeface="Arial"/>
                          <a:cs typeface="Arial"/>
                        </a:rPr>
                        <a:t>acute</a:t>
                      </a:r>
                      <a:r>
                        <a:rPr sz="2000">
                          <a:solidFill>
                            <a:schemeClr val="dk1"/>
                          </a:solidFill>
                          <a:latin typeface="Calibri"/>
                          <a:ea typeface="Arial"/>
                          <a:cs typeface="Arial"/>
                        </a:rPr>
                        <a:t> </a:t>
                      </a:r>
                      <a:r>
                        <a:rPr lang="en-GB" sz="2000">
                          <a:solidFill>
                            <a:schemeClr val="dk1"/>
                          </a:solidFill>
                          <a:latin typeface="Calibri"/>
                          <a:ea typeface="Arial"/>
                          <a:cs typeface="Arial"/>
                        </a:rPr>
                        <a:t>brain dysfunction; brain disease </a:t>
                      </a:r>
                      <a:r>
                        <a:rPr lang="en-GB" sz="2000" b="1">
                          <a:solidFill>
                            <a:srgbClr val="C00000"/>
                          </a:solidFill>
                          <a:latin typeface="Calibri"/>
                          <a:ea typeface="Arial"/>
                          <a:cs typeface="Arial"/>
                        </a:rPr>
                        <a:t>[MeSH]</a:t>
                      </a:r>
                      <a:r>
                        <a:rPr lang="en-GB" sz="2000" b="1">
                          <a:solidFill>
                            <a:schemeClr val="dk1"/>
                          </a:solidFill>
                          <a:latin typeface="Calibri"/>
                          <a:ea typeface="Arial"/>
                          <a:cs typeface="Arial"/>
                        </a:rPr>
                        <a:t> </a:t>
                      </a:r>
                      <a:r>
                        <a:rPr lang="en-GB" sz="2000">
                          <a:solidFill>
                            <a:schemeClr val="dk1"/>
                          </a:solidFill>
                          <a:latin typeface="Calibri"/>
                          <a:ea typeface="Arial"/>
                          <a:cs typeface="Arial"/>
                        </a:rPr>
                        <a:t>acute brain failure, and altered mental</a:t>
                      </a:r>
                      <a:r>
                        <a:rPr sz="2000">
                          <a:solidFill>
                            <a:schemeClr val="dk1"/>
                          </a:solidFill>
                          <a:latin typeface="Calibri"/>
                          <a:ea typeface="Arial"/>
                          <a:cs typeface="Arial"/>
                        </a:rPr>
                        <a:t> </a:t>
                      </a:r>
                      <a:r>
                        <a:rPr lang="en-GB" sz="2000">
                          <a:solidFill>
                            <a:schemeClr val="dk1"/>
                          </a:solidFill>
                          <a:latin typeface="Calibri"/>
                          <a:ea typeface="Arial"/>
                          <a:cs typeface="Arial"/>
                        </a:rPr>
                        <a:t>status;</a:t>
                      </a:r>
                      <a:r>
                        <a:rPr sz="2000">
                          <a:solidFill>
                            <a:schemeClr val="dk1"/>
                          </a:solidFill>
                          <a:latin typeface="Calibri"/>
                          <a:ea typeface="Arial"/>
                          <a:cs typeface="Arial"/>
                        </a:rPr>
                        <a:t> </a:t>
                      </a:r>
                      <a:r>
                        <a:rPr lang="en-GB" sz="2000">
                          <a:solidFill>
                            <a:schemeClr val="dk1"/>
                          </a:solidFill>
                          <a:latin typeface="Calibri"/>
                          <a:ea typeface="Arial"/>
                          <a:cs typeface="Arial"/>
                        </a:rPr>
                        <a:t>lack uniform definitions; </a:t>
                      </a:r>
                      <a:r>
                        <a:rPr lang="en-US" sz="2000">
                          <a:solidFill>
                            <a:schemeClr val="dk1"/>
                          </a:solidFill>
                          <a:latin typeface="Calibri"/>
                          <a:ea typeface="Arial"/>
                          <a:cs typeface="Arial"/>
                        </a:rPr>
                        <a:t>Hallucination (Hallucin*);</a:t>
                      </a:r>
                      <a:r>
                        <a:rPr sz="2000">
                          <a:solidFill>
                            <a:schemeClr val="dk1"/>
                          </a:solidFill>
                          <a:latin typeface="Calibri"/>
                          <a:ea typeface="Arial"/>
                          <a:cs typeface="Arial"/>
                        </a:rPr>
                        <a:t> Confusion (</a:t>
                      </a:r>
                      <a:r>
                        <a:rPr lang="en-US" sz="2000">
                          <a:solidFill>
                            <a:schemeClr val="dk1"/>
                          </a:solidFill>
                          <a:latin typeface="Calibri"/>
                          <a:ea typeface="Arial"/>
                          <a:cs typeface="Arial"/>
                        </a:rPr>
                        <a:t>Confus*);</a:t>
                      </a:r>
                      <a:r>
                        <a:rPr sz="2000">
                          <a:solidFill>
                            <a:schemeClr val="dk1"/>
                          </a:solidFill>
                          <a:latin typeface="Calibri"/>
                          <a:ea typeface="Arial"/>
                          <a:cs typeface="Arial"/>
                        </a:rPr>
                        <a:t> </a:t>
                      </a:r>
                      <a:r>
                        <a:rPr lang="en-US" sz="2000">
                          <a:solidFill>
                            <a:schemeClr val="dk1"/>
                          </a:solidFill>
                          <a:latin typeface="Calibri"/>
                          <a:ea typeface="Arial"/>
                          <a:cs typeface="Arial"/>
                        </a:rPr>
                        <a:t>Reorient* [disoriented]; </a:t>
                      </a:r>
                      <a:r>
                        <a:rPr lang="en-GB" sz="2000">
                          <a:solidFill>
                            <a:schemeClr val="dk1"/>
                          </a:solidFill>
                          <a:latin typeface="Calibri"/>
                          <a:ea typeface="Arial"/>
                          <a:cs typeface="Arial"/>
                        </a:rPr>
                        <a:t>uospatial ability </a:t>
                      </a:r>
                      <a:endParaRPr sz="2000">
                        <a:solidFill>
                          <a:schemeClr val="dk1"/>
                        </a:solidFill>
                        <a:latin typeface="Calibri"/>
                        <a:ea typeface="Arial"/>
                        <a:cs typeface="Arial"/>
                      </a:endParaRPr>
                    </a:p>
                  </a:txBody>
                  <a:tcPr/>
                </a:tc>
                <a:extLst>
                  <a:ext uri="{0D108BD9-81ED-4DB2-BD59-A6C34878D82A}">
                    <a16:rowId xmlns:a16="http://schemas.microsoft.com/office/drawing/2014/main" val="10003"/>
                  </a:ext>
                </a:extLst>
              </a:tr>
              <a:tr h="378106">
                <a:tc>
                  <a:txBody>
                    <a:bodyPr/>
                    <a:lstStyle/>
                    <a:p>
                      <a:pPr>
                        <a:defRPr/>
                      </a:pPr>
                      <a:r>
                        <a:rPr sz="2000" b="1"/>
                        <a:t>dementia</a:t>
                      </a:r>
                      <a:endParaRPr/>
                    </a:p>
                  </a:txBody>
                  <a:tcPr/>
                </a:tc>
                <a:tc>
                  <a:txBody>
                    <a:bodyPr/>
                    <a:lstStyle/>
                    <a:p>
                      <a:pPr>
                        <a:defRPr/>
                      </a:pPr>
                      <a:r>
                        <a:rPr sz="2000">
                          <a:solidFill>
                            <a:schemeClr val="dk1"/>
                          </a:solidFill>
                          <a:latin typeface="Calibri"/>
                          <a:ea typeface="Arial"/>
                          <a:cs typeface="Arial"/>
                        </a:rPr>
                        <a:t>cognitive impairment, Alzheimer's disease</a:t>
                      </a:r>
                      <a:r>
                        <a:rPr sz="2000">
                          <a:solidFill>
                            <a:srgbClr val="C00000"/>
                          </a:solidFill>
                          <a:latin typeface="Calibri"/>
                          <a:ea typeface="Arial"/>
                          <a:cs typeface="Arial"/>
                        </a:rPr>
                        <a:t> </a:t>
                      </a:r>
                      <a:r>
                        <a:rPr sz="2000" b="1">
                          <a:solidFill>
                            <a:srgbClr val="C00000"/>
                          </a:solidFill>
                          <a:latin typeface="Calibri"/>
                          <a:ea typeface="Arial"/>
                          <a:cs typeface="Arial"/>
                        </a:rPr>
                        <a:t>[MeSH]</a:t>
                      </a:r>
                      <a:r>
                        <a:rPr sz="2000">
                          <a:solidFill>
                            <a:schemeClr val="dk1"/>
                          </a:solidFill>
                          <a:latin typeface="Calibri"/>
                          <a:ea typeface="Arial"/>
                          <a:cs typeface="Arial"/>
                        </a:rPr>
                        <a:t>; delirium superimposed on dementia</a:t>
                      </a:r>
                      <a:r>
                        <a:rPr sz="2000"/>
                        <a:t> </a:t>
                      </a:r>
                    </a:p>
                  </a:txBody>
                  <a:tcPr/>
                </a:tc>
                <a:extLst>
                  <a:ext uri="{0D108BD9-81ED-4DB2-BD59-A6C34878D82A}">
                    <a16:rowId xmlns:a16="http://schemas.microsoft.com/office/drawing/2014/main" val="10004"/>
                  </a:ext>
                </a:extLst>
              </a:tr>
              <a:tr h="378106">
                <a:tc>
                  <a:txBody>
                    <a:bodyPr/>
                    <a:lstStyle/>
                    <a:p>
                      <a:pPr>
                        <a:defRPr/>
                      </a:pPr>
                      <a:r>
                        <a:rPr sz="2000" b="1"/>
                        <a:t>prevention</a:t>
                      </a:r>
                      <a:endParaRPr/>
                    </a:p>
                  </a:txBody>
                  <a:tcPr/>
                </a:tc>
                <a:tc>
                  <a:txBody>
                    <a:bodyPr/>
                    <a:lstStyle/>
                    <a:p>
                      <a:pPr>
                        <a:defRPr/>
                      </a:pPr>
                      <a:endParaRPr sz="2000"/>
                    </a:p>
                  </a:txBody>
                  <a:tcPr/>
                </a:tc>
                <a:extLst>
                  <a:ext uri="{0D108BD9-81ED-4DB2-BD59-A6C34878D82A}">
                    <a16:rowId xmlns:a16="http://schemas.microsoft.com/office/drawing/2014/main" val="10005"/>
                  </a:ext>
                </a:extLst>
              </a:tr>
              <a:tr h="378106">
                <a:tc>
                  <a:txBody>
                    <a:bodyPr/>
                    <a:lstStyle/>
                    <a:p>
                      <a:pPr>
                        <a:defRPr/>
                      </a:pPr>
                      <a:r>
                        <a:rPr sz="2000" b="1"/>
                        <a:t>guidelines</a:t>
                      </a:r>
                      <a:endParaRPr/>
                    </a:p>
                  </a:txBody>
                  <a:tcPr/>
                </a:tc>
                <a:tc>
                  <a:txBody>
                    <a:bodyPr/>
                    <a:lstStyle/>
                    <a:p>
                      <a:pPr>
                        <a:defRPr/>
                      </a:pPr>
                      <a:r>
                        <a:rPr lang="en-GB" sz="2000"/>
                        <a:t>P</a:t>
                      </a:r>
                      <a:r>
                        <a:rPr sz="2000"/>
                        <a:t>ocket guide; Framework; </a:t>
                      </a:r>
                      <a:endParaRPr/>
                    </a:p>
                  </a:txBody>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en-GB"/>
              <a:t>Search strategy</a:t>
            </a:r>
            <a:endParaRPr/>
          </a:p>
        </p:txBody>
      </p:sp>
      <p:graphicFrame>
        <p:nvGraphicFramePr>
          <p:cNvPr id="2" name="Table 2"/>
          <p:cNvGraphicFramePr>
            <a:graphicFrameLocks noGrp="1"/>
          </p:cNvGraphicFramePr>
          <p:nvPr/>
        </p:nvGraphicFramePr>
        <p:xfrm>
          <a:off x="612043" y="1652488"/>
          <a:ext cx="10741757" cy="4663440"/>
        </p:xfrm>
        <a:graphic>
          <a:graphicData uri="http://schemas.openxmlformats.org/drawingml/2006/table">
            <a:tbl>
              <a:tblPr firstRow="1" bandRow="1">
                <a:tableStyleId>{B0F69330-B549-E83C-C96F-B80AC960E4F7}</a:tableStyleId>
              </a:tblPr>
              <a:tblGrid>
                <a:gridCol w="2297748">
                  <a:extLst>
                    <a:ext uri="{9D8B030D-6E8A-4147-A177-3AD203B41FA5}">
                      <a16:colId xmlns:a16="http://schemas.microsoft.com/office/drawing/2014/main" val="20000"/>
                    </a:ext>
                  </a:extLst>
                </a:gridCol>
                <a:gridCol w="8444009">
                  <a:extLst>
                    <a:ext uri="{9D8B030D-6E8A-4147-A177-3AD203B41FA5}">
                      <a16:colId xmlns:a16="http://schemas.microsoft.com/office/drawing/2014/main" val="20001"/>
                    </a:ext>
                  </a:extLst>
                </a:gridCol>
              </a:tblGrid>
              <a:tr h="378106">
                <a:tc>
                  <a:txBody>
                    <a:bodyPr/>
                    <a:lstStyle/>
                    <a:p>
                      <a:pPr>
                        <a:defRPr/>
                      </a:pPr>
                      <a:r>
                        <a:rPr sz="2400"/>
                        <a:t>Search Terms</a:t>
                      </a:r>
                      <a:endParaRPr/>
                    </a:p>
                  </a:txBody>
                  <a:tcPr/>
                </a:tc>
                <a:tc>
                  <a:txBody>
                    <a:bodyPr/>
                    <a:lstStyle/>
                    <a:p>
                      <a:pPr>
                        <a:defRPr/>
                      </a:pPr>
                      <a:r>
                        <a:rPr sz="2400"/>
                        <a:t>Synonyms</a:t>
                      </a:r>
                      <a:endParaRPr/>
                    </a:p>
                  </a:txBody>
                  <a:tcPr/>
                </a:tc>
                <a:extLst>
                  <a:ext uri="{0D108BD9-81ED-4DB2-BD59-A6C34878D82A}">
                    <a16:rowId xmlns:a16="http://schemas.microsoft.com/office/drawing/2014/main" val="10000"/>
                  </a:ext>
                </a:extLst>
              </a:tr>
              <a:tr h="378106">
                <a:tc>
                  <a:txBody>
                    <a:bodyPr/>
                    <a:lstStyle/>
                    <a:p>
                      <a:pPr>
                        <a:defRPr/>
                      </a:pPr>
                      <a:r>
                        <a:rPr lang="en-GB" sz="2000" b="1"/>
                        <a:t>M</a:t>
                      </a:r>
                      <a:r>
                        <a:rPr sz="2000" b="1"/>
                        <a:t>edication induced</a:t>
                      </a:r>
                      <a:endParaRPr/>
                    </a:p>
                  </a:txBody>
                  <a:tcPr/>
                </a:tc>
                <a:tc>
                  <a:txBody>
                    <a:bodyPr/>
                    <a:lstStyle/>
                    <a:p>
                      <a:pPr marL="0" marR="0" lvl="0" indent="0" algn="l" defTabSz="914400">
                        <a:lnSpc>
                          <a:spcPct val="100000"/>
                        </a:lnSpc>
                        <a:spcBef>
                          <a:spcPts val="0"/>
                        </a:spcBef>
                        <a:spcAft>
                          <a:spcPts val="0"/>
                        </a:spcAft>
                        <a:buClrTx/>
                        <a:buSzTx/>
                        <a:buFontTx/>
                        <a:buNone/>
                        <a:defRPr/>
                      </a:pPr>
                      <a:r>
                        <a:rPr lang="en-GB" sz="2000">
                          <a:solidFill>
                            <a:schemeClr val="tx1"/>
                          </a:solidFill>
                        </a:rPr>
                        <a:t>D</a:t>
                      </a:r>
                      <a:r>
                        <a:rPr sz="2000">
                          <a:solidFill>
                            <a:schemeClr val="tx1"/>
                          </a:solidFill>
                        </a:rPr>
                        <a:t>rug induced</a:t>
                      </a:r>
                      <a:endParaRPr/>
                    </a:p>
                  </a:txBody>
                  <a:tcPr/>
                </a:tc>
                <a:extLst>
                  <a:ext uri="{0D108BD9-81ED-4DB2-BD59-A6C34878D82A}">
                    <a16:rowId xmlns:a16="http://schemas.microsoft.com/office/drawing/2014/main" val="10001"/>
                  </a:ext>
                </a:extLst>
              </a:tr>
              <a:tr h="378106">
                <a:tc>
                  <a:txBody>
                    <a:bodyPr/>
                    <a:lstStyle/>
                    <a:p>
                      <a:pPr>
                        <a:defRPr/>
                      </a:pPr>
                      <a:r>
                        <a:rPr lang="en-GB" sz="2000" b="1"/>
                        <a:t>M</a:t>
                      </a:r>
                      <a:r>
                        <a:rPr sz="2000" b="1"/>
                        <a:t>edication</a:t>
                      </a:r>
                      <a:endParaRPr/>
                    </a:p>
                  </a:txBody>
                  <a:tcPr/>
                </a:tc>
                <a:tc>
                  <a:txBody>
                    <a:bodyPr/>
                    <a:lstStyle/>
                    <a:p>
                      <a:pPr>
                        <a:defRPr/>
                      </a:pPr>
                      <a:r>
                        <a:rPr lang="en-GB" sz="2000">
                          <a:solidFill>
                            <a:schemeClr val="tx1"/>
                          </a:solidFill>
                          <a:latin typeface="Calibri"/>
                          <a:ea typeface="Arial"/>
                          <a:cs typeface="Arial"/>
                        </a:rPr>
                        <a:t>Medication Therapy Management [MeSH]; Pharmaceutical Preparations [MeSH]</a:t>
                      </a:r>
                      <a:r>
                        <a:rPr sz="2000">
                          <a:solidFill>
                            <a:schemeClr val="tx1"/>
                          </a:solidFill>
                          <a:latin typeface="Calibri"/>
                          <a:ea typeface="Arial"/>
                          <a:cs typeface="Arial"/>
                        </a:rPr>
                        <a:t>;</a:t>
                      </a:r>
                      <a:r>
                        <a:rPr lang="en-GB" sz="2000">
                          <a:solidFill>
                            <a:schemeClr val="tx1"/>
                          </a:solidFill>
                          <a:latin typeface="Calibri"/>
                          <a:ea typeface="Arial"/>
                          <a:cs typeface="Arial"/>
                        </a:rPr>
                        <a:t> Drug-Related Side Effects and Adverse Reactions [MeSH]</a:t>
                      </a:r>
                      <a:r>
                        <a:rPr sz="2000">
                          <a:solidFill>
                            <a:schemeClr val="tx1"/>
                          </a:solidFill>
                        </a:rPr>
                        <a:t> </a:t>
                      </a:r>
                    </a:p>
                  </a:txBody>
                  <a:tcPr/>
                </a:tc>
                <a:extLst>
                  <a:ext uri="{0D108BD9-81ED-4DB2-BD59-A6C34878D82A}">
                    <a16:rowId xmlns:a16="http://schemas.microsoft.com/office/drawing/2014/main" val="10002"/>
                  </a:ext>
                </a:extLst>
              </a:tr>
              <a:tr h="378106">
                <a:tc>
                  <a:txBody>
                    <a:bodyPr/>
                    <a:lstStyle/>
                    <a:p>
                      <a:pPr>
                        <a:defRPr/>
                      </a:pPr>
                      <a:r>
                        <a:rPr sz="2000" b="1"/>
                        <a:t>delirium</a:t>
                      </a:r>
                      <a:endParaRPr/>
                    </a:p>
                  </a:txBody>
                  <a:tcPr/>
                </a:tc>
                <a:tc>
                  <a:txBody>
                    <a:bodyPr/>
                    <a:lstStyle/>
                    <a:p>
                      <a:pPr marL="0" marR="0" lvl="0" indent="0" algn="l" defTabSz="914400">
                        <a:lnSpc>
                          <a:spcPct val="100000"/>
                        </a:lnSpc>
                        <a:spcBef>
                          <a:spcPts val="0"/>
                        </a:spcBef>
                        <a:spcAft>
                          <a:spcPts val="0"/>
                        </a:spcAft>
                        <a:buClrTx/>
                        <a:buSzTx/>
                        <a:buFontTx/>
                        <a:buNone/>
                        <a:defRPr/>
                      </a:pPr>
                      <a:r>
                        <a:rPr lang="en-US" sz="2000">
                          <a:solidFill>
                            <a:schemeClr val="tx1"/>
                          </a:solidFill>
                          <a:latin typeface="Calibri"/>
                          <a:ea typeface="Arial"/>
                          <a:cs typeface="Arial"/>
                        </a:rPr>
                        <a:t>altered mental status [AMS]</a:t>
                      </a:r>
                      <a:r>
                        <a:rPr sz="2000">
                          <a:solidFill>
                            <a:schemeClr val="tx1"/>
                          </a:solidFill>
                          <a:latin typeface="Calibri"/>
                          <a:ea typeface="Arial"/>
                          <a:cs typeface="Arial"/>
                        </a:rPr>
                        <a:t>; </a:t>
                      </a:r>
                      <a:r>
                        <a:rPr lang="en-US" sz="2000">
                          <a:solidFill>
                            <a:schemeClr val="tx1"/>
                          </a:solidFill>
                          <a:latin typeface="Calibri"/>
                          <a:ea typeface="Arial"/>
                          <a:cs typeface="Arial"/>
                        </a:rPr>
                        <a:t>delirium </a:t>
                      </a:r>
                      <a:r>
                        <a:rPr lang="en-GB" sz="2000">
                          <a:solidFill>
                            <a:schemeClr val="tx1"/>
                          </a:solidFill>
                          <a:latin typeface="Calibri"/>
                          <a:ea typeface="Arial"/>
                          <a:cs typeface="Arial"/>
                        </a:rPr>
                        <a:t>[MeSH]</a:t>
                      </a:r>
                      <a:r>
                        <a:rPr lang="en-US" sz="2000" b="1">
                          <a:solidFill>
                            <a:schemeClr val="tx1"/>
                          </a:solidFill>
                          <a:latin typeface="Calibri"/>
                          <a:ea typeface="Arial"/>
                          <a:cs typeface="Arial"/>
                        </a:rPr>
                        <a:t> </a:t>
                      </a:r>
                      <a:r>
                        <a:rPr lang="en-US" sz="2000" b="1">
                          <a:solidFill>
                            <a:srgbClr val="00B050"/>
                          </a:solidFill>
                          <a:latin typeface="Calibri"/>
                          <a:ea typeface="Arial"/>
                          <a:cs typeface="Arial"/>
                        </a:rPr>
                        <a:t>[Deliri*]</a:t>
                      </a:r>
                      <a:r>
                        <a:rPr lang="en-US" sz="2000">
                          <a:solidFill>
                            <a:schemeClr val="tx1"/>
                          </a:solidFill>
                          <a:latin typeface="Calibri"/>
                          <a:ea typeface="Arial"/>
                          <a:cs typeface="Arial"/>
                        </a:rPr>
                        <a:t>; </a:t>
                      </a:r>
                      <a:r>
                        <a:rPr lang="en-GB" sz="2000">
                          <a:solidFill>
                            <a:schemeClr val="tx1"/>
                          </a:solidFill>
                          <a:latin typeface="Calibri"/>
                          <a:ea typeface="Arial"/>
                          <a:cs typeface="Arial"/>
                        </a:rPr>
                        <a:t>DSM-5</a:t>
                      </a:r>
                      <a:r>
                        <a:rPr sz="2000">
                          <a:solidFill>
                            <a:schemeClr val="tx1"/>
                          </a:solidFill>
                          <a:latin typeface="Calibri"/>
                          <a:ea typeface="Arial"/>
                          <a:cs typeface="Arial"/>
                        </a:rPr>
                        <a:t>; </a:t>
                      </a:r>
                      <a:r>
                        <a:rPr lang="en-GB" sz="2000">
                          <a:solidFill>
                            <a:schemeClr val="tx1"/>
                          </a:solidFill>
                          <a:latin typeface="Calibri"/>
                          <a:ea typeface="Arial"/>
                          <a:cs typeface="Arial"/>
                        </a:rPr>
                        <a:t>encephalopathy </a:t>
                      </a:r>
                      <a:r>
                        <a:rPr lang="en-US" sz="2000" b="1">
                          <a:solidFill>
                            <a:srgbClr val="00B050"/>
                          </a:solidFill>
                          <a:latin typeface="Calibri"/>
                          <a:ea typeface="Arial"/>
                          <a:cs typeface="Arial"/>
                        </a:rPr>
                        <a:t>(encephalopathy*</a:t>
                      </a:r>
                      <a:r>
                        <a:rPr sz="2000" b="1">
                          <a:solidFill>
                            <a:srgbClr val="00B050"/>
                          </a:solidFill>
                          <a:latin typeface="Calibri"/>
                          <a:ea typeface="Arial"/>
                          <a:cs typeface="Arial"/>
                        </a:rPr>
                        <a:t>)</a:t>
                      </a:r>
                      <a:r>
                        <a:rPr sz="2000">
                          <a:solidFill>
                            <a:schemeClr val="tx1"/>
                          </a:solidFill>
                        </a:rPr>
                        <a:t>; </a:t>
                      </a:r>
                      <a:r>
                        <a:rPr lang="en-GB" sz="2000">
                          <a:solidFill>
                            <a:schemeClr val="tx1"/>
                          </a:solidFill>
                          <a:latin typeface="Calibri"/>
                          <a:ea typeface="Arial"/>
                          <a:cs typeface="Arial"/>
                        </a:rPr>
                        <a:t>acute confusional state</a:t>
                      </a:r>
                      <a:r>
                        <a:rPr sz="2000">
                          <a:solidFill>
                            <a:schemeClr val="tx1"/>
                          </a:solidFill>
                          <a:latin typeface="Calibri"/>
                          <a:ea typeface="Arial"/>
                          <a:cs typeface="Arial"/>
                        </a:rPr>
                        <a:t>; </a:t>
                      </a:r>
                      <a:r>
                        <a:rPr lang="en-GB" sz="2000">
                          <a:solidFill>
                            <a:schemeClr val="tx1"/>
                          </a:solidFill>
                          <a:latin typeface="Calibri"/>
                          <a:ea typeface="Arial"/>
                          <a:cs typeface="Arial"/>
                        </a:rPr>
                        <a:t>acute</a:t>
                      </a:r>
                      <a:r>
                        <a:rPr sz="2000">
                          <a:solidFill>
                            <a:schemeClr val="tx1"/>
                          </a:solidFill>
                          <a:latin typeface="Calibri"/>
                          <a:ea typeface="Arial"/>
                          <a:cs typeface="Arial"/>
                        </a:rPr>
                        <a:t> </a:t>
                      </a:r>
                      <a:r>
                        <a:rPr lang="en-GB" sz="2000">
                          <a:solidFill>
                            <a:schemeClr val="tx1"/>
                          </a:solidFill>
                          <a:latin typeface="Calibri"/>
                          <a:ea typeface="Arial"/>
                          <a:cs typeface="Arial"/>
                        </a:rPr>
                        <a:t>brain dysfunction; brain disease [MeSH] acute brain failure, and altered mental</a:t>
                      </a:r>
                      <a:r>
                        <a:rPr sz="2000">
                          <a:solidFill>
                            <a:schemeClr val="tx1"/>
                          </a:solidFill>
                          <a:latin typeface="Calibri"/>
                          <a:ea typeface="Arial"/>
                          <a:cs typeface="Arial"/>
                        </a:rPr>
                        <a:t> </a:t>
                      </a:r>
                      <a:r>
                        <a:rPr lang="en-GB" sz="2000">
                          <a:solidFill>
                            <a:schemeClr val="tx1"/>
                          </a:solidFill>
                          <a:latin typeface="Calibri"/>
                          <a:ea typeface="Arial"/>
                          <a:cs typeface="Arial"/>
                        </a:rPr>
                        <a:t>status;</a:t>
                      </a:r>
                      <a:r>
                        <a:rPr sz="2000">
                          <a:solidFill>
                            <a:schemeClr val="tx1"/>
                          </a:solidFill>
                          <a:latin typeface="Calibri"/>
                          <a:ea typeface="Arial"/>
                          <a:cs typeface="Arial"/>
                        </a:rPr>
                        <a:t> </a:t>
                      </a:r>
                      <a:r>
                        <a:rPr lang="en-GB" sz="2000">
                          <a:solidFill>
                            <a:schemeClr val="tx1"/>
                          </a:solidFill>
                          <a:latin typeface="Calibri"/>
                          <a:ea typeface="Arial"/>
                          <a:cs typeface="Arial"/>
                        </a:rPr>
                        <a:t>lack uniform definitions; </a:t>
                      </a:r>
                      <a:r>
                        <a:rPr lang="en-US" sz="2000">
                          <a:solidFill>
                            <a:schemeClr val="tx1"/>
                          </a:solidFill>
                          <a:latin typeface="Calibri"/>
                          <a:ea typeface="Arial"/>
                          <a:cs typeface="Arial"/>
                        </a:rPr>
                        <a:t>Hallucination </a:t>
                      </a:r>
                      <a:r>
                        <a:rPr lang="en-US" sz="2000" b="1">
                          <a:solidFill>
                            <a:srgbClr val="00B050"/>
                          </a:solidFill>
                          <a:latin typeface="Calibri"/>
                          <a:ea typeface="Arial"/>
                          <a:cs typeface="Arial"/>
                        </a:rPr>
                        <a:t>(Hallucin*)</a:t>
                      </a:r>
                      <a:r>
                        <a:rPr lang="en-US" sz="2000" b="1">
                          <a:solidFill>
                            <a:schemeClr val="tx1"/>
                          </a:solidFill>
                          <a:latin typeface="Calibri"/>
                          <a:ea typeface="Arial"/>
                          <a:cs typeface="Arial"/>
                        </a:rPr>
                        <a:t>;</a:t>
                      </a:r>
                      <a:r>
                        <a:rPr sz="2000" b="1">
                          <a:solidFill>
                            <a:schemeClr val="tx1"/>
                          </a:solidFill>
                          <a:latin typeface="Calibri"/>
                          <a:ea typeface="Arial"/>
                          <a:cs typeface="Arial"/>
                        </a:rPr>
                        <a:t> </a:t>
                      </a:r>
                      <a:r>
                        <a:rPr sz="2000">
                          <a:solidFill>
                            <a:schemeClr val="tx1"/>
                          </a:solidFill>
                          <a:latin typeface="Calibri"/>
                          <a:ea typeface="Arial"/>
                          <a:cs typeface="Arial"/>
                        </a:rPr>
                        <a:t>Confusion </a:t>
                      </a:r>
                      <a:r>
                        <a:rPr sz="2000" b="1">
                          <a:solidFill>
                            <a:srgbClr val="00B050"/>
                          </a:solidFill>
                          <a:latin typeface="Calibri"/>
                          <a:ea typeface="Arial"/>
                          <a:cs typeface="Arial"/>
                        </a:rPr>
                        <a:t>(</a:t>
                      </a:r>
                      <a:r>
                        <a:rPr lang="en-US" sz="2000" b="1">
                          <a:solidFill>
                            <a:srgbClr val="00B050"/>
                          </a:solidFill>
                          <a:latin typeface="Calibri"/>
                          <a:ea typeface="Arial"/>
                          <a:cs typeface="Arial"/>
                        </a:rPr>
                        <a:t>Confus*);</a:t>
                      </a:r>
                      <a:r>
                        <a:rPr sz="2000" b="1">
                          <a:solidFill>
                            <a:srgbClr val="00B050"/>
                          </a:solidFill>
                          <a:latin typeface="Calibri"/>
                          <a:ea typeface="Arial"/>
                          <a:cs typeface="Arial"/>
                        </a:rPr>
                        <a:t> </a:t>
                      </a:r>
                      <a:r>
                        <a:rPr lang="en-US" sz="2000" b="1">
                          <a:solidFill>
                            <a:srgbClr val="00B050"/>
                          </a:solidFill>
                          <a:latin typeface="Calibri"/>
                          <a:ea typeface="Arial"/>
                          <a:cs typeface="Arial"/>
                        </a:rPr>
                        <a:t>Reorient*</a:t>
                      </a:r>
                      <a:r>
                        <a:rPr lang="en-US" sz="2000" b="1">
                          <a:solidFill>
                            <a:schemeClr val="tx1"/>
                          </a:solidFill>
                          <a:latin typeface="Calibri"/>
                          <a:ea typeface="Arial"/>
                          <a:cs typeface="Arial"/>
                        </a:rPr>
                        <a:t> </a:t>
                      </a:r>
                      <a:r>
                        <a:rPr lang="en-US" sz="2000">
                          <a:solidFill>
                            <a:schemeClr val="tx1"/>
                          </a:solidFill>
                          <a:latin typeface="Calibri"/>
                          <a:ea typeface="Arial"/>
                          <a:cs typeface="Arial"/>
                        </a:rPr>
                        <a:t>[disoriented]; vis</a:t>
                      </a:r>
                      <a:r>
                        <a:rPr lang="en-GB" sz="2000">
                          <a:solidFill>
                            <a:schemeClr val="tx1"/>
                          </a:solidFill>
                          <a:latin typeface="Calibri"/>
                          <a:ea typeface="Arial"/>
                          <a:cs typeface="Arial"/>
                        </a:rPr>
                        <a:t>uospatial ability </a:t>
                      </a:r>
                      <a:endParaRPr sz="2000">
                        <a:solidFill>
                          <a:schemeClr val="tx1"/>
                        </a:solidFill>
                        <a:latin typeface="Calibri"/>
                        <a:ea typeface="Arial"/>
                        <a:cs typeface="Arial"/>
                      </a:endParaRPr>
                    </a:p>
                  </a:txBody>
                  <a:tcPr/>
                </a:tc>
                <a:extLst>
                  <a:ext uri="{0D108BD9-81ED-4DB2-BD59-A6C34878D82A}">
                    <a16:rowId xmlns:a16="http://schemas.microsoft.com/office/drawing/2014/main" val="10003"/>
                  </a:ext>
                </a:extLst>
              </a:tr>
              <a:tr h="378106">
                <a:tc>
                  <a:txBody>
                    <a:bodyPr/>
                    <a:lstStyle/>
                    <a:p>
                      <a:pPr>
                        <a:defRPr/>
                      </a:pPr>
                      <a:r>
                        <a:rPr sz="2000" b="1"/>
                        <a:t>dementia</a:t>
                      </a:r>
                      <a:endParaRPr/>
                    </a:p>
                  </a:txBody>
                  <a:tcPr/>
                </a:tc>
                <a:tc>
                  <a:txBody>
                    <a:bodyPr/>
                    <a:lstStyle/>
                    <a:p>
                      <a:pPr>
                        <a:defRPr/>
                      </a:pPr>
                      <a:r>
                        <a:rPr sz="2000">
                          <a:solidFill>
                            <a:schemeClr val="tx1"/>
                          </a:solidFill>
                          <a:latin typeface="Calibri"/>
                          <a:ea typeface="Arial"/>
                          <a:cs typeface="Arial"/>
                        </a:rPr>
                        <a:t>cognitive impairment, Alzheimer's disease [MeSH]; delirium superimposed on dementia</a:t>
                      </a:r>
                      <a:r>
                        <a:rPr sz="2000">
                          <a:solidFill>
                            <a:schemeClr val="tx1"/>
                          </a:solidFill>
                        </a:rPr>
                        <a:t> </a:t>
                      </a:r>
                    </a:p>
                  </a:txBody>
                  <a:tcPr/>
                </a:tc>
                <a:extLst>
                  <a:ext uri="{0D108BD9-81ED-4DB2-BD59-A6C34878D82A}">
                    <a16:rowId xmlns:a16="http://schemas.microsoft.com/office/drawing/2014/main" val="10004"/>
                  </a:ext>
                </a:extLst>
              </a:tr>
              <a:tr h="378106">
                <a:tc>
                  <a:txBody>
                    <a:bodyPr/>
                    <a:lstStyle/>
                    <a:p>
                      <a:pPr>
                        <a:defRPr/>
                      </a:pPr>
                      <a:r>
                        <a:rPr sz="2000" b="1"/>
                        <a:t>prevention</a:t>
                      </a:r>
                      <a:endParaRPr/>
                    </a:p>
                  </a:txBody>
                  <a:tcPr/>
                </a:tc>
                <a:tc>
                  <a:txBody>
                    <a:bodyPr/>
                    <a:lstStyle/>
                    <a:p>
                      <a:pPr>
                        <a:defRPr/>
                      </a:pPr>
                      <a:endParaRPr sz="2000"/>
                    </a:p>
                  </a:txBody>
                  <a:tcPr/>
                </a:tc>
                <a:extLst>
                  <a:ext uri="{0D108BD9-81ED-4DB2-BD59-A6C34878D82A}">
                    <a16:rowId xmlns:a16="http://schemas.microsoft.com/office/drawing/2014/main" val="10005"/>
                  </a:ext>
                </a:extLst>
              </a:tr>
              <a:tr h="378106">
                <a:tc>
                  <a:txBody>
                    <a:bodyPr/>
                    <a:lstStyle/>
                    <a:p>
                      <a:pPr>
                        <a:defRPr/>
                      </a:pPr>
                      <a:r>
                        <a:rPr sz="2000" b="1"/>
                        <a:t>guidelines</a:t>
                      </a:r>
                      <a:endParaRPr/>
                    </a:p>
                  </a:txBody>
                  <a:tcPr/>
                </a:tc>
                <a:tc>
                  <a:txBody>
                    <a:bodyPr/>
                    <a:lstStyle/>
                    <a:p>
                      <a:pPr>
                        <a:defRPr/>
                      </a:pPr>
                      <a:r>
                        <a:rPr lang="en-GB" sz="2000"/>
                        <a:t>P</a:t>
                      </a:r>
                      <a:r>
                        <a:rPr sz="2000"/>
                        <a:t>ocket guide; Framework; </a:t>
                      </a:r>
                      <a:endParaRPr/>
                    </a:p>
                  </a:txBody>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Rectangle 1"/>
          <p:cNvSpPr/>
          <p:nvPr/>
        </p:nvSpPr>
        <p:spPr bwMode="auto">
          <a:xfrm>
            <a:off x="12712" y="5593384"/>
            <a:ext cx="12192000" cy="7159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5" name="Title 4"/>
          <p:cNvSpPr>
            <a:spLocks noGrp="1"/>
          </p:cNvSpPr>
          <p:nvPr>
            <p:ph type="title"/>
          </p:nvPr>
        </p:nvSpPr>
        <p:spPr bwMode="auto"/>
        <p:txBody>
          <a:bodyPr/>
          <a:lstStyle/>
          <a:p>
            <a:pPr>
              <a:defRPr/>
            </a:pPr>
            <a:r>
              <a:rPr lang="en-GB"/>
              <a:t>Search string</a:t>
            </a:r>
            <a:endParaRPr/>
          </a:p>
        </p:txBody>
      </p:sp>
      <p:sp>
        <p:nvSpPr>
          <p:cNvPr id="8" name="TextBox 7"/>
          <p:cNvSpPr txBox="1"/>
          <p:nvPr/>
        </p:nvSpPr>
        <p:spPr bwMode="auto">
          <a:xfrm>
            <a:off x="2909589" y="2197203"/>
            <a:ext cx="8444211" cy="584775"/>
          </a:xfrm>
          <a:prstGeom prst="rect">
            <a:avLst/>
          </a:prstGeom>
          <a:noFill/>
        </p:spPr>
        <p:txBody>
          <a:bodyPr wrap="square" rtlCol="0">
            <a:spAutoFit/>
          </a:bodyPr>
          <a:lstStyle/>
          <a:p>
            <a:pPr>
              <a:defRPr/>
            </a:pPr>
            <a:r>
              <a:rPr sz="2800" b="1"/>
              <a:t>Combine using BOOLEAN LOGIC  - </a:t>
            </a:r>
            <a:r>
              <a:rPr sz="2800" b="1">
                <a:solidFill>
                  <a:srgbClr val="C00000"/>
                </a:solidFill>
              </a:rPr>
              <a:t>AND</a:t>
            </a:r>
            <a:r>
              <a:rPr sz="2800" b="1"/>
              <a:t> / </a:t>
            </a:r>
            <a:r>
              <a:rPr sz="2800" b="1">
                <a:solidFill>
                  <a:srgbClr val="C00000"/>
                </a:solidFill>
              </a:rPr>
              <a:t>OR</a:t>
            </a:r>
            <a:r>
              <a:rPr sz="2800" b="1"/>
              <a:t> / </a:t>
            </a:r>
            <a:r>
              <a:rPr sz="2800" b="1">
                <a:solidFill>
                  <a:srgbClr val="C00000"/>
                </a:solidFill>
              </a:rPr>
              <a:t>NOT</a:t>
            </a:r>
            <a:r>
              <a:rPr sz="3200" b="1">
                <a:solidFill>
                  <a:schemeClr val="bg1"/>
                </a:solidFill>
              </a:rPr>
              <a:t>.</a:t>
            </a:r>
            <a:endParaRPr>
              <a:solidFill>
                <a:schemeClr val="bg1"/>
              </a:solidFill>
            </a:endParaRPr>
          </a:p>
        </p:txBody>
      </p:sp>
      <p:pic>
        <p:nvPicPr>
          <p:cNvPr id="6" name="Picture 5"/>
          <p:cNvPicPr>
            <a:picLocks noChangeAspect="1"/>
          </p:cNvPicPr>
          <p:nvPr/>
        </p:nvPicPr>
        <p:blipFill>
          <a:blip r:embed="rId4"/>
          <a:srcRect l="21152" t="4115" r="66944" b="32252"/>
          <a:stretch/>
        </p:blipFill>
        <p:spPr bwMode="auto">
          <a:xfrm>
            <a:off x="202903" y="1694122"/>
            <a:ext cx="2812313" cy="5370429"/>
          </a:xfrm>
          <a:prstGeom prst="rect">
            <a:avLst/>
          </a:prstGeom>
        </p:spPr>
      </p:pic>
      <p:sp>
        <p:nvSpPr>
          <p:cNvPr id="9" name="TextBox 8"/>
          <p:cNvSpPr txBox="1"/>
          <p:nvPr/>
        </p:nvSpPr>
        <p:spPr bwMode="auto">
          <a:xfrm>
            <a:off x="2693324" y="5593384"/>
            <a:ext cx="8828116" cy="923330"/>
          </a:xfrm>
          <a:prstGeom prst="rect">
            <a:avLst/>
          </a:prstGeom>
          <a:noFill/>
        </p:spPr>
        <p:txBody>
          <a:bodyPr wrap="square" rtlCol="0">
            <a:spAutoFit/>
          </a:bodyPr>
          <a:lstStyle/>
          <a:p>
            <a:pPr algn="ctr">
              <a:defRPr/>
            </a:pPr>
            <a:r>
              <a:rPr lang="en-GB" sz="3600" b="1">
                <a:solidFill>
                  <a:schemeClr val="bg1"/>
                </a:solidFill>
              </a:rPr>
              <a:t>Find that sweet spot of quantity &amp; quality.</a:t>
            </a:r>
            <a:endParaRPr lang="en-GB" sz="3600">
              <a:solidFill>
                <a:schemeClr val="bg1"/>
              </a:solidFill>
            </a:endParaRPr>
          </a:p>
          <a:p>
            <a:pPr>
              <a:defRPr/>
            </a:pPr>
            <a:endParaRPr/>
          </a:p>
        </p:txBody>
      </p:sp>
      <p:sp>
        <p:nvSpPr>
          <p:cNvPr id="11" name="TextBox 10"/>
          <p:cNvSpPr txBox="1"/>
          <p:nvPr/>
        </p:nvSpPr>
        <p:spPr bwMode="auto">
          <a:xfrm>
            <a:off x="3015216" y="3285059"/>
            <a:ext cx="8016775" cy="1200329"/>
          </a:xfrm>
          <a:prstGeom prst="rect">
            <a:avLst/>
          </a:prstGeom>
          <a:noFill/>
        </p:spPr>
        <p:txBody>
          <a:bodyPr wrap="square">
            <a:spAutoFit/>
          </a:bodyPr>
          <a:lstStyle/>
          <a:p>
            <a:pPr>
              <a:defRPr/>
            </a:pPr>
            <a:r>
              <a:rPr lang="en-GB" sz="2400">
                <a:solidFill>
                  <a:srgbClr val="1C1D1E"/>
                </a:solidFill>
                <a:latin typeface="Calibri"/>
                <a:ea typeface="Calibri"/>
              </a:rPr>
              <a:t>((((((Delirium) OR (Hallucin*)) OR (altered mental status)) OR (Confusion)) OR (Encephalopathy*)) OR (Cognitive*)) AND (Drug induced) AND (Guideline)</a:t>
            </a:r>
            <a:endParaRPr sz="2400"/>
          </a:p>
        </p:txBody>
      </p:sp>
    </p:spTree>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en-GB"/>
              <a:t>Select database</a:t>
            </a:r>
            <a:endParaRPr/>
          </a:p>
        </p:txBody>
      </p:sp>
      <p:graphicFrame>
        <p:nvGraphicFramePr>
          <p:cNvPr id="3" name="Table 3"/>
          <p:cNvGraphicFramePr>
            <a:graphicFrameLocks noGrp="1"/>
          </p:cNvGraphicFramePr>
          <p:nvPr/>
        </p:nvGraphicFramePr>
        <p:xfrm>
          <a:off x="585585" y="1650692"/>
          <a:ext cx="11208625" cy="4754880"/>
        </p:xfrm>
        <a:graphic>
          <a:graphicData uri="http://schemas.openxmlformats.org/drawingml/2006/table">
            <a:tbl>
              <a:tblPr firstRow="1" bandRow="1">
                <a:tableStyleId>{B29E90C0-0EEC-F965-7950-9D1BFA454341}</a:tableStyleId>
              </a:tblPr>
              <a:tblGrid>
                <a:gridCol w="6636625">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70840">
                <a:tc>
                  <a:txBody>
                    <a:bodyPr/>
                    <a:lstStyle/>
                    <a:p>
                      <a:pPr>
                        <a:defRPr/>
                      </a:pPr>
                      <a:r>
                        <a:rPr sz="2400"/>
                        <a:t>Databases</a:t>
                      </a:r>
                      <a:endParaRPr/>
                    </a:p>
                  </a:txBody>
                  <a:tcPr/>
                </a:tc>
                <a:tc>
                  <a:txBody>
                    <a:bodyPr/>
                    <a:lstStyle/>
                    <a:p>
                      <a:pPr>
                        <a:defRPr/>
                      </a:pPr>
                      <a:r>
                        <a:rPr sz="2400"/>
                        <a:t>Info Link</a:t>
                      </a:r>
                      <a:endParaRPr/>
                    </a:p>
                  </a:txBody>
                  <a:tcPr/>
                </a:tc>
                <a:extLst>
                  <a:ext uri="{0D108BD9-81ED-4DB2-BD59-A6C34878D82A}">
                    <a16:rowId xmlns:a16="http://schemas.microsoft.com/office/drawing/2014/main" val="10000"/>
                  </a:ext>
                </a:extLst>
              </a:tr>
              <a:tr h="370839">
                <a:tc>
                  <a:txBody>
                    <a:bodyPr/>
                    <a:lstStyle/>
                    <a:p>
                      <a:pPr>
                        <a:defRPr/>
                      </a:pPr>
                      <a:r>
                        <a:t>Cochrane Library</a:t>
                      </a:r>
                    </a:p>
                    <a:p>
                      <a:pPr>
                        <a:defRPr/>
                      </a:pPr>
                      <a:r>
                        <a:t>Cochrane Central Registry of controlled Trials (CENTRAL)</a:t>
                      </a:r>
                    </a:p>
                    <a:p>
                      <a:pPr>
                        <a:defRPr/>
                      </a:pPr>
                      <a:r>
                        <a:t>CINAHL</a:t>
                      </a:r>
                    </a:p>
                    <a:p>
                      <a:pPr>
                        <a:defRPr/>
                      </a:pPr>
                      <a:r>
                        <a:t>ClinicalTrials.gov</a:t>
                      </a:r>
                    </a:p>
                    <a:p>
                      <a:pPr>
                        <a:defRPr/>
                      </a:pPr>
                      <a:r>
                        <a:t>International Pharmaceutical Abstracts (IPA)</a:t>
                      </a:r>
                    </a:p>
                    <a:p>
                      <a:pPr marL="0" marR="0" lvl="0" indent="0" algn="l" defTabSz="914400">
                        <a:lnSpc>
                          <a:spcPct val="100000"/>
                        </a:lnSpc>
                        <a:spcBef>
                          <a:spcPts val="0"/>
                        </a:spcBef>
                        <a:spcAft>
                          <a:spcPts val="0"/>
                        </a:spcAft>
                        <a:buClrTx/>
                        <a:buSzTx/>
                        <a:buFontTx/>
                        <a:buNone/>
                        <a:defRPr/>
                      </a:pPr>
                      <a:r>
                        <a:t>Medline and Embase</a:t>
                      </a:r>
                    </a:p>
                    <a:p>
                      <a:pPr>
                        <a:defRPr/>
                      </a:pPr>
                      <a:r>
                        <a:t>PubPharm</a:t>
                      </a:r>
                    </a:p>
                    <a:p>
                      <a:pPr marL="0" marR="0" lvl="0" indent="0" algn="l" defTabSz="914400">
                        <a:lnSpc>
                          <a:spcPct val="100000"/>
                        </a:lnSpc>
                        <a:spcBef>
                          <a:spcPts val="0"/>
                        </a:spcBef>
                        <a:spcAft>
                          <a:spcPts val="0"/>
                        </a:spcAft>
                        <a:buClrTx/>
                        <a:buSzTx/>
                        <a:buFontTx/>
                        <a:buNone/>
                        <a:defRPr/>
                      </a:pPr>
                      <a:r>
                        <a:t>PSychINFO</a:t>
                      </a:r>
                    </a:p>
                    <a:p>
                      <a:pPr>
                        <a:defRPr/>
                      </a:pPr>
                      <a:r>
                        <a:t>SAGE Education</a:t>
                      </a:r>
                    </a:p>
                    <a:p>
                      <a:pPr>
                        <a:defRPr/>
                      </a:pPr>
                      <a:r>
                        <a:t>Science Direct</a:t>
                      </a:r>
                    </a:p>
                    <a:p>
                      <a:pPr marL="0" marR="0" lvl="0" indent="0" algn="l" defTabSz="914400">
                        <a:lnSpc>
                          <a:spcPct val="100000"/>
                        </a:lnSpc>
                        <a:spcBef>
                          <a:spcPts val="0"/>
                        </a:spcBef>
                        <a:spcAft>
                          <a:spcPts val="0"/>
                        </a:spcAft>
                        <a:buClrTx/>
                        <a:buSzTx/>
                        <a:buFontTx/>
                        <a:buNone/>
                        <a:defRPr/>
                      </a:pPr>
                      <a:r>
                        <a:t>Scopus</a:t>
                      </a:r>
                    </a:p>
                    <a:p>
                      <a:pPr>
                        <a:defRPr/>
                      </a:pPr>
                      <a:r>
                        <a:t>Springer Link</a:t>
                      </a:r>
                    </a:p>
                    <a:p>
                      <a:pPr marL="0" marR="0" lvl="0" indent="0" algn="l" defTabSz="914400">
                        <a:lnSpc>
                          <a:spcPct val="100000"/>
                        </a:lnSpc>
                        <a:spcBef>
                          <a:spcPts val="0"/>
                        </a:spcBef>
                        <a:spcAft>
                          <a:spcPts val="0"/>
                        </a:spcAft>
                        <a:buClrTx/>
                        <a:buSzTx/>
                        <a:buFontTx/>
                        <a:buNone/>
                        <a:defRPr/>
                      </a:pPr>
                      <a:r>
                        <a:t>Web of Science (Core Collection)</a:t>
                      </a:r>
                    </a:p>
                  </a:txBody>
                  <a:tcPr/>
                </a:tc>
                <a:tc>
                  <a:txBody>
                    <a:bodyPr/>
                    <a:lstStyle/>
                    <a:p>
                      <a:pPr>
                        <a:defRPr/>
                      </a:pPr>
                      <a:r>
                        <a:rPr lang="en-GB"/>
                        <a:t>https://training.cochrane.org/handbook/current/chapter-04#section-4-3</a:t>
                      </a:r>
                      <a:endParaRPr/>
                    </a:p>
                  </a:txBody>
                  <a:tcPr/>
                </a:tc>
                <a:extLst>
                  <a:ext uri="{0D108BD9-81ED-4DB2-BD59-A6C34878D82A}">
                    <a16:rowId xmlns:a16="http://schemas.microsoft.com/office/drawing/2014/main" val="10001"/>
                  </a:ext>
                </a:extLst>
              </a:tr>
              <a:tr h="370840">
                <a:tc>
                  <a:txBody>
                    <a:bodyPr/>
                    <a:lstStyle/>
                    <a:p>
                      <a:pPr>
                        <a:defRPr/>
                      </a:pPr>
                      <a:r>
                        <a:t>National Grey Literature Collection; Open Access thesis and Dissertations</a:t>
                      </a:r>
                    </a:p>
                  </a:txBody>
                  <a:tcPr/>
                </a:tc>
                <a:tc>
                  <a:txBody>
                    <a:bodyPr/>
                    <a:lstStyle/>
                    <a:p>
                      <a:pPr>
                        <a:defRPr/>
                      </a:pPr>
                      <a:r>
                        <a:rPr lang="en-GB"/>
                        <a:t>https://libguides.kcl.ac.uk/systematicreview/greylit</a:t>
                      </a:r>
                      <a:endParaRPr/>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en-GB"/>
              <a:t>Additional materials 4.0</a:t>
            </a:r>
            <a:endParaRPr/>
          </a:p>
        </p:txBody>
      </p:sp>
      <p:pic>
        <p:nvPicPr>
          <p:cNvPr id="7" name="Picture 6" descr="A qr code on a white background&#10;&#10;Description automatically generated"/>
          <p:cNvPicPr>
            <a:picLocks noChangeAspect="1"/>
          </p:cNvPicPr>
          <p:nvPr/>
        </p:nvPicPr>
        <p:blipFill>
          <a:blip r:embed="rId4"/>
          <a:stretch/>
        </p:blipFill>
        <p:spPr bwMode="auto">
          <a:xfrm>
            <a:off x="2859048" y="1452375"/>
            <a:ext cx="5348249" cy="5312111"/>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p:txBody>
          <a:bodyPr/>
          <a:lstStyle/>
          <a:p>
            <a:pPr>
              <a:defRPr/>
            </a:pPr>
            <a:r>
              <a:t>Are there any Ai tools </a:t>
            </a:r>
          </a:p>
        </p:txBody>
      </p:sp>
      <p:sp>
        <p:nvSpPr>
          <p:cNvPr id="3" name="Subtitle 2"/>
          <p:cNvSpPr>
            <a:spLocks noGrp="1"/>
          </p:cNvSpPr>
          <p:nvPr>
            <p:ph type="subTitle" idx="1"/>
          </p:nvPr>
        </p:nvSpPr>
        <p:spPr bwMode="auto"/>
        <p:txBody>
          <a:bodyPr/>
          <a:lstStyle/>
          <a:p>
            <a:pPr>
              <a:defRPr/>
            </a:pPr>
            <a:r>
              <a:rPr lang="en-GB"/>
              <a:t>t</a:t>
            </a:r>
            <a:r>
              <a:t>hat can help?</a:t>
            </a:r>
          </a:p>
        </p:txBody>
      </p:sp>
      <p:sp>
        <p:nvSpPr>
          <p:cNvPr id="6" name="Slide Number Placeholder 5"/>
          <p:cNvSpPr>
            <a:spLocks noGrp="1"/>
          </p:cNvSpPr>
          <p:nvPr>
            <p:ph type="sldNum" sz="quarter" idx="12"/>
          </p:nvPr>
        </p:nvSpPr>
        <p:spPr bwMode="auto"/>
        <p:txBody>
          <a:bodyPr/>
          <a:lstStyle/>
          <a:p>
            <a:pPr>
              <a:defRPr/>
            </a:pPr>
            <a:fld id="{3BC1DCBA-1DA2-4849-B554-1FA119B8AA61}" type="slidenum">
              <a:rPr lang="en-GB"/>
              <a:t>38</a:t>
            </a:fld>
            <a:endParaRPr lang="en-GB"/>
          </a:p>
        </p:txBody>
      </p:sp>
      <p:pic>
        <p:nvPicPr>
          <p:cNvPr id="9" name="Picture Placeholder 8" descr="A robot hand pointing at something&#10;&#10;Description automatically generated"/>
          <p:cNvPicPr>
            <a:picLocks noGrp="1" noChangeAspect="1"/>
          </p:cNvPicPr>
          <p:nvPr>
            <p:ph type="pic" sz="quarter" idx="13"/>
          </p:nvPr>
        </p:nvPicPr>
        <p:blipFill>
          <a:blip r:embed="rId3"/>
          <a:srcRect l="6640" r="55957"/>
          <a:stretch/>
        </p:blipFill>
        <p:spPr bwMode="auto">
          <a:xfrm>
            <a:off x="8354860" y="-1"/>
            <a:ext cx="3837140" cy="695194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b="1"/>
              <a:t>CONSENSUS</a:t>
            </a:r>
            <a:endParaRPr/>
          </a:p>
        </p:txBody>
      </p:sp>
      <p:pic>
        <p:nvPicPr>
          <p:cNvPr id="4" name="Picture 3" descr="A screenshot of a questionnaire&#10;&#10;Description automatically generated"/>
          <p:cNvPicPr>
            <a:picLocks noChangeAspect="1"/>
          </p:cNvPicPr>
          <p:nvPr/>
        </p:nvPicPr>
        <p:blipFill>
          <a:blip r:embed="rId3"/>
          <a:stretch/>
        </p:blipFill>
        <p:spPr bwMode="auto">
          <a:xfrm>
            <a:off x="-821635" y="1465043"/>
            <a:ext cx="14281963" cy="539295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Placeholder 2" descr="A person wearing glasses&#10;&#10;Description automatically generated with low confidence"/>
          <p:cNvPicPr>
            <a:picLocks noGrp="1" noChangeAspect="1"/>
          </p:cNvPicPr>
          <p:nvPr>
            <p:ph type="pic" sz="quarter" idx="14"/>
          </p:nvPr>
        </p:nvPicPr>
        <p:blipFill>
          <a:blip r:embed="rId2"/>
          <a:srcRect l="42825" r="27545"/>
          <a:stretch/>
        </p:blipFill>
        <p:spPr bwMode="auto">
          <a:xfrm>
            <a:off x="0" y="0"/>
            <a:ext cx="3048000" cy="6858000"/>
          </a:xfrm>
          <a:prstGeom prst="rect">
            <a:avLst/>
          </a:prstGeom>
        </p:spPr>
      </p:pic>
      <p:sp>
        <p:nvSpPr>
          <p:cNvPr id="4" name="Title 3"/>
          <p:cNvSpPr>
            <a:spLocks noGrp="1"/>
          </p:cNvSpPr>
          <p:nvPr>
            <p:ph type="title"/>
          </p:nvPr>
        </p:nvSpPr>
        <p:spPr bwMode="auto">
          <a:xfrm>
            <a:off x="3174128" y="681036"/>
            <a:ext cx="7239000" cy="771339"/>
          </a:xfrm>
        </p:spPr>
        <p:txBody>
          <a:bodyPr>
            <a:normAutofit/>
          </a:bodyPr>
          <a:lstStyle/>
          <a:p>
            <a:pPr>
              <a:defRPr/>
            </a:pPr>
            <a:r>
              <a:rPr lang="en-US" sz="4000">
                <a:latin typeface="Calibri"/>
              </a:rPr>
              <a:t>Your expectations?</a:t>
            </a:r>
            <a:endParaRPr/>
          </a:p>
        </p:txBody>
      </p:sp>
      <p:sp>
        <p:nvSpPr>
          <p:cNvPr id="6" name="Content Placeholder 5"/>
          <p:cNvSpPr>
            <a:spLocks noGrp="1"/>
          </p:cNvSpPr>
          <p:nvPr>
            <p:ph sz="quarter" idx="13"/>
          </p:nvPr>
        </p:nvSpPr>
        <p:spPr bwMode="auto"/>
        <p:txBody>
          <a:bodyPr/>
          <a:lstStyle/>
          <a:p>
            <a:pPr>
              <a:defRPr/>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b="1"/>
              <a:t>LITMAPS</a:t>
            </a:r>
            <a:endParaRPr/>
          </a:p>
        </p:txBody>
      </p:sp>
      <p:pic>
        <p:nvPicPr>
          <p:cNvPr id="6" name="Picture 5" descr="A screenshot of a computer&#10;&#10;Description automatically generated"/>
          <p:cNvPicPr>
            <a:picLocks noChangeAspect="1"/>
          </p:cNvPicPr>
          <p:nvPr/>
        </p:nvPicPr>
        <p:blipFill>
          <a:blip r:embed="rId3"/>
          <a:stretch/>
        </p:blipFill>
        <p:spPr bwMode="auto">
          <a:xfrm>
            <a:off x="0" y="1908650"/>
            <a:ext cx="12192000" cy="49493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b="1"/>
              <a:t>CONNECTED PAPERS</a:t>
            </a:r>
            <a:endParaRPr/>
          </a:p>
        </p:txBody>
      </p:sp>
      <p:pic>
        <p:nvPicPr>
          <p:cNvPr id="4" name="Picture 3" descr="A screenshot of a computer&#10;&#10;Description automatically generated"/>
          <p:cNvPicPr>
            <a:picLocks noChangeAspect="1"/>
          </p:cNvPicPr>
          <p:nvPr/>
        </p:nvPicPr>
        <p:blipFill>
          <a:blip r:embed="rId3"/>
          <a:srcRect t="-12378" b="40165"/>
          <a:stretch/>
        </p:blipFill>
        <p:spPr bwMode="auto">
          <a:xfrm>
            <a:off x="0" y="1327164"/>
            <a:ext cx="12192000" cy="495949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bwMode="auto">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 name="Title 1"/>
          <p:cNvSpPr>
            <a:spLocks noGrp="1"/>
          </p:cNvSpPr>
          <p:nvPr>
            <p:ph type="title"/>
          </p:nvPr>
        </p:nvSpPr>
        <p:spPr bwMode="auto">
          <a:xfrm>
            <a:off x="638881" y="417576"/>
            <a:ext cx="10909640" cy="1249394"/>
          </a:xfrm>
        </p:spPr>
        <p:txBody>
          <a:bodyPr vert="horz" lIns="91440" tIns="45720" rIns="91440" bIns="45720" rtlCol="0" anchor="ctr">
            <a:normAutofit/>
          </a:bodyPr>
          <a:lstStyle/>
          <a:p>
            <a:pPr>
              <a:defRPr/>
            </a:pPr>
            <a:r>
              <a:rPr lang="en-US" sz="6600">
                <a:solidFill>
                  <a:schemeClr val="tx1"/>
                </a:solidFill>
                <a:latin typeface="Calibri Light"/>
                <a:ea typeface="Arial"/>
                <a:cs typeface="Arial"/>
              </a:rPr>
              <a:t>SEARCH SMART</a:t>
            </a:r>
            <a:endParaRPr/>
          </a:p>
        </p:txBody>
      </p:sp>
      <p:sp>
        <p:nvSpPr>
          <p:cNvPr id="11" name="sketch line"/>
          <p:cNvSpPr>
            <a:spLocks noGrp="1" noRot="1" noChangeAspect="1" noMove="1" noResize="1" noEditPoints="1" noAdjustHandles="1" noChangeArrowheads="1" noChangeShapeType="1" noTextEdit="1"/>
          </p:cNvSpPr>
          <p:nvPr/>
        </p:nvSpPr>
        <p:spPr bwMode="auto">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4" name="Picture 3" descr="A screenshot of a computer&#10;&#10;Description automatically generated"/>
          <p:cNvPicPr>
            <a:picLocks noChangeAspect="1"/>
          </p:cNvPicPr>
          <p:nvPr/>
        </p:nvPicPr>
        <p:blipFill>
          <a:blip r:embed="rId3"/>
          <a:stretch/>
        </p:blipFill>
        <p:spPr bwMode="auto">
          <a:xfrm>
            <a:off x="-2298" y="3444239"/>
            <a:ext cx="12192000" cy="341376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RESEARCH Rabbit</a:t>
            </a:r>
          </a:p>
        </p:txBody>
      </p:sp>
      <p:pic>
        <p:nvPicPr>
          <p:cNvPr id="4" name="Picture 3" descr="A screenshot of a video&#10;&#10;Description automatically generated"/>
          <p:cNvPicPr>
            <a:picLocks noChangeAspect="1"/>
          </p:cNvPicPr>
          <p:nvPr/>
        </p:nvPicPr>
        <p:blipFill>
          <a:blip r:embed="rId3"/>
          <a:stretch/>
        </p:blipFill>
        <p:spPr bwMode="auto">
          <a:xfrm>
            <a:off x="0" y="1693141"/>
            <a:ext cx="12192000" cy="516485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bwMode="auto">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 name="Title 1"/>
          <p:cNvSpPr>
            <a:spLocks noGrp="1"/>
          </p:cNvSpPr>
          <p:nvPr>
            <p:ph type="title"/>
          </p:nvPr>
        </p:nvSpPr>
        <p:spPr bwMode="auto">
          <a:xfrm>
            <a:off x="1198181" y="560881"/>
            <a:ext cx="9795638" cy="1114380"/>
          </a:xfrm>
        </p:spPr>
        <p:txBody>
          <a:bodyPr vert="horz" lIns="91440" tIns="45720" rIns="91440" bIns="45720" rtlCol="0" anchor="b">
            <a:normAutofit/>
          </a:bodyPr>
          <a:lstStyle/>
          <a:p>
            <a:pPr>
              <a:defRPr/>
            </a:pPr>
            <a:r>
              <a:rPr lang="en-US" sz="5200" b="1"/>
              <a:t>Iris.ai</a:t>
            </a:r>
          </a:p>
        </p:txBody>
      </p:sp>
      <p:pic>
        <p:nvPicPr>
          <p:cNvPr id="5" name="Picture 4" descr="A screenshot of a web page&#10;&#10;Description automatically generated"/>
          <p:cNvPicPr>
            <a:picLocks noChangeAspect="1"/>
          </p:cNvPicPr>
          <p:nvPr/>
        </p:nvPicPr>
        <p:blipFill>
          <a:blip r:embed="rId3"/>
          <a:stretch/>
        </p:blipFill>
        <p:spPr bwMode="auto">
          <a:xfrm>
            <a:off x="181234" y="2623930"/>
            <a:ext cx="5828261" cy="3551412"/>
          </a:xfrm>
          <a:prstGeom prst="rect">
            <a:avLst/>
          </a:prstGeom>
        </p:spPr>
      </p:pic>
      <p:pic>
        <p:nvPicPr>
          <p:cNvPr id="6" name="Picture 5" descr="A screenshot of a web page&#10;&#10;Description automatically generated"/>
          <p:cNvPicPr>
            <a:picLocks noChangeAspect="1"/>
          </p:cNvPicPr>
          <p:nvPr/>
        </p:nvPicPr>
        <p:blipFill>
          <a:blip r:embed="rId3"/>
          <a:stretch/>
        </p:blipFill>
        <p:spPr bwMode="auto">
          <a:xfrm>
            <a:off x="6182505" y="2623930"/>
            <a:ext cx="5828261" cy="355141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Picture Placeholder 8" descr="A group of people sitting around a table&#10;&#10;Description automatically generated"/>
          <p:cNvPicPr>
            <a:picLocks noGrp="1" noChangeAspect="1"/>
          </p:cNvPicPr>
          <p:nvPr>
            <p:ph type="pic" sz="quarter" idx="14"/>
          </p:nvPr>
        </p:nvPicPr>
        <p:blipFill>
          <a:blip r:embed="rId3"/>
          <a:srcRect l="13814" r="13813"/>
          <a:stretch/>
        </p:blipFill>
        <p:spPr bwMode="auto">
          <a:prstGeom prst="rect">
            <a:avLst/>
          </a:prstGeom>
        </p:spPr>
      </p:pic>
      <p:sp>
        <p:nvSpPr>
          <p:cNvPr id="5" name="Slide Number Placeholder 4"/>
          <p:cNvSpPr>
            <a:spLocks noGrp="1"/>
          </p:cNvSpPr>
          <p:nvPr>
            <p:ph type="sldNum" sz="quarter" idx="12"/>
          </p:nvPr>
        </p:nvSpPr>
        <p:spPr bwMode="auto"/>
        <p:txBody>
          <a:bodyPr/>
          <a:lstStyle/>
          <a:p>
            <a:pPr>
              <a:defRPr/>
            </a:pPr>
            <a:fld id="{FA2F7864-EED0-4F9C-B550-9BE077CF3E2F}" type="slidenum">
              <a:rPr lang="en-GB"/>
              <a:t>45</a:t>
            </a:fld>
            <a:endParaRPr lang="en-GB"/>
          </a:p>
        </p:txBody>
      </p:sp>
      <p:sp>
        <p:nvSpPr>
          <p:cNvPr id="6" name="Title 5"/>
          <p:cNvSpPr>
            <a:spLocks noGrp="1"/>
          </p:cNvSpPr>
          <p:nvPr>
            <p:ph type="title"/>
          </p:nvPr>
        </p:nvSpPr>
        <p:spPr bwMode="auto">
          <a:xfrm>
            <a:off x="335520" y="980098"/>
            <a:ext cx="4114800" cy="466864"/>
          </a:xfrm>
        </p:spPr>
        <p:txBody>
          <a:bodyPr/>
          <a:lstStyle/>
          <a:p>
            <a:pPr>
              <a:defRPr/>
            </a:pPr>
            <a:r>
              <a:rPr sz="2800" b="1">
                <a:latin typeface="Calibri"/>
              </a:rPr>
              <a:t>Group exercise (60mins)</a:t>
            </a:r>
            <a:endParaRPr/>
          </a:p>
        </p:txBody>
      </p:sp>
      <p:sp>
        <p:nvSpPr>
          <p:cNvPr id="7" name="Text Placeholder 6"/>
          <p:cNvSpPr>
            <a:spLocks noGrp="1"/>
          </p:cNvSpPr>
          <p:nvPr>
            <p:ph type="body" sz="quarter" idx="13"/>
          </p:nvPr>
        </p:nvSpPr>
        <p:spPr bwMode="auto">
          <a:xfrm>
            <a:off x="285136" y="1213530"/>
            <a:ext cx="5810864" cy="4618718"/>
          </a:xfrm>
        </p:spPr>
        <p:txBody>
          <a:bodyPr lIns="91440" tIns="45720" rIns="91440" bIns="45720" anchor="t"/>
          <a:lstStyle/>
          <a:p>
            <a:pPr marL="0" indent="0">
              <a:buNone/>
              <a:defRPr/>
            </a:pPr>
            <a:endParaRPr sz="2400">
              <a:latin typeface="Calibri"/>
            </a:endParaRPr>
          </a:p>
          <a:p>
            <a:pPr marL="0" indent="0">
              <a:spcAft>
                <a:spcPts val="1800"/>
              </a:spcAft>
              <a:buNone/>
              <a:defRPr/>
            </a:pPr>
            <a:r>
              <a:rPr lang="en-US" sz="2400" dirty="0">
                <a:latin typeface="Calibri"/>
              </a:rPr>
              <a:t>For your chosen group research topic:</a:t>
            </a:r>
            <a:endParaRPr dirty="0"/>
          </a:p>
          <a:p>
            <a:pPr>
              <a:spcAft>
                <a:spcPts val="1800"/>
              </a:spcAft>
              <a:defRPr/>
            </a:pPr>
            <a:r>
              <a:rPr lang="en-US" sz="2400" dirty="0">
                <a:latin typeface="Calibri"/>
              </a:rPr>
              <a:t>Set specific inclusion and exclusion criteria for your literature.</a:t>
            </a:r>
            <a:endParaRPr dirty="0"/>
          </a:p>
          <a:p>
            <a:pPr marL="26670">
              <a:spcAft>
                <a:spcPts val="1800"/>
              </a:spcAft>
              <a:defRPr/>
            </a:pPr>
            <a:r>
              <a:rPr lang="en-US" sz="2400" dirty="0">
                <a:latin typeface="Calibri"/>
                <a:ea typeface="Arial"/>
              </a:rPr>
              <a:t>Develop a specific search strategy (keywords, strings, databases).</a:t>
            </a:r>
            <a:endParaRPr dirty="0"/>
          </a:p>
          <a:p>
            <a:pPr marL="26670">
              <a:spcAft>
                <a:spcPts val="1200"/>
              </a:spcAft>
              <a:defRPr/>
            </a:pPr>
            <a:r>
              <a:rPr lang="en-US" sz="2400" dirty="0">
                <a:latin typeface="Calibri"/>
                <a:ea typeface="Arial"/>
              </a:rPr>
              <a:t>Search across three databases/ collate 15 suitable titles.</a:t>
            </a:r>
            <a:endParaRPr dirty="0"/>
          </a:p>
          <a:p>
            <a:pPr marL="26670">
              <a:spcAft>
                <a:spcPts val="3000"/>
              </a:spcAft>
              <a:defRPr/>
            </a:pPr>
            <a:r>
              <a:rPr lang="en-US" sz="2400" dirty="0">
                <a:latin typeface="Calibri"/>
              </a:rPr>
              <a:t>Check if any of the free AI tools can add anything useful after your search is complete.</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Picture Placeholder 8" descr="A bowl of soup with spices and herbs&#10;&#10;Description automatically generated"/>
          <p:cNvPicPr>
            <a:picLocks noGrp="1" noChangeAspect="1"/>
          </p:cNvPicPr>
          <p:nvPr>
            <p:ph type="pic" sz="quarter" idx="14"/>
          </p:nvPr>
        </p:nvPicPr>
        <p:blipFill>
          <a:blip r:embed="rId3"/>
          <a:srcRect l="444" t="1689" r="26972" b="-1688"/>
          <a:stretch/>
        </p:blipFill>
        <p:spPr bwMode="auto">
          <a:xfrm>
            <a:off x="6133038" y="727588"/>
            <a:ext cx="6058961" cy="5673562"/>
          </a:xfrm>
          <a:prstGeom prst="rect">
            <a:avLst/>
          </a:prstGeom>
        </p:spPr>
      </p:pic>
      <p:sp>
        <p:nvSpPr>
          <p:cNvPr id="5" name="Slide Number Placeholder 4"/>
          <p:cNvSpPr>
            <a:spLocks noGrp="1"/>
          </p:cNvSpPr>
          <p:nvPr>
            <p:ph type="sldNum" sz="quarter" idx="12"/>
          </p:nvPr>
        </p:nvSpPr>
        <p:spPr bwMode="auto"/>
        <p:txBody>
          <a:bodyPr/>
          <a:lstStyle/>
          <a:p>
            <a:pPr>
              <a:defRPr/>
            </a:pPr>
            <a:fld id="{FA2F7864-EED0-4F9C-B550-9BE077CF3E2F}" type="slidenum">
              <a:rPr lang="en-GB"/>
              <a:t>46</a:t>
            </a:fld>
            <a:endParaRPr lang="en-GB"/>
          </a:p>
        </p:txBody>
      </p:sp>
      <p:sp>
        <p:nvSpPr>
          <p:cNvPr id="7" name="Text Placeholder 6"/>
          <p:cNvSpPr>
            <a:spLocks noGrp="1"/>
          </p:cNvSpPr>
          <p:nvPr>
            <p:ph type="body" sz="quarter" idx="13"/>
          </p:nvPr>
        </p:nvSpPr>
        <p:spPr bwMode="auto">
          <a:xfrm>
            <a:off x="690715" y="1255010"/>
            <a:ext cx="4746171" cy="4618718"/>
          </a:xfrm>
        </p:spPr>
        <p:txBody>
          <a:bodyPr/>
          <a:lstStyle/>
          <a:p>
            <a:pPr marL="0" indent="0">
              <a:buNone/>
              <a:defRPr/>
            </a:pPr>
            <a:endParaRPr/>
          </a:p>
          <a:p>
            <a:pPr marL="0" indent="0">
              <a:buNone/>
              <a:defRPr/>
            </a:pPr>
            <a:endParaRPr/>
          </a:p>
          <a:p>
            <a:pPr marL="0" indent="0">
              <a:buNone/>
              <a:defRPr/>
            </a:pPr>
            <a:endParaRPr/>
          </a:p>
          <a:p>
            <a:pPr marL="0" indent="0">
              <a:buNone/>
              <a:defRPr/>
            </a:pPr>
            <a:endParaRPr/>
          </a:p>
          <a:p>
            <a:pPr marL="0" indent="0">
              <a:buNone/>
              <a:defRPr/>
            </a:pPr>
            <a:endParaRPr/>
          </a:p>
          <a:p>
            <a:pPr marL="0" indent="0" algn="ctr">
              <a:buNone/>
              <a:defRPr/>
            </a:pPr>
            <a:r>
              <a:rPr sz="4000" b="1">
                <a:latin typeface="Calibri"/>
              </a:rPr>
              <a:t>Lunch Break</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022555" y="2946422"/>
            <a:ext cx="6489290" cy="1998784"/>
          </a:xfrm>
        </p:spPr>
        <p:txBody>
          <a:bodyPr/>
          <a:lstStyle/>
          <a:p>
            <a:pPr>
              <a:defRPr/>
            </a:pPr>
            <a:r>
              <a:rPr lang="en-US" sz="3600" b="1">
                <a:latin typeface="Calibri"/>
                <a:ea typeface="Arial"/>
              </a:rPr>
              <a:t>Literature review development (Part 3)</a:t>
            </a:r>
            <a:endParaRPr sz="8800">
              <a:latin typeface="Calibri"/>
            </a:endParaRPr>
          </a:p>
        </p:txBody>
      </p:sp>
      <p:sp>
        <p:nvSpPr>
          <p:cNvPr id="3" name="Subtitle 2"/>
          <p:cNvSpPr>
            <a:spLocks noGrp="1"/>
          </p:cNvSpPr>
          <p:nvPr>
            <p:ph type="subTitle" idx="1"/>
          </p:nvPr>
        </p:nvSpPr>
        <p:spPr bwMode="auto">
          <a:xfrm>
            <a:off x="727587" y="1569914"/>
            <a:ext cx="7187380" cy="1907556"/>
          </a:xfrm>
        </p:spPr>
        <p:txBody>
          <a:bodyPr/>
          <a:lstStyle/>
          <a:p>
            <a:pPr>
              <a:defRPr/>
            </a:pPr>
            <a:r>
              <a:rPr lang="en-US" sz="4000" b="1">
                <a:ea typeface="Arial"/>
              </a:rPr>
              <a:t>Study selection, quality assessment and data extraction/ analysis</a:t>
            </a:r>
            <a:r>
              <a:rPr sz="3200"/>
              <a:t> </a:t>
            </a:r>
            <a:endParaRPr sz="7200"/>
          </a:p>
        </p:txBody>
      </p:sp>
      <p:sp>
        <p:nvSpPr>
          <p:cNvPr id="6" name="Slide Number Placeholder 5"/>
          <p:cNvSpPr>
            <a:spLocks noGrp="1"/>
          </p:cNvSpPr>
          <p:nvPr>
            <p:ph type="sldNum" sz="quarter" idx="12"/>
          </p:nvPr>
        </p:nvSpPr>
        <p:spPr bwMode="auto"/>
        <p:txBody>
          <a:bodyPr/>
          <a:lstStyle/>
          <a:p>
            <a:pPr>
              <a:defRPr/>
            </a:pPr>
            <a:fld id="{3BC1DCBA-1DA2-4849-B554-1FA119B8AA61}" type="slidenum">
              <a:rPr lang="en-GB"/>
              <a:t>47</a:t>
            </a:fld>
            <a:endParaRPr lang="en-GB"/>
          </a:p>
        </p:txBody>
      </p:sp>
      <p:pic>
        <p:nvPicPr>
          <p:cNvPr id="13" name="Picture Placeholder 12" descr="A person's finger on a dice&#10;&#10;Description automatically generated"/>
          <p:cNvPicPr>
            <a:picLocks noGrp="1" noChangeAspect="1"/>
          </p:cNvPicPr>
          <p:nvPr>
            <p:ph type="pic" sz="quarter" idx="13"/>
          </p:nvPr>
        </p:nvPicPr>
        <p:blipFill>
          <a:blip r:embed="rId3"/>
          <a:srcRect l="42264" r="15536"/>
          <a:stretch/>
        </p:blipFill>
        <p:spPr bwMode="auto">
          <a:xfrm>
            <a:off x="7806813" y="-92765"/>
            <a:ext cx="4384675" cy="699923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47" name="Group 46"/>
          <p:cNvGrpSpPr/>
          <p:nvPr/>
        </p:nvGrpSpPr>
        <p:grpSpPr bwMode="auto">
          <a:xfrm>
            <a:off x="7987321" y="93601"/>
            <a:ext cx="4384541" cy="8328396"/>
            <a:chOff x="9995756" y="-2639977"/>
            <a:chExt cx="4916312" cy="9338490"/>
          </a:xfrm>
        </p:grpSpPr>
        <p:grpSp>
          <p:nvGrpSpPr>
            <p:cNvPr id="38" name="Group 37"/>
            <p:cNvGrpSpPr/>
            <p:nvPr/>
          </p:nvGrpSpPr>
          <p:grpSpPr bwMode="auto">
            <a:xfrm>
              <a:off x="9995756" y="-449669"/>
              <a:ext cx="4905285" cy="7148182"/>
              <a:chOff x="9974490" y="-2639977"/>
              <a:chExt cx="4905285" cy="7148182"/>
            </a:xfrm>
          </p:grpSpPr>
          <p:pic>
            <p:nvPicPr>
              <p:cNvPr id="35" name="Picture 34"/>
              <p:cNvPicPr>
                <a:picLocks noChangeAspect="1"/>
              </p:cNvPicPr>
              <p:nvPr/>
            </p:nvPicPr>
            <p:blipFill>
              <a:blip r:embed="rId4"/>
              <a:srcRect l="52641" t="7935" r="35455" b="28432"/>
              <a:stretch/>
            </p:blipFill>
            <p:spPr bwMode="auto">
              <a:xfrm>
                <a:off x="9974490" y="-2639977"/>
                <a:ext cx="2879215" cy="5498182"/>
              </a:xfrm>
              <a:prstGeom prst="rect">
                <a:avLst/>
              </a:prstGeom>
            </p:spPr>
          </p:pic>
          <p:pic>
            <p:nvPicPr>
              <p:cNvPr id="36" name="Picture 35"/>
              <p:cNvPicPr>
                <a:picLocks noChangeAspect="1"/>
              </p:cNvPicPr>
              <p:nvPr/>
            </p:nvPicPr>
            <p:blipFill>
              <a:blip r:embed="rId4"/>
              <a:srcRect l="41975" t="2980" r="46121" b="33387"/>
              <a:stretch/>
            </p:blipFill>
            <p:spPr bwMode="auto">
              <a:xfrm>
                <a:off x="11019819" y="-2020768"/>
                <a:ext cx="2879215" cy="5498182"/>
              </a:xfrm>
              <a:prstGeom prst="rect">
                <a:avLst/>
              </a:prstGeom>
            </p:spPr>
          </p:pic>
          <p:pic>
            <p:nvPicPr>
              <p:cNvPr id="37" name="Picture 36"/>
              <p:cNvPicPr>
                <a:picLocks noChangeAspect="1"/>
              </p:cNvPicPr>
              <p:nvPr/>
            </p:nvPicPr>
            <p:blipFill>
              <a:blip r:embed="rId4"/>
              <a:srcRect l="32119" t="2350" r="55977" b="34015"/>
              <a:stretch/>
            </p:blipFill>
            <p:spPr bwMode="auto">
              <a:xfrm>
                <a:off x="12000560" y="-989977"/>
                <a:ext cx="2879215" cy="5498182"/>
              </a:xfrm>
              <a:prstGeom prst="rect">
                <a:avLst/>
              </a:prstGeom>
            </p:spPr>
          </p:pic>
        </p:grpSp>
        <p:grpSp>
          <p:nvGrpSpPr>
            <p:cNvPr id="43" name="Group 42"/>
            <p:cNvGrpSpPr/>
            <p:nvPr/>
          </p:nvGrpSpPr>
          <p:grpSpPr bwMode="auto">
            <a:xfrm>
              <a:off x="10006783" y="-2639977"/>
              <a:ext cx="4905285" cy="7148182"/>
              <a:chOff x="9974490" y="-2639977"/>
              <a:chExt cx="4905285" cy="7148182"/>
            </a:xfrm>
          </p:grpSpPr>
          <p:pic>
            <p:nvPicPr>
              <p:cNvPr id="44" name="Picture 43"/>
              <p:cNvPicPr>
                <a:picLocks noChangeAspect="1"/>
              </p:cNvPicPr>
              <p:nvPr/>
            </p:nvPicPr>
            <p:blipFill>
              <a:blip r:embed="rId4"/>
              <a:srcRect l="52641" t="7935" r="35455" b="28432"/>
              <a:stretch/>
            </p:blipFill>
            <p:spPr bwMode="auto">
              <a:xfrm>
                <a:off x="9974490" y="-2639977"/>
                <a:ext cx="2879215" cy="5498182"/>
              </a:xfrm>
              <a:prstGeom prst="rect">
                <a:avLst/>
              </a:prstGeom>
            </p:spPr>
          </p:pic>
          <p:pic>
            <p:nvPicPr>
              <p:cNvPr id="45" name="Picture 44"/>
              <p:cNvPicPr>
                <a:picLocks noChangeAspect="1"/>
              </p:cNvPicPr>
              <p:nvPr/>
            </p:nvPicPr>
            <p:blipFill>
              <a:blip r:embed="rId4"/>
              <a:srcRect l="41975" t="2980" r="46121" b="33387"/>
              <a:stretch/>
            </p:blipFill>
            <p:spPr bwMode="auto">
              <a:xfrm>
                <a:off x="11019819" y="-2020768"/>
                <a:ext cx="2879215" cy="5498182"/>
              </a:xfrm>
              <a:prstGeom prst="rect">
                <a:avLst/>
              </a:prstGeom>
            </p:spPr>
          </p:pic>
          <p:pic>
            <p:nvPicPr>
              <p:cNvPr id="46" name="Picture 45"/>
              <p:cNvPicPr>
                <a:picLocks noChangeAspect="1"/>
              </p:cNvPicPr>
              <p:nvPr/>
            </p:nvPicPr>
            <p:blipFill>
              <a:blip r:embed="rId4"/>
              <a:srcRect l="32119" t="2350" r="55977" b="34015"/>
              <a:stretch/>
            </p:blipFill>
            <p:spPr bwMode="auto">
              <a:xfrm>
                <a:off x="12000560" y="-989977"/>
                <a:ext cx="2879215" cy="5498182"/>
              </a:xfrm>
              <a:prstGeom prst="rect">
                <a:avLst/>
              </a:prstGeom>
            </p:spPr>
          </p:pic>
        </p:grpSp>
      </p:grpSp>
      <p:sp>
        <p:nvSpPr>
          <p:cNvPr id="17" name="Title 16"/>
          <p:cNvSpPr>
            <a:spLocks noGrp="1"/>
          </p:cNvSpPr>
          <p:nvPr>
            <p:ph type="title"/>
          </p:nvPr>
        </p:nvSpPr>
        <p:spPr bwMode="auto"/>
        <p:txBody>
          <a:bodyPr/>
          <a:lstStyle/>
          <a:p>
            <a:pPr>
              <a:defRPr/>
            </a:pPr>
            <a:r>
              <a:rPr lang="en-GB"/>
              <a:t>Screening your papers</a:t>
            </a:r>
            <a:endParaRPr/>
          </a:p>
        </p:txBody>
      </p:sp>
      <p:sp>
        <p:nvSpPr>
          <p:cNvPr id="32" name="TextBox 31"/>
          <p:cNvSpPr txBox="1"/>
          <p:nvPr/>
        </p:nvSpPr>
        <p:spPr bwMode="auto">
          <a:xfrm>
            <a:off x="868917" y="1836022"/>
            <a:ext cx="6831634" cy="4431023"/>
          </a:xfrm>
          <a:prstGeom prst="rect">
            <a:avLst/>
          </a:prstGeom>
          <a:noFill/>
        </p:spPr>
        <p:txBody>
          <a:bodyPr wrap="square" rtlCol="0">
            <a:noAutofit/>
          </a:bodyPr>
          <a:lstStyle/>
          <a:p>
            <a:pPr marL="742950" indent="-742950">
              <a:spcAft>
                <a:spcPts val="800"/>
              </a:spcAft>
              <a:buFont typeface="+mj-lt"/>
              <a:buAutoNum type="arabicPeriod" startAt="4"/>
              <a:defRPr/>
            </a:pPr>
            <a:r>
              <a:rPr lang="en-GB" sz="2800">
                <a:solidFill>
                  <a:schemeClr val="bg1">
                    <a:lumMod val="50000"/>
                  </a:schemeClr>
                </a:solidFill>
              </a:rPr>
              <a:t>Database searches and identification of papers</a:t>
            </a:r>
            <a:br>
              <a:rPr lang="en-GB" sz="2800"/>
            </a:br>
            <a:endParaRPr lang="en-GB" sz="2800"/>
          </a:p>
          <a:p>
            <a:pPr marL="742950" indent="-742950">
              <a:spcAft>
                <a:spcPts val="800"/>
              </a:spcAft>
              <a:buFont typeface="+mj-lt"/>
              <a:buAutoNum type="arabicPeriod" startAt="4"/>
              <a:defRPr/>
            </a:pPr>
            <a:r>
              <a:rPr lang="en-GB" sz="2800"/>
              <a:t>Titles, Abstract and Full text consideration for inclusion </a:t>
            </a:r>
            <a:br>
              <a:rPr lang="en-GB" sz="2800"/>
            </a:br>
            <a:r>
              <a:rPr lang="en-GB" sz="2800"/>
              <a:t>(by two researchers)</a:t>
            </a:r>
            <a:br>
              <a:rPr lang="en-GB" sz="2800"/>
            </a:br>
            <a:endParaRPr lang="en-GB" sz="2800"/>
          </a:p>
          <a:p>
            <a:pPr marL="742950" indent="-742950">
              <a:spcAft>
                <a:spcPts val="800"/>
              </a:spcAft>
              <a:buFont typeface="+mj-lt"/>
              <a:buAutoNum type="arabicPeriod" startAt="4"/>
              <a:defRPr/>
            </a:pPr>
            <a:r>
              <a:rPr lang="en-GB" sz="2800"/>
              <a:t>PRISMA Flowchart</a:t>
            </a:r>
            <a:endParaRPr/>
          </a:p>
        </p:txBody>
      </p:sp>
      <p:pic>
        <p:nvPicPr>
          <p:cNvPr id="3" name="Picture 2"/>
          <p:cNvPicPr>
            <a:picLocks noChangeAspect="1"/>
          </p:cNvPicPr>
          <p:nvPr/>
        </p:nvPicPr>
        <p:blipFill>
          <a:blip r:embed="rId5"/>
          <a:stretch/>
        </p:blipFill>
        <p:spPr bwMode="auto">
          <a:xfrm>
            <a:off x="5266030" y="4256759"/>
            <a:ext cx="3884531" cy="2211844"/>
          </a:xfrm>
          <a:prstGeom prst="rect">
            <a:avLst/>
          </a:prstGeom>
          <a:ln>
            <a:noFill/>
          </a:ln>
          <a:effectLst>
            <a:outerShdw blurRad="203200" sx="102000" sy="102000" algn="ctr" rotWithShape="0">
              <a:prstClr val="black">
                <a:alpha val="10000"/>
              </a:prstClr>
            </a:outerShdw>
          </a:effectLst>
        </p:spPr>
      </p:pic>
    </p:spTree>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t>Screening</a:t>
            </a:r>
          </a:p>
        </p:txBody>
      </p:sp>
      <p:pic>
        <p:nvPicPr>
          <p:cNvPr id="7" name="Picture 6"/>
          <p:cNvPicPr>
            <a:picLocks noChangeAspect="1"/>
          </p:cNvPicPr>
          <p:nvPr/>
        </p:nvPicPr>
        <p:blipFill>
          <a:blip r:embed="rId3"/>
          <a:stretch/>
        </p:blipFill>
        <p:spPr bwMode="auto">
          <a:xfrm>
            <a:off x="-770273" y="1495582"/>
            <a:ext cx="2970375" cy="5161885"/>
          </a:xfrm>
          <a:prstGeom prst="rect">
            <a:avLst/>
          </a:prstGeom>
        </p:spPr>
      </p:pic>
      <p:sp>
        <p:nvSpPr>
          <p:cNvPr id="8" name="Rounded Rectangle 7"/>
          <p:cNvSpPr/>
          <p:nvPr/>
        </p:nvSpPr>
        <p:spPr bwMode="auto">
          <a:xfrm>
            <a:off x="2527069" y="3142211"/>
            <a:ext cx="2161309" cy="934314"/>
          </a:xfrm>
          <a:prstGeom prst="roundRect">
            <a:avLst>
              <a:gd name="adj" fmla="val 16667"/>
            </a:avLst>
          </a:prstGeom>
          <a:solidFill>
            <a:srgbClr val="0033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a:solidFill>
                  <a:schemeClr val="bg1"/>
                </a:solidFill>
              </a:rPr>
              <a:t>Title only	</a:t>
            </a:r>
            <a:endParaRPr/>
          </a:p>
        </p:txBody>
      </p:sp>
      <p:sp>
        <p:nvSpPr>
          <p:cNvPr id="9" name="Rounded Rectangle 8"/>
          <p:cNvSpPr/>
          <p:nvPr/>
        </p:nvSpPr>
        <p:spPr bwMode="auto">
          <a:xfrm>
            <a:off x="5015345" y="3125586"/>
            <a:ext cx="2161309" cy="934314"/>
          </a:xfrm>
          <a:prstGeom prst="roundRect">
            <a:avLst>
              <a:gd name="adj" fmla="val 16667"/>
            </a:avLst>
          </a:prstGeom>
          <a:solidFill>
            <a:srgbClr val="0033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t>Abstract only</a:t>
            </a:r>
          </a:p>
        </p:txBody>
      </p:sp>
      <p:sp>
        <p:nvSpPr>
          <p:cNvPr id="10" name="Rounded Rectangle 9"/>
          <p:cNvSpPr/>
          <p:nvPr/>
        </p:nvSpPr>
        <p:spPr bwMode="auto">
          <a:xfrm>
            <a:off x="7503621" y="3125586"/>
            <a:ext cx="2161309" cy="934314"/>
          </a:xfrm>
          <a:prstGeom prst="roundRect">
            <a:avLst>
              <a:gd name="adj" fmla="val 16667"/>
            </a:avLst>
          </a:prstGeom>
          <a:solidFill>
            <a:srgbClr val="0033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t>Full Text</a:t>
            </a:r>
          </a:p>
        </p:txBody>
      </p:sp>
      <p:sp>
        <p:nvSpPr>
          <p:cNvPr id="15" name="Rounded Rectangle 14"/>
          <p:cNvSpPr/>
          <p:nvPr/>
        </p:nvSpPr>
        <p:spPr bwMode="auto">
          <a:xfrm>
            <a:off x="2527069" y="4679607"/>
            <a:ext cx="7266288" cy="1148820"/>
          </a:xfrm>
          <a:prstGeom prst="roundRect">
            <a:avLst>
              <a:gd name="adj" fmla="val 16667"/>
            </a:avLst>
          </a:prstGeom>
          <a:solidFill>
            <a:srgbClr val="F8BA51"/>
          </a:solidFill>
          <a:ln>
            <a:solidFill>
              <a:srgbClr val="F8B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b="1"/>
              <a:t>INCLUSION &amp; EXCLUSION CRITERIA</a:t>
            </a:r>
            <a:endParaRPr/>
          </a:p>
        </p:txBody>
      </p:sp>
      <p:pic>
        <p:nvPicPr>
          <p:cNvPr id="1025" name="Picture 1" descr="page1image38768800"/>
          <p:cNvPicPr>
            <a:picLocks noChangeAspect="1" noChangeArrowheads="1"/>
          </p:cNvPicPr>
          <p:nvPr/>
        </p:nvPicPr>
        <p:blipFill>
          <a:blip r:embed="rId4"/>
          <a:stretch/>
        </p:blipFill>
        <p:spPr bwMode="auto">
          <a:xfrm>
            <a:off x="0" y="0"/>
            <a:ext cx="723900" cy="698500"/>
          </a:xfrm>
          <a:prstGeom prst="rect">
            <a:avLst/>
          </a:prstGeom>
          <a:noFill/>
        </p:spPr>
      </p:pic>
      <p:grpSp>
        <p:nvGrpSpPr>
          <p:cNvPr id="23" name="Group 22"/>
          <p:cNvGrpSpPr/>
          <p:nvPr/>
        </p:nvGrpSpPr>
        <p:grpSpPr bwMode="auto">
          <a:xfrm>
            <a:off x="6178062" y="1452375"/>
            <a:ext cx="1325559" cy="1363619"/>
            <a:chOff x="4247829" y="1452375"/>
            <a:chExt cx="1270977" cy="1329590"/>
          </a:xfrm>
        </p:grpSpPr>
        <p:pic>
          <p:nvPicPr>
            <p:cNvPr id="19" name="Picture 18" descr="A person sitting at a desk with a computer&#10;&#10;Description automatically generated"/>
            <p:cNvPicPr>
              <a:picLocks noChangeAspect="1"/>
            </p:cNvPicPr>
            <p:nvPr/>
          </p:nvPicPr>
          <p:blipFill>
            <a:blip r:embed="rId5"/>
            <a:srcRect l="7234" t="11333" b="5712"/>
            <a:stretch/>
          </p:blipFill>
          <p:spPr bwMode="auto">
            <a:xfrm>
              <a:off x="4247829" y="1452375"/>
              <a:ext cx="1208064" cy="1329590"/>
            </a:xfrm>
            <a:prstGeom prst="rect">
              <a:avLst/>
            </a:prstGeom>
          </p:spPr>
        </p:pic>
        <p:sp>
          <p:nvSpPr>
            <p:cNvPr id="20" name="TextBox 19"/>
            <p:cNvSpPr txBox="1"/>
            <p:nvPr/>
          </p:nvSpPr>
          <p:spPr bwMode="auto">
            <a:xfrm>
              <a:off x="5168900" y="1600200"/>
              <a:ext cx="349906" cy="369332"/>
            </a:xfrm>
            <a:prstGeom prst="rect">
              <a:avLst/>
            </a:prstGeom>
            <a:solidFill>
              <a:schemeClr val="bg1"/>
            </a:solidFill>
          </p:spPr>
          <p:txBody>
            <a:bodyPr wrap="square" rtlCol="0">
              <a:spAutoFit/>
            </a:bodyPr>
            <a:lstStyle/>
            <a:p>
              <a:pPr>
                <a:defRPr/>
              </a:pPr>
              <a:endParaRPr/>
            </a:p>
          </p:txBody>
        </p:sp>
      </p:grpSp>
      <p:grpSp>
        <p:nvGrpSpPr>
          <p:cNvPr id="25" name="Group 24"/>
          <p:cNvGrpSpPr/>
          <p:nvPr/>
        </p:nvGrpSpPr>
        <p:grpSpPr bwMode="auto">
          <a:xfrm>
            <a:off x="4530681" y="1513541"/>
            <a:ext cx="1418463" cy="1363620"/>
            <a:chOff x="4656998" y="1495581"/>
            <a:chExt cx="1208064" cy="1320413"/>
          </a:xfrm>
        </p:grpSpPr>
        <p:pic>
          <p:nvPicPr>
            <p:cNvPr id="22" name="Picture 21" descr="A person sitting at a desk with a computer&#10;&#10;Description automatically generated"/>
            <p:cNvPicPr>
              <a:picLocks noChangeAspect="1"/>
            </p:cNvPicPr>
            <p:nvPr/>
          </p:nvPicPr>
          <p:blipFill>
            <a:blip r:embed="rId6"/>
            <a:srcRect t="7136"/>
            <a:stretch/>
          </p:blipFill>
          <p:spPr bwMode="auto">
            <a:xfrm>
              <a:off x="4656998" y="1495581"/>
              <a:ext cx="1208064" cy="1320413"/>
            </a:xfrm>
            <a:prstGeom prst="rect">
              <a:avLst/>
            </a:prstGeom>
          </p:spPr>
        </p:pic>
        <p:sp>
          <p:nvSpPr>
            <p:cNvPr id="24" name="TextBox 23"/>
            <p:cNvSpPr txBox="1"/>
            <p:nvPr/>
          </p:nvSpPr>
          <p:spPr bwMode="auto">
            <a:xfrm>
              <a:off x="4656998" y="2446662"/>
              <a:ext cx="100494" cy="369332"/>
            </a:xfrm>
            <a:prstGeom prst="rect">
              <a:avLst/>
            </a:prstGeom>
            <a:solidFill>
              <a:schemeClr val="bg1"/>
            </a:solidFill>
          </p:spPr>
          <p:txBody>
            <a:bodyPr wrap="square" rtlCol="0">
              <a:spAutoFit/>
            </a:bodyPr>
            <a:lstStyle/>
            <a:p>
              <a:pPr>
                <a:defRPr/>
              </a:pPr>
              <a:endParaRPr/>
            </a:p>
          </p:txBody>
        </p:sp>
      </p:grpSp>
      <p:pic>
        <p:nvPicPr>
          <p:cNvPr id="27" name="Picture 26" descr="A person and person sitting at a desk&#10;&#10;Description automatically generated"/>
          <p:cNvPicPr>
            <a:picLocks noChangeAspect="1"/>
          </p:cNvPicPr>
          <p:nvPr/>
        </p:nvPicPr>
        <p:blipFill>
          <a:blip r:embed="rId7"/>
          <a:srcRect t="11032"/>
          <a:stretch/>
        </p:blipFill>
        <p:spPr bwMode="auto">
          <a:xfrm>
            <a:off x="10375484" y="4236730"/>
            <a:ext cx="1603626" cy="1591697"/>
          </a:xfrm>
          <a:prstGeom prst="rect">
            <a:avLst/>
          </a:prstGeom>
        </p:spPr>
      </p:pic>
      <p:cxnSp>
        <p:nvCxnSpPr>
          <p:cNvPr id="29" name="Straight Connector 28"/>
          <p:cNvCxnSpPr>
            <a:cxnSpLocks/>
          </p:cNvCxnSpPr>
          <p:nvPr/>
        </p:nvCxnSpPr>
        <p:spPr bwMode="auto">
          <a:xfrm>
            <a:off x="6015404" y="1524471"/>
            <a:ext cx="0" cy="1407828"/>
          </a:xfrm>
          <a:prstGeom prst="line">
            <a:avLst/>
          </a:prstGeom>
          <a:ln w="53975" cap="flat" cmpd="sng" algn="ctr">
            <a:solidFill>
              <a:srgbClr val="C00000"/>
            </a:solidFill>
            <a:prstDash val="dash"/>
            <a:round/>
            <a:headEnd type="none" w="med" len="med"/>
            <a:tailEnd type="none" w="med" len="med"/>
          </a:ln>
        </p:spPr>
        <p:style>
          <a:lnRef idx="0">
            <a:srgbClr val="000000"/>
          </a:lnRef>
          <a:fillRef idx="0">
            <a:srgbClr val="000000"/>
          </a:fillRef>
          <a:effectRef idx="0">
            <a:srgbClr val="000000"/>
          </a:effectRef>
          <a:fontRef idx="minor">
            <a:schemeClr val="tx1"/>
          </a:fontRef>
        </p:style>
      </p:cxnSp>
      <p:sp>
        <p:nvSpPr>
          <p:cNvPr id="37" name="Right Arrow 36"/>
          <p:cNvSpPr/>
          <p:nvPr/>
        </p:nvSpPr>
        <p:spPr bwMode="auto">
          <a:xfrm>
            <a:off x="4740241" y="3590455"/>
            <a:ext cx="275104" cy="159909"/>
          </a:xfrm>
          <a:prstGeom prst="rightArrow">
            <a:avLst>
              <a:gd name="adj1" fmla="val 50000"/>
              <a:gd name="adj2" fmla="val 50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8" name="Right Arrow 37"/>
          <p:cNvSpPr/>
          <p:nvPr/>
        </p:nvSpPr>
        <p:spPr bwMode="auto">
          <a:xfrm>
            <a:off x="7220715" y="3575106"/>
            <a:ext cx="275104" cy="159909"/>
          </a:xfrm>
          <a:prstGeom prst="rightArrow">
            <a:avLst>
              <a:gd name="adj1" fmla="val 50000"/>
              <a:gd name="adj2" fmla="val 50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39" name="Right Arrow 38"/>
          <p:cNvSpPr/>
          <p:nvPr/>
        </p:nvSpPr>
        <p:spPr bwMode="auto">
          <a:xfrm>
            <a:off x="2226034" y="3622527"/>
            <a:ext cx="275104" cy="159909"/>
          </a:xfrm>
          <a:prstGeom prst="rightArrow">
            <a:avLst>
              <a:gd name="adj1" fmla="val 50000"/>
              <a:gd name="adj2" fmla="val 50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49" name="TextBox 48"/>
          <p:cNvSpPr txBox="1"/>
          <p:nvPr/>
        </p:nvSpPr>
        <p:spPr bwMode="auto">
          <a:xfrm>
            <a:off x="5919488" y="4253541"/>
            <a:ext cx="1219200" cy="400110"/>
          </a:xfrm>
          <a:prstGeom prst="rect">
            <a:avLst/>
          </a:prstGeom>
          <a:noFill/>
        </p:spPr>
        <p:txBody>
          <a:bodyPr wrap="square" rtlCol="0">
            <a:spAutoFit/>
          </a:bodyPr>
          <a:lstStyle/>
          <a:p>
            <a:pPr>
              <a:defRPr/>
            </a:pPr>
            <a:r>
              <a:rPr lang="en-GB" sz="2000" b="1">
                <a:solidFill>
                  <a:srgbClr val="C00000"/>
                </a:solidFill>
              </a:rPr>
              <a:t>V</a:t>
            </a:r>
            <a:r>
              <a:rPr sz="2000" b="1">
                <a:solidFill>
                  <a:srgbClr val="C00000"/>
                </a:solidFill>
              </a:rPr>
              <a:t>s.</a:t>
            </a:r>
            <a:endParaRPr/>
          </a:p>
        </p:txBody>
      </p:sp>
      <p:sp>
        <p:nvSpPr>
          <p:cNvPr id="53" name="TextBox 52"/>
          <p:cNvSpPr txBox="1"/>
          <p:nvPr/>
        </p:nvSpPr>
        <p:spPr bwMode="auto">
          <a:xfrm>
            <a:off x="10614024" y="5807632"/>
            <a:ext cx="1723751" cy="369332"/>
          </a:xfrm>
          <a:prstGeom prst="rect">
            <a:avLst/>
          </a:prstGeom>
          <a:noFill/>
        </p:spPr>
        <p:txBody>
          <a:bodyPr wrap="square" rtlCol="0">
            <a:spAutoFit/>
          </a:bodyPr>
          <a:lstStyle/>
          <a:p>
            <a:pPr>
              <a:defRPr/>
            </a:pPr>
            <a:r>
              <a:rPr b="1">
                <a:solidFill>
                  <a:srgbClr val="C00000"/>
                </a:solidFill>
              </a:rPr>
              <a:t>Discrepancies</a:t>
            </a:r>
            <a:endParaRPr/>
          </a:p>
        </p:txBody>
      </p:sp>
      <p:sp>
        <p:nvSpPr>
          <p:cNvPr id="54" name="TextBox 53"/>
          <p:cNvSpPr txBox="1"/>
          <p:nvPr/>
        </p:nvSpPr>
        <p:spPr bwMode="auto">
          <a:xfrm>
            <a:off x="5426193" y="2807295"/>
            <a:ext cx="1173184" cy="369332"/>
          </a:xfrm>
          <a:prstGeom prst="rect">
            <a:avLst/>
          </a:prstGeom>
          <a:noFill/>
        </p:spPr>
        <p:txBody>
          <a:bodyPr wrap="square" rtlCol="0">
            <a:spAutoFit/>
          </a:bodyPr>
          <a:lstStyle/>
          <a:p>
            <a:pPr>
              <a:defRPr/>
            </a:pPr>
            <a:r>
              <a:rPr b="1">
                <a:solidFill>
                  <a:srgbClr val="C00000"/>
                </a:solidFill>
              </a:rPr>
              <a:t>Screening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Placeholder 2" descr="A picture containing sky, person, person, outdoor&#10;&#10;Description automatically generated"/>
          <p:cNvPicPr>
            <a:picLocks noGrp="1" noChangeAspect="1"/>
          </p:cNvPicPr>
          <p:nvPr>
            <p:ph type="pic" sz="quarter" idx="14"/>
          </p:nvPr>
        </p:nvPicPr>
        <p:blipFill>
          <a:blip r:embed="rId3"/>
          <a:srcRect l="29975" r="39074"/>
          <a:stretch/>
        </p:blipFill>
        <p:spPr bwMode="auto">
          <a:xfrm>
            <a:off x="9008077" y="0"/>
            <a:ext cx="3183924" cy="6858000"/>
          </a:xfrm>
          <a:prstGeom prst="rect">
            <a:avLst/>
          </a:prstGeom>
        </p:spPr>
      </p:pic>
      <p:sp>
        <p:nvSpPr>
          <p:cNvPr id="8" name="Title 7"/>
          <p:cNvSpPr>
            <a:spLocks noGrp="1"/>
          </p:cNvSpPr>
          <p:nvPr>
            <p:ph type="title"/>
          </p:nvPr>
        </p:nvSpPr>
        <p:spPr bwMode="auto"/>
        <p:txBody>
          <a:bodyPr>
            <a:normAutofit/>
          </a:bodyPr>
          <a:lstStyle/>
          <a:p>
            <a:pPr algn="l">
              <a:defRPr/>
            </a:pPr>
            <a:r>
              <a:rPr lang="en-US" sz="4000">
                <a:latin typeface="Calibri"/>
              </a:rPr>
              <a:t>Our expectations!</a:t>
            </a:r>
            <a:endParaRPr/>
          </a:p>
        </p:txBody>
      </p:sp>
      <p:sp>
        <p:nvSpPr>
          <p:cNvPr id="9" name="Content Placeholder 8"/>
          <p:cNvSpPr>
            <a:spLocks noGrp="1"/>
          </p:cNvSpPr>
          <p:nvPr>
            <p:ph sz="quarter" idx="13"/>
          </p:nvPr>
        </p:nvSpPr>
        <p:spPr bwMode="auto">
          <a:xfrm>
            <a:off x="499339" y="1619794"/>
            <a:ext cx="8255724" cy="3996464"/>
          </a:xfrm>
        </p:spPr>
        <p:txBody>
          <a:bodyPr vert="horz" lIns="91440" tIns="45720" rIns="91440" bIns="45720" numCol="1" spcCol="288000" rtlCol="0" anchor="t">
            <a:noAutofit/>
          </a:bodyPr>
          <a:lstStyle/>
          <a:p>
            <a:pPr>
              <a:defRPr/>
            </a:pPr>
            <a:r>
              <a:rPr lang="en-GB" sz="3200" dirty="0"/>
              <a:t>Keep an open mind</a:t>
            </a:r>
            <a:endParaRPr dirty="0"/>
          </a:p>
          <a:p>
            <a:pPr>
              <a:defRPr/>
            </a:pPr>
            <a:r>
              <a:rPr lang="en-GB" sz="3200" dirty="0"/>
              <a:t>Don’t be shy</a:t>
            </a:r>
            <a:endParaRPr dirty="0"/>
          </a:p>
          <a:p>
            <a:pPr>
              <a:defRPr/>
            </a:pPr>
            <a:r>
              <a:rPr lang="en-GB" sz="3200" dirty="0"/>
              <a:t>Keep asking “Why?”</a:t>
            </a:r>
            <a:endParaRPr dirty="0"/>
          </a:p>
          <a:p>
            <a:pPr>
              <a:defRPr/>
            </a:pPr>
            <a:r>
              <a:rPr lang="en-GB" sz="3200" dirty="0"/>
              <a:t>Be respectful towards each other</a:t>
            </a:r>
            <a:endParaRPr dirty="0"/>
          </a:p>
          <a:p>
            <a:pPr>
              <a:defRPr/>
            </a:pPr>
            <a:r>
              <a:rPr lang="en-GB" sz="3200" dirty="0"/>
              <a:t>Be creative and critical in your thoughts</a:t>
            </a:r>
            <a:endParaRPr dirty="0"/>
          </a:p>
          <a:p>
            <a:pPr>
              <a:defRPr/>
            </a:pPr>
            <a:r>
              <a:rPr lang="en-GB" sz="3200" dirty="0"/>
              <a:t>Reflect and dare to dream </a:t>
            </a:r>
            <a:endParaRPr/>
          </a:p>
          <a:p>
            <a:pPr>
              <a:defRPr/>
            </a:pPr>
            <a:r>
              <a:rPr lang="en-GB" sz="3200" dirty="0"/>
              <a:t>Talk </a:t>
            </a:r>
            <a:r>
              <a:rPr lang="en-GB" sz="3200" dirty="0">
                <a:solidFill>
                  <a:srgbClr val="FF0000"/>
                </a:solidFill>
              </a:rPr>
              <a:t>?Discuss </a:t>
            </a:r>
            <a:r>
              <a:rPr lang="en-GB" sz="3200" dirty="0"/>
              <a:t>as much as possible</a:t>
            </a:r>
            <a:endParaRPr dirty="0"/>
          </a:p>
          <a:p>
            <a:pPr>
              <a:defRPr/>
            </a:pPr>
            <a:r>
              <a:rPr lang="en-GB" sz="3200" dirty="0"/>
              <a:t>Use your mobile phone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t>PRISMA chart</a:t>
            </a:r>
          </a:p>
        </p:txBody>
      </p:sp>
      <p:pic>
        <p:nvPicPr>
          <p:cNvPr id="9" name="Picture 8" descr="A flowchart of information&#10;&#10;Description automatically generated"/>
          <p:cNvPicPr>
            <a:picLocks noChangeAspect="1"/>
          </p:cNvPicPr>
          <p:nvPr/>
        </p:nvPicPr>
        <p:blipFill>
          <a:blip r:embed="rId3"/>
          <a:stretch/>
        </p:blipFill>
        <p:spPr bwMode="auto">
          <a:xfrm>
            <a:off x="0" y="0"/>
            <a:ext cx="5340626" cy="6897190"/>
          </a:xfrm>
          <a:prstGeom prst="rect">
            <a:avLst/>
          </a:prstGeom>
        </p:spPr>
      </p:pic>
      <p:pic>
        <p:nvPicPr>
          <p:cNvPr id="11" name="Picture 10" descr="A screenshot of a web page&#10;&#10;Description automatically generated"/>
          <p:cNvPicPr>
            <a:picLocks noChangeAspect="1"/>
          </p:cNvPicPr>
          <p:nvPr/>
        </p:nvPicPr>
        <p:blipFill>
          <a:blip r:embed="rId4"/>
          <a:stretch/>
        </p:blipFill>
        <p:spPr bwMode="auto">
          <a:xfrm>
            <a:off x="5804451" y="2133411"/>
            <a:ext cx="6220239" cy="2822629"/>
          </a:xfrm>
          <a:prstGeom prst="rect">
            <a:avLst/>
          </a:prstGeom>
          <a:effectLst>
            <a:outerShdw blurRad="50800" dist="38100" dir="2700000" algn="tl" rotWithShape="0">
              <a:prstClr val="black">
                <a:alpha val="40000"/>
              </a:prstClr>
            </a:outerShdw>
          </a:effectLst>
        </p:spPr>
      </p:pic>
      <p:sp>
        <p:nvSpPr>
          <p:cNvPr id="13" name="TextBox 12"/>
          <p:cNvSpPr txBox="1"/>
          <p:nvPr/>
        </p:nvSpPr>
        <p:spPr bwMode="auto">
          <a:xfrm>
            <a:off x="7832270" y="6176964"/>
            <a:ext cx="6096000" cy="369332"/>
          </a:xfrm>
          <a:prstGeom prst="rect">
            <a:avLst/>
          </a:prstGeom>
          <a:noFill/>
          <a:effectLst>
            <a:outerShdw blurRad="50800" dist="38100" dir="2700000" algn="tl" rotWithShape="0">
              <a:prstClr val="black">
                <a:alpha val="40000"/>
              </a:prstClr>
            </a:outerShdw>
          </a:effectLst>
        </p:spPr>
        <p:txBody>
          <a:bodyPr wrap="square">
            <a:spAutoFit/>
          </a:bodyPr>
          <a:lstStyle/>
          <a:p>
            <a:pPr>
              <a:defRPr/>
            </a:pPr>
            <a:r>
              <a:rPr b="1"/>
              <a:t>http://www.prisma-statement.org/</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itle 6"/>
          <p:cNvSpPr>
            <a:spLocks noGrp="1"/>
          </p:cNvSpPr>
          <p:nvPr>
            <p:ph type="title"/>
          </p:nvPr>
        </p:nvSpPr>
        <p:spPr bwMode="auto"/>
        <p:txBody>
          <a:bodyPr/>
          <a:lstStyle/>
          <a:p>
            <a:pPr>
              <a:defRPr/>
            </a:pPr>
            <a:r>
              <a:t>Quality assessment</a:t>
            </a:r>
          </a:p>
        </p:txBody>
      </p:sp>
      <p:pic>
        <p:nvPicPr>
          <p:cNvPr id="10" name="Content Placeholder 9" descr="A blue and white rectangular background with white text&#10;&#10;Description automatically generated"/>
          <p:cNvPicPr>
            <a:picLocks noGrp="1" noChangeAspect="1"/>
          </p:cNvPicPr>
          <p:nvPr>
            <p:ph sz="quarter" idx="13"/>
          </p:nvPr>
        </p:nvPicPr>
        <p:blipFill>
          <a:blip r:embed="rId3"/>
          <a:stretch/>
        </p:blipFill>
        <p:spPr bwMode="auto">
          <a:xfrm>
            <a:off x="1862466" y="1776896"/>
            <a:ext cx="3679946" cy="4400068"/>
          </a:xfrm>
          <a:prstGeom prst="rect">
            <a:avLst/>
          </a:prstGeom>
          <a:effectLst>
            <a:outerShdw blurRad="50800" dist="38100" dir="2700000" algn="tl" rotWithShape="0">
              <a:prstClr val="black">
                <a:alpha val="40000"/>
              </a:prstClr>
            </a:outerShdw>
          </a:effectLst>
        </p:spPr>
      </p:pic>
      <p:pic>
        <p:nvPicPr>
          <p:cNvPr id="12" name="Picture 11" descr="A questionnaire with black squares&#10;&#10;Description automatically generated"/>
          <p:cNvPicPr>
            <a:picLocks noChangeAspect="1"/>
          </p:cNvPicPr>
          <p:nvPr/>
        </p:nvPicPr>
        <p:blipFill>
          <a:blip r:embed="rId4"/>
          <a:stretch/>
        </p:blipFill>
        <p:spPr bwMode="auto">
          <a:xfrm>
            <a:off x="6096000" y="1776896"/>
            <a:ext cx="3578087" cy="4400068"/>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itle 6"/>
          <p:cNvSpPr>
            <a:spLocks noGrp="1"/>
          </p:cNvSpPr>
          <p:nvPr>
            <p:ph type="title"/>
          </p:nvPr>
        </p:nvSpPr>
        <p:spPr bwMode="auto"/>
        <p:txBody>
          <a:bodyPr/>
          <a:lstStyle/>
          <a:p>
            <a:pPr>
              <a:defRPr/>
            </a:pPr>
            <a:r>
              <a:t>Critical Appraisal Tookits</a:t>
            </a:r>
          </a:p>
        </p:txBody>
      </p:sp>
      <p:graphicFrame>
        <p:nvGraphicFramePr>
          <p:cNvPr id="9" name="Table 9"/>
          <p:cNvGraphicFramePr>
            <a:graphicFrameLocks noGrp="1"/>
          </p:cNvGraphicFramePr>
          <p:nvPr/>
        </p:nvGraphicFramePr>
        <p:xfrm>
          <a:off x="596348" y="1452375"/>
          <a:ext cx="10376452" cy="4871388"/>
        </p:xfrm>
        <a:graphic>
          <a:graphicData uri="http://schemas.openxmlformats.org/drawingml/2006/table">
            <a:tbl>
              <a:tblPr firstRow="1" bandRow="1">
                <a:tableStyleId>{B29E90C0-0EEC-F965-7950-9D1BFA454341}</a:tableStyleId>
              </a:tblPr>
              <a:tblGrid>
                <a:gridCol w="4147930">
                  <a:extLst>
                    <a:ext uri="{9D8B030D-6E8A-4147-A177-3AD203B41FA5}">
                      <a16:colId xmlns:a16="http://schemas.microsoft.com/office/drawing/2014/main" val="20000"/>
                    </a:ext>
                  </a:extLst>
                </a:gridCol>
                <a:gridCol w="6228522">
                  <a:extLst>
                    <a:ext uri="{9D8B030D-6E8A-4147-A177-3AD203B41FA5}">
                      <a16:colId xmlns:a16="http://schemas.microsoft.com/office/drawing/2014/main" val="20001"/>
                    </a:ext>
                  </a:extLst>
                </a:gridCol>
              </a:tblGrid>
              <a:tr h="493947">
                <a:tc>
                  <a:txBody>
                    <a:bodyPr/>
                    <a:lstStyle/>
                    <a:p>
                      <a:pPr>
                        <a:defRPr/>
                      </a:pPr>
                      <a:r>
                        <a:rPr sz="1800"/>
                        <a:t>Source of Critical Appraisal Toolkits</a:t>
                      </a:r>
                      <a:endParaRPr/>
                    </a:p>
                  </a:txBody>
                  <a:tcPr/>
                </a:tc>
                <a:tc>
                  <a:txBody>
                    <a:bodyPr/>
                    <a:lstStyle/>
                    <a:p>
                      <a:pPr>
                        <a:defRPr/>
                      </a:pPr>
                      <a:r>
                        <a:rPr sz="1800"/>
                        <a:t>Links</a:t>
                      </a:r>
                      <a:endParaRPr/>
                    </a:p>
                  </a:txBody>
                  <a:tcPr/>
                </a:tc>
                <a:extLst>
                  <a:ext uri="{0D108BD9-81ED-4DB2-BD59-A6C34878D82A}">
                    <a16:rowId xmlns:a16="http://schemas.microsoft.com/office/drawing/2014/main" val="10000"/>
                  </a:ext>
                </a:extLst>
              </a:tr>
              <a:tr h="493947">
                <a:tc>
                  <a:txBody>
                    <a:bodyPr/>
                    <a:lstStyle/>
                    <a:p>
                      <a:pPr>
                        <a:defRPr/>
                      </a:pPr>
                      <a:r>
                        <a:rPr sz="1600" b="1"/>
                        <a:t>Joanna Briggs Institute (JBI)</a:t>
                      </a:r>
                      <a:endParaRPr/>
                    </a:p>
                  </a:txBody>
                  <a:tcPr/>
                </a:tc>
                <a:tc>
                  <a:txBody>
                    <a:bodyPr/>
                    <a:lstStyle/>
                    <a:p>
                      <a:pPr>
                        <a:defRPr/>
                      </a:pPr>
                      <a:r>
                        <a:rPr lang="en-GB" sz="1600"/>
                        <a:t>https://jbi.global/critical-appraisal-tools</a:t>
                      </a:r>
                      <a:endParaRPr sz="1600"/>
                    </a:p>
                  </a:txBody>
                  <a:tcPr/>
                </a:tc>
                <a:extLst>
                  <a:ext uri="{0D108BD9-81ED-4DB2-BD59-A6C34878D82A}">
                    <a16:rowId xmlns:a16="http://schemas.microsoft.com/office/drawing/2014/main" val="10001"/>
                  </a:ext>
                </a:extLst>
              </a:tr>
              <a:tr h="493947">
                <a:tc>
                  <a:txBody>
                    <a:bodyPr/>
                    <a:lstStyle/>
                    <a:p>
                      <a:pPr>
                        <a:defRPr/>
                      </a:pPr>
                      <a:r>
                        <a:rPr sz="1600" b="1"/>
                        <a:t>Critical Skills programme (CASP)</a:t>
                      </a:r>
                      <a:endParaRPr/>
                    </a:p>
                  </a:txBody>
                  <a:tcPr/>
                </a:tc>
                <a:tc>
                  <a:txBody>
                    <a:bodyPr/>
                    <a:lstStyle/>
                    <a:p>
                      <a:pPr>
                        <a:defRPr/>
                      </a:pPr>
                      <a:r>
                        <a:rPr lang="en-GB" sz="1600"/>
                        <a:t>https://casp-uk.net/casp-tools-checklists/</a:t>
                      </a:r>
                      <a:endParaRPr sz="1600"/>
                    </a:p>
                  </a:txBody>
                  <a:tcPr/>
                </a:tc>
                <a:extLst>
                  <a:ext uri="{0D108BD9-81ED-4DB2-BD59-A6C34878D82A}">
                    <a16:rowId xmlns:a16="http://schemas.microsoft.com/office/drawing/2014/main" val="10002"/>
                  </a:ext>
                </a:extLst>
              </a:tr>
              <a:tr h="493947">
                <a:tc>
                  <a:txBody>
                    <a:bodyPr/>
                    <a:lstStyle/>
                    <a:p>
                      <a:pPr>
                        <a:defRPr/>
                      </a:pPr>
                      <a:r>
                        <a:rPr sz="1600" b="1"/>
                        <a:t>British Medical Journal (BMJ)</a:t>
                      </a:r>
                      <a:endParaRPr/>
                    </a:p>
                  </a:txBody>
                  <a:tcPr/>
                </a:tc>
                <a:tc>
                  <a:txBody>
                    <a:bodyPr/>
                    <a:lstStyle/>
                    <a:p>
                      <a:pPr>
                        <a:defRPr/>
                      </a:pPr>
                      <a:r>
                        <a:rPr lang="en-GB" sz="1600"/>
                        <a:t>https://bestpractice.bmj.com/info/toolkit/ebm-toolbox/critical-appraisal-checklists/</a:t>
                      </a:r>
                      <a:endParaRPr sz="1600"/>
                    </a:p>
                  </a:txBody>
                  <a:tcPr/>
                </a:tc>
                <a:extLst>
                  <a:ext uri="{0D108BD9-81ED-4DB2-BD59-A6C34878D82A}">
                    <a16:rowId xmlns:a16="http://schemas.microsoft.com/office/drawing/2014/main" val="10003"/>
                  </a:ext>
                </a:extLst>
              </a:tr>
              <a:tr h="493947">
                <a:tc>
                  <a:txBody>
                    <a:bodyPr/>
                    <a:lstStyle/>
                    <a:p>
                      <a:pPr>
                        <a:defRPr/>
                      </a:pPr>
                      <a:r>
                        <a:rPr lang="en-GB" sz="1600" b="1">
                          <a:solidFill>
                            <a:schemeClr val="dk1"/>
                          </a:solidFill>
                        </a:rPr>
                        <a:t>Strengthening the reporting of observational studies in epidemiology (STROBE)</a:t>
                      </a:r>
                      <a:endParaRPr sz="1600" b="1"/>
                    </a:p>
                  </a:txBody>
                  <a:tcPr/>
                </a:tc>
                <a:tc>
                  <a:txBody>
                    <a:bodyPr/>
                    <a:lstStyle/>
                    <a:p>
                      <a:pPr>
                        <a:defRPr/>
                      </a:pPr>
                      <a:r>
                        <a:rPr lang="en-GB" sz="1600"/>
                        <a:t>https://www.strobe-statement.org/checklists/</a:t>
                      </a:r>
                      <a:endParaRPr sz="1600"/>
                    </a:p>
                  </a:txBody>
                  <a:tcPr/>
                </a:tc>
                <a:extLst>
                  <a:ext uri="{0D108BD9-81ED-4DB2-BD59-A6C34878D82A}">
                    <a16:rowId xmlns:a16="http://schemas.microsoft.com/office/drawing/2014/main" val="10004"/>
                  </a:ext>
                </a:extLst>
              </a:tr>
              <a:tr h="493947">
                <a:tc>
                  <a:txBody>
                    <a:bodyPr/>
                    <a:lstStyle/>
                    <a:p>
                      <a:pPr>
                        <a:defRPr/>
                      </a:pPr>
                      <a:r>
                        <a:rPr lang="en-GB" sz="1600" b="1">
                          <a:solidFill>
                            <a:schemeClr val="dk1"/>
                          </a:solidFill>
                        </a:rPr>
                        <a:t>Advancing the science of practice guidelines (AGREE)</a:t>
                      </a:r>
                      <a:endParaRPr sz="1600" b="1"/>
                    </a:p>
                  </a:txBody>
                  <a:tcPr/>
                </a:tc>
                <a:tc>
                  <a:txBody>
                    <a:bodyPr/>
                    <a:lstStyle/>
                    <a:p>
                      <a:pPr>
                        <a:defRPr/>
                      </a:pPr>
                      <a:r>
                        <a:rPr lang="en-GB" sz="1600"/>
                        <a:t>https://www.agreetrust.org/resource-centre/agree-ii/</a:t>
                      </a:r>
                      <a:endParaRPr sz="1600"/>
                    </a:p>
                  </a:txBody>
                  <a:tcPr/>
                </a:tc>
                <a:extLst>
                  <a:ext uri="{0D108BD9-81ED-4DB2-BD59-A6C34878D82A}">
                    <a16:rowId xmlns:a16="http://schemas.microsoft.com/office/drawing/2014/main" val="10005"/>
                  </a:ext>
                </a:extLst>
              </a:tr>
              <a:tr h="493947">
                <a:tc>
                  <a:txBody>
                    <a:bodyPr/>
                    <a:lstStyle/>
                    <a:p>
                      <a:pPr>
                        <a:defRPr/>
                      </a:pPr>
                      <a:r>
                        <a:rPr sz="1600" b="1"/>
                        <a:t>National Heart, Lung &amp; B</a:t>
                      </a:r>
                      <a:r>
                        <a:rPr lang="en-GB" sz="1600" b="1"/>
                        <a:t>l</a:t>
                      </a:r>
                      <a:r>
                        <a:rPr sz="1600" b="1"/>
                        <a:t>ood institute (NIH)</a:t>
                      </a:r>
                      <a:endParaRPr/>
                    </a:p>
                  </a:txBody>
                  <a:tcPr/>
                </a:tc>
                <a:tc>
                  <a:txBody>
                    <a:bodyPr/>
                    <a:lstStyle/>
                    <a:p>
                      <a:pPr>
                        <a:defRPr/>
                      </a:pPr>
                      <a:r>
                        <a:rPr lang="en-GB" sz="1600"/>
                        <a:t>https://www.nhlbi.nih.gov/health-topics/study-quality-assessment-tools</a:t>
                      </a:r>
                      <a:endParaRPr sz="1600"/>
                    </a:p>
                  </a:txBody>
                  <a:tcPr/>
                </a:tc>
                <a:extLst>
                  <a:ext uri="{0D108BD9-81ED-4DB2-BD59-A6C34878D82A}">
                    <a16:rowId xmlns:a16="http://schemas.microsoft.com/office/drawing/2014/main" val="10006"/>
                  </a:ext>
                </a:extLst>
              </a:tr>
              <a:tr h="493947">
                <a:tc>
                  <a:txBody>
                    <a:bodyPr/>
                    <a:lstStyle/>
                    <a:p>
                      <a:pPr>
                        <a:defRPr/>
                      </a:pPr>
                      <a:r>
                        <a:rPr sz="1600" b="1"/>
                        <a:t>Cardiff University</a:t>
                      </a:r>
                      <a:endParaRPr/>
                    </a:p>
                  </a:txBody>
                  <a:tcPr/>
                </a:tc>
                <a:tc>
                  <a:txBody>
                    <a:bodyPr/>
                    <a:lstStyle/>
                    <a:p>
                      <a:pPr>
                        <a:defRPr/>
                      </a:pPr>
                      <a:r>
                        <a:rPr lang="en-GB" sz="1600"/>
                        <a:t>https://www.cardiff.ac.uk/specialist-unit-for-review-evidence/resources/critical-appraisal-checklists</a:t>
                      </a:r>
                      <a:endParaRPr sz="1600"/>
                    </a:p>
                  </a:txBody>
                  <a:tcPr/>
                </a:tc>
                <a:extLst>
                  <a:ext uri="{0D108BD9-81ED-4DB2-BD59-A6C34878D82A}">
                    <a16:rowId xmlns:a16="http://schemas.microsoft.com/office/drawing/2014/main" val="10007"/>
                  </a:ext>
                </a:extLst>
              </a:tr>
              <a:tr h="493947">
                <a:tc>
                  <a:txBody>
                    <a:bodyPr/>
                    <a:lstStyle/>
                    <a:p>
                      <a:pPr>
                        <a:defRPr/>
                      </a:pPr>
                      <a:r>
                        <a:rPr sz="1400" b="1"/>
                        <a:t>McGill</a:t>
                      </a:r>
                      <a:r>
                        <a:rPr sz="1600" b="1"/>
                        <a:t> Univeristy (MMAT)</a:t>
                      </a:r>
                      <a:endParaRPr/>
                    </a:p>
                  </a:txBody>
                  <a:tcPr/>
                </a:tc>
                <a:tc>
                  <a:txBody>
                    <a:bodyPr/>
                    <a:lstStyle/>
                    <a:p>
                      <a:pPr>
                        <a:defRPr/>
                      </a:pPr>
                      <a:r>
                        <a:rPr lang="en-GB" sz="1600"/>
                        <a:t>http://mixedmethodsappraisaltoolpublic.pbworks.com/w/file/fetch/127916259/MMAT_2018_criteria-manual_2018-08-01_ENG.pdf</a:t>
                      </a:r>
                      <a:endParaRPr sz="1600"/>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t>Quality assessment presentation </a:t>
            </a:r>
          </a:p>
        </p:txBody>
      </p:sp>
      <p:pic>
        <p:nvPicPr>
          <p:cNvPr id="8" name="Content Placeholder 7" descr="A list of medical records&#10;&#10;Description automatically generated with medium confidence"/>
          <p:cNvPicPr>
            <a:picLocks noGrp="1" noChangeAspect="1"/>
          </p:cNvPicPr>
          <p:nvPr>
            <p:ph sz="quarter" idx="13"/>
          </p:nvPr>
        </p:nvPicPr>
        <p:blipFill>
          <a:blip r:embed="rId4"/>
          <a:stretch/>
        </p:blipFill>
        <p:spPr bwMode="auto">
          <a:xfrm>
            <a:off x="591524" y="1425871"/>
            <a:ext cx="4351537" cy="5361287"/>
          </a:xfrm>
          <a:prstGeom prst="rect">
            <a:avLst/>
          </a:prstGeom>
          <a:effectLst>
            <a:outerShdw blurRad="50800" dist="38100" dir="2700000" algn="tl" rotWithShape="0">
              <a:prstClr val="black">
                <a:alpha val="40000"/>
              </a:prstClr>
            </a:outerShdw>
          </a:effectLst>
        </p:spPr>
      </p:pic>
      <p:pic>
        <p:nvPicPr>
          <p:cNvPr id="10" name="Picture 9" descr="A text on a page&#10;&#10;Description automatically generated"/>
          <p:cNvPicPr>
            <a:picLocks noChangeAspect="1"/>
          </p:cNvPicPr>
          <p:nvPr/>
        </p:nvPicPr>
        <p:blipFill>
          <a:blip r:embed="rId5"/>
          <a:stretch/>
        </p:blipFill>
        <p:spPr bwMode="auto">
          <a:xfrm>
            <a:off x="5605218" y="2316921"/>
            <a:ext cx="5426067" cy="2970696"/>
          </a:xfrm>
          <a:prstGeom prst="rect">
            <a:avLst/>
          </a:prstGeom>
          <a:effectLst>
            <a:outerShdw blurRad="50800" dist="38100" dir="2700000" algn="tl" rotWithShape="0">
              <a:prstClr val="black">
                <a:alpha val="40000"/>
              </a:prstClr>
            </a:outerShdw>
          </a:effectLst>
        </p:spPr>
      </p:pic>
      <p:cxnSp>
        <p:nvCxnSpPr>
          <p:cNvPr id="12" name="Straight Connector 11"/>
          <p:cNvCxnSpPr>
            <a:cxnSpLocks/>
          </p:cNvCxnSpPr>
          <p:nvPr/>
        </p:nvCxnSpPr>
        <p:spPr bwMode="auto">
          <a:xfrm>
            <a:off x="5605218" y="6016488"/>
            <a:ext cx="625547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bwMode="auto">
          <a:xfrm>
            <a:off x="5605218" y="6109254"/>
            <a:ext cx="6414504" cy="1015663"/>
          </a:xfrm>
          <a:prstGeom prst="rect">
            <a:avLst/>
          </a:prstGeom>
          <a:noFill/>
        </p:spPr>
        <p:txBody>
          <a:bodyPr wrap="square" rtlCol="0">
            <a:spAutoFit/>
          </a:bodyPr>
          <a:lstStyle/>
          <a:p>
            <a:pPr>
              <a:defRPr/>
            </a:pPr>
            <a:r>
              <a:rPr sz="700"/>
              <a:t>Proppé G.B, </a:t>
            </a:r>
            <a:r>
              <a:rPr lang="en-US" sz="700">
                <a:ea typeface="Times New Roman"/>
              </a:rPr>
              <a:t>Jónsdóttir</a:t>
            </a:r>
            <a:r>
              <a:rPr sz="700"/>
              <a:t> F., </a:t>
            </a:r>
            <a:r>
              <a:rPr lang="en-US" sz="700">
                <a:ea typeface="Times New Roman"/>
              </a:rPr>
              <a:t>Gunnarsson</a:t>
            </a:r>
            <a:r>
              <a:rPr sz="700"/>
              <a:t> P.S., Weidmann AE. Medication-induced delirium in patients with and without dementia: A systemtic review of international guidelines. Paper in preparation</a:t>
            </a:r>
            <a:endParaRPr/>
          </a:p>
          <a:p>
            <a:pPr>
              <a:defRPr/>
            </a:pPr>
            <a:endParaRPr lang="en-GB" sz="700" b="0" i="0">
              <a:solidFill>
                <a:srgbClr val="212121"/>
              </a:solidFill>
            </a:endParaRPr>
          </a:p>
          <a:p>
            <a:pPr>
              <a:defRPr/>
            </a:pPr>
            <a:r>
              <a:rPr lang="en-GB" sz="700" b="0" i="0">
                <a:solidFill>
                  <a:srgbClr val="212121"/>
                </a:solidFill>
              </a:rPr>
              <a:t>Michel DE, Tonna AP, Dartsch DC, Weidmann AE. Experiences of key stakeholders with the implementation of medication reviews in community pharmacies: A systematic review using the Consolidated Framework for Implementation Research (CFIR). Res Social Adm Pharm. 2022 Jun;18(6):2944-2961. doi: 10.1016/j.sapharm.2021.07.017. Epub 2021 Jul 21. PMID: 34420864.</a:t>
            </a:r>
            <a:endParaRPr sz="700"/>
          </a:p>
          <a:p>
            <a:pPr>
              <a:defRPr/>
            </a:pPr>
            <a:endParaRPr/>
          </a:p>
        </p:txBody>
      </p:sp>
    </p:spTree>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t>Data Extraction</a:t>
            </a:r>
          </a:p>
        </p:txBody>
      </p:sp>
      <p:pic>
        <p:nvPicPr>
          <p:cNvPr id="8" name="Content Placeholder 7"/>
          <p:cNvPicPr>
            <a:picLocks noGrp="1" noChangeAspect="1"/>
          </p:cNvPicPr>
          <p:nvPr>
            <p:ph sz="quarter" idx="13"/>
          </p:nvPr>
        </p:nvPicPr>
        <p:blipFill>
          <a:blip r:embed="rId3"/>
          <a:srcRect l="3159" t="10619" r="44832" b="11141"/>
          <a:stretch/>
        </p:blipFill>
        <p:spPr bwMode="auto">
          <a:xfrm>
            <a:off x="601969" y="1452375"/>
            <a:ext cx="4692274" cy="4988182"/>
          </a:xfrm>
          <a:prstGeom prst="rect">
            <a:avLst/>
          </a:prstGeom>
          <a:effectLst>
            <a:innerShdw blurRad="63500" dist="50800" dir="13500000">
              <a:prstClr val="black">
                <a:alpha val="50000"/>
              </a:prstClr>
            </a:innerShdw>
          </a:effectLst>
        </p:spPr>
      </p:pic>
      <p:sp>
        <p:nvSpPr>
          <p:cNvPr id="11" name="Oval 10"/>
          <p:cNvSpPr/>
          <p:nvPr/>
        </p:nvSpPr>
        <p:spPr bwMode="auto">
          <a:xfrm>
            <a:off x="437322" y="1908313"/>
            <a:ext cx="2875721" cy="662609"/>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grpSp>
        <p:nvGrpSpPr>
          <p:cNvPr id="21" name="Group 20"/>
          <p:cNvGrpSpPr/>
          <p:nvPr/>
        </p:nvGrpSpPr>
        <p:grpSpPr bwMode="auto">
          <a:xfrm>
            <a:off x="5848902" y="2279374"/>
            <a:ext cx="5786507" cy="768626"/>
            <a:chOff x="5848902" y="2279374"/>
            <a:chExt cx="5786507" cy="768626"/>
          </a:xfrm>
        </p:grpSpPr>
        <p:pic>
          <p:nvPicPr>
            <p:cNvPr id="10" name="Picture 9" descr="A black circle shaped glasses&#10;&#10;Description automatically generated"/>
            <p:cNvPicPr>
              <a:picLocks noChangeAspect="1"/>
            </p:cNvPicPr>
            <p:nvPr/>
          </p:nvPicPr>
          <p:blipFill>
            <a:blip r:embed="rId4"/>
            <a:stretch/>
          </p:blipFill>
          <p:spPr bwMode="auto">
            <a:xfrm>
              <a:off x="5848902" y="2373520"/>
              <a:ext cx="1383422" cy="674480"/>
            </a:xfrm>
            <a:prstGeom prst="rect">
              <a:avLst/>
            </a:prstGeom>
          </p:spPr>
        </p:pic>
        <p:sp>
          <p:nvSpPr>
            <p:cNvPr id="12" name="TextBox 11"/>
            <p:cNvSpPr txBox="1"/>
            <p:nvPr/>
          </p:nvSpPr>
          <p:spPr bwMode="auto">
            <a:xfrm>
              <a:off x="7580243" y="2279374"/>
              <a:ext cx="4055166" cy="646331"/>
            </a:xfrm>
            <a:prstGeom prst="rect">
              <a:avLst/>
            </a:prstGeom>
            <a:noFill/>
          </p:spPr>
          <p:txBody>
            <a:bodyPr wrap="square" rtlCol="0">
              <a:spAutoFit/>
            </a:bodyPr>
            <a:lstStyle/>
            <a:p>
              <a:pPr>
                <a:defRPr/>
              </a:pPr>
              <a:r>
                <a:rPr b="1"/>
                <a:t>Publication details </a:t>
              </a:r>
              <a:endParaRPr/>
            </a:p>
            <a:p>
              <a:pPr>
                <a:defRPr/>
              </a:pPr>
              <a:r>
                <a:rPr i="1"/>
                <a:t>Where, When, Who etc.</a:t>
              </a:r>
              <a:endParaRPr/>
            </a:p>
          </p:txBody>
        </p:sp>
      </p:grpSp>
      <p:grpSp>
        <p:nvGrpSpPr>
          <p:cNvPr id="23" name="Group 22"/>
          <p:cNvGrpSpPr/>
          <p:nvPr/>
        </p:nvGrpSpPr>
        <p:grpSpPr bwMode="auto">
          <a:xfrm>
            <a:off x="6359638" y="3429538"/>
            <a:ext cx="5593823" cy="1200329"/>
            <a:chOff x="6359638" y="3429538"/>
            <a:chExt cx="5593823" cy="1200329"/>
          </a:xfrm>
        </p:grpSpPr>
        <p:pic>
          <p:nvPicPr>
            <p:cNvPr id="14" name="Picture 13" descr="A black object with a white background&#10;&#10;Description automatically generated"/>
            <p:cNvPicPr>
              <a:picLocks noChangeAspect="1"/>
            </p:cNvPicPr>
            <p:nvPr/>
          </p:nvPicPr>
          <p:blipFill>
            <a:blip r:embed="rId5"/>
            <a:stretch/>
          </p:blipFill>
          <p:spPr bwMode="auto">
            <a:xfrm>
              <a:off x="6359638" y="3502651"/>
              <a:ext cx="361950" cy="1054100"/>
            </a:xfrm>
            <a:prstGeom prst="rect">
              <a:avLst/>
            </a:prstGeom>
          </p:spPr>
        </p:pic>
        <p:sp>
          <p:nvSpPr>
            <p:cNvPr id="15" name="TextBox 14"/>
            <p:cNvSpPr txBox="1"/>
            <p:nvPr/>
          </p:nvSpPr>
          <p:spPr bwMode="auto">
            <a:xfrm>
              <a:off x="7593495" y="3429538"/>
              <a:ext cx="4359966" cy="1200329"/>
            </a:xfrm>
            <a:prstGeom prst="rect">
              <a:avLst/>
            </a:prstGeom>
            <a:noFill/>
          </p:spPr>
          <p:txBody>
            <a:bodyPr wrap="square" rtlCol="0">
              <a:spAutoFit/>
            </a:bodyPr>
            <a:lstStyle/>
            <a:p>
              <a:pPr>
                <a:defRPr/>
              </a:pPr>
              <a:r>
                <a:rPr b="1"/>
                <a:t>Basic information</a:t>
              </a:r>
              <a:endParaRPr/>
            </a:p>
            <a:p>
              <a:pPr>
                <a:defRPr/>
              </a:pPr>
              <a:r>
                <a:rPr i="1"/>
                <a:t>population included; aim of study; methodology used etc.</a:t>
              </a:r>
              <a:endParaRPr/>
            </a:p>
            <a:p>
              <a:pPr>
                <a:defRPr/>
              </a:pPr>
              <a:r>
                <a:rPr>
                  <a:solidFill>
                    <a:srgbClr val="F39200"/>
                  </a:solidFill>
                </a:rPr>
                <a:t>Shou</a:t>
              </a:r>
              <a:r>
                <a:rPr lang="en-GB">
                  <a:solidFill>
                    <a:srgbClr val="F39200"/>
                  </a:solidFill>
                </a:rPr>
                <a:t>ld</a:t>
              </a:r>
              <a:r>
                <a:rPr>
                  <a:solidFill>
                    <a:srgbClr val="F39200"/>
                  </a:solidFill>
                </a:rPr>
                <a:t> link directly to your </a:t>
              </a:r>
              <a:r>
                <a:rPr b="1">
                  <a:solidFill>
                    <a:srgbClr val="F39200"/>
                  </a:solidFill>
                </a:rPr>
                <a:t>inclusion criteria</a:t>
              </a:r>
              <a:endParaRPr b="1" i="1">
                <a:solidFill>
                  <a:srgbClr val="F39200"/>
                </a:solidFill>
              </a:endParaRPr>
            </a:p>
          </p:txBody>
        </p:sp>
      </p:grpSp>
      <p:sp>
        <p:nvSpPr>
          <p:cNvPr id="16" name="Oval 15"/>
          <p:cNvSpPr/>
          <p:nvPr/>
        </p:nvSpPr>
        <p:spPr bwMode="auto">
          <a:xfrm>
            <a:off x="437322" y="2407572"/>
            <a:ext cx="2875721" cy="1622130"/>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grpSp>
        <p:nvGrpSpPr>
          <p:cNvPr id="22" name="Group 21"/>
          <p:cNvGrpSpPr/>
          <p:nvPr/>
        </p:nvGrpSpPr>
        <p:grpSpPr bwMode="auto">
          <a:xfrm>
            <a:off x="6105111" y="5115394"/>
            <a:ext cx="6086888" cy="1200329"/>
            <a:chOff x="6105111" y="5115394"/>
            <a:chExt cx="6086888" cy="1200329"/>
          </a:xfrm>
        </p:grpSpPr>
        <p:pic>
          <p:nvPicPr>
            <p:cNvPr id="18" name="Picture 17" descr="A black star on a white background&#10;&#10;Description automatically generated"/>
            <p:cNvPicPr>
              <a:picLocks noChangeAspect="1"/>
            </p:cNvPicPr>
            <p:nvPr/>
          </p:nvPicPr>
          <p:blipFill>
            <a:blip r:embed="rId6"/>
            <a:stretch/>
          </p:blipFill>
          <p:spPr bwMode="auto">
            <a:xfrm>
              <a:off x="6105111" y="5254155"/>
              <a:ext cx="867302" cy="922809"/>
            </a:xfrm>
            <a:prstGeom prst="rect">
              <a:avLst/>
            </a:prstGeom>
          </p:spPr>
        </p:pic>
        <p:sp>
          <p:nvSpPr>
            <p:cNvPr id="19" name="TextBox 18"/>
            <p:cNvSpPr txBox="1"/>
            <p:nvPr/>
          </p:nvSpPr>
          <p:spPr bwMode="auto">
            <a:xfrm>
              <a:off x="7593494" y="5115394"/>
              <a:ext cx="4598505" cy="1200329"/>
            </a:xfrm>
            <a:prstGeom prst="rect">
              <a:avLst/>
            </a:prstGeom>
            <a:noFill/>
          </p:spPr>
          <p:txBody>
            <a:bodyPr wrap="square" rtlCol="0">
              <a:spAutoFit/>
            </a:bodyPr>
            <a:lstStyle/>
            <a:p>
              <a:pPr>
                <a:defRPr/>
              </a:pPr>
              <a:r>
                <a:rPr b="1"/>
                <a:t>Essential information</a:t>
              </a:r>
              <a:endParaRPr/>
            </a:p>
            <a:p>
              <a:pPr>
                <a:defRPr/>
              </a:pPr>
              <a:r>
                <a:rPr i="1"/>
                <a:t>key results; conclusion; types of medication used etc.</a:t>
              </a:r>
              <a:endParaRPr/>
            </a:p>
            <a:p>
              <a:pPr>
                <a:defRPr/>
              </a:pPr>
              <a:r>
                <a:rPr>
                  <a:solidFill>
                    <a:srgbClr val="F39200"/>
                  </a:solidFill>
                </a:rPr>
                <a:t>Shou</a:t>
              </a:r>
              <a:r>
                <a:rPr lang="en-GB">
                  <a:solidFill>
                    <a:srgbClr val="F39200"/>
                  </a:solidFill>
                </a:rPr>
                <a:t>ld</a:t>
              </a:r>
              <a:r>
                <a:rPr>
                  <a:solidFill>
                    <a:srgbClr val="F39200"/>
                  </a:solidFill>
                </a:rPr>
                <a:t> link directly to your </a:t>
              </a:r>
              <a:r>
                <a:rPr b="1">
                  <a:solidFill>
                    <a:srgbClr val="F39200"/>
                  </a:solidFill>
                </a:rPr>
                <a:t>research question</a:t>
              </a:r>
              <a:endParaRPr b="1" i="1">
                <a:solidFill>
                  <a:srgbClr val="F39200"/>
                </a:solidFill>
              </a:endParaRPr>
            </a:p>
          </p:txBody>
        </p:sp>
      </p:grpSp>
      <p:sp>
        <p:nvSpPr>
          <p:cNvPr id="20" name="Oval 19"/>
          <p:cNvSpPr/>
          <p:nvPr/>
        </p:nvSpPr>
        <p:spPr bwMode="auto">
          <a:xfrm>
            <a:off x="238539" y="3946465"/>
            <a:ext cx="3074504" cy="2369257"/>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t>Presentation of data</a:t>
            </a:r>
          </a:p>
        </p:txBody>
      </p:sp>
      <p:pic>
        <p:nvPicPr>
          <p:cNvPr id="8" name="Content Placeholder 7" descr="A white paper with black text&#10;&#10;Description automatically generated"/>
          <p:cNvPicPr>
            <a:picLocks noGrp="1" noChangeAspect="1"/>
          </p:cNvPicPr>
          <p:nvPr>
            <p:ph sz="quarter" idx="13"/>
          </p:nvPr>
        </p:nvPicPr>
        <p:blipFill>
          <a:blip r:embed="rId3"/>
          <a:stretch/>
        </p:blipFill>
        <p:spPr bwMode="auto">
          <a:xfrm>
            <a:off x="754431" y="1922669"/>
            <a:ext cx="5341569" cy="353722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Oval 8"/>
          <p:cNvSpPr/>
          <p:nvPr/>
        </p:nvSpPr>
        <p:spPr bwMode="auto">
          <a:xfrm>
            <a:off x="4426226" y="2226366"/>
            <a:ext cx="1378226" cy="609600"/>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pic>
        <p:nvPicPr>
          <p:cNvPr id="11" name="Picture 10" descr="A table with text and numbers&#10;&#10;Description automatically generated with medium confidence"/>
          <p:cNvPicPr>
            <a:picLocks noChangeAspect="1"/>
          </p:cNvPicPr>
          <p:nvPr/>
        </p:nvPicPr>
        <p:blipFill>
          <a:blip r:embed="rId4"/>
          <a:srcRect t="3713"/>
          <a:stretch/>
        </p:blipFill>
        <p:spPr bwMode="auto">
          <a:xfrm>
            <a:off x="6745908" y="1922668"/>
            <a:ext cx="4726716" cy="353722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2" name="Oval 11"/>
          <p:cNvSpPr/>
          <p:nvPr/>
        </p:nvSpPr>
        <p:spPr bwMode="auto">
          <a:xfrm>
            <a:off x="6500191" y="3429000"/>
            <a:ext cx="1378226" cy="2216426"/>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cxnSp>
        <p:nvCxnSpPr>
          <p:cNvPr id="13" name="Straight Connector 12"/>
          <p:cNvCxnSpPr>
            <a:cxnSpLocks/>
          </p:cNvCxnSpPr>
          <p:nvPr/>
        </p:nvCxnSpPr>
        <p:spPr bwMode="auto">
          <a:xfrm>
            <a:off x="297476" y="6387549"/>
            <a:ext cx="6255478"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bwMode="auto">
          <a:xfrm>
            <a:off x="249908" y="6387549"/>
            <a:ext cx="11109087" cy="338554"/>
          </a:xfrm>
          <a:prstGeom prst="rect">
            <a:avLst/>
          </a:prstGeom>
          <a:noFill/>
        </p:spPr>
        <p:txBody>
          <a:bodyPr wrap="square" rtlCol="0">
            <a:spAutoFit/>
          </a:bodyPr>
          <a:lstStyle/>
          <a:p>
            <a:pPr>
              <a:defRPr/>
            </a:pPr>
            <a:r>
              <a:rPr sz="800"/>
              <a:t>Weidmann A.E., Sonnleitner-Heglmeier A., Dartsch D. Effect of patient education videos on modifying medication related health behaviours: a systemtic review using the behaviour intervention functions. </a:t>
            </a:r>
            <a:r>
              <a:rPr sz="800" i="1"/>
              <a:t>Patient Education and Counselling</a:t>
            </a:r>
            <a:r>
              <a:rPr sz="800"/>
              <a:t>, 2023. Accepted for publication. </a:t>
            </a:r>
            <a:endParaRPr/>
          </a:p>
        </p:txBody>
      </p:sp>
      <p:sp>
        <p:nvSpPr>
          <p:cNvPr id="16" name="TextBox 15"/>
          <p:cNvSpPr txBox="1"/>
          <p:nvPr/>
        </p:nvSpPr>
        <p:spPr bwMode="auto">
          <a:xfrm>
            <a:off x="649908" y="5832687"/>
            <a:ext cx="6096000" cy="369332"/>
          </a:xfrm>
          <a:prstGeom prst="rect">
            <a:avLst/>
          </a:prstGeom>
          <a:noFill/>
          <a:effectLst>
            <a:outerShdw blurRad="50800" dist="38100" dir="2700000" algn="tl" rotWithShape="0">
              <a:prstClr val="black">
                <a:alpha val="40000"/>
              </a:prstClr>
            </a:outerShdw>
          </a:effectLst>
        </p:spPr>
        <p:txBody>
          <a:bodyPr wrap="square">
            <a:spAutoFit/>
          </a:bodyPr>
          <a:lstStyle/>
          <a:p>
            <a:pPr>
              <a:defRPr/>
            </a:pPr>
            <a:r>
              <a:rPr b="1"/>
              <a:t>https://www.equator-network.org/reporting-guidelines/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lang="en-GB"/>
              <a:t>Additional materials 5.0</a:t>
            </a:r>
            <a:endParaRPr/>
          </a:p>
        </p:txBody>
      </p:sp>
      <p:pic>
        <p:nvPicPr>
          <p:cNvPr id="3" name="Content Placeholder 2" descr="A qr code with a white background&#10;&#10;Description automatically generated"/>
          <p:cNvPicPr>
            <a:picLocks noGrp="1" noChangeAspect="1"/>
          </p:cNvPicPr>
          <p:nvPr>
            <p:ph sz="quarter" idx="13"/>
          </p:nvPr>
        </p:nvPicPr>
        <p:blipFill>
          <a:blip r:embed="rId4"/>
          <a:stretch/>
        </p:blipFill>
        <p:spPr bwMode="auto">
          <a:xfrm>
            <a:off x="2854712" y="1345964"/>
            <a:ext cx="5814065" cy="5512036"/>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p:txBody>
          <a:bodyPr/>
          <a:lstStyle/>
          <a:p>
            <a:pPr>
              <a:defRPr/>
            </a:pPr>
            <a:r>
              <a:t>Are there any Ai tools </a:t>
            </a:r>
          </a:p>
        </p:txBody>
      </p:sp>
      <p:sp>
        <p:nvSpPr>
          <p:cNvPr id="3" name="Subtitle 2"/>
          <p:cNvSpPr>
            <a:spLocks noGrp="1"/>
          </p:cNvSpPr>
          <p:nvPr>
            <p:ph type="subTitle" idx="1"/>
          </p:nvPr>
        </p:nvSpPr>
        <p:spPr bwMode="auto"/>
        <p:txBody>
          <a:bodyPr/>
          <a:lstStyle/>
          <a:p>
            <a:pPr>
              <a:defRPr/>
            </a:pPr>
            <a:r>
              <a:rPr lang="en-GB"/>
              <a:t>t</a:t>
            </a:r>
            <a:r>
              <a:t>hat can help?</a:t>
            </a:r>
          </a:p>
        </p:txBody>
      </p:sp>
      <p:sp>
        <p:nvSpPr>
          <p:cNvPr id="6" name="Slide Number Placeholder 5"/>
          <p:cNvSpPr>
            <a:spLocks noGrp="1"/>
          </p:cNvSpPr>
          <p:nvPr>
            <p:ph type="sldNum" sz="quarter" idx="12"/>
          </p:nvPr>
        </p:nvSpPr>
        <p:spPr bwMode="auto"/>
        <p:txBody>
          <a:bodyPr/>
          <a:lstStyle/>
          <a:p>
            <a:pPr>
              <a:defRPr/>
            </a:pPr>
            <a:fld id="{3BC1DCBA-1DA2-4849-B554-1FA119B8AA61}" type="slidenum">
              <a:rPr lang="en-GB"/>
              <a:t>57</a:t>
            </a:fld>
            <a:endParaRPr lang="en-GB"/>
          </a:p>
        </p:txBody>
      </p:sp>
      <p:pic>
        <p:nvPicPr>
          <p:cNvPr id="9" name="Picture Placeholder 8" descr="A robot hand pointing at something&#10;&#10;Description automatically generated"/>
          <p:cNvPicPr>
            <a:picLocks noGrp="1" noChangeAspect="1"/>
          </p:cNvPicPr>
          <p:nvPr>
            <p:ph type="pic" sz="quarter" idx="13"/>
          </p:nvPr>
        </p:nvPicPr>
        <p:blipFill>
          <a:blip r:embed="rId3"/>
          <a:srcRect l="11806" t="-671" r="56642" b="671"/>
          <a:stretch/>
        </p:blipFill>
        <p:spPr bwMode="auto">
          <a:xfrm>
            <a:off x="8955088" y="-92766"/>
            <a:ext cx="3236912" cy="697727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b="1"/>
              <a:t>RAYYAN</a:t>
            </a:r>
            <a:endParaRPr/>
          </a:p>
        </p:txBody>
      </p:sp>
      <p:pic>
        <p:nvPicPr>
          <p:cNvPr id="4" name="Picture 3" descr="A screenshot of a medical report&#10;&#10;Description automatically generated"/>
          <p:cNvPicPr>
            <a:picLocks noChangeAspect="1"/>
          </p:cNvPicPr>
          <p:nvPr/>
        </p:nvPicPr>
        <p:blipFill>
          <a:blip r:embed="rId3"/>
          <a:stretch/>
        </p:blipFill>
        <p:spPr bwMode="auto">
          <a:xfrm>
            <a:off x="0" y="1407488"/>
            <a:ext cx="12191179" cy="545051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Lateral</a:t>
            </a:r>
          </a:p>
        </p:txBody>
      </p:sp>
      <p:pic>
        <p:nvPicPr>
          <p:cNvPr id="6" name="Picture 5" descr="A screenshot of a white background&#10;&#10;Description automatically generated"/>
          <p:cNvPicPr>
            <a:picLocks noChangeAspect="1"/>
          </p:cNvPicPr>
          <p:nvPr/>
        </p:nvPicPr>
        <p:blipFill>
          <a:blip r:embed="rId3"/>
          <a:stretch/>
        </p:blipFill>
        <p:spPr bwMode="auto">
          <a:xfrm>
            <a:off x="0" y="2429691"/>
            <a:ext cx="13293997" cy="44283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Picture Placeholder 8" descr="A group of people holding glasses of drinks&#10;&#10;Description automatically generated"/>
          <p:cNvPicPr>
            <a:picLocks noGrp="1" noChangeAspect="1"/>
          </p:cNvPicPr>
          <p:nvPr>
            <p:ph type="pic" sz="quarter" idx="14"/>
          </p:nvPr>
        </p:nvPicPr>
        <p:blipFill>
          <a:blip r:embed="rId3"/>
          <a:srcRect l="13648" r="13647"/>
          <a:stretch/>
        </p:blipFill>
        <p:spPr bwMode="auto">
          <a:prstGeom prst="rect">
            <a:avLst/>
          </a:prstGeom>
        </p:spPr>
      </p:pic>
      <p:sp>
        <p:nvSpPr>
          <p:cNvPr id="5" name="Slide Number Placeholder 4"/>
          <p:cNvSpPr>
            <a:spLocks noGrp="1"/>
          </p:cNvSpPr>
          <p:nvPr>
            <p:ph type="sldNum" sz="quarter" idx="12"/>
          </p:nvPr>
        </p:nvSpPr>
        <p:spPr bwMode="auto"/>
        <p:txBody>
          <a:bodyPr/>
          <a:lstStyle/>
          <a:p>
            <a:pPr>
              <a:defRPr/>
            </a:pPr>
            <a:fld id="{FA2F7864-EED0-4F9C-B550-9BE077CF3E2F}" type="slidenum">
              <a:rPr lang="en-GB"/>
              <a:t>6</a:t>
            </a:fld>
            <a:endParaRPr lang="en-GB"/>
          </a:p>
        </p:txBody>
      </p:sp>
      <p:sp>
        <p:nvSpPr>
          <p:cNvPr id="6" name="Title 5"/>
          <p:cNvSpPr>
            <a:spLocks noGrp="1"/>
          </p:cNvSpPr>
          <p:nvPr>
            <p:ph type="title"/>
          </p:nvPr>
        </p:nvSpPr>
        <p:spPr bwMode="auto">
          <a:xfrm>
            <a:off x="492749" y="1324813"/>
            <a:ext cx="5566214" cy="466864"/>
          </a:xfrm>
        </p:spPr>
        <p:txBody>
          <a:bodyPr/>
          <a:lstStyle/>
          <a:p>
            <a:pPr>
              <a:defRPr/>
            </a:pPr>
            <a:r>
              <a:rPr sz="3600" b="1">
                <a:latin typeface="Calibri"/>
              </a:rPr>
              <a:t>Getting to know each other</a:t>
            </a:r>
            <a:endParaRPr/>
          </a:p>
        </p:txBody>
      </p:sp>
      <p:sp>
        <p:nvSpPr>
          <p:cNvPr id="7" name="Text Placeholder 6"/>
          <p:cNvSpPr>
            <a:spLocks noGrp="1"/>
          </p:cNvSpPr>
          <p:nvPr>
            <p:ph type="body" sz="quarter" idx="13"/>
          </p:nvPr>
        </p:nvSpPr>
        <p:spPr bwMode="auto">
          <a:xfrm>
            <a:off x="492749" y="1791676"/>
            <a:ext cx="5327948" cy="4385286"/>
          </a:xfrm>
        </p:spPr>
        <p:txBody>
          <a:bodyPr/>
          <a:lstStyle/>
          <a:p>
            <a:pPr marL="0" indent="0">
              <a:buNone/>
              <a:defRPr/>
            </a:pPr>
            <a:endParaRPr/>
          </a:p>
          <a:p>
            <a:pPr marL="0" indent="0">
              <a:buNone/>
              <a:defRPr/>
            </a:pPr>
            <a:endParaRPr/>
          </a:p>
          <a:p>
            <a:pPr marL="0" indent="0">
              <a:buNone/>
              <a:defRPr/>
            </a:pPr>
            <a:endParaRPr/>
          </a:p>
          <a:p>
            <a:pPr marL="0" indent="0">
              <a:buNone/>
              <a:defRPr/>
            </a:pPr>
            <a:r>
              <a:rPr lang="en-GB" sz="3200">
                <a:latin typeface="Calibri"/>
              </a:rPr>
              <a:t>If you could meet any living person for dinner, who would you pick and why?</a:t>
            </a:r>
            <a:endParaRPr sz="3200">
              <a:latin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Jenni Ai</a:t>
            </a:r>
          </a:p>
        </p:txBody>
      </p:sp>
      <p:pic>
        <p:nvPicPr>
          <p:cNvPr id="4" name="Picture 3" descr="A screenshot of a website&#10;&#10;Description automatically generated"/>
          <p:cNvPicPr>
            <a:picLocks noChangeAspect="1"/>
          </p:cNvPicPr>
          <p:nvPr/>
        </p:nvPicPr>
        <p:blipFill>
          <a:blip r:embed="rId4"/>
          <a:stretch/>
        </p:blipFill>
        <p:spPr bwMode="auto">
          <a:xfrm>
            <a:off x="0" y="1783158"/>
            <a:ext cx="12192000" cy="5163423"/>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Picture Placeholder 8" descr="A group of people sitting around a table&#10;&#10;Description automatically generated"/>
          <p:cNvPicPr>
            <a:picLocks noGrp="1" noChangeAspect="1"/>
          </p:cNvPicPr>
          <p:nvPr>
            <p:ph type="pic" sz="quarter" idx="14"/>
          </p:nvPr>
        </p:nvPicPr>
        <p:blipFill>
          <a:blip r:embed="rId4"/>
          <a:srcRect l="13814" r="13813"/>
          <a:stretch/>
        </p:blipFill>
        <p:spPr bwMode="auto">
          <a:prstGeom prst="rect">
            <a:avLst/>
          </a:prstGeom>
        </p:spPr>
      </p:pic>
      <p:sp>
        <p:nvSpPr>
          <p:cNvPr id="5" name="Slide Number Placeholder 4"/>
          <p:cNvSpPr>
            <a:spLocks noGrp="1"/>
          </p:cNvSpPr>
          <p:nvPr>
            <p:ph type="sldNum" sz="quarter" idx="12"/>
          </p:nvPr>
        </p:nvSpPr>
        <p:spPr bwMode="auto"/>
        <p:txBody>
          <a:bodyPr/>
          <a:lstStyle/>
          <a:p>
            <a:pPr>
              <a:defRPr/>
            </a:pPr>
            <a:fld id="{FA2F7864-EED0-4F9C-B550-9BE077CF3E2F}" type="slidenum">
              <a:rPr lang="en-GB"/>
              <a:t>61</a:t>
            </a:fld>
            <a:endParaRPr lang="en-GB"/>
          </a:p>
        </p:txBody>
      </p:sp>
      <p:sp>
        <p:nvSpPr>
          <p:cNvPr id="6" name="Title 5"/>
          <p:cNvSpPr>
            <a:spLocks noGrp="1"/>
          </p:cNvSpPr>
          <p:nvPr>
            <p:ph type="title"/>
          </p:nvPr>
        </p:nvSpPr>
        <p:spPr bwMode="auto"/>
        <p:txBody>
          <a:bodyPr/>
          <a:lstStyle/>
          <a:p>
            <a:pPr>
              <a:defRPr/>
            </a:pPr>
            <a:r>
              <a:rPr sz="2800" b="1">
                <a:latin typeface="Calibri"/>
              </a:rPr>
              <a:t>Group exercise (60mins)</a:t>
            </a:r>
            <a:endParaRPr/>
          </a:p>
        </p:txBody>
      </p:sp>
      <p:sp>
        <p:nvSpPr>
          <p:cNvPr id="7" name="Text Placeholder 6"/>
          <p:cNvSpPr>
            <a:spLocks noGrp="1"/>
          </p:cNvSpPr>
          <p:nvPr>
            <p:ph type="body" sz="quarter" idx="13"/>
          </p:nvPr>
        </p:nvSpPr>
        <p:spPr bwMode="auto">
          <a:xfrm>
            <a:off x="838200" y="1558245"/>
            <a:ext cx="5090652" cy="4618718"/>
          </a:xfrm>
        </p:spPr>
        <p:txBody>
          <a:bodyPr/>
          <a:lstStyle/>
          <a:p>
            <a:pPr marL="0" indent="0">
              <a:buNone/>
              <a:defRPr/>
            </a:pPr>
            <a:endParaRPr sz="2400">
              <a:latin typeface="Calibri"/>
            </a:endParaRPr>
          </a:p>
          <a:p>
            <a:pPr>
              <a:defRPr/>
            </a:pPr>
            <a:r>
              <a:rPr lang="en-US" sz="2400">
                <a:latin typeface="Calibri"/>
                <a:ea typeface="Arial"/>
              </a:rPr>
              <a:t>Complete a Title, Abstract &amp; Full-text screening using the 15 titles. </a:t>
            </a:r>
            <a:endParaRPr/>
          </a:p>
          <a:p>
            <a:pPr marL="0" indent="0">
              <a:buNone/>
              <a:defRPr/>
            </a:pPr>
            <a:endParaRPr lang="en-US" sz="2400">
              <a:latin typeface="Calibri"/>
            </a:endParaRPr>
          </a:p>
          <a:p>
            <a:pPr>
              <a:defRPr/>
            </a:pPr>
            <a:r>
              <a:rPr lang="en-US" sz="2400">
                <a:latin typeface="Calibri"/>
              </a:rPr>
              <a:t>Identify and decide on the best critical appraisal tools to use.</a:t>
            </a:r>
            <a:endParaRPr/>
          </a:p>
          <a:p>
            <a:pPr>
              <a:defRPr/>
            </a:pPr>
            <a:endParaRPr lang="en-US" sz="2400">
              <a:latin typeface="Calibri"/>
              <a:ea typeface="Arial"/>
            </a:endParaRPr>
          </a:p>
          <a:p>
            <a:pPr>
              <a:defRPr/>
            </a:pPr>
            <a:r>
              <a:rPr lang="en-US" sz="2400">
                <a:latin typeface="Calibri"/>
                <a:ea typeface="Arial"/>
              </a:rPr>
              <a:t>Develop a data extraction tool specific to the chosen research</a:t>
            </a:r>
            <a:r>
              <a:rPr sz="2400">
                <a:latin typeface="Calibri"/>
              </a:rPr>
              <a:t> question</a:t>
            </a:r>
            <a:r>
              <a:rPr lang="en-US" sz="2400">
                <a:latin typeface="Calibri"/>
              </a:rPr>
              <a:t>.</a:t>
            </a:r>
            <a:endParaRPr sz="2400">
              <a:latin typeface="Calibri"/>
            </a:endParaRPr>
          </a:p>
        </p:txBody>
      </p:sp>
    </p:spTree>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Picture Placeholder 9" descr="A person holding a cup of coffee&#10;&#10;Description automatically generated"/>
          <p:cNvPicPr>
            <a:picLocks noGrp="1" noChangeAspect="1"/>
          </p:cNvPicPr>
          <p:nvPr>
            <p:ph type="pic" sz="quarter" idx="14"/>
          </p:nvPr>
        </p:nvPicPr>
        <p:blipFill>
          <a:blip r:embed="rId3"/>
          <a:srcRect t="32089" r="1" b="6659"/>
          <a:stretch/>
        </p:blipFill>
        <p:spPr bwMode="auto">
          <a:xfrm>
            <a:off x="6133038" y="742950"/>
            <a:ext cx="6058961" cy="5559879"/>
          </a:xfrm>
          <a:prstGeom prst="rect">
            <a:avLst/>
          </a:prstGeom>
          <a:noFill/>
        </p:spPr>
      </p:pic>
      <p:sp>
        <p:nvSpPr>
          <p:cNvPr id="5" name="Slide Number Placeholder 4"/>
          <p:cNvSpPr>
            <a:spLocks noGrp="1"/>
          </p:cNvSpPr>
          <p:nvPr>
            <p:ph type="sldNum" sz="quarter" idx="12"/>
          </p:nvPr>
        </p:nvSpPr>
        <p:spPr bwMode="auto">
          <a:xfrm>
            <a:off x="8610600" y="6356350"/>
            <a:ext cx="2743200" cy="365125"/>
          </a:xfrm>
        </p:spPr>
        <p:txBody>
          <a:bodyPr anchor="ctr">
            <a:normAutofit/>
          </a:bodyPr>
          <a:lstStyle/>
          <a:p>
            <a:pPr>
              <a:spcAft>
                <a:spcPts val="600"/>
              </a:spcAft>
              <a:defRPr/>
            </a:pPr>
            <a:fld id="{FA2F7864-EED0-4F9C-B550-9BE077CF3E2F}" type="slidenum">
              <a:rPr lang="en-GB"/>
              <a:t>62</a:t>
            </a:fld>
            <a:endParaRPr lang="en-GB"/>
          </a:p>
        </p:txBody>
      </p:sp>
      <p:sp>
        <p:nvSpPr>
          <p:cNvPr id="13" name="Text Placeholder 6"/>
          <p:cNvSpPr txBox="1"/>
          <p:nvPr/>
        </p:nvSpPr>
        <p:spPr bwMode="auto">
          <a:xfrm>
            <a:off x="690715" y="1255010"/>
            <a:ext cx="4746171" cy="4618718"/>
          </a:xfrm>
          <a:prstGeom prst="rect">
            <a:avLst/>
          </a:prstGeom>
        </p:spPr>
        <p:txBody>
          <a:bodyPr/>
          <a:lstStyle>
            <a:lvl1pPr marL="228600" indent="-228600" algn="l" defTabSz="914400">
              <a:lnSpc>
                <a:spcPct val="90000"/>
              </a:lnSpc>
              <a:spcBef>
                <a:spcPts val="1000"/>
              </a:spcBef>
              <a:buFont typeface="Arial"/>
              <a:buChar char="•"/>
              <a:defRPr sz="1600">
                <a:solidFill>
                  <a:schemeClr val="bg1"/>
                </a:solidFill>
                <a:latin typeface="Arial"/>
                <a:ea typeface="+mn-ea"/>
                <a:cs typeface="Arial"/>
              </a:defRPr>
            </a:lvl1pPr>
            <a:lvl2pPr marL="685800" indent="-228600" algn="l" defTabSz="914400">
              <a:lnSpc>
                <a:spcPct val="90000"/>
              </a:lnSpc>
              <a:spcBef>
                <a:spcPts val="500"/>
              </a:spcBef>
              <a:buFont typeface="Arial"/>
              <a:buChar char="•"/>
              <a:defRPr sz="1600">
                <a:solidFill>
                  <a:schemeClr val="bg1"/>
                </a:solidFill>
                <a:latin typeface="Arial"/>
                <a:ea typeface="+mn-ea"/>
                <a:cs typeface="Arial"/>
              </a:defRPr>
            </a:lvl2pPr>
            <a:lvl3pPr marL="1143000" indent="-228600" algn="l" defTabSz="914400">
              <a:lnSpc>
                <a:spcPct val="90000"/>
              </a:lnSpc>
              <a:spcBef>
                <a:spcPts val="500"/>
              </a:spcBef>
              <a:buFont typeface="Arial"/>
              <a:buChar char="•"/>
              <a:defRPr sz="1600">
                <a:solidFill>
                  <a:schemeClr val="bg1"/>
                </a:solidFill>
                <a:latin typeface="Arial"/>
                <a:ea typeface="+mn-ea"/>
                <a:cs typeface="Arial"/>
              </a:defRPr>
            </a:lvl3pPr>
            <a:lvl4pPr marL="1600200" indent="-228600" algn="l" defTabSz="914400">
              <a:lnSpc>
                <a:spcPct val="90000"/>
              </a:lnSpc>
              <a:spcBef>
                <a:spcPts val="500"/>
              </a:spcBef>
              <a:buFont typeface="Arial"/>
              <a:buChar char="•"/>
              <a:defRPr sz="1600">
                <a:solidFill>
                  <a:schemeClr val="bg1"/>
                </a:solidFill>
                <a:latin typeface="Arial"/>
                <a:ea typeface="+mn-ea"/>
                <a:cs typeface="Arial"/>
              </a:defRPr>
            </a:lvl4pPr>
            <a:lvl5pPr marL="2057400" indent="-228600" algn="l" defTabSz="914400">
              <a:lnSpc>
                <a:spcPct val="90000"/>
              </a:lnSpc>
              <a:spcBef>
                <a:spcPts val="500"/>
              </a:spcBef>
              <a:buFont typeface="Arial"/>
              <a:buChar char="•"/>
              <a:defRPr sz="1600">
                <a:solidFill>
                  <a:schemeClr val="bg1"/>
                </a:solidFill>
                <a:latin typeface="Arial"/>
                <a:ea typeface="+mn-ea"/>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endParaRPr/>
          </a:p>
          <a:p>
            <a:pPr marL="0" indent="0">
              <a:buFont typeface="Arial"/>
              <a:buNone/>
              <a:defRPr/>
            </a:pPr>
            <a:endParaRPr/>
          </a:p>
          <a:p>
            <a:pPr marL="0" indent="0">
              <a:buFont typeface="Arial"/>
              <a:buNone/>
              <a:defRPr/>
            </a:pPr>
            <a:endParaRPr/>
          </a:p>
          <a:p>
            <a:pPr marL="0" indent="0">
              <a:buFont typeface="Arial"/>
              <a:buNone/>
              <a:defRPr/>
            </a:pPr>
            <a:endParaRPr/>
          </a:p>
          <a:p>
            <a:pPr marL="0" indent="0">
              <a:buFont typeface="Arial"/>
              <a:buNone/>
              <a:defRPr/>
            </a:pPr>
            <a:endParaRPr/>
          </a:p>
          <a:p>
            <a:pPr marL="0" indent="0" algn="ctr">
              <a:buFont typeface="Arial"/>
              <a:buNone/>
              <a:defRPr/>
            </a:pPr>
            <a:r>
              <a:rPr sz="4000" b="1">
                <a:latin typeface="Calibri"/>
              </a:rPr>
              <a:t>Coffee Break</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672513" y="3188408"/>
            <a:ext cx="7040252" cy="1998784"/>
          </a:xfrm>
        </p:spPr>
        <p:txBody>
          <a:bodyPr/>
          <a:lstStyle/>
          <a:p>
            <a:pPr>
              <a:defRPr/>
            </a:pPr>
            <a:r>
              <a:rPr lang="en-US" sz="3600" b="1">
                <a:latin typeface="Calibri"/>
                <a:ea typeface="Arial"/>
              </a:rPr>
              <a:t>Literature review development (Part 4)</a:t>
            </a:r>
            <a:endParaRPr sz="8800">
              <a:latin typeface="Calibri"/>
            </a:endParaRPr>
          </a:p>
        </p:txBody>
      </p:sp>
      <p:sp>
        <p:nvSpPr>
          <p:cNvPr id="3" name="Subtitle 2"/>
          <p:cNvSpPr>
            <a:spLocks noGrp="1"/>
          </p:cNvSpPr>
          <p:nvPr>
            <p:ph type="subTitle" idx="1"/>
          </p:nvPr>
        </p:nvSpPr>
        <p:spPr bwMode="auto">
          <a:xfrm>
            <a:off x="738774" y="1761420"/>
            <a:ext cx="7040252" cy="1998784"/>
          </a:xfrm>
        </p:spPr>
        <p:txBody>
          <a:bodyPr/>
          <a:lstStyle/>
          <a:p>
            <a:pPr>
              <a:defRPr/>
            </a:pPr>
            <a:r>
              <a:rPr lang="en-US" sz="4000" b="1">
                <a:ea typeface="Arial"/>
              </a:rPr>
              <a:t>The use of AI as novel writing tool: opportunities and challenges</a:t>
            </a:r>
            <a:r>
              <a:rPr sz="4000"/>
              <a:t> </a:t>
            </a:r>
          </a:p>
        </p:txBody>
      </p:sp>
      <p:sp>
        <p:nvSpPr>
          <p:cNvPr id="6" name="Slide Number Placeholder 5"/>
          <p:cNvSpPr>
            <a:spLocks noGrp="1"/>
          </p:cNvSpPr>
          <p:nvPr>
            <p:ph type="sldNum" sz="quarter" idx="12"/>
          </p:nvPr>
        </p:nvSpPr>
        <p:spPr bwMode="auto"/>
        <p:txBody>
          <a:bodyPr/>
          <a:lstStyle/>
          <a:p>
            <a:pPr>
              <a:defRPr/>
            </a:pPr>
            <a:fld id="{3BC1DCBA-1DA2-4849-B554-1FA119B8AA61}" type="slidenum">
              <a:rPr lang="en-GB"/>
              <a:t>63</a:t>
            </a:fld>
            <a:endParaRPr lang="en-GB"/>
          </a:p>
        </p:txBody>
      </p:sp>
      <p:pic>
        <p:nvPicPr>
          <p:cNvPr id="22" name="Picture Placeholder 21" descr="A robot hand touching a tablet&#10;&#10;Description automatically generated"/>
          <p:cNvPicPr>
            <a:picLocks noGrp="1" noChangeAspect="1"/>
          </p:cNvPicPr>
          <p:nvPr>
            <p:ph type="pic" sz="quarter" idx="13"/>
          </p:nvPr>
        </p:nvPicPr>
        <p:blipFill>
          <a:blip r:embed="rId3"/>
          <a:srcRect t="1628" b="1628"/>
          <a:stretch/>
        </p:blipFill>
        <p:spPr bwMode="auto">
          <a:xfrm>
            <a:off x="7473950" y="0"/>
            <a:ext cx="471805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Picture Placeholder 8" descr="A group of people sitting around a table&#10;&#10;Description automatically generated"/>
          <p:cNvPicPr>
            <a:picLocks noGrp="1" noChangeAspect="1"/>
          </p:cNvPicPr>
          <p:nvPr>
            <p:ph type="pic" sz="quarter" idx="14"/>
          </p:nvPr>
        </p:nvPicPr>
        <p:blipFill>
          <a:blip r:embed="rId3"/>
          <a:srcRect l="13814" r="13813"/>
          <a:stretch/>
        </p:blipFill>
        <p:spPr bwMode="auto">
          <a:prstGeom prst="rect">
            <a:avLst/>
          </a:prstGeom>
        </p:spPr>
      </p:pic>
      <p:sp>
        <p:nvSpPr>
          <p:cNvPr id="5" name="Slide Number Placeholder 4"/>
          <p:cNvSpPr>
            <a:spLocks noGrp="1"/>
          </p:cNvSpPr>
          <p:nvPr>
            <p:ph type="sldNum" sz="quarter" idx="12"/>
          </p:nvPr>
        </p:nvSpPr>
        <p:spPr bwMode="auto"/>
        <p:txBody>
          <a:bodyPr/>
          <a:lstStyle/>
          <a:p>
            <a:pPr>
              <a:defRPr/>
            </a:pPr>
            <a:fld id="{FA2F7864-EED0-4F9C-B550-9BE077CF3E2F}" type="slidenum">
              <a:rPr lang="en-GB"/>
              <a:t>64</a:t>
            </a:fld>
            <a:endParaRPr lang="en-GB"/>
          </a:p>
        </p:txBody>
      </p:sp>
      <p:sp>
        <p:nvSpPr>
          <p:cNvPr id="6" name="Title 5"/>
          <p:cNvSpPr>
            <a:spLocks noGrp="1"/>
          </p:cNvSpPr>
          <p:nvPr>
            <p:ph type="title"/>
          </p:nvPr>
        </p:nvSpPr>
        <p:spPr bwMode="auto"/>
        <p:txBody>
          <a:bodyPr/>
          <a:lstStyle/>
          <a:p>
            <a:pPr>
              <a:defRPr/>
            </a:pPr>
            <a:r>
              <a:rPr sz="2800" b="1">
                <a:latin typeface="Calibri"/>
              </a:rPr>
              <a:t>Group exercise (30mins)</a:t>
            </a:r>
            <a:endParaRPr/>
          </a:p>
        </p:txBody>
      </p:sp>
      <p:sp>
        <p:nvSpPr>
          <p:cNvPr id="7" name="Text Placeholder 6"/>
          <p:cNvSpPr>
            <a:spLocks noGrp="1"/>
          </p:cNvSpPr>
          <p:nvPr>
            <p:ph type="body" sz="quarter" idx="13"/>
          </p:nvPr>
        </p:nvSpPr>
        <p:spPr bwMode="auto">
          <a:xfrm>
            <a:off x="838200" y="1920194"/>
            <a:ext cx="5090652" cy="4618718"/>
          </a:xfrm>
        </p:spPr>
        <p:txBody>
          <a:bodyPr/>
          <a:lstStyle/>
          <a:p>
            <a:pPr marL="0" indent="0">
              <a:buNone/>
              <a:defRPr/>
            </a:pPr>
            <a:endParaRPr sz="2400">
              <a:latin typeface="Calibri"/>
            </a:endParaRPr>
          </a:p>
          <a:p>
            <a:pPr>
              <a:spcAft>
                <a:spcPts val="2400"/>
              </a:spcAft>
              <a:defRPr/>
            </a:pPr>
            <a:r>
              <a:rPr sz="2400">
                <a:latin typeface="Calibri"/>
              </a:rPr>
              <a:t>Use ChatGPT and/or GTP4 to generate a 300 Word Background for your chosen research topic (fully sceintifically referenced)</a:t>
            </a:r>
            <a:endParaRPr/>
          </a:p>
          <a:p>
            <a:pPr>
              <a:spcAft>
                <a:spcPts val="2400"/>
              </a:spcAft>
              <a:defRPr/>
            </a:pPr>
            <a:r>
              <a:rPr lang="en-US" sz="2400">
                <a:latin typeface="Calibri"/>
                <a:ea typeface="Arial"/>
              </a:rPr>
              <a:t>Critically appraise the text. </a:t>
            </a:r>
            <a:endParaRPr/>
          </a:p>
          <a:p>
            <a:pPr>
              <a:spcAft>
                <a:spcPts val="2400"/>
              </a:spcAft>
              <a:defRPr/>
            </a:pPr>
            <a:r>
              <a:rPr lang="en-US" sz="2400">
                <a:latin typeface="Calibri"/>
                <a:ea typeface="Arial"/>
              </a:rPr>
              <a:t>What do you think?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lstStyle/>
          <a:p>
            <a:pPr>
              <a:defRPr/>
            </a:pPr>
            <a:r>
              <a:rPr b="1">
                <a:solidFill>
                  <a:schemeClr val="bg1"/>
                </a:solidFill>
              </a:rPr>
              <a:t>Useful prompts for ChatGPT/ GPT3,5</a:t>
            </a:r>
            <a:endParaRPr/>
          </a:p>
        </p:txBody>
      </p:sp>
      <p:sp>
        <p:nvSpPr>
          <p:cNvPr id="7" name="TextBox 6"/>
          <p:cNvSpPr txBox="1"/>
          <p:nvPr/>
        </p:nvSpPr>
        <p:spPr bwMode="auto">
          <a:xfrm>
            <a:off x="7171371" y="1860371"/>
            <a:ext cx="4702379" cy="3693319"/>
          </a:xfrm>
          <a:prstGeom prst="rect">
            <a:avLst/>
          </a:prstGeom>
          <a:gradFill>
            <a:gsLst>
              <a:gs pos="0">
                <a:schemeClr val="accent1">
                  <a:lumMod val="5000"/>
                  <a:lumOff val="95000"/>
                </a:schemeClr>
              </a:gs>
              <a:gs pos="74000">
                <a:srgbClr val="F8BA51"/>
              </a:gs>
              <a:gs pos="83000">
                <a:srgbClr val="F8BA51"/>
              </a:gs>
              <a:gs pos="100000">
                <a:schemeClr val="bg1"/>
              </a:gs>
            </a:gsLst>
            <a:lin ang="5400000" scaled="1"/>
          </a:gradFill>
          <a:effectLst>
            <a:outerShdw blurRad="50800" dist="38100" dir="2700000" algn="tl" rotWithShape="0">
              <a:prstClr val="black">
                <a:alpha val="40000"/>
              </a:prstClr>
            </a:outerShdw>
          </a:effectLst>
        </p:spPr>
        <p:txBody>
          <a:bodyPr wrap="square" rtlCol="0">
            <a:spAutoFit/>
          </a:bodyPr>
          <a:lstStyle/>
          <a:p>
            <a:pPr>
              <a:defRPr/>
            </a:pPr>
            <a:r>
              <a:t>Write a </a:t>
            </a:r>
            <a:r>
              <a:rPr b="1">
                <a:solidFill>
                  <a:srgbClr val="F39200"/>
                </a:solidFill>
              </a:rPr>
              <a:t>“zero draft” </a:t>
            </a:r>
            <a:r>
              <a:t>– 20mins non-stop about your topic, whatever comes to mind, don’t worry about grammar, language, spelling or structure. </a:t>
            </a:r>
          </a:p>
          <a:p>
            <a:pPr>
              <a:defRPr/>
            </a:pPr>
            <a:endParaRPr/>
          </a:p>
          <a:p>
            <a:pPr>
              <a:defRPr/>
            </a:pPr>
            <a:r>
              <a:t>Open up ChatGPT </a:t>
            </a:r>
          </a:p>
          <a:p>
            <a:pPr>
              <a:defRPr/>
            </a:pPr>
            <a:endParaRPr/>
          </a:p>
          <a:p>
            <a:pPr>
              <a:defRPr/>
            </a:pPr>
            <a:r>
              <a:t>Use the following prompt:</a:t>
            </a:r>
          </a:p>
          <a:p>
            <a:pPr>
              <a:defRPr/>
            </a:pPr>
            <a:r>
              <a:rPr lang="en-GB" sz="1800" b="1" i="0" u="none" strike="noStrike">
                <a:solidFill>
                  <a:srgbClr val="003361"/>
                </a:solidFill>
              </a:rPr>
              <a:t>Please remove redundant words and phrases from the following passage and make it coherent and cohesive.</a:t>
            </a:r>
            <a:endParaRPr/>
          </a:p>
          <a:p>
            <a:pPr>
              <a:defRPr/>
            </a:pPr>
            <a:endParaRPr/>
          </a:p>
          <a:p>
            <a:pPr>
              <a:defRPr/>
            </a:pPr>
            <a:r>
              <a:t>Chat GPT will give you a coherent paragraph</a:t>
            </a:r>
          </a:p>
        </p:txBody>
      </p:sp>
      <p:sp>
        <p:nvSpPr>
          <p:cNvPr id="9" name="TextBox 8"/>
          <p:cNvSpPr txBox="1"/>
          <p:nvPr/>
        </p:nvSpPr>
        <p:spPr bwMode="auto">
          <a:xfrm>
            <a:off x="616424" y="1452375"/>
            <a:ext cx="6102626" cy="5206554"/>
          </a:xfrm>
          <a:prstGeom prst="rect">
            <a:avLst/>
          </a:prstGeom>
          <a:gradFill>
            <a:gsLst>
              <a:gs pos="0">
                <a:schemeClr val="accent1">
                  <a:lumMod val="5000"/>
                  <a:lumOff val="95000"/>
                </a:schemeClr>
              </a:gs>
              <a:gs pos="9000">
                <a:srgbClr val="006BCC"/>
              </a:gs>
              <a:gs pos="91000">
                <a:srgbClr val="2F9CFF"/>
              </a:gs>
              <a:gs pos="100000">
                <a:schemeClr val="bg1"/>
              </a:gs>
            </a:gsLst>
            <a:lin ang="5400000" scaled="1"/>
          </a:gradFill>
          <a:effectLst>
            <a:outerShdw blurRad="50800" dist="38100" dir="2700000" algn="tl" rotWithShape="0">
              <a:prstClr val="black">
                <a:alpha val="40000"/>
              </a:prstClr>
            </a:outerShdw>
          </a:effectLst>
        </p:spPr>
        <p:txBody>
          <a:bodyPr wrap="square">
            <a:spAutoFit/>
          </a:bodyPr>
          <a:lstStyle/>
          <a:p>
            <a:pPr>
              <a:spcBef>
                <a:spcPts val="0"/>
              </a:spcBef>
              <a:spcAft>
                <a:spcPts val="0"/>
              </a:spcAft>
              <a:defRPr/>
            </a:pPr>
            <a:r>
              <a:rPr lang="en-GB" sz="1800" b="1" i="0" u="none" strike="noStrike">
                <a:solidFill>
                  <a:srgbClr val="003361"/>
                </a:solidFill>
              </a:rPr>
              <a:t>Always provide</a:t>
            </a:r>
            <a:endParaRPr/>
          </a:p>
          <a:p>
            <a:pPr>
              <a:spcBef>
                <a:spcPts val="0"/>
              </a:spcBef>
              <a:spcAft>
                <a:spcPts val="0"/>
              </a:spcAft>
              <a:defRPr/>
            </a:pPr>
            <a:r>
              <a:rPr lang="en-GB" sz="1800" b="1" i="0" u="none" strike="noStrike">
                <a:solidFill>
                  <a:srgbClr val="003361"/>
                </a:solidFill>
              </a:rPr>
              <a:t>Topic:; Context:; Requirement:; Language: </a:t>
            </a:r>
            <a:endParaRPr/>
          </a:p>
          <a:p>
            <a:pPr>
              <a:spcBef>
                <a:spcPts val="0"/>
              </a:spcBef>
              <a:spcAft>
                <a:spcPts val="0"/>
              </a:spcAft>
              <a:defRPr/>
            </a:pPr>
            <a:endParaRPr lang="en-GB">
              <a:solidFill>
                <a:srgbClr val="FFFFFF"/>
              </a:solidFill>
            </a:endParaRPr>
          </a:p>
          <a:p>
            <a:pPr>
              <a:spcBef>
                <a:spcPts val="0"/>
              </a:spcBef>
              <a:spcAft>
                <a:spcPts val="0"/>
              </a:spcAft>
              <a:defRPr/>
            </a:pPr>
            <a:r>
              <a:rPr lang="en-GB" b="0">
                <a:solidFill>
                  <a:srgbClr val="FFFFFF"/>
                </a:solidFill>
              </a:rPr>
              <a:t>Get CHatGPT to  provid</a:t>
            </a:r>
            <a:r>
              <a:rPr lang="en-GB">
                <a:solidFill>
                  <a:srgbClr val="FFFFFF"/>
                </a:solidFill>
              </a:rPr>
              <a:t>e you with </a:t>
            </a:r>
            <a:r>
              <a:rPr lang="en-GB" b="1">
                <a:solidFill>
                  <a:srgbClr val="F39200"/>
                </a:solidFill>
              </a:rPr>
              <a:t>feedback on your draft:</a:t>
            </a:r>
            <a:endParaRPr/>
          </a:p>
          <a:p>
            <a:pPr>
              <a:spcBef>
                <a:spcPts val="0"/>
              </a:spcBef>
              <a:spcAft>
                <a:spcPts val="0"/>
              </a:spcAft>
              <a:defRPr/>
            </a:pPr>
            <a:r>
              <a:rPr lang="en-GB" sz="1800" b="0" i="1" u="none" strike="noStrike">
                <a:solidFill>
                  <a:srgbClr val="FFFFFF"/>
                </a:solidFill>
              </a:rPr>
              <a:t>“Please critique the following passage and let me know if my argument is clear or not.”</a:t>
            </a:r>
            <a:endParaRPr/>
          </a:p>
          <a:p>
            <a:pPr>
              <a:spcBef>
                <a:spcPts val="0"/>
              </a:spcBef>
              <a:spcAft>
                <a:spcPts val="0"/>
              </a:spcAft>
              <a:defRPr/>
            </a:pPr>
            <a:endParaRPr lang="en-GB">
              <a:solidFill>
                <a:srgbClr val="FFFFFF"/>
              </a:solidFill>
            </a:endParaRPr>
          </a:p>
          <a:p>
            <a:pPr>
              <a:spcBef>
                <a:spcPts val="0"/>
              </a:spcBef>
              <a:spcAft>
                <a:spcPts val="0"/>
              </a:spcAft>
              <a:defRPr/>
            </a:pPr>
            <a:r>
              <a:rPr lang="en-GB" b="1">
                <a:solidFill>
                  <a:srgbClr val="F39200"/>
                </a:solidFill>
              </a:rPr>
              <a:t>Ask for clarification:</a:t>
            </a:r>
            <a:endParaRPr/>
          </a:p>
          <a:p>
            <a:pPr>
              <a:spcBef>
                <a:spcPts val="0"/>
              </a:spcBef>
              <a:spcAft>
                <a:spcPts val="0"/>
              </a:spcAft>
              <a:defRPr/>
            </a:pPr>
            <a:r>
              <a:rPr lang="en-GB" sz="1800" b="0" i="1" u="none" strike="noStrike">
                <a:solidFill>
                  <a:srgbClr val="FFFFFF"/>
                </a:solidFill>
              </a:rPr>
              <a:t>“Please explain the following passage in simple words. I am having difficulty understanding [a particular point].”</a:t>
            </a:r>
            <a:endParaRPr lang="en-GB" b="0" i="1">
              <a:solidFill>
                <a:srgbClr val="FFFFFF"/>
              </a:solidFill>
            </a:endParaRPr>
          </a:p>
          <a:p>
            <a:pPr>
              <a:defRPr/>
            </a:pPr>
            <a:br>
              <a:rPr lang="en-GB">
                <a:solidFill>
                  <a:srgbClr val="FFFFFF"/>
                </a:solidFill>
              </a:rPr>
            </a:br>
            <a:r>
              <a:rPr lang="en-GB" b="1">
                <a:solidFill>
                  <a:srgbClr val="F39200"/>
                </a:solidFill>
              </a:rPr>
              <a:t>Get ChatGPT to discuss things with you:</a:t>
            </a:r>
            <a:br>
              <a:rPr lang="en-GB" b="1">
                <a:solidFill>
                  <a:srgbClr val="F39200"/>
                </a:solidFill>
              </a:rPr>
            </a:br>
            <a:r>
              <a:rPr lang="en-GB" sz="1800" b="0" i="1" u="none" strike="noStrike">
                <a:solidFill>
                  <a:srgbClr val="FFFFFF"/>
                </a:solidFill>
              </a:rPr>
              <a:t>“Can you engage with me in a Socratic dialog on [topic]? Then start asking questions.”</a:t>
            </a:r>
            <a:endParaRPr/>
          </a:p>
          <a:p>
            <a:pPr>
              <a:defRPr/>
            </a:pPr>
            <a:endParaRPr lang="en-GB">
              <a:solidFill>
                <a:srgbClr val="FFFFFF"/>
              </a:solidFill>
            </a:endParaRPr>
          </a:p>
          <a:p>
            <a:pPr>
              <a:spcBef>
                <a:spcPts val="1000"/>
              </a:spcBef>
              <a:spcAft>
                <a:spcPts val="0"/>
              </a:spcAft>
              <a:defRPr/>
            </a:pPr>
            <a:r>
              <a:rPr lang="en-GB" sz="1800" b="0" i="0" u="none" strike="noStrike">
                <a:solidFill>
                  <a:srgbClr val="FFFFFF"/>
                </a:solidFill>
                <a:latin typeface="Calibri"/>
              </a:rPr>
              <a:t>Help with </a:t>
            </a:r>
            <a:r>
              <a:rPr lang="en-GB" sz="1800" b="1" i="0" u="none" strike="noStrike">
                <a:solidFill>
                  <a:srgbClr val="F39200"/>
                </a:solidFill>
                <a:latin typeface="Calibri"/>
              </a:rPr>
              <a:t>writing In</a:t>
            </a:r>
            <a:r>
              <a:rPr lang="en-GB" b="1">
                <a:solidFill>
                  <a:srgbClr val="F39200"/>
                </a:solidFill>
                <a:latin typeface="Calibri"/>
              </a:rPr>
              <a:t>troduction / Conclusion:</a:t>
            </a:r>
            <a:br>
              <a:rPr lang="en-GB">
                <a:solidFill>
                  <a:srgbClr val="FFFFFF"/>
                </a:solidFill>
                <a:latin typeface="Calibri"/>
              </a:rPr>
            </a:br>
            <a:r>
              <a:rPr lang="en-GB" sz="1800" b="0" i="1" u="none" strike="noStrike">
                <a:solidFill>
                  <a:srgbClr val="FFFFFF"/>
                </a:solidFill>
                <a:latin typeface="Calibri"/>
              </a:rPr>
              <a:t>“Please rewrite this paragraph as a Introduction.” [or conclusion]</a:t>
            </a:r>
            <a:endParaRPr lang="en-GB" b="0" i="1">
              <a:solidFill>
                <a:srgbClr val="FFFFFF"/>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Slide Number Placeholder 4"/>
          <p:cNvSpPr>
            <a:spLocks noGrp="1"/>
          </p:cNvSpPr>
          <p:nvPr>
            <p:ph type="sldNum" sz="quarter" idx="12"/>
          </p:nvPr>
        </p:nvSpPr>
        <p:spPr bwMode="auto">
          <a:xfrm>
            <a:off x="8610600" y="6356350"/>
            <a:ext cx="2743200" cy="365125"/>
          </a:xfrm>
        </p:spPr>
        <p:txBody>
          <a:bodyPr anchor="ctr">
            <a:normAutofit/>
          </a:bodyPr>
          <a:lstStyle/>
          <a:p>
            <a:pPr>
              <a:spcAft>
                <a:spcPts val="600"/>
              </a:spcAft>
              <a:defRPr/>
            </a:pPr>
            <a:fld id="{FA2F7864-EED0-4F9C-B550-9BE077CF3E2F}" type="slidenum">
              <a:rPr lang="en-GB"/>
              <a:t>66</a:t>
            </a:fld>
            <a:endParaRPr lang="en-GB"/>
          </a:p>
        </p:txBody>
      </p:sp>
      <p:sp>
        <p:nvSpPr>
          <p:cNvPr id="7" name="Text Placeholder 6"/>
          <p:cNvSpPr>
            <a:spLocks noGrp="1"/>
          </p:cNvSpPr>
          <p:nvPr>
            <p:ph type="body" sz="quarter" idx="13"/>
          </p:nvPr>
        </p:nvSpPr>
        <p:spPr bwMode="auto">
          <a:xfrm>
            <a:off x="838200" y="1558245"/>
            <a:ext cx="4746171" cy="4618718"/>
          </a:xfrm>
        </p:spPr>
        <p:txBody>
          <a:bodyPr>
            <a:normAutofit/>
          </a:bodyPr>
          <a:lstStyle/>
          <a:p>
            <a:pPr marL="0" indent="0" algn="ctr">
              <a:buNone/>
              <a:defRPr/>
            </a:pPr>
            <a:endParaRPr lang="en-US" sz="4000" b="1">
              <a:latin typeface="Calibri"/>
            </a:endParaRPr>
          </a:p>
          <a:p>
            <a:pPr marL="0" indent="0" algn="ctr">
              <a:buNone/>
              <a:defRPr/>
            </a:pPr>
            <a:endParaRPr lang="en-US" sz="4000" b="1">
              <a:latin typeface="Calibri"/>
            </a:endParaRPr>
          </a:p>
          <a:p>
            <a:pPr marL="0" indent="0" algn="ctr">
              <a:buNone/>
              <a:defRPr/>
            </a:pPr>
            <a:r>
              <a:rPr lang="en-US" sz="4000" b="1">
                <a:latin typeface="Calibri"/>
              </a:rPr>
              <a:t>What do you think?</a:t>
            </a:r>
          </a:p>
          <a:p>
            <a:pPr marL="0" indent="0">
              <a:buNone/>
              <a:defRPr/>
            </a:pPr>
            <a:endParaRPr sz="2000"/>
          </a:p>
        </p:txBody>
      </p:sp>
      <p:pic>
        <p:nvPicPr>
          <p:cNvPr id="11" name="Picture Placeholder 21" descr="A robot hand touching a tablet&#10;&#10;Description automatically generated"/>
          <p:cNvPicPr>
            <a:picLocks noGrp="1" noChangeAspect="1"/>
          </p:cNvPicPr>
          <p:nvPr>
            <p:ph type="pic" sz="quarter" idx="14"/>
          </p:nvPr>
        </p:nvPicPr>
        <p:blipFill>
          <a:blip r:embed="rId3"/>
          <a:srcRect t="19468" b="19468"/>
          <a:stretch/>
        </p:blipFill>
        <p:spPr bwMode="auto">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p:txBody>
          <a:bodyPr>
            <a:normAutofit/>
          </a:bodyPr>
          <a:lstStyle/>
          <a:p>
            <a:pPr>
              <a:defRPr/>
            </a:pPr>
            <a:r>
              <a:rPr lang="en-GB"/>
              <a:t>Take home messages</a:t>
            </a:r>
            <a:endParaRPr/>
          </a:p>
        </p:txBody>
      </p:sp>
      <p:sp>
        <p:nvSpPr>
          <p:cNvPr id="6" name="Content Placeholder 5"/>
          <p:cNvSpPr>
            <a:spLocks noGrp="1"/>
          </p:cNvSpPr>
          <p:nvPr>
            <p:ph sz="quarter" idx="13"/>
          </p:nvPr>
        </p:nvSpPr>
        <p:spPr bwMode="auto">
          <a:xfrm>
            <a:off x="838200" y="1802674"/>
            <a:ext cx="10515600" cy="2728985"/>
          </a:xfrm>
        </p:spPr>
        <p:txBody>
          <a:bodyPr vert="horz" lIns="91440" tIns="45720" rIns="91440" bIns="45720" numCol="1" spcCol="288000" rtlCol="0" anchor="t">
            <a:normAutofit/>
          </a:bodyPr>
          <a:lstStyle/>
          <a:p>
            <a:pPr>
              <a:spcBef>
                <a:spcPts val="1000"/>
              </a:spcBef>
              <a:spcAft>
                <a:spcPts val="0"/>
              </a:spcAft>
              <a:buFont typeface="Arial"/>
              <a:buChar char="•"/>
              <a:defRPr/>
            </a:pPr>
            <a:r>
              <a:rPr lang="en-GB" sz="1800" b="0" i="0" u="none" strike="noStrike" dirty="0">
                <a:solidFill>
                  <a:srgbClr val="0F1419"/>
                </a:solidFill>
                <a:latin typeface="Arial"/>
              </a:rPr>
              <a:t>Outsource your labour to AI </a:t>
            </a:r>
            <a:r>
              <a:rPr lang="en-GB" sz="1800" b="1" i="0" u="none" strike="noStrike" dirty="0">
                <a:solidFill>
                  <a:srgbClr val="0F1419"/>
                </a:solidFill>
                <a:latin typeface="Arial"/>
              </a:rPr>
              <a:t>not </a:t>
            </a:r>
            <a:r>
              <a:rPr lang="en-GB" sz="1800" b="0" i="0" u="none" strike="noStrike" dirty="0">
                <a:solidFill>
                  <a:srgbClr val="0F1419"/>
                </a:solidFill>
                <a:latin typeface="Arial"/>
              </a:rPr>
              <a:t>your thinking.</a:t>
            </a:r>
            <a:endParaRPr dirty="0"/>
          </a:p>
          <a:p>
            <a:pPr>
              <a:spcBef>
                <a:spcPts val="1000"/>
              </a:spcBef>
              <a:spcAft>
                <a:spcPts val="0"/>
              </a:spcAft>
              <a:buFont typeface="Arial"/>
              <a:buChar char="•"/>
              <a:defRPr/>
            </a:pPr>
            <a:r>
              <a:rPr lang="en-GB" sz="1800" b="0" i="0" u="none" strike="noStrike" dirty="0">
                <a:solidFill>
                  <a:srgbClr val="0F1419"/>
                </a:solidFill>
                <a:latin typeface="Arial"/>
              </a:rPr>
              <a:t>Use AI as your research assistant not your supervisor.</a:t>
            </a:r>
            <a:endParaRPr dirty="0"/>
          </a:p>
          <a:p>
            <a:pPr>
              <a:spcBef>
                <a:spcPts val="1000"/>
              </a:spcBef>
              <a:spcAft>
                <a:spcPts val="0"/>
              </a:spcAft>
              <a:buFont typeface="Arial"/>
              <a:buChar char="•"/>
              <a:defRPr/>
            </a:pPr>
            <a:r>
              <a:rPr lang="en-GB" sz="1800" b="0" i="0" u="none" strike="noStrike" dirty="0">
                <a:solidFill>
                  <a:srgbClr val="0F1419"/>
                </a:solidFill>
                <a:latin typeface="Arial"/>
              </a:rPr>
              <a:t>Use AI to create structure (e.g., outline of a paper) not content.</a:t>
            </a:r>
            <a:endParaRPr dirty="0"/>
          </a:p>
          <a:p>
            <a:pPr>
              <a:spcBef>
                <a:spcPts val="1000"/>
              </a:spcBef>
              <a:spcAft>
                <a:spcPts val="0"/>
              </a:spcAft>
              <a:buFont typeface="Arial"/>
              <a:buChar char="•"/>
              <a:defRPr/>
            </a:pPr>
            <a:r>
              <a:rPr lang="en-GB" sz="1800" b="0" i="0" u="none" strike="noStrike" dirty="0">
                <a:solidFill>
                  <a:srgbClr val="0F1419"/>
                </a:solidFill>
                <a:latin typeface="Arial"/>
              </a:rPr>
              <a:t>Don’t over-rely on AI and don’t not forget to use your common sense.</a:t>
            </a:r>
            <a:endParaRPr sz="1800" b="0" i="0" u="none" strike="noStrike" dirty="0">
              <a:solidFill>
                <a:srgbClr val="0F1419"/>
              </a:solidFill>
              <a:latin typeface="Arial"/>
            </a:endParaRPr>
          </a:p>
          <a:p>
            <a:pPr>
              <a:spcBef>
                <a:spcPts val="1000"/>
              </a:spcBef>
              <a:spcAft>
                <a:spcPts val="0"/>
              </a:spcAft>
              <a:buFont typeface="Arial"/>
              <a:buChar char="•"/>
              <a:defRPr/>
            </a:pPr>
            <a:endParaRPr sz="1800">
              <a:solidFill>
                <a:srgbClr val="0F1419"/>
              </a:solidFill>
              <a:latin typeface="Arial"/>
            </a:endParaRPr>
          </a:p>
          <a:p>
            <a:pPr>
              <a:spcBef>
                <a:spcPts val="1000"/>
              </a:spcBef>
              <a:spcAft>
                <a:spcPts val="0"/>
              </a:spcAft>
              <a:buFont typeface="Arial"/>
              <a:buChar char="•"/>
              <a:defRPr/>
            </a:pPr>
            <a:r>
              <a:rPr sz="1800" b="0" i="0" u="none" strike="noStrike" dirty="0">
                <a:solidFill>
                  <a:srgbClr val="0F1419"/>
                </a:solidFill>
                <a:latin typeface="Arial"/>
              </a:rPr>
              <a:t>Ai can NOT take responsibility YOU are ultimately </a:t>
            </a:r>
            <a:r>
              <a:rPr sz="1800" b="0" i="0" u="none" strike="noStrike" dirty="0" err="1">
                <a:solidFill>
                  <a:srgbClr val="0F1419"/>
                </a:solidFill>
                <a:latin typeface="Arial"/>
              </a:rPr>
              <a:t>repsonsible</a:t>
            </a:r>
            <a:r>
              <a:rPr sz="1800" b="0" i="0" u="none" strike="noStrike" dirty="0">
                <a:solidFill>
                  <a:srgbClr val="0F1419"/>
                </a:solidFill>
                <a:latin typeface="Arial"/>
              </a:rPr>
              <a:t> for the work you produce.</a:t>
            </a:r>
            <a:endParaRPr dirty="0"/>
          </a:p>
          <a:p>
            <a:pPr>
              <a:spcBef>
                <a:spcPts val="1000"/>
              </a:spcBef>
              <a:spcAft>
                <a:spcPts val="0"/>
              </a:spcAft>
              <a:buFont typeface="Arial"/>
              <a:buChar char="•"/>
              <a:defRPr/>
            </a:pPr>
            <a:r>
              <a:rPr lang="en-GB" sz="1800" b="0" i="0" u="none" strike="noStrike" dirty="0">
                <a:solidFill>
                  <a:srgbClr val="0F1419"/>
                </a:solidFill>
                <a:latin typeface="Arial"/>
              </a:rPr>
              <a:t>Ai is “artificial” NOT “intelligent” (yet!)</a:t>
            </a:r>
            <a:endParaRPr dirty="0"/>
          </a:p>
        </p:txBody>
      </p:sp>
      <p:sp>
        <p:nvSpPr>
          <p:cNvPr id="7" name="TextBox 6"/>
          <p:cNvSpPr txBox="1"/>
          <p:nvPr/>
        </p:nvSpPr>
        <p:spPr bwMode="auto">
          <a:xfrm>
            <a:off x="970429" y="5082988"/>
            <a:ext cx="10251141" cy="1456809"/>
          </a:xfrm>
          <a:prstGeom prst="rect">
            <a:avLst/>
          </a:prstGeom>
          <a:gradFill>
            <a:gsLst>
              <a:gs pos="0">
                <a:schemeClr val="accent1">
                  <a:lumMod val="5000"/>
                  <a:lumOff val="95000"/>
                </a:schemeClr>
              </a:gs>
              <a:gs pos="74000">
                <a:srgbClr val="F8BA51"/>
              </a:gs>
              <a:gs pos="83000">
                <a:srgbClr val="F8BA51"/>
              </a:gs>
              <a:gs pos="100000">
                <a:schemeClr val="bg1"/>
              </a:gs>
            </a:gsLst>
            <a:lin ang="5400000" scaled="1"/>
          </a:gradFill>
          <a:ln w="47625">
            <a:noFill/>
          </a:ln>
          <a:effectLst>
            <a:outerShdw blurRad="50800" dist="38100" dir="2700000" algn="tl" rotWithShape="0">
              <a:prstClr val="black">
                <a:alpha val="40000"/>
              </a:prstClr>
            </a:outerShdw>
          </a:effectLst>
        </p:spPr>
        <p:txBody>
          <a:bodyPr wrap="square" rtlCol="0">
            <a:spAutoFit/>
          </a:bodyPr>
          <a:lstStyle/>
          <a:p>
            <a:pPr algn="ctr">
              <a:lnSpc>
                <a:spcPct val="200000"/>
              </a:lnSpc>
              <a:spcAft>
                <a:spcPts val="0"/>
              </a:spcAft>
              <a:defRPr/>
            </a:pPr>
            <a:r>
              <a:rPr sz="1800" b="0" i="0" u="none" strike="noStrike">
                <a:solidFill>
                  <a:srgbClr val="0F1419"/>
                </a:solidFill>
                <a:latin typeface="Arial"/>
              </a:rPr>
              <a:t>Ai can NOT take responsibility YOU are ultimately repsonsible for the work you produce.</a:t>
            </a:r>
            <a:endParaRPr/>
          </a:p>
          <a:p>
            <a:pPr algn="ctr">
              <a:spcBef>
                <a:spcPts val="1000"/>
              </a:spcBef>
              <a:spcAft>
                <a:spcPts val="0"/>
              </a:spcAft>
              <a:defRPr/>
            </a:pPr>
            <a:r>
              <a:rPr lang="en-GB" sz="1800" b="1" i="0" u="none" strike="noStrike">
                <a:solidFill>
                  <a:srgbClr val="0F1419"/>
                </a:solidFill>
                <a:latin typeface="Arial"/>
              </a:rPr>
              <a:t>Ai IS “artificial” but it’s NOT “intelligent” (yet!)</a:t>
            </a:r>
            <a:endParaRPr/>
          </a:p>
          <a:p>
            <a:pPr algn="ctr">
              <a:spcBef>
                <a:spcPts val="1000"/>
              </a:spcBef>
              <a:spcAft>
                <a:spcPts val="0"/>
              </a:spcAft>
              <a:defRPr/>
            </a:pPr>
            <a:endParaRPr lang="en-GB" sz="1800" b="0" i="0" u="none" strike="noStrike">
              <a:solidFill>
                <a:srgbClr val="0F1419"/>
              </a:solidFill>
              <a:latin typeface="Arial"/>
            </a:endParaRPr>
          </a:p>
        </p:txBody>
      </p:sp>
    </p:spTree>
  </p:cSld>
  <p:clrMapOvr>
    <a:masterClrMapping/>
  </p:clrMapOvr>
  <p:extLst>
    <p:ext uri="{6950BFC3-D8DA-4A85-94F7-54DA5524770B}">
      <p188:commentRel xmlns:p188="http://schemas.microsoft.com/office/powerpoint/2018/8/main" r:id="rId2"/>
    </p:ext>
  </p:extLs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Placeholder 2" descr="A person wearing glasses&#10;&#10;Description automatically generated with low confidence"/>
          <p:cNvPicPr>
            <a:picLocks noGrp="1" noChangeAspect="1"/>
          </p:cNvPicPr>
          <p:nvPr>
            <p:ph type="pic" sz="quarter" idx="14"/>
          </p:nvPr>
        </p:nvPicPr>
        <p:blipFill>
          <a:blip r:embed="rId3"/>
          <a:srcRect l="36219" r="36219"/>
          <a:stretch/>
        </p:blipFill>
        <p:spPr bwMode="auto">
          <a:prstGeom prst="rect">
            <a:avLst/>
          </a:prstGeom>
        </p:spPr>
      </p:pic>
      <p:sp>
        <p:nvSpPr>
          <p:cNvPr id="4" name="Title 3"/>
          <p:cNvSpPr>
            <a:spLocks noGrp="1"/>
          </p:cNvSpPr>
          <p:nvPr>
            <p:ph type="title"/>
          </p:nvPr>
        </p:nvSpPr>
        <p:spPr bwMode="auto"/>
        <p:txBody>
          <a:bodyPr>
            <a:normAutofit/>
          </a:bodyPr>
          <a:lstStyle/>
          <a:p>
            <a:pPr>
              <a:defRPr/>
            </a:pPr>
            <a:r>
              <a:rPr lang="en-US" sz="4000">
                <a:latin typeface="Calibri"/>
              </a:rPr>
              <a:t>Your expectations?</a:t>
            </a:r>
            <a:endParaRPr/>
          </a:p>
        </p:txBody>
      </p:sp>
      <p:sp>
        <p:nvSpPr>
          <p:cNvPr id="2" name="Content Placeholder 1"/>
          <p:cNvSpPr>
            <a:spLocks noGrp="1"/>
          </p:cNvSpPr>
          <p:nvPr>
            <p:ph sz="quarter" idx="13"/>
          </p:nvPr>
        </p:nvSpPr>
        <p:spPr bwMode="auto"/>
        <p:txBody>
          <a:bodyPr/>
          <a:lstStyle/>
          <a:p>
            <a:pPr>
              <a:defRPr/>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t>Thank you</a:t>
            </a:r>
          </a:p>
        </p:txBody>
      </p:sp>
      <p:sp>
        <p:nvSpPr>
          <p:cNvPr id="3" name="Date Placeholder 2"/>
          <p:cNvSpPr>
            <a:spLocks noGrp="1"/>
          </p:cNvSpPr>
          <p:nvPr>
            <p:ph type="dt" sz="half" idx="10"/>
          </p:nvPr>
        </p:nvSpPr>
        <p:spPr bwMode="auto"/>
        <p:txBody>
          <a:bodyPr/>
          <a:lstStyle/>
          <a:p>
            <a:pPr>
              <a:defRPr/>
            </a:pPr>
            <a:fld id="{E3589938-39B1-400F-85BB-3F7D6971EA89}" type="datetime1">
              <a:rPr lang="en-GB"/>
              <a:t>26/03/2024</a:t>
            </a:fld>
            <a:endParaRPr lang="en-GB"/>
          </a:p>
        </p:txBody>
      </p:sp>
      <p:sp>
        <p:nvSpPr>
          <p:cNvPr id="4" name="Footer Placeholder 3"/>
          <p:cNvSpPr>
            <a:spLocks noGrp="1"/>
          </p:cNvSpPr>
          <p:nvPr>
            <p:ph type="ftr" sz="quarter" idx="11"/>
          </p:nvPr>
        </p:nvSpPr>
        <p:spPr bwMode="auto"/>
        <p:txBody>
          <a:bodyPr/>
          <a:lstStyle/>
          <a:p>
            <a:pPr>
              <a:defRPr/>
            </a:pPr>
            <a:r>
              <a:rPr lang="en-GB"/>
              <a:t>Example footer</a:t>
            </a:r>
            <a:endParaRPr/>
          </a:p>
        </p:txBody>
      </p:sp>
      <p:sp>
        <p:nvSpPr>
          <p:cNvPr id="5" name="Slide Number Placeholder 4"/>
          <p:cNvSpPr>
            <a:spLocks noGrp="1"/>
          </p:cNvSpPr>
          <p:nvPr>
            <p:ph type="sldNum" sz="quarter" idx="12"/>
          </p:nvPr>
        </p:nvSpPr>
        <p:spPr bwMode="auto"/>
        <p:txBody>
          <a:bodyPr/>
          <a:lstStyle/>
          <a:p>
            <a:pPr>
              <a:defRPr/>
            </a:pPr>
            <a:fld id="{3BC1DCBA-1DA2-4849-B554-1FA119B8AA61}" type="slidenum">
              <a:rPr lang="en-GB"/>
              <a:t>69</a:t>
            </a:fld>
            <a:endParaRPr lang="en-GB"/>
          </a:p>
        </p:txBody>
      </p:sp>
      <p:pic>
        <p:nvPicPr>
          <p:cNvPr id="8" name="Picture Placeholder 7" descr="A group of yellow smiley faces&#10;&#10;Description automatically generated"/>
          <p:cNvPicPr>
            <a:picLocks noGrp="1" noChangeAspect="1"/>
          </p:cNvPicPr>
          <p:nvPr>
            <p:ph type="pic" sz="quarter" idx="13"/>
          </p:nvPr>
        </p:nvPicPr>
        <p:blipFill>
          <a:blip r:embed="rId2"/>
          <a:srcRect l="111" t="25683" r="-111" b="31223"/>
          <a:stretch/>
        </p:blipFill>
        <p:spPr bwMode="auto">
          <a:xfrm>
            <a:off x="0" y="3551583"/>
            <a:ext cx="12192000" cy="330641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Picture Placeholder 8" descr="A person sitting on the grass with a computer and a notebook&#10;&#10;Description automatically generated"/>
          <p:cNvPicPr>
            <a:picLocks noGrp="1" noChangeAspect="1"/>
          </p:cNvPicPr>
          <p:nvPr>
            <p:ph type="pic" sz="quarter" idx="14"/>
          </p:nvPr>
        </p:nvPicPr>
        <p:blipFill>
          <a:blip r:embed="rId4"/>
          <a:srcRect l="13628" r="13628"/>
          <a:stretch/>
        </p:blipFill>
        <p:spPr bwMode="auto">
          <a:prstGeom prst="rect">
            <a:avLst/>
          </a:prstGeom>
        </p:spPr>
      </p:pic>
      <p:sp>
        <p:nvSpPr>
          <p:cNvPr id="5" name="Slide Number Placeholder 4"/>
          <p:cNvSpPr>
            <a:spLocks noGrp="1"/>
          </p:cNvSpPr>
          <p:nvPr>
            <p:ph type="sldNum" sz="quarter" idx="12"/>
          </p:nvPr>
        </p:nvSpPr>
        <p:spPr bwMode="auto"/>
        <p:txBody>
          <a:bodyPr/>
          <a:lstStyle/>
          <a:p>
            <a:pPr>
              <a:defRPr/>
            </a:pPr>
            <a:fld id="{FA2F7864-EED0-4F9C-B550-9BE077CF3E2F}" type="slidenum">
              <a:rPr lang="en-GB"/>
              <a:t>7</a:t>
            </a:fld>
            <a:endParaRPr lang="en-GB"/>
          </a:p>
        </p:txBody>
      </p:sp>
      <p:sp>
        <p:nvSpPr>
          <p:cNvPr id="6" name="Title 5"/>
          <p:cNvSpPr>
            <a:spLocks noGrp="1"/>
          </p:cNvSpPr>
          <p:nvPr>
            <p:ph type="title"/>
          </p:nvPr>
        </p:nvSpPr>
        <p:spPr bwMode="auto"/>
        <p:txBody>
          <a:bodyPr/>
          <a:lstStyle/>
          <a:p>
            <a:pPr>
              <a:defRPr/>
            </a:pPr>
            <a:r>
              <a:rPr>
                <a:latin typeface="Calibri"/>
              </a:rPr>
              <a:t>Task 1</a:t>
            </a:r>
            <a:endParaRPr/>
          </a:p>
        </p:txBody>
      </p:sp>
      <p:sp>
        <p:nvSpPr>
          <p:cNvPr id="7" name="Text Placeholder 6"/>
          <p:cNvSpPr>
            <a:spLocks noGrp="1"/>
          </p:cNvSpPr>
          <p:nvPr>
            <p:ph type="body" sz="quarter" idx="13"/>
          </p:nvPr>
        </p:nvSpPr>
        <p:spPr bwMode="auto"/>
        <p:txBody>
          <a:bodyPr/>
          <a:lstStyle/>
          <a:p>
            <a:pPr marL="0" indent="0">
              <a:buNone/>
              <a:defRPr/>
            </a:pPr>
            <a:endParaRPr/>
          </a:p>
          <a:p>
            <a:pPr marL="0" indent="0">
              <a:buNone/>
              <a:defRPr/>
            </a:pPr>
            <a:r>
              <a:rPr sz="3600" b="1">
                <a:latin typeface="Calibri"/>
              </a:rPr>
              <a:t>Your Experience</a:t>
            </a:r>
            <a:endParaRPr/>
          </a:p>
          <a:p>
            <a:pPr marL="0" indent="0">
              <a:buNone/>
              <a:defRPr/>
            </a:pPr>
            <a:endParaRPr b="1"/>
          </a:p>
          <a:p>
            <a:pPr marL="0" indent="0">
              <a:buNone/>
              <a:defRPr/>
            </a:pPr>
            <a:r>
              <a:rPr sz="3200">
                <a:latin typeface="Calibri"/>
              </a:rPr>
              <a:t>Briefly explain your experience with literature reviews and research topic of interest to each other. </a:t>
            </a:r>
            <a:endParaRPr/>
          </a:p>
          <a:p>
            <a:pPr marL="0" indent="0">
              <a:buNone/>
              <a:defRPr/>
            </a:pPr>
            <a:endParaRPr sz="2800" b="1"/>
          </a:p>
        </p:txBody>
      </p:sp>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85492" y="3805084"/>
            <a:ext cx="9144000" cy="1026561"/>
          </a:xfrm>
        </p:spPr>
        <p:txBody>
          <a:bodyPr/>
          <a:lstStyle/>
          <a:p>
            <a:pPr>
              <a:defRPr/>
            </a:pPr>
            <a:r>
              <a:rPr lang="en-US" sz="3600" b="1">
                <a:latin typeface="Calibri"/>
                <a:ea typeface="Arial"/>
              </a:rPr>
              <a:t>Literature review development (Part 1)</a:t>
            </a:r>
            <a:endParaRPr sz="8800">
              <a:latin typeface="Calibri"/>
            </a:endParaRPr>
          </a:p>
        </p:txBody>
      </p:sp>
      <p:sp>
        <p:nvSpPr>
          <p:cNvPr id="3" name="Subtitle 2"/>
          <p:cNvSpPr>
            <a:spLocks noGrp="1"/>
          </p:cNvSpPr>
          <p:nvPr>
            <p:ph type="subTitle" idx="1"/>
          </p:nvPr>
        </p:nvSpPr>
        <p:spPr bwMode="auto">
          <a:xfrm>
            <a:off x="-85492" y="1430216"/>
            <a:ext cx="9144000" cy="1998784"/>
          </a:xfrm>
        </p:spPr>
        <p:txBody>
          <a:bodyPr/>
          <a:lstStyle/>
          <a:p>
            <a:pPr>
              <a:defRPr/>
            </a:pPr>
            <a:r>
              <a:rPr lang="en-US" sz="4000" b="1">
                <a:ea typeface="Arial"/>
              </a:rPr>
              <a:t>Choosing an appropriate review methodology and writing a research question</a:t>
            </a:r>
            <a:endParaRPr sz="4000"/>
          </a:p>
        </p:txBody>
      </p:sp>
      <p:sp>
        <p:nvSpPr>
          <p:cNvPr id="6" name="Slide Number Placeholder 5"/>
          <p:cNvSpPr>
            <a:spLocks noGrp="1"/>
          </p:cNvSpPr>
          <p:nvPr>
            <p:ph type="sldNum" sz="quarter" idx="12"/>
          </p:nvPr>
        </p:nvSpPr>
        <p:spPr bwMode="auto"/>
        <p:txBody>
          <a:bodyPr/>
          <a:lstStyle/>
          <a:p>
            <a:pPr>
              <a:defRPr/>
            </a:pPr>
            <a:fld id="{3BC1DCBA-1DA2-4849-B554-1FA119B8AA61}" type="slidenum">
              <a:rPr lang="en-GB"/>
              <a:t>8</a:t>
            </a:fld>
            <a:endParaRPr lang="en-GB"/>
          </a:p>
        </p:txBody>
      </p:sp>
      <p:pic>
        <p:nvPicPr>
          <p:cNvPr id="9" name="Picture Placeholder 8" descr="A group of white question marks&#10;&#10;Description automatically generated"/>
          <p:cNvPicPr>
            <a:picLocks noGrp="1" noChangeAspect="1"/>
          </p:cNvPicPr>
          <p:nvPr>
            <p:ph type="pic" sz="quarter" idx="13"/>
          </p:nvPr>
        </p:nvPicPr>
        <p:blipFill>
          <a:blip r:embed="rId3"/>
          <a:srcRect l="54373" t="-1991" r="18581" b="1990"/>
          <a:stretch/>
        </p:blipFill>
        <p:spPr bwMode="auto">
          <a:xfrm>
            <a:off x="8445910" y="-136526"/>
            <a:ext cx="3746090" cy="69945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3628106" y="2016879"/>
            <a:ext cx="4908755" cy="976773"/>
          </a:xfrm>
        </p:spPr>
        <p:txBody>
          <a:bodyPr/>
          <a:lstStyle/>
          <a:p>
            <a:pPr>
              <a:defRPr/>
            </a:pPr>
            <a:r>
              <a:rPr sz="4000"/>
              <a:t>What’s your research question?</a:t>
            </a:r>
            <a:endParaRPr/>
          </a:p>
        </p:txBody>
      </p:sp>
      <p:pic>
        <p:nvPicPr>
          <p:cNvPr id="8" name="Picture Placeholder 7"/>
          <p:cNvPicPr>
            <a:picLocks noGrp="1" noChangeAspect="1"/>
          </p:cNvPicPr>
          <p:nvPr>
            <p:ph type="pic" sz="quarter" idx="13"/>
          </p:nvPr>
        </p:nvPicPr>
        <p:blipFill>
          <a:blip r:embed="rId3"/>
          <a:srcRect l="111" t="6755" r="-111" b="65125"/>
          <a:stretch/>
        </p:blipFill>
        <p:spPr bwMode="auto">
          <a:xfrm>
            <a:off x="0" y="3600449"/>
            <a:ext cx="12192000" cy="3429000"/>
          </a:xfrm>
          <a:prstGeom prst="rect">
            <a:avLst/>
          </a:prstGeom>
        </p:spPr>
      </p:pic>
    </p:spTree>
  </p:cSld>
  <p:clrMapOvr>
    <a:masterClrMapping/>
  </p:clrMapOvr>
</p:sld>
</file>

<file path=ppt/theme/theme1.xml><?xml version="1.0" encoding="utf-8"?>
<a:theme xmlns:a="http://schemas.openxmlformats.org/drawingml/2006/main" name="Titl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Colour block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Simple (left align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Statistic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Articl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Simple (right align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 Blue-green _final</Template>
  <TotalTime>1</TotalTime>
  <Words>8743</Words>
  <Application>Microsoft Office PowerPoint</Application>
  <DocSecurity>0</DocSecurity>
  <PresentationFormat>Widescreen</PresentationFormat>
  <Paragraphs>926</Paragraphs>
  <Slides>69</Slides>
  <Notes>61</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69</vt:i4>
      </vt:variant>
    </vt:vector>
  </HeadingPairs>
  <TitlesOfParts>
    <vt:vector size="83" baseType="lpstr">
      <vt:lpstr>-apple-system</vt:lpstr>
      <vt:lpstr>Arial</vt:lpstr>
      <vt:lpstr>Arial</vt:lpstr>
      <vt:lpstr>Calibri</vt:lpstr>
      <vt:lpstr>Calibri Light</vt:lpstr>
      <vt:lpstr>Segoe UI light</vt:lpstr>
      <vt:lpstr>Times New Roman</vt:lpstr>
      <vt:lpstr>Titles</vt:lpstr>
      <vt:lpstr>Colour blocks</vt:lpstr>
      <vt:lpstr>Simple (left aligned)</vt:lpstr>
      <vt:lpstr>Statistics</vt:lpstr>
      <vt:lpstr>Articles</vt:lpstr>
      <vt:lpstr>Blank</vt:lpstr>
      <vt:lpstr>Simple (right aligned)</vt:lpstr>
      <vt:lpstr>Making sense of Literature and AI </vt:lpstr>
      <vt:lpstr>Welcome</vt:lpstr>
      <vt:lpstr>Aim of the Masterclass</vt:lpstr>
      <vt:lpstr>Your expectations?</vt:lpstr>
      <vt:lpstr>Our expectations!</vt:lpstr>
      <vt:lpstr>Getting to know each other</vt:lpstr>
      <vt:lpstr>Task 1</vt:lpstr>
      <vt:lpstr>Literature review development (Part 1)</vt:lpstr>
      <vt:lpstr>What’s your research question?</vt:lpstr>
      <vt:lpstr>How to write a research question</vt:lpstr>
      <vt:lpstr>How to write a research question</vt:lpstr>
      <vt:lpstr>How to write a research question</vt:lpstr>
      <vt:lpstr>Additional materials 1.0</vt:lpstr>
      <vt:lpstr>What types of Literature Review are there?</vt:lpstr>
      <vt:lpstr>Types of Literature Reviews</vt:lpstr>
      <vt:lpstr>What is the difference?</vt:lpstr>
      <vt:lpstr>What is the difference?</vt:lpstr>
      <vt:lpstr>Advantages &amp; Disadvantages of a scoping review</vt:lpstr>
      <vt:lpstr>Steps of a ScR</vt:lpstr>
      <vt:lpstr>Additional materials 2.0</vt:lpstr>
      <vt:lpstr>Are there any Ai tools </vt:lpstr>
      <vt:lpstr>ELICIT</vt:lpstr>
      <vt:lpstr>Group exercise (45mins)</vt:lpstr>
      <vt:lpstr>PowerPoint Presentation</vt:lpstr>
      <vt:lpstr>Literature review development (Part 2)</vt:lpstr>
      <vt:lpstr>Developing a research protocol</vt:lpstr>
      <vt:lpstr>Inclusion criteria</vt:lpstr>
      <vt:lpstr>Exclusion criteria</vt:lpstr>
      <vt:lpstr>Additional materials 3.0</vt:lpstr>
      <vt:lpstr>Search strategy</vt:lpstr>
      <vt:lpstr>Search strategy</vt:lpstr>
      <vt:lpstr>Search strategy</vt:lpstr>
      <vt:lpstr>Search strategy</vt:lpstr>
      <vt:lpstr>Search strategy</vt:lpstr>
      <vt:lpstr>Search string</vt:lpstr>
      <vt:lpstr>Select database</vt:lpstr>
      <vt:lpstr>Additional materials 4.0</vt:lpstr>
      <vt:lpstr>Are there any Ai tools </vt:lpstr>
      <vt:lpstr>CONSENSUS</vt:lpstr>
      <vt:lpstr>LITMAPS</vt:lpstr>
      <vt:lpstr>CONNECTED PAPERS</vt:lpstr>
      <vt:lpstr>SEARCH SMART</vt:lpstr>
      <vt:lpstr>RESEARCH Rabbit</vt:lpstr>
      <vt:lpstr>Iris.ai</vt:lpstr>
      <vt:lpstr>Group exercise (60mins)</vt:lpstr>
      <vt:lpstr>PowerPoint Presentation</vt:lpstr>
      <vt:lpstr>Literature review development (Part 3)</vt:lpstr>
      <vt:lpstr>Screening your papers</vt:lpstr>
      <vt:lpstr>Screening</vt:lpstr>
      <vt:lpstr>PRISMA chart</vt:lpstr>
      <vt:lpstr>Quality assessment</vt:lpstr>
      <vt:lpstr>Critical Appraisal Tookits</vt:lpstr>
      <vt:lpstr>Quality assessment presentation </vt:lpstr>
      <vt:lpstr>Data Extraction</vt:lpstr>
      <vt:lpstr>Presentation of data</vt:lpstr>
      <vt:lpstr>Additional materials 5.0</vt:lpstr>
      <vt:lpstr>Are there any Ai tools </vt:lpstr>
      <vt:lpstr>RAYYAN</vt:lpstr>
      <vt:lpstr>Lateral</vt:lpstr>
      <vt:lpstr>Jenni Ai</vt:lpstr>
      <vt:lpstr>Group exercise (60mins)</vt:lpstr>
      <vt:lpstr>PowerPoint Presentation</vt:lpstr>
      <vt:lpstr>Literature review development (Part 4)</vt:lpstr>
      <vt:lpstr>Group exercise (30mins)</vt:lpstr>
      <vt:lpstr>Useful prompts for ChatGPT/ GPT3,5</vt:lpstr>
      <vt:lpstr>PowerPoint Presentation</vt:lpstr>
      <vt:lpstr>Take home messages</vt:lpstr>
      <vt:lpstr>Your expectations?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AW001 Blue-Green design - Slide gallery</dc:title>
  <dc:subject/>
  <dc:creator>Edward Watson watson</dc:creator>
  <cp:keywords/>
  <dc:description/>
  <cp:lastModifiedBy>Leah Morrison (lib)</cp:lastModifiedBy>
  <cp:revision>202</cp:revision>
  <dcterms:created xsi:type="dcterms:W3CDTF">2021-09-21T15:37:14Z</dcterms:created>
  <dcterms:modified xsi:type="dcterms:W3CDTF">2024-03-26T11:55:59Z</dcterms:modified>
  <cp:category/>
  <dc:identifier/>
  <cp:contentStatus/>
  <dc:language/>
  <cp:version/>
</cp:coreProperties>
</file>