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7" r:id="rId2"/>
    <p:sldId id="260" r:id="rId3"/>
    <p:sldId id="259" r:id="rId4"/>
    <p:sldId id="263" r:id="rId5"/>
    <p:sldId id="269" r:id="rId6"/>
    <p:sldId id="275" r:id="rId7"/>
    <p:sldId id="276" r:id="rId8"/>
    <p:sldId id="281" r:id="rId9"/>
    <p:sldId id="283" r:id="rId10"/>
    <p:sldId id="289" r:id="rId11"/>
    <p:sldId id="292" r:id="rId12"/>
    <p:sldId id="293" r:id="rId13"/>
    <p:sldId id="294" r:id="rId14"/>
    <p:sldId id="295" r:id="rId15"/>
    <p:sldId id="296" r:id="rId16"/>
    <p:sldId id="297" r:id="rId17"/>
    <p:sldId id="286" r:id="rId18"/>
    <p:sldId id="288" r:id="rId19"/>
  </p:sldIdLst>
  <p:sldSz cx="18288000" cy="10287000"/>
  <p:notesSz cx="6858000" cy="9144000"/>
  <p:embeddedFontLst>
    <p:embeddedFont>
      <p:font typeface="Abril Fatface" panose="02000503000000020003" pitchFamily="2" charset="0"/>
      <p:regular r:id="rId21"/>
    </p:embeddedFont>
    <p:embeddedFont>
      <p:font typeface="Arimo Bold" panose="020B0604020202020204" charset="0"/>
      <p:regular r:id="rId22"/>
    </p:embeddedFont>
    <p:embeddedFont>
      <p:font typeface="Lato 1" panose="020B0604020202020204" charset="0"/>
      <p:regular r:id="rId23"/>
    </p:embeddedFont>
    <p:embeddedFont>
      <p:font typeface="Lato 1 Bold" panose="020B0604020202020204" charset="0"/>
      <p:regular r:id="rId24"/>
    </p:embeddedFont>
    <p:embeddedFont>
      <p:font typeface="Lato 2" panose="020B0604020202020204" charset="0"/>
      <p:regular r:id="rId25"/>
    </p:embeddedFont>
    <p:embeddedFont>
      <p:font typeface="Trocchi"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8C7"/>
    <a:srgbClr val="641A64"/>
    <a:srgbClr val="884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778" autoAdjust="0"/>
  </p:normalViewPr>
  <p:slideViewPr>
    <p:cSldViewPr>
      <p:cViewPr varScale="1">
        <p:scale>
          <a:sx n="60" d="100"/>
          <a:sy n="60" d="100"/>
        </p:scale>
        <p:origin x="29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DD399-BD33-4EA1-B1D6-A8ADB8ADCE18}"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BE31A02D-5307-4457-A033-35E11F83F72E}">
      <dgm:prSet/>
      <dgm:spPr/>
      <dgm:t>
        <a:bodyPr/>
        <a:lstStyle/>
        <a:p>
          <a:r>
            <a:rPr lang="en-GB"/>
            <a:t>A  strong societal acceptance of RE technologies. </a:t>
          </a:r>
        </a:p>
      </dgm:t>
    </dgm:pt>
    <dgm:pt modelId="{54AE9A8B-FFFD-411F-BD1B-FE051A850B2D}" type="parTrans" cxnId="{D564CC6A-C0A2-4DF0-B621-C22EA0CB4DCD}">
      <dgm:prSet/>
      <dgm:spPr/>
      <dgm:t>
        <a:bodyPr/>
        <a:lstStyle/>
        <a:p>
          <a:endParaRPr lang="en-GB"/>
        </a:p>
      </dgm:t>
    </dgm:pt>
    <dgm:pt modelId="{F8430917-E287-4C72-A283-58E4C13EC83C}" type="sibTrans" cxnId="{D564CC6A-C0A2-4DF0-B621-C22EA0CB4DCD}">
      <dgm:prSet/>
      <dgm:spPr/>
      <dgm:t>
        <a:bodyPr/>
        <a:lstStyle/>
        <a:p>
          <a:endParaRPr lang="en-GB"/>
        </a:p>
      </dgm:t>
    </dgm:pt>
    <dgm:pt modelId="{B66A0AD7-54C2-4AC8-9A4C-1403BD185E92}">
      <dgm:prSet/>
      <dgm:spPr/>
      <dgm:t>
        <a:bodyPr/>
        <a:lstStyle/>
        <a:p>
          <a:r>
            <a:rPr lang="en-GB"/>
            <a:t>Socio-technical landscape pressure from electricity demand on existing regime and the multifaceted challenges of the grid system has created opportunities for niche development. However, the strong incumbent socio-technical regime, conflicting multiple actors’ interests, Government petroleum subsidies and policy and the system’s inefficiency is reinforcing the incumbent regime (technology lock-in). </a:t>
          </a:r>
        </a:p>
      </dgm:t>
    </dgm:pt>
    <dgm:pt modelId="{8A31D978-9309-44F5-B208-837E27824106}" type="parTrans" cxnId="{7B8EA673-3E8F-4227-AF76-42157D19B499}">
      <dgm:prSet/>
      <dgm:spPr/>
      <dgm:t>
        <a:bodyPr/>
        <a:lstStyle/>
        <a:p>
          <a:endParaRPr lang="en-GB"/>
        </a:p>
      </dgm:t>
    </dgm:pt>
    <dgm:pt modelId="{79D47EC3-B480-49F4-A7A5-E74CD64FF5F5}" type="sibTrans" cxnId="{7B8EA673-3E8F-4227-AF76-42157D19B499}">
      <dgm:prSet/>
      <dgm:spPr/>
      <dgm:t>
        <a:bodyPr/>
        <a:lstStyle/>
        <a:p>
          <a:endParaRPr lang="en-GB"/>
        </a:p>
      </dgm:t>
    </dgm:pt>
    <dgm:pt modelId="{6330F3BE-FC6F-4FB7-B75E-02964ADE8A7B}">
      <dgm:prSet/>
      <dgm:spPr/>
      <dgm:t>
        <a:bodyPr/>
        <a:lstStyle/>
        <a:p>
          <a:r>
            <a:rPr lang="en-GB"/>
            <a:t>This study demonstrates that there is a need to protect renewable energy niche innovation to provide an enabling environment for growth and maturity of the technology.</a:t>
          </a:r>
        </a:p>
      </dgm:t>
    </dgm:pt>
    <dgm:pt modelId="{93978669-26B7-4059-B6AE-61EDB4617978}" type="parTrans" cxnId="{7F65B735-A55D-4F9A-A4F7-8022E41BD3B1}">
      <dgm:prSet/>
      <dgm:spPr/>
      <dgm:t>
        <a:bodyPr/>
        <a:lstStyle/>
        <a:p>
          <a:endParaRPr lang="en-GB"/>
        </a:p>
      </dgm:t>
    </dgm:pt>
    <dgm:pt modelId="{D203D13D-0A5D-4DF5-BBB5-00B9DA94118A}" type="sibTrans" cxnId="{7F65B735-A55D-4F9A-A4F7-8022E41BD3B1}">
      <dgm:prSet/>
      <dgm:spPr/>
      <dgm:t>
        <a:bodyPr/>
        <a:lstStyle/>
        <a:p>
          <a:endParaRPr lang="en-GB"/>
        </a:p>
      </dgm:t>
    </dgm:pt>
    <dgm:pt modelId="{013E5BD4-696D-4D8F-960C-A64C46F52B8C}" type="pres">
      <dgm:prSet presAssocID="{798DD399-BD33-4EA1-B1D6-A8ADB8ADCE18}" presName="Name0" presStyleCnt="0">
        <dgm:presLayoutVars>
          <dgm:chMax val="7"/>
          <dgm:chPref val="7"/>
          <dgm:dir/>
        </dgm:presLayoutVars>
      </dgm:prSet>
      <dgm:spPr/>
    </dgm:pt>
    <dgm:pt modelId="{B3402B71-C6C3-468F-AEED-71B8EF6AAE83}" type="pres">
      <dgm:prSet presAssocID="{798DD399-BD33-4EA1-B1D6-A8ADB8ADCE18}" presName="Name1" presStyleCnt="0"/>
      <dgm:spPr/>
    </dgm:pt>
    <dgm:pt modelId="{E012CCC2-E83C-4239-85C3-DDC1EB5441EE}" type="pres">
      <dgm:prSet presAssocID="{798DD399-BD33-4EA1-B1D6-A8ADB8ADCE18}" presName="cycle" presStyleCnt="0"/>
      <dgm:spPr/>
    </dgm:pt>
    <dgm:pt modelId="{11C08BF4-25C9-4A1E-98A5-E7F613CB474B}" type="pres">
      <dgm:prSet presAssocID="{798DD399-BD33-4EA1-B1D6-A8ADB8ADCE18}" presName="srcNode" presStyleLbl="node1" presStyleIdx="0" presStyleCnt="3"/>
      <dgm:spPr/>
    </dgm:pt>
    <dgm:pt modelId="{1AE6E08F-C136-47A0-962D-2A39C55A1860}" type="pres">
      <dgm:prSet presAssocID="{798DD399-BD33-4EA1-B1D6-A8ADB8ADCE18}" presName="conn" presStyleLbl="parChTrans1D2" presStyleIdx="0" presStyleCnt="1"/>
      <dgm:spPr/>
    </dgm:pt>
    <dgm:pt modelId="{716853C9-8C17-4C97-A4F0-8F252F81D0A0}" type="pres">
      <dgm:prSet presAssocID="{798DD399-BD33-4EA1-B1D6-A8ADB8ADCE18}" presName="extraNode" presStyleLbl="node1" presStyleIdx="0" presStyleCnt="3"/>
      <dgm:spPr/>
    </dgm:pt>
    <dgm:pt modelId="{6AC3BF43-7C08-40E0-A150-A9201E12A017}" type="pres">
      <dgm:prSet presAssocID="{798DD399-BD33-4EA1-B1D6-A8ADB8ADCE18}" presName="dstNode" presStyleLbl="node1" presStyleIdx="0" presStyleCnt="3"/>
      <dgm:spPr/>
    </dgm:pt>
    <dgm:pt modelId="{9A99F976-EDA5-4C68-9BF9-BA8F7BC00330}" type="pres">
      <dgm:prSet presAssocID="{BE31A02D-5307-4457-A033-35E11F83F72E}" presName="text_1" presStyleLbl="node1" presStyleIdx="0" presStyleCnt="3">
        <dgm:presLayoutVars>
          <dgm:bulletEnabled val="1"/>
        </dgm:presLayoutVars>
      </dgm:prSet>
      <dgm:spPr/>
    </dgm:pt>
    <dgm:pt modelId="{E35B475A-B940-481F-8796-F40161356C20}" type="pres">
      <dgm:prSet presAssocID="{BE31A02D-5307-4457-A033-35E11F83F72E}" presName="accent_1" presStyleCnt="0"/>
      <dgm:spPr/>
    </dgm:pt>
    <dgm:pt modelId="{8CAFA186-0B48-47C2-B4FB-56144F3149F9}" type="pres">
      <dgm:prSet presAssocID="{BE31A02D-5307-4457-A033-35E11F83F72E}" presName="accentRepeatNode" presStyleLbl="solidFgAcc1" presStyleIdx="0" presStyleCnt="3"/>
      <dgm:spPr/>
    </dgm:pt>
    <dgm:pt modelId="{91441AAC-A923-44AD-B144-DCEA8BB4C093}" type="pres">
      <dgm:prSet presAssocID="{B66A0AD7-54C2-4AC8-9A4C-1403BD185E92}" presName="text_2" presStyleLbl="node1" presStyleIdx="1" presStyleCnt="3">
        <dgm:presLayoutVars>
          <dgm:bulletEnabled val="1"/>
        </dgm:presLayoutVars>
      </dgm:prSet>
      <dgm:spPr/>
    </dgm:pt>
    <dgm:pt modelId="{6EBE67A6-727D-45D5-A8FE-80A91A58DE81}" type="pres">
      <dgm:prSet presAssocID="{B66A0AD7-54C2-4AC8-9A4C-1403BD185E92}" presName="accent_2" presStyleCnt="0"/>
      <dgm:spPr/>
    </dgm:pt>
    <dgm:pt modelId="{6DCA36D9-0FEE-4092-9619-4A0283A21B53}" type="pres">
      <dgm:prSet presAssocID="{B66A0AD7-54C2-4AC8-9A4C-1403BD185E92}" presName="accentRepeatNode" presStyleLbl="solidFgAcc1" presStyleIdx="1" presStyleCnt="3"/>
      <dgm:spPr/>
    </dgm:pt>
    <dgm:pt modelId="{938C3B3F-5C79-45DC-997F-176887BC91AD}" type="pres">
      <dgm:prSet presAssocID="{6330F3BE-FC6F-4FB7-B75E-02964ADE8A7B}" presName="text_3" presStyleLbl="node1" presStyleIdx="2" presStyleCnt="3">
        <dgm:presLayoutVars>
          <dgm:bulletEnabled val="1"/>
        </dgm:presLayoutVars>
      </dgm:prSet>
      <dgm:spPr/>
    </dgm:pt>
    <dgm:pt modelId="{F33603EB-35E9-46AE-AB89-7EC5C420CADB}" type="pres">
      <dgm:prSet presAssocID="{6330F3BE-FC6F-4FB7-B75E-02964ADE8A7B}" presName="accent_3" presStyleCnt="0"/>
      <dgm:spPr/>
    </dgm:pt>
    <dgm:pt modelId="{9DA48BE5-E2EA-45E8-88D9-98143C67699E}" type="pres">
      <dgm:prSet presAssocID="{6330F3BE-FC6F-4FB7-B75E-02964ADE8A7B}" presName="accentRepeatNode" presStyleLbl="solidFgAcc1" presStyleIdx="2" presStyleCnt="3"/>
      <dgm:spPr/>
    </dgm:pt>
  </dgm:ptLst>
  <dgm:cxnLst>
    <dgm:cxn modelId="{7F65B735-A55D-4F9A-A4F7-8022E41BD3B1}" srcId="{798DD399-BD33-4EA1-B1D6-A8ADB8ADCE18}" destId="{6330F3BE-FC6F-4FB7-B75E-02964ADE8A7B}" srcOrd="2" destOrd="0" parTransId="{93978669-26B7-4059-B6AE-61EDB4617978}" sibTransId="{D203D13D-0A5D-4DF5-BBB5-00B9DA94118A}"/>
    <dgm:cxn modelId="{72516140-493E-4B44-81A2-BC192BC1D7D2}" type="presOf" srcId="{6330F3BE-FC6F-4FB7-B75E-02964ADE8A7B}" destId="{938C3B3F-5C79-45DC-997F-176887BC91AD}" srcOrd="0" destOrd="0" presId="urn:microsoft.com/office/officeart/2008/layout/VerticalCurvedList"/>
    <dgm:cxn modelId="{EE68835B-5231-4ACD-B974-17EC0AF70CFF}" type="presOf" srcId="{798DD399-BD33-4EA1-B1D6-A8ADB8ADCE18}" destId="{013E5BD4-696D-4D8F-960C-A64C46F52B8C}" srcOrd="0" destOrd="0" presId="urn:microsoft.com/office/officeart/2008/layout/VerticalCurvedList"/>
    <dgm:cxn modelId="{D564CC6A-C0A2-4DF0-B621-C22EA0CB4DCD}" srcId="{798DD399-BD33-4EA1-B1D6-A8ADB8ADCE18}" destId="{BE31A02D-5307-4457-A033-35E11F83F72E}" srcOrd="0" destOrd="0" parTransId="{54AE9A8B-FFFD-411F-BD1B-FE051A850B2D}" sibTransId="{F8430917-E287-4C72-A283-58E4C13EC83C}"/>
    <dgm:cxn modelId="{9D841A6F-B38C-452E-BCEA-F49D4354C46C}" type="presOf" srcId="{B66A0AD7-54C2-4AC8-9A4C-1403BD185E92}" destId="{91441AAC-A923-44AD-B144-DCEA8BB4C093}" srcOrd="0" destOrd="0" presId="urn:microsoft.com/office/officeart/2008/layout/VerticalCurvedList"/>
    <dgm:cxn modelId="{7B8EA673-3E8F-4227-AF76-42157D19B499}" srcId="{798DD399-BD33-4EA1-B1D6-A8ADB8ADCE18}" destId="{B66A0AD7-54C2-4AC8-9A4C-1403BD185E92}" srcOrd="1" destOrd="0" parTransId="{8A31D978-9309-44F5-B208-837E27824106}" sibTransId="{79D47EC3-B480-49F4-A7A5-E74CD64FF5F5}"/>
    <dgm:cxn modelId="{F4B3E4A8-D544-4809-86B6-361E6DE6CCD5}" type="presOf" srcId="{F8430917-E287-4C72-A283-58E4C13EC83C}" destId="{1AE6E08F-C136-47A0-962D-2A39C55A1860}" srcOrd="0" destOrd="0" presId="urn:microsoft.com/office/officeart/2008/layout/VerticalCurvedList"/>
    <dgm:cxn modelId="{4E56CEE9-C988-4DC2-B7C1-4CF119845B0A}" type="presOf" srcId="{BE31A02D-5307-4457-A033-35E11F83F72E}" destId="{9A99F976-EDA5-4C68-9BF9-BA8F7BC00330}" srcOrd="0" destOrd="0" presId="urn:microsoft.com/office/officeart/2008/layout/VerticalCurvedList"/>
    <dgm:cxn modelId="{5B0D3D94-42DB-4538-8506-B7003199ED33}" type="presParOf" srcId="{013E5BD4-696D-4D8F-960C-A64C46F52B8C}" destId="{B3402B71-C6C3-468F-AEED-71B8EF6AAE83}" srcOrd="0" destOrd="0" presId="urn:microsoft.com/office/officeart/2008/layout/VerticalCurvedList"/>
    <dgm:cxn modelId="{95D2109A-D60E-4A6D-801C-FBC2BB2E50CE}" type="presParOf" srcId="{B3402B71-C6C3-468F-AEED-71B8EF6AAE83}" destId="{E012CCC2-E83C-4239-85C3-DDC1EB5441EE}" srcOrd="0" destOrd="0" presId="urn:microsoft.com/office/officeart/2008/layout/VerticalCurvedList"/>
    <dgm:cxn modelId="{F9230633-05CB-4AEE-8DEB-7FE5648DF87D}" type="presParOf" srcId="{E012CCC2-E83C-4239-85C3-DDC1EB5441EE}" destId="{11C08BF4-25C9-4A1E-98A5-E7F613CB474B}" srcOrd="0" destOrd="0" presId="urn:microsoft.com/office/officeart/2008/layout/VerticalCurvedList"/>
    <dgm:cxn modelId="{453584E6-3AC2-445D-8AE4-9CF9B39091DD}" type="presParOf" srcId="{E012CCC2-E83C-4239-85C3-DDC1EB5441EE}" destId="{1AE6E08F-C136-47A0-962D-2A39C55A1860}" srcOrd="1" destOrd="0" presId="urn:microsoft.com/office/officeart/2008/layout/VerticalCurvedList"/>
    <dgm:cxn modelId="{AE34CB5F-DE34-49F1-B38D-6F79FB7DA111}" type="presParOf" srcId="{E012CCC2-E83C-4239-85C3-DDC1EB5441EE}" destId="{716853C9-8C17-4C97-A4F0-8F252F81D0A0}" srcOrd="2" destOrd="0" presId="urn:microsoft.com/office/officeart/2008/layout/VerticalCurvedList"/>
    <dgm:cxn modelId="{432B83EF-7356-437B-B45D-CA600719BC09}" type="presParOf" srcId="{E012CCC2-E83C-4239-85C3-DDC1EB5441EE}" destId="{6AC3BF43-7C08-40E0-A150-A9201E12A017}" srcOrd="3" destOrd="0" presId="urn:microsoft.com/office/officeart/2008/layout/VerticalCurvedList"/>
    <dgm:cxn modelId="{5CA384D0-6AB7-49A4-AC59-C2695D7058B0}" type="presParOf" srcId="{B3402B71-C6C3-468F-AEED-71B8EF6AAE83}" destId="{9A99F976-EDA5-4C68-9BF9-BA8F7BC00330}" srcOrd="1" destOrd="0" presId="urn:microsoft.com/office/officeart/2008/layout/VerticalCurvedList"/>
    <dgm:cxn modelId="{015A2450-69D0-4DB7-A9F8-E3DF99B5B69E}" type="presParOf" srcId="{B3402B71-C6C3-468F-AEED-71B8EF6AAE83}" destId="{E35B475A-B940-481F-8796-F40161356C20}" srcOrd="2" destOrd="0" presId="urn:microsoft.com/office/officeart/2008/layout/VerticalCurvedList"/>
    <dgm:cxn modelId="{43064207-2075-4C76-AEF4-A8C8803818C1}" type="presParOf" srcId="{E35B475A-B940-481F-8796-F40161356C20}" destId="{8CAFA186-0B48-47C2-B4FB-56144F3149F9}" srcOrd="0" destOrd="0" presId="urn:microsoft.com/office/officeart/2008/layout/VerticalCurvedList"/>
    <dgm:cxn modelId="{AB1D9CBC-7C98-43AB-89E7-B84D1224C96F}" type="presParOf" srcId="{B3402B71-C6C3-468F-AEED-71B8EF6AAE83}" destId="{91441AAC-A923-44AD-B144-DCEA8BB4C093}" srcOrd="3" destOrd="0" presId="urn:microsoft.com/office/officeart/2008/layout/VerticalCurvedList"/>
    <dgm:cxn modelId="{8E8E1A4F-9DA6-41D8-972A-22B3D334C816}" type="presParOf" srcId="{B3402B71-C6C3-468F-AEED-71B8EF6AAE83}" destId="{6EBE67A6-727D-45D5-A8FE-80A91A58DE81}" srcOrd="4" destOrd="0" presId="urn:microsoft.com/office/officeart/2008/layout/VerticalCurvedList"/>
    <dgm:cxn modelId="{545E320D-C03F-41DA-9D9C-F6B5FE260593}" type="presParOf" srcId="{6EBE67A6-727D-45D5-A8FE-80A91A58DE81}" destId="{6DCA36D9-0FEE-4092-9619-4A0283A21B53}" srcOrd="0" destOrd="0" presId="urn:microsoft.com/office/officeart/2008/layout/VerticalCurvedList"/>
    <dgm:cxn modelId="{8B3FDFF8-6F52-4085-A730-0E1C2627B0D2}" type="presParOf" srcId="{B3402B71-C6C3-468F-AEED-71B8EF6AAE83}" destId="{938C3B3F-5C79-45DC-997F-176887BC91AD}" srcOrd="5" destOrd="0" presId="urn:microsoft.com/office/officeart/2008/layout/VerticalCurvedList"/>
    <dgm:cxn modelId="{C2A26EBF-2D0A-4BC1-9F26-D3E0BD43C3EB}" type="presParOf" srcId="{B3402B71-C6C3-468F-AEED-71B8EF6AAE83}" destId="{F33603EB-35E9-46AE-AB89-7EC5C420CADB}" srcOrd="6" destOrd="0" presId="urn:microsoft.com/office/officeart/2008/layout/VerticalCurvedList"/>
    <dgm:cxn modelId="{6221B526-2D41-48D9-8622-543A1D2DEE41}" type="presParOf" srcId="{F33603EB-35E9-46AE-AB89-7EC5C420CADB}" destId="{9DA48BE5-E2EA-45E8-88D9-98143C6769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6E08F-C136-47A0-962D-2A39C55A1860}">
      <dsp:nvSpPr>
        <dsp:cNvPr id="0" name=""/>
        <dsp:cNvSpPr/>
      </dsp:nvSpPr>
      <dsp:spPr>
        <a:xfrm>
          <a:off x="-8365883" y="-1278658"/>
          <a:ext cx="9959985" cy="9959985"/>
        </a:xfrm>
        <a:prstGeom prst="blockArc">
          <a:avLst>
            <a:gd name="adj1" fmla="val 18900000"/>
            <a:gd name="adj2" fmla="val 2700000"/>
            <a:gd name="adj3" fmla="val 2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9F976-EDA5-4C68-9BF9-BA8F7BC00330}">
      <dsp:nvSpPr>
        <dsp:cNvPr id="0" name=""/>
        <dsp:cNvSpPr/>
      </dsp:nvSpPr>
      <dsp:spPr>
        <a:xfrm>
          <a:off x="1027490" y="740266"/>
          <a:ext cx="15037773" cy="1480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17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A  strong societal acceptance of RE technologies. </a:t>
          </a:r>
        </a:p>
      </dsp:txBody>
      <dsp:txXfrm>
        <a:off x="1027490" y="740266"/>
        <a:ext cx="15037773" cy="1480533"/>
      </dsp:txXfrm>
    </dsp:sp>
    <dsp:sp modelId="{8CAFA186-0B48-47C2-B4FB-56144F3149F9}">
      <dsp:nvSpPr>
        <dsp:cNvPr id="0" name=""/>
        <dsp:cNvSpPr/>
      </dsp:nvSpPr>
      <dsp:spPr>
        <a:xfrm>
          <a:off x="102156" y="555200"/>
          <a:ext cx="1850667" cy="1850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41AAC-A923-44AD-B144-DCEA8BB4C093}">
      <dsp:nvSpPr>
        <dsp:cNvPr id="0" name=""/>
        <dsp:cNvSpPr/>
      </dsp:nvSpPr>
      <dsp:spPr>
        <a:xfrm>
          <a:off x="1565664" y="2961067"/>
          <a:ext cx="14499599" cy="1480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17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Socio-technical landscape pressure from electricity demand on existing regime and the multifaceted challenges of the grid system has created opportunities for niche development. However, the strong incumbent socio-technical regime, conflicting multiple actors’ interests, Government petroleum subsidies and policy and the system’s inefficiency is reinforcing the incumbent regime (technology lock-in). </a:t>
          </a:r>
        </a:p>
      </dsp:txBody>
      <dsp:txXfrm>
        <a:off x="1565664" y="2961067"/>
        <a:ext cx="14499599" cy="1480533"/>
      </dsp:txXfrm>
    </dsp:sp>
    <dsp:sp modelId="{6DCA36D9-0FEE-4092-9619-4A0283A21B53}">
      <dsp:nvSpPr>
        <dsp:cNvPr id="0" name=""/>
        <dsp:cNvSpPr/>
      </dsp:nvSpPr>
      <dsp:spPr>
        <a:xfrm>
          <a:off x="640330" y="2776000"/>
          <a:ext cx="1850667" cy="1850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C3B3F-5C79-45DC-997F-176887BC91AD}">
      <dsp:nvSpPr>
        <dsp:cNvPr id="0" name=""/>
        <dsp:cNvSpPr/>
      </dsp:nvSpPr>
      <dsp:spPr>
        <a:xfrm>
          <a:off x="1027490" y="5181867"/>
          <a:ext cx="15037773" cy="1480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17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This study demonstrates that there is a need to protect renewable energy niche innovation to provide an enabling environment for growth and maturity of the technology.</a:t>
          </a:r>
        </a:p>
      </dsp:txBody>
      <dsp:txXfrm>
        <a:off x="1027490" y="5181867"/>
        <a:ext cx="15037773" cy="1480533"/>
      </dsp:txXfrm>
    </dsp:sp>
    <dsp:sp modelId="{9DA48BE5-E2EA-45E8-88D9-98143C67699E}">
      <dsp:nvSpPr>
        <dsp:cNvPr id="0" name=""/>
        <dsp:cNvSpPr/>
      </dsp:nvSpPr>
      <dsp:spPr>
        <a:xfrm>
          <a:off x="102156" y="4996800"/>
          <a:ext cx="1850667" cy="1850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8FB4D-E4DD-40CA-B586-CA62293BCC98}"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1F129-2506-460F-B001-BB795D41F8F1}" type="slidenum">
              <a:rPr lang="en-GB" smtClean="0"/>
              <a:t>‹#›</a:t>
            </a:fld>
            <a:endParaRPr lang="en-GB"/>
          </a:p>
        </p:txBody>
      </p:sp>
    </p:spTree>
    <p:extLst>
      <p:ext uri="{BB962C8B-B14F-4D97-AF65-F5344CB8AC3E}">
        <p14:creationId xmlns:p14="http://schemas.microsoft.com/office/powerpoint/2010/main" val="344042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Technological_transitions#cite_note-ReferenceA-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MLP</a:t>
            </a:r>
            <a:r>
              <a:rPr lang="en-GB" sz="1200" b="0" i="0" kern="1200" dirty="0">
                <a:solidFill>
                  <a:schemeClr val="tx1"/>
                </a:solidFill>
                <a:effectLst/>
                <a:latin typeface="+mn-lt"/>
                <a:ea typeface="+mn-ea"/>
                <a:cs typeface="+mn-cs"/>
              </a:rPr>
              <a:t> draws on various field including technology studies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beneficial for explaining technological transitions and analysing socio-technical transitions to sustainability</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widely used in transition studies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 </a:t>
            </a:r>
          </a:p>
          <a:p>
            <a:r>
              <a:rPr lang="en-GB" sz="1200" b="0" i="0" kern="1200" dirty="0" err="1">
                <a:solidFill>
                  <a:schemeClr val="tx1"/>
                </a:solidFill>
                <a:effectLst/>
                <a:latin typeface="+mn-lt"/>
                <a:ea typeface="+mn-ea"/>
                <a:cs typeface="+mn-cs"/>
              </a:rPr>
              <a:t>MLP</a:t>
            </a:r>
            <a:r>
              <a:rPr lang="en-GB" sz="1200" b="0" i="0" kern="1200" dirty="0">
                <a:solidFill>
                  <a:schemeClr val="tx1"/>
                </a:solidFill>
                <a:effectLst/>
                <a:latin typeface="+mn-lt"/>
                <a:ea typeface="+mn-ea"/>
                <a:cs typeface="+mn-cs"/>
              </a:rPr>
              <a:t> posits three analytical levels on which processes interact and align to result in socio-technical system transformations.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landscape (macro-level), regimes (meso-level) and niches (micro-level).</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 </a:t>
            </a:r>
          </a:p>
          <a:p>
            <a:r>
              <a:rPr lang="en-GB" sz="1200" b="1" i="0" u="sng" kern="1200" dirty="0">
                <a:solidFill>
                  <a:schemeClr val="tx1"/>
                </a:solidFill>
                <a:effectLst/>
                <a:latin typeface="+mn-lt"/>
                <a:ea typeface="+mn-ea"/>
                <a:cs typeface="+mn-cs"/>
              </a:rPr>
              <a:t>Regime level</a:t>
            </a:r>
            <a:r>
              <a:rPr lang="en-GB" sz="1200" b="0" i="0" kern="1200" dirty="0">
                <a:solidFill>
                  <a:schemeClr val="tx1"/>
                </a:solidFill>
                <a:effectLst/>
                <a:latin typeface="+mn-lt"/>
                <a:ea typeface="+mn-ea"/>
                <a:cs typeface="+mn-cs"/>
              </a:rPr>
              <a:t> = represent current structures and practices characterised by dominant rules, institutions and technologies that are self-reinforcing.</a:t>
            </a:r>
          </a:p>
          <a:p>
            <a:r>
              <a:rPr lang="en-GB" sz="1200" b="0" i="0" kern="1200" baseline="300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baseline="300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socio-technical regime is dynamically stable in the sense that innovation still transpires but incrementally and along a predictable trajectory.</a:t>
            </a:r>
          </a:p>
          <a:p>
            <a:r>
              <a:rPr lang="en-GB" sz="1200" b="0" i="0" kern="1200" baseline="300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baseline="3000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his makes the regime 'locked-in' and resistant to both technological and social transitions.</a:t>
            </a:r>
          </a:p>
          <a:p>
            <a:r>
              <a:rPr lang="en-GB" sz="1200" b="0" i="0" kern="1200" dirty="0">
                <a:solidFill>
                  <a:schemeClr val="tx1"/>
                </a:solidFill>
                <a:effectLst/>
                <a:latin typeface="+mn-lt"/>
                <a:ea typeface="+mn-ea"/>
                <a:cs typeface="+mn-cs"/>
              </a:rPr>
              <a:t> </a:t>
            </a:r>
          </a:p>
          <a:p>
            <a:r>
              <a:rPr lang="en-GB" sz="1200" b="1" i="0" u="sng" kern="1200" dirty="0">
                <a:solidFill>
                  <a:schemeClr val="tx1"/>
                </a:solidFill>
                <a:effectLst/>
                <a:latin typeface="+mn-lt"/>
                <a:ea typeface="+mn-ea"/>
                <a:cs typeface="+mn-cs"/>
              </a:rPr>
              <a:t>landscape level is</a:t>
            </a:r>
            <a:r>
              <a:rPr lang="en-GB" sz="1200" b="0" i="0" kern="1200" dirty="0">
                <a:solidFill>
                  <a:schemeClr val="tx1"/>
                </a:solidFill>
                <a:effectLst/>
                <a:latin typeface="+mn-lt"/>
                <a:ea typeface="+mn-ea"/>
                <a:cs typeface="+mn-cs"/>
              </a:rPr>
              <a:t> = defined as the exogenous, broader contextual developments in deep-seated cultural patterns, macro-economics, macro-politics and spatial structures, potentially arising from shocks associated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war, climate change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Additionally, landscapes are beyond the direct influence of actors, yet stimulate and exert pressure on the regime and niche levels.</a:t>
            </a:r>
          </a:p>
          <a:p>
            <a:r>
              <a:rPr lang="en-GB" sz="1200" b="0" i="0" kern="1200" dirty="0">
                <a:solidFill>
                  <a:schemeClr val="tx1"/>
                </a:solidFill>
                <a:effectLst/>
                <a:latin typeface="+mn-lt"/>
                <a:ea typeface="+mn-ea"/>
                <a:cs typeface="+mn-cs"/>
              </a:rPr>
              <a:t> </a:t>
            </a:r>
          </a:p>
          <a:p>
            <a:r>
              <a:rPr lang="en-GB" sz="1200" b="1" i="0" u="sng" kern="1200" dirty="0">
                <a:solidFill>
                  <a:schemeClr val="tx1"/>
                </a:solidFill>
                <a:effectLst/>
                <a:latin typeface="+mn-lt"/>
                <a:ea typeface="+mn-ea"/>
                <a:cs typeface="+mn-cs"/>
              </a:rPr>
              <a:t>Niche</a:t>
            </a:r>
            <a:r>
              <a:rPr lang="en-GB" sz="1200" b="0" i="0" u="sng" kern="1200" dirty="0">
                <a:solidFill>
                  <a:schemeClr val="tx1"/>
                </a:solidFill>
                <a:effectLst/>
                <a:latin typeface="+mn-lt"/>
                <a:ea typeface="+mn-ea"/>
                <a:cs typeface="+mn-cs"/>
              </a:rPr>
              <a:t> level =. Is </a:t>
            </a:r>
            <a:r>
              <a:rPr lang="en-GB" sz="1200" b="0" i="0" kern="1200" dirty="0">
                <a:solidFill>
                  <a:schemeClr val="tx1"/>
                </a:solidFill>
                <a:effectLst/>
                <a:latin typeface="+mn-lt"/>
                <a:ea typeface="+mn-ea"/>
                <a:cs typeface="+mn-cs"/>
              </a:rPr>
              <a:t>defined a</a:t>
            </a:r>
            <a:r>
              <a:rPr lang="en-GB" sz="1200" b="1" i="0" kern="1200" dirty="0">
                <a:solidFill>
                  <a:schemeClr val="tx1"/>
                </a:solidFill>
                <a:effectLst/>
                <a:latin typeface="+mn-lt"/>
                <a:ea typeface="+mn-ea"/>
                <a:cs typeface="+mn-cs"/>
              </a:rPr>
              <a:t>s a protected spaces for the development and use of promising technologies by means of experimentation</a:t>
            </a:r>
            <a:r>
              <a:rPr lang="en-GB" sz="1200" b="0" i="0" kern="1200" dirty="0">
                <a:solidFill>
                  <a:schemeClr val="tx1"/>
                </a:solidFill>
                <a:effectLst/>
                <a:latin typeface="+mn-lt"/>
                <a:ea typeface="+mn-ea"/>
                <a:cs typeface="+mn-cs"/>
              </a:rPr>
              <a:t>. The niche innovations are</a:t>
            </a:r>
          </a:p>
          <a:p>
            <a:r>
              <a:rPr lang="en-GB" sz="1200" b="0" i="0" kern="1200" dirty="0">
                <a:solidFill>
                  <a:schemeClr val="tx1"/>
                </a:solidFill>
                <a:effectLst/>
                <a:latin typeface="+mn-lt"/>
                <a:ea typeface="+mn-ea"/>
                <a:cs typeface="+mn-cs"/>
              </a:rPr>
              <a:t>Incubated from market and regulation influences, the niche fosters innovations that differ fundamentally from the prevailing regime and usually require landscape developments that open windows of opportunity in at the regime level.</a:t>
            </a:r>
            <a:r>
              <a:rPr lang="en-GB" sz="1200" b="0" i="0" u="sng" kern="1200" baseline="30000" dirty="0">
                <a:solidFill>
                  <a:schemeClr val="tx1"/>
                </a:solidFill>
                <a:effectLst/>
                <a:latin typeface="+mn-lt"/>
                <a:ea typeface="+mn-ea"/>
                <a:cs typeface="+mn-cs"/>
                <a:hlinkClick r:id="rId3"/>
              </a:rPr>
              <a:t>[19]</a:t>
            </a:r>
            <a:r>
              <a:rPr lang="en-GB" sz="1200" b="0" i="0" kern="1200" dirty="0">
                <a:solidFill>
                  <a:schemeClr val="tx1"/>
                </a:solidFill>
                <a:effectLst/>
                <a:latin typeface="+mn-lt"/>
                <a:ea typeface="+mn-ea"/>
                <a:cs typeface="+mn-cs"/>
              </a:rPr>
              <a:t> Therefore, </a:t>
            </a:r>
            <a:r>
              <a:rPr lang="en-GB" sz="1200" b="1" i="0" u="sng" kern="1200" dirty="0">
                <a:solidFill>
                  <a:schemeClr val="tx1"/>
                </a:solidFill>
                <a:effectLst/>
                <a:latin typeface="+mn-lt"/>
                <a:ea typeface="+mn-ea"/>
                <a:cs typeface="+mn-cs"/>
              </a:rPr>
              <a:t>summary :  </a:t>
            </a:r>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MLP</a:t>
            </a:r>
            <a:r>
              <a:rPr lang="en-GB" sz="1200" b="0" i="0" kern="1200" dirty="0">
                <a:solidFill>
                  <a:schemeClr val="tx1"/>
                </a:solidFill>
                <a:effectLst/>
                <a:latin typeface="+mn-lt"/>
                <a:ea typeface="+mn-ea"/>
                <a:cs typeface="+mn-cs"/>
              </a:rPr>
              <a:t> attributes socio-technical transitions to the interaction of stabilising forces at the regime level with destabilising forces from both the landscape and niche levels</a:t>
            </a:r>
            <a:r>
              <a:rPr lang="en-GB" sz="1200" b="0" i="0" u="sng" kern="1200" baseline="30000" dirty="0">
                <a:solidFill>
                  <a:schemeClr val="tx1"/>
                </a:solidFill>
                <a:effectLst/>
                <a:latin typeface="+mn-lt"/>
                <a:ea typeface="+mn-ea"/>
                <a:cs typeface="+mn-cs"/>
              </a:rPr>
              <a:t>[20]</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F51F129-2506-460F-B001-BB795D41F8F1}" type="slidenum">
              <a:rPr lang="en-GB" smtClean="0"/>
              <a:t>6</a:t>
            </a:fld>
            <a:endParaRPr lang="en-GB"/>
          </a:p>
        </p:txBody>
      </p:sp>
    </p:spTree>
    <p:extLst>
      <p:ext uri="{BB962C8B-B14F-4D97-AF65-F5344CB8AC3E}">
        <p14:creationId xmlns:p14="http://schemas.microsoft.com/office/powerpoint/2010/main" val="152680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svg"/><Relationship Id="rId21" Type="http://schemas.openxmlformats.org/officeDocument/2006/relationships/image" Target="../media/image4.png"/><Relationship Id="rId7" Type="http://schemas.openxmlformats.org/officeDocument/2006/relationships/image" Target="../media/image47.sv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svg"/><Relationship Id="rId15" Type="http://schemas.openxmlformats.org/officeDocument/2006/relationships/image" Target="../media/image55.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sv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1.png"/><Relationship Id="rId16" Type="http://schemas.openxmlformats.org/officeDocument/2006/relationships/image" Target="../media/image34.pn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612091" y="558899"/>
            <a:ext cx="17020332" cy="8919868"/>
            <a:chOff x="0" y="0"/>
            <a:chExt cx="3995772" cy="2094069"/>
          </a:xfrm>
        </p:grpSpPr>
        <p:sp>
          <p:nvSpPr>
            <p:cNvPr id="3" name="Freeform 3"/>
            <p:cNvSpPr/>
            <p:nvPr/>
          </p:nvSpPr>
          <p:spPr>
            <a:xfrm>
              <a:off x="0" y="0"/>
              <a:ext cx="3995772" cy="2094069"/>
            </a:xfrm>
            <a:custGeom>
              <a:avLst/>
              <a:gdLst/>
              <a:ahLst/>
              <a:cxnLst/>
              <a:rect l="l" t="t" r="r" b="b"/>
              <a:pathLst>
                <a:path w="3995772" h="2094069">
                  <a:moveTo>
                    <a:pt x="0" y="0"/>
                  </a:moveTo>
                  <a:lnTo>
                    <a:pt x="3995772" y="0"/>
                  </a:lnTo>
                  <a:lnTo>
                    <a:pt x="3995772" y="2094069"/>
                  </a:lnTo>
                  <a:lnTo>
                    <a:pt x="0" y="2094069"/>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97480" y="2028770"/>
            <a:ext cx="68807" cy="48939"/>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4892" y="2208249"/>
            <a:ext cx="68807" cy="48939"/>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91585" y="2208249"/>
            <a:ext cx="68807" cy="4893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0889" y="2192179"/>
            <a:ext cx="68807" cy="48939"/>
          </a:xfrm>
          <a:prstGeom prst="rect">
            <a:avLst/>
          </a:prstGeom>
        </p:spPr>
      </p:pic>
      <p:pic>
        <p:nvPicPr>
          <p:cNvPr id="8" name="Picture 8"/>
          <p:cNvPicPr>
            <a:picLocks noChangeAspect="1"/>
          </p:cNvPicPr>
          <p:nvPr/>
        </p:nvPicPr>
        <p:blipFill>
          <a:blip r:embed="rId4">
            <a:alphaModFix amt="53000"/>
          </a:blip>
          <a:srcRect t="14943" b="14943"/>
          <a:stretch>
            <a:fillRect/>
          </a:stretch>
        </p:blipFill>
        <p:spPr>
          <a:xfrm>
            <a:off x="4873327" y="558899"/>
            <a:ext cx="8541347" cy="4244382"/>
          </a:xfrm>
          <a:prstGeom prst="rect">
            <a:avLst/>
          </a:prstGeom>
        </p:spPr>
      </p:pic>
      <p:pic>
        <p:nvPicPr>
          <p:cNvPr id="9" name="Picture 9"/>
          <p:cNvPicPr>
            <a:picLocks noChangeAspect="1"/>
          </p:cNvPicPr>
          <p:nvPr/>
        </p:nvPicPr>
        <p:blipFill>
          <a:blip r:embed="rId5"/>
          <a:srcRect l="13563" r="15075"/>
          <a:stretch>
            <a:fillRect/>
          </a:stretch>
        </p:blipFill>
        <p:spPr>
          <a:xfrm>
            <a:off x="13425115" y="558899"/>
            <a:ext cx="4207308" cy="1469871"/>
          </a:xfrm>
          <a:prstGeom prst="rect">
            <a:avLst/>
          </a:prstGeom>
        </p:spPr>
      </p:pic>
      <p:sp>
        <p:nvSpPr>
          <p:cNvPr id="10" name="TextBox 10"/>
          <p:cNvSpPr txBox="1"/>
          <p:nvPr/>
        </p:nvSpPr>
        <p:spPr>
          <a:xfrm>
            <a:off x="1524284" y="5456831"/>
            <a:ext cx="15427077" cy="1447700"/>
          </a:xfrm>
          <a:prstGeom prst="rect">
            <a:avLst/>
          </a:prstGeom>
        </p:spPr>
        <p:txBody>
          <a:bodyPr lIns="0" tIns="0" rIns="0" bIns="0" rtlCol="0" anchor="t">
            <a:spAutoFit/>
          </a:bodyPr>
          <a:lstStyle/>
          <a:p>
            <a:pPr algn="ctr">
              <a:lnSpc>
                <a:spcPts val="3295"/>
              </a:lnSpc>
            </a:pPr>
            <a:r>
              <a:rPr lang="en-US" sz="2353" dirty="0">
                <a:solidFill>
                  <a:srgbClr val="641A64"/>
                </a:solidFill>
                <a:latin typeface="Arimo Bold"/>
              </a:rPr>
              <a:t>GOVERNING THE TRANSITION OF SOCIO-TECHNICAL GRID-BASED SYSTEMS: </a:t>
            </a:r>
          </a:p>
          <a:p>
            <a:pPr algn="ctr">
              <a:lnSpc>
                <a:spcPts val="3295"/>
              </a:lnSpc>
            </a:pPr>
            <a:r>
              <a:rPr lang="en-US" sz="2353" dirty="0">
                <a:solidFill>
                  <a:srgbClr val="641A64"/>
                </a:solidFill>
                <a:latin typeface="Arimo Bold"/>
              </a:rPr>
              <a:t>PROMOTING SECURITY OF SUPPLY AND ACCELERATING RENEWABLE ENERGY INNOVATION IN NIGERIA</a:t>
            </a:r>
          </a:p>
          <a:p>
            <a:pPr algn="ctr">
              <a:lnSpc>
                <a:spcPts val="5115"/>
              </a:lnSpc>
              <a:spcBef>
                <a:spcPct val="0"/>
              </a:spcBef>
            </a:pPr>
            <a:endParaRPr lang="en-US" sz="2353" dirty="0">
              <a:solidFill>
                <a:srgbClr val="641A64"/>
              </a:solidFill>
              <a:latin typeface="Arimo Bold"/>
            </a:endParaRPr>
          </a:p>
        </p:txBody>
      </p:sp>
      <p:sp>
        <p:nvSpPr>
          <p:cNvPr id="11" name="TextBox 11"/>
          <p:cNvSpPr txBox="1"/>
          <p:nvPr/>
        </p:nvSpPr>
        <p:spPr>
          <a:xfrm>
            <a:off x="10513250" y="7558081"/>
            <a:ext cx="7119173" cy="1034129"/>
          </a:xfrm>
          <a:prstGeom prst="rect">
            <a:avLst/>
          </a:prstGeom>
        </p:spPr>
        <p:txBody>
          <a:bodyPr lIns="0" tIns="0" rIns="0" bIns="0" rtlCol="0" anchor="t">
            <a:spAutoFit/>
          </a:bodyPr>
          <a:lstStyle/>
          <a:p>
            <a:pPr>
              <a:lnSpc>
                <a:spcPts val="2800"/>
              </a:lnSpc>
            </a:pPr>
            <a:r>
              <a:rPr lang="en-US" sz="1600" dirty="0">
                <a:solidFill>
                  <a:srgbClr val="000000"/>
                </a:solidFill>
                <a:latin typeface="Arimo Bold"/>
              </a:rPr>
              <a:t>Racheal Adedokun		</a:t>
            </a:r>
            <a:r>
              <a:rPr lang="en-US" sz="1600" dirty="0">
                <a:solidFill>
                  <a:srgbClr val="641A64"/>
                </a:solidFill>
                <a:latin typeface="Arimo Bold"/>
              </a:rPr>
              <a:t>r.adedokun@rgu.ac.uk</a:t>
            </a:r>
          </a:p>
          <a:p>
            <a:pPr>
              <a:lnSpc>
                <a:spcPts val="2800"/>
              </a:lnSpc>
            </a:pPr>
            <a:r>
              <a:rPr lang="en-US" sz="1600" dirty="0">
                <a:solidFill>
                  <a:srgbClr val="000000"/>
                </a:solidFill>
                <a:latin typeface="Arimo Bold"/>
              </a:rPr>
              <a:t>Prof. Peter Strachan	</a:t>
            </a:r>
            <a:r>
              <a:rPr lang="en-US" sz="1600" dirty="0">
                <a:solidFill>
                  <a:srgbClr val="641A64"/>
                </a:solidFill>
                <a:latin typeface="Arimo Bold"/>
              </a:rPr>
              <a:t>p.a.strachan@rgu.ac.uk</a:t>
            </a:r>
          </a:p>
          <a:p>
            <a:pPr>
              <a:lnSpc>
                <a:spcPts val="2800"/>
              </a:lnSpc>
            </a:pPr>
            <a:r>
              <a:rPr lang="en-US" sz="1600" dirty="0">
                <a:solidFill>
                  <a:srgbClr val="000000"/>
                </a:solidFill>
                <a:latin typeface="Arimo Bold"/>
              </a:rPr>
              <a:t>Dr Anita Singh		</a:t>
            </a:r>
            <a:r>
              <a:rPr lang="en-US" sz="1600" dirty="0">
                <a:solidFill>
                  <a:srgbClr val="641A64"/>
                </a:solidFill>
                <a:latin typeface="Arimo Bold"/>
              </a:rPr>
              <a:t>a.singh13@rgu.ac.uk</a:t>
            </a:r>
          </a:p>
        </p:txBody>
      </p:sp>
      <p:sp>
        <p:nvSpPr>
          <p:cNvPr id="12" name="TextBox 12"/>
          <p:cNvSpPr txBox="1"/>
          <p:nvPr/>
        </p:nvSpPr>
        <p:spPr>
          <a:xfrm>
            <a:off x="10059943" y="9004926"/>
            <a:ext cx="5468826" cy="339725"/>
          </a:xfrm>
          <a:prstGeom prst="rect">
            <a:avLst/>
          </a:prstGeom>
        </p:spPr>
        <p:txBody>
          <a:bodyPr lIns="0" tIns="0" rIns="0" bIns="0" rtlCol="0" anchor="t">
            <a:spAutoFit/>
          </a:bodyPr>
          <a:lstStyle/>
          <a:p>
            <a:pPr algn="ctr">
              <a:lnSpc>
                <a:spcPts val="2799"/>
              </a:lnSpc>
            </a:pPr>
            <a:r>
              <a:rPr lang="en-US" sz="1999" dirty="0">
                <a:solidFill>
                  <a:srgbClr val="701A89"/>
                </a:solidFill>
                <a:latin typeface="Arimo Bold"/>
              </a:rPr>
              <a:t>Aberdeen Business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1447801" y="138315"/>
            <a:ext cx="12039600" cy="503921"/>
          </a:xfrm>
          <a:prstGeom prst="rect">
            <a:avLst/>
          </a:prstGeom>
        </p:spPr>
        <p:txBody>
          <a:bodyPr wrap="square" lIns="0" tIns="0" rIns="0" bIns="0" rtlCol="0" anchor="t">
            <a:spAutoFit/>
          </a:bodyPr>
          <a:lstStyle/>
          <a:p>
            <a:pPr algn="ctr">
              <a:lnSpc>
                <a:spcPts val="4200"/>
              </a:lnSpc>
              <a:spcBef>
                <a:spcPct val="0"/>
              </a:spcBef>
            </a:pPr>
            <a:r>
              <a:rPr lang="en-GB" sz="3000" spc="18" dirty="0">
                <a:solidFill>
                  <a:schemeClr val="bg1"/>
                </a:solidFill>
                <a:latin typeface="Trocchi"/>
              </a:rPr>
              <a:t>Results and findings: Enablers of grid RE systems using NVivo</a:t>
            </a:r>
            <a:endParaRPr lang="en-US" sz="3000" spc="18" dirty="0">
              <a:solidFill>
                <a:schemeClr val="bg1"/>
              </a:solidFill>
              <a:latin typeface="Trocchi"/>
            </a:endParaRPr>
          </a:p>
        </p:txBody>
      </p:sp>
      <p:graphicFrame>
        <p:nvGraphicFramePr>
          <p:cNvPr id="13" name="Content Placeholder 3">
            <a:extLst>
              <a:ext uri="{FF2B5EF4-FFF2-40B4-BE49-F238E27FC236}">
                <a16:creationId xmlns:a16="http://schemas.microsoft.com/office/drawing/2014/main" id="{E85098F8-A889-4ACE-82C2-3F2739D46CB0}"/>
              </a:ext>
            </a:extLst>
          </p:cNvPr>
          <p:cNvGraphicFramePr>
            <a:graphicFrameLocks/>
          </p:cNvGraphicFramePr>
          <p:nvPr/>
        </p:nvGraphicFramePr>
        <p:xfrm>
          <a:off x="781292" y="1463657"/>
          <a:ext cx="17032148" cy="4526280"/>
        </p:xfrm>
        <a:graphic>
          <a:graphicData uri="http://schemas.openxmlformats.org/drawingml/2006/table">
            <a:tbl>
              <a:tblPr firstRow="1" bandRow="1">
                <a:tableStyleId>{5C22544A-7EE6-4342-B048-85BDC9FD1C3A}</a:tableStyleId>
              </a:tblPr>
              <a:tblGrid>
                <a:gridCol w="2346471">
                  <a:extLst>
                    <a:ext uri="{9D8B030D-6E8A-4147-A177-3AD203B41FA5}">
                      <a16:colId xmlns:a16="http://schemas.microsoft.com/office/drawing/2014/main" val="2311728892"/>
                    </a:ext>
                  </a:extLst>
                </a:gridCol>
                <a:gridCol w="2386929">
                  <a:extLst>
                    <a:ext uri="{9D8B030D-6E8A-4147-A177-3AD203B41FA5}">
                      <a16:colId xmlns:a16="http://schemas.microsoft.com/office/drawing/2014/main" val="155584282"/>
                    </a:ext>
                  </a:extLst>
                </a:gridCol>
                <a:gridCol w="2164418">
                  <a:extLst>
                    <a:ext uri="{9D8B030D-6E8A-4147-A177-3AD203B41FA5}">
                      <a16:colId xmlns:a16="http://schemas.microsoft.com/office/drawing/2014/main" val="3467102533"/>
                    </a:ext>
                  </a:extLst>
                </a:gridCol>
                <a:gridCol w="2488070">
                  <a:extLst>
                    <a:ext uri="{9D8B030D-6E8A-4147-A177-3AD203B41FA5}">
                      <a16:colId xmlns:a16="http://schemas.microsoft.com/office/drawing/2014/main" val="280292227"/>
                    </a:ext>
                  </a:extLst>
                </a:gridCol>
                <a:gridCol w="2629667">
                  <a:extLst>
                    <a:ext uri="{9D8B030D-6E8A-4147-A177-3AD203B41FA5}">
                      <a16:colId xmlns:a16="http://schemas.microsoft.com/office/drawing/2014/main" val="963734327"/>
                    </a:ext>
                  </a:extLst>
                </a:gridCol>
                <a:gridCol w="2629622">
                  <a:extLst>
                    <a:ext uri="{9D8B030D-6E8A-4147-A177-3AD203B41FA5}">
                      <a16:colId xmlns:a16="http://schemas.microsoft.com/office/drawing/2014/main" val="3257961923"/>
                    </a:ext>
                  </a:extLst>
                </a:gridCol>
                <a:gridCol w="2386971">
                  <a:extLst>
                    <a:ext uri="{9D8B030D-6E8A-4147-A177-3AD203B41FA5}">
                      <a16:colId xmlns:a16="http://schemas.microsoft.com/office/drawing/2014/main" val="174581724"/>
                    </a:ext>
                  </a:extLst>
                </a:gridCol>
              </a:tblGrid>
              <a:tr h="868680">
                <a:tc>
                  <a:txBody>
                    <a:bodyPr/>
                    <a:lstStyle/>
                    <a:p>
                      <a:pPr algn="ctr"/>
                      <a:r>
                        <a:rPr lang="en-GB" sz="2400" dirty="0"/>
                        <a:t>Energy Access and Security</a:t>
                      </a:r>
                    </a:p>
                  </a:txBody>
                  <a:tcPr marL="137160" marR="137160" marT="68580" marB="68580"/>
                </a:tc>
                <a:tc>
                  <a:txBody>
                    <a:bodyPr/>
                    <a:lstStyle/>
                    <a:p>
                      <a:pPr algn="ctr"/>
                      <a:r>
                        <a:rPr lang="en-GB" sz="2400" dirty="0"/>
                        <a:t>Environmental Enablers</a:t>
                      </a:r>
                    </a:p>
                  </a:txBody>
                  <a:tcPr marL="137160" marR="137160" marT="68580" marB="68580"/>
                </a:tc>
                <a:tc>
                  <a:txBody>
                    <a:bodyPr/>
                    <a:lstStyle/>
                    <a:p>
                      <a:pPr algn="ctr"/>
                      <a:r>
                        <a:rPr lang="en-GB" sz="2400" dirty="0"/>
                        <a:t>Financial Enablers</a:t>
                      </a:r>
                    </a:p>
                  </a:txBody>
                  <a:tcPr marL="137160" marR="137160" marT="68580" marB="68580"/>
                </a:tc>
                <a:tc>
                  <a:txBody>
                    <a:bodyPr/>
                    <a:lstStyle/>
                    <a:p>
                      <a:pPr algn="ctr"/>
                      <a:r>
                        <a:rPr lang="en-GB" sz="2400" dirty="0"/>
                        <a:t>International Influence</a:t>
                      </a:r>
                    </a:p>
                  </a:txBody>
                  <a:tcPr marL="137160" marR="137160" marT="68580" marB="68580"/>
                </a:tc>
                <a:tc>
                  <a:txBody>
                    <a:bodyPr/>
                    <a:lstStyle/>
                    <a:p>
                      <a:pPr algn="ctr"/>
                      <a:r>
                        <a:rPr lang="en-GB" sz="2400" dirty="0"/>
                        <a:t>Political Enablers</a:t>
                      </a:r>
                    </a:p>
                  </a:txBody>
                  <a:tcPr marL="137160" marR="137160" marT="68580" marB="68580"/>
                </a:tc>
                <a:tc>
                  <a:txBody>
                    <a:bodyPr/>
                    <a:lstStyle/>
                    <a:p>
                      <a:pPr algn="ctr"/>
                      <a:r>
                        <a:rPr lang="en-GB" sz="2400" dirty="0"/>
                        <a:t>Support Networks</a:t>
                      </a:r>
                    </a:p>
                  </a:txBody>
                  <a:tcPr marL="137160" marR="137160" marT="68580" marB="68580"/>
                </a:tc>
                <a:tc>
                  <a:txBody>
                    <a:bodyPr/>
                    <a:lstStyle/>
                    <a:p>
                      <a:pPr algn="ctr"/>
                      <a:r>
                        <a:rPr lang="en-GB" sz="2400" dirty="0"/>
                        <a:t>Technological Enablers</a:t>
                      </a:r>
                    </a:p>
                  </a:txBody>
                  <a:tcPr marL="137160" marR="137160" marT="68580" marB="68580"/>
                </a:tc>
                <a:extLst>
                  <a:ext uri="{0D108BD9-81ED-4DB2-BD59-A6C34878D82A}">
                    <a16:rowId xmlns:a16="http://schemas.microsoft.com/office/drawing/2014/main" val="1352456483"/>
                  </a:ext>
                </a:extLst>
              </a:tr>
              <a:tr h="3657600">
                <a:tc>
                  <a:txBody>
                    <a:bodyPr/>
                    <a:lstStyle/>
                    <a:p>
                      <a:pPr marL="285750" indent="-285750">
                        <a:buFont typeface="Arial" panose="020B0604020202020204" pitchFamily="34" charset="0"/>
                        <a:buChar char="•"/>
                      </a:pPr>
                      <a:r>
                        <a:rPr lang="en-GB" sz="2100" dirty="0"/>
                        <a:t>Energy access</a:t>
                      </a:r>
                    </a:p>
                    <a:p>
                      <a:pPr marL="285750" indent="-285750">
                        <a:buFont typeface="Arial" panose="020B0604020202020204" pitchFamily="34" charset="0"/>
                        <a:buChar char="•"/>
                      </a:pPr>
                      <a:r>
                        <a:rPr lang="en-GB" sz="2100" dirty="0"/>
                        <a:t>Energy security</a:t>
                      </a:r>
                    </a:p>
                    <a:p>
                      <a:pPr marL="285750" indent="-285750">
                        <a:buFont typeface="Arial" panose="020B0604020202020204" pitchFamily="34" charset="0"/>
                        <a:buChar char="•"/>
                      </a:pPr>
                      <a:r>
                        <a:rPr lang="en-GB" sz="2100" dirty="0"/>
                        <a:t>Quality power supply</a:t>
                      </a:r>
                    </a:p>
                  </a:txBody>
                  <a:tcPr marL="137160" marR="137160" marT="68580" marB="68580"/>
                </a:tc>
                <a:tc>
                  <a:txBody>
                    <a:bodyPr/>
                    <a:lstStyle/>
                    <a:p>
                      <a:pPr marL="285750" indent="-285750">
                        <a:buFont typeface="Arial" panose="020B0604020202020204" pitchFamily="34" charset="0"/>
                        <a:buChar char="•"/>
                      </a:pPr>
                      <a:r>
                        <a:rPr lang="en-GB" sz="2100" dirty="0"/>
                        <a:t>Climate change mitigation</a:t>
                      </a:r>
                    </a:p>
                    <a:p>
                      <a:pPr marL="285750" indent="-285750">
                        <a:buFont typeface="Arial" panose="020B0604020202020204" pitchFamily="34" charset="0"/>
                        <a:buChar char="•"/>
                      </a:pPr>
                      <a:r>
                        <a:rPr lang="en-GB" sz="2100" dirty="0"/>
                        <a:t>Global warming</a:t>
                      </a:r>
                    </a:p>
                  </a:txBody>
                  <a:tcPr marL="137160" marR="137160" marT="68580" marB="68580"/>
                </a:tc>
                <a:tc>
                  <a:txBody>
                    <a:bodyPr/>
                    <a:lstStyle/>
                    <a:p>
                      <a:pPr marL="285750" indent="-285750">
                        <a:buFont typeface="Arial" panose="020B0604020202020204" pitchFamily="34" charset="0"/>
                        <a:buChar char="•"/>
                      </a:pPr>
                      <a:r>
                        <a:rPr lang="en-GB" sz="2100" dirty="0"/>
                        <a:t>Environmental Trust Fund</a:t>
                      </a:r>
                    </a:p>
                    <a:p>
                      <a:pPr marL="285750" indent="-285750">
                        <a:buFont typeface="Arial" panose="020B0604020202020204" pitchFamily="34" charset="0"/>
                        <a:buChar char="•"/>
                      </a:pPr>
                      <a:r>
                        <a:rPr lang="en-GB" sz="2100" dirty="0"/>
                        <a:t>Financing</a:t>
                      </a:r>
                    </a:p>
                    <a:p>
                      <a:pPr marL="285750" indent="-285750">
                        <a:buFont typeface="Arial" panose="020B0604020202020204" pitchFamily="34" charset="0"/>
                        <a:buChar char="•"/>
                      </a:pPr>
                      <a:r>
                        <a:rPr lang="en-GB" sz="2100" dirty="0"/>
                        <a:t>Private investment arrangement</a:t>
                      </a:r>
                    </a:p>
                  </a:txBody>
                  <a:tcPr marL="137160" marR="137160" marT="68580" marB="68580"/>
                </a:tc>
                <a:tc>
                  <a:txBody>
                    <a:bodyPr/>
                    <a:lstStyle/>
                    <a:p>
                      <a:pPr marL="285750" indent="-285750">
                        <a:buFont typeface="Arial" panose="020B0604020202020204" pitchFamily="34" charset="0"/>
                        <a:buChar char="•"/>
                      </a:pPr>
                      <a:r>
                        <a:rPr lang="en-GB" sz="2100" dirty="0"/>
                        <a:t>International agreement </a:t>
                      </a:r>
                      <a:r>
                        <a:rPr lang="en-GB" sz="2100" dirty="0" err="1"/>
                        <a:t>i.e</a:t>
                      </a:r>
                      <a:r>
                        <a:rPr lang="en-GB" sz="2100" dirty="0"/>
                        <a:t>, Kyoto protocol, Paris Agreement</a:t>
                      </a:r>
                    </a:p>
                    <a:p>
                      <a:pPr marL="285750" indent="-285750">
                        <a:buFont typeface="Arial" panose="020B0604020202020204" pitchFamily="34" charset="0"/>
                        <a:buChar char="•"/>
                      </a:pPr>
                      <a:r>
                        <a:rPr lang="en-GB" sz="2100" dirty="0"/>
                        <a:t>International grants and funding</a:t>
                      </a:r>
                    </a:p>
                    <a:p>
                      <a:pPr marL="285750" indent="-285750">
                        <a:buFont typeface="Arial" panose="020B0604020202020204" pitchFamily="34" charset="0"/>
                        <a:buChar char="•"/>
                      </a:pPr>
                      <a:r>
                        <a:rPr lang="en-GB" sz="2100" dirty="0"/>
                        <a:t>International trends and pressure</a:t>
                      </a:r>
                    </a:p>
                  </a:txBody>
                  <a:tcPr marL="137160" marR="137160" marT="68580" marB="68580"/>
                </a:tc>
                <a:tc>
                  <a:txBody>
                    <a:bodyPr/>
                    <a:lstStyle/>
                    <a:p>
                      <a:pPr marL="285750" indent="-285750">
                        <a:buFont typeface="Arial" panose="020B0604020202020204" pitchFamily="34" charset="0"/>
                        <a:buChar char="•"/>
                      </a:pPr>
                      <a:r>
                        <a:rPr lang="en-GB" sz="2100" dirty="0"/>
                        <a:t>Government partnerships</a:t>
                      </a:r>
                    </a:p>
                    <a:p>
                      <a:pPr marL="285750" indent="-285750">
                        <a:buFont typeface="Arial" panose="020B0604020202020204" pitchFamily="34" charset="0"/>
                        <a:buChar char="•"/>
                      </a:pPr>
                      <a:r>
                        <a:rPr lang="en-GB" sz="2100" dirty="0"/>
                        <a:t>Government policies</a:t>
                      </a:r>
                    </a:p>
                  </a:txBody>
                  <a:tcPr marL="137160" marR="137160" marT="68580" marB="68580"/>
                </a:tc>
                <a:tc>
                  <a:txBody>
                    <a:bodyPr/>
                    <a:lstStyle/>
                    <a:p>
                      <a:pPr marL="285750" indent="-285750">
                        <a:buFont typeface="Arial" panose="020B0604020202020204" pitchFamily="34" charset="0"/>
                        <a:buChar char="•"/>
                      </a:pPr>
                      <a:r>
                        <a:rPr lang="en-GB" sz="2100" dirty="0"/>
                        <a:t>Emerging support networks</a:t>
                      </a:r>
                    </a:p>
                    <a:p>
                      <a:pPr marL="285750" indent="-285750">
                        <a:buFont typeface="Arial" panose="020B0604020202020204" pitchFamily="34" charset="0"/>
                        <a:buChar char="•"/>
                      </a:pPr>
                      <a:r>
                        <a:rPr lang="en-GB" sz="2100" dirty="0"/>
                        <a:t>Improved technology standards and regulations (i.e., SON)</a:t>
                      </a:r>
                    </a:p>
                  </a:txBody>
                  <a:tcPr marL="137160" marR="137160" marT="68580" marB="68580"/>
                </a:tc>
                <a:tc>
                  <a:txBody>
                    <a:bodyPr/>
                    <a:lstStyle/>
                    <a:p>
                      <a:pPr marL="285750" indent="-285750">
                        <a:buFont typeface="Arial" panose="020B0604020202020204" pitchFamily="34" charset="0"/>
                        <a:buChar char="•"/>
                      </a:pPr>
                      <a:r>
                        <a:rPr lang="en-GB" sz="2100" dirty="0"/>
                        <a:t>Cheaper maintenance</a:t>
                      </a:r>
                    </a:p>
                    <a:p>
                      <a:pPr marL="285750" indent="-285750">
                        <a:buFont typeface="Arial" panose="020B0604020202020204" pitchFamily="34" charset="0"/>
                        <a:buChar char="•"/>
                      </a:pPr>
                      <a:r>
                        <a:rPr lang="en-GB" sz="2100" dirty="0"/>
                        <a:t>Competitive cost of renewable energy</a:t>
                      </a:r>
                    </a:p>
                    <a:p>
                      <a:pPr marL="285750" indent="-285750">
                        <a:buFont typeface="Arial" panose="020B0604020202020204" pitchFamily="34" charset="0"/>
                        <a:buChar char="•"/>
                      </a:pPr>
                      <a:r>
                        <a:rPr lang="en-GB" sz="2100" dirty="0"/>
                        <a:t>Pressure from new technology</a:t>
                      </a:r>
                    </a:p>
                  </a:txBody>
                  <a:tcPr marL="137160" marR="137160" marT="68580" marB="68580"/>
                </a:tc>
                <a:extLst>
                  <a:ext uri="{0D108BD9-81ED-4DB2-BD59-A6C34878D82A}">
                    <a16:rowId xmlns:a16="http://schemas.microsoft.com/office/drawing/2014/main" val="58266666"/>
                  </a:ext>
                </a:extLst>
              </a:tr>
            </a:tbl>
          </a:graphicData>
        </a:graphic>
      </p:graphicFrame>
      <p:graphicFrame>
        <p:nvGraphicFramePr>
          <p:cNvPr id="14" name="Content Placeholder 3">
            <a:extLst>
              <a:ext uri="{FF2B5EF4-FFF2-40B4-BE49-F238E27FC236}">
                <a16:creationId xmlns:a16="http://schemas.microsoft.com/office/drawing/2014/main" id="{0E0C72DC-8DF0-4586-BB38-ADACA98026FD}"/>
              </a:ext>
            </a:extLst>
          </p:cNvPr>
          <p:cNvGraphicFramePr>
            <a:graphicFrameLocks/>
          </p:cNvGraphicFramePr>
          <p:nvPr/>
        </p:nvGraphicFramePr>
        <p:xfrm>
          <a:off x="781292" y="6868547"/>
          <a:ext cx="17032150" cy="1600200"/>
        </p:xfrm>
        <a:graphic>
          <a:graphicData uri="http://schemas.openxmlformats.org/drawingml/2006/table">
            <a:tbl>
              <a:tblPr firstRow="1" bandRow="1">
                <a:tableStyleId>{5C22544A-7EE6-4342-B048-85BDC9FD1C3A}</a:tableStyleId>
              </a:tblPr>
              <a:tblGrid>
                <a:gridCol w="1753565">
                  <a:extLst>
                    <a:ext uri="{9D8B030D-6E8A-4147-A177-3AD203B41FA5}">
                      <a16:colId xmlns:a16="http://schemas.microsoft.com/office/drawing/2014/main" val="2311728892"/>
                    </a:ext>
                  </a:extLst>
                </a:gridCol>
                <a:gridCol w="2048718">
                  <a:extLst>
                    <a:ext uri="{9D8B030D-6E8A-4147-A177-3AD203B41FA5}">
                      <a16:colId xmlns:a16="http://schemas.microsoft.com/office/drawing/2014/main" val="155584282"/>
                    </a:ext>
                  </a:extLst>
                </a:gridCol>
                <a:gridCol w="2039184">
                  <a:extLst>
                    <a:ext uri="{9D8B030D-6E8A-4147-A177-3AD203B41FA5}">
                      <a16:colId xmlns:a16="http://schemas.microsoft.com/office/drawing/2014/main" val="3467102533"/>
                    </a:ext>
                  </a:extLst>
                </a:gridCol>
                <a:gridCol w="2145065">
                  <a:extLst>
                    <a:ext uri="{9D8B030D-6E8A-4147-A177-3AD203B41FA5}">
                      <a16:colId xmlns:a16="http://schemas.microsoft.com/office/drawing/2014/main" val="280292227"/>
                    </a:ext>
                  </a:extLst>
                </a:gridCol>
                <a:gridCol w="2048720">
                  <a:extLst>
                    <a:ext uri="{9D8B030D-6E8A-4147-A177-3AD203B41FA5}">
                      <a16:colId xmlns:a16="http://schemas.microsoft.com/office/drawing/2014/main" val="963734327"/>
                    </a:ext>
                  </a:extLst>
                </a:gridCol>
                <a:gridCol w="1388963">
                  <a:extLst>
                    <a:ext uri="{9D8B030D-6E8A-4147-A177-3AD203B41FA5}">
                      <a16:colId xmlns:a16="http://schemas.microsoft.com/office/drawing/2014/main" val="3257961923"/>
                    </a:ext>
                  </a:extLst>
                </a:gridCol>
                <a:gridCol w="1736202">
                  <a:extLst>
                    <a:ext uri="{9D8B030D-6E8A-4147-A177-3AD203B41FA5}">
                      <a16:colId xmlns:a16="http://schemas.microsoft.com/office/drawing/2014/main" val="139988032"/>
                    </a:ext>
                  </a:extLst>
                </a:gridCol>
                <a:gridCol w="1788288">
                  <a:extLst>
                    <a:ext uri="{9D8B030D-6E8A-4147-A177-3AD203B41FA5}">
                      <a16:colId xmlns:a16="http://schemas.microsoft.com/office/drawing/2014/main" val="2875582754"/>
                    </a:ext>
                  </a:extLst>
                </a:gridCol>
                <a:gridCol w="2083445">
                  <a:extLst>
                    <a:ext uri="{9D8B030D-6E8A-4147-A177-3AD203B41FA5}">
                      <a16:colId xmlns:a16="http://schemas.microsoft.com/office/drawing/2014/main" val="537989670"/>
                    </a:ext>
                  </a:extLst>
                </a:gridCol>
              </a:tblGrid>
              <a:tr h="1600200">
                <a:tc>
                  <a:txBody>
                    <a:bodyPr/>
                    <a:lstStyle/>
                    <a:p>
                      <a:pPr algn="ctr"/>
                      <a:r>
                        <a:rPr lang="en-GB" sz="2400" dirty="0"/>
                        <a:t>Availability of RE resources</a:t>
                      </a:r>
                    </a:p>
                  </a:txBody>
                  <a:tcPr marL="137160" marR="137160" marT="68580" marB="68580"/>
                </a:tc>
                <a:tc>
                  <a:txBody>
                    <a:bodyPr/>
                    <a:lstStyle/>
                    <a:p>
                      <a:pPr algn="ctr"/>
                      <a:r>
                        <a:rPr lang="en-GB" sz="2400" dirty="0"/>
                        <a:t>Economic development</a:t>
                      </a:r>
                    </a:p>
                  </a:txBody>
                  <a:tcPr marL="137160" marR="137160" marT="68580" marB="68580"/>
                </a:tc>
                <a:tc>
                  <a:txBody>
                    <a:bodyPr/>
                    <a:lstStyle/>
                    <a:p>
                      <a:pPr algn="ctr"/>
                      <a:r>
                        <a:rPr lang="en-GB" sz="2400" dirty="0"/>
                        <a:t>Emerging Information</a:t>
                      </a:r>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Energy mix and diversification</a:t>
                      </a:r>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Geographical expansion of power stations</a:t>
                      </a:r>
                    </a:p>
                  </a:txBody>
                  <a:tcPr marL="137160" marR="137160" marT="68580" marB="68580"/>
                </a:tc>
                <a:tc>
                  <a:txBody>
                    <a:bodyPr/>
                    <a:lstStyle/>
                    <a:p>
                      <a:pPr algn="ctr"/>
                      <a:r>
                        <a:rPr lang="en-GB" sz="2400" dirty="0"/>
                        <a:t>Growing energy demand</a:t>
                      </a:r>
                    </a:p>
                  </a:txBody>
                  <a:tcPr marL="137160" marR="137160" marT="68580" marB="68580"/>
                </a:tc>
                <a:tc>
                  <a:txBody>
                    <a:bodyPr/>
                    <a:lstStyle/>
                    <a:p>
                      <a:pPr algn="ctr"/>
                      <a:r>
                        <a:rPr lang="en-GB" sz="2400" dirty="0"/>
                        <a:t>Growing population</a:t>
                      </a:r>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Societal acceptance</a:t>
                      </a:r>
                    </a:p>
                    <a:p>
                      <a:pPr algn="ctr"/>
                      <a:endParaRPr lang="en-GB" sz="2400" dirty="0"/>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Sustainability</a:t>
                      </a:r>
                    </a:p>
                    <a:p>
                      <a:pPr algn="ctr"/>
                      <a:endParaRPr lang="en-GB" sz="2400" dirty="0"/>
                    </a:p>
                  </a:txBody>
                  <a:tcPr marL="137160" marR="137160" marT="68580" marB="68580"/>
                </a:tc>
                <a:extLst>
                  <a:ext uri="{0D108BD9-81ED-4DB2-BD59-A6C34878D82A}">
                    <a16:rowId xmlns:a16="http://schemas.microsoft.com/office/drawing/2014/main" val="1352456483"/>
                  </a:ext>
                </a:extLst>
              </a:tr>
            </a:tbl>
          </a:graphicData>
        </a:graphic>
      </p:graphicFrame>
      <p:pic>
        <p:nvPicPr>
          <p:cNvPr id="15" name="Picture 26">
            <a:extLst>
              <a:ext uri="{FF2B5EF4-FFF2-40B4-BE49-F238E27FC236}">
                <a16:creationId xmlns:a16="http://schemas.microsoft.com/office/drawing/2014/main" id="{AF5B23D4-CCE2-4CDA-A14A-8CA51E567014}"/>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274785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8121" y="158519"/>
            <a:ext cx="14249535" cy="503921"/>
          </a:xfrm>
          <a:prstGeom prst="rect">
            <a:avLst/>
          </a:prstGeom>
        </p:spPr>
        <p:txBody>
          <a:bodyPr lIns="0" tIns="0" rIns="0" bIns="0" rtlCol="0" anchor="t">
            <a:spAutoFit/>
          </a:bodyPr>
          <a:lstStyle/>
          <a:p>
            <a:pPr algn="ctr">
              <a:lnSpc>
                <a:spcPts val="4200"/>
              </a:lnSpc>
              <a:spcBef>
                <a:spcPct val="0"/>
              </a:spcBef>
            </a:pPr>
            <a:r>
              <a:rPr lang="en-GB" sz="3000" spc="18" dirty="0">
                <a:solidFill>
                  <a:schemeClr val="bg1"/>
                </a:solidFill>
                <a:latin typeface="Trocchi"/>
              </a:rPr>
              <a:t>Results and findings: Inhibitors of grid RE systems using NVivo</a:t>
            </a:r>
            <a:endParaRPr lang="en-US" sz="3000" spc="18" dirty="0">
              <a:solidFill>
                <a:schemeClr val="bg1"/>
              </a:solidFill>
              <a:latin typeface="Trocchi"/>
            </a:endParaRPr>
          </a:p>
        </p:txBody>
      </p:sp>
      <p:graphicFrame>
        <p:nvGraphicFramePr>
          <p:cNvPr id="13" name="Content Placeholder 3">
            <a:extLst>
              <a:ext uri="{FF2B5EF4-FFF2-40B4-BE49-F238E27FC236}">
                <a16:creationId xmlns:a16="http://schemas.microsoft.com/office/drawing/2014/main" id="{4C7190EC-2265-4BB4-9C79-3BBE4638BD55}"/>
              </a:ext>
            </a:extLst>
          </p:cNvPr>
          <p:cNvGraphicFramePr>
            <a:graphicFrameLocks/>
          </p:cNvGraphicFramePr>
          <p:nvPr>
            <p:extLst>
              <p:ext uri="{D42A27DB-BD31-4B8C-83A1-F6EECF244321}">
                <p14:modId xmlns:p14="http://schemas.microsoft.com/office/powerpoint/2010/main" val="904424270"/>
              </p:ext>
            </p:extLst>
          </p:nvPr>
        </p:nvGraphicFramePr>
        <p:xfrm>
          <a:off x="627927" y="1333500"/>
          <a:ext cx="17032147" cy="3657600"/>
        </p:xfrm>
        <a:graphic>
          <a:graphicData uri="http://schemas.openxmlformats.org/drawingml/2006/table">
            <a:tbl>
              <a:tblPr firstRow="1" bandRow="1">
                <a:tableStyleId>{5C22544A-7EE6-4342-B048-85BDC9FD1C3A}</a:tableStyleId>
              </a:tblPr>
              <a:tblGrid>
                <a:gridCol w="2440839">
                  <a:extLst>
                    <a:ext uri="{9D8B030D-6E8A-4147-A177-3AD203B41FA5}">
                      <a16:colId xmlns:a16="http://schemas.microsoft.com/office/drawing/2014/main" val="2311728892"/>
                    </a:ext>
                  </a:extLst>
                </a:gridCol>
                <a:gridCol w="2334842">
                  <a:extLst>
                    <a:ext uri="{9D8B030D-6E8A-4147-A177-3AD203B41FA5}">
                      <a16:colId xmlns:a16="http://schemas.microsoft.com/office/drawing/2014/main" val="155584282"/>
                    </a:ext>
                  </a:extLst>
                </a:gridCol>
                <a:gridCol w="2334840">
                  <a:extLst>
                    <a:ext uri="{9D8B030D-6E8A-4147-A177-3AD203B41FA5}">
                      <a16:colId xmlns:a16="http://schemas.microsoft.com/office/drawing/2014/main" val="3467102533"/>
                    </a:ext>
                  </a:extLst>
                </a:gridCol>
                <a:gridCol w="3415142">
                  <a:extLst>
                    <a:ext uri="{9D8B030D-6E8A-4147-A177-3AD203B41FA5}">
                      <a16:colId xmlns:a16="http://schemas.microsoft.com/office/drawing/2014/main" val="280292227"/>
                    </a:ext>
                  </a:extLst>
                </a:gridCol>
                <a:gridCol w="4024989">
                  <a:extLst>
                    <a:ext uri="{9D8B030D-6E8A-4147-A177-3AD203B41FA5}">
                      <a16:colId xmlns:a16="http://schemas.microsoft.com/office/drawing/2014/main" val="963734327"/>
                    </a:ext>
                  </a:extLst>
                </a:gridCol>
                <a:gridCol w="2481495">
                  <a:extLst>
                    <a:ext uri="{9D8B030D-6E8A-4147-A177-3AD203B41FA5}">
                      <a16:colId xmlns:a16="http://schemas.microsoft.com/office/drawing/2014/main" val="3257961923"/>
                    </a:ext>
                  </a:extLst>
                </a:gridCol>
              </a:tblGrid>
              <a:tr h="777240">
                <a:tc>
                  <a:txBody>
                    <a:bodyPr/>
                    <a:lstStyle/>
                    <a:p>
                      <a:pPr algn="ctr"/>
                      <a:r>
                        <a:rPr lang="en-GB" sz="2100" dirty="0"/>
                        <a:t>Administrative Inhibitors</a:t>
                      </a:r>
                    </a:p>
                  </a:txBody>
                  <a:tcPr marL="137160" marR="137160" marT="68580" marB="68580"/>
                </a:tc>
                <a:tc>
                  <a:txBody>
                    <a:bodyPr/>
                    <a:lstStyle/>
                    <a:p>
                      <a:pPr algn="ctr"/>
                      <a:r>
                        <a:rPr lang="en-GB" sz="2100" dirty="0"/>
                        <a:t>Economic Inhibitors</a:t>
                      </a:r>
                    </a:p>
                  </a:txBody>
                  <a:tcPr marL="137160" marR="137160" marT="68580" marB="68580"/>
                </a:tc>
                <a:tc>
                  <a:txBody>
                    <a:bodyPr/>
                    <a:lstStyle/>
                    <a:p>
                      <a:pPr algn="ctr"/>
                      <a:r>
                        <a:rPr lang="en-GB" sz="2100" dirty="0"/>
                        <a:t>Financial Inhibitors</a:t>
                      </a:r>
                    </a:p>
                  </a:txBody>
                  <a:tcPr marL="137160" marR="137160" marT="68580" marB="68580"/>
                </a:tc>
                <a:tc>
                  <a:txBody>
                    <a:bodyPr/>
                    <a:lstStyle/>
                    <a:p>
                      <a:pPr algn="ctr"/>
                      <a:r>
                        <a:rPr lang="en-GB" sz="2100" dirty="0"/>
                        <a:t>Infrastructural Inhibitors</a:t>
                      </a:r>
                    </a:p>
                  </a:txBody>
                  <a:tcPr marL="137160" marR="137160" marT="68580" marB="68580"/>
                </a:tc>
                <a:tc>
                  <a:txBody>
                    <a:bodyPr/>
                    <a:lstStyle/>
                    <a:p>
                      <a:pPr algn="ctr"/>
                      <a:r>
                        <a:rPr lang="en-GB" sz="2100" dirty="0"/>
                        <a:t>Institutional Inhibitors</a:t>
                      </a:r>
                    </a:p>
                  </a:txBody>
                  <a:tcPr marL="137160" marR="137160" marT="68580" marB="68580"/>
                </a:tc>
                <a:tc>
                  <a:txBody>
                    <a:bodyPr/>
                    <a:lstStyle/>
                    <a:p>
                      <a:pPr algn="ctr"/>
                      <a:r>
                        <a:rPr lang="en-GB" sz="2100" dirty="0"/>
                        <a:t>Legal Inhibitors</a:t>
                      </a:r>
                    </a:p>
                  </a:txBody>
                  <a:tcPr marL="137160" marR="137160" marT="68580" marB="68580"/>
                </a:tc>
                <a:extLst>
                  <a:ext uri="{0D108BD9-81ED-4DB2-BD59-A6C34878D82A}">
                    <a16:rowId xmlns:a16="http://schemas.microsoft.com/office/drawing/2014/main" val="1352456483"/>
                  </a:ext>
                </a:extLst>
              </a:tr>
              <a:tr h="2880360">
                <a:tc>
                  <a:txBody>
                    <a:bodyPr/>
                    <a:lstStyle/>
                    <a:p>
                      <a:pPr marL="171450" indent="-171450">
                        <a:buFont typeface="Arial" panose="020B0604020202020204" pitchFamily="34" charset="0"/>
                        <a:buChar char="•"/>
                      </a:pPr>
                      <a:r>
                        <a:rPr lang="en-GB" sz="1800" dirty="0"/>
                        <a:t>Accountability and transparency</a:t>
                      </a:r>
                    </a:p>
                    <a:p>
                      <a:pPr marL="171450" indent="-171450">
                        <a:buFont typeface="Arial" panose="020B0604020202020204" pitchFamily="34" charset="0"/>
                        <a:buChar char="•"/>
                      </a:pPr>
                      <a:r>
                        <a:rPr lang="en-GB" sz="1800" dirty="0"/>
                        <a:t>Existing bureaucracy</a:t>
                      </a:r>
                    </a:p>
                    <a:p>
                      <a:pPr marL="171450" indent="-171450">
                        <a:buFont typeface="Arial" panose="020B0604020202020204" pitchFamily="34" charset="0"/>
                        <a:buChar char="•"/>
                      </a:pPr>
                      <a:r>
                        <a:rPr lang="en-GB" sz="1800" dirty="0"/>
                        <a:t>Management challenge</a:t>
                      </a:r>
                    </a:p>
                  </a:txBody>
                  <a:tcPr marL="137160" marR="137160" marT="68580" marB="68580"/>
                </a:tc>
                <a:tc>
                  <a:txBody>
                    <a:bodyPr/>
                    <a:lstStyle/>
                    <a:p>
                      <a:pPr marL="171450" indent="-171450">
                        <a:buFont typeface="Arial" panose="020B0604020202020204" pitchFamily="34" charset="0"/>
                        <a:buChar char="•"/>
                      </a:pPr>
                      <a:r>
                        <a:rPr lang="en-GB" sz="1800" dirty="0"/>
                        <a:t>Devaluation of Naira</a:t>
                      </a:r>
                    </a:p>
                    <a:p>
                      <a:pPr marL="171450" indent="-171450">
                        <a:buFont typeface="Arial" panose="020B0604020202020204" pitchFamily="34" charset="0"/>
                        <a:buChar char="•"/>
                      </a:pPr>
                      <a:r>
                        <a:rPr lang="en-GB" sz="1800" dirty="0"/>
                        <a:t>Foreign exchange</a:t>
                      </a:r>
                    </a:p>
                    <a:p>
                      <a:pPr marL="171450" indent="-171450">
                        <a:buFont typeface="Arial" panose="020B0604020202020204" pitchFamily="34" charset="0"/>
                        <a:buChar char="•"/>
                      </a:pPr>
                      <a:r>
                        <a:rPr lang="en-GB" sz="1800" dirty="0"/>
                        <a:t>Social budget gains</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Existing financing structure of the power sector</a:t>
                      </a:r>
                    </a:p>
                    <a:p>
                      <a:pPr marL="171450" indent="-171450">
                        <a:buFont typeface="Arial" panose="020B0604020202020204" pitchFamily="34" charset="0"/>
                        <a:buChar char="•"/>
                      </a:pPr>
                      <a:r>
                        <a:rPr lang="en-GB" sz="1800" dirty="0"/>
                        <a:t>Funding challenges</a:t>
                      </a:r>
                    </a:p>
                    <a:p>
                      <a:pPr marL="171450" indent="-171450">
                        <a:buFont typeface="Arial" panose="020B0604020202020204" pitchFamily="34" charset="0"/>
                        <a:buChar char="•"/>
                      </a:pPr>
                      <a:r>
                        <a:rPr lang="en-GB" sz="1800" dirty="0"/>
                        <a:t>Investment in gas</a:t>
                      </a:r>
                    </a:p>
                    <a:p>
                      <a:pPr marL="171450" indent="-171450">
                        <a:buFont typeface="Arial" panose="020B0604020202020204" pitchFamily="34" charset="0"/>
                        <a:buChar char="•"/>
                      </a:pPr>
                      <a:r>
                        <a:rPr lang="en-GB" sz="1800" dirty="0"/>
                        <a:t>Lack of incentives</a:t>
                      </a:r>
                    </a:p>
                    <a:p>
                      <a:pPr marL="171450" indent="-171450">
                        <a:buFont typeface="Arial" panose="020B0604020202020204" pitchFamily="34" charset="0"/>
                        <a:buChar char="•"/>
                      </a:pPr>
                      <a:r>
                        <a:rPr lang="en-GB" sz="1800" dirty="0"/>
                        <a:t>RE Investments drawback</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Grid expansion challenge (Grid capacity)</a:t>
                      </a:r>
                    </a:p>
                    <a:p>
                      <a:pPr marL="171450" indent="-171450">
                        <a:buFont typeface="Arial" panose="020B0604020202020204" pitchFamily="34" charset="0"/>
                        <a:buChar char="•"/>
                      </a:pPr>
                      <a:r>
                        <a:rPr lang="en-GB" sz="1800" dirty="0"/>
                        <a:t>Grid unreliability</a:t>
                      </a:r>
                    </a:p>
                    <a:p>
                      <a:pPr marL="171450" indent="-171450">
                        <a:buFont typeface="Arial" panose="020B0604020202020204" pitchFamily="34" charset="0"/>
                        <a:buChar char="•"/>
                      </a:pPr>
                      <a:r>
                        <a:rPr lang="en-GB" sz="1800" dirty="0"/>
                        <a:t>Lack of infrastructure security</a:t>
                      </a:r>
                    </a:p>
                    <a:p>
                      <a:pPr marL="171450" indent="-171450">
                        <a:buFont typeface="Arial" panose="020B0604020202020204" pitchFamily="34" charset="0"/>
                        <a:buChar char="•"/>
                      </a:pPr>
                      <a:r>
                        <a:rPr lang="en-GB" sz="1800" dirty="0"/>
                        <a:t>Maintenance culture</a:t>
                      </a:r>
                    </a:p>
                    <a:p>
                      <a:pPr marL="171450" indent="-171450">
                        <a:buFont typeface="Arial" panose="020B0604020202020204" pitchFamily="34" charset="0"/>
                        <a:buChar char="•"/>
                      </a:pPr>
                      <a:r>
                        <a:rPr lang="en-GB" sz="1800" dirty="0"/>
                        <a:t>Metering</a:t>
                      </a:r>
                    </a:p>
                    <a:p>
                      <a:pPr marL="171450" indent="-171450">
                        <a:buFont typeface="Arial" panose="020B0604020202020204" pitchFamily="34" charset="0"/>
                        <a:buChar char="•"/>
                      </a:pPr>
                      <a:r>
                        <a:rPr lang="en-GB" sz="1800" dirty="0"/>
                        <a:t>Obsolete infrastructure</a:t>
                      </a:r>
                    </a:p>
                    <a:p>
                      <a:pPr marL="171450" indent="-171450">
                        <a:buFont typeface="Arial" panose="020B0604020202020204" pitchFamily="34" charset="0"/>
                        <a:buChar char="•"/>
                      </a:pPr>
                      <a:r>
                        <a:rPr lang="en-GB" sz="1800" dirty="0"/>
                        <a:t>Transmission line and distribution challenges</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Existing players inhibiting new entrants</a:t>
                      </a:r>
                    </a:p>
                    <a:p>
                      <a:pPr marL="171450" indent="-171450">
                        <a:buFont typeface="Arial" panose="020B0604020202020204" pitchFamily="34" charset="0"/>
                        <a:buChar char="•"/>
                      </a:pPr>
                      <a:r>
                        <a:rPr lang="en-GB" sz="1800" dirty="0"/>
                        <a:t>Government control of the system</a:t>
                      </a:r>
                    </a:p>
                    <a:p>
                      <a:pPr marL="171450" indent="-171450">
                        <a:buFont typeface="Arial" panose="020B0604020202020204" pitchFamily="34" charset="0"/>
                        <a:buChar char="•"/>
                      </a:pPr>
                      <a:r>
                        <a:rPr lang="en-GB" sz="1800" dirty="0"/>
                        <a:t>Lack of institutional synergy</a:t>
                      </a:r>
                    </a:p>
                    <a:p>
                      <a:pPr marL="171450" indent="-171450">
                        <a:buFont typeface="Arial" panose="020B0604020202020204" pitchFamily="34" charset="0"/>
                        <a:buChar char="•"/>
                      </a:pPr>
                      <a:r>
                        <a:rPr lang="en-GB" sz="1800" dirty="0"/>
                        <a:t>Lack of specific agency for grid renewable energy</a:t>
                      </a:r>
                    </a:p>
                    <a:p>
                      <a:pPr marL="171450" indent="-171450">
                        <a:buFont typeface="Arial" panose="020B0604020202020204" pitchFamily="34" charset="0"/>
                        <a:buChar char="•"/>
                      </a:pPr>
                      <a:r>
                        <a:rPr lang="en-GB" sz="1800" dirty="0"/>
                        <a:t>The power sector structure</a:t>
                      </a:r>
                    </a:p>
                    <a:p>
                      <a:pPr marL="171450" indent="-171450">
                        <a:buFont typeface="Arial" panose="020B0604020202020204" pitchFamily="34" charset="0"/>
                        <a:buChar char="•"/>
                      </a:pPr>
                      <a:r>
                        <a:rPr lang="en-GB" sz="1800" dirty="0"/>
                        <a:t>Too many agencies without institutional leadership</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Legal Framework Challenge</a:t>
                      </a:r>
                    </a:p>
                  </a:txBody>
                  <a:tcPr marL="137160" marR="137160" marT="68580" marB="68580"/>
                </a:tc>
                <a:extLst>
                  <a:ext uri="{0D108BD9-81ED-4DB2-BD59-A6C34878D82A}">
                    <a16:rowId xmlns:a16="http://schemas.microsoft.com/office/drawing/2014/main" val="58266666"/>
                  </a:ext>
                </a:extLst>
              </a:tr>
            </a:tbl>
          </a:graphicData>
        </a:graphic>
      </p:graphicFrame>
      <p:graphicFrame>
        <p:nvGraphicFramePr>
          <p:cNvPr id="14" name="Content Placeholder 3">
            <a:extLst>
              <a:ext uri="{FF2B5EF4-FFF2-40B4-BE49-F238E27FC236}">
                <a16:creationId xmlns:a16="http://schemas.microsoft.com/office/drawing/2014/main" id="{AC17E33C-B328-4D7F-83AC-B71B622E414C}"/>
              </a:ext>
            </a:extLst>
          </p:cNvPr>
          <p:cNvGraphicFramePr>
            <a:graphicFrameLocks/>
          </p:cNvGraphicFramePr>
          <p:nvPr>
            <p:extLst>
              <p:ext uri="{D42A27DB-BD31-4B8C-83A1-F6EECF244321}">
                <p14:modId xmlns:p14="http://schemas.microsoft.com/office/powerpoint/2010/main" val="2264125210"/>
              </p:ext>
            </p:extLst>
          </p:nvPr>
        </p:nvGraphicFramePr>
        <p:xfrm>
          <a:off x="627927" y="5143500"/>
          <a:ext cx="17032147" cy="4800600"/>
        </p:xfrm>
        <a:graphic>
          <a:graphicData uri="http://schemas.openxmlformats.org/drawingml/2006/table">
            <a:tbl>
              <a:tblPr firstRow="1" bandRow="1">
                <a:tableStyleId>{5C22544A-7EE6-4342-B048-85BDC9FD1C3A}</a:tableStyleId>
              </a:tblPr>
              <a:tblGrid>
                <a:gridCol w="3308748">
                  <a:extLst>
                    <a:ext uri="{9D8B030D-6E8A-4147-A177-3AD203B41FA5}">
                      <a16:colId xmlns:a16="http://schemas.microsoft.com/office/drawing/2014/main" val="2311728892"/>
                    </a:ext>
                  </a:extLst>
                </a:gridCol>
                <a:gridCol w="2902023">
                  <a:extLst>
                    <a:ext uri="{9D8B030D-6E8A-4147-A177-3AD203B41FA5}">
                      <a16:colId xmlns:a16="http://schemas.microsoft.com/office/drawing/2014/main" val="155584282"/>
                    </a:ext>
                  </a:extLst>
                </a:gridCol>
                <a:gridCol w="2751270">
                  <a:extLst>
                    <a:ext uri="{9D8B030D-6E8A-4147-A177-3AD203B41FA5}">
                      <a16:colId xmlns:a16="http://schemas.microsoft.com/office/drawing/2014/main" val="3467102533"/>
                    </a:ext>
                  </a:extLst>
                </a:gridCol>
                <a:gridCol w="2826645">
                  <a:extLst>
                    <a:ext uri="{9D8B030D-6E8A-4147-A177-3AD203B41FA5}">
                      <a16:colId xmlns:a16="http://schemas.microsoft.com/office/drawing/2014/main" val="280292227"/>
                    </a:ext>
                  </a:extLst>
                </a:gridCol>
                <a:gridCol w="2478027">
                  <a:extLst>
                    <a:ext uri="{9D8B030D-6E8A-4147-A177-3AD203B41FA5}">
                      <a16:colId xmlns:a16="http://schemas.microsoft.com/office/drawing/2014/main" val="963734327"/>
                    </a:ext>
                  </a:extLst>
                </a:gridCol>
                <a:gridCol w="2765434">
                  <a:extLst>
                    <a:ext uri="{9D8B030D-6E8A-4147-A177-3AD203B41FA5}">
                      <a16:colId xmlns:a16="http://schemas.microsoft.com/office/drawing/2014/main" val="3257961923"/>
                    </a:ext>
                  </a:extLst>
                </a:gridCol>
              </a:tblGrid>
              <a:tr h="1097280">
                <a:tc>
                  <a:txBody>
                    <a:bodyPr/>
                    <a:lstStyle/>
                    <a:p>
                      <a:pPr marL="285750" indent="-285750" algn="ctr">
                        <a:buFont typeface="Arial" panose="020B0604020202020204" pitchFamily="34" charset="0"/>
                        <a:buChar char="•"/>
                      </a:pPr>
                      <a:r>
                        <a:rPr lang="en-GB" sz="2100" dirty="0"/>
                        <a:t>Market-related Barrier</a:t>
                      </a:r>
                    </a:p>
                  </a:txBody>
                  <a:tcPr marL="137160" marR="137160" marT="68580" marB="68580"/>
                </a:tc>
                <a:tc>
                  <a:txBody>
                    <a:bodyPr/>
                    <a:lstStyle/>
                    <a:p>
                      <a:pPr marL="285750" indent="-285750" algn="ctr">
                        <a:buFont typeface="Arial" panose="020B0604020202020204" pitchFamily="34" charset="0"/>
                        <a:buChar char="•"/>
                      </a:pPr>
                      <a:r>
                        <a:rPr lang="en-GB" sz="2100" dirty="0"/>
                        <a:t>Policy and Regulatory Inhibitors</a:t>
                      </a:r>
                    </a:p>
                  </a:txBody>
                  <a:tcPr marL="137160" marR="137160" marT="68580" marB="68580"/>
                </a:tc>
                <a:tc>
                  <a:txBody>
                    <a:bodyPr/>
                    <a:lstStyle/>
                    <a:p>
                      <a:pPr marL="285750" indent="-285750" algn="ctr">
                        <a:buFont typeface="Arial" panose="020B0604020202020204" pitchFamily="34" charset="0"/>
                        <a:buChar char="•"/>
                      </a:pPr>
                      <a:r>
                        <a:rPr lang="en-GB" sz="2100" dirty="0"/>
                        <a:t>Political Inhibitors</a:t>
                      </a:r>
                    </a:p>
                  </a:txBody>
                  <a:tcPr marL="137160" marR="137160" marT="68580" marB="68580"/>
                </a:tc>
                <a:tc>
                  <a:txBody>
                    <a:bodyPr/>
                    <a:lstStyle/>
                    <a:p>
                      <a:pPr marL="285750" indent="-285750" algn="ctr">
                        <a:buFont typeface="Arial" panose="020B0604020202020204" pitchFamily="34" charset="0"/>
                        <a:buChar char="•"/>
                      </a:pPr>
                      <a:r>
                        <a:rPr lang="en-GB" sz="2100" dirty="0"/>
                        <a:t>Social Inhibitors</a:t>
                      </a:r>
                    </a:p>
                  </a:txBody>
                  <a:tcPr marL="137160" marR="137160" marT="68580" marB="68580"/>
                </a:tc>
                <a:tc>
                  <a:txBody>
                    <a:bodyPr/>
                    <a:lstStyle/>
                    <a:p>
                      <a:pPr marL="285750" indent="-285750" algn="ctr">
                        <a:buFont typeface="Arial" panose="020B0604020202020204" pitchFamily="34" charset="0"/>
                        <a:buChar char="•"/>
                      </a:pPr>
                      <a:r>
                        <a:rPr lang="en-GB" sz="2100" dirty="0"/>
                        <a:t>Technical Inhibitors</a:t>
                      </a:r>
                    </a:p>
                  </a:txBody>
                  <a:tcPr marL="137160" marR="137160" marT="68580" marB="68580"/>
                </a:tc>
                <a:tc>
                  <a:txBody>
                    <a:bodyPr/>
                    <a:lstStyle/>
                    <a:p>
                      <a:pPr marL="285750" indent="-285750" algn="ctr">
                        <a:buFont typeface="Arial" panose="020B0604020202020204" pitchFamily="34" charset="0"/>
                        <a:buChar char="•"/>
                      </a:pPr>
                      <a:r>
                        <a:rPr lang="en-GB" sz="2100" dirty="0"/>
                        <a:t>Technological Inhibitors</a:t>
                      </a:r>
                    </a:p>
                  </a:txBody>
                  <a:tcPr marL="137160" marR="137160" marT="68580" marB="68580"/>
                </a:tc>
                <a:extLst>
                  <a:ext uri="{0D108BD9-81ED-4DB2-BD59-A6C34878D82A}">
                    <a16:rowId xmlns:a16="http://schemas.microsoft.com/office/drawing/2014/main" val="1352456483"/>
                  </a:ext>
                </a:extLst>
              </a:tr>
              <a:tr h="3322320">
                <a:tc>
                  <a:txBody>
                    <a:bodyPr/>
                    <a:lstStyle/>
                    <a:p>
                      <a:pPr marL="171450" indent="-171450">
                        <a:buFont typeface="Arial" panose="020B0604020202020204" pitchFamily="34" charset="0"/>
                        <a:buChar char="•"/>
                      </a:pPr>
                      <a:r>
                        <a:rPr lang="en-GB" sz="1800" dirty="0"/>
                        <a:t>Comparable advantages of gas</a:t>
                      </a:r>
                    </a:p>
                    <a:p>
                      <a:pPr marL="171450" indent="-171450">
                        <a:buFont typeface="Arial" panose="020B0604020202020204" pitchFamily="34" charset="0"/>
                        <a:buChar char="•"/>
                      </a:pPr>
                      <a:r>
                        <a:rPr lang="en-GB" sz="1800" dirty="0"/>
                        <a:t>Ease of doing business</a:t>
                      </a:r>
                    </a:p>
                    <a:p>
                      <a:pPr marL="171450" indent="-171450">
                        <a:buFont typeface="Arial" panose="020B0604020202020204" pitchFamily="34" charset="0"/>
                        <a:buChar char="•"/>
                      </a:pPr>
                      <a:r>
                        <a:rPr lang="en-GB" sz="1800" dirty="0"/>
                        <a:t>Ineffective revenue collections</a:t>
                      </a:r>
                    </a:p>
                    <a:p>
                      <a:pPr marL="171450" indent="-171450">
                        <a:buFont typeface="Arial" panose="020B0604020202020204" pitchFamily="34" charset="0"/>
                        <a:buChar char="•"/>
                      </a:pPr>
                      <a:r>
                        <a:rPr lang="en-GB" sz="1800" dirty="0"/>
                        <a:t>Lack of cost-reflective tariff</a:t>
                      </a:r>
                    </a:p>
                    <a:p>
                      <a:pPr marL="171450" indent="-171450">
                        <a:buFont typeface="Arial" panose="020B0604020202020204" pitchFamily="34" charset="0"/>
                        <a:buChar char="•"/>
                      </a:pPr>
                      <a:r>
                        <a:rPr lang="en-GB" sz="1800" dirty="0"/>
                        <a:t>Liquidity challenge</a:t>
                      </a:r>
                    </a:p>
                    <a:p>
                      <a:pPr marL="171450" indent="-171450">
                        <a:buFont typeface="Arial" panose="020B0604020202020204" pitchFamily="34" charset="0"/>
                        <a:buChar char="•"/>
                      </a:pPr>
                      <a:r>
                        <a:rPr lang="en-GB" sz="1800" dirty="0"/>
                        <a:t>Petroleum subsidies and support</a:t>
                      </a:r>
                    </a:p>
                    <a:p>
                      <a:pPr marL="171450" indent="-171450">
                        <a:buFont typeface="Arial" panose="020B0604020202020204" pitchFamily="34" charset="0"/>
                        <a:buChar char="•"/>
                      </a:pPr>
                      <a:r>
                        <a:rPr lang="en-GB" sz="1800" dirty="0"/>
                        <a:t>Pre-existing industry agreements</a:t>
                      </a:r>
                    </a:p>
                    <a:p>
                      <a:pPr marL="171450" indent="-171450">
                        <a:buFont typeface="Arial" panose="020B0604020202020204" pitchFamily="34" charset="0"/>
                        <a:buChar char="•"/>
                      </a:pPr>
                      <a:r>
                        <a:rPr lang="en-GB" sz="1800" dirty="0"/>
                        <a:t>Resistance and sabotage from current energy producers</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Favourable gas policies - PIA</a:t>
                      </a:r>
                    </a:p>
                    <a:p>
                      <a:pPr marL="171450" indent="-171450">
                        <a:buFont typeface="Arial" panose="020B0604020202020204" pitchFamily="34" charset="0"/>
                        <a:buChar char="•"/>
                      </a:pPr>
                      <a:r>
                        <a:rPr lang="en-GB" sz="1800" dirty="0"/>
                        <a:t>Unattractive Feed-in Tariff</a:t>
                      </a:r>
                    </a:p>
                    <a:p>
                      <a:pPr marL="171450" indent="-171450">
                        <a:buFont typeface="Arial" panose="020B0604020202020204" pitchFamily="34" charset="0"/>
                        <a:buChar char="•"/>
                      </a:pPr>
                      <a:r>
                        <a:rPr lang="en-GB" sz="1800" dirty="0"/>
                        <a:t>Lack of continuity in policy and government synergy</a:t>
                      </a:r>
                    </a:p>
                    <a:p>
                      <a:pPr marL="171450" indent="-171450">
                        <a:buFont typeface="Arial" panose="020B0604020202020204" pitchFamily="34" charset="0"/>
                        <a:buChar char="•"/>
                      </a:pPr>
                      <a:r>
                        <a:rPr lang="en-GB" sz="1800" dirty="0"/>
                        <a:t>Lack of regulations</a:t>
                      </a:r>
                    </a:p>
                    <a:p>
                      <a:pPr marL="171450" indent="-171450">
                        <a:buFont typeface="Arial" panose="020B0604020202020204" pitchFamily="34" charset="0"/>
                        <a:buChar char="•"/>
                      </a:pPr>
                      <a:r>
                        <a:rPr lang="en-GB" sz="1800" dirty="0"/>
                        <a:t>No clear implementation action plan for the policies</a:t>
                      </a:r>
                    </a:p>
                  </a:txBody>
                  <a:tcPr marL="137160" marR="137160" marT="68580" marB="68580"/>
                </a:tc>
                <a:tc>
                  <a:txBody>
                    <a:bodyPr/>
                    <a:lstStyle/>
                    <a:p>
                      <a:pPr marL="171450" indent="-171450">
                        <a:buFont typeface="Arial" panose="020B0604020202020204" pitchFamily="34" charset="0"/>
                        <a:buChar char="•"/>
                      </a:pPr>
                      <a:r>
                        <a:rPr lang="en-GB" sz="1800" dirty="0"/>
                        <a:t>Influence of the political regime</a:t>
                      </a:r>
                    </a:p>
                    <a:p>
                      <a:pPr marL="171450" indent="-171450">
                        <a:buFont typeface="Arial" panose="020B0604020202020204" pitchFamily="34" charset="0"/>
                        <a:buChar char="•"/>
                      </a:pPr>
                      <a:r>
                        <a:rPr lang="en-GB" sz="1800" dirty="0"/>
                        <a:t>Lack of government commitment</a:t>
                      </a:r>
                    </a:p>
                    <a:p>
                      <a:pPr marL="171450" indent="-171450">
                        <a:buFont typeface="Arial" panose="020B0604020202020204" pitchFamily="34" charset="0"/>
                        <a:buChar char="•"/>
                      </a:pPr>
                      <a:r>
                        <a:rPr lang="en-GB" sz="1800" dirty="0"/>
                        <a:t>Lack of state and federal government synergy</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Corruption</a:t>
                      </a:r>
                    </a:p>
                    <a:p>
                      <a:pPr marL="171450" indent="-171450">
                        <a:buFont typeface="Arial" panose="020B0604020202020204" pitchFamily="34" charset="0"/>
                        <a:buChar char="•"/>
                      </a:pPr>
                      <a:r>
                        <a:rPr lang="en-GB" sz="1800" dirty="0"/>
                        <a:t>Disinterest of industrial players on the grid</a:t>
                      </a:r>
                    </a:p>
                    <a:p>
                      <a:pPr marL="171450" indent="-171450">
                        <a:buFont typeface="Arial" panose="020B0604020202020204" pitchFamily="34" charset="0"/>
                        <a:buChar char="•"/>
                      </a:pPr>
                      <a:r>
                        <a:rPr lang="en-GB" sz="1800" dirty="0"/>
                        <a:t>Distrust in management of the national grid</a:t>
                      </a:r>
                    </a:p>
                    <a:p>
                      <a:pPr marL="171450" indent="-171450">
                        <a:buFont typeface="Arial" panose="020B0604020202020204" pitchFamily="34" charset="0"/>
                        <a:buChar char="•"/>
                      </a:pPr>
                      <a:r>
                        <a:rPr lang="en-GB" sz="1800" dirty="0"/>
                        <a:t>Insecurity (kidnapping, banditry and vandalism)</a:t>
                      </a:r>
                    </a:p>
                    <a:p>
                      <a:pPr marL="171450" indent="-171450">
                        <a:buFont typeface="Arial" panose="020B0604020202020204" pitchFamily="34" charset="0"/>
                        <a:buChar char="•"/>
                      </a:pPr>
                      <a:r>
                        <a:rPr lang="en-GB" sz="1800" dirty="0"/>
                        <a:t>Lack of awareness of benefit</a:t>
                      </a:r>
                    </a:p>
                    <a:p>
                      <a:pPr marL="171450" indent="-171450">
                        <a:buFont typeface="Arial" panose="020B0604020202020204" pitchFamily="34" charset="0"/>
                        <a:buChar char="•"/>
                      </a:pPr>
                      <a:r>
                        <a:rPr lang="en-GB" sz="1800" dirty="0"/>
                        <a:t>Land use issues</a:t>
                      </a:r>
                    </a:p>
                    <a:p>
                      <a:pPr marL="171450" indent="-171450">
                        <a:buFont typeface="Arial" panose="020B0604020202020204" pitchFamily="34" charset="0"/>
                        <a:buChar char="•"/>
                      </a:pPr>
                      <a:r>
                        <a:rPr lang="en-GB" sz="1800" dirty="0"/>
                        <a:t>Unethical behaviours</a:t>
                      </a:r>
                    </a:p>
                    <a:p>
                      <a:pPr marL="171450" indent="-171450">
                        <a:buFont typeface="Arial" panose="020B0604020202020204" pitchFamily="34" charset="0"/>
                        <a:buChar char="•"/>
                      </a:pPr>
                      <a:r>
                        <a:rPr lang="en-GB" sz="1800" dirty="0"/>
                        <a:t>Wastage culture</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Incompetence in the sector</a:t>
                      </a:r>
                    </a:p>
                    <a:p>
                      <a:pPr marL="171450" indent="-171450">
                        <a:buFont typeface="Arial" panose="020B0604020202020204" pitchFamily="34" charset="0"/>
                        <a:buChar char="•"/>
                      </a:pPr>
                      <a:r>
                        <a:rPr lang="en-GB" sz="1800" dirty="0"/>
                        <a:t>Project delay and cost over-run</a:t>
                      </a:r>
                    </a:p>
                    <a:p>
                      <a:pPr marL="171450" indent="-171450">
                        <a:buFont typeface="Arial" panose="020B0604020202020204" pitchFamily="34" charset="0"/>
                        <a:buChar char="•"/>
                      </a:pPr>
                      <a:r>
                        <a:rPr lang="en-GB" sz="1800" dirty="0"/>
                        <a:t>Research and Development initiative</a:t>
                      </a:r>
                    </a:p>
                    <a:p>
                      <a:pPr marL="171450" indent="-171450">
                        <a:buFont typeface="Arial" panose="020B0604020202020204" pitchFamily="34" charset="0"/>
                        <a:buChar char="•"/>
                      </a:pPr>
                      <a:r>
                        <a:rPr lang="en-GB" sz="1800" dirty="0"/>
                        <a:t>Technical challenge</a:t>
                      </a:r>
                    </a:p>
                    <a:p>
                      <a:pPr marL="171450" indent="-171450">
                        <a:buFont typeface="Arial" panose="020B0604020202020204" pitchFamily="34" charset="0"/>
                        <a:buChar char="•"/>
                      </a:pPr>
                      <a:endParaRPr lang="en-GB" sz="1800" dirty="0"/>
                    </a:p>
                  </a:txBody>
                  <a:tcPr marL="137160" marR="137160" marT="68580" marB="68580"/>
                </a:tc>
                <a:tc>
                  <a:txBody>
                    <a:bodyPr/>
                    <a:lstStyle/>
                    <a:p>
                      <a:pPr marL="171450" indent="-171450">
                        <a:buFont typeface="Arial" panose="020B0604020202020204" pitchFamily="34" charset="0"/>
                        <a:buChar char="•"/>
                      </a:pPr>
                      <a:r>
                        <a:rPr lang="en-GB" sz="1800" dirty="0"/>
                        <a:t>Cost of technology</a:t>
                      </a:r>
                    </a:p>
                    <a:p>
                      <a:pPr marL="171450" indent="-171450">
                        <a:buFont typeface="Arial" panose="020B0604020202020204" pitchFamily="34" charset="0"/>
                        <a:buChar char="•"/>
                      </a:pPr>
                      <a:r>
                        <a:rPr lang="en-GB" sz="1800" dirty="0"/>
                        <a:t>Lack of technological expertise</a:t>
                      </a:r>
                    </a:p>
                    <a:p>
                      <a:pPr marL="171450" indent="-171450">
                        <a:buFont typeface="Arial" panose="020B0604020202020204" pitchFamily="34" charset="0"/>
                        <a:buChar char="•"/>
                      </a:pPr>
                      <a:r>
                        <a:rPr lang="en-GB" sz="1800" dirty="0"/>
                        <a:t>Narratives from off-grid systems</a:t>
                      </a:r>
                    </a:p>
                    <a:p>
                      <a:pPr marL="171450" indent="-171450">
                        <a:buFont typeface="Arial" panose="020B0604020202020204" pitchFamily="34" charset="0"/>
                        <a:buChar char="•"/>
                      </a:pPr>
                      <a:r>
                        <a:rPr lang="en-GB" sz="1800" dirty="0"/>
                        <a:t>Technology implementation challenge</a:t>
                      </a:r>
                    </a:p>
                    <a:p>
                      <a:pPr marL="171450" indent="-171450">
                        <a:buFont typeface="Arial" panose="020B0604020202020204" pitchFamily="34" charset="0"/>
                        <a:buChar char="•"/>
                      </a:pPr>
                      <a:r>
                        <a:rPr lang="en-GB" sz="1800" dirty="0"/>
                        <a:t>Technology maintenance</a:t>
                      </a:r>
                    </a:p>
                    <a:p>
                      <a:pPr marL="171450" indent="-171450">
                        <a:buFont typeface="Arial" panose="020B0604020202020204" pitchFamily="34" charset="0"/>
                        <a:buChar char="•"/>
                      </a:pPr>
                      <a:r>
                        <a:rPr lang="en-GB" sz="1800" dirty="0"/>
                        <a:t>Technology technical challenges</a:t>
                      </a:r>
                    </a:p>
                    <a:p>
                      <a:pPr marL="171450" indent="-171450">
                        <a:buFont typeface="Arial" panose="020B0604020202020204" pitchFamily="34" charset="0"/>
                        <a:buChar char="•"/>
                      </a:pPr>
                      <a:endParaRPr lang="en-GB" sz="1800" dirty="0"/>
                    </a:p>
                  </a:txBody>
                  <a:tcPr marL="137160" marR="137160" marT="68580" marB="68580"/>
                </a:tc>
                <a:extLst>
                  <a:ext uri="{0D108BD9-81ED-4DB2-BD59-A6C34878D82A}">
                    <a16:rowId xmlns:a16="http://schemas.microsoft.com/office/drawing/2014/main" val="58266666"/>
                  </a:ext>
                </a:extLst>
              </a:tr>
            </a:tbl>
          </a:graphicData>
        </a:graphic>
      </p:graphicFrame>
      <p:pic>
        <p:nvPicPr>
          <p:cNvPr id="15" name="Picture 26">
            <a:extLst>
              <a:ext uri="{FF2B5EF4-FFF2-40B4-BE49-F238E27FC236}">
                <a16:creationId xmlns:a16="http://schemas.microsoft.com/office/drawing/2014/main" id="{EA4FB3F6-EE00-4C24-A3E6-B0558E8FBF77}"/>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196327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34368" y="220680"/>
            <a:ext cx="14249535" cy="503921"/>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Result samples: Enablers </a:t>
            </a:r>
          </a:p>
        </p:txBody>
      </p:sp>
      <p:graphicFrame>
        <p:nvGraphicFramePr>
          <p:cNvPr id="13" name="Content Placeholder 3">
            <a:extLst>
              <a:ext uri="{FF2B5EF4-FFF2-40B4-BE49-F238E27FC236}">
                <a16:creationId xmlns:a16="http://schemas.microsoft.com/office/drawing/2014/main" id="{401AA00E-0044-493D-AF11-7E0587048BB0}"/>
              </a:ext>
            </a:extLst>
          </p:cNvPr>
          <p:cNvGraphicFramePr>
            <a:graphicFrameLocks/>
          </p:cNvGraphicFramePr>
          <p:nvPr>
            <p:extLst>
              <p:ext uri="{D42A27DB-BD31-4B8C-83A1-F6EECF244321}">
                <p14:modId xmlns:p14="http://schemas.microsoft.com/office/powerpoint/2010/main" val="862296684"/>
              </p:ext>
            </p:extLst>
          </p:nvPr>
        </p:nvGraphicFramePr>
        <p:xfrm>
          <a:off x="710502" y="1333500"/>
          <a:ext cx="16970255" cy="7150447"/>
        </p:xfrm>
        <a:graphic>
          <a:graphicData uri="http://schemas.openxmlformats.org/drawingml/2006/table">
            <a:tbl>
              <a:tblPr firstRow="1" bandRow="1">
                <a:tableStyleId>{5C22544A-7EE6-4342-B048-85BDC9FD1C3A}</a:tableStyleId>
              </a:tblPr>
              <a:tblGrid>
                <a:gridCol w="2642298">
                  <a:extLst>
                    <a:ext uri="{9D8B030D-6E8A-4147-A177-3AD203B41FA5}">
                      <a16:colId xmlns:a16="http://schemas.microsoft.com/office/drawing/2014/main" val="3989339439"/>
                    </a:ext>
                  </a:extLst>
                </a:gridCol>
                <a:gridCol w="3733800">
                  <a:extLst>
                    <a:ext uri="{9D8B030D-6E8A-4147-A177-3AD203B41FA5}">
                      <a16:colId xmlns:a16="http://schemas.microsoft.com/office/drawing/2014/main" val="1095287688"/>
                    </a:ext>
                  </a:extLst>
                </a:gridCol>
                <a:gridCol w="10594157">
                  <a:extLst>
                    <a:ext uri="{9D8B030D-6E8A-4147-A177-3AD203B41FA5}">
                      <a16:colId xmlns:a16="http://schemas.microsoft.com/office/drawing/2014/main" val="2869935772"/>
                    </a:ext>
                  </a:extLst>
                </a:gridCol>
              </a:tblGrid>
              <a:tr h="668613">
                <a:tc>
                  <a:txBody>
                    <a:bodyPr/>
                    <a:lstStyle/>
                    <a:p>
                      <a:r>
                        <a:rPr lang="en-GB" sz="2800" dirty="0"/>
                        <a:t>Main Category</a:t>
                      </a:r>
                    </a:p>
                  </a:txBody>
                  <a:tcPr marL="137160" marR="137160" marT="68580" marB="68580"/>
                </a:tc>
                <a:tc>
                  <a:txBody>
                    <a:bodyPr/>
                    <a:lstStyle/>
                    <a:p>
                      <a:r>
                        <a:rPr lang="en-GB" sz="2800" dirty="0"/>
                        <a:t>Interpreted repetitions</a:t>
                      </a:r>
                    </a:p>
                  </a:txBody>
                  <a:tcPr marL="137160" marR="137160" marT="68580" marB="68580"/>
                </a:tc>
                <a:tc>
                  <a:txBody>
                    <a:bodyPr/>
                    <a:lstStyle/>
                    <a:p>
                      <a:r>
                        <a:rPr lang="en-GB" sz="2800" dirty="0"/>
                        <a:t>Sample Quotes </a:t>
                      </a:r>
                    </a:p>
                  </a:txBody>
                  <a:tcPr marL="137160" marR="137160" marT="68580" marB="68580"/>
                </a:tc>
                <a:extLst>
                  <a:ext uri="{0D108BD9-81ED-4DB2-BD59-A6C34878D82A}">
                    <a16:rowId xmlns:a16="http://schemas.microsoft.com/office/drawing/2014/main" val="3104962412"/>
                  </a:ext>
                </a:extLst>
              </a:tr>
              <a:tr h="1987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Societal acceptance</a:t>
                      </a:r>
                    </a:p>
                    <a:p>
                      <a:endParaRPr lang="en-GB" sz="2000" dirty="0"/>
                    </a:p>
                  </a:txBody>
                  <a:tcPr marL="137160" marR="137160" marT="68580" marB="68580"/>
                </a:tc>
                <a:tc>
                  <a:txBody>
                    <a:bodyPr/>
                    <a:lstStyle/>
                    <a:p>
                      <a:endParaRPr lang="en-GB" sz="2000" dirty="0"/>
                    </a:p>
                  </a:txBody>
                  <a:tcPr marL="137160" marR="137160" marT="68580" marB="68580"/>
                </a:tc>
                <a:tc>
                  <a:txBody>
                    <a:bodyPr/>
                    <a:lstStyle/>
                    <a:p>
                      <a:r>
                        <a:rPr lang="en-GB" sz="2000" b="0" i="0" u="none" strike="noStrike" kern="1200" baseline="0" dirty="0">
                          <a:solidFill>
                            <a:schemeClr val="dk1"/>
                          </a:solidFill>
                          <a:latin typeface="+mn-lt"/>
                          <a:ea typeface="+mn-ea"/>
                          <a:cs typeface="+mn-cs"/>
                        </a:rPr>
                        <a:t>…that's what I'm saying for the solar wind, it would be a welcome idea for those times of the year, because they'll be 24 hours power supply for everybody, which I know every Nigerian will be excited and happy to have… IR 05 </a:t>
                      </a:r>
                    </a:p>
                    <a:p>
                      <a:endParaRPr lang="en-GB" sz="2000" b="0" i="0" u="none" strike="noStrike" kern="1200" baseline="0" dirty="0">
                        <a:solidFill>
                          <a:schemeClr val="dk1"/>
                        </a:solidFill>
                        <a:latin typeface="+mn-lt"/>
                        <a:ea typeface="+mn-ea"/>
                        <a:cs typeface="+mn-cs"/>
                      </a:endParaRPr>
                    </a:p>
                    <a:p>
                      <a:r>
                        <a:rPr lang="en-GB" sz="2000" b="0" i="0" u="none" strike="noStrike" kern="1200" baseline="0" dirty="0">
                          <a:solidFill>
                            <a:schemeClr val="dk1"/>
                          </a:solidFill>
                          <a:latin typeface="+mn-lt"/>
                          <a:ea typeface="+mn-ea"/>
                          <a:cs typeface="+mn-cs"/>
                        </a:rPr>
                        <a:t>…Yeah, Nigerians has receive it very well, in the sense that…IR 11</a:t>
                      </a:r>
                    </a:p>
                  </a:txBody>
                  <a:tcPr marL="137160" marR="137160" marT="68580" marB="68580"/>
                </a:tc>
                <a:extLst>
                  <a:ext uri="{0D108BD9-81ED-4DB2-BD59-A6C34878D82A}">
                    <a16:rowId xmlns:a16="http://schemas.microsoft.com/office/drawing/2014/main" val="386007354"/>
                  </a:ext>
                </a:extLst>
              </a:tr>
              <a:tr h="2507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Growing energy demand</a:t>
                      </a:r>
                    </a:p>
                    <a:p>
                      <a:endParaRPr lang="en-GB" sz="2000" dirty="0"/>
                    </a:p>
                  </a:txBody>
                  <a:tcPr marL="137160" marR="137160" marT="68580" marB="68580"/>
                </a:tc>
                <a:tc>
                  <a:txBody>
                    <a:bodyPr/>
                    <a:lstStyle/>
                    <a:p>
                      <a:endParaRPr lang="en-GB" sz="2000" dirty="0"/>
                    </a:p>
                  </a:txBody>
                  <a:tcPr marL="137160" marR="137160" marT="68580" marB="68580"/>
                </a:tc>
                <a:tc>
                  <a:txBody>
                    <a:bodyPr/>
                    <a:lstStyle/>
                    <a:p>
                      <a:r>
                        <a:rPr lang="en-GB" sz="2000" b="0" i="0" u="none" strike="noStrike" kern="1200" baseline="0" dirty="0">
                          <a:solidFill>
                            <a:schemeClr val="dk1"/>
                          </a:solidFill>
                          <a:latin typeface="+mn-lt"/>
                          <a:ea typeface="+mn-ea"/>
                          <a:cs typeface="+mn-cs"/>
                        </a:rPr>
                        <a:t>…So that's basically it's what the government has been able to do. But in terms of the former question that you asked about, what drives it, I said one population, which is very key, we have had like an increase in population over a period of time. Then we have had, when I said increase I mean growth, then we have had also because of the growth in population, more demand for energy…IR13</a:t>
                      </a:r>
                    </a:p>
                    <a:p>
                      <a:endParaRPr lang="en-GB" sz="2000" b="0" i="0" u="none" strike="noStrike" kern="1200" baseline="0" dirty="0">
                        <a:solidFill>
                          <a:schemeClr val="dk1"/>
                        </a:solidFill>
                        <a:latin typeface="+mn-lt"/>
                        <a:ea typeface="+mn-ea"/>
                        <a:cs typeface="+mn-cs"/>
                      </a:endParaRPr>
                    </a:p>
                    <a:p>
                      <a:r>
                        <a:rPr lang="en-GB" sz="2000" b="0" i="0" u="none" strike="noStrike" kern="1200" baseline="0" dirty="0">
                          <a:solidFill>
                            <a:schemeClr val="dk1"/>
                          </a:solidFill>
                          <a:latin typeface="+mn-lt"/>
                          <a:ea typeface="+mn-ea"/>
                          <a:cs typeface="+mn-cs"/>
                        </a:rPr>
                        <a:t>…Also, there's a need for transition, because even with our excess energy, resources, we are still not been able to sort of, you know, provide the required energy for our population…IR12</a:t>
                      </a:r>
                    </a:p>
                  </a:txBody>
                  <a:tcPr marL="137160" marR="137160" marT="68580" marB="68580"/>
                </a:tc>
                <a:extLst>
                  <a:ext uri="{0D108BD9-81ED-4DB2-BD59-A6C34878D82A}">
                    <a16:rowId xmlns:a16="http://schemas.microsoft.com/office/drawing/2014/main" val="1268107879"/>
                  </a:ext>
                </a:extLst>
              </a:tr>
              <a:tr h="1987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Energy Access and Security</a:t>
                      </a:r>
                    </a:p>
                    <a:p>
                      <a:endParaRPr lang="en-GB" sz="2000" dirty="0"/>
                    </a:p>
                  </a:txBody>
                  <a:tcPr marL="137160" marR="137160" marT="68580" marB="68580"/>
                </a:tc>
                <a:tc>
                  <a:txBody>
                    <a:bodyPr/>
                    <a:lstStyle/>
                    <a:p>
                      <a:pPr marL="0" indent="0">
                        <a:buFont typeface="Arial" panose="020B0604020202020204" pitchFamily="34" charset="0"/>
                        <a:buNone/>
                      </a:pPr>
                      <a:r>
                        <a:rPr lang="en-GB" sz="2000" dirty="0"/>
                        <a:t>Energy access</a:t>
                      </a:r>
                    </a:p>
                    <a:p>
                      <a:endParaRPr lang="en-GB" sz="2000" dirty="0"/>
                    </a:p>
                  </a:txBody>
                  <a:tcPr marL="137160" marR="137160" marT="68580" marB="68580"/>
                </a:tc>
                <a:tc>
                  <a:txBody>
                    <a:bodyPr/>
                    <a:lstStyle/>
                    <a:p>
                      <a:r>
                        <a:rPr lang="en-GB" sz="2000" b="0" i="0" u="none" strike="noStrike" kern="1200" baseline="0" dirty="0">
                          <a:solidFill>
                            <a:schemeClr val="dk1"/>
                          </a:solidFill>
                          <a:latin typeface="+mn-lt"/>
                          <a:ea typeface="+mn-ea"/>
                          <a:cs typeface="+mn-cs"/>
                        </a:rPr>
                        <a:t> …in reality, it's really all about addressing energy access in the end…IR02</a:t>
                      </a:r>
                    </a:p>
                    <a:p>
                      <a:endParaRPr lang="en-GB" sz="2000" b="0" i="0" u="none" strike="noStrike" kern="1200" baseline="0" dirty="0">
                        <a:solidFill>
                          <a:schemeClr val="dk1"/>
                        </a:solidFill>
                        <a:latin typeface="+mn-lt"/>
                        <a:ea typeface="+mn-ea"/>
                        <a:cs typeface="+mn-cs"/>
                      </a:endParaRPr>
                    </a:p>
                    <a:p>
                      <a:r>
                        <a:rPr lang="en-GB" sz="2000" b="0" i="0" u="none" strike="noStrike" kern="1200" baseline="0" dirty="0">
                          <a:solidFill>
                            <a:schemeClr val="dk1"/>
                          </a:solidFill>
                          <a:latin typeface="+mn-lt"/>
                          <a:ea typeface="+mn-ea"/>
                          <a:cs typeface="+mn-cs"/>
                        </a:rPr>
                        <a:t>…So basically, it was out of necessity. So that's basically it was necessity that drove a lack of access. So that's basically what started driving it… IR 08</a:t>
                      </a:r>
                    </a:p>
                  </a:txBody>
                  <a:tcPr marL="137160" marR="137160" marT="68580" marB="68580"/>
                </a:tc>
                <a:extLst>
                  <a:ext uri="{0D108BD9-81ED-4DB2-BD59-A6C34878D82A}">
                    <a16:rowId xmlns:a16="http://schemas.microsoft.com/office/drawing/2014/main" val="1763988735"/>
                  </a:ext>
                </a:extLst>
              </a:tr>
            </a:tbl>
          </a:graphicData>
        </a:graphic>
      </p:graphicFrame>
      <p:pic>
        <p:nvPicPr>
          <p:cNvPr id="14" name="Picture 26">
            <a:extLst>
              <a:ext uri="{FF2B5EF4-FFF2-40B4-BE49-F238E27FC236}">
                <a16:creationId xmlns:a16="http://schemas.microsoft.com/office/drawing/2014/main" id="{66D3F280-3F9D-47EC-8D6C-73B57A2CC103}"/>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327153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34368" y="220680"/>
            <a:ext cx="14249535" cy="503921"/>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Result samples: Inhibitors</a:t>
            </a:r>
          </a:p>
        </p:txBody>
      </p:sp>
      <p:graphicFrame>
        <p:nvGraphicFramePr>
          <p:cNvPr id="13" name="Content Placeholder 3">
            <a:extLst>
              <a:ext uri="{FF2B5EF4-FFF2-40B4-BE49-F238E27FC236}">
                <a16:creationId xmlns:a16="http://schemas.microsoft.com/office/drawing/2014/main" id="{A1AA6048-81E4-4175-BBDD-A2669B8D4B6A}"/>
              </a:ext>
            </a:extLst>
          </p:cNvPr>
          <p:cNvGraphicFramePr>
            <a:graphicFrameLocks/>
          </p:cNvGraphicFramePr>
          <p:nvPr>
            <p:extLst>
              <p:ext uri="{D42A27DB-BD31-4B8C-83A1-F6EECF244321}">
                <p14:modId xmlns:p14="http://schemas.microsoft.com/office/powerpoint/2010/main" val="3852447757"/>
              </p:ext>
            </p:extLst>
          </p:nvPr>
        </p:nvGraphicFramePr>
        <p:xfrm>
          <a:off x="609600" y="1383325"/>
          <a:ext cx="17071158" cy="741777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989339439"/>
                    </a:ext>
                  </a:extLst>
                </a:gridCol>
                <a:gridCol w="3733800">
                  <a:extLst>
                    <a:ext uri="{9D8B030D-6E8A-4147-A177-3AD203B41FA5}">
                      <a16:colId xmlns:a16="http://schemas.microsoft.com/office/drawing/2014/main" val="1095287688"/>
                    </a:ext>
                  </a:extLst>
                </a:gridCol>
                <a:gridCol w="10670358">
                  <a:extLst>
                    <a:ext uri="{9D8B030D-6E8A-4147-A177-3AD203B41FA5}">
                      <a16:colId xmlns:a16="http://schemas.microsoft.com/office/drawing/2014/main" val="2869935772"/>
                    </a:ext>
                  </a:extLst>
                </a:gridCol>
              </a:tblGrid>
              <a:tr h="605495">
                <a:tc>
                  <a:txBody>
                    <a:bodyPr/>
                    <a:lstStyle/>
                    <a:p>
                      <a:r>
                        <a:rPr lang="en-GB" sz="2800" dirty="0"/>
                        <a:t>Main Category</a:t>
                      </a:r>
                    </a:p>
                  </a:txBody>
                  <a:tcPr marL="137160" marR="137160" marT="68580" marB="68580"/>
                </a:tc>
                <a:tc>
                  <a:txBody>
                    <a:bodyPr/>
                    <a:lstStyle/>
                    <a:p>
                      <a:r>
                        <a:rPr lang="en-GB" sz="2800" dirty="0"/>
                        <a:t>Interpreted repetitions</a:t>
                      </a:r>
                    </a:p>
                  </a:txBody>
                  <a:tcPr marL="137160" marR="137160" marT="68580" marB="68580"/>
                </a:tc>
                <a:tc>
                  <a:txBody>
                    <a:bodyPr/>
                    <a:lstStyle/>
                    <a:p>
                      <a:r>
                        <a:rPr lang="en-GB" sz="2800" dirty="0"/>
                        <a:t>Sample Quotes </a:t>
                      </a:r>
                    </a:p>
                  </a:txBody>
                  <a:tcPr marL="137160" marR="137160" marT="68580" marB="68580"/>
                </a:tc>
                <a:extLst>
                  <a:ext uri="{0D108BD9-81ED-4DB2-BD59-A6C34878D82A}">
                    <a16:rowId xmlns:a16="http://schemas.microsoft.com/office/drawing/2014/main" val="3104962412"/>
                  </a:ext>
                </a:extLst>
              </a:tr>
              <a:tr h="2562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Policy and Regulatory Inhibitors</a:t>
                      </a:r>
                    </a:p>
                    <a:p>
                      <a:endParaRPr lang="en-GB" sz="2000" dirty="0"/>
                    </a:p>
                  </a:txBody>
                  <a:tcPr marL="137160" marR="137160" marT="68580" marB="68580"/>
                </a:tc>
                <a:tc>
                  <a:txBody>
                    <a:bodyPr/>
                    <a:lstStyle/>
                    <a:p>
                      <a:pPr marL="0" indent="0">
                        <a:buFont typeface="Arial" panose="020B0604020202020204" pitchFamily="34" charset="0"/>
                        <a:buNone/>
                      </a:pPr>
                      <a:r>
                        <a:rPr lang="en-GB" sz="2000" dirty="0"/>
                        <a:t>Lack of continuity in policy and government synergy</a:t>
                      </a:r>
                    </a:p>
                    <a:p>
                      <a:endParaRPr lang="en-GB" sz="2000" dirty="0"/>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…the issue of synergy is a challenge? All the key players I mentioned are playing their game not as stakeholders, they are playing their games individually… IR13</a:t>
                      </a:r>
                    </a:p>
                    <a:p>
                      <a:endParaRPr lang="en-GB" sz="2000" dirty="0"/>
                    </a:p>
                    <a:p>
                      <a:r>
                        <a:rPr lang="en-GB" sz="2000" b="0" i="0" u="none" strike="noStrike" kern="1200" baseline="0" dirty="0">
                          <a:solidFill>
                            <a:schemeClr val="dk1"/>
                          </a:solidFill>
                          <a:latin typeface="+mn-lt"/>
                          <a:ea typeface="+mn-ea"/>
                          <a:cs typeface="+mn-cs"/>
                        </a:rPr>
                        <a:t> …taking renewable energy to a different level, but what we have right now is, several agency objecting to one thing or the other on renewable energy, and there is no synergy, that synergy among them is lacking and that is why I'm canvasing for having institutional and regulatory support if there is an institutional leadership then all these agency that are actually doing one or two things on renewable energy can… IR15</a:t>
                      </a:r>
                    </a:p>
                  </a:txBody>
                  <a:tcPr marL="137160" marR="137160" marT="68580" marB="68580"/>
                </a:tc>
                <a:extLst>
                  <a:ext uri="{0D108BD9-81ED-4DB2-BD59-A6C34878D82A}">
                    <a16:rowId xmlns:a16="http://schemas.microsoft.com/office/drawing/2014/main" val="386007354"/>
                  </a:ext>
                </a:extLst>
              </a:tr>
              <a:tr h="2866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Administrative Inhibitors</a:t>
                      </a:r>
                    </a:p>
                    <a:p>
                      <a:endParaRPr lang="en-GB" sz="2000" dirty="0"/>
                    </a:p>
                  </a:txBody>
                  <a:tcPr marL="137160" marR="137160" marT="68580" marB="68580"/>
                </a:tc>
                <a:tc>
                  <a:txBody>
                    <a:bodyPr/>
                    <a:lstStyle/>
                    <a:p>
                      <a:pPr marL="0" indent="0">
                        <a:buFont typeface="Arial" panose="020B0604020202020204" pitchFamily="34" charset="0"/>
                        <a:buNone/>
                      </a:pPr>
                      <a:r>
                        <a:rPr lang="en-GB" sz="2000" dirty="0"/>
                        <a:t>Existing bureaucracy</a:t>
                      </a:r>
                    </a:p>
                    <a:p>
                      <a:endParaRPr lang="en-GB" sz="2000" dirty="0"/>
                    </a:p>
                  </a:txBody>
                  <a:tcPr marL="137160" marR="137160" marT="68580" marB="68580"/>
                </a:tc>
                <a:tc>
                  <a:txBody>
                    <a:bodyPr/>
                    <a:lstStyle/>
                    <a:p>
                      <a:r>
                        <a:rPr lang="en-GB" sz="2000" b="0" i="0" u="none" strike="noStrike" kern="1200" baseline="0" dirty="0">
                          <a:solidFill>
                            <a:schemeClr val="dk1"/>
                          </a:solidFill>
                          <a:latin typeface="+mn-lt"/>
                          <a:ea typeface="+mn-ea"/>
                          <a:cs typeface="+mn-cs"/>
                        </a:rPr>
                        <a:t>…all of them are also the various levels of check. So yeah, the bureaucracy is much and all of these people in one way or another, you interact, keep you on your toes and ensure that the right things are been done…IR09</a:t>
                      </a:r>
                    </a:p>
                    <a:p>
                      <a:endParaRPr lang="en-GB" sz="2000" b="0" i="0" u="none" strike="noStrike" kern="1200" baseline="0" dirty="0">
                        <a:solidFill>
                          <a:schemeClr val="dk1"/>
                        </a:solidFill>
                        <a:latin typeface="+mn-lt"/>
                        <a:ea typeface="+mn-ea"/>
                        <a:cs typeface="+mn-cs"/>
                      </a:endParaRPr>
                    </a:p>
                    <a:p>
                      <a:r>
                        <a:rPr lang="en-GB" sz="2000" b="0" i="0" u="none" strike="noStrike" kern="1200" baseline="0" dirty="0">
                          <a:solidFill>
                            <a:schemeClr val="dk1"/>
                          </a:solidFill>
                          <a:latin typeface="+mn-lt"/>
                          <a:ea typeface="+mn-ea"/>
                          <a:cs typeface="+mn-cs"/>
                        </a:rPr>
                        <a:t> …I don't have any problem, but because of that bureaucracy introduced, you know, so, so, the thing now is that there are so many people that need power and so many they want to sell power, because of … and the distribution companies, these solutions have not seen the light of day. And that is reason why I feel that, you know, you know, something needs to be done. And this is this something is a total U-turn in policy… IR01</a:t>
                      </a:r>
                    </a:p>
                  </a:txBody>
                  <a:tcPr marL="137160" marR="137160" marT="68580" marB="68580"/>
                </a:tc>
                <a:extLst>
                  <a:ext uri="{0D108BD9-81ED-4DB2-BD59-A6C34878D82A}">
                    <a16:rowId xmlns:a16="http://schemas.microsoft.com/office/drawing/2014/main" val="1268107879"/>
                  </a:ext>
                </a:extLst>
              </a:tr>
              <a:tr h="1321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Infrastructural Inhibitors</a:t>
                      </a:r>
                    </a:p>
                    <a:p>
                      <a:endParaRPr lang="en-GB" sz="2000" dirty="0"/>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Obsolete infrastructure</a:t>
                      </a:r>
                    </a:p>
                    <a:p>
                      <a:endParaRPr lang="en-GB" sz="2000" dirty="0"/>
                    </a:p>
                  </a:txBody>
                  <a:tcPr marL="137160" marR="137160" marT="68580" marB="68580"/>
                </a:tc>
                <a:tc>
                  <a:txBody>
                    <a:bodyPr/>
                    <a:lstStyle/>
                    <a:p>
                      <a:r>
                        <a:rPr lang="en-GB" sz="2000" b="0" i="0" u="none" strike="noStrike" kern="1200" baseline="0" dirty="0">
                          <a:solidFill>
                            <a:schemeClr val="dk1"/>
                          </a:solidFill>
                          <a:latin typeface="+mn-lt"/>
                          <a:ea typeface="+mn-ea"/>
                          <a:cs typeface="+mn-cs"/>
                        </a:rPr>
                        <a:t>…Because there are other issues that are connected to the centralised grid, for example, we have cases lots of losses, we have lots of old infrastructure that needs upgrade… IR O2 </a:t>
                      </a:r>
                    </a:p>
                    <a:p>
                      <a:endParaRPr lang="en-GB" sz="2000" b="0" i="0" u="none" strike="noStrike" kern="1200" baseline="0" dirty="0">
                        <a:solidFill>
                          <a:schemeClr val="dk1"/>
                        </a:solidFill>
                        <a:latin typeface="+mn-lt"/>
                        <a:ea typeface="+mn-ea"/>
                        <a:cs typeface="+mn-cs"/>
                      </a:endParaRPr>
                    </a:p>
                    <a:p>
                      <a:r>
                        <a:rPr lang="en-GB" sz="2000" b="0" i="0" u="none" strike="noStrike" kern="1200" baseline="0" dirty="0">
                          <a:solidFill>
                            <a:schemeClr val="dk1"/>
                          </a:solidFill>
                          <a:latin typeface="+mn-lt"/>
                          <a:ea typeface="+mn-ea"/>
                          <a:cs typeface="+mn-cs"/>
                        </a:rPr>
                        <a:t>…Because you have old technologies on it the eight of them cannot work… IR05</a:t>
                      </a:r>
                    </a:p>
                  </a:txBody>
                  <a:tcPr marL="137160" marR="137160" marT="68580" marB="68580"/>
                </a:tc>
                <a:extLst>
                  <a:ext uri="{0D108BD9-81ED-4DB2-BD59-A6C34878D82A}">
                    <a16:rowId xmlns:a16="http://schemas.microsoft.com/office/drawing/2014/main" val="3677705542"/>
                  </a:ext>
                </a:extLst>
              </a:tr>
            </a:tbl>
          </a:graphicData>
        </a:graphic>
      </p:graphicFrame>
      <p:pic>
        <p:nvPicPr>
          <p:cNvPr id="14" name="Picture 26">
            <a:extLst>
              <a:ext uri="{FF2B5EF4-FFF2-40B4-BE49-F238E27FC236}">
                <a16:creationId xmlns:a16="http://schemas.microsoft.com/office/drawing/2014/main" id="{438CD9E4-E3CA-49BB-AD4B-5201928F270A}"/>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389375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34368" y="220680"/>
            <a:ext cx="14249535" cy="514350"/>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Key findings</a:t>
            </a:r>
          </a:p>
        </p:txBody>
      </p:sp>
      <p:graphicFrame>
        <p:nvGraphicFramePr>
          <p:cNvPr id="11" name="Diagram 10">
            <a:extLst>
              <a:ext uri="{FF2B5EF4-FFF2-40B4-BE49-F238E27FC236}">
                <a16:creationId xmlns:a16="http://schemas.microsoft.com/office/drawing/2014/main" id="{4625D837-8943-4910-A279-481E60D387FF}"/>
              </a:ext>
            </a:extLst>
          </p:cNvPr>
          <p:cNvGraphicFramePr/>
          <p:nvPr/>
        </p:nvGraphicFramePr>
        <p:xfrm>
          <a:off x="1060289" y="1091077"/>
          <a:ext cx="16167421" cy="7402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26">
            <a:extLst>
              <a:ext uri="{FF2B5EF4-FFF2-40B4-BE49-F238E27FC236}">
                <a16:creationId xmlns:a16="http://schemas.microsoft.com/office/drawing/2014/main" id="{667F263E-F235-4AF2-B8D8-22D300875084}"/>
              </a:ext>
            </a:extLst>
          </p:cNvPr>
          <p:cNvPicPr>
            <a:picLocks noChangeAspect="1"/>
          </p:cNvPicPr>
          <p:nvPr/>
        </p:nvPicPr>
        <p:blipFill>
          <a:blip r:embed="rId9"/>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130240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34368" y="220680"/>
            <a:ext cx="14249535" cy="514350"/>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Conclusions  </a:t>
            </a:r>
          </a:p>
        </p:txBody>
      </p:sp>
      <p:grpSp>
        <p:nvGrpSpPr>
          <p:cNvPr id="14" name="Group 13">
            <a:extLst>
              <a:ext uri="{FF2B5EF4-FFF2-40B4-BE49-F238E27FC236}">
                <a16:creationId xmlns:a16="http://schemas.microsoft.com/office/drawing/2014/main" id="{157860FA-6C86-4189-BF39-E043A56EB422}"/>
              </a:ext>
            </a:extLst>
          </p:cNvPr>
          <p:cNvGrpSpPr/>
          <p:nvPr/>
        </p:nvGrpSpPr>
        <p:grpSpPr>
          <a:xfrm>
            <a:off x="4648201" y="1170843"/>
            <a:ext cx="10363200" cy="8907437"/>
            <a:chOff x="4648201" y="1170843"/>
            <a:chExt cx="10363200" cy="8907437"/>
          </a:xfrm>
        </p:grpSpPr>
        <p:sp>
          <p:nvSpPr>
            <p:cNvPr id="15" name="Arrow: Quad 14">
              <a:extLst>
                <a:ext uri="{FF2B5EF4-FFF2-40B4-BE49-F238E27FC236}">
                  <a16:creationId xmlns:a16="http://schemas.microsoft.com/office/drawing/2014/main" id="{60F366DD-6FFA-40D4-AD8D-F9AE533E7DE1}"/>
                </a:ext>
              </a:extLst>
            </p:cNvPr>
            <p:cNvSpPr/>
            <p:nvPr/>
          </p:nvSpPr>
          <p:spPr>
            <a:xfrm>
              <a:off x="4648201" y="1372521"/>
              <a:ext cx="10363200" cy="8544203"/>
            </a:xfrm>
            <a:prstGeom prst="quadArrow">
              <a:avLst>
                <a:gd name="adj1" fmla="val 2000"/>
                <a:gd name="adj2" fmla="val 4000"/>
                <a:gd name="adj3" fmla="val 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937231C9-9646-4EFE-9563-E9340407B3A0}"/>
                </a:ext>
              </a:extLst>
            </p:cNvPr>
            <p:cNvSpPr/>
            <p:nvPr/>
          </p:nvSpPr>
          <p:spPr>
            <a:xfrm>
              <a:off x="5230554" y="1170843"/>
              <a:ext cx="4319983" cy="4319983"/>
            </a:xfrm>
            <a:custGeom>
              <a:avLst/>
              <a:gdLst>
                <a:gd name="connsiteX0" fmla="*/ 0 w 4319983"/>
                <a:gd name="connsiteY0" fmla="*/ 720012 h 4319983"/>
                <a:gd name="connsiteX1" fmla="*/ 720012 w 4319983"/>
                <a:gd name="connsiteY1" fmla="*/ 0 h 4319983"/>
                <a:gd name="connsiteX2" fmla="*/ 3599971 w 4319983"/>
                <a:gd name="connsiteY2" fmla="*/ 0 h 4319983"/>
                <a:gd name="connsiteX3" fmla="*/ 4319983 w 4319983"/>
                <a:gd name="connsiteY3" fmla="*/ 720012 h 4319983"/>
                <a:gd name="connsiteX4" fmla="*/ 4319983 w 4319983"/>
                <a:gd name="connsiteY4" fmla="*/ 3599971 h 4319983"/>
                <a:gd name="connsiteX5" fmla="*/ 3599971 w 4319983"/>
                <a:gd name="connsiteY5" fmla="*/ 4319983 h 4319983"/>
                <a:gd name="connsiteX6" fmla="*/ 720012 w 4319983"/>
                <a:gd name="connsiteY6" fmla="*/ 4319983 h 4319983"/>
                <a:gd name="connsiteX7" fmla="*/ 0 w 4319983"/>
                <a:gd name="connsiteY7" fmla="*/ 3599971 h 4319983"/>
                <a:gd name="connsiteX8" fmla="*/ 0 w 4319983"/>
                <a:gd name="connsiteY8" fmla="*/ 720012 h 43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83" h="4319983">
                  <a:moveTo>
                    <a:pt x="0" y="720012"/>
                  </a:moveTo>
                  <a:cubicBezTo>
                    <a:pt x="0" y="322360"/>
                    <a:pt x="322360" y="0"/>
                    <a:pt x="720012" y="0"/>
                  </a:cubicBezTo>
                  <a:lnTo>
                    <a:pt x="3599971" y="0"/>
                  </a:lnTo>
                  <a:cubicBezTo>
                    <a:pt x="3997623" y="0"/>
                    <a:pt x="4319983" y="322360"/>
                    <a:pt x="4319983" y="720012"/>
                  </a:cubicBezTo>
                  <a:lnTo>
                    <a:pt x="4319983" y="3599971"/>
                  </a:lnTo>
                  <a:cubicBezTo>
                    <a:pt x="4319983" y="3997623"/>
                    <a:pt x="3997623" y="4319983"/>
                    <a:pt x="3599971" y="4319983"/>
                  </a:cubicBezTo>
                  <a:lnTo>
                    <a:pt x="720012" y="4319983"/>
                  </a:lnTo>
                  <a:cubicBezTo>
                    <a:pt x="322360" y="4319983"/>
                    <a:pt x="0" y="3997623"/>
                    <a:pt x="0" y="3599971"/>
                  </a:cubicBezTo>
                  <a:lnTo>
                    <a:pt x="0" y="7200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654" tIns="275654" rIns="275654" bIns="275654" numCol="1" spcCol="1270" anchor="ctr" anchorCtr="0">
              <a:noAutofit/>
            </a:bodyPr>
            <a:lstStyle/>
            <a:p>
              <a:pPr marL="0" lvl="0" indent="0" algn="ctr" defTabSz="755650">
                <a:lnSpc>
                  <a:spcPct val="90000"/>
                </a:lnSpc>
                <a:spcBef>
                  <a:spcPct val="0"/>
                </a:spcBef>
                <a:spcAft>
                  <a:spcPct val="35000"/>
                </a:spcAft>
                <a:buNone/>
              </a:pPr>
              <a:r>
                <a:rPr lang="en-GB" kern="1200" dirty="0"/>
                <a:t>The study shows that inhibitors to Grid- based renewable energy is higher than the drivers. Government involvement, deficiencies in governance system and Financing challenge coupled with Grid infrastructure challenges and no clear implementable action plan challenges is identified as a major bottleneck for transition to renewable energy. The need to address energy access, enhance the energy supply and meet the growing energy demand to achieve energy security have been identified as the pertinent enablers of the transition in Nigeria.</a:t>
              </a:r>
            </a:p>
          </p:txBody>
        </p:sp>
        <p:sp>
          <p:nvSpPr>
            <p:cNvPr id="17" name="Freeform: Shape 16">
              <a:extLst>
                <a:ext uri="{FF2B5EF4-FFF2-40B4-BE49-F238E27FC236}">
                  <a16:creationId xmlns:a16="http://schemas.microsoft.com/office/drawing/2014/main" id="{2F7996A2-7A92-419E-A0F7-964ED6FE5BA7}"/>
                </a:ext>
              </a:extLst>
            </p:cNvPr>
            <p:cNvSpPr/>
            <p:nvPr/>
          </p:nvSpPr>
          <p:spPr>
            <a:xfrm>
              <a:off x="10158017" y="1181100"/>
              <a:ext cx="4319983" cy="4319983"/>
            </a:xfrm>
            <a:custGeom>
              <a:avLst/>
              <a:gdLst>
                <a:gd name="connsiteX0" fmla="*/ 0 w 4319983"/>
                <a:gd name="connsiteY0" fmla="*/ 720012 h 4319983"/>
                <a:gd name="connsiteX1" fmla="*/ 720012 w 4319983"/>
                <a:gd name="connsiteY1" fmla="*/ 0 h 4319983"/>
                <a:gd name="connsiteX2" fmla="*/ 3599971 w 4319983"/>
                <a:gd name="connsiteY2" fmla="*/ 0 h 4319983"/>
                <a:gd name="connsiteX3" fmla="*/ 4319983 w 4319983"/>
                <a:gd name="connsiteY3" fmla="*/ 720012 h 4319983"/>
                <a:gd name="connsiteX4" fmla="*/ 4319983 w 4319983"/>
                <a:gd name="connsiteY4" fmla="*/ 3599971 h 4319983"/>
                <a:gd name="connsiteX5" fmla="*/ 3599971 w 4319983"/>
                <a:gd name="connsiteY5" fmla="*/ 4319983 h 4319983"/>
                <a:gd name="connsiteX6" fmla="*/ 720012 w 4319983"/>
                <a:gd name="connsiteY6" fmla="*/ 4319983 h 4319983"/>
                <a:gd name="connsiteX7" fmla="*/ 0 w 4319983"/>
                <a:gd name="connsiteY7" fmla="*/ 3599971 h 4319983"/>
                <a:gd name="connsiteX8" fmla="*/ 0 w 4319983"/>
                <a:gd name="connsiteY8" fmla="*/ 720012 h 43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83" h="4319983">
                  <a:moveTo>
                    <a:pt x="0" y="720012"/>
                  </a:moveTo>
                  <a:cubicBezTo>
                    <a:pt x="0" y="322360"/>
                    <a:pt x="322360" y="0"/>
                    <a:pt x="720012" y="0"/>
                  </a:cubicBezTo>
                  <a:lnTo>
                    <a:pt x="3599971" y="0"/>
                  </a:lnTo>
                  <a:cubicBezTo>
                    <a:pt x="3997623" y="0"/>
                    <a:pt x="4319983" y="322360"/>
                    <a:pt x="4319983" y="720012"/>
                  </a:cubicBezTo>
                  <a:lnTo>
                    <a:pt x="4319983" y="3599971"/>
                  </a:lnTo>
                  <a:cubicBezTo>
                    <a:pt x="4319983" y="3997623"/>
                    <a:pt x="3997623" y="4319983"/>
                    <a:pt x="3599971" y="4319983"/>
                  </a:cubicBezTo>
                  <a:lnTo>
                    <a:pt x="720012" y="4319983"/>
                  </a:lnTo>
                  <a:cubicBezTo>
                    <a:pt x="322360" y="4319983"/>
                    <a:pt x="0" y="3997623"/>
                    <a:pt x="0" y="3599971"/>
                  </a:cubicBezTo>
                  <a:lnTo>
                    <a:pt x="0" y="7200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654" tIns="275654" rIns="275654" bIns="275654" numCol="1" spcCol="1270" anchor="ctr" anchorCtr="0">
              <a:noAutofit/>
            </a:bodyPr>
            <a:lstStyle/>
            <a:p>
              <a:pPr marL="0" lvl="0" indent="0" algn="ctr" defTabSz="755650">
                <a:lnSpc>
                  <a:spcPct val="90000"/>
                </a:lnSpc>
                <a:spcBef>
                  <a:spcPct val="0"/>
                </a:spcBef>
                <a:spcAft>
                  <a:spcPct val="35000"/>
                </a:spcAft>
                <a:buNone/>
              </a:pPr>
              <a:r>
                <a:rPr lang="en-GB" kern="1200" dirty="0"/>
                <a:t>The study also found out that there Is a lack of a dedicated agency handling Grid RE just like the REA. Hence, this study proposes the establishment of an agency to beef-up the niche and RE innovations with appropriate support mechanism i.e., financing established to accelerate transition and create an actionable implementation plan.</a:t>
              </a:r>
            </a:p>
          </p:txBody>
        </p:sp>
        <p:sp>
          <p:nvSpPr>
            <p:cNvPr id="18" name="Freeform: Shape 17">
              <a:extLst>
                <a:ext uri="{FF2B5EF4-FFF2-40B4-BE49-F238E27FC236}">
                  <a16:creationId xmlns:a16="http://schemas.microsoft.com/office/drawing/2014/main" id="{FA9F814F-4E3B-46CD-B228-15C0169E36B7}"/>
                </a:ext>
              </a:extLst>
            </p:cNvPr>
            <p:cNvSpPr/>
            <p:nvPr/>
          </p:nvSpPr>
          <p:spPr>
            <a:xfrm>
              <a:off x="5281217" y="5753100"/>
              <a:ext cx="4319983" cy="4319983"/>
            </a:xfrm>
            <a:custGeom>
              <a:avLst/>
              <a:gdLst>
                <a:gd name="connsiteX0" fmla="*/ 0 w 4319983"/>
                <a:gd name="connsiteY0" fmla="*/ 720012 h 4319983"/>
                <a:gd name="connsiteX1" fmla="*/ 720012 w 4319983"/>
                <a:gd name="connsiteY1" fmla="*/ 0 h 4319983"/>
                <a:gd name="connsiteX2" fmla="*/ 3599971 w 4319983"/>
                <a:gd name="connsiteY2" fmla="*/ 0 h 4319983"/>
                <a:gd name="connsiteX3" fmla="*/ 4319983 w 4319983"/>
                <a:gd name="connsiteY3" fmla="*/ 720012 h 4319983"/>
                <a:gd name="connsiteX4" fmla="*/ 4319983 w 4319983"/>
                <a:gd name="connsiteY4" fmla="*/ 3599971 h 4319983"/>
                <a:gd name="connsiteX5" fmla="*/ 3599971 w 4319983"/>
                <a:gd name="connsiteY5" fmla="*/ 4319983 h 4319983"/>
                <a:gd name="connsiteX6" fmla="*/ 720012 w 4319983"/>
                <a:gd name="connsiteY6" fmla="*/ 4319983 h 4319983"/>
                <a:gd name="connsiteX7" fmla="*/ 0 w 4319983"/>
                <a:gd name="connsiteY7" fmla="*/ 3599971 h 4319983"/>
                <a:gd name="connsiteX8" fmla="*/ 0 w 4319983"/>
                <a:gd name="connsiteY8" fmla="*/ 720012 h 43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83" h="4319983">
                  <a:moveTo>
                    <a:pt x="0" y="720012"/>
                  </a:moveTo>
                  <a:cubicBezTo>
                    <a:pt x="0" y="322360"/>
                    <a:pt x="322360" y="0"/>
                    <a:pt x="720012" y="0"/>
                  </a:cubicBezTo>
                  <a:lnTo>
                    <a:pt x="3599971" y="0"/>
                  </a:lnTo>
                  <a:cubicBezTo>
                    <a:pt x="3997623" y="0"/>
                    <a:pt x="4319983" y="322360"/>
                    <a:pt x="4319983" y="720012"/>
                  </a:cubicBezTo>
                  <a:lnTo>
                    <a:pt x="4319983" y="3599971"/>
                  </a:lnTo>
                  <a:cubicBezTo>
                    <a:pt x="4319983" y="3997623"/>
                    <a:pt x="3997623" y="4319983"/>
                    <a:pt x="3599971" y="4319983"/>
                  </a:cubicBezTo>
                  <a:lnTo>
                    <a:pt x="720012" y="4319983"/>
                  </a:lnTo>
                  <a:cubicBezTo>
                    <a:pt x="322360" y="4319983"/>
                    <a:pt x="0" y="3997623"/>
                    <a:pt x="0" y="3599971"/>
                  </a:cubicBezTo>
                  <a:lnTo>
                    <a:pt x="0" y="7200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654" tIns="275654" rIns="275654" bIns="275654" numCol="1" spcCol="1270" anchor="ctr" anchorCtr="0">
              <a:noAutofit/>
            </a:bodyPr>
            <a:lstStyle/>
            <a:p>
              <a:pPr marL="0" lvl="0" indent="0" algn="ctr" defTabSz="755650">
                <a:lnSpc>
                  <a:spcPct val="90000"/>
                </a:lnSpc>
                <a:spcBef>
                  <a:spcPct val="0"/>
                </a:spcBef>
                <a:spcAft>
                  <a:spcPct val="35000"/>
                </a:spcAft>
                <a:buNone/>
              </a:pPr>
              <a:r>
                <a:rPr lang="en-GB" kern="1200" dirty="0" err="1"/>
                <a:t>MLP</a:t>
              </a:r>
              <a:r>
                <a:rPr lang="en-GB" kern="1200" dirty="0"/>
                <a:t> was useful at understanding the enablers and inhibitors of Energy transition in Nigeria.  </a:t>
              </a:r>
            </a:p>
          </p:txBody>
        </p:sp>
        <p:sp>
          <p:nvSpPr>
            <p:cNvPr id="19" name="Freeform: Shape 18">
              <a:extLst>
                <a:ext uri="{FF2B5EF4-FFF2-40B4-BE49-F238E27FC236}">
                  <a16:creationId xmlns:a16="http://schemas.microsoft.com/office/drawing/2014/main" id="{E30C2B39-0C0F-4760-BADC-9BBBE46823DF}"/>
                </a:ext>
              </a:extLst>
            </p:cNvPr>
            <p:cNvSpPr/>
            <p:nvPr/>
          </p:nvSpPr>
          <p:spPr>
            <a:xfrm>
              <a:off x="10081817" y="5758297"/>
              <a:ext cx="4319983" cy="4319983"/>
            </a:xfrm>
            <a:custGeom>
              <a:avLst/>
              <a:gdLst>
                <a:gd name="connsiteX0" fmla="*/ 0 w 4319983"/>
                <a:gd name="connsiteY0" fmla="*/ 720012 h 4319983"/>
                <a:gd name="connsiteX1" fmla="*/ 720012 w 4319983"/>
                <a:gd name="connsiteY1" fmla="*/ 0 h 4319983"/>
                <a:gd name="connsiteX2" fmla="*/ 3599971 w 4319983"/>
                <a:gd name="connsiteY2" fmla="*/ 0 h 4319983"/>
                <a:gd name="connsiteX3" fmla="*/ 4319983 w 4319983"/>
                <a:gd name="connsiteY3" fmla="*/ 720012 h 4319983"/>
                <a:gd name="connsiteX4" fmla="*/ 4319983 w 4319983"/>
                <a:gd name="connsiteY4" fmla="*/ 3599971 h 4319983"/>
                <a:gd name="connsiteX5" fmla="*/ 3599971 w 4319983"/>
                <a:gd name="connsiteY5" fmla="*/ 4319983 h 4319983"/>
                <a:gd name="connsiteX6" fmla="*/ 720012 w 4319983"/>
                <a:gd name="connsiteY6" fmla="*/ 4319983 h 4319983"/>
                <a:gd name="connsiteX7" fmla="*/ 0 w 4319983"/>
                <a:gd name="connsiteY7" fmla="*/ 3599971 h 4319983"/>
                <a:gd name="connsiteX8" fmla="*/ 0 w 4319983"/>
                <a:gd name="connsiteY8" fmla="*/ 720012 h 43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83" h="4319983">
                  <a:moveTo>
                    <a:pt x="0" y="720012"/>
                  </a:moveTo>
                  <a:cubicBezTo>
                    <a:pt x="0" y="322360"/>
                    <a:pt x="322360" y="0"/>
                    <a:pt x="720012" y="0"/>
                  </a:cubicBezTo>
                  <a:lnTo>
                    <a:pt x="3599971" y="0"/>
                  </a:lnTo>
                  <a:cubicBezTo>
                    <a:pt x="3997623" y="0"/>
                    <a:pt x="4319983" y="322360"/>
                    <a:pt x="4319983" y="720012"/>
                  </a:cubicBezTo>
                  <a:lnTo>
                    <a:pt x="4319983" y="3599971"/>
                  </a:lnTo>
                  <a:cubicBezTo>
                    <a:pt x="4319983" y="3997623"/>
                    <a:pt x="3997623" y="4319983"/>
                    <a:pt x="3599971" y="4319983"/>
                  </a:cubicBezTo>
                  <a:lnTo>
                    <a:pt x="720012" y="4319983"/>
                  </a:lnTo>
                  <a:cubicBezTo>
                    <a:pt x="322360" y="4319983"/>
                    <a:pt x="0" y="3997623"/>
                    <a:pt x="0" y="3599971"/>
                  </a:cubicBezTo>
                  <a:lnTo>
                    <a:pt x="0" y="7200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654" tIns="275654" rIns="275654" bIns="275654" numCol="1" spcCol="1270" anchor="ctr" anchorCtr="0">
              <a:noAutofit/>
            </a:bodyPr>
            <a:lstStyle/>
            <a:p>
              <a:pPr marL="0" lvl="0" indent="0" algn="ctr" defTabSz="755650">
                <a:lnSpc>
                  <a:spcPct val="90000"/>
                </a:lnSpc>
                <a:spcBef>
                  <a:spcPct val="0"/>
                </a:spcBef>
                <a:spcAft>
                  <a:spcPct val="35000"/>
                </a:spcAft>
                <a:buNone/>
              </a:pPr>
              <a:r>
                <a:rPr lang="en-GB" kern="1200" dirty="0"/>
                <a:t>The state of the transition arena is unable to exert strong pressure n the incumbent sociotechnical regime to foster transition. </a:t>
              </a:r>
            </a:p>
          </p:txBody>
        </p:sp>
      </p:grpSp>
      <p:pic>
        <p:nvPicPr>
          <p:cNvPr id="20" name="Picture 26">
            <a:extLst>
              <a:ext uri="{FF2B5EF4-FFF2-40B4-BE49-F238E27FC236}">
                <a16:creationId xmlns:a16="http://schemas.microsoft.com/office/drawing/2014/main" id="{73FB6FBD-4AF9-47E7-AB4D-7E9D74A36180}"/>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224270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12" name="TextBox 12"/>
          <p:cNvSpPr txBox="1"/>
          <p:nvPr/>
        </p:nvSpPr>
        <p:spPr>
          <a:xfrm>
            <a:off x="2234368" y="220680"/>
            <a:ext cx="14249535" cy="514350"/>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Forward Plan</a:t>
            </a:r>
          </a:p>
        </p:txBody>
      </p:sp>
      <p:sp>
        <p:nvSpPr>
          <p:cNvPr id="11" name="Rectangle 10">
            <a:extLst>
              <a:ext uri="{FF2B5EF4-FFF2-40B4-BE49-F238E27FC236}">
                <a16:creationId xmlns:a16="http://schemas.microsoft.com/office/drawing/2014/main" id="{391CFDDE-19E3-45ED-8654-7859F283D679}"/>
              </a:ext>
            </a:extLst>
          </p:cNvPr>
          <p:cNvSpPr/>
          <p:nvPr/>
        </p:nvSpPr>
        <p:spPr>
          <a:xfrm>
            <a:off x="2133600" y="2823922"/>
            <a:ext cx="14325600" cy="3767378"/>
          </a:xfrm>
          <a:prstGeom prst="rect">
            <a:avLst/>
          </a:prstGeom>
        </p:spPr>
        <p:txBody>
          <a:bodyPr wrap="square">
            <a:spAutoFit/>
          </a:bodyPr>
          <a:lstStyle/>
          <a:p>
            <a:pPr marL="428625" indent="-428625">
              <a:lnSpc>
                <a:spcPct val="150000"/>
              </a:lnSpc>
              <a:buFont typeface="Wingdings" panose="05000000000000000000" pitchFamily="2" charset="2"/>
              <a:buChar char="v"/>
            </a:pPr>
            <a:r>
              <a:rPr lang="en-GB" sz="2700" dirty="0"/>
              <a:t>To critically assess the renewable energy planning process and governance incorporating accountability for sustainable development in Nigeria using the developed framework. </a:t>
            </a:r>
          </a:p>
          <a:p>
            <a:pPr marL="428625" indent="-428625">
              <a:lnSpc>
                <a:spcPct val="150000"/>
              </a:lnSpc>
              <a:buFont typeface="Arial" panose="020B0604020202020204" pitchFamily="34" charset="0"/>
              <a:buChar char="•"/>
            </a:pPr>
            <a:endParaRPr lang="en-GB" sz="2700" dirty="0"/>
          </a:p>
          <a:p>
            <a:pPr marL="428625" indent="-428625">
              <a:lnSpc>
                <a:spcPct val="150000"/>
              </a:lnSpc>
              <a:buFont typeface="Wingdings" panose="05000000000000000000" pitchFamily="2" charset="2"/>
              <a:buChar char="v"/>
            </a:pPr>
            <a:r>
              <a:rPr lang="en-GB" sz="2700" dirty="0"/>
              <a:t>To propose to policymakers and other stakeholders a roadmap for the implementation of grid-based renewable electricity strategies in Nigeria to promoting security of supply and accelerating renewable energy innovation in Nigeria.</a:t>
            </a:r>
          </a:p>
        </p:txBody>
      </p:sp>
      <p:pic>
        <p:nvPicPr>
          <p:cNvPr id="13" name="Picture 26">
            <a:extLst>
              <a:ext uri="{FF2B5EF4-FFF2-40B4-BE49-F238E27FC236}">
                <a16:creationId xmlns:a16="http://schemas.microsoft.com/office/drawing/2014/main" id="{A526DD2F-5AE8-411D-8F43-9D4D61163C46}"/>
              </a:ext>
            </a:extLst>
          </p:cNvPr>
          <p:cNvPicPr>
            <a:picLocks noChangeAspect="1"/>
          </p:cNvPicPr>
          <p:nvPr/>
        </p:nvPicPr>
        <p:blipFill>
          <a:blip r:embed="rId4"/>
          <a:srcRect l="13563" r="15075"/>
          <a:stretch>
            <a:fillRect/>
          </a:stretch>
        </p:blipFill>
        <p:spPr>
          <a:xfrm>
            <a:off x="14194390" y="0"/>
            <a:ext cx="3865010" cy="1350286"/>
          </a:xfrm>
          <a:prstGeom prst="rect">
            <a:avLst/>
          </a:prstGeom>
        </p:spPr>
      </p:pic>
    </p:spTree>
    <p:extLst>
      <p:ext uri="{BB962C8B-B14F-4D97-AF65-F5344CB8AC3E}">
        <p14:creationId xmlns:p14="http://schemas.microsoft.com/office/powerpoint/2010/main" val="197446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0"/>
            <a:ext cx="16540423" cy="10287000"/>
            <a:chOff x="0" y="0"/>
            <a:chExt cx="3671046" cy="2283137"/>
          </a:xfrm>
        </p:grpSpPr>
        <p:sp>
          <p:nvSpPr>
            <p:cNvPr id="3" name="Freeform 3"/>
            <p:cNvSpPr/>
            <p:nvPr/>
          </p:nvSpPr>
          <p:spPr>
            <a:xfrm>
              <a:off x="0" y="0"/>
              <a:ext cx="3671046" cy="2283137"/>
            </a:xfrm>
            <a:custGeom>
              <a:avLst/>
              <a:gdLst/>
              <a:ahLst/>
              <a:cxnLst/>
              <a:rect l="l" t="t" r="r" b="b"/>
              <a:pathLst>
                <a:path w="3671046" h="2283137">
                  <a:moveTo>
                    <a:pt x="0" y="0"/>
                  </a:moveTo>
                  <a:lnTo>
                    <a:pt x="3671046" y="0"/>
                  </a:lnTo>
                  <a:lnTo>
                    <a:pt x="3671046" y="2283137"/>
                  </a:lnTo>
                  <a:lnTo>
                    <a:pt x="0" y="2283137"/>
                  </a:lnTo>
                  <a:close/>
                </a:path>
              </a:pathLst>
            </a:custGeom>
            <a:solidFill>
              <a:srgbClr val="FFFFFF"/>
            </a:solidFill>
          </p:spPr>
          <p:txBody>
            <a:bodyPr/>
            <a:lstStyle/>
            <a:p>
              <a:endParaRPr lang="en-GB"/>
            </a:p>
          </p:txBody>
        </p:sp>
      </p:grpSp>
      <p:grpSp>
        <p:nvGrpSpPr>
          <p:cNvPr id="4" name="Group 4"/>
          <p:cNvGrpSpPr/>
          <p:nvPr/>
        </p:nvGrpSpPr>
        <p:grpSpPr>
          <a:xfrm>
            <a:off x="4325421" y="8595802"/>
            <a:ext cx="9637159" cy="1696468"/>
            <a:chOff x="0" y="0"/>
            <a:chExt cx="4206857" cy="740550"/>
          </a:xfrm>
        </p:grpSpPr>
        <p:sp>
          <p:nvSpPr>
            <p:cNvPr id="5" name="Freeform 5"/>
            <p:cNvSpPr/>
            <p:nvPr/>
          </p:nvSpPr>
          <p:spPr>
            <a:xfrm>
              <a:off x="0" y="0"/>
              <a:ext cx="4206858" cy="740550"/>
            </a:xfrm>
            <a:custGeom>
              <a:avLst/>
              <a:gdLst/>
              <a:ahLst/>
              <a:cxnLst/>
              <a:rect l="l" t="t" r="r" b="b"/>
              <a:pathLst>
                <a:path w="4206858" h="740550">
                  <a:moveTo>
                    <a:pt x="0" y="0"/>
                  </a:moveTo>
                  <a:lnTo>
                    <a:pt x="4206858" y="0"/>
                  </a:lnTo>
                  <a:lnTo>
                    <a:pt x="4206858" y="740550"/>
                  </a:lnTo>
                  <a:lnTo>
                    <a:pt x="0" y="740550"/>
                  </a:lnTo>
                  <a:close/>
                </a:path>
              </a:pathLst>
            </a:custGeom>
            <a:solidFill>
              <a:srgbClr val="CB6CE6"/>
            </a:solidFill>
          </p:spPr>
          <p:txBody>
            <a:bodyPr/>
            <a:lstStyle/>
            <a:p>
              <a:endParaRPr lang="en-GB"/>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87019" y="8370963"/>
            <a:ext cx="1646976" cy="2915002"/>
          </a:xfrm>
          <a:prstGeom prst="rect">
            <a:avLst/>
          </a:prstGeom>
        </p:spPr>
      </p:pic>
      <p:sp>
        <p:nvSpPr>
          <p:cNvPr id="7" name="TextBox 7"/>
          <p:cNvSpPr txBox="1"/>
          <p:nvPr/>
        </p:nvSpPr>
        <p:spPr>
          <a:xfrm>
            <a:off x="4949921" y="8721555"/>
            <a:ext cx="1460888" cy="722480"/>
          </a:xfrm>
          <a:prstGeom prst="rect">
            <a:avLst/>
          </a:prstGeom>
        </p:spPr>
        <p:txBody>
          <a:bodyPr lIns="0" tIns="0" rIns="0" bIns="0" rtlCol="0" anchor="t">
            <a:spAutoFit/>
          </a:bodyPr>
          <a:lstStyle/>
          <a:p>
            <a:pPr marL="222628" lvl="1" indent="-111314">
              <a:lnSpc>
                <a:spcPts val="1443"/>
              </a:lnSpc>
              <a:buFont typeface="Arial"/>
              <a:buChar char="•"/>
            </a:pPr>
            <a:r>
              <a:rPr lang="en-US" sz="1031">
                <a:solidFill>
                  <a:srgbClr val="000000"/>
                </a:solidFill>
                <a:latin typeface="Lato 1 Bold"/>
              </a:rPr>
              <a:t>Energy Poverty</a:t>
            </a:r>
          </a:p>
          <a:p>
            <a:pPr marL="222628" lvl="1" indent="-111314">
              <a:lnSpc>
                <a:spcPts val="1443"/>
              </a:lnSpc>
              <a:buFont typeface="Arial"/>
              <a:buChar char="•"/>
            </a:pPr>
            <a:r>
              <a:rPr lang="en-US" sz="1031">
                <a:solidFill>
                  <a:srgbClr val="000000"/>
                </a:solidFill>
                <a:latin typeface="Lato 1 Bold"/>
              </a:rPr>
              <a:t>Economic stagnation</a:t>
            </a:r>
          </a:p>
          <a:p>
            <a:pPr marL="222628" lvl="1" indent="-111314">
              <a:lnSpc>
                <a:spcPts val="1443"/>
              </a:lnSpc>
              <a:buFont typeface="Arial"/>
              <a:buChar char="•"/>
            </a:pPr>
            <a:r>
              <a:rPr lang="en-US" sz="1031">
                <a:solidFill>
                  <a:srgbClr val="000000"/>
                </a:solidFill>
                <a:latin typeface="Lato 1 Bold"/>
              </a:rPr>
              <a:t>Low energy access</a:t>
            </a:r>
          </a:p>
          <a:p>
            <a:pPr marL="222628" lvl="1" indent="-111314">
              <a:lnSpc>
                <a:spcPts val="1443"/>
              </a:lnSpc>
              <a:buFont typeface="Arial"/>
              <a:buChar char="•"/>
            </a:pPr>
            <a:r>
              <a:rPr lang="en-US" sz="1031">
                <a:solidFill>
                  <a:srgbClr val="000000"/>
                </a:solidFill>
                <a:latin typeface="Lato 1 Bold"/>
              </a:rPr>
              <a:t>Power outage</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72080" y="8488976"/>
            <a:ext cx="1476449" cy="501993"/>
          </a:xfrm>
          <a:prstGeom prst="rect">
            <a:avLst/>
          </a:prstGeom>
        </p:spPr>
      </p:pic>
      <p:grpSp>
        <p:nvGrpSpPr>
          <p:cNvPr id="9" name="Group 9"/>
          <p:cNvGrpSpPr/>
          <p:nvPr/>
        </p:nvGrpSpPr>
        <p:grpSpPr>
          <a:xfrm>
            <a:off x="11821023" y="8488976"/>
            <a:ext cx="2140095" cy="1877934"/>
            <a:chOff x="0" y="0"/>
            <a:chExt cx="2853461" cy="2503912"/>
          </a:xfrm>
        </p:grpSpPr>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2853461" cy="2503912"/>
            </a:xfrm>
            <a:prstGeom prst="rect">
              <a:avLst/>
            </a:prstGeom>
          </p:spPr>
        </p:pic>
        <p:sp>
          <p:nvSpPr>
            <p:cNvPr id="11" name="TextBox 11"/>
            <p:cNvSpPr txBox="1"/>
            <p:nvPr/>
          </p:nvSpPr>
          <p:spPr>
            <a:xfrm>
              <a:off x="412767" y="294999"/>
              <a:ext cx="1880618" cy="956957"/>
            </a:xfrm>
            <a:prstGeom prst="rect">
              <a:avLst/>
            </a:prstGeom>
          </p:spPr>
          <p:txBody>
            <a:bodyPr lIns="0" tIns="0" rIns="0" bIns="0" rtlCol="0" anchor="t">
              <a:spAutoFit/>
            </a:bodyPr>
            <a:lstStyle/>
            <a:p>
              <a:pPr marL="222628" lvl="1" indent="-111314">
                <a:lnSpc>
                  <a:spcPts val="1443"/>
                </a:lnSpc>
                <a:buFont typeface="Arial"/>
                <a:buChar char="•"/>
              </a:pPr>
              <a:r>
                <a:rPr lang="en-US" sz="1031">
                  <a:solidFill>
                    <a:srgbClr val="000000"/>
                  </a:solidFill>
                  <a:latin typeface="Lato 1 Bold"/>
                </a:rPr>
                <a:t>Energy sufficiency</a:t>
              </a:r>
            </a:p>
            <a:p>
              <a:pPr marL="222628" lvl="1" indent="-111314">
                <a:lnSpc>
                  <a:spcPts val="1443"/>
                </a:lnSpc>
                <a:buFont typeface="Arial"/>
                <a:buChar char="•"/>
              </a:pPr>
              <a:r>
                <a:rPr lang="en-US" sz="1031">
                  <a:solidFill>
                    <a:srgbClr val="000000"/>
                  </a:solidFill>
                  <a:latin typeface="Lato 1 Bold"/>
                </a:rPr>
                <a:t>Economic growth </a:t>
              </a:r>
            </a:p>
            <a:p>
              <a:pPr marL="222628" lvl="1" indent="-111314">
                <a:lnSpc>
                  <a:spcPts val="1443"/>
                </a:lnSpc>
                <a:buFont typeface="Arial"/>
                <a:buChar char="•"/>
              </a:pPr>
              <a:r>
                <a:rPr lang="en-US" sz="1031">
                  <a:solidFill>
                    <a:srgbClr val="000000"/>
                  </a:solidFill>
                  <a:latin typeface="Lato 1 Bold"/>
                </a:rPr>
                <a:t>100% energy access</a:t>
              </a:r>
            </a:p>
            <a:p>
              <a:pPr marL="222628" lvl="1" indent="-111314">
                <a:lnSpc>
                  <a:spcPts val="1443"/>
                </a:lnSpc>
                <a:buFont typeface="Arial"/>
                <a:buChar char="•"/>
              </a:pPr>
              <a:r>
                <a:rPr lang="en-US" sz="1031">
                  <a:solidFill>
                    <a:srgbClr val="000000"/>
                  </a:solidFill>
                  <a:latin typeface="Lato 1 Bold"/>
                </a:rPr>
                <a:t>Stable power </a:t>
              </a:r>
            </a:p>
          </p:txBody>
        </p:sp>
      </p:grpSp>
      <p:pic>
        <p:nvPicPr>
          <p:cNvPr id="12" name="Picture 12"/>
          <p:cNvPicPr>
            <a:picLocks noChangeAspect="1"/>
          </p:cNvPicPr>
          <p:nvPr/>
        </p:nvPicPr>
        <p:blipFill>
          <a:blip r:embed="rId8"/>
          <a:srcRect/>
          <a:stretch>
            <a:fillRect/>
          </a:stretch>
        </p:blipFill>
        <p:spPr>
          <a:xfrm>
            <a:off x="5062281" y="6755266"/>
            <a:ext cx="6981938" cy="4656080"/>
          </a:xfrm>
          <a:prstGeom prst="rect">
            <a:avLst/>
          </a:prstGeom>
        </p:spPr>
      </p:pic>
      <p:pic>
        <p:nvPicPr>
          <p:cNvPr id="13" name="Picture 13"/>
          <p:cNvPicPr>
            <a:picLocks noChangeAspect="1"/>
          </p:cNvPicPr>
          <p:nvPr/>
        </p:nvPicPr>
        <p:blipFill>
          <a:blip r:embed="rId9">
            <a:alphaModFix amt="61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2465">
            <a:off x="10188734" y="8591112"/>
            <a:ext cx="2081876" cy="1839621"/>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26826" y="9469379"/>
            <a:ext cx="601828" cy="639392"/>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533626" y="9548157"/>
            <a:ext cx="417657" cy="560614"/>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5236424" y="9779980"/>
            <a:ext cx="788138" cy="512289"/>
          </a:xfrm>
          <a:prstGeom prst="rect">
            <a:avLst/>
          </a:prstGeom>
        </p:spPr>
      </p:pic>
      <p:sp>
        <p:nvSpPr>
          <p:cNvPr id="17" name="TextBox 17"/>
          <p:cNvSpPr txBox="1"/>
          <p:nvPr/>
        </p:nvSpPr>
        <p:spPr>
          <a:xfrm rot="153491">
            <a:off x="10392647" y="9514006"/>
            <a:ext cx="1915201" cy="232437"/>
          </a:xfrm>
          <a:prstGeom prst="rect">
            <a:avLst/>
          </a:prstGeom>
        </p:spPr>
        <p:txBody>
          <a:bodyPr lIns="0" tIns="0" rIns="0" bIns="0" rtlCol="0" anchor="t">
            <a:spAutoFit/>
          </a:bodyPr>
          <a:lstStyle/>
          <a:p>
            <a:pPr algn="ctr">
              <a:lnSpc>
                <a:spcPts val="1938"/>
              </a:lnSpc>
            </a:pPr>
            <a:r>
              <a:rPr lang="en-US" sz="1384">
                <a:solidFill>
                  <a:srgbClr val="000000"/>
                </a:solidFill>
                <a:latin typeface="Trocchi"/>
              </a:rPr>
              <a:t>Accountability</a:t>
            </a:r>
          </a:p>
        </p:txBody>
      </p:sp>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227158" y="9759936"/>
            <a:ext cx="714937" cy="464709"/>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a:off x="5113174" y="9800812"/>
            <a:ext cx="262247" cy="423833"/>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0799834" y="2573592"/>
            <a:ext cx="165143" cy="145326"/>
          </a:xfrm>
          <a:prstGeom prst="rect">
            <a:avLst/>
          </a:prstGeom>
        </p:spPr>
      </p:pic>
      <p:sp>
        <p:nvSpPr>
          <p:cNvPr id="21" name="TextBox 21"/>
          <p:cNvSpPr txBox="1"/>
          <p:nvPr/>
        </p:nvSpPr>
        <p:spPr>
          <a:xfrm>
            <a:off x="7593636" y="9251233"/>
            <a:ext cx="1602634" cy="407544"/>
          </a:xfrm>
          <a:prstGeom prst="rect">
            <a:avLst/>
          </a:prstGeom>
        </p:spPr>
        <p:txBody>
          <a:bodyPr lIns="0" tIns="0" rIns="0" bIns="0" rtlCol="0" anchor="t">
            <a:spAutoFit/>
          </a:bodyPr>
          <a:lstStyle/>
          <a:p>
            <a:pPr algn="ctr">
              <a:lnSpc>
                <a:spcPts val="3331"/>
              </a:lnSpc>
            </a:pPr>
            <a:r>
              <a:rPr lang="en-US" sz="2379">
                <a:solidFill>
                  <a:srgbClr val="000000"/>
                </a:solidFill>
                <a:latin typeface="Abril Fatface"/>
              </a:rPr>
              <a:t> TMF+ MLP </a:t>
            </a:r>
          </a:p>
        </p:txBody>
      </p:sp>
      <p:grpSp>
        <p:nvGrpSpPr>
          <p:cNvPr id="22" name="Group 22"/>
          <p:cNvGrpSpPr/>
          <p:nvPr/>
        </p:nvGrpSpPr>
        <p:grpSpPr>
          <a:xfrm>
            <a:off x="6136504" y="2318789"/>
            <a:ext cx="4854862" cy="2458699"/>
            <a:chOff x="149257" y="782531"/>
            <a:chExt cx="6473150" cy="3278265"/>
          </a:xfrm>
        </p:grpSpPr>
        <p:sp>
          <p:nvSpPr>
            <p:cNvPr id="23" name="TextBox 23"/>
            <p:cNvSpPr txBox="1"/>
            <p:nvPr/>
          </p:nvSpPr>
          <p:spPr>
            <a:xfrm rot="21007540">
              <a:off x="149257" y="782531"/>
              <a:ext cx="6346687" cy="1795363"/>
            </a:xfrm>
            <a:prstGeom prst="rect">
              <a:avLst/>
            </a:prstGeom>
          </p:spPr>
          <p:txBody>
            <a:bodyPr lIns="0" tIns="0" rIns="0" bIns="0" rtlCol="0" anchor="t">
              <a:spAutoFit/>
            </a:bodyPr>
            <a:lstStyle/>
            <a:p>
              <a:pPr algn="ctr">
                <a:lnSpc>
                  <a:spcPts val="10452"/>
                </a:lnSpc>
                <a:spcBef>
                  <a:spcPct val="0"/>
                </a:spcBef>
              </a:pPr>
              <a:r>
                <a:rPr lang="en-US" sz="10452">
                  <a:solidFill>
                    <a:srgbClr val="4788C7"/>
                  </a:solidFill>
                  <a:latin typeface="Bukhari Script Bold"/>
                </a:rPr>
                <a:t>Thank</a:t>
              </a:r>
            </a:p>
          </p:txBody>
        </p:sp>
        <p:sp>
          <p:nvSpPr>
            <p:cNvPr id="24" name="TextBox 24"/>
            <p:cNvSpPr txBox="1"/>
            <p:nvPr/>
          </p:nvSpPr>
          <p:spPr>
            <a:xfrm rot="21084639">
              <a:off x="834337" y="2453519"/>
              <a:ext cx="5788070" cy="1607277"/>
            </a:xfrm>
            <a:prstGeom prst="rect">
              <a:avLst/>
            </a:prstGeom>
          </p:spPr>
          <p:txBody>
            <a:bodyPr lIns="0" tIns="0" rIns="0" bIns="0" rtlCol="0" anchor="t">
              <a:spAutoFit/>
            </a:bodyPr>
            <a:lstStyle/>
            <a:p>
              <a:pPr algn="ctr">
                <a:lnSpc>
                  <a:spcPts val="9407"/>
                </a:lnSpc>
                <a:spcBef>
                  <a:spcPct val="0"/>
                </a:spcBef>
              </a:pPr>
              <a:r>
                <a:rPr lang="en-US" sz="9407" dirty="0">
                  <a:solidFill>
                    <a:srgbClr val="4788C7"/>
                  </a:solidFill>
                  <a:latin typeface="Bukhari Script Bold"/>
                </a:rPr>
                <a:t>you!</a:t>
              </a:r>
            </a:p>
          </p:txBody>
        </p:sp>
      </p:grpSp>
      <p:sp>
        <p:nvSpPr>
          <p:cNvPr id="25" name="TextBox 25"/>
          <p:cNvSpPr txBox="1"/>
          <p:nvPr/>
        </p:nvSpPr>
        <p:spPr>
          <a:xfrm>
            <a:off x="3869348" y="5659091"/>
            <a:ext cx="10653843" cy="331093"/>
          </a:xfrm>
          <a:prstGeom prst="rect">
            <a:avLst/>
          </a:prstGeom>
        </p:spPr>
        <p:txBody>
          <a:bodyPr lIns="0" tIns="0" rIns="0" bIns="0" rtlCol="0" anchor="t">
            <a:spAutoFit/>
          </a:bodyPr>
          <a:lstStyle/>
          <a:p>
            <a:pPr algn="ctr">
              <a:lnSpc>
                <a:spcPts val="2750"/>
              </a:lnSpc>
            </a:pPr>
            <a:r>
              <a:rPr lang="en-US" sz="1964" dirty="0">
                <a:solidFill>
                  <a:srgbClr val="000000"/>
                </a:solidFill>
                <a:latin typeface="Trocchi"/>
              </a:rPr>
              <a:t>Questions, Comments and feedbacks </a:t>
            </a:r>
          </a:p>
        </p:txBody>
      </p:sp>
      <p:pic>
        <p:nvPicPr>
          <p:cNvPr id="26" name="Picture 26"/>
          <p:cNvPicPr>
            <a:picLocks noChangeAspect="1"/>
          </p:cNvPicPr>
          <p:nvPr/>
        </p:nvPicPr>
        <p:blipFill>
          <a:blip r:embed="rId21"/>
          <a:srcRect l="13563" r="15075"/>
          <a:stretch>
            <a:fillRect/>
          </a:stretch>
        </p:blipFill>
        <p:spPr>
          <a:xfrm>
            <a:off x="13628654" y="0"/>
            <a:ext cx="3865010" cy="13502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88248" y="912842"/>
            <a:ext cx="17891468" cy="9374158"/>
            <a:chOff x="0" y="0"/>
            <a:chExt cx="3938269" cy="2063439"/>
          </a:xfrm>
        </p:grpSpPr>
        <p:sp>
          <p:nvSpPr>
            <p:cNvPr id="3" name="Freeform 3"/>
            <p:cNvSpPr/>
            <p:nvPr/>
          </p:nvSpPr>
          <p:spPr>
            <a:xfrm>
              <a:off x="0" y="0"/>
              <a:ext cx="3938269" cy="2063439"/>
            </a:xfrm>
            <a:custGeom>
              <a:avLst/>
              <a:gdLst/>
              <a:ahLst/>
              <a:cxnLst/>
              <a:rect l="l" t="t" r="r" b="b"/>
              <a:pathLst>
                <a:path w="3938269" h="2063439">
                  <a:moveTo>
                    <a:pt x="0" y="0"/>
                  </a:moveTo>
                  <a:lnTo>
                    <a:pt x="3938269" y="0"/>
                  </a:lnTo>
                  <a:lnTo>
                    <a:pt x="3938269" y="2063439"/>
                  </a:lnTo>
                  <a:lnTo>
                    <a:pt x="0" y="2063439"/>
                  </a:lnTo>
                  <a:close/>
                </a:path>
              </a:pathLst>
            </a:custGeom>
            <a:solidFill>
              <a:srgbClr val="FFFFFF"/>
            </a:solidFill>
          </p:spPr>
          <p:txBody>
            <a:bodyPr/>
            <a:lstStyle/>
            <a:p>
              <a:endParaRPr lang="en-GB"/>
            </a:p>
          </p:txBody>
        </p:sp>
      </p:grpSp>
      <p:sp>
        <p:nvSpPr>
          <p:cNvPr id="4" name="TextBox 4"/>
          <p:cNvSpPr txBox="1"/>
          <p:nvPr/>
        </p:nvSpPr>
        <p:spPr>
          <a:xfrm>
            <a:off x="2242673" y="235758"/>
            <a:ext cx="14249535" cy="514350"/>
          </a:xfrm>
          <a:prstGeom prst="rect">
            <a:avLst/>
          </a:prstGeom>
        </p:spPr>
        <p:txBody>
          <a:bodyPr lIns="0" tIns="0" rIns="0" bIns="0" rtlCol="0" anchor="t">
            <a:spAutoFit/>
          </a:bodyPr>
          <a:lstStyle/>
          <a:p>
            <a:pPr algn="ctr">
              <a:lnSpc>
                <a:spcPts val="4200"/>
              </a:lnSpc>
              <a:spcBef>
                <a:spcPct val="0"/>
              </a:spcBef>
            </a:pPr>
            <a:r>
              <a:rPr lang="en-US" sz="3000" spc="6" dirty="0">
                <a:solidFill>
                  <a:schemeClr val="bg1"/>
                </a:solidFill>
                <a:latin typeface="Trocchi"/>
              </a:rPr>
              <a:t>References</a:t>
            </a:r>
          </a:p>
        </p:txBody>
      </p:sp>
      <p:sp>
        <p:nvSpPr>
          <p:cNvPr id="6" name="TextBox 6"/>
          <p:cNvSpPr txBox="1"/>
          <p:nvPr/>
        </p:nvSpPr>
        <p:spPr>
          <a:xfrm>
            <a:off x="685800" y="1350286"/>
            <a:ext cx="16535400" cy="8134315"/>
          </a:xfrm>
          <a:prstGeom prst="rect">
            <a:avLst/>
          </a:prstGeom>
        </p:spPr>
        <p:txBody>
          <a:bodyPr wrap="square" lIns="0" tIns="0" rIns="0" bIns="0" rtlCol="0" anchor="t">
            <a:spAutoFit/>
          </a:bodyPr>
          <a:lstStyle/>
          <a:p>
            <a:pPr marL="342900" indent="-342900">
              <a:lnSpc>
                <a:spcPts val="3314"/>
              </a:lnSpc>
              <a:buFont typeface="Arial" panose="020B0604020202020204" pitchFamily="34" charset="0"/>
              <a:buChar char="•"/>
            </a:pPr>
            <a:r>
              <a:rPr lang="en-US" sz="2045" spc="81" dirty="0">
                <a:solidFill>
                  <a:srgbClr val="000000"/>
                </a:solidFill>
                <a:latin typeface="Lato 1"/>
              </a:rPr>
              <a:t>ABUBAKAR, A. M. ET AL., 2015. AN ASSESSMENT OF RENEWABLE ENERGY READINESS IN AFRICA: CASE STUDY OF NIGERIA AND CAMEROON: RENEWABLE AND SUSTAINABLE ENERGY REVIEWS. 51(1), PP. 775-784.</a:t>
            </a:r>
          </a:p>
          <a:p>
            <a:pPr marL="342900" indent="-342900">
              <a:lnSpc>
                <a:spcPts val="3314"/>
              </a:lnSpc>
              <a:buFont typeface="Arial" panose="020B0604020202020204" pitchFamily="34" charset="0"/>
              <a:buChar char="•"/>
            </a:pPr>
            <a:r>
              <a:rPr lang="en-US" sz="2045" spc="81" dirty="0">
                <a:solidFill>
                  <a:srgbClr val="000000"/>
                </a:solidFill>
                <a:latin typeface="Lato 1"/>
              </a:rPr>
              <a:t>ABUBAKAR, S. ET AL., 2013, NIGERIA ELECTRICITY CRISIS: POWER GENERATION CAPACITY EXPANSION AND ENVIRONMENTAL RAMIFICATIONS. [ONLINE]. AVAILABLE FROM: HTTPS://WWW.SCIENCEDIRECT.COM/SCIENCE/ARTICLE/PII/S0360544213007627?CASA_TOKEN=WXXICS0M_GSAAAAA:3J48JOI19SXXGWAEPEU8GVG6JP-FZ7IMI1FVEIVPC18KOIBI4GNLX8B78HFLL2ML-GY4J7_U [ACCESSED ON 25TH OCTOBER 2020].</a:t>
            </a:r>
          </a:p>
          <a:p>
            <a:pPr marL="342900" indent="-342900">
              <a:lnSpc>
                <a:spcPts val="3314"/>
              </a:lnSpc>
              <a:buFont typeface="Arial" panose="020B0604020202020204" pitchFamily="34" charset="0"/>
              <a:buChar char="•"/>
            </a:pPr>
            <a:r>
              <a:rPr lang="en-US" sz="2045" spc="81" dirty="0">
                <a:solidFill>
                  <a:srgbClr val="000000"/>
                </a:solidFill>
                <a:latin typeface="Lato 1"/>
              </a:rPr>
              <a:t>ADENIYI, F., 2019. OVERCOMING THE MARKET CONSTRAINTS TO ON-GRID RENEWABLE ENERGY INVESTMENTS IN NIGERIA. AVAILABLE FROM:  HTTPS://WWW.SCOPUS.COM/RECORD/DISPLAY.URI?EID=2-S2.0-84893340960&amp;ORIGIN=INWARD&amp;TXGID=7049CA2DE3BC47E48DE89EF4C7BA3B36 [ACCESSED ON 2ND APRIL 2020].</a:t>
            </a:r>
          </a:p>
          <a:p>
            <a:pPr marL="342900" indent="-342900">
              <a:lnSpc>
                <a:spcPts val="3314"/>
              </a:lnSpc>
              <a:buFont typeface="Arial" panose="020B0604020202020204" pitchFamily="34" charset="0"/>
              <a:buChar char="•"/>
            </a:pPr>
            <a:r>
              <a:rPr lang="en-US" sz="2045" spc="81" dirty="0">
                <a:solidFill>
                  <a:srgbClr val="000000"/>
                </a:solidFill>
                <a:latin typeface="Lato 1"/>
              </a:rPr>
              <a:t>ADESOLA, S. AND BRENNAN, 2019. ENERGY IN AFRICA: POLICY MANAGEMENT AND SUSTAINABILITY. CHAM: PALGRAVE MACMILLAN.</a:t>
            </a:r>
          </a:p>
          <a:p>
            <a:pPr marL="342900" indent="-342900">
              <a:lnSpc>
                <a:spcPts val="3314"/>
              </a:lnSpc>
              <a:buFont typeface="Arial" panose="020B0604020202020204" pitchFamily="34" charset="0"/>
              <a:buChar char="•"/>
            </a:pPr>
            <a:r>
              <a:rPr lang="en-US" sz="2045" spc="81" dirty="0">
                <a:solidFill>
                  <a:srgbClr val="000000"/>
                </a:solidFill>
                <a:latin typeface="Lato 1"/>
              </a:rPr>
              <a:t>AJAYI, O. AND AJAYI, O., 2013. NIGERIA'S ENERGY POLICY: INFERENCES, ANALYSIS AND LEGAL ETHICS TOWARD RE DEVELOPMENT. ENERGY POLICY, 60(1), PP. 61-67.</a:t>
            </a:r>
          </a:p>
          <a:p>
            <a:pPr marL="342900" indent="-342900">
              <a:lnSpc>
                <a:spcPts val="3314"/>
              </a:lnSpc>
              <a:buFont typeface="Arial" panose="020B0604020202020204" pitchFamily="34" charset="0"/>
              <a:buChar char="•"/>
            </a:pPr>
            <a:r>
              <a:rPr lang="en-US" sz="2045" spc="81" dirty="0">
                <a:solidFill>
                  <a:srgbClr val="000000"/>
                </a:solidFill>
                <a:latin typeface="Lato 1"/>
              </a:rPr>
              <a:t>AKINDELE, D. ET AL., 2019. POSSIBILITY OF SOLAR THERMAL POWER GENERATION TECHNOLOGIES IN NIGERIA: CHALLENGES AND POLICY DIRECTIONS. RENEWABLE ENERGY FOCUS. PP. 24-41.</a:t>
            </a:r>
          </a:p>
          <a:p>
            <a:pPr marL="342900" indent="-342900">
              <a:lnSpc>
                <a:spcPts val="3314"/>
              </a:lnSpc>
              <a:buFont typeface="Arial" panose="020B0604020202020204" pitchFamily="34" charset="0"/>
              <a:buChar char="•"/>
            </a:pPr>
            <a:r>
              <a:rPr lang="en-US" sz="2045" spc="81" dirty="0" err="1">
                <a:solidFill>
                  <a:srgbClr val="000000"/>
                </a:solidFill>
                <a:latin typeface="Lato 1"/>
              </a:rPr>
              <a:t>AKURU</a:t>
            </a:r>
            <a:r>
              <a:rPr lang="en-US" sz="2045" spc="81" dirty="0">
                <a:solidFill>
                  <a:srgbClr val="000000"/>
                </a:solidFill>
                <a:latin typeface="Lato 1"/>
              </a:rPr>
              <a:t>, AND OKORO., 2014. RENEWABLE ENERGY IN NIGERIA. [ONLINE]. AVAILABLE FROM: HTTP://LARGE.STANFORD.EDU/COURSES/2017/PH240/NWAGBO2/ [ACCESSED ON 28 MAY 2020].</a:t>
            </a:r>
          </a:p>
          <a:p>
            <a:pPr marL="342900" indent="-342900">
              <a:lnSpc>
                <a:spcPts val="3314"/>
              </a:lnSpc>
              <a:buFont typeface="Arial" panose="020B0604020202020204" pitchFamily="34" charset="0"/>
              <a:buChar char="•"/>
            </a:pPr>
            <a:r>
              <a:rPr lang="en-US" sz="2045" spc="81" dirty="0" err="1">
                <a:solidFill>
                  <a:srgbClr val="000000"/>
                </a:solidFill>
                <a:latin typeface="Lato 1"/>
              </a:rPr>
              <a:t>ALADEJARE</a:t>
            </a:r>
            <a:r>
              <a:rPr lang="en-US" sz="2045" spc="81" dirty="0">
                <a:solidFill>
                  <a:srgbClr val="000000"/>
                </a:solidFill>
                <a:latin typeface="Lato 1"/>
              </a:rPr>
              <a:t>, S., 2014. ENERGY, GROWTH AND ECONOMIC DEVELOPMENT: A CASE STUDY OF THE NIGERIAN ELECTRICITY SECTOR. [ONLINE]. AVAILABLE FROM:</a:t>
            </a:r>
          </a:p>
        </p:txBody>
      </p:sp>
      <p:pic>
        <p:nvPicPr>
          <p:cNvPr id="7" name="Picture 26">
            <a:extLst>
              <a:ext uri="{FF2B5EF4-FFF2-40B4-BE49-F238E27FC236}">
                <a16:creationId xmlns:a16="http://schemas.microsoft.com/office/drawing/2014/main" id="{08989849-BF8F-4B9A-A3B6-4AB3845FC8B0}"/>
              </a:ext>
            </a:extLst>
          </p:cNvPr>
          <p:cNvPicPr>
            <a:picLocks noChangeAspect="1"/>
          </p:cNvPicPr>
          <p:nvPr/>
        </p:nvPicPr>
        <p:blipFill>
          <a:blip r:embed="rId2"/>
          <a:srcRect l="13563" r="15075"/>
          <a:stretch>
            <a:fillRect/>
          </a:stretch>
        </p:blipFill>
        <p:spPr>
          <a:xfrm>
            <a:off x="14194390" y="0"/>
            <a:ext cx="3865010" cy="13502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658887" y="1028700"/>
            <a:ext cx="17252589" cy="8668485"/>
            <a:chOff x="0" y="0"/>
            <a:chExt cx="3758249" cy="1888315"/>
          </a:xfrm>
        </p:grpSpPr>
        <p:sp>
          <p:nvSpPr>
            <p:cNvPr id="3" name="Freeform 3"/>
            <p:cNvSpPr/>
            <p:nvPr/>
          </p:nvSpPr>
          <p:spPr>
            <a:xfrm>
              <a:off x="0" y="0"/>
              <a:ext cx="3758249" cy="1888315"/>
            </a:xfrm>
            <a:custGeom>
              <a:avLst/>
              <a:gdLst/>
              <a:ahLst/>
              <a:cxnLst/>
              <a:rect l="l" t="t" r="r" b="b"/>
              <a:pathLst>
                <a:path w="3758249" h="1888315">
                  <a:moveTo>
                    <a:pt x="0" y="0"/>
                  </a:moveTo>
                  <a:lnTo>
                    <a:pt x="3758249" y="0"/>
                  </a:lnTo>
                  <a:lnTo>
                    <a:pt x="3758249" y="1888315"/>
                  </a:lnTo>
                  <a:lnTo>
                    <a:pt x="0" y="1888315"/>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99304" y="2162118"/>
            <a:ext cx="61443" cy="4370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43348" y="2322389"/>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15445" y="2322389"/>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45225" y="2308039"/>
            <a:ext cx="61443" cy="43701"/>
          </a:xfrm>
          <a:prstGeom prst="rect">
            <a:avLst/>
          </a:prstGeom>
        </p:spPr>
      </p:pic>
      <p:sp>
        <p:nvSpPr>
          <p:cNvPr id="10" name="TextBox 10"/>
          <p:cNvSpPr txBox="1"/>
          <p:nvPr/>
        </p:nvSpPr>
        <p:spPr>
          <a:xfrm>
            <a:off x="6075507" y="193675"/>
            <a:ext cx="5685979" cy="635559"/>
          </a:xfrm>
          <a:prstGeom prst="rect">
            <a:avLst/>
          </a:prstGeom>
        </p:spPr>
        <p:txBody>
          <a:bodyPr lIns="0" tIns="0" rIns="0" bIns="0" rtlCol="0" anchor="t">
            <a:spAutoFit/>
          </a:bodyPr>
          <a:lstStyle/>
          <a:p>
            <a:pPr algn="ctr">
              <a:lnSpc>
                <a:spcPts val="5459"/>
              </a:lnSpc>
              <a:spcBef>
                <a:spcPct val="0"/>
              </a:spcBef>
            </a:pPr>
            <a:r>
              <a:rPr lang="en-US" sz="3000" dirty="0">
                <a:solidFill>
                  <a:srgbClr val="FFFFFF"/>
                </a:solidFill>
                <a:latin typeface="Trocchi"/>
              </a:rPr>
              <a:t>Presentation Overview </a:t>
            </a:r>
          </a:p>
        </p:txBody>
      </p:sp>
      <p:grpSp>
        <p:nvGrpSpPr>
          <p:cNvPr id="23" name="Group 22">
            <a:extLst>
              <a:ext uri="{FF2B5EF4-FFF2-40B4-BE49-F238E27FC236}">
                <a16:creationId xmlns:a16="http://schemas.microsoft.com/office/drawing/2014/main" id="{A45A964B-6A8B-484B-9907-48D9926C3D2E}"/>
              </a:ext>
            </a:extLst>
          </p:cNvPr>
          <p:cNvGrpSpPr/>
          <p:nvPr/>
        </p:nvGrpSpPr>
        <p:grpSpPr>
          <a:xfrm>
            <a:off x="1143000" y="1350286"/>
            <a:ext cx="7275433" cy="7152792"/>
            <a:chOff x="7064574" y="1818538"/>
            <a:chExt cx="7275433" cy="7152792"/>
          </a:xfrm>
        </p:grpSpPr>
        <p:grpSp>
          <p:nvGrpSpPr>
            <p:cNvPr id="8" name="Group 8"/>
            <p:cNvGrpSpPr>
              <a:grpSpLocks noChangeAspect="1"/>
            </p:cNvGrpSpPr>
            <p:nvPr/>
          </p:nvGrpSpPr>
          <p:grpSpPr>
            <a:xfrm>
              <a:off x="7064574" y="3341060"/>
              <a:ext cx="334021" cy="312488"/>
              <a:chOff x="0" y="0"/>
              <a:chExt cx="1615440" cy="1511300"/>
            </a:xfrm>
          </p:grpSpPr>
          <p:sp>
            <p:nvSpPr>
              <p:cNvPr id="9" name="Freeform 9"/>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grpSp>
          <p:nvGrpSpPr>
            <p:cNvPr id="11" name="Group 11"/>
            <p:cNvGrpSpPr>
              <a:grpSpLocks noChangeAspect="1"/>
            </p:cNvGrpSpPr>
            <p:nvPr/>
          </p:nvGrpSpPr>
          <p:grpSpPr>
            <a:xfrm>
              <a:off x="7064574" y="4644138"/>
              <a:ext cx="334021" cy="312488"/>
              <a:chOff x="0" y="0"/>
              <a:chExt cx="1615440" cy="1511300"/>
            </a:xfrm>
          </p:grpSpPr>
          <p:sp>
            <p:nvSpPr>
              <p:cNvPr id="12" name="Freeform 12"/>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grpSp>
          <p:nvGrpSpPr>
            <p:cNvPr id="13" name="Group 13"/>
            <p:cNvGrpSpPr>
              <a:grpSpLocks noChangeAspect="1"/>
            </p:cNvGrpSpPr>
            <p:nvPr/>
          </p:nvGrpSpPr>
          <p:grpSpPr>
            <a:xfrm>
              <a:off x="7064574" y="5912448"/>
              <a:ext cx="334021" cy="312488"/>
              <a:chOff x="0" y="0"/>
              <a:chExt cx="1615440" cy="1511300"/>
            </a:xfrm>
          </p:grpSpPr>
          <p:sp>
            <p:nvSpPr>
              <p:cNvPr id="14" name="Freeform 14"/>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grpSp>
          <p:nvGrpSpPr>
            <p:cNvPr id="15" name="Group 15"/>
            <p:cNvGrpSpPr>
              <a:grpSpLocks noChangeAspect="1"/>
            </p:cNvGrpSpPr>
            <p:nvPr/>
          </p:nvGrpSpPr>
          <p:grpSpPr>
            <a:xfrm>
              <a:off x="7064574" y="7128606"/>
              <a:ext cx="334021" cy="312488"/>
              <a:chOff x="0" y="0"/>
              <a:chExt cx="1615440" cy="1511300"/>
            </a:xfrm>
          </p:grpSpPr>
          <p:sp>
            <p:nvSpPr>
              <p:cNvPr id="16" name="Freeform 16"/>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grpSp>
          <p:nvGrpSpPr>
            <p:cNvPr id="17" name="Group 17"/>
            <p:cNvGrpSpPr>
              <a:grpSpLocks noChangeAspect="1"/>
            </p:cNvGrpSpPr>
            <p:nvPr/>
          </p:nvGrpSpPr>
          <p:grpSpPr>
            <a:xfrm>
              <a:off x="7064574" y="8604384"/>
              <a:ext cx="334021" cy="312488"/>
              <a:chOff x="0" y="0"/>
              <a:chExt cx="1615440" cy="1511300"/>
            </a:xfrm>
          </p:grpSpPr>
          <p:sp>
            <p:nvSpPr>
              <p:cNvPr id="18" name="Freeform 18"/>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sp>
          <p:nvSpPr>
            <p:cNvPr id="19" name="TextBox 19"/>
            <p:cNvSpPr txBox="1"/>
            <p:nvPr/>
          </p:nvSpPr>
          <p:spPr>
            <a:xfrm>
              <a:off x="7871639" y="1818538"/>
              <a:ext cx="6468368" cy="7152792"/>
            </a:xfrm>
            <a:prstGeom prst="rect">
              <a:avLst/>
            </a:prstGeom>
          </p:spPr>
          <p:txBody>
            <a:bodyPr lIns="0" tIns="0" rIns="0" bIns="0" rtlCol="0" anchor="t">
              <a:spAutoFit/>
            </a:bodyPr>
            <a:lstStyle/>
            <a:p>
              <a:pPr>
                <a:lnSpc>
                  <a:spcPts val="5128"/>
                </a:lnSpc>
              </a:pPr>
              <a:r>
                <a:rPr lang="en-US" sz="3663" dirty="0">
                  <a:latin typeface="Trocchi"/>
                </a:rPr>
                <a:t>Background and motivation</a:t>
              </a:r>
            </a:p>
            <a:p>
              <a:pPr>
                <a:lnSpc>
                  <a:spcPts val="5128"/>
                </a:lnSpc>
              </a:pPr>
              <a:endParaRPr lang="en-US" sz="3663" dirty="0">
                <a:latin typeface="Trocchi"/>
              </a:endParaRPr>
            </a:p>
            <a:p>
              <a:pPr>
                <a:lnSpc>
                  <a:spcPts val="5128"/>
                </a:lnSpc>
              </a:pPr>
              <a:r>
                <a:rPr lang="en-US" sz="3663" dirty="0">
                  <a:latin typeface="Trocchi"/>
                </a:rPr>
                <a:t>Study Aim</a:t>
              </a:r>
            </a:p>
            <a:p>
              <a:pPr>
                <a:lnSpc>
                  <a:spcPts val="5128"/>
                </a:lnSpc>
              </a:pPr>
              <a:endParaRPr lang="en-US" sz="3663" dirty="0">
                <a:latin typeface="Trocchi"/>
              </a:endParaRPr>
            </a:p>
            <a:p>
              <a:pPr>
                <a:lnSpc>
                  <a:spcPts val="5128"/>
                </a:lnSpc>
              </a:pPr>
              <a:r>
                <a:rPr lang="en-US" sz="3663" dirty="0">
                  <a:latin typeface="Trocchi"/>
                </a:rPr>
                <a:t>Theoretical framework</a:t>
              </a:r>
            </a:p>
            <a:p>
              <a:pPr>
                <a:lnSpc>
                  <a:spcPts val="5128"/>
                </a:lnSpc>
              </a:pPr>
              <a:endParaRPr lang="en-US" sz="3663" dirty="0">
                <a:latin typeface="Trocchi"/>
              </a:endParaRPr>
            </a:p>
            <a:p>
              <a:pPr>
                <a:lnSpc>
                  <a:spcPts val="5128"/>
                </a:lnSpc>
              </a:pPr>
              <a:r>
                <a:rPr lang="en-US" sz="3663" dirty="0">
                  <a:latin typeface="Trocchi"/>
                </a:rPr>
                <a:t>Methodology </a:t>
              </a:r>
            </a:p>
            <a:p>
              <a:pPr>
                <a:lnSpc>
                  <a:spcPts val="5128"/>
                </a:lnSpc>
              </a:pPr>
              <a:endParaRPr lang="en-US" sz="3663" dirty="0">
                <a:latin typeface="Trocchi"/>
              </a:endParaRPr>
            </a:p>
            <a:p>
              <a:pPr>
                <a:lnSpc>
                  <a:spcPts val="5128"/>
                </a:lnSpc>
              </a:pPr>
              <a:r>
                <a:rPr lang="en-US" sz="3663" dirty="0">
                  <a:latin typeface="Trocchi"/>
                </a:rPr>
                <a:t>Key findings</a:t>
              </a:r>
            </a:p>
            <a:p>
              <a:pPr>
                <a:lnSpc>
                  <a:spcPts val="5128"/>
                </a:lnSpc>
              </a:pPr>
              <a:endParaRPr lang="en-US" sz="3663" dirty="0">
                <a:latin typeface="Trocchi"/>
              </a:endParaRPr>
            </a:p>
            <a:p>
              <a:pPr>
                <a:lnSpc>
                  <a:spcPts val="5128"/>
                </a:lnSpc>
              </a:pPr>
              <a:r>
                <a:rPr lang="en-US" sz="3663" dirty="0">
                  <a:latin typeface="Trocchi"/>
                </a:rPr>
                <a:t>Forward plan</a:t>
              </a:r>
            </a:p>
          </p:txBody>
        </p:sp>
        <p:grpSp>
          <p:nvGrpSpPr>
            <p:cNvPr id="20" name="Group 20"/>
            <p:cNvGrpSpPr>
              <a:grpSpLocks noChangeAspect="1"/>
            </p:cNvGrpSpPr>
            <p:nvPr/>
          </p:nvGrpSpPr>
          <p:grpSpPr>
            <a:xfrm>
              <a:off x="7064574" y="2039251"/>
              <a:ext cx="334021" cy="312488"/>
              <a:chOff x="0" y="0"/>
              <a:chExt cx="1615440" cy="1511300"/>
            </a:xfrm>
          </p:grpSpPr>
          <p:sp>
            <p:nvSpPr>
              <p:cNvPr id="21" name="Freeform 21"/>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641A64"/>
              </a:solidFill>
            </p:spPr>
            <p:txBody>
              <a:bodyPr/>
              <a:lstStyle/>
              <a:p>
                <a:endParaRPr lang="en-GB"/>
              </a:p>
            </p:txBody>
          </p:sp>
        </p:grpSp>
      </p:grpSp>
      <p:pic>
        <p:nvPicPr>
          <p:cNvPr id="22" name="Picture 22"/>
          <p:cNvPicPr>
            <a:picLocks noChangeAspect="1"/>
          </p:cNvPicPr>
          <p:nvPr/>
        </p:nvPicPr>
        <p:blipFill>
          <a:blip r:embed="rId4"/>
          <a:srcRect l="13563" r="15075"/>
          <a:stretch>
            <a:fillRect/>
          </a:stretch>
        </p:blipFill>
        <p:spPr>
          <a:xfrm>
            <a:off x="14041990" y="0"/>
            <a:ext cx="3865010" cy="13502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2576" y="1066800"/>
            <a:ext cx="17993024" cy="8919646"/>
            <a:chOff x="0" y="0"/>
            <a:chExt cx="4068774" cy="2008499"/>
          </a:xfrm>
        </p:grpSpPr>
        <p:sp>
          <p:nvSpPr>
            <p:cNvPr id="3" name="Freeform 3"/>
            <p:cNvSpPr/>
            <p:nvPr/>
          </p:nvSpPr>
          <p:spPr>
            <a:xfrm>
              <a:off x="0" y="0"/>
              <a:ext cx="4068773" cy="2008499"/>
            </a:xfrm>
            <a:custGeom>
              <a:avLst/>
              <a:gdLst/>
              <a:ahLst/>
              <a:cxnLst/>
              <a:rect l="l" t="t" r="r" b="b"/>
              <a:pathLst>
                <a:path w="4068773" h="2008499">
                  <a:moveTo>
                    <a:pt x="0" y="0"/>
                  </a:moveTo>
                  <a:lnTo>
                    <a:pt x="4068773" y="0"/>
                  </a:lnTo>
                  <a:lnTo>
                    <a:pt x="4068773" y="2008499"/>
                  </a:lnTo>
                  <a:lnTo>
                    <a:pt x="0" y="2008499"/>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99304" y="2162118"/>
            <a:ext cx="61443" cy="4370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43348" y="2322389"/>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15445" y="2322389"/>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45225" y="2308039"/>
            <a:ext cx="61443" cy="43701"/>
          </a:xfrm>
          <a:prstGeom prst="rect">
            <a:avLst/>
          </a:prstGeom>
        </p:spPr>
      </p:pic>
      <p:pic>
        <p:nvPicPr>
          <p:cNvPr id="8" name="Picture 8"/>
          <p:cNvPicPr>
            <a:picLocks noChangeAspect="1"/>
          </p:cNvPicPr>
          <p:nvPr/>
        </p:nvPicPr>
        <p:blipFill>
          <a:blip r:embed="rId4"/>
          <a:srcRect l="10375" t="6491" r="10430" b="5993"/>
          <a:stretch>
            <a:fillRect/>
          </a:stretch>
        </p:blipFill>
        <p:spPr>
          <a:xfrm>
            <a:off x="11671627" y="4595540"/>
            <a:ext cx="4722779" cy="5214630"/>
          </a:xfrm>
          <a:prstGeom prst="rect">
            <a:avLst/>
          </a:prstGeom>
        </p:spPr>
      </p:pic>
      <p:pic>
        <p:nvPicPr>
          <p:cNvPr id="9" name="Picture 9"/>
          <p:cNvPicPr>
            <a:picLocks noChangeAspect="1"/>
          </p:cNvPicPr>
          <p:nvPr/>
        </p:nvPicPr>
        <p:blipFill>
          <a:blip r:embed="rId5"/>
          <a:srcRect l="13563" r="15075" b="23225"/>
          <a:stretch>
            <a:fillRect/>
          </a:stretch>
        </p:blipFill>
        <p:spPr>
          <a:xfrm>
            <a:off x="14158255" y="0"/>
            <a:ext cx="3977345" cy="1066800"/>
          </a:xfrm>
          <a:prstGeom prst="rect">
            <a:avLst/>
          </a:prstGeom>
        </p:spPr>
      </p:pic>
      <p:pic>
        <p:nvPicPr>
          <p:cNvPr id="10" name="Picture 10"/>
          <p:cNvPicPr>
            <a:picLocks noChangeAspect="1"/>
          </p:cNvPicPr>
          <p:nvPr/>
        </p:nvPicPr>
        <p:blipFill>
          <a:blip r:embed="rId6"/>
          <a:srcRect/>
          <a:stretch>
            <a:fillRect/>
          </a:stretch>
        </p:blipFill>
        <p:spPr>
          <a:xfrm>
            <a:off x="234603" y="4960537"/>
            <a:ext cx="4518015" cy="3012010"/>
          </a:xfrm>
          <a:prstGeom prst="rect">
            <a:avLst/>
          </a:prstGeom>
        </p:spPr>
      </p:pic>
      <p:pic>
        <p:nvPicPr>
          <p:cNvPr id="11" name="Picture 11"/>
          <p:cNvPicPr>
            <a:picLocks noChangeAspect="1"/>
          </p:cNvPicPr>
          <p:nvPr/>
        </p:nvPicPr>
        <p:blipFill>
          <a:blip r:embed="rId7"/>
          <a:srcRect/>
          <a:stretch>
            <a:fillRect/>
          </a:stretch>
        </p:blipFill>
        <p:spPr>
          <a:xfrm>
            <a:off x="6830438" y="7048500"/>
            <a:ext cx="4081592" cy="2721911"/>
          </a:xfrm>
          <a:prstGeom prst="rect">
            <a:avLst/>
          </a:prstGeom>
        </p:spPr>
      </p:pic>
      <p:pic>
        <p:nvPicPr>
          <p:cNvPr id="12" name="Picture 12"/>
          <p:cNvPicPr>
            <a:picLocks noChangeAspect="1"/>
          </p:cNvPicPr>
          <p:nvPr/>
        </p:nvPicPr>
        <p:blipFill>
          <a:blip r:embed="rId8"/>
          <a:srcRect/>
          <a:stretch>
            <a:fillRect/>
          </a:stretch>
        </p:blipFill>
        <p:spPr>
          <a:xfrm>
            <a:off x="721356" y="1140400"/>
            <a:ext cx="4336642" cy="2891998"/>
          </a:xfrm>
          <a:prstGeom prst="rect">
            <a:avLst/>
          </a:prstGeom>
        </p:spPr>
      </p:pic>
      <p:sp>
        <p:nvSpPr>
          <p:cNvPr id="13" name="TextBox 13"/>
          <p:cNvSpPr txBox="1"/>
          <p:nvPr/>
        </p:nvSpPr>
        <p:spPr>
          <a:xfrm>
            <a:off x="6781800" y="212725"/>
            <a:ext cx="3739129" cy="514350"/>
          </a:xfrm>
          <a:prstGeom prst="rect">
            <a:avLst/>
          </a:prstGeom>
        </p:spPr>
        <p:txBody>
          <a:bodyPr wrap="square" lIns="0" tIns="0" rIns="0" bIns="0" rtlCol="0" anchor="t">
            <a:spAutoFit/>
          </a:bodyPr>
          <a:lstStyle/>
          <a:p>
            <a:pPr algn="ctr">
              <a:lnSpc>
                <a:spcPts val="4200"/>
              </a:lnSpc>
              <a:spcBef>
                <a:spcPct val="0"/>
              </a:spcBef>
            </a:pPr>
            <a:r>
              <a:rPr lang="en-US" sz="3000" dirty="0">
                <a:solidFill>
                  <a:srgbClr val="FFFFFF"/>
                </a:solidFill>
                <a:latin typeface="Trocchi"/>
              </a:rPr>
              <a:t>Introduction</a:t>
            </a:r>
          </a:p>
        </p:txBody>
      </p:sp>
      <p:sp>
        <p:nvSpPr>
          <p:cNvPr id="14" name="AutoShape 14"/>
          <p:cNvSpPr/>
          <p:nvPr/>
        </p:nvSpPr>
        <p:spPr>
          <a:xfrm rot="5399999">
            <a:off x="2602246" y="4504229"/>
            <a:ext cx="756235" cy="0"/>
          </a:xfrm>
          <a:prstGeom prst="line">
            <a:avLst/>
          </a:prstGeom>
          <a:ln w="104775" cap="rnd">
            <a:solidFill>
              <a:srgbClr val="4788C7"/>
            </a:solidFill>
            <a:prstDash val="solid"/>
            <a:headEnd type="none" w="sm" len="sm"/>
            <a:tailEnd type="triangle" w="lg" len="med"/>
          </a:ln>
        </p:spPr>
        <p:txBody>
          <a:bodyPr/>
          <a:lstStyle/>
          <a:p>
            <a:endParaRPr lang="en-GB"/>
          </a:p>
        </p:txBody>
      </p:sp>
      <p:sp>
        <p:nvSpPr>
          <p:cNvPr id="15" name="AutoShape 15"/>
          <p:cNvSpPr/>
          <p:nvPr/>
        </p:nvSpPr>
        <p:spPr>
          <a:xfrm>
            <a:off x="5314606" y="8919645"/>
            <a:ext cx="756235" cy="0"/>
          </a:xfrm>
          <a:prstGeom prst="line">
            <a:avLst/>
          </a:prstGeom>
          <a:ln w="104775" cap="rnd">
            <a:solidFill>
              <a:srgbClr val="4788C7"/>
            </a:solidFill>
            <a:prstDash val="solid"/>
            <a:headEnd type="none" w="sm" len="sm"/>
            <a:tailEnd type="triangle" w="lg" len="med"/>
          </a:ln>
        </p:spPr>
        <p:txBody>
          <a:bodyPr/>
          <a:lstStyle/>
          <a:p>
            <a:endParaRPr lang="en-GB"/>
          </a:p>
        </p:txBody>
      </p:sp>
      <p:sp>
        <p:nvSpPr>
          <p:cNvPr id="16" name="AutoShape 16"/>
          <p:cNvSpPr/>
          <p:nvPr/>
        </p:nvSpPr>
        <p:spPr>
          <a:xfrm rot="-2634132">
            <a:off x="11602279" y="8567313"/>
            <a:ext cx="756235" cy="0"/>
          </a:xfrm>
          <a:prstGeom prst="line">
            <a:avLst/>
          </a:prstGeom>
          <a:ln w="104775" cap="rnd">
            <a:solidFill>
              <a:srgbClr val="4788C7"/>
            </a:solidFill>
            <a:prstDash val="solid"/>
            <a:headEnd type="none" w="sm" len="sm"/>
            <a:tailEnd type="triangle" w="lg" len="med"/>
          </a:ln>
        </p:spPr>
        <p:txBody>
          <a:bodyPr/>
          <a:lstStyle/>
          <a:p>
            <a:endParaRPr lang="en-GB"/>
          </a:p>
        </p:txBody>
      </p:sp>
      <p:pic>
        <p:nvPicPr>
          <p:cNvPr id="17" name="Picture 17"/>
          <p:cNvPicPr>
            <a:picLocks noChangeAspect="1"/>
          </p:cNvPicPr>
          <p:nvPr/>
        </p:nvPicPr>
        <p:blipFill>
          <a:blip r:embed="rId9"/>
          <a:srcRect/>
          <a:stretch>
            <a:fillRect/>
          </a:stretch>
        </p:blipFill>
        <p:spPr>
          <a:xfrm>
            <a:off x="8918496" y="1028700"/>
            <a:ext cx="8876231" cy="2906966"/>
          </a:xfrm>
          <a:prstGeom prst="rect">
            <a:avLst/>
          </a:prstGeom>
        </p:spPr>
      </p:pic>
      <p:sp>
        <p:nvSpPr>
          <p:cNvPr id="18" name="AutoShape 18"/>
          <p:cNvSpPr/>
          <p:nvPr/>
        </p:nvSpPr>
        <p:spPr>
          <a:xfrm rot="-4736078">
            <a:off x="13190948" y="4048176"/>
            <a:ext cx="756235" cy="0"/>
          </a:xfrm>
          <a:prstGeom prst="line">
            <a:avLst/>
          </a:prstGeom>
          <a:ln w="104775" cap="rnd">
            <a:solidFill>
              <a:srgbClr val="4788C7"/>
            </a:solidFill>
            <a:prstDash val="solid"/>
            <a:headEnd type="none" w="sm" len="sm"/>
            <a:tailEnd type="triangle" w="lg" len="med"/>
          </a:ln>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388441" y="895940"/>
            <a:ext cx="17818082" cy="9369329"/>
            <a:chOff x="0" y="0"/>
            <a:chExt cx="3919101" cy="2060791"/>
          </a:xfrm>
        </p:grpSpPr>
        <p:sp>
          <p:nvSpPr>
            <p:cNvPr id="3" name="Freeform 3"/>
            <p:cNvSpPr/>
            <p:nvPr/>
          </p:nvSpPr>
          <p:spPr>
            <a:xfrm>
              <a:off x="0" y="0"/>
              <a:ext cx="3919101" cy="2060791"/>
            </a:xfrm>
            <a:custGeom>
              <a:avLst/>
              <a:gdLst/>
              <a:ahLst/>
              <a:cxnLst/>
              <a:rect l="l" t="t" r="r" b="b"/>
              <a:pathLst>
                <a:path w="3919101" h="2060791">
                  <a:moveTo>
                    <a:pt x="0" y="0"/>
                  </a:moveTo>
                  <a:lnTo>
                    <a:pt x="3919101" y="0"/>
                  </a:lnTo>
                  <a:lnTo>
                    <a:pt x="3919101" y="2060791"/>
                  </a:lnTo>
                  <a:lnTo>
                    <a:pt x="0" y="2060791"/>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2599" y="2443602"/>
            <a:ext cx="68357" cy="48619"/>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94083" y="2621907"/>
            <a:ext cx="68357" cy="48619"/>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8050" y="2621907"/>
            <a:ext cx="68357" cy="4861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74939" y="2605942"/>
            <a:ext cx="68357" cy="4861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75" y="8155298"/>
            <a:ext cx="1980146" cy="1975195"/>
          </a:xfrm>
          <a:prstGeom prst="rect">
            <a:avLst/>
          </a:prstGeom>
        </p:spPr>
      </p:pic>
      <p:sp>
        <p:nvSpPr>
          <p:cNvPr id="9" name="TextBox 9"/>
          <p:cNvSpPr txBox="1"/>
          <p:nvPr/>
        </p:nvSpPr>
        <p:spPr>
          <a:xfrm>
            <a:off x="6480552" y="234250"/>
            <a:ext cx="4437906" cy="514350"/>
          </a:xfrm>
          <a:prstGeom prst="rect">
            <a:avLst/>
          </a:prstGeom>
        </p:spPr>
        <p:txBody>
          <a:bodyPr lIns="0" tIns="0" rIns="0" bIns="0" rtlCol="0" anchor="t">
            <a:spAutoFit/>
          </a:bodyPr>
          <a:lstStyle/>
          <a:p>
            <a:pPr algn="ctr">
              <a:lnSpc>
                <a:spcPts val="4200"/>
              </a:lnSpc>
              <a:spcBef>
                <a:spcPct val="0"/>
              </a:spcBef>
            </a:pPr>
            <a:r>
              <a:rPr lang="en-US" sz="3000" dirty="0">
                <a:solidFill>
                  <a:srgbClr val="FFFFFF"/>
                </a:solidFill>
                <a:latin typeface="Trocchi"/>
              </a:rPr>
              <a:t>Research Problem</a:t>
            </a:r>
            <a:r>
              <a:rPr lang="en-US" sz="3000" dirty="0">
                <a:solidFill>
                  <a:srgbClr val="FFDE59"/>
                </a:solidFill>
                <a:latin typeface="Trocchi"/>
              </a:rPr>
              <a:t> </a:t>
            </a:r>
          </a:p>
        </p:txBody>
      </p:sp>
      <p:pic>
        <p:nvPicPr>
          <p:cNvPr id="10" name="Picture 10"/>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17234" y="1028700"/>
            <a:ext cx="1407535" cy="1407534"/>
          </a:xfrm>
          <a:prstGeom prst="rect">
            <a:avLst/>
          </a:prstGeom>
        </p:spPr>
      </p:pic>
      <p:grpSp>
        <p:nvGrpSpPr>
          <p:cNvPr id="11" name="Group 11"/>
          <p:cNvGrpSpPr/>
          <p:nvPr/>
        </p:nvGrpSpPr>
        <p:grpSpPr>
          <a:xfrm>
            <a:off x="2327334" y="1299249"/>
            <a:ext cx="871807" cy="780068"/>
            <a:chOff x="0" y="0"/>
            <a:chExt cx="1162410" cy="1040091"/>
          </a:xfrm>
        </p:grpSpPr>
        <p:sp>
          <p:nvSpPr>
            <p:cNvPr id="12" name="TextBox 12"/>
            <p:cNvSpPr txBox="1"/>
            <p:nvPr/>
          </p:nvSpPr>
          <p:spPr>
            <a:xfrm>
              <a:off x="0" y="47625"/>
              <a:ext cx="1162410" cy="761096"/>
            </a:xfrm>
            <a:prstGeom prst="rect">
              <a:avLst/>
            </a:prstGeom>
          </p:spPr>
          <p:txBody>
            <a:bodyPr lIns="0" tIns="0" rIns="0" bIns="0" rtlCol="0" anchor="t">
              <a:spAutoFit/>
            </a:bodyPr>
            <a:lstStyle/>
            <a:p>
              <a:pPr algn="ctr">
                <a:lnSpc>
                  <a:spcPts val="4133"/>
                </a:lnSpc>
              </a:pPr>
              <a:r>
                <a:rPr lang="en-US" sz="4013" spc="-40">
                  <a:solidFill>
                    <a:srgbClr val="FFFFFF"/>
                  </a:solidFill>
                  <a:latin typeface="Gidole Bold"/>
                </a:rPr>
                <a:t>80.1</a:t>
              </a:r>
            </a:p>
          </p:txBody>
        </p:sp>
        <p:sp>
          <p:nvSpPr>
            <p:cNvPr id="13" name="TextBox 13"/>
            <p:cNvSpPr txBox="1"/>
            <p:nvPr/>
          </p:nvSpPr>
          <p:spPr>
            <a:xfrm>
              <a:off x="0" y="830695"/>
              <a:ext cx="1154281" cy="209395"/>
            </a:xfrm>
            <a:prstGeom prst="rect">
              <a:avLst/>
            </a:prstGeom>
          </p:spPr>
          <p:txBody>
            <a:bodyPr lIns="0" tIns="0" rIns="0" bIns="0" rtlCol="0" anchor="t">
              <a:spAutoFit/>
            </a:bodyPr>
            <a:lstStyle/>
            <a:p>
              <a:pPr algn="ctr">
                <a:lnSpc>
                  <a:spcPts val="1193"/>
                </a:lnSpc>
              </a:pPr>
              <a:r>
                <a:rPr lang="en-US" sz="1158" spc="34">
                  <a:solidFill>
                    <a:srgbClr val="FFFFFF"/>
                  </a:solidFill>
                  <a:latin typeface="Gidole Bold"/>
                </a:rPr>
                <a:t>MILLION</a:t>
              </a:r>
            </a:p>
          </p:txBody>
        </p:sp>
      </p:grpSp>
      <p:pic>
        <p:nvPicPr>
          <p:cNvPr id="14" name="Picture 14"/>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4219" y="2733658"/>
            <a:ext cx="1420551" cy="1420551"/>
          </a:xfrm>
          <a:prstGeom prst="rect">
            <a:avLst/>
          </a:prstGeom>
        </p:spPr>
      </p:pic>
      <p:grpSp>
        <p:nvGrpSpPr>
          <p:cNvPr id="15" name="Group 15"/>
          <p:cNvGrpSpPr/>
          <p:nvPr/>
        </p:nvGrpSpPr>
        <p:grpSpPr>
          <a:xfrm>
            <a:off x="2171666" y="2929049"/>
            <a:ext cx="1085657" cy="966883"/>
            <a:chOff x="0" y="0"/>
            <a:chExt cx="1447542" cy="1289178"/>
          </a:xfrm>
        </p:grpSpPr>
        <p:sp>
          <p:nvSpPr>
            <p:cNvPr id="16" name="TextBox 16"/>
            <p:cNvSpPr txBox="1"/>
            <p:nvPr/>
          </p:nvSpPr>
          <p:spPr>
            <a:xfrm>
              <a:off x="0" y="47625"/>
              <a:ext cx="1429663" cy="771290"/>
            </a:xfrm>
            <a:prstGeom prst="rect">
              <a:avLst/>
            </a:prstGeom>
          </p:spPr>
          <p:txBody>
            <a:bodyPr lIns="0" tIns="0" rIns="0" bIns="0" rtlCol="0" anchor="t">
              <a:spAutoFit/>
            </a:bodyPr>
            <a:lstStyle/>
            <a:p>
              <a:pPr algn="ctr">
                <a:lnSpc>
                  <a:spcPts val="4133"/>
                </a:lnSpc>
              </a:pPr>
              <a:r>
                <a:rPr lang="en-US" sz="4013" spc="-40">
                  <a:solidFill>
                    <a:srgbClr val="FFFFFF"/>
                  </a:solidFill>
                  <a:latin typeface="Gidole Bold"/>
                </a:rPr>
                <a:t>35</a:t>
              </a:r>
            </a:p>
          </p:txBody>
        </p:sp>
        <p:sp>
          <p:nvSpPr>
            <p:cNvPr id="17" name="TextBox 17"/>
            <p:cNvSpPr txBox="1"/>
            <p:nvPr/>
          </p:nvSpPr>
          <p:spPr>
            <a:xfrm>
              <a:off x="0" y="1012218"/>
              <a:ext cx="1447542" cy="276960"/>
            </a:xfrm>
            <a:prstGeom prst="rect">
              <a:avLst/>
            </a:prstGeom>
          </p:spPr>
          <p:txBody>
            <a:bodyPr lIns="0" tIns="0" rIns="0" bIns="0" rtlCol="0" anchor="t">
              <a:spAutoFit/>
            </a:bodyPr>
            <a:lstStyle/>
            <a:p>
              <a:pPr algn="ctr">
                <a:lnSpc>
                  <a:spcPts val="1496"/>
                </a:lnSpc>
              </a:pPr>
              <a:r>
                <a:rPr lang="en-US" sz="1453" spc="43">
                  <a:solidFill>
                    <a:srgbClr val="FFFFFF"/>
                  </a:solidFill>
                  <a:latin typeface="Gidole Bold"/>
                </a:rPr>
                <a:t>PER-CENT</a:t>
              </a:r>
            </a:p>
          </p:txBody>
        </p:sp>
      </p:grpSp>
      <p:pic>
        <p:nvPicPr>
          <p:cNvPr id="18" name="Picture 18"/>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17234" y="4412587"/>
            <a:ext cx="1407535" cy="1407535"/>
          </a:xfrm>
          <a:prstGeom prst="rect">
            <a:avLst/>
          </a:prstGeom>
        </p:spPr>
      </p:pic>
      <p:grpSp>
        <p:nvGrpSpPr>
          <p:cNvPr id="19" name="Group 19"/>
          <p:cNvGrpSpPr/>
          <p:nvPr/>
        </p:nvGrpSpPr>
        <p:grpSpPr>
          <a:xfrm>
            <a:off x="2220285" y="4652105"/>
            <a:ext cx="1085907" cy="928499"/>
            <a:chOff x="0" y="0"/>
            <a:chExt cx="1447876" cy="1237999"/>
          </a:xfrm>
        </p:grpSpPr>
        <p:sp>
          <p:nvSpPr>
            <p:cNvPr id="20" name="TextBox 20"/>
            <p:cNvSpPr txBox="1"/>
            <p:nvPr/>
          </p:nvSpPr>
          <p:spPr>
            <a:xfrm>
              <a:off x="0" y="47625"/>
              <a:ext cx="1429662" cy="704949"/>
            </a:xfrm>
            <a:prstGeom prst="rect">
              <a:avLst/>
            </a:prstGeom>
          </p:spPr>
          <p:txBody>
            <a:bodyPr lIns="0" tIns="0" rIns="0" bIns="0" rtlCol="0" anchor="t">
              <a:spAutoFit/>
            </a:bodyPr>
            <a:lstStyle/>
            <a:p>
              <a:pPr algn="ctr">
                <a:lnSpc>
                  <a:spcPts val="3853"/>
                </a:lnSpc>
              </a:pPr>
              <a:r>
                <a:rPr lang="en-US" sz="3741" spc="-37">
                  <a:solidFill>
                    <a:srgbClr val="FFFFFF"/>
                  </a:solidFill>
                  <a:latin typeface="Gidole Bold"/>
                </a:rPr>
                <a:t>12.5K</a:t>
              </a:r>
            </a:p>
          </p:txBody>
        </p:sp>
        <p:sp>
          <p:nvSpPr>
            <p:cNvPr id="21" name="TextBox 21"/>
            <p:cNvSpPr txBox="1"/>
            <p:nvPr/>
          </p:nvSpPr>
          <p:spPr>
            <a:xfrm>
              <a:off x="0" y="961039"/>
              <a:ext cx="1447876" cy="276960"/>
            </a:xfrm>
            <a:prstGeom prst="rect">
              <a:avLst/>
            </a:prstGeom>
          </p:spPr>
          <p:txBody>
            <a:bodyPr lIns="0" tIns="0" rIns="0" bIns="0" rtlCol="0" anchor="t">
              <a:spAutoFit/>
            </a:bodyPr>
            <a:lstStyle/>
            <a:p>
              <a:pPr algn="ctr">
                <a:lnSpc>
                  <a:spcPts val="1496"/>
                </a:lnSpc>
              </a:pPr>
              <a:r>
                <a:rPr lang="en-US" sz="1453" spc="43">
                  <a:solidFill>
                    <a:srgbClr val="FFFFFF"/>
                  </a:solidFill>
                  <a:latin typeface="Gidole Bold"/>
                </a:rPr>
                <a:t>MW</a:t>
              </a:r>
            </a:p>
          </p:txBody>
        </p:sp>
      </p:grpSp>
      <p:sp>
        <p:nvSpPr>
          <p:cNvPr id="22" name="TextBox 22"/>
          <p:cNvSpPr txBox="1"/>
          <p:nvPr/>
        </p:nvSpPr>
        <p:spPr>
          <a:xfrm>
            <a:off x="3674596" y="1472088"/>
            <a:ext cx="3568996" cy="567192"/>
          </a:xfrm>
          <a:prstGeom prst="rect">
            <a:avLst/>
          </a:prstGeom>
        </p:spPr>
        <p:txBody>
          <a:bodyPr lIns="0" tIns="0" rIns="0" bIns="0" rtlCol="0" anchor="t">
            <a:spAutoFit/>
          </a:bodyPr>
          <a:lstStyle/>
          <a:p>
            <a:pPr>
              <a:lnSpc>
                <a:spcPts val="2212"/>
              </a:lnSpc>
            </a:pPr>
            <a:r>
              <a:rPr lang="en-US" sz="1813" spc="18">
                <a:solidFill>
                  <a:srgbClr val="000000"/>
                </a:solidFill>
                <a:latin typeface="Lato 1"/>
              </a:rPr>
              <a:t>Nigerians are without access to electricity (IEA 2020)</a:t>
            </a:r>
          </a:p>
        </p:txBody>
      </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93626" y="2542675"/>
            <a:ext cx="62813" cy="44675"/>
          </a:xfrm>
          <a:prstGeom prst="rect">
            <a:avLst/>
          </a:prstGeom>
        </p:spPr>
      </p:pic>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5276" y="2706519"/>
            <a:ext cx="62813" cy="44675"/>
          </a:xfrm>
          <a:prstGeom prst="rect">
            <a:avLst/>
          </a:prstGeom>
        </p:spPr>
      </p:pic>
      <p:pic>
        <p:nvPicPr>
          <p:cNvPr id="2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05668" y="2706519"/>
            <a:ext cx="62813" cy="44675"/>
          </a:xfrm>
          <a:prstGeom prst="rect">
            <a:avLst/>
          </a:prstGeom>
        </p:spPr>
      </p:pic>
      <p:pic>
        <p:nvPicPr>
          <p:cNvPr id="26" name="Picture 2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42800" y="2691849"/>
            <a:ext cx="62813" cy="44675"/>
          </a:xfrm>
          <a:prstGeom prst="rect">
            <a:avLst/>
          </a:prstGeom>
        </p:spPr>
      </p:pic>
      <p:pic>
        <p:nvPicPr>
          <p:cNvPr id="27" name="Picture 27"/>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1436" y="1242532"/>
            <a:ext cx="1293374" cy="1293373"/>
          </a:xfrm>
          <a:prstGeom prst="rect">
            <a:avLst/>
          </a:prstGeom>
        </p:spPr>
      </p:pic>
      <p:grpSp>
        <p:nvGrpSpPr>
          <p:cNvPr id="28" name="Group 28"/>
          <p:cNvGrpSpPr/>
          <p:nvPr/>
        </p:nvGrpSpPr>
        <p:grpSpPr>
          <a:xfrm>
            <a:off x="8496385" y="1491138"/>
            <a:ext cx="801097" cy="751959"/>
            <a:chOff x="0" y="0"/>
            <a:chExt cx="1068130" cy="1002612"/>
          </a:xfrm>
        </p:grpSpPr>
        <p:sp>
          <p:nvSpPr>
            <p:cNvPr id="29" name="TextBox 29"/>
            <p:cNvSpPr txBox="1"/>
            <p:nvPr/>
          </p:nvSpPr>
          <p:spPr>
            <a:xfrm>
              <a:off x="0" y="28575"/>
              <a:ext cx="1068130" cy="557000"/>
            </a:xfrm>
            <a:prstGeom prst="rect">
              <a:avLst/>
            </a:prstGeom>
          </p:spPr>
          <p:txBody>
            <a:bodyPr lIns="0" tIns="0" rIns="0" bIns="0" rtlCol="0" anchor="t">
              <a:spAutoFit/>
            </a:bodyPr>
            <a:lstStyle/>
            <a:p>
              <a:pPr algn="ctr">
                <a:lnSpc>
                  <a:spcPts val="3037"/>
                </a:lnSpc>
              </a:pPr>
              <a:r>
                <a:rPr lang="en-US" sz="2948" spc="-29">
                  <a:solidFill>
                    <a:srgbClr val="FFFFFF"/>
                  </a:solidFill>
                  <a:latin typeface="Gidole Bold"/>
                </a:rPr>
                <a:t>4K</a:t>
              </a:r>
            </a:p>
          </p:txBody>
        </p:sp>
        <p:sp>
          <p:nvSpPr>
            <p:cNvPr id="30" name="TextBox 30"/>
            <p:cNvSpPr txBox="1"/>
            <p:nvPr/>
          </p:nvSpPr>
          <p:spPr>
            <a:xfrm>
              <a:off x="0" y="755340"/>
              <a:ext cx="1060660" cy="247272"/>
            </a:xfrm>
            <a:prstGeom prst="rect">
              <a:avLst/>
            </a:prstGeom>
          </p:spPr>
          <p:txBody>
            <a:bodyPr lIns="0" tIns="0" rIns="0" bIns="0" rtlCol="0" anchor="t">
              <a:spAutoFit/>
            </a:bodyPr>
            <a:lstStyle/>
            <a:p>
              <a:pPr algn="ctr">
                <a:lnSpc>
                  <a:spcPts val="1350"/>
                </a:lnSpc>
              </a:pPr>
              <a:r>
                <a:rPr lang="en-US" sz="1311" spc="39">
                  <a:solidFill>
                    <a:srgbClr val="FFFFFF"/>
                  </a:solidFill>
                  <a:latin typeface="Gidole Bold"/>
                </a:rPr>
                <a:t>MW</a:t>
              </a:r>
            </a:p>
          </p:txBody>
        </p:sp>
      </p:grpSp>
      <p:pic>
        <p:nvPicPr>
          <p:cNvPr id="31" name="Picture 31"/>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99476" y="2809206"/>
            <a:ext cx="1305334" cy="1305334"/>
          </a:xfrm>
          <a:prstGeom prst="rect">
            <a:avLst/>
          </a:prstGeom>
        </p:spPr>
      </p:pic>
      <p:grpSp>
        <p:nvGrpSpPr>
          <p:cNvPr id="32" name="Group 32"/>
          <p:cNvGrpSpPr/>
          <p:nvPr/>
        </p:nvGrpSpPr>
        <p:grpSpPr>
          <a:xfrm>
            <a:off x="8353342" y="2988749"/>
            <a:ext cx="997602" cy="888462"/>
            <a:chOff x="0" y="0"/>
            <a:chExt cx="1330136" cy="1184616"/>
          </a:xfrm>
        </p:grpSpPr>
        <p:sp>
          <p:nvSpPr>
            <p:cNvPr id="33" name="TextBox 33"/>
            <p:cNvSpPr txBox="1"/>
            <p:nvPr/>
          </p:nvSpPr>
          <p:spPr>
            <a:xfrm>
              <a:off x="0" y="47625"/>
              <a:ext cx="1313707" cy="704870"/>
            </a:xfrm>
            <a:prstGeom prst="rect">
              <a:avLst/>
            </a:prstGeom>
          </p:spPr>
          <p:txBody>
            <a:bodyPr lIns="0" tIns="0" rIns="0" bIns="0" rtlCol="0" anchor="t">
              <a:spAutoFit/>
            </a:bodyPr>
            <a:lstStyle/>
            <a:p>
              <a:pPr algn="ctr">
                <a:lnSpc>
                  <a:spcPts val="3798"/>
                </a:lnSpc>
              </a:pPr>
              <a:r>
                <a:rPr lang="en-US" sz="3687" spc="-36">
                  <a:solidFill>
                    <a:srgbClr val="FFFFFF"/>
                  </a:solidFill>
                  <a:latin typeface="Gidole Bold"/>
                </a:rPr>
                <a:t>6K</a:t>
              </a:r>
            </a:p>
          </p:txBody>
        </p:sp>
        <p:sp>
          <p:nvSpPr>
            <p:cNvPr id="34" name="TextBox 34"/>
            <p:cNvSpPr txBox="1"/>
            <p:nvPr/>
          </p:nvSpPr>
          <p:spPr>
            <a:xfrm>
              <a:off x="0" y="930892"/>
              <a:ext cx="1330136" cy="253724"/>
            </a:xfrm>
            <a:prstGeom prst="rect">
              <a:avLst/>
            </a:prstGeom>
          </p:spPr>
          <p:txBody>
            <a:bodyPr lIns="0" tIns="0" rIns="0" bIns="0" rtlCol="0" anchor="t">
              <a:spAutoFit/>
            </a:bodyPr>
            <a:lstStyle/>
            <a:p>
              <a:pPr algn="ctr">
                <a:lnSpc>
                  <a:spcPts val="1375"/>
                </a:lnSpc>
              </a:pPr>
              <a:r>
                <a:rPr lang="en-US" sz="1335" spc="40">
                  <a:solidFill>
                    <a:srgbClr val="FFFFFF"/>
                  </a:solidFill>
                  <a:latin typeface="Gidole Bold"/>
                </a:rPr>
                <a:t>MW</a:t>
              </a:r>
            </a:p>
          </p:txBody>
        </p:sp>
      </p:grpSp>
      <p:pic>
        <p:nvPicPr>
          <p:cNvPr id="35" name="Picture 35"/>
          <p:cNvPicPr>
            <a:picLocks noChangeAspect="1"/>
          </p:cNvPicPr>
          <p:nvPr/>
        </p:nvPicPr>
        <p:blipFill>
          <a:blip r:embed="rId6" cstate="print">
            <a:alphaModFix amt="8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1436" y="4351962"/>
            <a:ext cx="1293374" cy="1293374"/>
          </a:xfrm>
          <a:prstGeom prst="rect">
            <a:avLst/>
          </a:prstGeom>
        </p:spPr>
      </p:pic>
      <p:grpSp>
        <p:nvGrpSpPr>
          <p:cNvPr id="36" name="Group 36"/>
          <p:cNvGrpSpPr/>
          <p:nvPr/>
        </p:nvGrpSpPr>
        <p:grpSpPr>
          <a:xfrm>
            <a:off x="8353113" y="4514321"/>
            <a:ext cx="997832" cy="899396"/>
            <a:chOff x="0" y="0"/>
            <a:chExt cx="1330442" cy="1199195"/>
          </a:xfrm>
        </p:grpSpPr>
        <p:sp>
          <p:nvSpPr>
            <p:cNvPr id="37" name="TextBox 37"/>
            <p:cNvSpPr txBox="1"/>
            <p:nvPr/>
          </p:nvSpPr>
          <p:spPr>
            <a:xfrm>
              <a:off x="0" y="47625"/>
              <a:ext cx="1313706" cy="695502"/>
            </a:xfrm>
            <a:prstGeom prst="rect">
              <a:avLst/>
            </a:prstGeom>
          </p:spPr>
          <p:txBody>
            <a:bodyPr lIns="0" tIns="0" rIns="0" bIns="0" rtlCol="0" anchor="t">
              <a:spAutoFit/>
            </a:bodyPr>
            <a:lstStyle/>
            <a:p>
              <a:pPr algn="ctr">
                <a:lnSpc>
                  <a:spcPts val="3798"/>
                </a:lnSpc>
              </a:pPr>
              <a:r>
                <a:rPr lang="en-US" sz="3687" spc="-36">
                  <a:solidFill>
                    <a:srgbClr val="FFFFFF"/>
                  </a:solidFill>
                  <a:latin typeface="Gidole Bold"/>
                </a:rPr>
                <a:t>75</a:t>
              </a:r>
            </a:p>
          </p:txBody>
        </p:sp>
        <p:sp>
          <p:nvSpPr>
            <p:cNvPr id="38" name="TextBox 38"/>
            <p:cNvSpPr txBox="1"/>
            <p:nvPr/>
          </p:nvSpPr>
          <p:spPr>
            <a:xfrm>
              <a:off x="0" y="935457"/>
              <a:ext cx="1330442" cy="263738"/>
            </a:xfrm>
            <a:prstGeom prst="rect">
              <a:avLst/>
            </a:prstGeom>
          </p:spPr>
          <p:txBody>
            <a:bodyPr lIns="0" tIns="0" rIns="0" bIns="0" rtlCol="0" anchor="t">
              <a:spAutoFit/>
            </a:bodyPr>
            <a:lstStyle/>
            <a:p>
              <a:pPr algn="ctr">
                <a:lnSpc>
                  <a:spcPts val="1375"/>
                </a:lnSpc>
              </a:pPr>
              <a:r>
                <a:rPr lang="en-US" sz="1335" spc="40">
                  <a:solidFill>
                    <a:srgbClr val="FFFFFF"/>
                  </a:solidFill>
                  <a:latin typeface="Gidole Bold"/>
                </a:rPr>
                <a:t>PERCENT</a:t>
              </a:r>
            </a:p>
          </p:txBody>
        </p:sp>
      </p:grpSp>
      <p:sp>
        <p:nvSpPr>
          <p:cNvPr id="39" name="TextBox 39"/>
          <p:cNvSpPr txBox="1"/>
          <p:nvPr/>
        </p:nvSpPr>
        <p:spPr>
          <a:xfrm>
            <a:off x="3574939" y="3106182"/>
            <a:ext cx="4545405" cy="567192"/>
          </a:xfrm>
          <a:prstGeom prst="rect">
            <a:avLst/>
          </a:prstGeom>
        </p:spPr>
        <p:txBody>
          <a:bodyPr lIns="0" tIns="0" rIns="0" bIns="0" rtlCol="0" anchor="t">
            <a:spAutoFit/>
          </a:bodyPr>
          <a:lstStyle/>
          <a:p>
            <a:pPr>
              <a:lnSpc>
                <a:spcPts val="2212"/>
              </a:lnSpc>
            </a:pPr>
            <a:r>
              <a:rPr lang="en-US" sz="1813" spc="18">
                <a:solidFill>
                  <a:srgbClr val="000000"/>
                </a:solidFill>
                <a:latin typeface="Lato 1"/>
              </a:rPr>
              <a:t>Urban area has no access (residential</a:t>
            </a:r>
          </a:p>
          <a:p>
            <a:pPr>
              <a:lnSpc>
                <a:spcPts val="2212"/>
              </a:lnSpc>
            </a:pPr>
            <a:r>
              <a:rPr lang="en-US" sz="1813" spc="18">
                <a:solidFill>
                  <a:srgbClr val="000000"/>
                </a:solidFill>
                <a:latin typeface="Lato 1"/>
              </a:rPr>
              <a:t> and industrial) (IEA 2020) </a:t>
            </a:r>
          </a:p>
        </p:txBody>
      </p:sp>
      <p:sp>
        <p:nvSpPr>
          <p:cNvPr id="40" name="TextBox 40"/>
          <p:cNvSpPr txBox="1"/>
          <p:nvPr/>
        </p:nvSpPr>
        <p:spPr>
          <a:xfrm>
            <a:off x="3574939" y="4676693"/>
            <a:ext cx="3768309" cy="843567"/>
          </a:xfrm>
          <a:prstGeom prst="rect">
            <a:avLst/>
          </a:prstGeom>
        </p:spPr>
        <p:txBody>
          <a:bodyPr lIns="0" tIns="0" rIns="0" bIns="0" rtlCol="0" anchor="t">
            <a:spAutoFit/>
          </a:bodyPr>
          <a:lstStyle/>
          <a:p>
            <a:pPr>
              <a:lnSpc>
                <a:spcPts val="2212"/>
              </a:lnSpc>
            </a:pPr>
            <a:r>
              <a:rPr lang="en-US" sz="1813" spc="18" dirty="0">
                <a:solidFill>
                  <a:srgbClr val="000000"/>
                </a:solidFill>
                <a:latin typeface="Lato 1"/>
              </a:rPr>
              <a:t>Nigeria’s population is projected to double by 2050 and energy demand increase (Cookson C 2019) </a:t>
            </a:r>
          </a:p>
        </p:txBody>
      </p:sp>
      <p:sp>
        <p:nvSpPr>
          <p:cNvPr id="41" name="TextBox 41"/>
          <p:cNvSpPr txBox="1"/>
          <p:nvPr/>
        </p:nvSpPr>
        <p:spPr>
          <a:xfrm>
            <a:off x="9856482" y="4784651"/>
            <a:ext cx="5274673" cy="290818"/>
          </a:xfrm>
          <a:prstGeom prst="rect">
            <a:avLst/>
          </a:prstGeom>
        </p:spPr>
        <p:txBody>
          <a:bodyPr lIns="0" tIns="0" rIns="0" bIns="0" rtlCol="0" anchor="t">
            <a:spAutoFit/>
          </a:bodyPr>
          <a:lstStyle/>
          <a:p>
            <a:pPr>
              <a:lnSpc>
                <a:spcPts val="2212"/>
              </a:lnSpc>
            </a:pPr>
            <a:r>
              <a:rPr lang="en-US" sz="1813" spc="18">
                <a:solidFill>
                  <a:srgbClr val="000000"/>
                </a:solidFill>
                <a:latin typeface="Lato 1"/>
              </a:rPr>
              <a:t>75% of the industrial areas are off grid (IEA 2020)</a:t>
            </a:r>
          </a:p>
        </p:txBody>
      </p:sp>
      <p:sp>
        <p:nvSpPr>
          <p:cNvPr id="42" name="TextBox 42"/>
          <p:cNvSpPr txBox="1"/>
          <p:nvPr/>
        </p:nvSpPr>
        <p:spPr>
          <a:xfrm>
            <a:off x="9241949" y="3243088"/>
            <a:ext cx="4805134" cy="321120"/>
          </a:xfrm>
          <a:prstGeom prst="rect">
            <a:avLst/>
          </a:prstGeom>
        </p:spPr>
        <p:txBody>
          <a:bodyPr lIns="0" tIns="0" rIns="0" bIns="0" rtlCol="0" anchor="t">
            <a:spAutoFit/>
          </a:bodyPr>
          <a:lstStyle/>
          <a:p>
            <a:pPr algn="ctr">
              <a:lnSpc>
                <a:spcPts val="2538"/>
              </a:lnSpc>
            </a:pPr>
            <a:r>
              <a:rPr lang="en-US" sz="1813">
                <a:solidFill>
                  <a:srgbClr val="000000"/>
                </a:solidFill>
                <a:latin typeface="Lato 2"/>
              </a:rPr>
              <a:t>Electricity demand in 2019 (IEA 2020)</a:t>
            </a:r>
          </a:p>
        </p:txBody>
      </p:sp>
      <p:sp>
        <p:nvSpPr>
          <p:cNvPr id="43" name="TextBox 43"/>
          <p:cNvSpPr txBox="1"/>
          <p:nvPr/>
        </p:nvSpPr>
        <p:spPr>
          <a:xfrm>
            <a:off x="9241949" y="1598039"/>
            <a:ext cx="4805134" cy="321120"/>
          </a:xfrm>
          <a:prstGeom prst="rect">
            <a:avLst/>
          </a:prstGeom>
        </p:spPr>
        <p:txBody>
          <a:bodyPr lIns="0" tIns="0" rIns="0" bIns="0" rtlCol="0" anchor="t">
            <a:spAutoFit/>
          </a:bodyPr>
          <a:lstStyle/>
          <a:p>
            <a:pPr algn="ctr">
              <a:lnSpc>
                <a:spcPts val="2538"/>
              </a:lnSpc>
            </a:pPr>
            <a:r>
              <a:rPr lang="en-US" sz="1813">
                <a:solidFill>
                  <a:srgbClr val="000000"/>
                </a:solidFill>
                <a:latin typeface="Lato 2"/>
              </a:rPr>
              <a:t>Electricity supply in 2019 (IEA 2020)</a:t>
            </a:r>
          </a:p>
        </p:txBody>
      </p:sp>
      <p:sp>
        <p:nvSpPr>
          <p:cNvPr id="44" name="TextBox 44"/>
          <p:cNvSpPr txBox="1"/>
          <p:nvPr/>
        </p:nvSpPr>
        <p:spPr>
          <a:xfrm>
            <a:off x="3643296" y="6416836"/>
            <a:ext cx="8265347" cy="247650"/>
          </a:xfrm>
          <a:prstGeom prst="rect">
            <a:avLst/>
          </a:prstGeom>
        </p:spPr>
        <p:txBody>
          <a:bodyPr lIns="0" tIns="0" rIns="0" bIns="0" rtlCol="0" anchor="t">
            <a:spAutoFit/>
          </a:bodyPr>
          <a:lstStyle/>
          <a:p>
            <a:pPr algn="ctr">
              <a:lnSpc>
                <a:spcPts val="1987"/>
              </a:lnSpc>
              <a:spcBef>
                <a:spcPct val="0"/>
              </a:spcBef>
            </a:pPr>
            <a:r>
              <a:rPr lang="en-US" sz="1655" spc="66">
                <a:solidFill>
                  <a:srgbClr val="000000"/>
                </a:solidFill>
                <a:latin typeface="Lato 1 Bold"/>
              </a:rPr>
              <a:t>RENEWABLE ENERGY DEVELOPMENT </a:t>
            </a:r>
          </a:p>
        </p:txBody>
      </p:sp>
      <p:sp>
        <p:nvSpPr>
          <p:cNvPr id="45" name="TextBox 45"/>
          <p:cNvSpPr txBox="1"/>
          <p:nvPr/>
        </p:nvSpPr>
        <p:spPr>
          <a:xfrm>
            <a:off x="4169468" y="7353215"/>
            <a:ext cx="12572099" cy="2289409"/>
          </a:xfrm>
          <a:prstGeom prst="rect">
            <a:avLst/>
          </a:prstGeom>
        </p:spPr>
        <p:txBody>
          <a:bodyPr lIns="0" tIns="0" rIns="0" bIns="0" rtlCol="0" anchor="t">
            <a:spAutoFit/>
          </a:bodyPr>
          <a:lstStyle/>
          <a:p>
            <a:pPr>
              <a:lnSpc>
                <a:spcPts val="1987"/>
              </a:lnSpc>
              <a:spcBef>
                <a:spcPct val="0"/>
              </a:spcBef>
            </a:pPr>
            <a:r>
              <a:rPr lang="en-US" sz="1655" spc="66" dirty="0">
                <a:solidFill>
                  <a:srgbClr val="000000"/>
                </a:solidFill>
                <a:latin typeface="Lato 1"/>
              </a:rPr>
              <a:t>The </a:t>
            </a:r>
            <a:r>
              <a:rPr lang="en-US" sz="1655" spc="66" dirty="0" err="1">
                <a:solidFill>
                  <a:srgbClr val="000000"/>
                </a:solidFill>
                <a:latin typeface="Lato 1"/>
              </a:rPr>
              <a:t>REMP</a:t>
            </a:r>
            <a:r>
              <a:rPr lang="en-US" sz="1655" spc="66" dirty="0">
                <a:solidFill>
                  <a:srgbClr val="000000"/>
                </a:solidFill>
                <a:latin typeface="Lato 1"/>
              </a:rPr>
              <a:t> aimed that renewable will account for 30% of  the planned 30 GW generation by 2030 </a:t>
            </a:r>
            <a:r>
              <a:rPr lang="en-US" sz="1655" spc="66" dirty="0" err="1">
                <a:solidFill>
                  <a:srgbClr val="000000"/>
                </a:solidFill>
                <a:latin typeface="Lato 1"/>
              </a:rPr>
              <a:t>i.e</a:t>
            </a:r>
            <a:r>
              <a:rPr lang="en-US" sz="1655" spc="66" dirty="0">
                <a:solidFill>
                  <a:srgbClr val="000000"/>
                </a:solidFill>
                <a:latin typeface="Lato 1"/>
              </a:rPr>
              <a:t> available electricity</a:t>
            </a:r>
          </a:p>
          <a:p>
            <a:pPr>
              <a:lnSpc>
                <a:spcPts val="1987"/>
              </a:lnSpc>
              <a:spcBef>
                <a:spcPct val="0"/>
              </a:spcBef>
            </a:pPr>
            <a:endParaRPr lang="en-US" sz="1655" spc="66" dirty="0">
              <a:solidFill>
                <a:srgbClr val="000000"/>
              </a:solidFill>
              <a:latin typeface="Lato 1"/>
            </a:endParaRPr>
          </a:p>
          <a:p>
            <a:pPr>
              <a:lnSpc>
                <a:spcPts val="1987"/>
              </a:lnSpc>
              <a:spcBef>
                <a:spcPct val="0"/>
              </a:spcBef>
            </a:pPr>
            <a:r>
              <a:rPr lang="en-US" sz="1655" spc="66" dirty="0">
                <a:solidFill>
                  <a:srgbClr val="000000"/>
                </a:solidFill>
                <a:latin typeface="Lato 1"/>
              </a:rPr>
              <a:t>Energy access will increase from 2016 to 75% (2020) and 90% (2030)</a:t>
            </a:r>
          </a:p>
          <a:p>
            <a:pPr>
              <a:lnSpc>
                <a:spcPts val="1987"/>
              </a:lnSpc>
              <a:spcBef>
                <a:spcPct val="0"/>
              </a:spcBef>
            </a:pPr>
            <a:endParaRPr lang="en-US" sz="1655" spc="66" dirty="0">
              <a:solidFill>
                <a:srgbClr val="000000"/>
              </a:solidFill>
              <a:latin typeface="Lato 1"/>
            </a:endParaRPr>
          </a:p>
          <a:p>
            <a:pPr>
              <a:lnSpc>
                <a:spcPts val="1987"/>
              </a:lnSpc>
              <a:spcBef>
                <a:spcPct val="0"/>
              </a:spcBef>
            </a:pPr>
            <a:r>
              <a:rPr lang="en-US" sz="1655" spc="66" dirty="0">
                <a:solidFill>
                  <a:srgbClr val="000000"/>
                </a:solidFill>
                <a:latin typeface="Lato 1"/>
              </a:rPr>
              <a:t>However major milestones have been missed with projections looking poor for 2030 target </a:t>
            </a:r>
          </a:p>
          <a:p>
            <a:pPr>
              <a:lnSpc>
                <a:spcPts val="1987"/>
              </a:lnSpc>
              <a:spcBef>
                <a:spcPct val="0"/>
              </a:spcBef>
            </a:pPr>
            <a:endParaRPr lang="en-US" sz="1655" spc="66" dirty="0">
              <a:solidFill>
                <a:srgbClr val="000000"/>
              </a:solidFill>
              <a:latin typeface="Lato 1"/>
            </a:endParaRPr>
          </a:p>
          <a:p>
            <a:pPr>
              <a:lnSpc>
                <a:spcPts val="1987"/>
              </a:lnSpc>
              <a:spcBef>
                <a:spcPct val="0"/>
              </a:spcBef>
            </a:pPr>
            <a:r>
              <a:rPr lang="en-US" sz="1655" spc="66" dirty="0">
                <a:solidFill>
                  <a:srgbClr val="000000"/>
                </a:solidFill>
                <a:latin typeface="Lato 1"/>
              </a:rPr>
              <a:t>Literature have looked at this issue specifically to the grid from technical, financial, economic aspect (</a:t>
            </a:r>
            <a:r>
              <a:rPr lang="en-US" sz="1655" spc="66" dirty="0" err="1">
                <a:solidFill>
                  <a:srgbClr val="000000"/>
                </a:solidFill>
                <a:latin typeface="Lato 1"/>
              </a:rPr>
              <a:t>Edomah</a:t>
            </a:r>
            <a:r>
              <a:rPr lang="en-US" sz="1655" spc="66" dirty="0">
                <a:solidFill>
                  <a:srgbClr val="000000"/>
                </a:solidFill>
                <a:latin typeface="Lato 1"/>
              </a:rPr>
              <a:t> et al 2017, </a:t>
            </a:r>
            <a:r>
              <a:rPr lang="en-US" sz="1655" spc="66" dirty="0" err="1">
                <a:solidFill>
                  <a:srgbClr val="000000"/>
                </a:solidFill>
                <a:latin typeface="Lato 1"/>
              </a:rPr>
              <a:t>Ujumadu</a:t>
            </a:r>
            <a:r>
              <a:rPr lang="en-US" sz="1655" spc="66" dirty="0">
                <a:solidFill>
                  <a:srgbClr val="000000"/>
                </a:solidFill>
                <a:latin typeface="Lato 1"/>
              </a:rPr>
              <a:t> 2018, Adeniyi 2019, </a:t>
            </a:r>
            <a:r>
              <a:rPr lang="en-US" sz="1655" spc="66" dirty="0" err="1">
                <a:solidFill>
                  <a:srgbClr val="000000"/>
                </a:solidFill>
                <a:latin typeface="Lato 1"/>
              </a:rPr>
              <a:t>Gungah</a:t>
            </a:r>
            <a:r>
              <a:rPr lang="en-US" sz="1655" spc="66" dirty="0">
                <a:solidFill>
                  <a:srgbClr val="000000"/>
                </a:solidFill>
                <a:latin typeface="Lato 1"/>
              </a:rPr>
              <a:t> 2019, </a:t>
            </a:r>
            <a:r>
              <a:rPr lang="en-US" sz="1655" spc="66" dirty="0" err="1">
                <a:solidFill>
                  <a:srgbClr val="000000"/>
                </a:solidFill>
                <a:latin typeface="Lato 1"/>
              </a:rPr>
              <a:t>Ovwigho</a:t>
            </a:r>
            <a:r>
              <a:rPr lang="en-US" sz="1655" spc="66" dirty="0">
                <a:solidFill>
                  <a:srgbClr val="000000"/>
                </a:solidFill>
                <a:latin typeface="Lato 1"/>
              </a:rPr>
              <a:t> et al 2020,  </a:t>
            </a:r>
            <a:r>
              <a:rPr lang="en-US" sz="1655" spc="66" dirty="0" err="1">
                <a:solidFill>
                  <a:srgbClr val="000000"/>
                </a:solidFill>
                <a:latin typeface="Lato 1"/>
              </a:rPr>
              <a:t>Nwozor</a:t>
            </a:r>
            <a:r>
              <a:rPr lang="en-US" sz="1655" spc="66" dirty="0">
                <a:solidFill>
                  <a:srgbClr val="000000"/>
                </a:solidFill>
                <a:latin typeface="Lato 1"/>
              </a:rPr>
              <a:t> 2021 ) </a:t>
            </a:r>
          </a:p>
          <a:p>
            <a:pPr algn="ctr">
              <a:lnSpc>
                <a:spcPts val="1987"/>
              </a:lnSpc>
              <a:spcBef>
                <a:spcPct val="0"/>
              </a:spcBef>
            </a:pPr>
            <a:endParaRPr lang="en-US" sz="1655" spc="66" dirty="0">
              <a:solidFill>
                <a:srgbClr val="000000"/>
              </a:solidFill>
              <a:latin typeface="Lato 1"/>
            </a:endParaRPr>
          </a:p>
        </p:txBody>
      </p:sp>
      <p:grpSp>
        <p:nvGrpSpPr>
          <p:cNvPr id="46" name="Group 46"/>
          <p:cNvGrpSpPr>
            <a:grpSpLocks noChangeAspect="1"/>
          </p:cNvGrpSpPr>
          <p:nvPr/>
        </p:nvGrpSpPr>
        <p:grpSpPr>
          <a:xfrm>
            <a:off x="3726590" y="7897998"/>
            <a:ext cx="275029" cy="257299"/>
            <a:chOff x="0" y="0"/>
            <a:chExt cx="1615440" cy="1511300"/>
          </a:xfrm>
        </p:grpSpPr>
        <p:sp>
          <p:nvSpPr>
            <p:cNvPr id="47" name="Freeform 47"/>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grpSp>
        <p:nvGrpSpPr>
          <p:cNvPr id="48" name="Group 48"/>
          <p:cNvGrpSpPr>
            <a:grpSpLocks noChangeAspect="1"/>
          </p:cNvGrpSpPr>
          <p:nvPr/>
        </p:nvGrpSpPr>
        <p:grpSpPr>
          <a:xfrm>
            <a:off x="3726590" y="8353925"/>
            <a:ext cx="275029" cy="257299"/>
            <a:chOff x="0" y="0"/>
            <a:chExt cx="1615440" cy="1511300"/>
          </a:xfrm>
        </p:grpSpPr>
        <p:sp>
          <p:nvSpPr>
            <p:cNvPr id="49" name="Freeform 49"/>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grpSp>
        <p:nvGrpSpPr>
          <p:cNvPr id="50" name="Group 50"/>
          <p:cNvGrpSpPr>
            <a:grpSpLocks noChangeAspect="1"/>
          </p:cNvGrpSpPr>
          <p:nvPr/>
        </p:nvGrpSpPr>
        <p:grpSpPr>
          <a:xfrm>
            <a:off x="3726590" y="8842062"/>
            <a:ext cx="275029" cy="257299"/>
            <a:chOff x="0" y="0"/>
            <a:chExt cx="1615440" cy="1511300"/>
          </a:xfrm>
        </p:grpSpPr>
        <p:sp>
          <p:nvSpPr>
            <p:cNvPr id="51" name="Freeform 51"/>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grpSp>
        <p:nvGrpSpPr>
          <p:cNvPr id="52" name="Group 52"/>
          <p:cNvGrpSpPr>
            <a:grpSpLocks noChangeAspect="1"/>
          </p:cNvGrpSpPr>
          <p:nvPr/>
        </p:nvGrpSpPr>
        <p:grpSpPr>
          <a:xfrm>
            <a:off x="3726590" y="7353215"/>
            <a:ext cx="275029" cy="257299"/>
            <a:chOff x="0" y="0"/>
            <a:chExt cx="1615440" cy="1511300"/>
          </a:xfrm>
        </p:grpSpPr>
        <p:sp>
          <p:nvSpPr>
            <p:cNvPr id="53" name="Freeform 53"/>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pic>
        <p:nvPicPr>
          <p:cNvPr id="55" name="Picture 55"/>
          <p:cNvPicPr>
            <a:picLocks noChangeAspect="1"/>
          </p:cNvPicPr>
          <p:nvPr/>
        </p:nvPicPr>
        <p:blipFill>
          <a:blip r:embed="rId8"/>
          <a:srcRect/>
          <a:stretch>
            <a:fillRect/>
          </a:stretch>
        </p:blipFill>
        <p:spPr>
          <a:xfrm>
            <a:off x="851019" y="6546761"/>
            <a:ext cx="2011421" cy="1612908"/>
          </a:xfrm>
          <a:prstGeom prst="rect">
            <a:avLst/>
          </a:prstGeom>
        </p:spPr>
      </p:pic>
      <p:pic>
        <p:nvPicPr>
          <p:cNvPr id="56" name="Picture 56"/>
          <p:cNvPicPr>
            <a:picLocks noChangeAspect="1"/>
          </p:cNvPicPr>
          <p:nvPr/>
        </p:nvPicPr>
        <p:blipFill>
          <a:blip r:embed="rId9"/>
          <a:srcRect l="13563" r="15075"/>
          <a:stretch>
            <a:fillRect/>
          </a:stretch>
        </p:blipFill>
        <p:spPr>
          <a:xfrm>
            <a:off x="14346790" y="0"/>
            <a:ext cx="3865010" cy="13502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228601" y="1028700"/>
            <a:ext cx="17907000" cy="9028423"/>
            <a:chOff x="0" y="0"/>
            <a:chExt cx="3758413" cy="2004394"/>
          </a:xfrm>
        </p:grpSpPr>
        <p:sp>
          <p:nvSpPr>
            <p:cNvPr id="3" name="Freeform 3"/>
            <p:cNvSpPr/>
            <p:nvPr/>
          </p:nvSpPr>
          <p:spPr>
            <a:xfrm>
              <a:off x="0" y="0"/>
              <a:ext cx="3758413" cy="2004394"/>
            </a:xfrm>
            <a:custGeom>
              <a:avLst/>
              <a:gdLst/>
              <a:ahLst/>
              <a:cxnLst/>
              <a:rect l="l" t="t" r="r" b="b"/>
              <a:pathLst>
                <a:path w="3758413" h="2004394">
                  <a:moveTo>
                    <a:pt x="0" y="0"/>
                  </a:moveTo>
                  <a:lnTo>
                    <a:pt x="3758413" y="0"/>
                  </a:lnTo>
                  <a:lnTo>
                    <a:pt x="3758413" y="2004394"/>
                  </a:lnTo>
                  <a:lnTo>
                    <a:pt x="0" y="2004394"/>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pic>
        <p:nvPicPr>
          <p:cNvPr id="8" name="Picture 8"/>
          <p:cNvPicPr>
            <a:picLocks noChangeAspect="1"/>
          </p:cNvPicPr>
          <p:nvPr/>
        </p:nvPicPr>
        <p:blipFill>
          <a:blip r:embed="rId4"/>
          <a:srcRect/>
          <a:stretch>
            <a:fillRect/>
          </a:stretch>
        </p:blipFill>
        <p:spPr>
          <a:xfrm>
            <a:off x="1384056" y="2482612"/>
            <a:ext cx="1521467" cy="1095456"/>
          </a:xfrm>
          <a:prstGeom prst="rect">
            <a:avLst/>
          </a:prstGeom>
        </p:spPr>
      </p:pic>
      <p:sp>
        <p:nvSpPr>
          <p:cNvPr id="9" name="TextBox 9"/>
          <p:cNvSpPr txBox="1"/>
          <p:nvPr/>
        </p:nvSpPr>
        <p:spPr>
          <a:xfrm>
            <a:off x="8132266" y="259376"/>
            <a:ext cx="1164133" cy="514350"/>
          </a:xfrm>
          <a:prstGeom prst="rect">
            <a:avLst/>
          </a:prstGeom>
        </p:spPr>
        <p:txBody>
          <a:bodyPr wrap="square" lIns="0" tIns="0" rIns="0" bIns="0" rtlCol="0" anchor="t">
            <a:spAutoFit/>
          </a:bodyPr>
          <a:lstStyle/>
          <a:p>
            <a:pPr algn="ctr">
              <a:lnSpc>
                <a:spcPts val="4200"/>
              </a:lnSpc>
              <a:spcBef>
                <a:spcPct val="0"/>
              </a:spcBef>
            </a:pPr>
            <a:r>
              <a:rPr lang="en-US" sz="3000" dirty="0">
                <a:solidFill>
                  <a:srgbClr val="FFFFFF"/>
                </a:solidFill>
                <a:latin typeface="Trocchi"/>
              </a:rPr>
              <a:t>Aim</a:t>
            </a:r>
          </a:p>
        </p:txBody>
      </p:sp>
      <p:sp>
        <p:nvSpPr>
          <p:cNvPr id="10" name="TextBox 10"/>
          <p:cNvSpPr txBox="1"/>
          <p:nvPr/>
        </p:nvSpPr>
        <p:spPr>
          <a:xfrm>
            <a:off x="3131792" y="2196862"/>
            <a:ext cx="13137992" cy="1313180"/>
          </a:xfrm>
          <a:prstGeom prst="rect">
            <a:avLst/>
          </a:prstGeom>
        </p:spPr>
        <p:txBody>
          <a:bodyPr lIns="0" tIns="0" rIns="0" bIns="0" rtlCol="0" anchor="t">
            <a:spAutoFit/>
          </a:bodyPr>
          <a:lstStyle/>
          <a:p>
            <a:pPr algn="just">
              <a:lnSpc>
                <a:spcPts val="5500"/>
              </a:lnSpc>
            </a:pPr>
            <a:r>
              <a:rPr lang="en-US" sz="2199">
                <a:solidFill>
                  <a:srgbClr val="000000"/>
                </a:solidFill>
                <a:latin typeface="Lato 1"/>
              </a:rPr>
              <a:t>This research aims to critically investigate the enablers and inhibitors for the implementation of grid-based renewable electricity generation strategies in Nigeria.</a:t>
            </a:r>
          </a:p>
        </p:txBody>
      </p:sp>
      <p:pic>
        <p:nvPicPr>
          <p:cNvPr id="12" name="Picture 12"/>
          <p:cNvPicPr>
            <a:picLocks noChangeAspect="1"/>
          </p:cNvPicPr>
          <p:nvPr/>
        </p:nvPicPr>
        <p:blipFill>
          <a:blip r:embed="rId5"/>
          <a:srcRect l="8695" t="4698" r="8695"/>
          <a:stretch>
            <a:fillRect/>
          </a:stretch>
        </p:blipFill>
        <p:spPr>
          <a:xfrm>
            <a:off x="1028700" y="5856391"/>
            <a:ext cx="2211333" cy="1913343"/>
          </a:xfrm>
          <a:prstGeom prst="rect">
            <a:avLst/>
          </a:prstGeom>
        </p:spPr>
      </p:pic>
      <p:sp>
        <p:nvSpPr>
          <p:cNvPr id="13" name="TextBox 13"/>
          <p:cNvSpPr txBox="1"/>
          <p:nvPr/>
        </p:nvSpPr>
        <p:spPr>
          <a:xfrm>
            <a:off x="3968991" y="6236209"/>
            <a:ext cx="12300793" cy="1533525"/>
          </a:xfrm>
          <a:prstGeom prst="rect">
            <a:avLst/>
          </a:prstGeom>
        </p:spPr>
        <p:txBody>
          <a:bodyPr lIns="0" tIns="0" rIns="0" bIns="0" rtlCol="0" anchor="t">
            <a:spAutoFit/>
          </a:bodyPr>
          <a:lstStyle/>
          <a:p>
            <a:pPr>
              <a:lnSpc>
                <a:spcPts val="2413"/>
              </a:lnSpc>
              <a:spcBef>
                <a:spcPct val="0"/>
              </a:spcBef>
            </a:pPr>
            <a:r>
              <a:rPr lang="en-US" sz="2011" spc="80">
                <a:solidFill>
                  <a:srgbClr val="000000"/>
                </a:solidFill>
                <a:latin typeface="Lato 1"/>
              </a:rPr>
              <a:t>To critically assess the grid-based renewable energy development status in Nigeria.</a:t>
            </a:r>
          </a:p>
          <a:p>
            <a:pPr>
              <a:lnSpc>
                <a:spcPts val="2413"/>
              </a:lnSpc>
              <a:spcBef>
                <a:spcPct val="0"/>
              </a:spcBef>
            </a:pPr>
            <a:r>
              <a:rPr lang="en-US" sz="2011" spc="80">
                <a:solidFill>
                  <a:srgbClr val="000000"/>
                </a:solidFill>
                <a:latin typeface="Lato 1"/>
              </a:rPr>
              <a:t> </a:t>
            </a:r>
          </a:p>
          <a:p>
            <a:pPr>
              <a:lnSpc>
                <a:spcPts val="2413"/>
              </a:lnSpc>
              <a:spcBef>
                <a:spcPct val="0"/>
              </a:spcBef>
            </a:pPr>
            <a:r>
              <a:rPr lang="en-US" sz="2011" spc="80">
                <a:solidFill>
                  <a:srgbClr val="000000"/>
                </a:solidFill>
                <a:latin typeface="Lato 1"/>
              </a:rPr>
              <a:t>To investigate the enablers of the grid-based renewable energy  strategies implementation in Nigeria.</a:t>
            </a:r>
          </a:p>
          <a:p>
            <a:pPr>
              <a:lnSpc>
                <a:spcPts val="2413"/>
              </a:lnSpc>
              <a:spcBef>
                <a:spcPct val="0"/>
              </a:spcBef>
            </a:pPr>
            <a:endParaRPr lang="en-US" sz="2011" spc="80">
              <a:solidFill>
                <a:srgbClr val="000000"/>
              </a:solidFill>
              <a:latin typeface="Lato 1"/>
            </a:endParaRPr>
          </a:p>
          <a:p>
            <a:pPr>
              <a:lnSpc>
                <a:spcPts val="2413"/>
              </a:lnSpc>
              <a:spcBef>
                <a:spcPct val="0"/>
              </a:spcBef>
            </a:pPr>
            <a:r>
              <a:rPr lang="en-US" sz="2011" spc="80">
                <a:solidFill>
                  <a:srgbClr val="000000"/>
                </a:solidFill>
                <a:latin typeface="Lato 1"/>
              </a:rPr>
              <a:t>To investigate the inhibitors of the grid-based renewable energy  strategies implementation in Nigeria</a:t>
            </a:r>
          </a:p>
        </p:txBody>
      </p:sp>
      <p:grpSp>
        <p:nvGrpSpPr>
          <p:cNvPr id="14" name="Group 14"/>
          <p:cNvGrpSpPr>
            <a:grpSpLocks noChangeAspect="1"/>
          </p:cNvGrpSpPr>
          <p:nvPr/>
        </p:nvGrpSpPr>
        <p:grpSpPr>
          <a:xfrm>
            <a:off x="3589076" y="6879084"/>
            <a:ext cx="275029" cy="257299"/>
            <a:chOff x="0" y="0"/>
            <a:chExt cx="1615440" cy="1511300"/>
          </a:xfrm>
        </p:grpSpPr>
        <p:sp>
          <p:nvSpPr>
            <p:cNvPr id="15" name="Freeform 15"/>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grpSp>
        <p:nvGrpSpPr>
          <p:cNvPr id="16" name="Group 16"/>
          <p:cNvGrpSpPr>
            <a:grpSpLocks noChangeAspect="1"/>
          </p:cNvGrpSpPr>
          <p:nvPr/>
        </p:nvGrpSpPr>
        <p:grpSpPr>
          <a:xfrm>
            <a:off x="3589076" y="7512435"/>
            <a:ext cx="275029" cy="257299"/>
            <a:chOff x="0" y="0"/>
            <a:chExt cx="1615440" cy="1511300"/>
          </a:xfrm>
        </p:grpSpPr>
        <p:sp>
          <p:nvSpPr>
            <p:cNvPr id="17" name="Freeform 17"/>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grpSp>
        <p:nvGrpSpPr>
          <p:cNvPr id="18" name="Group 18"/>
          <p:cNvGrpSpPr>
            <a:grpSpLocks noChangeAspect="1"/>
          </p:cNvGrpSpPr>
          <p:nvPr/>
        </p:nvGrpSpPr>
        <p:grpSpPr>
          <a:xfrm>
            <a:off x="3589076" y="6245734"/>
            <a:ext cx="275029" cy="257299"/>
            <a:chOff x="0" y="0"/>
            <a:chExt cx="1615440" cy="1511300"/>
          </a:xfrm>
        </p:grpSpPr>
        <p:sp>
          <p:nvSpPr>
            <p:cNvPr id="19" name="Freeform 19"/>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4788C7"/>
            </a:solidFill>
          </p:spPr>
          <p:txBody>
            <a:bodyPr/>
            <a:lstStyle/>
            <a:p>
              <a:endParaRPr lang="en-GB"/>
            </a:p>
          </p:txBody>
        </p:sp>
      </p:grpSp>
      <p:sp>
        <p:nvSpPr>
          <p:cNvPr id="20" name="TextBox 20"/>
          <p:cNvSpPr txBox="1"/>
          <p:nvPr/>
        </p:nvSpPr>
        <p:spPr>
          <a:xfrm>
            <a:off x="7466283" y="4431885"/>
            <a:ext cx="2668317" cy="403765"/>
          </a:xfrm>
          <a:prstGeom prst="rect">
            <a:avLst/>
          </a:prstGeom>
        </p:spPr>
        <p:txBody>
          <a:bodyPr wrap="square" lIns="0" tIns="0" rIns="0" bIns="0" rtlCol="0" anchor="t">
            <a:spAutoFit/>
          </a:bodyPr>
          <a:lstStyle/>
          <a:p>
            <a:pPr algn="ctr">
              <a:lnSpc>
                <a:spcPts val="3373"/>
              </a:lnSpc>
              <a:spcBef>
                <a:spcPct val="0"/>
              </a:spcBef>
            </a:pPr>
            <a:r>
              <a:rPr lang="en-US" sz="2811" spc="112" dirty="0">
                <a:solidFill>
                  <a:srgbClr val="4788C7"/>
                </a:solidFill>
                <a:latin typeface="Lato 1 Bold"/>
              </a:rPr>
              <a:t>Objectives</a:t>
            </a:r>
          </a:p>
        </p:txBody>
      </p:sp>
      <p:pic>
        <p:nvPicPr>
          <p:cNvPr id="21" name="Picture 56">
            <a:extLst>
              <a:ext uri="{FF2B5EF4-FFF2-40B4-BE49-F238E27FC236}">
                <a16:creationId xmlns:a16="http://schemas.microsoft.com/office/drawing/2014/main" id="{F2F0EE98-E444-44D2-B75C-AFB776D2D50F}"/>
              </a:ext>
            </a:extLst>
          </p:cNvPr>
          <p:cNvPicPr>
            <a:picLocks noChangeAspect="1"/>
          </p:cNvPicPr>
          <p:nvPr/>
        </p:nvPicPr>
        <p:blipFill>
          <a:blip r:embed="rId6"/>
          <a:srcRect l="13563" r="15075"/>
          <a:stretch>
            <a:fillRect/>
          </a:stretch>
        </p:blipFill>
        <p:spPr>
          <a:xfrm>
            <a:off x="14270590" y="0"/>
            <a:ext cx="3865010" cy="1350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84197" y="1315341"/>
            <a:ext cx="17864699" cy="8655465"/>
            <a:chOff x="0" y="0"/>
            <a:chExt cx="4040648" cy="1957698"/>
          </a:xfrm>
        </p:grpSpPr>
        <p:sp>
          <p:nvSpPr>
            <p:cNvPr id="3" name="Freeform 3"/>
            <p:cNvSpPr/>
            <p:nvPr/>
          </p:nvSpPr>
          <p:spPr>
            <a:xfrm>
              <a:off x="0" y="0"/>
              <a:ext cx="4040648" cy="1957698"/>
            </a:xfrm>
            <a:custGeom>
              <a:avLst/>
              <a:gdLst/>
              <a:ahLst/>
              <a:cxnLst/>
              <a:rect l="l" t="t" r="r" b="b"/>
              <a:pathLst>
                <a:path w="4040648" h="1957698">
                  <a:moveTo>
                    <a:pt x="0" y="0"/>
                  </a:moveTo>
                  <a:lnTo>
                    <a:pt x="4040648" y="0"/>
                  </a:lnTo>
                  <a:lnTo>
                    <a:pt x="4040648" y="1957698"/>
                  </a:lnTo>
                  <a:lnTo>
                    <a:pt x="0" y="1957698"/>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59603" y="2300491"/>
            <a:ext cx="61443" cy="4370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3647" y="2460761"/>
            <a:ext cx="61443" cy="43701"/>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75744" y="2460761"/>
            <a:ext cx="61443" cy="43701"/>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05523" y="2446411"/>
            <a:ext cx="61443" cy="43701"/>
          </a:xfrm>
          <a:prstGeom prst="rect">
            <a:avLst/>
          </a:prstGeom>
        </p:spPr>
      </p:pic>
      <p:pic>
        <p:nvPicPr>
          <p:cNvPr id="8" name="Picture 8"/>
          <p:cNvPicPr>
            <a:picLocks noChangeAspect="1"/>
          </p:cNvPicPr>
          <p:nvPr/>
        </p:nvPicPr>
        <p:blipFill>
          <a:blip r:embed="rId5"/>
          <a:srcRect l="70" t="197" b="63"/>
          <a:stretch>
            <a:fillRect/>
          </a:stretch>
        </p:blipFill>
        <p:spPr>
          <a:xfrm>
            <a:off x="4636163" y="1804043"/>
            <a:ext cx="7047905" cy="7096243"/>
          </a:xfrm>
          <a:prstGeom prst="rect">
            <a:avLst/>
          </a:prstGeom>
        </p:spPr>
      </p:pic>
      <p:sp>
        <p:nvSpPr>
          <p:cNvPr id="9" name="TextBox 9"/>
          <p:cNvSpPr txBox="1"/>
          <p:nvPr/>
        </p:nvSpPr>
        <p:spPr>
          <a:xfrm>
            <a:off x="4724400" y="555022"/>
            <a:ext cx="7162800" cy="514350"/>
          </a:xfrm>
          <a:prstGeom prst="rect">
            <a:avLst/>
          </a:prstGeom>
        </p:spPr>
        <p:txBody>
          <a:bodyPr wrap="square" lIns="0" tIns="0" rIns="0" bIns="0" rtlCol="0" anchor="t">
            <a:spAutoFit/>
          </a:bodyPr>
          <a:lstStyle/>
          <a:p>
            <a:pPr algn="ctr">
              <a:lnSpc>
                <a:spcPts val="4200"/>
              </a:lnSpc>
              <a:spcBef>
                <a:spcPct val="0"/>
              </a:spcBef>
            </a:pPr>
            <a:r>
              <a:rPr lang="en-US" sz="3000" dirty="0">
                <a:solidFill>
                  <a:srgbClr val="FFFEFE"/>
                </a:solidFill>
                <a:latin typeface="Trocchi"/>
              </a:rPr>
              <a:t>Theoretical Underpinning</a:t>
            </a:r>
          </a:p>
        </p:txBody>
      </p:sp>
      <p:sp>
        <p:nvSpPr>
          <p:cNvPr id="10" name="TextBox 10"/>
          <p:cNvSpPr txBox="1"/>
          <p:nvPr/>
        </p:nvSpPr>
        <p:spPr>
          <a:xfrm>
            <a:off x="5498306" y="9144000"/>
            <a:ext cx="12282246" cy="228600"/>
          </a:xfrm>
          <a:prstGeom prst="rect">
            <a:avLst/>
          </a:prstGeom>
        </p:spPr>
        <p:txBody>
          <a:bodyPr lIns="0" tIns="0" rIns="0" bIns="0" rtlCol="0" anchor="t">
            <a:spAutoFit/>
          </a:bodyPr>
          <a:lstStyle/>
          <a:p>
            <a:pPr algn="ctr">
              <a:lnSpc>
                <a:spcPts val="1799"/>
              </a:lnSpc>
              <a:spcBef>
                <a:spcPct val="0"/>
              </a:spcBef>
            </a:pPr>
            <a:r>
              <a:rPr lang="en-US" sz="1499" spc="59">
                <a:solidFill>
                  <a:srgbClr val="000000"/>
                </a:solidFill>
                <a:latin typeface="Lato 1"/>
              </a:rPr>
              <a:t>Source: Multi-level Perspective (MLP) Framework (adapted from Geels 2002)</a:t>
            </a:r>
          </a:p>
        </p:txBody>
      </p:sp>
      <p:pic>
        <p:nvPicPr>
          <p:cNvPr id="11" name="Picture 11"/>
          <p:cNvPicPr>
            <a:picLocks noChangeAspect="1"/>
          </p:cNvPicPr>
          <p:nvPr/>
        </p:nvPicPr>
        <p:blipFill>
          <a:blip r:embed="rId6"/>
          <a:srcRect l="13563" r="15075"/>
          <a:stretch>
            <a:fillRect/>
          </a:stretch>
        </p:blipFill>
        <p:spPr>
          <a:xfrm>
            <a:off x="14194390" y="0"/>
            <a:ext cx="3865010" cy="13502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84197" y="1315341"/>
            <a:ext cx="17864699" cy="8655465"/>
            <a:chOff x="0" y="0"/>
            <a:chExt cx="4040648" cy="1957698"/>
          </a:xfrm>
        </p:grpSpPr>
        <p:sp>
          <p:nvSpPr>
            <p:cNvPr id="3" name="Freeform 3"/>
            <p:cNvSpPr/>
            <p:nvPr/>
          </p:nvSpPr>
          <p:spPr>
            <a:xfrm>
              <a:off x="0" y="0"/>
              <a:ext cx="4040648" cy="1957698"/>
            </a:xfrm>
            <a:custGeom>
              <a:avLst/>
              <a:gdLst/>
              <a:ahLst/>
              <a:cxnLst/>
              <a:rect l="l" t="t" r="r" b="b"/>
              <a:pathLst>
                <a:path w="4040648" h="1957698">
                  <a:moveTo>
                    <a:pt x="0" y="0"/>
                  </a:moveTo>
                  <a:lnTo>
                    <a:pt x="4040648" y="0"/>
                  </a:lnTo>
                  <a:lnTo>
                    <a:pt x="4040648" y="1957698"/>
                  </a:lnTo>
                  <a:lnTo>
                    <a:pt x="0" y="1957698"/>
                  </a:lnTo>
                  <a:close/>
                </a:path>
              </a:pathLst>
            </a:custGeom>
            <a:solidFill>
              <a:srgbClr val="FFFFFF"/>
            </a:solidFill>
          </p:spPr>
          <p:txBody>
            <a:bodyPr/>
            <a:lstStyle/>
            <a:p>
              <a:endParaRPr lang="en-GB"/>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pic>
        <p:nvPicPr>
          <p:cNvPr id="8" name="Picture 8"/>
          <p:cNvPicPr>
            <a:picLocks noChangeAspect="1"/>
          </p:cNvPicPr>
          <p:nvPr/>
        </p:nvPicPr>
        <p:blipFill>
          <a:blip r:embed="rId4"/>
          <a:srcRect/>
          <a:stretch>
            <a:fillRect/>
          </a:stretch>
        </p:blipFill>
        <p:spPr>
          <a:xfrm>
            <a:off x="1754131" y="1933631"/>
            <a:ext cx="9213994" cy="7438969"/>
          </a:xfrm>
          <a:prstGeom prst="rect">
            <a:avLst/>
          </a:prstGeom>
        </p:spPr>
      </p:pic>
      <p:sp>
        <p:nvSpPr>
          <p:cNvPr id="9" name="AutoShape 9"/>
          <p:cNvSpPr/>
          <p:nvPr/>
        </p:nvSpPr>
        <p:spPr>
          <a:xfrm rot="9078883">
            <a:off x="10549053" y="4781148"/>
            <a:ext cx="1100031" cy="0"/>
          </a:xfrm>
          <a:prstGeom prst="line">
            <a:avLst/>
          </a:prstGeom>
          <a:ln w="104775" cap="rnd">
            <a:solidFill>
              <a:srgbClr val="4788C7"/>
            </a:solidFill>
            <a:prstDash val="solid"/>
            <a:headEnd type="none" w="sm" len="sm"/>
            <a:tailEnd type="triangle" w="lg" len="med"/>
          </a:ln>
        </p:spPr>
        <p:txBody>
          <a:bodyPr/>
          <a:lstStyle/>
          <a:p>
            <a:endParaRPr lang="en-GB"/>
          </a:p>
        </p:txBody>
      </p:sp>
      <p:pic>
        <p:nvPicPr>
          <p:cNvPr id="10" name="Picture 10"/>
          <p:cNvPicPr>
            <a:picLocks noChangeAspect="1"/>
          </p:cNvPicPr>
          <p:nvPr/>
        </p:nvPicPr>
        <p:blipFill>
          <a:blip r:embed="rId5"/>
          <a:srcRect/>
          <a:stretch>
            <a:fillRect/>
          </a:stretch>
        </p:blipFill>
        <p:spPr>
          <a:xfrm>
            <a:off x="12107343" y="2504462"/>
            <a:ext cx="5303398" cy="5335443"/>
          </a:xfrm>
          <a:prstGeom prst="rect">
            <a:avLst/>
          </a:prstGeom>
        </p:spPr>
      </p:pic>
      <p:sp>
        <p:nvSpPr>
          <p:cNvPr id="11" name="TextBox 11"/>
          <p:cNvSpPr txBox="1"/>
          <p:nvPr/>
        </p:nvSpPr>
        <p:spPr>
          <a:xfrm>
            <a:off x="5510379" y="555022"/>
            <a:ext cx="6596963" cy="514350"/>
          </a:xfrm>
          <a:prstGeom prst="rect">
            <a:avLst/>
          </a:prstGeom>
        </p:spPr>
        <p:txBody>
          <a:bodyPr wrap="square" lIns="0" tIns="0" rIns="0" bIns="0" rtlCol="0" anchor="t">
            <a:spAutoFit/>
          </a:bodyPr>
          <a:lstStyle/>
          <a:p>
            <a:pPr algn="ctr">
              <a:lnSpc>
                <a:spcPts val="4200"/>
              </a:lnSpc>
              <a:spcBef>
                <a:spcPct val="0"/>
              </a:spcBef>
            </a:pPr>
            <a:r>
              <a:rPr lang="en-US" sz="3000" dirty="0">
                <a:solidFill>
                  <a:srgbClr val="FFFEFE"/>
                </a:solidFill>
                <a:latin typeface="Trocchi"/>
              </a:rPr>
              <a:t>Theoretical Underpinning</a:t>
            </a:r>
          </a:p>
        </p:txBody>
      </p:sp>
      <p:sp>
        <p:nvSpPr>
          <p:cNvPr id="12" name="TextBox 12"/>
          <p:cNvSpPr txBox="1"/>
          <p:nvPr/>
        </p:nvSpPr>
        <p:spPr>
          <a:xfrm>
            <a:off x="-815523" y="9372600"/>
            <a:ext cx="12282246" cy="457200"/>
          </a:xfrm>
          <a:prstGeom prst="rect">
            <a:avLst/>
          </a:prstGeom>
        </p:spPr>
        <p:txBody>
          <a:bodyPr lIns="0" tIns="0" rIns="0" bIns="0" rtlCol="0" anchor="t">
            <a:spAutoFit/>
          </a:bodyPr>
          <a:lstStyle/>
          <a:p>
            <a:pPr algn="ctr">
              <a:lnSpc>
                <a:spcPts val="1799"/>
              </a:lnSpc>
            </a:pPr>
            <a:r>
              <a:rPr lang="en-US" sz="1499" spc="59">
                <a:solidFill>
                  <a:srgbClr val="000000"/>
                </a:solidFill>
                <a:latin typeface="Lato 1"/>
              </a:rPr>
              <a:t>Author: Urgency for grid-based renewable energy generation in Nigeria</a:t>
            </a:r>
          </a:p>
          <a:p>
            <a:pPr algn="ctr">
              <a:lnSpc>
                <a:spcPts val="1799"/>
              </a:lnSpc>
              <a:spcBef>
                <a:spcPct val="0"/>
              </a:spcBef>
            </a:pPr>
            <a:endParaRPr lang="en-US" sz="1499" spc="59">
              <a:solidFill>
                <a:srgbClr val="000000"/>
              </a:solidFill>
              <a:latin typeface="Lato 1"/>
            </a:endParaRPr>
          </a:p>
        </p:txBody>
      </p:sp>
      <p:sp>
        <p:nvSpPr>
          <p:cNvPr id="13" name="TextBox 13"/>
          <p:cNvSpPr txBox="1"/>
          <p:nvPr/>
        </p:nvSpPr>
        <p:spPr>
          <a:xfrm>
            <a:off x="8056911" y="8367560"/>
            <a:ext cx="11422530" cy="204411"/>
          </a:xfrm>
          <a:prstGeom prst="rect">
            <a:avLst/>
          </a:prstGeom>
        </p:spPr>
        <p:txBody>
          <a:bodyPr lIns="0" tIns="0" rIns="0" bIns="0" rtlCol="0" anchor="t">
            <a:spAutoFit/>
          </a:bodyPr>
          <a:lstStyle/>
          <a:p>
            <a:pPr algn="ctr">
              <a:lnSpc>
                <a:spcPts val="1543"/>
              </a:lnSpc>
              <a:spcBef>
                <a:spcPct val="0"/>
              </a:spcBef>
            </a:pPr>
            <a:r>
              <a:rPr lang="en-US" sz="1285" spc="51">
                <a:solidFill>
                  <a:srgbClr val="000000"/>
                </a:solidFill>
                <a:latin typeface="Lato 1"/>
              </a:rPr>
              <a:t>MULTI-LEVEL PERSPECTIVE (MLP) FRAMEWORK (ADAPTED FROM GEELS 2002)</a:t>
            </a: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28351" y="3238919"/>
            <a:ext cx="4828392" cy="4828392"/>
          </a:xfrm>
          <a:prstGeom prst="rect">
            <a:avLst/>
          </a:prstGeom>
        </p:spPr>
      </p:pic>
      <p:pic>
        <p:nvPicPr>
          <p:cNvPr id="15" name="Picture 15"/>
          <p:cNvPicPr>
            <a:picLocks noChangeAspect="1"/>
          </p:cNvPicPr>
          <p:nvPr/>
        </p:nvPicPr>
        <p:blipFill>
          <a:blip r:embed="rId8"/>
          <a:srcRect l="13563" r="15075"/>
          <a:stretch>
            <a:fillRect/>
          </a:stretch>
        </p:blipFill>
        <p:spPr>
          <a:xfrm>
            <a:off x="14194390" y="0"/>
            <a:ext cx="3865010" cy="1350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525513" y="1015644"/>
            <a:ext cx="17236974" cy="9167051"/>
            <a:chOff x="0" y="0"/>
            <a:chExt cx="3794202" cy="2017851"/>
          </a:xfrm>
        </p:grpSpPr>
        <p:sp>
          <p:nvSpPr>
            <p:cNvPr id="3" name="Freeform 3"/>
            <p:cNvSpPr/>
            <p:nvPr/>
          </p:nvSpPr>
          <p:spPr>
            <a:xfrm>
              <a:off x="0" y="0"/>
              <a:ext cx="3794201" cy="2017851"/>
            </a:xfrm>
            <a:custGeom>
              <a:avLst/>
              <a:gdLst/>
              <a:ahLst/>
              <a:cxnLst/>
              <a:rect l="l" t="t" r="r" b="b"/>
              <a:pathLst>
                <a:path w="3794201" h="2017851">
                  <a:moveTo>
                    <a:pt x="0" y="0"/>
                  </a:moveTo>
                  <a:lnTo>
                    <a:pt x="3794201" y="0"/>
                  </a:lnTo>
                  <a:lnTo>
                    <a:pt x="3794201" y="2017851"/>
                  </a:lnTo>
                  <a:lnTo>
                    <a:pt x="0" y="2017851"/>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sp>
        <p:nvSpPr>
          <p:cNvPr id="9" name="TextBox 9"/>
          <p:cNvSpPr txBox="1"/>
          <p:nvPr/>
        </p:nvSpPr>
        <p:spPr>
          <a:xfrm>
            <a:off x="2234368" y="151787"/>
            <a:ext cx="14249535" cy="514350"/>
          </a:xfrm>
          <a:prstGeom prst="rect">
            <a:avLst/>
          </a:prstGeom>
        </p:spPr>
        <p:txBody>
          <a:bodyPr lIns="0" tIns="0" rIns="0" bIns="0" rtlCol="0" anchor="t">
            <a:spAutoFit/>
          </a:bodyPr>
          <a:lstStyle/>
          <a:p>
            <a:pPr algn="ctr">
              <a:lnSpc>
                <a:spcPts val="4200"/>
              </a:lnSpc>
              <a:spcBef>
                <a:spcPct val="0"/>
              </a:spcBef>
            </a:pPr>
            <a:r>
              <a:rPr lang="en-US" sz="3000" spc="6" dirty="0">
                <a:solidFill>
                  <a:schemeClr val="bg1"/>
                </a:solidFill>
                <a:latin typeface="Trocchi"/>
              </a:rPr>
              <a:t>Research Methodology </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0103" y="2490991"/>
            <a:ext cx="61443" cy="43701"/>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94147" y="2651261"/>
            <a:ext cx="61443" cy="4370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66244" y="2651261"/>
            <a:ext cx="61443" cy="43701"/>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96023" y="2636911"/>
            <a:ext cx="61443" cy="4370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6894462" y="2091720"/>
            <a:ext cx="2733194" cy="234988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6894462" y="6535768"/>
            <a:ext cx="2733194" cy="234988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9477661" y="2085527"/>
            <a:ext cx="2733194" cy="234988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9478212" y="6529576"/>
            <a:ext cx="2733194" cy="2349880"/>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597613" y="4320016"/>
            <a:ext cx="2733194" cy="234988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739340" y="4320016"/>
            <a:ext cx="2733194" cy="234988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21776" y="4885158"/>
            <a:ext cx="1188710" cy="1112929"/>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327148" y="7271949"/>
            <a:ext cx="1034220" cy="103422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39395" y="7195800"/>
            <a:ext cx="1167238" cy="1186519"/>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255269" y="4885158"/>
            <a:ext cx="1251759" cy="1242371"/>
          </a:xfrm>
          <a:prstGeom prst="rect">
            <a:avLst/>
          </a:prstGeom>
        </p:spPr>
      </p:pic>
      <p:pic>
        <p:nvPicPr>
          <p:cNvPr id="24"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636610" y="2680612"/>
            <a:ext cx="1329769" cy="1087086"/>
          </a:xfrm>
          <a:prstGeom prst="rect">
            <a:avLst/>
          </a:prstGeom>
        </p:spPr>
      </p:pic>
      <p:pic>
        <p:nvPicPr>
          <p:cNvPr id="25" name="Picture 2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349036" y="2636911"/>
            <a:ext cx="1130787" cy="1130787"/>
          </a:xfrm>
          <a:prstGeom prst="rect">
            <a:avLst/>
          </a:prstGeom>
        </p:spPr>
      </p:pic>
      <p:sp>
        <p:nvSpPr>
          <p:cNvPr id="26" name="TextBox 26"/>
          <p:cNvSpPr txBox="1"/>
          <p:nvPr/>
        </p:nvSpPr>
        <p:spPr>
          <a:xfrm>
            <a:off x="2394147" y="5160459"/>
            <a:ext cx="3218536" cy="329438"/>
          </a:xfrm>
          <a:prstGeom prst="rect">
            <a:avLst/>
          </a:prstGeom>
        </p:spPr>
        <p:txBody>
          <a:bodyPr lIns="0" tIns="0" rIns="0" bIns="0" rtlCol="0" anchor="t">
            <a:spAutoFit/>
          </a:bodyPr>
          <a:lstStyle/>
          <a:p>
            <a:pPr algn="r">
              <a:lnSpc>
                <a:spcPts val="2595"/>
              </a:lnSpc>
            </a:pPr>
            <a:r>
              <a:rPr lang="en-US" sz="2200">
                <a:solidFill>
                  <a:srgbClr val="000000"/>
                </a:solidFill>
                <a:latin typeface="Lato 2"/>
              </a:rPr>
              <a:t>Data Analysis Technique </a:t>
            </a:r>
          </a:p>
        </p:txBody>
      </p:sp>
      <p:sp>
        <p:nvSpPr>
          <p:cNvPr id="27" name="TextBox 27"/>
          <p:cNvSpPr txBox="1"/>
          <p:nvPr/>
        </p:nvSpPr>
        <p:spPr>
          <a:xfrm>
            <a:off x="4420133" y="7538607"/>
            <a:ext cx="2385101" cy="329438"/>
          </a:xfrm>
          <a:prstGeom prst="rect">
            <a:avLst/>
          </a:prstGeom>
        </p:spPr>
        <p:txBody>
          <a:bodyPr lIns="0" tIns="0" rIns="0" bIns="0" rtlCol="0" anchor="t">
            <a:spAutoFit/>
          </a:bodyPr>
          <a:lstStyle/>
          <a:p>
            <a:pPr algn="r">
              <a:lnSpc>
                <a:spcPts val="2595"/>
              </a:lnSpc>
            </a:pPr>
            <a:r>
              <a:rPr lang="en-US" sz="2199">
                <a:solidFill>
                  <a:srgbClr val="000000"/>
                </a:solidFill>
                <a:latin typeface="Lato 2"/>
              </a:rPr>
              <a:t>Data collection </a:t>
            </a:r>
          </a:p>
        </p:txBody>
      </p:sp>
      <p:sp>
        <p:nvSpPr>
          <p:cNvPr id="28" name="TextBox 28"/>
          <p:cNvSpPr txBox="1"/>
          <p:nvPr/>
        </p:nvSpPr>
        <p:spPr>
          <a:xfrm>
            <a:off x="3259030" y="2621030"/>
            <a:ext cx="3337598" cy="329438"/>
          </a:xfrm>
          <a:prstGeom prst="rect">
            <a:avLst/>
          </a:prstGeom>
        </p:spPr>
        <p:txBody>
          <a:bodyPr lIns="0" tIns="0" rIns="0" bIns="0" rtlCol="0" anchor="t">
            <a:spAutoFit/>
          </a:bodyPr>
          <a:lstStyle/>
          <a:p>
            <a:pPr algn="r">
              <a:lnSpc>
                <a:spcPts val="2595"/>
              </a:lnSpc>
            </a:pPr>
            <a:r>
              <a:rPr lang="en-US" sz="2200">
                <a:solidFill>
                  <a:srgbClr val="000000"/>
                </a:solidFill>
                <a:latin typeface="Lato 1"/>
              </a:rPr>
              <a:t>Research Philosophy </a:t>
            </a:r>
          </a:p>
        </p:txBody>
      </p:sp>
      <p:sp>
        <p:nvSpPr>
          <p:cNvPr id="29" name="TextBox 29"/>
          <p:cNvSpPr txBox="1"/>
          <p:nvPr/>
        </p:nvSpPr>
        <p:spPr>
          <a:xfrm>
            <a:off x="12116131" y="2562590"/>
            <a:ext cx="3853534" cy="329438"/>
          </a:xfrm>
          <a:prstGeom prst="rect">
            <a:avLst/>
          </a:prstGeom>
        </p:spPr>
        <p:txBody>
          <a:bodyPr lIns="0" tIns="0" rIns="0" bIns="0" rtlCol="0" anchor="t">
            <a:spAutoFit/>
          </a:bodyPr>
          <a:lstStyle/>
          <a:p>
            <a:pPr algn="ctr">
              <a:lnSpc>
                <a:spcPts val="2595"/>
              </a:lnSpc>
            </a:pPr>
            <a:r>
              <a:rPr lang="en-US" sz="2200">
                <a:solidFill>
                  <a:srgbClr val="000000"/>
                </a:solidFill>
                <a:latin typeface="Lato 2"/>
              </a:rPr>
              <a:t>Research Approach</a:t>
            </a:r>
          </a:p>
        </p:txBody>
      </p:sp>
      <p:sp>
        <p:nvSpPr>
          <p:cNvPr id="30" name="TextBox 30"/>
          <p:cNvSpPr txBox="1"/>
          <p:nvPr/>
        </p:nvSpPr>
        <p:spPr>
          <a:xfrm>
            <a:off x="13574930" y="5414738"/>
            <a:ext cx="3099474" cy="329438"/>
          </a:xfrm>
          <a:prstGeom prst="rect">
            <a:avLst/>
          </a:prstGeom>
        </p:spPr>
        <p:txBody>
          <a:bodyPr lIns="0" tIns="0" rIns="0" bIns="0" rtlCol="0" anchor="t">
            <a:spAutoFit/>
          </a:bodyPr>
          <a:lstStyle/>
          <a:p>
            <a:pPr>
              <a:lnSpc>
                <a:spcPts val="2595"/>
              </a:lnSpc>
            </a:pPr>
            <a:r>
              <a:rPr lang="en-US" sz="2199">
                <a:solidFill>
                  <a:srgbClr val="000000"/>
                </a:solidFill>
                <a:latin typeface="Lato 2"/>
              </a:rPr>
              <a:t>Methodological Choice</a:t>
            </a:r>
          </a:p>
        </p:txBody>
      </p:sp>
      <p:sp>
        <p:nvSpPr>
          <p:cNvPr id="31" name="TextBox 31"/>
          <p:cNvSpPr txBox="1"/>
          <p:nvPr/>
        </p:nvSpPr>
        <p:spPr>
          <a:xfrm>
            <a:off x="12245177" y="7496446"/>
            <a:ext cx="2385101" cy="329438"/>
          </a:xfrm>
          <a:prstGeom prst="rect">
            <a:avLst/>
          </a:prstGeom>
        </p:spPr>
        <p:txBody>
          <a:bodyPr lIns="0" tIns="0" rIns="0" bIns="0" rtlCol="0" anchor="t">
            <a:spAutoFit/>
          </a:bodyPr>
          <a:lstStyle/>
          <a:p>
            <a:pPr>
              <a:lnSpc>
                <a:spcPts val="2595"/>
              </a:lnSpc>
            </a:pPr>
            <a:r>
              <a:rPr lang="en-US" sz="2200">
                <a:solidFill>
                  <a:srgbClr val="000000"/>
                </a:solidFill>
                <a:latin typeface="Lato 2"/>
              </a:rPr>
              <a:t>Research Strategy</a:t>
            </a:r>
          </a:p>
        </p:txBody>
      </p:sp>
      <p:sp>
        <p:nvSpPr>
          <p:cNvPr id="32" name="TextBox 32"/>
          <p:cNvSpPr txBox="1"/>
          <p:nvPr/>
        </p:nvSpPr>
        <p:spPr>
          <a:xfrm>
            <a:off x="3600389" y="2985647"/>
            <a:ext cx="2654880" cy="349250"/>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Interpretivism </a:t>
            </a:r>
          </a:p>
        </p:txBody>
      </p:sp>
      <p:sp>
        <p:nvSpPr>
          <p:cNvPr id="33" name="TextBox 33"/>
          <p:cNvSpPr txBox="1"/>
          <p:nvPr/>
        </p:nvSpPr>
        <p:spPr>
          <a:xfrm>
            <a:off x="2155599" y="5925437"/>
            <a:ext cx="3695633" cy="701675"/>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Thematics Analysis (NVivo Software) </a:t>
            </a:r>
          </a:p>
        </p:txBody>
      </p:sp>
      <p:sp>
        <p:nvSpPr>
          <p:cNvPr id="34" name="TextBox 34"/>
          <p:cNvSpPr txBox="1"/>
          <p:nvPr/>
        </p:nvSpPr>
        <p:spPr>
          <a:xfrm>
            <a:off x="4223457" y="7996797"/>
            <a:ext cx="2508676" cy="701675"/>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Semi- Structured Interview </a:t>
            </a:r>
          </a:p>
        </p:txBody>
      </p:sp>
      <p:sp>
        <p:nvSpPr>
          <p:cNvPr id="35" name="TextBox 35"/>
          <p:cNvSpPr txBox="1"/>
          <p:nvPr/>
        </p:nvSpPr>
        <p:spPr>
          <a:xfrm>
            <a:off x="12342322" y="7810580"/>
            <a:ext cx="2190811" cy="349250"/>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Case Study  </a:t>
            </a:r>
          </a:p>
        </p:txBody>
      </p:sp>
      <p:sp>
        <p:nvSpPr>
          <p:cNvPr id="36" name="TextBox 36"/>
          <p:cNvSpPr txBox="1"/>
          <p:nvPr/>
        </p:nvSpPr>
        <p:spPr>
          <a:xfrm>
            <a:off x="13574930" y="5677193"/>
            <a:ext cx="2200047" cy="701675"/>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Mono method- Qualitative </a:t>
            </a:r>
          </a:p>
        </p:txBody>
      </p:sp>
      <p:sp>
        <p:nvSpPr>
          <p:cNvPr id="37" name="TextBox 37"/>
          <p:cNvSpPr txBox="1"/>
          <p:nvPr/>
        </p:nvSpPr>
        <p:spPr>
          <a:xfrm>
            <a:off x="13112255" y="2985647"/>
            <a:ext cx="1995496" cy="349250"/>
          </a:xfrm>
          <a:prstGeom prst="rect">
            <a:avLst/>
          </a:prstGeom>
        </p:spPr>
        <p:txBody>
          <a:bodyPr lIns="0" tIns="0" rIns="0" bIns="0" rtlCol="0" anchor="t">
            <a:spAutoFit/>
          </a:bodyPr>
          <a:lstStyle/>
          <a:p>
            <a:pPr marL="431800" lvl="1" indent="-215900" algn="ctr">
              <a:lnSpc>
                <a:spcPts val="2800"/>
              </a:lnSpc>
              <a:buFont typeface="Arial"/>
              <a:buChar char="•"/>
            </a:pPr>
            <a:r>
              <a:rPr lang="en-US" sz="2000">
                <a:solidFill>
                  <a:srgbClr val="7535C3"/>
                </a:solidFill>
                <a:latin typeface="Lato 2"/>
              </a:rPr>
              <a:t>Inductive  </a:t>
            </a:r>
          </a:p>
        </p:txBody>
      </p:sp>
      <p:pic>
        <p:nvPicPr>
          <p:cNvPr id="38" name="Picture 26">
            <a:extLst>
              <a:ext uri="{FF2B5EF4-FFF2-40B4-BE49-F238E27FC236}">
                <a16:creationId xmlns:a16="http://schemas.microsoft.com/office/drawing/2014/main" id="{8FB31932-560A-4569-800E-A476F82CF6E3}"/>
              </a:ext>
            </a:extLst>
          </p:cNvPr>
          <p:cNvPicPr>
            <a:picLocks noChangeAspect="1"/>
          </p:cNvPicPr>
          <p:nvPr/>
        </p:nvPicPr>
        <p:blipFill>
          <a:blip r:embed="rId20"/>
          <a:srcRect l="13563" r="15075"/>
          <a:stretch>
            <a:fillRect/>
          </a:stretch>
        </p:blipFill>
        <p:spPr>
          <a:xfrm>
            <a:off x="13889590" y="0"/>
            <a:ext cx="3865010" cy="13502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88C7"/>
        </a:solidFill>
        <a:effectLst/>
      </p:bgPr>
    </p:bg>
    <p:spTree>
      <p:nvGrpSpPr>
        <p:cNvPr id="1" name=""/>
        <p:cNvGrpSpPr/>
        <p:nvPr/>
      </p:nvGrpSpPr>
      <p:grpSpPr>
        <a:xfrm>
          <a:off x="0" y="0"/>
          <a:ext cx="0" cy="0"/>
          <a:chOff x="0" y="0"/>
          <a:chExt cx="0" cy="0"/>
        </a:xfrm>
      </p:grpSpPr>
      <p:grpSp>
        <p:nvGrpSpPr>
          <p:cNvPr id="2" name="Group 2"/>
          <p:cNvGrpSpPr/>
          <p:nvPr/>
        </p:nvGrpSpPr>
        <p:grpSpPr>
          <a:xfrm>
            <a:off x="151991" y="888827"/>
            <a:ext cx="17914951" cy="9267286"/>
            <a:chOff x="0" y="0"/>
            <a:chExt cx="3943438" cy="2039914"/>
          </a:xfrm>
        </p:grpSpPr>
        <p:sp>
          <p:nvSpPr>
            <p:cNvPr id="3" name="Freeform 3"/>
            <p:cNvSpPr/>
            <p:nvPr/>
          </p:nvSpPr>
          <p:spPr>
            <a:xfrm>
              <a:off x="0" y="0"/>
              <a:ext cx="3943438" cy="2039914"/>
            </a:xfrm>
            <a:custGeom>
              <a:avLst/>
              <a:gdLst/>
              <a:ahLst/>
              <a:cxnLst/>
              <a:rect l="l" t="t" r="r" b="b"/>
              <a:pathLst>
                <a:path w="3943438" h="2039914">
                  <a:moveTo>
                    <a:pt x="0" y="0"/>
                  </a:moveTo>
                  <a:lnTo>
                    <a:pt x="3943438" y="0"/>
                  </a:lnTo>
                  <a:lnTo>
                    <a:pt x="3943438" y="2039914"/>
                  </a:lnTo>
                  <a:lnTo>
                    <a:pt x="0" y="2039914"/>
                  </a:lnTo>
                  <a:close/>
                </a:path>
              </a:pathLst>
            </a:custGeom>
            <a:solidFill>
              <a:srgbClr val="FFFFFF"/>
            </a:solidFill>
          </p:spPr>
          <p:txBody>
            <a:bodyPr/>
            <a:lstStyle/>
            <a:p>
              <a:endParaRPr lang="en-GB"/>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603" y="2300491"/>
            <a:ext cx="61443" cy="4370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3647" y="2460761"/>
            <a:ext cx="61443" cy="4370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5744" y="2460761"/>
            <a:ext cx="61443" cy="4370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523" y="2446411"/>
            <a:ext cx="61443" cy="43701"/>
          </a:xfrm>
          <a:prstGeom prst="rect">
            <a:avLst/>
          </a:prstGeom>
        </p:spPr>
      </p:pic>
      <p:pic>
        <p:nvPicPr>
          <p:cNvPr id="9" name="Picture 9"/>
          <p:cNvPicPr>
            <a:picLocks noChangeAspect="1"/>
          </p:cNvPicPr>
          <p:nvPr/>
        </p:nvPicPr>
        <p:blipFill>
          <a:blip r:embed="rId4"/>
          <a:srcRect/>
          <a:stretch>
            <a:fillRect/>
          </a:stretch>
        </p:blipFill>
        <p:spPr>
          <a:xfrm>
            <a:off x="11811000" y="5497433"/>
            <a:ext cx="5987351" cy="326343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1194" y="8483948"/>
            <a:ext cx="1817571" cy="1672165"/>
          </a:xfrm>
          <a:prstGeom prst="rect">
            <a:avLst/>
          </a:prstGeom>
        </p:spPr>
      </p:pic>
      <p:sp>
        <p:nvSpPr>
          <p:cNvPr id="12" name="TextBox 12"/>
          <p:cNvSpPr txBox="1"/>
          <p:nvPr/>
        </p:nvSpPr>
        <p:spPr>
          <a:xfrm>
            <a:off x="1129979" y="187239"/>
            <a:ext cx="14249535" cy="514350"/>
          </a:xfrm>
          <a:prstGeom prst="rect">
            <a:avLst/>
          </a:prstGeom>
        </p:spPr>
        <p:txBody>
          <a:bodyPr lIns="0" tIns="0" rIns="0" bIns="0" rtlCol="0" anchor="t">
            <a:spAutoFit/>
          </a:bodyPr>
          <a:lstStyle/>
          <a:p>
            <a:pPr algn="ctr">
              <a:lnSpc>
                <a:spcPts val="4200"/>
              </a:lnSpc>
              <a:spcBef>
                <a:spcPct val="0"/>
              </a:spcBef>
            </a:pPr>
            <a:r>
              <a:rPr lang="en-US" sz="3000" spc="18" dirty="0">
                <a:solidFill>
                  <a:schemeClr val="bg1"/>
                </a:solidFill>
                <a:latin typeface="Trocchi"/>
              </a:rPr>
              <a:t>Energy and non-energy industry actors </a:t>
            </a:r>
          </a:p>
        </p:txBody>
      </p:sp>
      <p:grpSp>
        <p:nvGrpSpPr>
          <p:cNvPr id="14" name="Group 13">
            <a:extLst>
              <a:ext uri="{FF2B5EF4-FFF2-40B4-BE49-F238E27FC236}">
                <a16:creationId xmlns:a16="http://schemas.microsoft.com/office/drawing/2014/main" id="{7727B142-FD25-45A8-83E5-38B3DA87883B}"/>
              </a:ext>
            </a:extLst>
          </p:cNvPr>
          <p:cNvGrpSpPr/>
          <p:nvPr/>
        </p:nvGrpSpPr>
        <p:grpSpPr>
          <a:xfrm>
            <a:off x="3085028" y="1363625"/>
            <a:ext cx="8223776" cy="7559750"/>
            <a:chOff x="1615569" y="1028700"/>
            <a:chExt cx="8223776" cy="7559750"/>
          </a:xfrm>
        </p:grpSpPr>
        <p:pic>
          <p:nvPicPr>
            <p:cNvPr id="11" name="Picture 11"/>
            <p:cNvPicPr>
              <a:picLocks noChangeAspect="1"/>
            </p:cNvPicPr>
            <p:nvPr/>
          </p:nvPicPr>
          <p:blipFill rotWithShape="1">
            <a:blip r:embed="rId7"/>
            <a:srcRect r="60325"/>
            <a:stretch/>
          </p:blipFill>
          <p:spPr>
            <a:xfrm>
              <a:off x="1615569" y="1028700"/>
              <a:ext cx="4937631" cy="7559750"/>
            </a:xfrm>
            <a:prstGeom prst="rect">
              <a:avLst/>
            </a:prstGeom>
          </p:spPr>
        </p:pic>
        <p:pic>
          <p:nvPicPr>
            <p:cNvPr id="13" name="Picture 11">
              <a:extLst>
                <a:ext uri="{FF2B5EF4-FFF2-40B4-BE49-F238E27FC236}">
                  <a16:creationId xmlns:a16="http://schemas.microsoft.com/office/drawing/2014/main" id="{0F879DCC-B6C7-47C7-9AFB-4721922AD643}"/>
                </a:ext>
              </a:extLst>
            </p:cNvPr>
            <p:cNvPicPr>
              <a:picLocks noChangeAspect="1"/>
            </p:cNvPicPr>
            <p:nvPr/>
          </p:nvPicPr>
          <p:blipFill rotWithShape="1">
            <a:blip r:embed="rId7"/>
            <a:srcRect l="73595"/>
            <a:stretch/>
          </p:blipFill>
          <p:spPr>
            <a:xfrm>
              <a:off x="6553200" y="1028700"/>
              <a:ext cx="3286145" cy="7559750"/>
            </a:xfrm>
            <a:prstGeom prst="rect">
              <a:avLst/>
            </a:prstGeom>
          </p:spPr>
        </p:pic>
      </p:grpSp>
      <p:pic>
        <p:nvPicPr>
          <p:cNvPr id="15" name="Picture 26">
            <a:extLst>
              <a:ext uri="{FF2B5EF4-FFF2-40B4-BE49-F238E27FC236}">
                <a16:creationId xmlns:a16="http://schemas.microsoft.com/office/drawing/2014/main" id="{A6C9376D-B224-4534-8453-B3F7AE69208B}"/>
              </a:ext>
            </a:extLst>
          </p:cNvPr>
          <p:cNvPicPr>
            <a:picLocks noChangeAspect="1"/>
          </p:cNvPicPr>
          <p:nvPr/>
        </p:nvPicPr>
        <p:blipFill>
          <a:blip r:embed="rId8"/>
          <a:srcRect l="13563" r="15075"/>
          <a:stretch>
            <a:fillRect/>
          </a:stretch>
        </p:blipFill>
        <p:spPr>
          <a:xfrm>
            <a:off x="14194390" y="0"/>
            <a:ext cx="3865010" cy="13502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2343</Words>
  <Application>Microsoft Office PowerPoint</Application>
  <PresentationFormat>Custom</PresentationFormat>
  <Paragraphs>278</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Lato 1</vt:lpstr>
      <vt:lpstr>Calibri</vt:lpstr>
      <vt:lpstr>Lato 2</vt:lpstr>
      <vt:lpstr>Lato 1 Bold</vt:lpstr>
      <vt:lpstr>Abril Fatface</vt:lpstr>
      <vt:lpstr>Wingdings</vt:lpstr>
      <vt:lpstr>Trocchi</vt:lpstr>
      <vt:lpstr>Arial</vt:lpstr>
      <vt:lpstr>Arimo Bold</vt:lpstr>
      <vt:lpstr>Bukhari Script Bold</vt:lpstr>
      <vt:lpstr>Gidole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dc:title>
  <dc:creator>Racheal Adedokun (abs)</dc:creator>
  <cp:lastModifiedBy>Leah Morrison (lib)</cp:lastModifiedBy>
  <cp:revision>17</cp:revision>
  <dcterms:created xsi:type="dcterms:W3CDTF">2006-08-16T00:00:00Z</dcterms:created>
  <dcterms:modified xsi:type="dcterms:W3CDTF">2024-05-02T15:45:49Z</dcterms:modified>
  <dc:identifier>DAET2fIFzUg</dc:identifier>
</cp:coreProperties>
</file>