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93" r:id="rId5"/>
  </p:sldMasterIdLst>
  <p:notesMasterIdLst>
    <p:notesMasterId r:id="rId17"/>
  </p:notesMasterIdLst>
  <p:handoutMasterIdLst>
    <p:handoutMasterId r:id="rId18"/>
  </p:handoutMasterIdLst>
  <p:sldIdLst>
    <p:sldId id="555" r:id="rId6"/>
    <p:sldId id="554" r:id="rId7"/>
    <p:sldId id="511" r:id="rId8"/>
    <p:sldId id="544" r:id="rId9"/>
    <p:sldId id="551" r:id="rId10"/>
    <p:sldId id="552" r:id="rId11"/>
    <p:sldId id="548" r:id="rId12"/>
    <p:sldId id="553" r:id="rId13"/>
    <p:sldId id="547" r:id="rId14"/>
    <p:sldId id="549" r:id="rId15"/>
    <p:sldId id="540" r:id="rId16"/>
  </p:sldIdLst>
  <p:sldSz cx="9144000" cy="6858000" type="screen4x3"/>
  <p:notesSz cx="6669088" cy="9753600"/>
  <p:custDataLst>
    <p:tags r:id="rId19"/>
  </p:custDataLst>
  <p:defaultTextStyle>
    <a:defPPr>
      <a:defRPr lang="en-US"/>
    </a:defPPr>
    <a:lvl1pPr marL="0" algn="l" defTabSz="91429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1" algn="l" defTabSz="91429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9" algn="l" defTabSz="91429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9" algn="l" defTabSz="91429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98" algn="l" defTabSz="91429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49" algn="l" defTabSz="91429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96" algn="l" defTabSz="91429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47" algn="l" defTabSz="91429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96" algn="l" defTabSz="91429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2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78D3"/>
    <a:srgbClr val="7233A6"/>
    <a:srgbClr val="F5E4F8"/>
    <a:srgbClr val="D0A8B3"/>
    <a:srgbClr val="E4002B"/>
    <a:srgbClr val="FFA3A3"/>
    <a:srgbClr val="FB97A5"/>
    <a:srgbClr val="8BCDFF"/>
    <a:srgbClr val="46A887"/>
    <a:srgbClr val="ED8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AD4371-3DAE-6346-A53F-BD37D78FC10C}" v="1" dt="2024-03-12T17:43:42.665"/>
    <p1510:client id="{CFB9020C-B4B5-4C1D-8BB3-B074609261A4}" v="916" dt="2024-03-12T18:36:00.9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4" d="100"/>
          <a:sy n="154" d="100"/>
        </p:scale>
        <p:origin x="2004" y="138"/>
      </p:cViewPr>
      <p:guideLst>
        <p:guide orient="horz" pos="216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072"/>
        <p:guide pos="210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Sheet1!$I$30</c:f>
              <c:strCache>
                <c:ptCount val="1"/>
                <c:pt idx="0">
                  <c:v>percentage frequency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E1C-464B-A069-EBEADDEE16F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E1C-464B-A069-EBEADDEE16F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E1C-464B-A069-EBEADDEE16F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E1C-464B-A069-EBEADDEE16F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E1C-464B-A069-EBEADDEE16F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8E1C-464B-A069-EBEADDEE16F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8E1C-464B-A069-EBEADDEE16F2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8E1C-464B-A069-EBEADDEE16F2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8E1C-464B-A069-EBEADDEE16F2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8E1C-464B-A069-EBEADDEE16F2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8E1C-464B-A069-EBEADDEE16F2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8E1C-464B-A069-EBEADDEE16F2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8E1C-464B-A069-EBEADDEE16F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Sheet1!$H$31:$H$43</c:f>
              <c:strCache>
                <c:ptCount val="13"/>
                <c:pt idx="0">
                  <c:v>anti-comedy</c:v>
                </c:pt>
                <c:pt idx="1">
                  <c:v>progressive/modern</c:v>
                </c:pt>
                <c:pt idx="2">
                  <c:v>left politics</c:v>
                </c:pt>
                <c:pt idx="3">
                  <c:v>pro-environment</c:v>
                </c:pt>
                <c:pt idx="4">
                  <c:v>anti-british</c:v>
                </c:pt>
                <c:pt idx="5">
                  <c:v>moral absolutism</c:v>
                </c:pt>
                <c:pt idx="6">
                  <c:v>cancel culture</c:v>
                </c:pt>
                <c:pt idx="7">
                  <c:v>pro-trans rights</c:v>
                </c:pt>
                <c:pt idx="8">
                  <c:v>insult</c:v>
                </c:pt>
                <c:pt idx="9">
                  <c:v>feminist</c:v>
                </c:pt>
                <c:pt idx="10">
                  <c:v>anti-racist</c:v>
                </c:pt>
                <c:pt idx="11">
                  <c:v>identity label</c:v>
                </c:pt>
                <c:pt idx="12">
                  <c:v>diversity/multiculturalism</c:v>
                </c:pt>
              </c:strCache>
            </c:strRef>
          </c:cat>
          <c:val>
            <c:numRef>
              <c:f>Sheet1!$I$31:$I$43</c:f>
              <c:numCache>
                <c:formatCode>General</c:formatCode>
                <c:ptCount val="13"/>
                <c:pt idx="0">
                  <c:v>8</c:v>
                </c:pt>
                <c:pt idx="1">
                  <c:v>12</c:v>
                </c:pt>
                <c:pt idx="2">
                  <c:v>24</c:v>
                </c:pt>
                <c:pt idx="3">
                  <c:v>8</c:v>
                </c:pt>
                <c:pt idx="4">
                  <c:v>8</c:v>
                </c:pt>
                <c:pt idx="5">
                  <c:v>4</c:v>
                </c:pt>
                <c:pt idx="6">
                  <c:v>12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4</c:v>
                </c:pt>
                <c:pt idx="1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8E1C-464B-A069-EBEADDEE16F2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8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9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8E3EA2-6293-456F-98A1-9463F67DF2FA}" type="doc">
      <dgm:prSet loTypeId="urn:microsoft.com/office/officeart/2005/8/layout/orgChart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8E76DC7-86FB-4195-9BBA-3DCE3F7BE045}">
      <dgm:prSet phldrT="[Text]" custT="1"/>
      <dgm:spPr/>
      <dgm:t>
        <a:bodyPr/>
        <a:lstStyle/>
        <a:p>
          <a:r>
            <a:rPr lang="en-GB" sz="2000"/>
            <a:t>Woke as a positive trait</a:t>
          </a:r>
        </a:p>
      </dgm:t>
    </dgm:pt>
    <dgm:pt modelId="{2353E164-AEE5-4EE5-81C3-B35B67DE0470}" type="parTrans" cxnId="{4753C3CB-E133-460A-A0BE-30FA8603BB8A}">
      <dgm:prSet/>
      <dgm:spPr/>
      <dgm:t>
        <a:bodyPr/>
        <a:lstStyle/>
        <a:p>
          <a:endParaRPr lang="en-GB"/>
        </a:p>
      </dgm:t>
    </dgm:pt>
    <dgm:pt modelId="{DF854086-563A-4110-88ED-2B4B89C886F9}" type="sibTrans" cxnId="{4753C3CB-E133-460A-A0BE-30FA8603BB8A}">
      <dgm:prSet/>
      <dgm:spPr/>
      <dgm:t>
        <a:bodyPr/>
        <a:lstStyle/>
        <a:p>
          <a:endParaRPr lang="en-GB"/>
        </a:p>
      </dgm:t>
    </dgm:pt>
    <dgm:pt modelId="{9289C1FE-193D-4ED7-9B34-4B3F89FBFE8A}">
      <dgm:prSet phldrT="[Text]" custT="1"/>
      <dgm:spPr/>
      <dgm:t>
        <a:bodyPr/>
        <a:lstStyle/>
        <a:p>
          <a:r>
            <a:rPr lang="en-GB" sz="2000"/>
            <a:t>The aware woke</a:t>
          </a:r>
        </a:p>
      </dgm:t>
    </dgm:pt>
    <dgm:pt modelId="{96C2AF26-F432-4F69-A4F8-1D7D7F81C620}" type="parTrans" cxnId="{D9B7CE4B-13E9-4CAF-8370-EB39438317CE}">
      <dgm:prSet/>
      <dgm:spPr/>
      <dgm:t>
        <a:bodyPr/>
        <a:lstStyle/>
        <a:p>
          <a:endParaRPr lang="en-GB"/>
        </a:p>
      </dgm:t>
    </dgm:pt>
    <dgm:pt modelId="{79CE1393-F94F-4400-8BAC-D3F3A3E21219}" type="sibTrans" cxnId="{D9B7CE4B-13E9-4CAF-8370-EB39438317CE}">
      <dgm:prSet/>
      <dgm:spPr/>
      <dgm:t>
        <a:bodyPr/>
        <a:lstStyle/>
        <a:p>
          <a:endParaRPr lang="en-GB"/>
        </a:p>
      </dgm:t>
    </dgm:pt>
    <dgm:pt modelId="{B6129B13-50EE-40CF-A1D3-33490E34CAF1}" type="pres">
      <dgm:prSet presAssocID="{F48E3EA2-6293-456F-98A1-9463F67DF2F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D7E314C-7BA4-4095-AEE4-176D0F334B26}" type="pres">
      <dgm:prSet presAssocID="{18E76DC7-86FB-4195-9BBA-3DCE3F7BE045}" presName="hierRoot1" presStyleCnt="0">
        <dgm:presLayoutVars>
          <dgm:hierBranch val="init"/>
        </dgm:presLayoutVars>
      </dgm:prSet>
      <dgm:spPr/>
    </dgm:pt>
    <dgm:pt modelId="{7F13537C-E8E6-46B8-BE3D-7879D155F31A}" type="pres">
      <dgm:prSet presAssocID="{18E76DC7-86FB-4195-9BBA-3DCE3F7BE045}" presName="rootComposite1" presStyleCnt="0"/>
      <dgm:spPr/>
    </dgm:pt>
    <dgm:pt modelId="{56B895D5-14E7-4AAB-8916-F4A0761FEE71}" type="pres">
      <dgm:prSet presAssocID="{18E76DC7-86FB-4195-9BBA-3DCE3F7BE045}" presName="rootText1" presStyleLbl="node0" presStyleIdx="0" presStyleCnt="1">
        <dgm:presLayoutVars>
          <dgm:chPref val="3"/>
        </dgm:presLayoutVars>
      </dgm:prSet>
      <dgm:spPr/>
    </dgm:pt>
    <dgm:pt modelId="{8D88C2F9-7D90-4C82-ABCC-86149E16FB6C}" type="pres">
      <dgm:prSet presAssocID="{18E76DC7-86FB-4195-9BBA-3DCE3F7BE045}" presName="rootConnector1" presStyleLbl="node1" presStyleIdx="0" presStyleCnt="0"/>
      <dgm:spPr/>
    </dgm:pt>
    <dgm:pt modelId="{BE8CE5EF-DC20-4C12-B9C8-5CE6D59F7C1D}" type="pres">
      <dgm:prSet presAssocID="{18E76DC7-86FB-4195-9BBA-3DCE3F7BE045}" presName="hierChild2" presStyleCnt="0"/>
      <dgm:spPr/>
    </dgm:pt>
    <dgm:pt modelId="{DF557ABD-C09C-459E-90CD-6FE777219DAA}" type="pres">
      <dgm:prSet presAssocID="{96C2AF26-F432-4F69-A4F8-1D7D7F81C620}" presName="Name37" presStyleLbl="parChTrans1D2" presStyleIdx="0" presStyleCnt="1"/>
      <dgm:spPr/>
    </dgm:pt>
    <dgm:pt modelId="{03991EEA-879B-4344-AC8D-109AE109C10B}" type="pres">
      <dgm:prSet presAssocID="{9289C1FE-193D-4ED7-9B34-4B3F89FBFE8A}" presName="hierRoot2" presStyleCnt="0">
        <dgm:presLayoutVars>
          <dgm:hierBranch val="init"/>
        </dgm:presLayoutVars>
      </dgm:prSet>
      <dgm:spPr/>
    </dgm:pt>
    <dgm:pt modelId="{7AA7107B-BA7F-4D9C-9772-AAFBB275DF03}" type="pres">
      <dgm:prSet presAssocID="{9289C1FE-193D-4ED7-9B34-4B3F89FBFE8A}" presName="rootComposite" presStyleCnt="0"/>
      <dgm:spPr/>
    </dgm:pt>
    <dgm:pt modelId="{DB3C437B-5A18-4C4C-8C2D-D241FC9E83DB}" type="pres">
      <dgm:prSet presAssocID="{9289C1FE-193D-4ED7-9B34-4B3F89FBFE8A}" presName="rootText" presStyleLbl="node2" presStyleIdx="0" presStyleCnt="1">
        <dgm:presLayoutVars>
          <dgm:chPref val="3"/>
        </dgm:presLayoutVars>
      </dgm:prSet>
      <dgm:spPr/>
    </dgm:pt>
    <dgm:pt modelId="{4C63FDA0-3A98-4469-AE62-99FC2E69E3F8}" type="pres">
      <dgm:prSet presAssocID="{9289C1FE-193D-4ED7-9B34-4B3F89FBFE8A}" presName="rootConnector" presStyleLbl="node2" presStyleIdx="0" presStyleCnt="1"/>
      <dgm:spPr/>
    </dgm:pt>
    <dgm:pt modelId="{40D708A6-0071-46AA-A822-4B547838FAF8}" type="pres">
      <dgm:prSet presAssocID="{9289C1FE-193D-4ED7-9B34-4B3F89FBFE8A}" presName="hierChild4" presStyleCnt="0"/>
      <dgm:spPr/>
    </dgm:pt>
    <dgm:pt modelId="{4928CD14-DEE9-4236-BC3B-EC76A22FC5DA}" type="pres">
      <dgm:prSet presAssocID="{9289C1FE-193D-4ED7-9B34-4B3F89FBFE8A}" presName="hierChild5" presStyleCnt="0"/>
      <dgm:spPr/>
    </dgm:pt>
    <dgm:pt modelId="{19D6A4F4-A38D-413F-82C7-B1634DA5185E}" type="pres">
      <dgm:prSet presAssocID="{18E76DC7-86FB-4195-9BBA-3DCE3F7BE045}" presName="hierChild3" presStyleCnt="0"/>
      <dgm:spPr/>
    </dgm:pt>
  </dgm:ptLst>
  <dgm:cxnLst>
    <dgm:cxn modelId="{44EEEB60-B03B-4EF5-A0FB-D5A4D8389138}" type="presOf" srcId="{96C2AF26-F432-4F69-A4F8-1D7D7F81C620}" destId="{DF557ABD-C09C-459E-90CD-6FE777219DAA}" srcOrd="0" destOrd="0" presId="urn:microsoft.com/office/officeart/2005/8/layout/orgChart1"/>
    <dgm:cxn modelId="{D9B7CE4B-13E9-4CAF-8370-EB39438317CE}" srcId="{18E76DC7-86FB-4195-9BBA-3DCE3F7BE045}" destId="{9289C1FE-193D-4ED7-9B34-4B3F89FBFE8A}" srcOrd="0" destOrd="0" parTransId="{96C2AF26-F432-4F69-A4F8-1D7D7F81C620}" sibTransId="{79CE1393-F94F-4400-8BAC-D3F3A3E21219}"/>
    <dgm:cxn modelId="{0EF4289B-A55C-4AB0-8AEE-36030A900AA0}" type="presOf" srcId="{18E76DC7-86FB-4195-9BBA-3DCE3F7BE045}" destId="{56B895D5-14E7-4AAB-8916-F4A0761FEE71}" srcOrd="0" destOrd="0" presId="urn:microsoft.com/office/officeart/2005/8/layout/orgChart1"/>
    <dgm:cxn modelId="{51D594A3-FBFA-43ED-A3D4-FB29C62E9E4C}" type="presOf" srcId="{18E76DC7-86FB-4195-9BBA-3DCE3F7BE045}" destId="{8D88C2F9-7D90-4C82-ABCC-86149E16FB6C}" srcOrd="1" destOrd="0" presId="urn:microsoft.com/office/officeart/2005/8/layout/orgChart1"/>
    <dgm:cxn modelId="{98CF9CAA-BDD5-469A-8C87-E439F9A6FAD7}" type="presOf" srcId="{F48E3EA2-6293-456F-98A1-9463F67DF2FA}" destId="{B6129B13-50EE-40CF-A1D3-33490E34CAF1}" srcOrd="0" destOrd="0" presId="urn:microsoft.com/office/officeart/2005/8/layout/orgChart1"/>
    <dgm:cxn modelId="{EC9B18BA-7ED9-49B3-832F-A3FF35D3D13A}" type="presOf" srcId="{9289C1FE-193D-4ED7-9B34-4B3F89FBFE8A}" destId="{4C63FDA0-3A98-4469-AE62-99FC2E69E3F8}" srcOrd="1" destOrd="0" presId="urn:microsoft.com/office/officeart/2005/8/layout/orgChart1"/>
    <dgm:cxn modelId="{01F4E5BD-B453-4910-B394-88A2A21822D1}" type="presOf" srcId="{9289C1FE-193D-4ED7-9B34-4B3F89FBFE8A}" destId="{DB3C437B-5A18-4C4C-8C2D-D241FC9E83DB}" srcOrd="0" destOrd="0" presId="urn:microsoft.com/office/officeart/2005/8/layout/orgChart1"/>
    <dgm:cxn modelId="{4753C3CB-E133-460A-A0BE-30FA8603BB8A}" srcId="{F48E3EA2-6293-456F-98A1-9463F67DF2FA}" destId="{18E76DC7-86FB-4195-9BBA-3DCE3F7BE045}" srcOrd="0" destOrd="0" parTransId="{2353E164-AEE5-4EE5-81C3-B35B67DE0470}" sibTransId="{DF854086-563A-4110-88ED-2B4B89C886F9}"/>
    <dgm:cxn modelId="{3DAFB3F7-3A5E-4A00-A935-93BEA2029F3B}" type="presParOf" srcId="{B6129B13-50EE-40CF-A1D3-33490E34CAF1}" destId="{AD7E314C-7BA4-4095-AEE4-176D0F334B26}" srcOrd="0" destOrd="0" presId="urn:microsoft.com/office/officeart/2005/8/layout/orgChart1"/>
    <dgm:cxn modelId="{61EAD6EB-6AF5-46AF-B2BB-00F2C4717333}" type="presParOf" srcId="{AD7E314C-7BA4-4095-AEE4-176D0F334B26}" destId="{7F13537C-E8E6-46B8-BE3D-7879D155F31A}" srcOrd="0" destOrd="0" presId="urn:microsoft.com/office/officeart/2005/8/layout/orgChart1"/>
    <dgm:cxn modelId="{55EC6DC3-717F-4790-B90A-D889172C7672}" type="presParOf" srcId="{7F13537C-E8E6-46B8-BE3D-7879D155F31A}" destId="{56B895D5-14E7-4AAB-8916-F4A0761FEE71}" srcOrd="0" destOrd="0" presId="urn:microsoft.com/office/officeart/2005/8/layout/orgChart1"/>
    <dgm:cxn modelId="{D8D17CD8-83EC-4D96-A810-3965E3A1F6CC}" type="presParOf" srcId="{7F13537C-E8E6-46B8-BE3D-7879D155F31A}" destId="{8D88C2F9-7D90-4C82-ABCC-86149E16FB6C}" srcOrd="1" destOrd="0" presId="urn:microsoft.com/office/officeart/2005/8/layout/orgChart1"/>
    <dgm:cxn modelId="{586CDBD3-3CD2-41D1-8902-8C3769E915E0}" type="presParOf" srcId="{AD7E314C-7BA4-4095-AEE4-176D0F334B26}" destId="{BE8CE5EF-DC20-4C12-B9C8-5CE6D59F7C1D}" srcOrd="1" destOrd="0" presId="urn:microsoft.com/office/officeart/2005/8/layout/orgChart1"/>
    <dgm:cxn modelId="{75CC5264-296C-426F-B38A-FDBA4857F26A}" type="presParOf" srcId="{BE8CE5EF-DC20-4C12-B9C8-5CE6D59F7C1D}" destId="{DF557ABD-C09C-459E-90CD-6FE777219DAA}" srcOrd="0" destOrd="0" presId="urn:microsoft.com/office/officeart/2005/8/layout/orgChart1"/>
    <dgm:cxn modelId="{2D8EE1D0-BB2D-4965-A8A2-E0D2D2D2C8AB}" type="presParOf" srcId="{BE8CE5EF-DC20-4C12-B9C8-5CE6D59F7C1D}" destId="{03991EEA-879B-4344-AC8D-109AE109C10B}" srcOrd="1" destOrd="0" presId="urn:microsoft.com/office/officeart/2005/8/layout/orgChart1"/>
    <dgm:cxn modelId="{AC8BFB13-C9AC-43FF-B196-CDB977FD3025}" type="presParOf" srcId="{03991EEA-879B-4344-AC8D-109AE109C10B}" destId="{7AA7107B-BA7F-4D9C-9772-AAFBB275DF03}" srcOrd="0" destOrd="0" presId="urn:microsoft.com/office/officeart/2005/8/layout/orgChart1"/>
    <dgm:cxn modelId="{438E64D9-0B23-436F-9C60-2A1C512B5099}" type="presParOf" srcId="{7AA7107B-BA7F-4D9C-9772-AAFBB275DF03}" destId="{DB3C437B-5A18-4C4C-8C2D-D241FC9E83DB}" srcOrd="0" destOrd="0" presId="urn:microsoft.com/office/officeart/2005/8/layout/orgChart1"/>
    <dgm:cxn modelId="{F602AE00-9628-4D4E-974A-6BA76A8B20B3}" type="presParOf" srcId="{7AA7107B-BA7F-4D9C-9772-AAFBB275DF03}" destId="{4C63FDA0-3A98-4469-AE62-99FC2E69E3F8}" srcOrd="1" destOrd="0" presId="urn:microsoft.com/office/officeart/2005/8/layout/orgChart1"/>
    <dgm:cxn modelId="{3A47F264-CFE7-4F44-A0AD-E9E1E1C6613B}" type="presParOf" srcId="{03991EEA-879B-4344-AC8D-109AE109C10B}" destId="{40D708A6-0071-46AA-A822-4B547838FAF8}" srcOrd="1" destOrd="0" presId="urn:microsoft.com/office/officeart/2005/8/layout/orgChart1"/>
    <dgm:cxn modelId="{51D2B7E4-5038-445C-BF73-DDC906AD3956}" type="presParOf" srcId="{03991EEA-879B-4344-AC8D-109AE109C10B}" destId="{4928CD14-DEE9-4236-BC3B-EC76A22FC5DA}" srcOrd="2" destOrd="0" presId="urn:microsoft.com/office/officeart/2005/8/layout/orgChart1"/>
    <dgm:cxn modelId="{48C15DE1-D6BB-4111-8734-C4C1BD8BF31E}" type="presParOf" srcId="{AD7E314C-7BA4-4095-AEE4-176D0F334B26}" destId="{19D6A4F4-A38D-413F-82C7-B1634DA5185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8E3EA2-6293-456F-98A1-9463F67DF2F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8E76DC7-86FB-4195-9BBA-3DCE3F7BE045}">
      <dgm:prSet phldrT="[Text]" custT="1"/>
      <dgm:spPr/>
      <dgm:t>
        <a:bodyPr/>
        <a:lstStyle/>
        <a:p>
          <a:r>
            <a:rPr lang="en-GB" sz="2000"/>
            <a:t>Woke as a contrived or neutral trait</a:t>
          </a:r>
        </a:p>
      </dgm:t>
    </dgm:pt>
    <dgm:pt modelId="{2353E164-AEE5-4EE5-81C3-B35B67DE0470}" type="parTrans" cxnId="{4753C3CB-E133-460A-A0BE-30FA8603BB8A}">
      <dgm:prSet/>
      <dgm:spPr/>
      <dgm:t>
        <a:bodyPr/>
        <a:lstStyle/>
        <a:p>
          <a:endParaRPr lang="en-GB"/>
        </a:p>
      </dgm:t>
    </dgm:pt>
    <dgm:pt modelId="{DF854086-563A-4110-88ED-2B4B89C886F9}" type="sibTrans" cxnId="{4753C3CB-E133-460A-A0BE-30FA8603BB8A}">
      <dgm:prSet/>
      <dgm:spPr/>
      <dgm:t>
        <a:bodyPr/>
        <a:lstStyle/>
        <a:p>
          <a:endParaRPr lang="en-GB"/>
        </a:p>
      </dgm:t>
    </dgm:pt>
    <dgm:pt modelId="{9289C1FE-193D-4ED7-9B34-4B3F89FBFE8A}">
      <dgm:prSet phldrT="[Text]" custT="1"/>
      <dgm:spPr/>
      <dgm:t>
        <a:bodyPr/>
        <a:lstStyle/>
        <a:p>
          <a:r>
            <a:rPr lang="en-GB" sz="2000"/>
            <a:t>The anti-woke agenda</a:t>
          </a:r>
        </a:p>
      </dgm:t>
    </dgm:pt>
    <dgm:pt modelId="{96C2AF26-F432-4F69-A4F8-1D7D7F81C620}" type="parTrans" cxnId="{D9B7CE4B-13E9-4CAF-8370-EB39438317CE}">
      <dgm:prSet/>
      <dgm:spPr/>
      <dgm:t>
        <a:bodyPr/>
        <a:lstStyle/>
        <a:p>
          <a:endParaRPr lang="en-GB"/>
        </a:p>
      </dgm:t>
    </dgm:pt>
    <dgm:pt modelId="{79CE1393-F94F-4400-8BAC-D3F3A3E21219}" type="sibTrans" cxnId="{D9B7CE4B-13E9-4CAF-8370-EB39438317CE}">
      <dgm:prSet/>
      <dgm:spPr/>
      <dgm:t>
        <a:bodyPr/>
        <a:lstStyle/>
        <a:p>
          <a:endParaRPr lang="en-GB"/>
        </a:p>
      </dgm:t>
    </dgm:pt>
    <dgm:pt modelId="{30BD9C3E-C782-4692-A2A3-3626391E4CCF}">
      <dgm:prSet custT="1"/>
      <dgm:spPr/>
      <dgm:t>
        <a:bodyPr/>
        <a:lstStyle/>
        <a:p>
          <a:r>
            <a:rPr lang="en-GB" sz="2000"/>
            <a:t>The corporate woke</a:t>
          </a:r>
        </a:p>
      </dgm:t>
    </dgm:pt>
    <dgm:pt modelId="{31C57568-FA1A-469C-8092-3438F88C50CE}" type="sibTrans" cxnId="{D1BA3C13-615D-460F-9C02-5D44A38F9ECC}">
      <dgm:prSet/>
      <dgm:spPr/>
      <dgm:t>
        <a:bodyPr/>
        <a:lstStyle/>
        <a:p>
          <a:endParaRPr lang="en-GB"/>
        </a:p>
      </dgm:t>
    </dgm:pt>
    <dgm:pt modelId="{990FD452-B96A-4E08-AD1B-B3062A4C76CF}" type="parTrans" cxnId="{D1BA3C13-615D-460F-9C02-5D44A38F9ECC}">
      <dgm:prSet/>
      <dgm:spPr/>
      <dgm:t>
        <a:bodyPr/>
        <a:lstStyle/>
        <a:p>
          <a:endParaRPr lang="en-GB"/>
        </a:p>
      </dgm:t>
    </dgm:pt>
    <dgm:pt modelId="{B6129B13-50EE-40CF-A1D3-33490E34CAF1}" type="pres">
      <dgm:prSet presAssocID="{F48E3EA2-6293-456F-98A1-9463F67DF2F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D7E314C-7BA4-4095-AEE4-176D0F334B26}" type="pres">
      <dgm:prSet presAssocID="{18E76DC7-86FB-4195-9BBA-3DCE3F7BE045}" presName="hierRoot1" presStyleCnt="0">
        <dgm:presLayoutVars>
          <dgm:hierBranch val="init"/>
        </dgm:presLayoutVars>
      </dgm:prSet>
      <dgm:spPr/>
    </dgm:pt>
    <dgm:pt modelId="{7F13537C-E8E6-46B8-BE3D-7879D155F31A}" type="pres">
      <dgm:prSet presAssocID="{18E76DC7-86FB-4195-9BBA-3DCE3F7BE045}" presName="rootComposite1" presStyleCnt="0"/>
      <dgm:spPr/>
    </dgm:pt>
    <dgm:pt modelId="{56B895D5-14E7-4AAB-8916-F4A0761FEE71}" type="pres">
      <dgm:prSet presAssocID="{18E76DC7-86FB-4195-9BBA-3DCE3F7BE045}" presName="rootText1" presStyleLbl="node0" presStyleIdx="0" presStyleCnt="1">
        <dgm:presLayoutVars>
          <dgm:chPref val="3"/>
        </dgm:presLayoutVars>
      </dgm:prSet>
      <dgm:spPr/>
    </dgm:pt>
    <dgm:pt modelId="{8D88C2F9-7D90-4C82-ABCC-86149E16FB6C}" type="pres">
      <dgm:prSet presAssocID="{18E76DC7-86FB-4195-9BBA-3DCE3F7BE045}" presName="rootConnector1" presStyleLbl="node1" presStyleIdx="0" presStyleCnt="0"/>
      <dgm:spPr/>
    </dgm:pt>
    <dgm:pt modelId="{BE8CE5EF-DC20-4C12-B9C8-5CE6D59F7C1D}" type="pres">
      <dgm:prSet presAssocID="{18E76DC7-86FB-4195-9BBA-3DCE3F7BE045}" presName="hierChild2" presStyleCnt="0"/>
      <dgm:spPr/>
    </dgm:pt>
    <dgm:pt modelId="{DF557ABD-C09C-459E-90CD-6FE777219DAA}" type="pres">
      <dgm:prSet presAssocID="{96C2AF26-F432-4F69-A4F8-1D7D7F81C620}" presName="Name37" presStyleLbl="parChTrans1D2" presStyleIdx="0" presStyleCnt="2"/>
      <dgm:spPr/>
    </dgm:pt>
    <dgm:pt modelId="{03991EEA-879B-4344-AC8D-109AE109C10B}" type="pres">
      <dgm:prSet presAssocID="{9289C1FE-193D-4ED7-9B34-4B3F89FBFE8A}" presName="hierRoot2" presStyleCnt="0">
        <dgm:presLayoutVars>
          <dgm:hierBranch val="init"/>
        </dgm:presLayoutVars>
      </dgm:prSet>
      <dgm:spPr/>
    </dgm:pt>
    <dgm:pt modelId="{7AA7107B-BA7F-4D9C-9772-AAFBB275DF03}" type="pres">
      <dgm:prSet presAssocID="{9289C1FE-193D-4ED7-9B34-4B3F89FBFE8A}" presName="rootComposite" presStyleCnt="0"/>
      <dgm:spPr/>
    </dgm:pt>
    <dgm:pt modelId="{DB3C437B-5A18-4C4C-8C2D-D241FC9E83DB}" type="pres">
      <dgm:prSet presAssocID="{9289C1FE-193D-4ED7-9B34-4B3F89FBFE8A}" presName="rootText" presStyleLbl="node2" presStyleIdx="0" presStyleCnt="2">
        <dgm:presLayoutVars>
          <dgm:chPref val="3"/>
        </dgm:presLayoutVars>
      </dgm:prSet>
      <dgm:spPr/>
    </dgm:pt>
    <dgm:pt modelId="{4C63FDA0-3A98-4469-AE62-99FC2E69E3F8}" type="pres">
      <dgm:prSet presAssocID="{9289C1FE-193D-4ED7-9B34-4B3F89FBFE8A}" presName="rootConnector" presStyleLbl="node2" presStyleIdx="0" presStyleCnt="2"/>
      <dgm:spPr/>
    </dgm:pt>
    <dgm:pt modelId="{40D708A6-0071-46AA-A822-4B547838FAF8}" type="pres">
      <dgm:prSet presAssocID="{9289C1FE-193D-4ED7-9B34-4B3F89FBFE8A}" presName="hierChild4" presStyleCnt="0"/>
      <dgm:spPr/>
    </dgm:pt>
    <dgm:pt modelId="{4928CD14-DEE9-4236-BC3B-EC76A22FC5DA}" type="pres">
      <dgm:prSet presAssocID="{9289C1FE-193D-4ED7-9B34-4B3F89FBFE8A}" presName="hierChild5" presStyleCnt="0"/>
      <dgm:spPr/>
    </dgm:pt>
    <dgm:pt modelId="{A18A56F0-B328-418D-B9B8-76EC3E8425D0}" type="pres">
      <dgm:prSet presAssocID="{990FD452-B96A-4E08-AD1B-B3062A4C76CF}" presName="Name37" presStyleLbl="parChTrans1D2" presStyleIdx="1" presStyleCnt="2"/>
      <dgm:spPr/>
    </dgm:pt>
    <dgm:pt modelId="{C57269C5-7C88-40EA-8807-EC20FBD3B276}" type="pres">
      <dgm:prSet presAssocID="{30BD9C3E-C782-4692-A2A3-3626391E4CCF}" presName="hierRoot2" presStyleCnt="0">
        <dgm:presLayoutVars>
          <dgm:hierBranch val="init"/>
        </dgm:presLayoutVars>
      </dgm:prSet>
      <dgm:spPr/>
    </dgm:pt>
    <dgm:pt modelId="{9D421E1C-7218-4EC9-A5F0-6E87277C9622}" type="pres">
      <dgm:prSet presAssocID="{30BD9C3E-C782-4692-A2A3-3626391E4CCF}" presName="rootComposite" presStyleCnt="0"/>
      <dgm:spPr/>
    </dgm:pt>
    <dgm:pt modelId="{0E988045-FA73-4849-9B65-4B114120A966}" type="pres">
      <dgm:prSet presAssocID="{30BD9C3E-C782-4692-A2A3-3626391E4CCF}" presName="rootText" presStyleLbl="node2" presStyleIdx="1" presStyleCnt="2">
        <dgm:presLayoutVars>
          <dgm:chPref val="3"/>
        </dgm:presLayoutVars>
      </dgm:prSet>
      <dgm:spPr/>
    </dgm:pt>
    <dgm:pt modelId="{60DDAD0D-365B-4D9F-A039-0B4DCB726263}" type="pres">
      <dgm:prSet presAssocID="{30BD9C3E-C782-4692-A2A3-3626391E4CCF}" presName="rootConnector" presStyleLbl="node2" presStyleIdx="1" presStyleCnt="2"/>
      <dgm:spPr/>
    </dgm:pt>
    <dgm:pt modelId="{AB0A85BE-36E6-49B7-947D-BA803DB15514}" type="pres">
      <dgm:prSet presAssocID="{30BD9C3E-C782-4692-A2A3-3626391E4CCF}" presName="hierChild4" presStyleCnt="0"/>
      <dgm:spPr/>
    </dgm:pt>
    <dgm:pt modelId="{51426F87-5643-41FE-973E-393B993264D7}" type="pres">
      <dgm:prSet presAssocID="{30BD9C3E-C782-4692-A2A3-3626391E4CCF}" presName="hierChild5" presStyleCnt="0"/>
      <dgm:spPr/>
    </dgm:pt>
    <dgm:pt modelId="{19D6A4F4-A38D-413F-82C7-B1634DA5185E}" type="pres">
      <dgm:prSet presAssocID="{18E76DC7-86FB-4195-9BBA-3DCE3F7BE045}" presName="hierChild3" presStyleCnt="0"/>
      <dgm:spPr/>
    </dgm:pt>
  </dgm:ptLst>
  <dgm:cxnLst>
    <dgm:cxn modelId="{D1BA3C13-615D-460F-9C02-5D44A38F9ECC}" srcId="{18E76DC7-86FB-4195-9BBA-3DCE3F7BE045}" destId="{30BD9C3E-C782-4692-A2A3-3626391E4CCF}" srcOrd="1" destOrd="0" parTransId="{990FD452-B96A-4E08-AD1B-B3062A4C76CF}" sibTransId="{31C57568-FA1A-469C-8092-3438F88C50CE}"/>
    <dgm:cxn modelId="{DC60665F-A9CC-4041-A123-CBE08FD91A62}" type="presOf" srcId="{30BD9C3E-C782-4692-A2A3-3626391E4CCF}" destId="{60DDAD0D-365B-4D9F-A039-0B4DCB726263}" srcOrd="1" destOrd="0" presId="urn:microsoft.com/office/officeart/2005/8/layout/orgChart1"/>
    <dgm:cxn modelId="{44EEEB60-B03B-4EF5-A0FB-D5A4D8389138}" type="presOf" srcId="{96C2AF26-F432-4F69-A4F8-1D7D7F81C620}" destId="{DF557ABD-C09C-459E-90CD-6FE777219DAA}" srcOrd="0" destOrd="0" presId="urn:microsoft.com/office/officeart/2005/8/layout/orgChart1"/>
    <dgm:cxn modelId="{D9B7CE4B-13E9-4CAF-8370-EB39438317CE}" srcId="{18E76DC7-86FB-4195-9BBA-3DCE3F7BE045}" destId="{9289C1FE-193D-4ED7-9B34-4B3F89FBFE8A}" srcOrd="0" destOrd="0" parTransId="{96C2AF26-F432-4F69-A4F8-1D7D7F81C620}" sibTransId="{79CE1393-F94F-4400-8BAC-D3F3A3E21219}"/>
    <dgm:cxn modelId="{0EF4289B-A55C-4AB0-8AEE-36030A900AA0}" type="presOf" srcId="{18E76DC7-86FB-4195-9BBA-3DCE3F7BE045}" destId="{56B895D5-14E7-4AAB-8916-F4A0761FEE71}" srcOrd="0" destOrd="0" presId="urn:microsoft.com/office/officeart/2005/8/layout/orgChart1"/>
    <dgm:cxn modelId="{51D594A3-FBFA-43ED-A3D4-FB29C62E9E4C}" type="presOf" srcId="{18E76DC7-86FB-4195-9BBA-3DCE3F7BE045}" destId="{8D88C2F9-7D90-4C82-ABCC-86149E16FB6C}" srcOrd="1" destOrd="0" presId="urn:microsoft.com/office/officeart/2005/8/layout/orgChart1"/>
    <dgm:cxn modelId="{98CF9CAA-BDD5-469A-8C87-E439F9A6FAD7}" type="presOf" srcId="{F48E3EA2-6293-456F-98A1-9463F67DF2FA}" destId="{B6129B13-50EE-40CF-A1D3-33490E34CAF1}" srcOrd="0" destOrd="0" presId="urn:microsoft.com/office/officeart/2005/8/layout/orgChart1"/>
    <dgm:cxn modelId="{EC9B18BA-7ED9-49B3-832F-A3FF35D3D13A}" type="presOf" srcId="{9289C1FE-193D-4ED7-9B34-4B3F89FBFE8A}" destId="{4C63FDA0-3A98-4469-AE62-99FC2E69E3F8}" srcOrd="1" destOrd="0" presId="urn:microsoft.com/office/officeart/2005/8/layout/orgChart1"/>
    <dgm:cxn modelId="{01F4E5BD-B453-4910-B394-88A2A21822D1}" type="presOf" srcId="{9289C1FE-193D-4ED7-9B34-4B3F89FBFE8A}" destId="{DB3C437B-5A18-4C4C-8C2D-D241FC9E83DB}" srcOrd="0" destOrd="0" presId="urn:microsoft.com/office/officeart/2005/8/layout/orgChart1"/>
    <dgm:cxn modelId="{7CD11DBE-D6DA-4FB1-846C-E51F88A4DF9F}" type="presOf" srcId="{30BD9C3E-C782-4692-A2A3-3626391E4CCF}" destId="{0E988045-FA73-4849-9B65-4B114120A966}" srcOrd="0" destOrd="0" presId="urn:microsoft.com/office/officeart/2005/8/layout/orgChart1"/>
    <dgm:cxn modelId="{4753C3CB-E133-460A-A0BE-30FA8603BB8A}" srcId="{F48E3EA2-6293-456F-98A1-9463F67DF2FA}" destId="{18E76DC7-86FB-4195-9BBA-3DCE3F7BE045}" srcOrd="0" destOrd="0" parTransId="{2353E164-AEE5-4EE5-81C3-B35B67DE0470}" sibTransId="{DF854086-563A-4110-88ED-2B4B89C886F9}"/>
    <dgm:cxn modelId="{ADD23AEE-C70F-40A3-AB60-F8C056A07DC7}" type="presOf" srcId="{990FD452-B96A-4E08-AD1B-B3062A4C76CF}" destId="{A18A56F0-B328-418D-B9B8-76EC3E8425D0}" srcOrd="0" destOrd="0" presId="urn:microsoft.com/office/officeart/2005/8/layout/orgChart1"/>
    <dgm:cxn modelId="{3DAFB3F7-3A5E-4A00-A935-93BEA2029F3B}" type="presParOf" srcId="{B6129B13-50EE-40CF-A1D3-33490E34CAF1}" destId="{AD7E314C-7BA4-4095-AEE4-176D0F334B26}" srcOrd="0" destOrd="0" presId="urn:microsoft.com/office/officeart/2005/8/layout/orgChart1"/>
    <dgm:cxn modelId="{61EAD6EB-6AF5-46AF-B2BB-00F2C4717333}" type="presParOf" srcId="{AD7E314C-7BA4-4095-AEE4-176D0F334B26}" destId="{7F13537C-E8E6-46B8-BE3D-7879D155F31A}" srcOrd="0" destOrd="0" presId="urn:microsoft.com/office/officeart/2005/8/layout/orgChart1"/>
    <dgm:cxn modelId="{55EC6DC3-717F-4790-B90A-D889172C7672}" type="presParOf" srcId="{7F13537C-E8E6-46B8-BE3D-7879D155F31A}" destId="{56B895D5-14E7-4AAB-8916-F4A0761FEE71}" srcOrd="0" destOrd="0" presId="urn:microsoft.com/office/officeart/2005/8/layout/orgChart1"/>
    <dgm:cxn modelId="{D8D17CD8-83EC-4D96-A810-3965E3A1F6CC}" type="presParOf" srcId="{7F13537C-E8E6-46B8-BE3D-7879D155F31A}" destId="{8D88C2F9-7D90-4C82-ABCC-86149E16FB6C}" srcOrd="1" destOrd="0" presId="urn:microsoft.com/office/officeart/2005/8/layout/orgChart1"/>
    <dgm:cxn modelId="{586CDBD3-3CD2-41D1-8902-8C3769E915E0}" type="presParOf" srcId="{AD7E314C-7BA4-4095-AEE4-176D0F334B26}" destId="{BE8CE5EF-DC20-4C12-B9C8-5CE6D59F7C1D}" srcOrd="1" destOrd="0" presId="urn:microsoft.com/office/officeart/2005/8/layout/orgChart1"/>
    <dgm:cxn modelId="{75CC5264-296C-426F-B38A-FDBA4857F26A}" type="presParOf" srcId="{BE8CE5EF-DC20-4C12-B9C8-5CE6D59F7C1D}" destId="{DF557ABD-C09C-459E-90CD-6FE777219DAA}" srcOrd="0" destOrd="0" presId="urn:microsoft.com/office/officeart/2005/8/layout/orgChart1"/>
    <dgm:cxn modelId="{2D8EE1D0-BB2D-4965-A8A2-E0D2D2D2C8AB}" type="presParOf" srcId="{BE8CE5EF-DC20-4C12-B9C8-5CE6D59F7C1D}" destId="{03991EEA-879B-4344-AC8D-109AE109C10B}" srcOrd="1" destOrd="0" presId="urn:microsoft.com/office/officeart/2005/8/layout/orgChart1"/>
    <dgm:cxn modelId="{AC8BFB13-C9AC-43FF-B196-CDB977FD3025}" type="presParOf" srcId="{03991EEA-879B-4344-AC8D-109AE109C10B}" destId="{7AA7107B-BA7F-4D9C-9772-AAFBB275DF03}" srcOrd="0" destOrd="0" presId="urn:microsoft.com/office/officeart/2005/8/layout/orgChart1"/>
    <dgm:cxn modelId="{438E64D9-0B23-436F-9C60-2A1C512B5099}" type="presParOf" srcId="{7AA7107B-BA7F-4D9C-9772-AAFBB275DF03}" destId="{DB3C437B-5A18-4C4C-8C2D-D241FC9E83DB}" srcOrd="0" destOrd="0" presId="urn:microsoft.com/office/officeart/2005/8/layout/orgChart1"/>
    <dgm:cxn modelId="{F602AE00-9628-4D4E-974A-6BA76A8B20B3}" type="presParOf" srcId="{7AA7107B-BA7F-4D9C-9772-AAFBB275DF03}" destId="{4C63FDA0-3A98-4469-AE62-99FC2E69E3F8}" srcOrd="1" destOrd="0" presId="urn:microsoft.com/office/officeart/2005/8/layout/orgChart1"/>
    <dgm:cxn modelId="{3A47F264-CFE7-4F44-A0AD-E9E1E1C6613B}" type="presParOf" srcId="{03991EEA-879B-4344-AC8D-109AE109C10B}" destId="{40D708A6-0071-46AA-A822-4B547838FAF8}" srcOrd="1" destOrd="0" presId="urn:microsoft.com/office/officeart/2005/8/layout/orgChart1"/>
    <dgm:cxn modelId="{51D2B7E4-5038-445C-BF73-DDC906AD3956}" type="presParOf" srcId="{03991EEA-879B-4344-AC8D-109AE109C10B}" destId="{4928CD14-DEE9-4236-BC3B-EC76A22FC5DA}" srcOrd="2" destOrd="0" presId="urn:microsoft.com/office/officeart/2005/8/layout/orgChart1"/>
    <dgm:cxn modelId="{BC95FDA9-F765-4528-B6FD-ED9EC6073EFB}" type="presParOf" srcId="{BE8CE5EF-DC20-4C12-B9C8-5CE6D59F7C1D}" destId="{A18A56F0-B328-418D-B9B8-76EC3E8425D0}" srcOrd="2" destOrd="0" presId="urn:microsoft.com/office/officeart/2005/8/layout/orgChart1"/>
    <dgm:cxn modelId="{0B47C3FE-6D10-4990-B4A7-0767EE6B9E16}" type="presParOf" srcId="{BE8CE5EF-DC20-4C12-B9C8-5CE6D59F7C1D}" destId="{C57269C5-7C88-40EA-8807-EC20FBD3B276}" srcOrd="3" destOrd="0" presId="urn:microsoft.com/office/officeart/2005/8/layout/orgChart1"/>
    <dgm:cxn modelId="{57418FFF-DD84-4094-9FE6-25CD02948338}" type="presParOf" srcId="{C57269C5-7C88-40EA-8807-EC20FBD3B276}" destId="{9D421E1C-7218-4EC9-A5F0-6E87277C9622}" srcOrd="0" destOrd="0" presId="urn:microsoft.com/office/officeart/2005/8/layout/orgChart1"/>
    <dgm:cxn modelId="{5BC20BDE-265C-475B-AC93-ADD4A2A64AF6}" type="presParOf" srcId="{9D421E1C-7218-4EC9-A5F0-6E87277C9622}" destId="{0E988045-FA73-4849-9B65-4B114120A966}" srcOrd="0" destOrd="0" presId="urn:microsoft.com/office/officeart/2005/8/layout/orgChart1"/>
    <dgm:cxn modelId="{C3636478-2AD3-4710-9333-CFF859A71798}" type="presParOf" srcId="{9D421E1C-7218-4EC9-A5F0-6E87277C9622}" destId="{60DDAD0D-365B-4D9F-A039-0B4DCB726263}" srcOrd="1" destOrd="0" presId="urn:microsoft.com/office/officeart/2005/8/layout/orgChart1"/>
    <dgm:cxn modelId="{B910B5E3-4913-4798-975C-21EEA1C092AB}" type="presParOf" srcId="{C57269C5-7C88-40EA-8807-EC20FBD3B276}" destId="{AB0A85BE-36E6-49B7-947D-BA803DB15514}" srcOrd="1" destOrd="0" presId="urn:microsoft.com/office/officeart/2005/8/layout/orgChart1"/>
    <dgm:cxn modelId="{1803765D-CDAF-4210-8A6A-1B43D66A8718}" type="presParOf" srcId="{C57269C5-7C88-40EA-8807-EC20FBD3B276}" destId="{51426F87-5643-41FE-973E-393B993264D7}" srcOrd="2" destOrd="0" presId="urn:microsoft.com/office/officeart/2005/8/layout/orgChart1"/>
    <dgm:cxn modelId="{48C15DE1-D6BB-4111-8734-C4C1BD8BF31E}" type="presParOf" srcId="{AD7E314C-7BA4-4095-AEE4-176D0F334B26}" destId="{19D6A4F4-A38D-413F-82C7-B1634DA5185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75B0D1A-FF38-4043-97D5-3E0069566DA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7463C22-8CD3-4E44-9241-AB20ED0F1020}">
      <dgm:prSet phldrT="[Text]" custT="1"/>
      <dgm:spPr/>
      <dgm:t>
        <a:bodyPr/>
        <a:lstStyle/>
        <a:p>
          <a:r>
            <a:rPr lang="en-GB" sz="2000"/>
            <a:t>Woke as a negative trait</a:t>
          </a:r>
        </a:p>
      </dgm:t>
    </dgm:pt>
    <dgm:pt modelId="{78A7F6F2-43D0-478C-9717-F8C6F621F1C0}" type="parTrans" cxnId="{F8CAE4FC-B5FB-4EC8-A208-D09FF2580878}">
      <dgm:prSet/>
      <dgm:spPr/>
      <dgm:t>
        <a:bodyPr/>
        <a:lstStyle/>
        <a:p>
          <a:endParaRPr lang="en-GB"/>
        </a:p>
      </dgm:t>
    </dgm:pt>
    <dgm:pt modelId="{F11CAF3D-0779-4D06-81A8-1EAA57892A66}" type="sibTrans" cxnId="{F8CAE4FC-B5FB-4EC8-A208-D09FF2580878}">
      <dgm:prSet/>
      <dgm:spPr/>
      <dgm:t>
        <a:bodyPr/>
        <a:lstStyle/>
        <a:p>
          <a:endParaRPr lang="en-GB"/>
        </a:p>
      </dgm:t>
    </dgm:pt>
    <dgm:pt modelId="{BBC2525F-AADA-47DE-A205-6C8E364B0177}">
      <dgm:prSet phldrT="[Text]" custT="1"/>
      <dgm:spPr/>
      <dgm:t>
        <a:bodyPr/>
        <a:lstStyle/>
        <a:p>
          <a:r>
            <a:rPr lang="en-GB" sz="2000"/>
            <a:t>The weak woke</a:t>
          </a:r>
        </a:p>
      </dgm:t>
    </dgm:pt>
    <dgm:pt modelId="{933B3CC0-97D2-4D27-87AC-E1155E917946}" type="parTrans" cxnId="{34A98736-B035-48BC-B69C-66543E9B6F12}">
      <dgm:prSet/>
      <dgm:spPr/>
      <dgm:t>
        <a:bodyPr/>
        <a:lstStyle/>
        <a:p>
          <a:endParaRPr lang="en-GB"/>
        </a:p>
      </dgm:t>
    </dgm:pt>
    <dgm:pt modelId="{C4D0DDDD-B519-4801-915F-2F33E712FFE0}" type="sibTrans" cxnId="{34A98736-B035-48BC-B69C-66543E9B6F12}">
      <dgm:prSet/>
      <dgm:spPr/>
      <dgm:t>
        <a:bodyPr/>
        <a:lstStyle/>
        <a:p>
          <a:endParaRPr lang="en-GB"/>
        </a:p>
      </dgm:t>
    </dgm:pt>
    <dgm:pt modelId="{936AEFE8-024A-42A1-83CC-E6251D8D71B9}">
      <dgm:prSet phldrT="[Text]" custT="1"/>
      <dgm:spPr/>
      <dgm:t>
        <a:bodyPr/>
        <a:lstStyle/>
        <a:p>
          <a:r>
            <a:rPr lang="en-GB" sz="2000"/>
            <a:t>The privileged woke</a:t>
          </a:r>
        </a:p>
      </dgm:t>
    </dgm:pt>
    <dgm:pt modelId="{D27D067B-41FA-439A-A434-ECB8DC13A7C2}" type="parTrans" cxnId="{E7AFB71A-D3C1-4BD0-9424-02B274276D78}">
      <dgm:prSet/>
      <dgm:spPr/>
      <dgm:t>
        <a:bodyPr/>
        <a:lstStyle/>
        <a:p>
          <a:endParaRPr lang="en-GB"/>
        </a:p>
      </dgm:t>
    </dgm:pt>
    <dgm:pt modelId="{895D1120-4834-4C3F-9C7A-42DEDFAEE7AD}" type="sibTrans" cxnId="{E7AFB71A-D3C1-4BD0-9424-02B274276D78}">
      <dgm:prSet/>
      <dgm:spPr/>
      <dgm:t>
        <a:bodyPr/>
        <a:lstStyle/>
        <a:p>
          <a:endParaRPr lang="en-GB"/>
        </a:p>
      </dgm:t>
    </dgm:pt>
    <dgm:pt modelId="{9626462C-F2E7-42FD-91B0-F3DBE1FAA436}">
      <dgm:prSet phldrT="[Text]" custT="1"/>
      <dgm:spPr/>
      <dgm:t>
        <a:bodyPr/>
        <a:lstStyle/>
        <a:p>
          <a:r>
            <a:rPr lang="en-GB" sz="2000"/>
            <a:t>The woke agenda</a:t>
          </a:r>
        </a:p>
      </dgm:t>
    </dgm:pt>
    <dgm:pt modelId="{19938CE7-FABF-4AD7-9E60-FB4895AB5D37}" type="parTrans" cxnId="{8309E4DA-2A6F-4A31-94D9-E457FE148E4C}">
      <dgm:prSet/>
      <dgm:spPr/>
      <dgm:t>
        <a:bodyPr/>
        <a:lstStyle/>
        <a:p>
          <a:endParaRPr lang="en-GB"/>
        </a:p>
      </dgm:t>
    </dgm:pt>
    <dgm:pt modelId="{BE4FC6E5-0A21-4C9F-B7A7-B81FE796EE37}" type="sibTrans" cxnId="{8309E4DA-2A6F-4A31-94D9-E457FE148E4C}">
      <dgm:prSet/>
      <dgm:spPr/>
      <dgm:t>
        <a:bodyPr/>
        <a:lstStyle/>
        <a:p>
          <a:endParaRPr lang="en-GB"/>
        </a:p>
      </dgm:t>
    </dgm:pt>
    <dgm:pt modelId="{2EB63F23-EC23-4F63-AFD3-819C038C80FB}">
      <dgm:prSet custT="1"/>
      <dgm:spPr/>
      <dgm:t>
        <a:bodyPr/>
        <a:lstStyle/>
        <a:p>
          <a:r>
            <a:rPr lang="en-GB" sz="1800"/>
            <a:t>The authoritarian woke</a:t>
          </a:r>
        </a:p>
      </dgm:t>
    </dgm:pt>
    <dgm:pt modelId="{879D934F-9766-47B1-B426-60348ED489FB}" type="parTrans" cxnId="{C66DCFF9-A463-4DEF-92AA-4B508A8A7348}">
      <dgm:prSet/>
      <dgm:spPr/>
      <dgm:t>
        <a:bodyPr/>
        <a:lstStyle/>
        <a:p>
          <a:endParaRPr lang="en-GB"/>
        </a:p>
      </dgm:t>
    </dgm:pt>
    <dgm:pt modelId="{299D5E57-A70F-4E5A-895E-351DC4E9AFFC}" type="sibTrans" cxnId="{C66DCFF9-A463-4DEF-92AA-4B508A8A7348}">
      <dgm:prSet/>
      <dgm:spPr/>
      <dgm:t>
        <a:bodyPr/>
        <a:lstStyle/>
        <a:p>
          <a:endParaRPr lang="en-GB"/>
        </a:p>
      </dgm:t>
    </dgm:pt>
    <dgm:pt modelId="{5562A08C-1D88-4691-97B8-470D077C2C52}">
      <dgm:prSet custT="1"/>
      <dgm:spPr/>
      <dgm:t>
        <a:bodyPr/>
        <a:lstStyle/>
        <a:p>
          <a:r>
            <a:rPr lang="en-GB" sz="1800"/>
            <a:t>The religious woke</a:t>
          </a:r>
        </a:p>
      </dgm:t>
    </dgm:pt>
    <dgm:pt modelId="{5612BDE5-23C6-4C60-BB27-91070D861478}" type="parTrans" cxnId="{D87503E7-03D9-41BD-BABF-4CDEBD2372E2}">
      <dgm:prSet/>
      <dgm:spPr/>
      <dgm:t>
        <a:bodyPr/>
        <a:lstStyle/>
        <a:p>
          <a:endParaRPr lang="en-GB"/>
        </a:p>
      </dgm:t>
    </dgm:pt>
    <dgm:pt modelId="{57ADE033-B5F0-4A6C-B312-23A85F4E7A6F}" type="sibTrans" cxnId="{D87503E7-03D9-41BD-BABF-4CDEBD2372E2}">
      <dgm:prSet/>
      <dgm:spPr/>
      <dgm:t>
        <a:bodyPr/>
        <a:lstStyle/>
        <a:p>
          <a:endParaRPr lang="en-GB"/>
        </a:p>
      </dgm:t>
    </dgm:pt>
    <dgm:pt modelId="{3A0EE755-C62E-4DB6-824E-ED4266035D03}" type="pres">
      <dgm:prSet presAssocID="{875B0D1A-FF38-4043-97D5-3E0069566DA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E9323F9-34A8-49F4-B306-402F8D717A6C}" type="pres">
      <dgm:prSet presAssocID="{C7463C22-8CD3-4E44-9241-AB20ED0F1020}" presName="hierRoot1" presStyleCnt="0">
        <dgm:presLayoutVars>
          <dgm:hierBranch val="init"/>
        </dgm:presLayoutVars>
      </dgm:prSet>
      <dgm:spPr/>
    </dgm:pt>
    <dgm:pt modelId="{8BE129B5-FA4F-4EE9-B50A-44F3FB262009}" type="pres">
      <dgm:prSet presAssocID="{C7463C22-8CD3-4E44-9241-AB20ED0F1020}" presName="rootComposite1" presStyleCnt="0"/>
      <dgm:spPr/>
    </dgm:pt>
    <dgm:pt modelId="{D63188BF-89F8-4D6B-83F0-27C7E7BB4D7C}" type="pres">
      <dgm:prSet presAssocID="{C7463C22-8CD3-4E44-9241-AB20ED0F1020}" presName="rootText1" presStyleLbl="node0" presStyleIdx="0" presStyleCnt="1">
        <dgm:presLayoutVars>
          <dgm:chPref val="3"/>
        </dgm:presLayoutVars>
      </dgm:prSet>
      <dgm:spPr/>
    </dgm:pt>
    <dgm:pt modelId="{7A29CE4A-F020-4707-8311-C0218950106E}" type="pres">
      <dgm:prSet presAssocID="{C7463C22-8CD3-4E44-9241-AB20ED0F1020}" presName="rootConnector1" presStyleLbl="node1" presStyleIdx="0" presStyleCnt="0"/>
      <dgm:spPr/>
    </dgm:pt>
    <dgm:pt modelId="{F7DAAB04-8A42-44F6-81E2-FC2D9EDC77EE}" type="pres">
      <dgm:prSet presAssocID="{C7463C22-8CD3-4E44-9241-AB20ED0F1020}" presName="hierChild2" presStyleCnt="0"/>
      <dgm:spPr/>
    </dgm:pt>
    <dgm:pt modelId="{551C2C0A-525D-4784-A9A9-A1FCD0735188}" type="pres">
      <dgm:prSet presAssocID="{933B3CC0-97D2-4D27-87AC-E1155E917946}" presName="Name37" presStyleLbl="parChTrans1D2" presStyleIdx="0" presStyleCnt="3"/>
      <dgm:spPr/>
    </dgm:pt>
    <dgm:pt modelId="{294E0D64-D6AC-4553-A620-0AC435F98C1F}" type="pres">
      <dgm:prSet presAssocID="{BBC2525F-AADA-47DE-A205-6C8E364B0177}" presName="hierRoot2" presStyleCnt="0">
        <dgm:presLayoutVars>
          <dgm:hierBranch val="init"/>
        </dgm:presLayoutVars>
      </dgm:prSet>
      <dgm:spPr/>
    </dgm:pt>
    <dgm:pt modelId="{31DB7C5F-0567-4A5C-9632-D943343769A5}" type="pres">
      <dgm:prSet presAssocID="{BBC2525F-AADA-47DE-A205-6C8E364B0177}" presName="rootComposite" presStyleCnt="0"/>
      <dgm:spPr/>
    </dgm:pt>
    <dgm:pt modelId="{D4C21908-297B-4DC1-9F6F-EE5F55F8AE92}" type="pres">
      <dgm:prSet presAssocID="{BBC2525F-AADA-47DE-A205-6C8E364B0177}" presName="rootText" presStyleLbl="node2" presStyleIdx="0" presStyleCnt="3">
        <dgm:presLayoutVars>
          <dgm:chPref val="3"/>
        </dgm:presLayoutVars>
      </dgm:prSet>
      <dgm:spPr/>
    </dgm:pt>
    <dgm:pt modelId="{FAE2440E-D2E6-4CB1-A51B-B3BA69B973FB}" type="pres">
      <dgm:prSet presAssocID="{BBC2525F-AADA-47DE-A205-6C8E364B0177}" presName="rootConnector" presStyleLbl="node2" presStyleIdx="0" presStyleCnt="3"/>
      <dgm:spPr/>
    </dgm:pt>
    <dgm:pt modelId="{FDA26DD7-44EF-4A4B-A995-8143A7E5A30C}" type="pres">
      <dgm:prSet presAssocID="{BBC2525F-AADA-47DE-A205-6C8E364B0177}" presName="hierChild4" presStyleCnt="0"/>
      <dgm:spPr/>
    </dgm:pt>
    <dgm:pt modelId="{9D7521BE-9E15-46BA-AF5E-07B0BCFF0366}" type="pres">
      <dgm:prSet presAssocID="{BBC2525F-AADA-47DE-A205-6C8E364B0177}" presName="hierChild5" presStyleCnt="0"/>
      <dgm:spPr/>
    </dgm:pt>
    <dgm:pt modelId="{221F0458-C023-4296-85AB-74632B0F07DD}" type="pres">
      <dgm:prSet presAssocID="{D27D067B-41FA-439A-A434-ECB8DC13A7C2}" presName="Name37" presStyleLbl="parChTrans1D2" presStyleIdx="1" presStyleCnt="3"/>
      <dgm:spPr/>
    </dgm:pt>
    <dgm:pt modelId="{8E138FAB-81EF-4345-9A06-67E52A3F1CCF}" type="pres">
      <dgm:prSet presAssocID="{936AEFE8-024A-42A1-83CC-E6251D8D71B9}" presName="hierRoot2" presStyleCnt="0">
        <dgm:presLayoutVars>
          <dgm:hierBranch val="init"/>
        </dgm:presLayoutVars>
      </dgm:prSet>
      <dgm:spPr/>
    </dgm:pt>
    <dgm:pt modelId="{9A90354E-DF72-4D78-AE13-4B9B09F0AAF7}" type="pres">
      <dgm:prSet presAssocID="{936AEFE8-024A-42A1-83CC-E6251D8D71B9}" presName="rootComposite" presStyleCnt="0"/>
      <dgm:spPr/>
    </dgm:pt>
    <dgm:pt modelId="{7D651A1B-1AC0-4F2A-B998-11CFED446A83}" type="pres">
      <dgm:prSet presAssocID="{936AEFE8-024A-42A1-83CC-E6251D8D71B9}" presName="rootText" presStyleLbl="node2" presStyleIdx="1" presStyleCnt="3">
        <dgm:presLayoutVars>
          <dgm:chPref val="3"/>
        </dgm:presLayoutVars>
      </dgm:prSet>
      <dgm:spPr/>
    </dgm:pt>
    <dgm:pt modelId="{F5A595E2-EFA8-461A-94EA-09FBCD6E0C5A}" type="pres">
      <dgm:prSet presAssocID="{936AEFE8-024A-42A1-83CC-E6251D8D71B9}" presName="rootConnector" presStyleLbl="node2" presStyleIdx="1" presStyleCnt="3"/>
      <dgm:spPr/>
    </dgm:pt>
    <dgm:pt modelId="{AD153515-60B8-4FAC-BAD7-C4ECF2D04B59}" type="pres">
      <dgm:prSet presAssocID="{936AEFE8-024A-42A1-83CC-E6251D8D71B9}" presName="hierChild4" presStyleCnt="0"/>
      <dgm:spPr/>
    </dgm:pt>
    <dgm:pt modelId="{44CB757C-9C87-4D88-8291-65991AAFE331}" type="pres">
      <dgm:prSet presAssocID="{936AEFE8-024A-42A1-83CC-E6251D8D71B9}" presName="hierChild5" presStyleCnt="0"/>
      <dgm:spPr/>
    </dgm:pt>
    <dgm:pt modelId="{E0326048-6C31-476A-8CAA-35F86F88CE94}" type="pres">
      <dgm:prSet presAssocID="{19938CE7-FABF-4AD7-9E60-FB4895AB5D37}" presName="Name37" presStyleLbl="parChTrans1D2" presStyleIdx="2" presStyleCnt="3"/>
      <dgm:spPr/>
    </dgm:pt>
    <dgm:pt modelId="{63021175-1D25-4864-AD60-75666418A989}" type="pres">
      <dgm:prSet presAssocID="{9626462C-F2E7-42FD-91B0-F3DBE1FAA436}" presName="hierRoot2" presStyleCnt="0">
        <dgm:presLayoutVars>
          <dgm:hierBranch val="init"/>
        </dgm:presLayoutVars>
      </dgm:prSet>
      <dgm:spPr/>
    </dgm:pt>
    <dgm:pt modelId="{528BD168-D112-4F8B-A6DD-82B3C16C4CDB}" type="pres">
      <dgm:prSet presAssocID="{9626462C-F2E7-42FD-91B0-F3DBE1FAA436}" presName="rootComposite" presStyleCnt="0"/>
      <dgm:spPr/>
    </dgm:pt>
    <dgm:pt modelId="{35365F94-5624-47CE-A748-4B40C821B813}" type="pres">
      <dgm:prSet presAssocID="{9626462C-F2E7-42FD-91B0-F3DBE1FAA436}" presName="rootText" presStyleLbl="node2" presStyleIdx="2" presStyleCnt="3">
        <dgm:presLayoutVars>
          <dgm:chPref val="3"/>
        </dgm:presLayoutVars>
      </dgm:prSet>
      <dgm:spPr/>
    </dgm:pt>
    <dgm:pt modelId="{14BD9AB8-C67A-4EEB-8633-8B7528ABE800}" type="pres">
      <dgm:prSet presAssocID="{9626462C-F2E7-42FD-91B0-F3DBE1FAA436}" presName="rootConnector" presStyleLbl="node2" presStyleIdx="2" presStyleCnt="3"/>
      <dgm:spPr/>
    </dgm:pt>
    <dgm:pt modelId="{31E8DE5F-586A-4CC0-AE50-902C1F4A2748}" type="pres">
      <dgm:prSet presAssocID="{9626462C-F2E7-42FD-91B0-F3DBE1FAA436}" presName="hierChild4" presStyleCnt="0"/>
      <dgm:spPr/>
    </dgm:pt>
    <dgm:pt modelId="{03B64BAA-DEA3-4A6B-B855-C46DF496262B}" type="pres">
      <dgm:prSet presAssocID="{879D934F-9766-47B1-B426-60348ED489FB}" presName="Name37" presStyleLbl="parChTrans1D3" presStyleIdx="0" presStyleCnt="2"/>
      <dgm:spPr/>
    </dgm:pt>
    <dgm:pt modelId="{F4448F35-074D-4A98-A1B8-15B7C24653D6}" type="pres">
      <dgm:prSet presAssocID="{2EB63F23-EC23-4F63-AFD3-819C038C80FB}" presName="hierRoot2" presStyleCnt="0">
        <dgm:presLayoutVars>
          <dgm:hierBranch val="init"/>
        </dgm:presLayoutVars>
      </dgm:prSet>
      <dgm:spPr/>
    </dgm:pt>
    <dgm:pt modelId="{1AC3FDEA-4ADC-48D3-8D63-BB2E68212511}" type="pres">
      <dgm:prSet presAssocID="{2EB63F23-EC23-4F63-AFD3-819C038C80FB}" presName="rootComposite" presStyleCnt="0"/>
      <dgm:spPr/>
    </dgm:pt>
    <dgm:pt modelId="{3A73EF51-72A6-4079-852F-E4196FF2414E}" type="pres">
      <dgm:prSet presAssocID="{2EB63F23-EC23-4F63-AFD3-819C038C80FB}" presName="rootText" presStyleLbl="node3" presStyleIdx="0" presStyleCnt="2">
        <dgm:presLayoutVars>
          <dgm:chPref val="3"/>
        </dgm:presLayoutVars>
      </dgm:prSet>
      <dgm:spPr/>
    </dgm:pt>
    <dgm:pt modelId="{4B1ADC2A-51DA-4D34-A101-222315D6408C}" type="pres">
      <dgm:prSet presAssocID="{2EB63F23-EC23-4F63-AFD3-819C038C80FB}" presName="rootConnector" presStyleLbl="node3" presStyleIdx="0" presStyleCnt="2"/>
      <dgm:spPr/>
    </dgm:pt>
    <dgm:pt modelId="{CD25CA87-0CB3-4D03-A0C1-07844EC4FEC3}" type="pres">
      <dgm:prSet presAssocID="{2EB63F23-EC23-4F63-AFD3-819C038C80FB}" presName="hierChild4" presStyleCnt="0"/>
      <dgm:spPr/>
    </dgm:pt>
    <dgm:pt modelId="{433E473D-9DC1-4C9A-89E3-D7F0FBA67607}" type="pres">
      <dgm:prSet presAssocID="{2EB63F23-EC23-4F63-AFD3-819C038C80FB}" presName="hierChild5" presStyleCnt="0"/>
      <dgm:spPr/>
    </dgm:pt>
    <dgm:pt modelId="{47266EAD-943E-4838-8EDE-7913A0603A59}" type="pres">
      <dgm:prSet presAssocID="{5612BDE5-23C6-4C60-BB27-91070D861478}" presName="Name37" presStyleLbl="parChTrans1D3" presStyleIdx="1" presStyleCnt="2"/>
      <dgm:spPr/>
    </dgm:pt>
    <dgm:pt modelId="{60B555C4-1241-4007-B8C6-8FED48321B1D}" type="pres">
      <dgm:prSet presAssocID="{5562A08C-1D88-4691-97B8-470D077C2C52}" presName="hierRoot2" presStyleCnt="0">
        <dgm:presLayoutVars>
          <dgm:hierBranch val="init"/>
        </dgm:presLayoutVars>
      </dgm:prSet>
      <dgm:spPr/>
    </dgm:pt>
    <dgm:pt modelId="{26CA3E25-D1FD-44BD-AE35-A5F6495E4107}" type="pres">
      <dgm:prSet presAssocID="{5562A08C-1D88-4691-97B8-470D077C2C52}" presName="rootComposite" presStyleCnt="0"/>
      <dgm:spPr/>
    </dgm:pt>
    <dgm:pt modelId="{94DAFB82-5C0A-4AF9-A233-262ADAEEF8A6}" type="pres">
      <dgm:prSet presAssocID="{5562A08C-1D88-4691-97B8-470D077C2C52}" presName="rootText" presStyleLbl="node3" presStyleIdx="1" presStyleCnt="2">
        <dgm:presLayoutVars>
          <dgm:chPref val="3"/>
        </dgm:presLayoutVars>
      </dgm:prSet>
      <dgm:spPr/>
    </dgm:pt>
    <dgm:pt modelId="{DE3D880F-0D15-4E41-A2F6-4643D6656D8A}" type="pres">
      <dgm:prSet presAssocID="{5562A08C-1D88-4691-97B8-470D077C2C52}" presName="rootConnector" presStyleLbl="node3" presStyleIdx="1" presStyleCnt="2"/>
      <dgm:spPr/>
    </dgm:pt>
    <dgm:pt modelId="{7F8A8726-AADA-4990-9F3E-0CF6BF52C94D}" type="pres">
      <dgm:prSet presAssocID="{5562A08C-1D88-4691-97B8-470D077C2C52}" presName="hierChild4" presStyleCnt="0"/>
      <dgm:spPr/>
    </dgm:pt>
    <dgm:pt modelId="{6968BAED-DDF6-4D94-B275-139204206582}" type="pres">
      <dgm:prSet presAssocID="{5562A08C-1D88-4691-97B8-470D077C2C52}" presName="hierChild5" presStyleCnt="0"/>
      <dgm:spPr/>
    </dgm:pt>
    <dgm:pt modelId="{F796AA57-C38A-4259-B40C-636A65E6964E}" type="pres">
      <dgm:prSet presAssocID="{9626462C-F2E7-42FD-91B0-F3DBE1FAA436}" presName="hierChild5" presStyleCnt="0"/>
      <dgm:spPr/>
    </dgm:pt>
    <dgm:pt modelId="{5C93D68E-24A4-4063-93A7-C01936BF30C2}" type="pres">
      <dgm:prSet presAssocID="{C7463C22-8CD3-4E44-9241-AB20ED0F1020}" presName="hierChild3" presStyleCnt="0"/>
      <dgm:spPr/>
    </dgm:pt>
  </dgm:ptLst>
  <dgm:cxnLst>
    <dgm:cxn modelId="{CF5D1118-E6C7-47E7-B2F5-2785E49F3F47}" type="presOf" srcId="{9626462C-F2E7-42FD-91B0-F3DBE1FAA436}" destId="{35365F94-5624-47CE-A748-4B40C821B813}" srcOrd="0" destOrd="0" presId="urn:microsoft.com/office/officeart/2005/8/layout/orgChart1"/>
    <dgm:cxn modelId="{E7AFB71A-D3C1-4BD0-9424-02B274276D78}" srcId="{C7463C22-8CD3-4E44-9241-AB20ED0F1020}" destId="{936AEFE8-024A-42A1-83CC-E6251D8D71B9}" srcOrd="1" destOrd="0" parTransId="{D27D067B-41FA-439A-A434-ECB8DC13A7C2}" sibTransId="{895D1120-4834-4C3F-9C7A-42DEDFAEE7AD}"/>
    <dgm:cxn modelId="{0A4F1220-88B6-4FFA-B778-199B68341064}" type="presOf" srcId="{BBC2525F-AADA-47DE-A205-6C8E364B0177}" destId="{FAE2440E-D2E6-4CB1-A51B-B3BA69B973FB}" srcOrd="1" destOrd="0" presId="urn:microsoft.com/office/officeart/2005/8/layout/orgChart1"/>
    <dgm:cxn modelId="{DDB97823-88CB-4240-87C9-6AE34F33EB24}" type="presOf" srcId="{2EB63F23-EC23-4F63-AFD3-819C038C80FB}" destId="{4B1ADC2A-51DA-4D34-A101-222315D6408C}" srcOrd="1" destOrd="0" presId="urn:microsoft.com/office/officeart/2005/8/layout/orgChart1"/>
    <dgm:cxn modelId="{C180C82F-8DDF-451D-A133-EE713F21A6BB}" type="presOf" srcId="{9626462C-F2E7-42FD-91B0-F3DBE1FAA436}" destId="{14BD9AB8-C67A-4EEB-8633-8B7528ABE800}" srcOrd="1" destOrd="0" presId="urn:microsoft.com/office/officeart/2005/8/layout/orgChart1"/>
    <dgm:cxn modelId="{34A98736-B035-48BC-B69C-66543E9B6F12}" srcId="{C7463C22-8CD3-4E44-9241-AB20ED0F1020}" destId="{BBC2525F-AADA-47DE-A205-6C8E364B0177}" srcOrd="0" destOrd="0" parTransId="{933B3CC0-97D2-4D27-87AC-E1155E917946}" sibTransId="{C4D0DDDD-B519-4801-915F-2F33E712FFE0}"/>
    <dgm:cxn modelId="{1898B24C-748C-4C85-BC22-3121FF5DD88A}" type="presOf" srcId="{C7463C22-8CD3-4E44-9241-AB20ED0F1020}" destId="{7A29CE4A-F020-4707-8311-C0218950106E}" srcOrd="1" destOrd="0" presId="urn:microsoft.com/office/officeart/2005/8/layout/orgChart1"/>
    <dgm:cxn modelId="{7A0B8F79-2DDB-4AC2-ABED-C2895617F8CA}" type="presOf" srcId="{C7463C22-8CD3-4E44-9241-AB20ED0F1020}" destId="{D63188BF-89F8-4D6B-83F0-27C7E7BB4D7C}" srcOrd="0" destOrd="0" presId="urn:microsoft.com/office/officeart/2005/8/layout/orgChart1"/>
    <dgm:cxn modelId="{2651DB59-7284-4C49-84DB-03AEB829536F}" type="presOf" srcId="{875B0D1A-FF38-4043-97D5-3E0069566DAA}" destId="{3A0EE755-C62E-4DB6-824E-ED4266035D03}" srcOrd="0" destOrd="0" presId="urn:microsoft.com/office/officeart/2005/8/layout/orgChart1"/>
    <dgm:cxn modelId="{B4AA1E80-BB37-400D-892E-53F80740D948}" type="presOf" srcId="{933B3CC0-97D2-4D27-87AC-E1155E917946}" destId="{551C2C0A-525D-4784-A9A9-A1FCD0735188}" srcOrd="0" destOrd="0" presId="urn:microsoft.com/office/officeart/2005/8/layout/orgChart1"/>
    <dgm:cxn modelId="{849206A9-2254-40DF-A94A-445098BEFE7E}" type="presOf" srcId="{5562A08C-1D88-4691-97B8-470D077C2C52}" destId="{94DAFB82-5C0A-4AF9-A233-262ADAEEF8A6}" srcOrd="0" destOrd="0" presId="urn:microsoft.com/office/officeart/2005/8/layout/orgChart1"/>
    <dgm:cxn modelId="{F82F44B6-48D5-402F-9794-2F5105F7A107}" type="presOf" srcId="{BBC2525F-AADA-47DE-A205-6C8E364B0177}" destId="{D4C21908-297B-4DC1-9F6F-EE5F55F8AE92}" srcOrd="0" destOrd="0" presId="urn:microsoft.com/office/officeart/2005/8/layout/orgChart1"/>
    <dgm:cxn modelId="{FBBDDAC6-2E8A-4E52-ACF6-C53641AD5A55}" type="presOf" srcId="{936AEFE8-024A-42A1-83CC-E6251D8D71B9}" destId="{F5A595E2-EFA8-461A-94EA-09FBCD6E0C5A}" srcOrd="1" destOrd="0" presId="urn:microsoft.com/office/officeart/2005/8/layout/orgChart1"/>
    <dgm:cxn modelId="{B43C93D3-3D5E-4DD5-B118-51CF13773702}" type="presOf" srcId="{5612BDE5-23C6-4C60-BB27-91070D861478}" destId="{47266EAD-943E-4838-8EDE-7913A0603A59}" srcOrd="0" destOrd="0" presId="urn:microsoft.com/office/officeart/2005/8/layout/orgChart1"/>
    <dgm:cxn modelId="{29839FD6-808E-4EAF-B1E7-501308756C7B}" type="presOf" srcId="{879D934F-9766-47B1-B426-60348ED489FB}" destId="{03B64BAA-DEA3-4A6B-B855-C46DF496262B}" srcOrd="0" destOrd="0" presId="urn:microsoft.com/office/officeart/2005/8/layout/orgChart1"/>
    <dgm:cxn modelId="{D164F1D9-7E11-444F-B805-37D891E57D29}" type="presOf" srcId="{2EB63F23-EC23-4F63-AFD3-819C038C80FB}" destId="{3A73EF51-72A6-4079-852F-E4196FF2414E}" srcOrd="0" destOrd="0" presId="urn:microsoft.com/office/officeart/2005/8/layout/orgChart1"/>
    <dgm:cxn modelId="{8309E4DA-2A6F-4A31-94D9-E457FE148E4C}" srcId="{C7463C22-8CD3-4E44-9241-AB20ED0F1020}" destId="{9626462C-F2E7-42FD-91B0-F3DBE1FAA436}" srcOrd="2" destOrd="0" parTransId="{19938CE7-FABF-4AD7-9E60-FB4895AB5D37}" sibTransId="{BE4FC6E5-0A21-4C9F-B7A7-B81FE796EE37}"/>
    <dgm:cxn modelId="{8FB7F3DB-3304-4A60-A189-F209B298766D}" type="presOf" srcId="{936AEFE8-024A-42A1-83CC-E6251D8D71B9}" destId="{7D651A1B-1AC0-4F2A-B998-11CFED446A83}" srcOrd="0" destOrd="0" presId="urn:microsoft.com/office/officeart/2005/8/layout/orgChart1"/>
    <dgm:cxn modelId="{D87503E7-03D9-41BD-BABF-4CDEBD2372E2}" srcId="{9626462C-F2E7-42FD-91B0-F3DBE1FAA436}" destId="{5562A08C-1D88-4691-97B8-470D077C2C52}" srcOrd="1" destOrd="0" parTransId="{5612BDE5-23C6-4C60-BB27-91070D861478}" sibTransId="{57ADE033-B5F0-4A6C-B312-23A85F4E7A6F}"/>
    <dgm:cxn modelId="{F7B0EAE7-8F28-49A4-9941-4AA4734A4D31}" type="presOf" srcId="{19938CE7-FABF-4AD7-9E60-FB4895AB5D37}" destId="{E0326048-6C31-476A-8CAA-35F86F88CE94}" srcOrd="0" destOrd="0" presId="urn:microsoft.com/office/officeart/2005/8/layout/orgChart1"/>
    <dgm:cxn modelId="{0A0AF9EA-1FDC-4799-ABFF-554A7473F2B9}" type="presOf" srcId="{5562A08C-1D88-4691-97B8-470D077C2C52}" destId="{DE3D880F-0D15-4E41-A2F6-4643D6656D8A}" srcOrd="1" destOrd="0" presId="urn:microsoft.com/office/officeart/2005/8/layout/orgChart1"/>
    <dgm:cxn modelId="{8DB9CCF9-5CDC-4FB2-BA0A-4E6A7DF8D463}" type="presOf" srcId="{D27D067B-41FA-439A-A434-ECB8DC13A7C2}" destId="{221F0458-C023-4296-85AB-74632B0F07DD}" srcOrd="0" destOrd="0" presId="urn:microsoft.com/office/officeart/2005/8/layout/orgChart1"/>
    <dgm:cxn modelId="{C66DCFF9-A463-4DEF-92AA-4B508A8A7348}" srcId="{9626462C-F2E7-42FD-91B0-F3DBE1FAA436}" destId="{2EB63F23-EC23-4F63-AFD3-819C038C80FB}" srcOrd="0" destOrd="0" parTransId="{879D934F-9766-47B1-B426-60348ED489FB}" sibTransId="{299D5E57-A70F-4E5A-895E-351DC4E9AFFC}"/>
    <dgm:cxn modelId="{F8CAE4FC-B5FB-4EC8-A208-D09FF2580878}" srcId="{875B0D1A-FF38-4043-97D5-3E0069566DAA}" destId="{C7463C22-8CD3-4E44-9241-AB20ED0F1020}" srcOrd="0" destOrd="0" parTransId="{78A7F6F2-43D0-478C-9717-F8C6F621F1C0}" sibTransId="{F11CAF3D-0779-4D06-81A8-1EAA57892A66}"/>
    <dgm:cxn modelId="{859A0D48-99EE-4AB4-9D10-EDA22ED1FFDC}" type="presParOf" srcId="{3A0EE755-C62E-4DB6-824E-ED4266035D03}" destId="{EE9323F9-34A8-49F4-B306-402F8D717A6C}" srcOrd="0" destOrd="0" presId="urn:microsoft.com/office/officeart/2005/8/layout/orgChart1"/>
    <dgm:cxn modelId="{1E78F4D6-A9B3-49A8-897E-BE29707B47FA}" type="presParOf" srcId="{EE9323F9-34A8-49F4-B306-402F8D717A6C}" destId="{8BE129B5-FA4F-4EE9-B50A-44F3FB262009}" srcOrd="0" destOrd="0" presId="urn:microsoft.com/office/officeart/2005/8/layout/orgChart1"/>
    <dgm:cxn modelId="{820782CE-2EB0-453D-A1B1-80F97CC0A9DD}" type="presParOf" srcId="{8BE129B5-FA4F-4EE9-B50A-44F3FB262009}" destId="{D63188BF-89F8-4D6B-83F0-27C7E7BB4D7C}" srcOrd="0" destOrd="0" presId="urn:microsoft.com/office/officeart/2005/8/layout/orgChart1"/>
    <dgm:cxn modelId="{43A6E466-09B3-416F-86DA-1EF28585B205}" type="presParOf" srcId="{8BE129B5-FA4F-4EE9-B50A-44F3FB262009}" destId="{7A29CE4A-F020-4707-8311-C0218950106E}" srcOrd="1" destOrd="0" presId="urn:microsoft.com/office/officeart/2005/8/layout/orgChart1"/>
    <dgm:cxn modelId="{329D93BC-EE92-4B16-8176-9CC16461307D}" type="presParOf" srcId="{EE9323F9-34A8-49F4-B306-402F8D717A6C}" destId="{F7DAAB04-8A42-44F6-81E2-FC2D9EDC77EE}" srcOrd="1" destOrd="0" presId="urn:microsoft.com/office/officeart/2005/8/layout/orgChart1"/>
    <dgm:cxn modelId="{7F60411B-3A31-474F-9982-EF4C97A50B49}" type="presParOf" srcId="{F7DAAB04-8A42-44F6-81E2-FC2D9EDC77EE}" destId="{551C2C0A-525D-4784-A9A9-A1FCD0735188}" srcOrd="0" destOrd="0" presId="urn:microsoft.com/office/officeart/2005/8/layout/orgChart1"/>
    <dgm:cxn modelId="{28D23F3C-241A-4C67-8A06-E016B90A7ACE}" type="presParOf" srcId="{F7DAAB04-8A42-44F6-81E2-FC2D9EDC77EE}" destId="{294E0D64-D6AC-4553-A620-0AC435F98C1F}" srcOrd="1" destOrd="0" presId="urn:microsoft.com/office/officeart/2005/8/layout/orgChart1"/>
    <dgm:cxn modelId="{41BE0CDA-DE93-4094-838D-F6C3AD3491AE}" type="presParOf" srcId="{294E0D64-D6AC-4553-A620-0AC435F98C1F}" destId="{31DB7C5F-0567-4A5C-9632-D943343769A5}" srcOrd="0" destOrd="0" presId="urn:microsoft.com/office/officeart/2005/8/layout/orgChart1"/>
    <dgm:cxn modelId="{433453F7-82DC-4F86-81E2-54FDF7F40D38}" type="presParOf" srcId="{31DB7C5F-0567-4A5C-9632-D943343769A5}" destId="{D4C21908-297B-4DC1-9F6F-EE5F55F8AE92}" srcOrd="0" destOrd="0" presId="urn:microsoft.com/office/officeart/2005/8/layout/orgChart1"/>
    <dgm:cxn modelId="{0D675454-04E3-4B49-8EE6-E4F38E2B728F}" type="presParOf" srcId="{31DB7C5F-0567-4A5C-9632-D943343769A5}" destId="{FAE2440E-D2E6-4CB1-A51B-B3BA69B973FB}" srcOrd="1" destOrd="0" presId="urn:microsoft.com/office/officeart/2005/8/layout/orgChart1"/>
    <dgm:cxn modelId="{E850D620-130B-4292-8F4A-0A52E6B67ECB}" type="presParOf" srcId="{294E0D64-D6AC-4553-A620-0AC435F98C1F}" destId="{FDA26DD7-44EF-4A4B-A995-8143A7E5A30C}" srcOrd="1" destOrd="0" presId="urn:microsoft.com/office/officeart/2005/8/layout/orgChart1"/>
    <dgm:cxn modelId="{FE5B8EFA-3DAE-4238-97C8-22B2BE973954}" type="presParOf" srcId="{294E0D64-D6AC-4553-A620-0AC435F98C1F}" destId="{9D7521BE-9E15-46BA-AF5E-07B0BCFF0366}" srcOrd="2" destOrd="0" presId="urn:microsoft.com/office/officeart/2005/8/layout/orgChart1"/>
    <dgm:cxn modelId="{7279005B-38E8-4F40-BAFD-E90C3337DE6A}" type="presParOf" srcId="{F7DAAB04-8A42-44F6-81E2-FC2D9EDC77EE}" destId="{221F0458-C023-4296-85AB-74632B0F07DD}" srcOrd="2" destOrd="0" presId="urn:microsoft.com/office/officeart/2005/8/layout/orgChart1"/>
    <dgm:cxn modelId="{4C182916-6B1D-4C63-938D-E29A1578F72C}" type="presParOf" srcId="{F7DAAB04-8A42-44F6-81E2-FC2D9EDC77EE}" destId="{8E138FAB-81EF-4345-9A06-67E52A3F1CCF}" srcOrd="3" destOrd="0" presId="urn:microsoft.com/office/officeart/2005/8/layout/orgChart1"/>
    <dgm:cxn modelId="{127C8199-6FB6-43D8-B456-E2843D605E5A}" type="presParOf" srcId="{8E138FAB-81EF-4345-9A06-67E52A3F1CCF}" destId="{9A90354E-DF72-4D78-AE13-4B9B09F0AAF7}" srcOrd="0" destOrd="0" presId="urn:microsoft.com/office/officeart/2005/8/layout/orgChart1"/>
    <dgm:cxn modelId="{04635BF4-CF59-46D2-881F-6D49FB7E65DE}" type="presParOf" srcId="{9A90354E-DF72-4D78-AE13-4B9B09F0AAF7}" destId="{7D651A1B-1AC0-4F2A-B998-11CFED446A83}" srcOrd="0" destOrd="0" presId="urn:microsoft.com/office/officeart/2005/8/layout/orgChart1"/>
    <dgm:cxn modelId="{667A41A6-C819-4B7E-817C-9CFF98E32FFA}" type="presParOf" srcId="{9A90354E-DF72-4D78-AE13-4B9B09F0AAF7}" destId="{F5A595E2-EFA8-461A-94EA-09FBCD6E0C5A}" srcOrd="1" destOrd="0" presId="urn:microsoft.com/office/officeart/2005/8/layout/orgChart1"/>
    <dgm:cxn modelId="{7BA9144C-F989-456B-8868-901C9A8DEBC4}" type="presParOf" srcId="{8E138FAB-81EF-4345-9A06-67E52A3F1CCF}" destId="{AD153515-60B8-4FAC-BAD7-C4ECF2D04B59}" srcOrd="1" destOrd="0" presId="urn:microsoft.com/office/officeart/2005/8/layout/orgChart1"/>
    <dgm:cxn modelId="{20D0647B-58AD-4727-A1CB-1BEC0221DE3C}" type="presParOf" srcId="{8E138FAB-81EF-4345-9A06-67E52A3F1CCF}" destId="{44CB757C-9C87-4D88-8291-65991AAFE331}" srcOrd="2" destOrd="0" presId="urn:microsoft.com/office/officeart/2005/8/layout/orgChart1"/>
    <dgm:cxn modelId="{50974E06-2108-4F13-AE7D-540007C90E2B}" type="presParOf" srcId="{F7DAAB04-8A42-44F6-81E2-FC2D9EDC77EE}" destId="{E0326048-6C31-476A-8CAA-35F86F88CE94}" srcOrd="4" destOrd="0" presId="urn:microsoft.com/office/officeart/2005/8/layout/orgChart1"/>
    <dgm:cxn modelId="{51AFC60C-8647-4D73-9A71-40D364A7E85C}" type="presParOf" srcId="{F7DAAB04-8A42-44F6-81E2-FC2D9EDC77EE}" destId="{63021175-1D25-4864-AD60-75666418A989}" srcOrd="5" destOrd="0" presId="urn:microsoft.com/office/officeart/2005/8/layout/orgChart1"/>
    <dgm:cxn modelId="{DAE1D74C-29B4-4633-9171-3A8573E1446E}" type="presParOf" srcId="{63021175-1D25-4864-AD60-75666418A989}" destId="{528BD168-D112-4F8B-A6DD-82B3C16C4CDB}" srcOrd="0" destOrd="0" presId="urn:microsoft.com/office/officeart/2005/8/layout/orgChart1"/>
    <dgm:cxn modelId="{4B726CFF-DC26-477B-B020-A216A0805613}" type="presParOf" srcId="{528BD168-D112-4F8B-A6DD-82B3C16C4CDB}" destId="{35365F94-5624-47CE-A748-4B40C821B813}" srcOrd="0" destOrd="0" presId="urn:microsoft.com/office/officeart/2005/8/layout/orgChart1"/>
    <dgm:cxn modelId="{FCA0C077-F3E7-49B2-9CDA-57859D9D513E}" type="presParOf" srcId="{528BD168-D112-4F8B-A6DD-82B3C16C4CDB}" destId="{14BD9AB8-C67A-4EEB-8633-8B7528ABE800}" srcOrd="1" destOrd="0" presId="urn:microsoft.com/office/officeart/2005/8/layout/orgChart1"/>
    <dgm:cxn modelId="{DF955D28-2E5C-44B1-97FC-795843601067}" type="presParOf" srcId="{63021175-1D25-4864-AD60-75666418A989}" destId="{31E8DE5F-586A-4CC0-AE50-902C1F4A2748}" srcOrd="1" destOrd="0" presId="urn:microsoft.com/office/officeart/2005/8/layout/orgChart1"/>
    <dgm:cxn modelId="{59C1A261-8600-4C94-8901-27907B16CABB}" type="presParOf" srcId="{31E8DE5F-586A-4CC0-AE50-902C1F4A2748}" destId="{03B64BAA-DEA3-4A6B-B855-C46DF496262B}" srcOrd="0" destOrd="0" presId="urn:microsoft.com/office/officeart/2005/8/layout/orgChart1"/>
    <dgm:cxn modelId="{5E510232-0EB7-4430-869D-1B17A70E7D96}" type="presParOf" srcId="{31E8DE5F-586A-4CC0-AE50-902C1F4A2748}" destId="{F4448F35-074D-4A98-A1B8-15B7C24653D6}" srcOrd="1" destOrd="0" presId="urn:microsoft.com/office/officeart/2005/8/layout/orgChart1"/>
    <dgm:cxn modelId="{EBC44968-5F9C-404F-B829-B2C1FDD2C227}" type="presParOf" srcId="{F4448F35-074D-4A98-A1B8-15B7C24653D6}" destId="{1AC3FDEA-4ADC-48D3-8D63-BB2E68212511}" srcOrd="0" destOrd="0" presId="urn:microsoft.com/office/officeart/2005/8/layout/orgChart1"/>
    <dgm:cxn modelId="{CF5E7928-69E7-4C95-8026-984C6DC841E7}" type="presParOf" srcId="{1AC3FDEA-4ADC-48D3-8D63-BB2E68212511}" destId="{3A73EF51-72A6-4079-852F-E4196FF2414E}" srcOrd="0" destOrd="0" presId="urn:microsoft.com/office/officeart/2005/8/layout/orgChart1"/>
    <dgm:cxn modelId="{068AFBB0-1483-4E16-93F4-1A6B35103825}" type="presParOf" srcId="{1AC3FDEA-4ADC-48D3-8D63-BB2E68212511}" destId="{4B1ADC2A-51DA-4D34-A101-222315D6408C}" srcOrd="1" destOrd="0" presId="urn:microsoft.com/office/officeart/2005/8/layout/orgChart1"/>
    <dgm:cxn modelId="{E2E1A531-9305-4FB4-A4C0-8EDBDB993FBB}" type="presParOf" srcId="{F4448F35-074D-4A98-A1B8-15B7C24653D6}" destId="{CD25CA87-0CB3-4D03-A0C1-07844EC4FEC3}" srcOrd="1" destOrd="0" presId="urn:microsoft.com/office/officeart/2005/8/layout/orgChart1"/>
    <dgm:cxn modelId="{9A8E746B-F70D-4D7C-A157-829DAFE1C8A3}" type="presParOf" srcId="{F4448F35-074D-4A98-A1B8-15B7C24653D6}" destId="{433E473D-9DC1-4C9A-89E3-D7F0FBA67607}" srcOrd="2" destOrd="0" presId="urn:microsoft.com/office/officeart/2005/8/layout/orgChart1"/>
    <dgm:cxn modelId="{2157C732-32BA-42CE-AE6F-54D9BBB8FDF1}" type="presParOf" srcId="{31E8DE5F-586A-4CC0-AE50-902C1F4A2748}" destId="{47266EAD-943E-4838-8EDE-7913A0603A59}" srcOrd="2" destOrd="0" presId="urn:microsoft.com/office/officeart/2005/8/layout/orgChart1"/>
    <dgm:cxn modelId="{E31C6A6D-566A-422E-B62C-AF5880B427B9}" type="presParOf" srcId="{31E8DE5F-586A-4CC0-AE50-902C1F4A2748}" destId="{60B555C4-1241-4007-B8C6-8FED48321B1D}" srcOrd="3" destOrd="0" presId="urn:microsoft.com/office/officeart/2005/8/layout/orgChart1"/>
    <dgm:cxn modelId="{F0CBC681-C55C-4311-A20B-0358E9E485CA}" type="presParOf" srcId="{60B555C4-1241-4007-B8C6-8FED48321B1D}" destId="{26CA3E25-D1FD-44BD-AE35-A5F6495E4107}" srcOrd="0" destOrd="0" presId="urn:microsoft.com/office/officeart/2005/8/layout/orgChart1"/>
    <dgm:cxn modelId="{2E761D70-8718-4C6B-AFDB-151885CC99D9}" type="presParOf" srcId="{26CA3E25-D1FD-44BD-AE35-A5F6495E4107}" destId="{94DAFB82-5C0A-4AF9-A233-262ADAEEF8A6}" srcOrd="0" destOrd="0" presId="urn:microsoft.com/office/officeart/2005/8/layout/orgChart1"/>
    <dgm:cxn modelId="{0F8CC40A-7537-4F1F-B028-41B1A43D7C29}" type="presParOf" srcId="{26CA3E25-D1FD-44BD-AE35-A5F6495E4107}" destId="{DE3D880F-0D15-4E41-A2F6-4643D6656D8A}" srcOrd="1" destOrd="0" presId="urn:microsoft.com/office/officeart/2005/8/layout/orgChart1"/>
    <dgm:cxn modelId="{22F16F68-CFC9-4244-9082-BB7484892970}" type="presParOf" srcId="{60B555C4-1241-4007-B8C6-8FED48321B1D}" destId="{7F8A8726-AADA-4990-9F3E-0CF6BF52C94D}" srcOrd="1" destOrd="0" presId="urn:microsoft.com/office/officeart/2005/8/layout/orgChart1"/>
    <dgm:cxn modelId="{0F087D11-BED5-475E-936E-2E6527A31B80}" type="presParOf" srcId="{60B555C4-1241-4007-B8C6-8FED48321B1D}" destId="{6968BAED-DDF6-4D94-B275-139204206582}" srcOrd="2" destOrd="0" presId="urn:microsoft.com/office/officeart/2005/8/layout/orgChart1"/>
    <dgm:cxn modelId="{A674691D-FE53-40B4-BDC3-7EB3FFC17EA4}" type="presParOf" srcId="{63021175-1D25-4864-AD60-75666418A989}" destId="{F796AA57-C38A-4259-B40C-636A65E6964E}" srcOrd="2" destOrd="0" presId="urn:microsoft.com/office/officeart/2005/8/layout/orgChart1"/>
    <dgm:cxn modelId="{B5BBA973-DD58-40F1-BE21-64D971140745}" type="presParOf" srcId="{EE9323F9-34A8-49F4-B306-402F8D717A6C}" destId="{5C93D68E-24A4-4063-93A7-C01936BF30C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557ABD-C09C-459E-90CD-6FE777219DAA}">
      <dsp:nvSpPr>
        <dsp:cNvPr id="0" name=""/>
        <dsp:cNvSpPr/>
      </dsp:nvSpPr>
      <dsp:spPr>
        <a:xfrm>
          <a:off x="1523999" y="917559"/>
          <a:ext cx="91440" cy="38509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509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B895D5-14E7-4AAB-8916-F4A0761FEE71}">
      <dsp:nvSpPr>
        <dsp:cNvPr id="0" name=""/>
        <dsp:cNvSpPr/>
      </dsp:nvSpPr>
      <dsp:spPr>
        <a:xfrm>
          <a:off x="652836" y="676"/>
          <a:ext cx="1833767" cy="9168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Woke as a positive trait</a:t>
          </a:r>
        </a:p>
      </dsp:txBody>
      <dsp:txXfrm>
        <a:off x="652836" y="676"/>
        <a:ext cx="1833767" cy="916883"/>
      </dsp:txXfrm>
    </dsp:sp>
    <dsp:sp modelId="{DB3C437B-5A18-4C4C-8C2D-D241FC9E83DB}">
      <dsp:nvSpPr>
        <dsp:cNvPr id="0" name=""/>
        <dsp:cNvSpPr/>
      </dsp:nvSpPr>
      <dsp:spPr>
        <a:xfrm>
          <a:off x="652836" y="1302651"/>
          <a:ext cx="1833767" cy="9168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The aware woke</a:t>
          </a:r>
        </a:p>
      </dsp:txBody>
      <dsp:txXfrm>
        <a:off x="652836" y="1302651"/>
        <a:ext cx="1833767" cy="9168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8A56F0-B328-418D-B9B8-76EC3E8425D0}">
      <dsp:nvSpPr>
        <dsp:cNvPr id="0" name=""/>
        <dsp:cNvSpPr/>
      </dsp:nvSpPr>
      <dsp:spPr>
        <a:xfrm>
          <a:off x="2265381" y="1438138"/>
          <a:ext cx="1239723" cy="4303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158"/>
              </a:lnTo>
              <a:lnTo>
                <a:pt x="1239723" y="215158"/>
              </a:lnTo>
              <a:lnTo>
                <a:pt x="1239723" y="4303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557ABD-C09C-459E-90CD-6FE777219DAA}">
      <dsp:nvSpPr>
        <dsp:cNvPr id="0" name=""/>
        <dsp:cNvSpPr/>
      </dsp:nvSpPr>
      <dsp:spPr>
        <a:xfrm>
          <a:off x="1025657" y="1438138"/>
          <a:ext cx="1239723" cy="430317"/>
        </a:xfrm>
        <a:custGeom>
          <a:avLst/>
          <a:gdLst/>
          <a:ahLst/>
          <a:cxnLst/>
          <a:rect l="0" t="0" r="0" b="0"/>
          <a:pathLst>
            <a:path>
              <a:moveTo>
                <a:pt x="1239723" y="0"/>
              </a:moveTo>
              <a:lnTo>
                <a:pt x="1239723" y="215158"/>
              </a:lnTo>
              <a:lnTo>
                <a:pt x="0" y="215158"/>
              </a:lnTo>
              <a:lnTo>
                <a:pt x="0" y="4303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B895D5-14E7-4AAB-8916-F4A0761FEE71}">
      <dsp:nvSpPr>
        <dsp:cNvPr id="0" name=""/>
        <dsp:cNvSpPr/>
      </dsp:nvSpPr>
      <dsp:spPr>
        <a:xfrm>
          <a:off x="1240815" y="413573"/>
          <a:ext cx="2049130" cy="10245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Woke as a contrived or neutral trait</a:t>
          </a:r>
        </a:p>
      </dsp:txBody>
      <dsp:txXfrm>
        <a:off x="1240815" y="413573"/>
        <a:ext cx="2049130" cy="1024565"/>
      </dsp:txXfrm>
    </dsp:sp>
    <dsp:sp modelId="{DB3C437B-5A18-4C4C-8C2D-D241FC9E83DB}">
      <dsp:nvSpPr>
        <dsp:cNvPr id="0" name=""/>
        <dsp:cNvSpPr/>
      </dsp:nvSpPr>
      <dsp:spPr>
        <a:xfrm>
          <a:off x="1092" y="1868455"/>
          <a:ext cx="2049130" cy="10245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The anti-woke agenda</a:t>
          </a:r>
        </a:p>
      </dsp:txBody>
      <dsp:txXfrm>
        <a:off x="1092" y="1868455"/>
        <a:ext cx="2049130" cy="1024565"/>
      </dsp:txXfrm>
    </dsp:sp>
    <dsp:sp modelId="{0E988045-FA73-4849-9B65-4B114120A966}">
      <dsp:nvSpPr>
        <dsp:cNvPr id="0" name=""/>
        <dsp:cNvSpPr/>
      </dsp:nvSpPr>
      <dsp:spPr>
        <a:xfrm>
          <a:off x="2480539" y="1868455"/>
          <a:ext cx="2049130" cy="10245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The corporate woke</a:t>
          </a:r>
        </a:p>
      </dsp:txBody>
      <dsp:txXfrm>
        <a:off x="2480539" y="1868455"/>
        <a:ext cx="2049130" cy="10245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266EAD-943E-4838-8EDE-7913A0603A59}">
      <dsp:nvSpPr>
        <dsp:cNvPr id="0" name=""/>
        <dsp:cNvSpPr/>
      </dsp:nvSpPr>
      <dsp:spPr>
        <a:xfrm>
          <a:off x="4345946" y="2254643"/>
          <a:ext cx="258505" cy="20163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6343"/>
              </a:lnTo>
              <a:lnTo>
                <a:pt x="258505" y="201634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B64BAA-DEA3-4A6B-B855-C46DF496262B}">
      <dsp:nvSpPr>
        <dsp:cNvPr id="0" name=""/>
        <dsp:cNvSpPr/>
      </dsp:nvSpPr>
      <dsp:spPr>
        <a:xfrm>
          <a:off x="4345946" y="2254643"/>
          <a:ext cx="258505" cy="7927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2750"/>
              </a:lnTo>
              <a:lnTo>
                <a:pt x="258505" y="79275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326048-6C31-476A-8CAA-35F86F88CE94}">
      <dsp:nvSpPr>
        <dsp:cNvPr id="0" name=""/>
        <dsp:cNvSpPr/>
      </dsp:nvSpPr>
      <dsp:spPr>
        <a:xfrm>
          <a:off x="2950016" y="1031050"/>
          <a:ext cx="2085278" cy="3619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953"/>
              </a:lnTo>
              <a:lnTo>
                <a:pt x="2085278" y="180953"/>
              </a:lnTo>
              <a:lnTo>
                <a:pt x="2085278" y="3619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1F0458-C023-4296-85AB-74632B0F07DD}">
      <dsp:nvSpPr>
        <dsp:cNvPr id="0" name=""/>
        <dsp:cNvSpPr/>
      </dsp:nvSpPr>
      <dsp:spPr>
        <a:xfrm>
          <a:off x="2904296" y="1031050"/>
          <a:ext cx="91440" cy="36190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19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1C2C0A-525D-4784-A9A9-A1FCD0735188}">
      <dsp:nvSpPr>
        <dsp:cNvPr id="0" name=""/>
        <dsp:cNvSpPr/>
      </dsp:nvSpPr>
      <dsp:spPr>
        <a:xfrm>
          <a:off x="864737" y="1031050"/>
          <a:ext cx="2085278" cy="361907"/>
        </a:xfrm>
        <a:custGeom>
          <a:avLst/>
          <a:gdLst/>
          <a:ahLst/>
          <a:cxnLst/>
          <a:rect l="0" t="0" r="0" b="0"/>
          <a:pathLst>
            <a:path>
              <a:moveTo>
                <a:pt x="2085278" y="0"/>
              </a:moveTo>
              <a:lnTo>
                <a:pt x="2085278" y="180953"/>
              </a:lnTo>
              <a:lnTo>
                <a:pt x="0" y="180953"/>
              </a:lnTo>
              <a:lnTo>
                <a:pt x="0" y="3619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3188BF-89F8-4D6B-83F0-27C7E7BB4D7C}">
      <dsp:nvSpPr>
        <dsp:cNvPr id="0" name=""/>
        <dsp:cNvSpPr/>
      </dsp:nvSpPr>
      <dsp:spPr>
        <a:xfrm>
          <a:off x="2088330" y="169365"/>
          <a:ext cx="1723370" cy="8616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Woke as a negative trait</a:t>
          </a:r>
        </a:p>
      </dsp:txBody>
      <dsp:txXfrm>
        <a:off x="2088330" y="169365"/>
        <a:ext cx="1723370" cy="861685"/>
      </dsp:txXfrm>
    </dsp:sp>
    <dsp:sp modelId="{D4C21908-297B-4DC1-9F6F-EE5F55F8AE92}">
      <dsp:nvSpPr>
        <dsp:cNvPr id="0" name=""/>
        <dsp:cNvSpPr/>
      </dsp:nvSpPr>
      <dsp:spPr>
        <a:xfrm>
          <a:off x="3052" y="1392958"/>
          <a:ext cx="1723370" cy="8616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The weak woke</a:t>
          </a:r>
        </a:p>
      </dsp:txBody>
      <dsp:txXfrm>
        <a:off x="3052" y="1392958"/>
        <a:ext cx="1723370" cy="861685"/>
      </dsp:txXfrm>
    </dsp:sp>
    <dsp:sp modelId="{7D651A1B-1AC0-4F2A-B998-11CFED446A83}">
      <dsp:nvSpPr>
        <dsp:cNvPr id="0" name=""/>
        <dsp:cNvSpPr/>
      </dsp:nvSpPr>
      <dsp:spPr>
        <a:xfrm>
          <a:off x="2088330" y="1392958"/>
          <a:ext cx="1723370" cy="8616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The privileged woke</a:t>
          </a:r>
        </a:p>
      </dsp:txBody>
      <dsp:txXfrm>
        <a:off x="2088330" y="1392958"/>
        <a:ext cx="1723370" cy="861685"/>
      </dsp:txXfrm>
    </dsp:sp>
    <dsp:sp modelId="{35365F94-5624-47CE-A748-4B40C821B813}">
      <dsp:nvSpPr>
        <dsp:cNvPr id="0" name=""/>
        <dsp:cNvSpPr/>
      </dsp:nvSpPr>
      <dsp:spPr>
        <a:xfrm>
          <a:off x="4173609" y="1392958"/>
          <a:ext cx="1723370" cy="8616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The woke agenda</a:t>
          </a:r>
        </a:p>
      </dsp:txBody>
      <dsp:txXfrm>
        <a:off x="4173609" y="1392958"/>
        <a:ext cx="1723370" cy="861685"/>
      </dsp:txXfrm>
    </dsp:sp>
    <dsp:sp modelId="{3A73EF51-72A6-4079-852F-E4196FF2414E}">
      <dsp:nvSpPr>
        <dsp:cNvPr id="0" name=""/>
        <dsp:cNvSpPr/>
      </dsp:nvSpPr>
      <dsp:spPr>
        <a:xfrm>
          <a:off x="4604451" y="2616551"/>
          <a:ext cx="1723370" cy="8616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The authoritarian woke</a:t>
          </a:r>
        </a:p>
      </dsp:txBody>
      <dsp:txXfrm>
        <a:off x="4604451" y="2616551"/>
        <a:ext cx="1723370" cy="861685"/>
      </dsp:txXfrm>
    </dsp:sp>
    <dsp:sp modelId="{94DAFB82-5C0A-4AF9-A233-262ADAEEF8A6}">
      <dsp:nvSpPr>
        <dsp:cNvPr id="0" name=""/>
        <dsp:cNvSpPr/>
      </dsp:nvSpPr>
      <dsp:spPr>
        <a:xfrm>
          <a:off x="4604451" y="3840144"/>
          <a:ext cx="1723370" cy="8616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The religious woke</a:t>
          </a:r>
        </a:p>
      </dsp:txBody>
      <dsp:txXfrm>
        <a:off x="4604451" y="3840144"/>
        <a:ext cx="1723370" cy="8616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993" y="0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434EA-6282-C644-9C7B-982F4384E127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63663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993" y="9263663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9970C3-E11F-6B44-885B-CD69F44DCE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61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993" y="0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13C43-1699-41B4-8FE4-3D7950B48C5E}" type="datetimeFigureOut">
              <a:rPr lang="en-GB" smtClean="0"/>
              <a:pPr/>
              <a:t>25/07/2024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31838"/>
            <a:ext cx="4875212" cy="3657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632960"/>
            <a:ext cx="5335270" cy="4389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63663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993" y="9263663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FA06C-2813-4A9E-8480-021247580EE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3554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9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7151" algn="l" defTabSz="91429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4299" algn="l" defTabSz="91429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1449" algn="l" defTabSz="91429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8598" algn="l" defTabSz="91429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749" algn="l" defTabSz="91429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896" algn="l" defTabSz="91429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200047" algn="l" defTabSz="91429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7196" algn="l" defTabSz="91429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3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FA06C-2813-4A9E-8480-021247580EE8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2999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By dismissing structural critiques as “woke,” activists are contextualised as part of an unpatriotic, authoritarian crusade launched by ideologues and the possible merits behind their claims are disregarded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FA06C-2813-4A9E-8480-021247580EE8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3455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FA06C-2813-4A9E-8480-021247580EE8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09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Activist background: being socially conscious</a:t>
            </a:r>
          </a:p>
          <a:p>
            <a:pPr marL="285750" marR="0" lvl="0" indent="-285750" algn="l" defTabSz="9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Progressive causes including anti-racism, anti-colonialism, anti-fascism, anti-capitalism, anti-sexism, anti-ableism, environmentalism, feminism, gender inclusivity, and pro-LGBTQ + attitudes.</a:t>
            </a:r>
          </a:p>
          <a:p>
            <a:pPr marL="285750" marR="0" lvl="0" indent="-285750" algn="l" defTabSz="9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From dinosaurs and hobbits to academic freedom, attitudes to colonialism or gender identity</a:t>
            </a:r>
          </a:p>
          <a:p>
            <a:pPr marL="0" marR="0" lvl="0" indent="0" algn="l" defTabSz="9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FA06C-2813-4A9E-8480-021247580EE8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078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Positive: orientation to the world built upon prioritizing the experiences of marginalised groups</a:t>
            </a:r>
          </a:p>
          <a:p>
            <a:pPr marL="285750" marR="0" lvl="0" indent="-285750" algn="l" defTabSz="9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Negative: social scripts for the appearance of moral purity to oneself or others and influencing behaviour/thought</a:t>
            </a:r>
          </a:p>
          <a:p>
            <a:pPr marL="285750" marR="0" lvl="0" indent="-285750" algn="l" defTabSz="9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Not the same as political power – those with cultural influence – acknowledging cultural liberalism</a:t>
            </a:r>
          </a:p>
          <a:p>
            <a:pPr marL="0" marR="0" lvl="0" indent="0" algn="l" defTabSz="9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FA06C-2813-4A9E-8480-021247580EE8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850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FA06C-2813-4A9E-8480-021247580EE8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9068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Articles about systemic inequalities, such as racism, sexism and anti-LGBT attitudes/legislation, were written from the perspective that they were not real problems or that attempts to address them were illegitimate on account of them being woke.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FA06C-2813-4A9E-8480-021247580EE8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513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FA06C-2813-4A9E-8480-021247580EE8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190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Sample more woke than anti-woke – a significant difference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Less likely to openly identify with the label on both sides vs identify in survey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Identification with anti-wokeness lower than strong disagreement with being woke: not the same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FA06C-2813-4A9E-8480-021247580EE8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406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marR="0" lvl="0" indent="-285750" algn="just" defTabSz="914299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aware woke: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Social structures privilege some individuals over others and direct action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Used most about trans issues: learning/respecting/stating pronouns – current frontier?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anti-woke agenda: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Label like political correctness = right-wing victimhood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Used to demean progressive movements and causes and distract from material conditions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corporate woke: Cynical attempts to look good – ignores real issues, e.g., companies with bad treatment of staff and minorities 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FA06C-2813-4A9E-8480-021247580EE8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246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weak woke: fragile, need safe spaces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privileged woke: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</a:t>
            </a:r>
            <a:r>
              <a:rPr lang="en-GB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itigate own privilege by calling out others/making self-victim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woke agenda: Need rebels to fight it – JK Rowling, Elon Musk, Ricky Gervais, Dave Chapelle etc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religious woke: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Secular creed/doctrine – against reason/science, and followers do not question it. Devout: “Witch hunts, denunciation of heretics and demands for penance”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914299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authoritarian woke: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Despises diversity of thought, controlling others’ behaviour via social penalties and shaming – cultural vs political power. Not legality.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FA06C-2813-4A9E-8480-021247580EE8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860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itle_page_2_Turquoi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33098"/>
            <a:ext cx="9144000" cy="52318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4458" y="3246079"/>
            <a:ext cx="4589943" cy="1470026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2800" b="1">
                <a:solidFill>
                  <a:srgbClr val="00958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4458" y="4922167"/>
            <a:ext cx="4589943" cy="100154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bg1"/>
                </a:solidFill>
                <a:latin typeface="+mj-lt"/>
              </a:defRPr>
            </a:lvl1pPr>
            <a:lvl2pPr marL="457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8" name="TextBox 7"/>
          <p:cNvSpPr txBox="1"/>
          <p:nvPr userDrawn="1"/>
        </p:nvSpPr>
        <p:spPr>
          <a:xfrm>
            <a:off x="411475" y="6524387"/>
            <a:ext cx="2423272" cy="252969"/>
          </a:xfrm>
          <a:prstGeom prst="rect">
            <a:avLst/>
          </a:prstGeom>
          <a:noFill/>
        </p:spPr>
        <p:txBody>
          <a:bodyPr wrap="square" lIns="64301" tIns="64301" rIns="64301" bIns="64301" rtlCol="0">
            <a:spAutoFit/>
          </a:bodyPr>
          <a:lstStyle/>
          <a:p>
            <a:pPr marL="0" marR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800" spc="50">
                <a:solidFill>
                  <a:srgbClr val="FFFFFF"/>
                </a:solidFill>
                <a:latin typeface="ArialMT"/>
                <a:ea typeface="+mn-ea"/>
                <a:cs typeface="+mn-cs"/>
              </a:rPr>
              <a:t>BPP SCHOOL OF HEALTH</a:t>
            </a:r>
            <a:endParaRPr lang="en-GB" sz="800" b="0" kern="800" spc="50">
              <a:solidFill>
                <a:schemeClr val="bg1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396856" y="5873959"/>
            <a:ext cx="4557544" cy="36512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00 MONTH 0000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8594" y="4789350"/>
            <a:ext cx="4465807" cy="1588"/>
          </a:xfrm>
          <a:prstGeom prst="line">
            <a:avLst/>
          </a:prstGeom>
          <a:ln w="25400" cap="flat" cmpd="sng" algn="ctr">
            <a:solidFill>
              <a:srgbClr val="00958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5469"/>
            <a:ext cx="4038601" cy="45259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335469"/>
            <a:ext cx="4038601" cy="45259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DE59-F540-496D-B63D-19DF5C5D0A78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5" y="1214665"/>
            <a:ext cx="822959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51668" y="6486015"/>
            <a:ext cx="6392333" cy="365126"/>
          </a:xfrm>
          <a:prstGeom prst="rect">
            <a:avLst/>
          </a:prstGeom>
        </p:spPr>
        <p:txBody>
          <a:bodyPr vert="horz" lIns="50623" tIns="50623" rIns="50623" bIns="50623" rtlCol="0" anchor="ctr"/>
          <a:lstStyle>
            <a:lvl1pPr marL="0" marR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kern="800" spc="5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HERE    00 MONTH 0000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05648"/>
            <a:ext cx="4040189" cy="63976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400" b="1"/>
            </a:lvl1pPr>
            <a:lvl2pPr marL="457139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5" indent="0">
              <a:buNone/>
              <a:defRPr sz="1600" b="1"/>
            </a:lvl4pPr>
            <a:lvl5pPr marL="1828553" indent="0">
              <a:buNone/>
              <a:defRPr sz="1600" b="1"/>
            </a:lvl5pPr>
            <a:lvl6pPr marL="2285692" indent="0">
              <a:buNone/>
              <a:defRPr sz="1600" b="1"/>
            </a:lvl6pPr>
            <a:lvl7pPr marL="2742827" indent="0">
              <a:buNone/>
              <a:defRPr sz="1600" b="1"/>
            </a:lvl7pPr>
            <a:lvl8pPr marL="3199967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45410"/>
            <a:ext cx="4040189" cy="39512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005648"/>
            <a:ext cx="4041775" cy="63976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400" b="1"/>
            </a:lvl1pPr>
            <a:lvl2pPr marL="457139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5" indent="0">
              <a:buNone/>
              <a:defRPr sz="1600" b="1"/>
            </a:lvl4pPr>
            <a:lvl5pPr marL="1828553" indent="0">
              <a:buNone/>
              <a:defRPr sz="1600" b="1"/>
            </a:lvl5pPr>
            <a:lvl6pPr marL="2285692" indent="0">
              <a:buNone/>
              <a:defRPr sz="1600" b="1"/>
            </a:lvl6pPr>
            <a:lvl7pPr marL="2742827" indent="0">
              <a:buNone/>
              <a:defRPr sz="1600" b="1"/>
            </a:lvl7pPr>
            <a:lvl8pPr marL="3199967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45410"/>
            <a:ext cx="4041775" cy="39512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DE59-F540-496D-B63D-19DF5C5D0A78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57205" y="1214665"/>
            <a:ext cx="822959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2751668" y="6486015"/>
            <a:ext cx="6392333" cy="365126"/>
          </a:xfrm>
          <a:prstGeom prst="rect">
            <a:avLst/>
          </a:prstGeom>
        </p:spPr>
        <p:txBody>
          <a:bodyPr vert="horz" lIns="50623" tIns="50623" rIns="50623" bIns="50623" rtlCol="0" anchor="ctr"/>
          <a:lstStyle>
            <a:lvl1pPr marL="0" marR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kern="800" spc="5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HERE    00 MONTH 0000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DE59-F540-496D-B63D-19DF5C5D0A78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57205" y="1214665"/>
            <a:ext cx="822959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51668" y="6486015"/>
            <a:ext cx="6392333" cy="365126"/>
          </a:xfrm>
          <a:prstGeom prst="rect">
            <a:avLst/>
          </a:prstGeom>
        </p:spPr>
        <p:txBody>
          <a:bodyPr vert="horz" lIns="50623" tIns="50623" rIns="50623" bIns="50623" rtlCol="0" anchor="ctr"/>
          <a:lstStyle>
            <a:lvl1pPr marL="0" marR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kern="800" spc="5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HERE    00 MONTH 0000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DE59-F540-496D-B63D-19DF5C5D0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51668" y="6486015"/>
            <a:ext cx="6392333" cy="365126"/>
          </a:xfrm>
          <a:prstGeom prst="rect">
            <a:avLst/>
          </a:prstGeom>
        </p:spPr>
        <p:txBody>
          <a:bodyPr vert="horz" lIns="50623" tIns="50623" rIns="50623" bIns="50623" rtlCol="0" anchor="ctr"/>
          <a:lstStyle>
            <a:lvl1pPr marL="0" marR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kern="800" spc="5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HERE    00 MONTH 0000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1802746"/>
            <a:ext cx="5300132" cy="409650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TITLE HERE    00 MONTH 0000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8846" y="6485634"/>
            <a:ext cx="330335" cy="365126"/>
          </a:xfrm>
        </p:spPr>
        <p:txBody>
          <a:bodyPr/>
          <a:lstStyle/>
          <a:p>
            <a:fld id="{E749DE59-F540-496D-B63D-19DF5C5D0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56493" y="1347508"/>
            <a:ext cx="5300841" cy="67156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tx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5" y="1214665"/>
            <a:ext cx="822959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26" tIns="81663" rIns="163326" bIns="81663" rtlCol="0" anchor="ctr"/>
          <a:lstStyle/>
          <a:p>
            <a:pPr algn="ctr"/>
            <a:endParaRPr lang="en-GB" sz="1800"/>
          </a:p>
        </p:txBody>
      </p:sp>
      <p:pic>
        <p:nvPicPr>
          <p:cNvPr id="6" name="Picture 5" descr="Divider_page_1_Turquoi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"/>
            <a:ext cx="4274692" cy="46486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749" y="209836"/>
            <a:ext cx="3851105" cy="2406689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26" tIns="81663" rIns="163326" bIns="81663" rtlCol="0" anchor="ctr"/>
          <a:lstStyle/>
          <a:p>
            <a:pPr algn="ctr"/>
            <a:endParaRPr lang="en-GB" sz="1800"/>
          </a:p>
        </p:txBody>
      </p:sp>
      <p:sp>
        <p:nvSpPr>
          <p:cNvPr id="8" name="Rectangle 7"/>
          <p:cNvSpPr>
            <a:spLocks noChangeAspect="1"/>
          </p:cNvSpPr>
          <p:nvPr userDrawn="1"/>
        </p:nvSpPr>
        <p:spPr>
          <a:xfrm>
            <a:off x="1" y="1"/>
            <a:ext cx="4288707" cy="4648647"/>
          </a:xfrm>
          <a:prstGeom prst="rect">
            <a:avLst/>
          </a:prstGeom>
          <a:blipFill dpi="0" rotWithShape="1">
            <a:blip r:embed="rId2" cstate="print">
              <a:alphaModFix amt="9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26" tIns="81663" rIns="163326" bIns="81663" rtlCol="0" anchor="ctr"/>
          <a:lstStyle/>
          <a:p>
            <a:pPr algn="ctr"/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749" y="209836"/>
            <a:ext cx="3851105" cy="2406689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cap="none">
                <a:solidFill>
                  <a:srgbClr val="00958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26" tIns="81663" rIns="163326" bIns="81663" rtlCol="0" anchor="ctr"/>
          <a:lstStyle/>
          <a:p>
            <a:pPr algn="ctr"/>
            <a:endParaRPr lang="en-GB" sz="1800"/>
          </a:p>
        </p:txBody>
      </p:sp>
      <p:sp>
        <p:nvSpPr>
          <p:cNvPr id="8" name="Rectangle 7"/>
          <p:cNvSpPr>
            <a:spLocks noChangeAspect="1"/>
          </p:cNvSpPr>
          <p:nvPr userDrawn="1"/>
        </p:nvSpPr>
        <p:spPr>
          <a:xfrm>
            <a:off x="0" y="3429003"/>
            <a:ext cx="9144000" cy="3428999"/>
          </a:xfrm>
          <a:prstGeom prst="rect">
            <a:avLst/>
          </a:prstGeom>
          <a:blipFill dpi="0" rotWithShape="1">
            <a:blip r:embed="rId2" cstate="print">
              <a:alphaModFix amt="9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26" tIns="81663" rIns="163326" bIns="81663" rtlCol="0" anchor="ctr"/>
          <a:lstStyle/>
          <a:p>
            <a:pPr algn="ctr"/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580" y="3438473"/>
            <a:ext cx="4639821" cy="1250026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58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38168" y="4789350"/>
            <a:ext cx="4516232" cy="1588"/>
          </a:xfrm>
          <a:prstGeom prst="line">
            <a:avLst/>
          </a:prstGeom>
          <a:ln w="25400" cap="flat" cmpd="sng" algn="ctr">
            <a:solidFill>
              <a:srgbClr val="00958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14725" y="4920858"/>
            <a:ext cx="4639676" cy="12677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26" tIns="81663" rIns="163326" bIns="81663" rtlCol="0" anchor="ctr"/>
          <a:lstStyle/>
          <a:p>
            <a:pPr algn="ctr"/>
            <a:endParaRPr lang="en-GB" sz="1800"/>
          </a:p>
        </p:txBody>
      </p:sp>
      <p:sp>
        <p:nvSpPr>
          <p:cNvPr id="8" name="Rectangle 7"/>
          <p:cNvSpPr>
            <a:spLocks noChangeAspect="1"/>
          </p:cNvSpPr>
          <p:nvPr userDrawn="1"/>
        </p:nvSpPr>
        <p:spPr>
          <a:xfrm>
            <a:off x="0" y="3429003"/>
            <a:ext cx="9144000" cy="3428999"/>
          </a:xfrm>
          <a:prstGeom prst="rect">
            <a:avLst/>
          </a:prstGeom>
          <a:blipFill dpi="0" rotWithShape="1">
            <a:blip r:embed="rId2" cstate="print">
              <a:alphaModFix amt="9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26" tIns="81663" rIns="163326" bIns="81663" rtlCol="0" anchor="ctr"/>
          <a:lstStyle/>
          <a:p>
            <a:pPr algn="ctr"/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582" y="3438473"/>
            <a:ext cx="4639820" cy="1250026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58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38168" y="4789350"/>
            <a:ext cx="4516232" cy="1588"/>
          </a:xfrm>
          <a:prstGeom prst="line">
            <a:avLst/>
          </a:prstGeom>
          <a:ln w="25400" cap="flat" cmpd="sng" algn="ctr">
            <a:solidFill>
              <a:srgbClr val="00958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14725" y="4920858"/>
            <a:ext cx="4639676" cy="12677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26" tIns="81663" rIns="163326" bIns="81663" rtlCol="0" anchor="ctr"/>
          <a:lstStyle/>
          <a:p>
            <a:pPr algn="ctr"/>
            <a:endParaRPr lang="en-GB" sz="1800"/>
          </a:p>
        </p:txBody>
      </p:sp>
      <p:pic>
        <p:nvPicPr>
          <p:cNvPr id="5" name="Picture 4" descr="Divider_page_1_Turquoi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"/>
            <a:ext cx="4274692" cy="46486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749" y="209836"/>
            <a:ext cx="3851105" cy="2406689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itle_page_3_Turquoi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26159"/>
            <a:ext cx="9144000" cy="52318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4458" y="3246079"/>
            <a:ext cx="4589943" cy="1470026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4458" y="4922167"/>
            <a:ext cx="4589943" cy="100154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bg1"/>
                </a:solidFill>
                <a:latin typeface="+mj-lt"/>
              </a:defRPr>
            </a:lvl1pPr>
            <a:lvl2pPr marL="457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88594" y="4789350"/>
            <a:ext cx="4465807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396858" y="5873959"/>
            <a:ext cx="3133543" cy="36512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/>
              <a:t>00 MONTH 0000</a:t>
            </a:r>
            <a:endParaRPr lang="en-GB"/>
          </a:p>
        </p:txBody>
      </p:sp>
      <p:sp>
        <p:nvSpPr>
          <p:cNvPr id="9" name="TextBox 8"/>
          <p:cNvSpPr txBox="1"/>
          <p:nvPr userDrawn="1"/>
        </p:nvSpPr>
        <p:spPr>
          <a:xfrm>
            <a:off x="411475" y="6524387"/>
            <a:ext cx="2423272" cy="252969"/>
          </a:xfrm>
          <a:prstGeom prst="rect">
            <a:avLst/>
          </a:prstGeom>
          <a:noFill/>
        </p:spPr>
        <p:txBody>
          <a:bodyPr wrap="square" lIns="64301" tIns="64301" rIns="64301" bIns="64301" rtlCol="0">
            <a:spAutoFit/>
          </a:bodyPr>
          <a:lstStyle/>
          <a:p>
            <a:pPr marL="0" marR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800" spc="50">
                <a:solidFill>
                  <a:srgbClr val="FFFFFF"/>
                </a:solidFill>
                <a:latin typeface="ArialMT"/>
                <a:ea typeface="+mn-ea"/>
                <a:cs typeface="+mn-cs"/>
              </a:rPr>
              <a:t>BPP SCHOOL OF HEALTH</a:t>
            </a:r>
            <a:endParaRPr lang="en-GB" sz="800" b="0" kern="800" spc="5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7" y="2404535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7" y="4050835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00 MONTH 0000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6" name="Picture 25" descr="Title_page_2_Turquoi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33098"/>
            <a:ext cx="9144000" cy="5231842"/>
          </a:xfrm>
          <a:prstGeom prst="rect">
            <a:avLst/>
          </a:prstGeom>
        </p:spPr>
      </p:pic>
      <p:sp>
        <p:nvSpPr>
          <p:cNvPr id="27" name="TextBox 26"/>
          <p:cNvSpPr txBox="1"/>
          <p:nvPr userDrawn="1"/>
        </p:nvSpPr>
        <p:spPr>
          <a:xfrm>
            <a:off x="411475" y="6524387"/>
            <a:ext cx="2423272" cy="252969"/>
          </a:xfrm>
          <a:prstGeom prst="rect">
            <a:avLst/>
          </a:prstGeom>
          <a:noFill/>
        </p:spPr>
        <p:txBody>
          <a:bodyPr wrap="square" lIns="64301" tIns="64301" rIns="64301" bIns="64301" rtlCol="0">
            <a:spAutoFit/>
          </a:bodyPr>
          <a:lstStyle/>
          <a:p>
            <a:pPr marL="0" marR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800" spc="50">
                <a:solidFill>
                  <a:srgbClr val="FFFFFF"/>
                </a:solidFill>
                <a:latin typeface="ArialMT"/>
                <a:ea typeface="+mn-ea"/>
                <a:cs typeface="+mn-cs"/>
              </a:rPr>
              <a:t>BPP SCHOOL OF HEALTH</a:t>
            </a:r>
            <a:endParaRPr lang="en-GB" sz="800" b="0" kern="800" spc="50">
              <a:solidFill>
                <a:schemeClr val="bg1"/>
              </a:solidFill>
            </a:endParaRPr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488594" y="4789350"/>
            <a:ext cx="4465807" cy="1588"/>
          </a:xfrm>
          <a:prstGeom prst="line">
            <a:avLst/>
          </a:prstGeom>
          <a:ln w="25400" cap="flat" cmpd="sng" algn="ctr">
            <a:solidFill>
              <a:srgbClr val="00958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1772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TITLE HERE    00 MONTH 0000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DE59-F540-496D-B63D-19DF5C5D0A78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5" y="863600"/>
            <a:ext cx="822959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99958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700869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TITLE HERE    00 MONTH 0000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DE59-F540-496D-B63D-19DF5C5D0A7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170463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1"/>
            <a:ext cx="6347715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5" y="2160590"/>
            <a:ext cx="3088111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TITLE HERE    00 MONTH 0000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DE59-F540-496D-B63D-19DF5C5D0A78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5" y="1214665"/>
            <a:ext cx="822959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84459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609601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4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7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4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7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TITLE HERE    00 MONTH 0000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DE59-F540-496D-B63D-19DF5C5D0A78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57205" y="1214665"/>
            <a:ext cx="822959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3453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1"/>
            <a:ext cx="6347715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TITLE HERE    00 MONTH 0000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DE59-F540-496D-B63D-19DF5C5D0A78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57205" y="1214665"/>
            <a:ext cx="822959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6234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TITLE HERE    00 MONTH 0000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DE59-F540-496D-B63D-19DF5C5D0A7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6131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5"/>
            <a:ext cx="279018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6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TITLE HERE    00 MONTH 0000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DE59-F540-496D-B63D-19DF5C5D0A7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261376"/>
      </p:ext>
    </p:extLst>
  </p:cSld>
  <p:clrMapOvr>
    <a:masterClrMapping/>
  </p:clrMapOvr>
  <p:hf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1"/>
            <a:ext cx="634771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5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8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2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9"/>
            <a:ext cx="6347715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TITLE HERE    00 MONTH 0000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DE59-F540-496D-B63D-19DF5C5D0A7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690850"/>
      </p:ext>
    </p:extLst>
  </p:cSld>
  <p:clrMapOvr>
    <a:masterClrMapping/>
  </p:clrMapOvr>
  <p:hf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5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TITLE HERE    00 MONTH 0000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DE59-F540-496D-B63D-19DF5C5D0A7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548175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3" y="1348075"/>
            <a:ext cx="5296875" cy="452596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DE59-F540-496D-B63D-19DF5C5D0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5" y="274640"/>
            <a:ext cx="8229599" cy="114300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5" y="863600"/>
            <a:ext cx="822959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51668" y="6486015"/>
            <a:ext cx="6392333" cy="365126"/>
          </a:xfrm>
          <a:prstGeom prst="rect">
            <a:avLst/>
          </a:prstGeom>
        </p:spPr>
        <p:txBody>
          <a:bodyPr vert="horz" lIns="50623" tIns="50623" rIns="50623" bIns="50623" rtlCol="0" anchor="ctr"/>
          <a:lstStyle>
            <a:lvl1pPr marL="0" marR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kern="800" spc="5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HERE    00 MONTH 0000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6" y="609600"/>
            <a:ext cx="607218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5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TITLE HERE    00 MONTH 0000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DE59-F540-496D-B63D-19DF5C5D0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482713" y="79037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701" y="2886557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6284114"/>
      </p:ext>
    </p:extLst>
  </p:cSld>
  <p:clrMapOvr>
    <a:masterClrMapping/>
  </p:clrMapOvr>
  <p:hf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TITLE HERE    00 MONTH 0000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DE59-F540-496D-B63D-19DF5C5D0A7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270213"/>
      </p:ext>
    </p:extLst>
  </p:cSld>
  <p:clrMapOvr>
    <a:masterClrMapping/>
  </p:clrMapOvr>
  <p:hf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6" y="609600"/>
            <a:ext cx="607218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8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TITLE HERE    00 MONTH 0000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DE59-F540-496D-B63D-19DF5C5D0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482713" y="79037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701" y="2886557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7686933"/>
      </p:ext>
    </p:extLst>
  </p:cSld>
  <p:clrMapOvr>
    <a:masterClrMapping/>
  </p:clrMapOvr>
  <p:hf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9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8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TITLE HERE    00 MONTH 0000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DE59-F540-496D-B63D-19DF5C5D0A7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426979"/>
      </p:ext>
    </p:extLst>
  </p:cSld>
  <p:clrMapOvr>
    <a:masterClrMapping/>
  </p:clrMapOvr>
  <p:hf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TITLE HERE    00 MONTH 0000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DE59-F540-496D-B63D-19DF5C5D0A7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416231"/>
      </p:ext>
    </p:extLst>
  </p:cSld>
  <p:clrMapOvr>
    <a:masterClrMapping/>
  </p:clrMapOvr>
  <p:hf hd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3" y="609601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1"/>
            <a:ext cx="5195027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TITLE HERE    00 MONTH 0000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DE59-F540-496D-B63D-19DF5C5D0A7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452259"/>
      </p:ext>
    </p:extLst>
  </p:cSld>
  <p:clrMapOvr>
    <a:masterClrMapping/>
  </p:clrMapOvr>
  <p:hf hd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26" tIns="81663" rIns="163326" bIns="81663" rtlCol="0" anchor="ctr"/>
          <a:lstStyle/>
          <a:p>
            <a:pPr algn="ctr"/>
            <a:endParaRPr lang="en-GB" sz="1800"/>
          </a:p>
        </p:txBody>
      </p:sp>
      <p:sp>
        <p:nvSpPr>
          <p:cNvPr id="8" name="Rectangle 7"/>
          <p:cNvSpPr>
            <a:spLocks noChangeAspect="1"/>
          </p:cNvSpPr>
          <p:nvPr userDrawn="1"/>
        </p:nvSpPr>
        <p:spPr>
          <a:xfrm>
            <a:off x="1" y="1"/>
            <a:ext cx="4288707" cy="4648647"/>
          </a:xfrm>
          <a:prstGeom prst="rect">
            <a:avLst/>
          </a:prstGeom>
          <a:blipFill dpi="0" rotWithShape="1">
            <a:blip r:embed="rId2" cstate="print">
              <a:alphaModFix amt="9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26" tIns="81663" rIns="163326" bIns="81663" rtlCol="0" anchor="ctr"/>
          <a:lstStyle/>
          <a:p>
            <a:pPr algn="ctr"/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749" y="209836"/>
            <a:ext cx="3851105" cy="2406689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cap="none">
                <a:solidFill>
                  <a:srgbClr val="00958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576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3" y="1348075"/>
            <a:ext cx="5296875" cy="452596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DE59-F540-496D-B63D-19DF5C5D0A78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5" y="1214665"/>
            <a:ext cx="822959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51668" y="6486015"/>
            <a:ext cx="6392333" cy="365126"/>
          </a:xfrm>
          <a:prstGeom prst="rect">
            <a:avLst/>
          </a:prstGeom>
        </p:spPr>
        <p:txBody>
          <a:bodyPr vert="horz" lIns="50623" tIns="50623" rIns="50623" bIns="50623" rtlCol="0" anchor="ctr"/>
          <a:lstStyle>
            <a:lvl1pPr marL="0" marR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kern="800" spc="5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HERE    00 MONTH 0000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3" y="1802746"/>
            <a:ext cx="5296875" cy="409650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8846" y="6487158"/>
            <a:ext cx="330335" cy="365126"/>
          </a:xfrm>
        </p:spPr>
        <p:txBody>
          <a:bodyPr/>
          <a:lstStyle/>
          <a:p>
            <a:fld id="{E749DE59-F540-496D-B63D-19DF5C5D0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56493" y="1347508"/>
            <a:ext cx="5297585" cy="67156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5" y="1214665"/>
            <a:ext cx="822959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51668" y="6486015"/>
            <a:ext cx="6392333" cy="365126"/>
          </a:xfrm>
          <a:prstGeom prst="rect">
            <a:avLst/>
          </a:prstGeom>
        </p:spPr>
        <p:txBody>
          <a:bodyPr vert="horz" lIns="50623" tIns="50623" rIns="50623" bIns="50623" rtlCol="0" anchor="ctr"/>
          <a:lstStyle>
            <a:lvl1pPr marL="0" marR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kern="800" spc="5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HERE    00 MONTH 0000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26" tIns="81663" rIns="163326" bIns="81663" rtlCol="0" anchor="ctr"/>
          <a:lstStyle/>
          <a:p>
            <a:pPr algn="ctr"/>
            <a:endParaRPr lang="en-GB" sz="1800"/>
          </a:p>
        </p:txBody>
      </p:sp>
      <p:pic>
        <p:nvPicPr>
          <p:cNvPr id="5" name="Picture 4" descr="Divider_page_1_Turquoise.png"/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" y="1"/>
            <a:ext cx="4274692" cy="46486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749" y="209836"/>
            <a:ext cx="3546139" cy="230476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Me and RGU</a:t>
            </a:r>
            <a:br>
              <a:rPr lang="en-GB"/>
            </a:br>
            <a:br>
              <a:rPr lang="en-GB"/>
            </a:br>
            <a:r>
              <a:rPr lang="en-GB"/>
              <a:t>Dr David S Smith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26" tIns="81663" rIns="163326" bIns="81663" rtlCol="0" anchor="ctr"/>
          <a:lstStyle/>
          <a:p>
            <a:pPr algn="ctr"/>
            <a:endParaRPr lang="en-GB" sz="1800"/>
          </a:p>
        </p:txBody>
      </p:sp>
      <p:sp>
        <p:nvSpPr>
          <p:cNvPr id="8" name="Rectangle 7"/>
          <p:cNvSpPr>
            <a:spLocks noChangeAspect="1"/>
          </p:cNvSpPr>
          <p:nvPr userDrawn="1"/>
        </p:nvSpPr>
        <p:spPr>
          <a:xfrm>
            <a:off x="1" y="1"/>
            <a:ext cx="4288707" cy="4648647"/>
          </a:xfrm>
          <a:prstGeom prst="rect">
            <a:avLst/>
          </a:prstGeom>
          <a:blipFill dpi="0" rotWithShape="1">
            <a:blip r:embed="rId2" cstate="print">
              <a:alphaModFix amt="9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26" tIns="81663" rIns="163326" bIns="81663" rtlCol="0" anchor="ctr"/>
          <a:lstStyle/>
          <a:p>
            <a:pPr algn="ctr"/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749" y="209836"/>
            <a:ext cx="3851105" cy="2406689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cap="none">
                <a:solidFill>
                  <a:srgbClr val="00958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26" tIns="81663" rIns="163326" bIns="81663" rtlCol="0" anchor="ctr"/>
          <a:lstStyle/>
          <a:p>
            <a:pPr algn="ctr"/>
            <a:endParaRPr lang="en-GB" sz="1800"/>
          </a:p>
        </p:txBody>
      </p:sp>
      <p:sp>
        <p:nvSpPr>
          <p:cNvPr id="8" name="Rectangle 7"/>
          <p:cNvSpPr>
            <a:spLocks noChangeAspect="1"/>
          </p:cNvSpPr>
          <p:nvPr userDrawn="1"/>
        </p:nvSpPr>
        <p:spPr>
          <a:xfrm>
            <a:off x="0" y="3429003"/>
            <a:ext cx="9144000" cy="3428999"/>
          </a:xfrm>
          <a:prstGeom prst="rect">
            <a:avLst/>
          </a:prstGeom>
          <a:blipFill dpi="0" rotWithShape="1">
            <a:blip r:embed="rId2" cstate="print">
              <a:alphaModFix amt="9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26" tIns="81663" rIns="163326" bIns="81663" rtlCol="0" anchor="ctr"/>
          <a:lstStyle/>
          <a:p>
            <a:pPr algn="ctr"/>
            <a:endParaRPr lang="en-GB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64458" y="3246079"/>
            <a:ext cx="4589943" cy="1470026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2800" b="1">
                <a:solidFill>
                  <a:srgbClr val="00958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364458" y="4922167"/>
            <a:ext cx="4589943" cy="100154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bg1"/>
                </a:solidFill>
                <a:latin typeface="+mj-lt"/>
              </a:defRPr>
            </a:lvl1pPr>
            <a:lvl2pPr marL="457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88594" y="4789350"/>
            <a:ext cx="4465807" cy="1588"/>
          </a:xfrm>
          <a:prstGeom prst="line">
            <a:avLst/>
          </a:prstGeom>
          <a:ln w="25400" cap="flat" cmpd="sng" algn="ctr">
            <a:solidFill>
              <a:srgbClr val="00958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26" tIns="81663" rIns="163326" bIns="81663" rtlCol="0" anchor="ctr"/>
          <a:lstStyle/>
          <a:p>
            <a:pPr algn="ctr"/>
            <a:endParaRPr lang="en-GB" sz="1800"/>
          </a:p>
        </p:txBody>
      </p:sp>
      <p:sp>
        <p:nvSpPr>
          <p:cNvPr id="8" name="Rectangle 7"/>
          <p:cNvSpPr>
            <a:spLocks noChangeAspect="1"/>
          </p:cNvSpPr>
          <p:nvPr userDrawn="1"/>
        </p:nvSpPr>
        <p:spPr>
          <a:xfrm>
            <a:off x="0" y="3429003"/>
            <a:ext cx="9144000" cy="3428999"/>
          </a:xfrm>
          <a:prstGeom prst="rect">
            <a:avLst/>
          </a:prstGeom>
          <a:blipFill dpi="0" rotWithShape="1">
            <a:blip r:embed="rId2" cstate="print">
              <a:alphaModFix amt="9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26" tIns="81663" rIns="163326" bIns="81663" rtlCol="0" anchor="ctr"/>
          <a:lstStyle/>
          <a:p>
            <a:pPr algn="ctr"/>
            <a:endParaRPr lang="en-GB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64458" y="3246079"/>
            <a:ext cx="4589943" cy="1470026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2800" b="1">
                <a:solidFill>
                  <a:srgbClr val="00958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364458" y="4922167"/>
            <a:ext cx="4589943" cy="100154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tx1"/>
                </a:solidFill>
                <a:latin typeface="+mj-lt"/>
              </a:defRPr>
            </a:lvl1pPr>
            <a:lvl2pPr marL="457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88594" y="4789350"/>
            <a:ext cx="4465807" cy="1588"/>
          </a:xfrm>
          <a:prstGeom prst="line">
            <a:avLst/>
          </a:prstGeom>
          <a:ln w="25400" cap="flat" cmpd="sng" algn="ctr">
            <a:solidFill>
              <a:srgbClr val="00958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ottom_runner_Turquois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6053972"/>
            <a:ext cx="9144000" cy="79716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5" y="274640"/>
            <a:ext cx="8229599" cy="1143001"/>
          </a:xfrm>
          <a:prstGeom prst="rect">
            <a:avLst/>
          </a:prstGeom>
        </p:spPr>
        <p:txBody>
          <a:bodyPr vert="horz" lIns="91430" tIns="45715" rIns="91430" bIns="45715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5" y="1348075"/>
            <a:ext cx="4933945" cy="4525963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51668" y="6486015"/>
            <a:ext cx="6392333" cy="365126"/>
          </a:xfrm>
          <a:prstGeom prst="rect">
            <a:avLst/>
          </a:prstGeom>
        </p:spPr>
        <p:txBody>
          <a:bodyPr vert="horz" lIns="50623" tIns="50623" rIns="50623" bIns="50623" rtlCol="0" anchor="ctr"/>
          <a:lstStyle>
            <a:lvl1pPr marL="0" marR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kern="800" spc="5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HERE    00 MONTH 0000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8846" y="6486849"/>
            <a:ext cx="330335" cy="365126"/>
          </a:xfrm>
          <a:prstGeom prst="rect">
            <a:avLst/>
          </a:prstGeom>
        </p:spPr>
        <p:txBody>
          <a:bodyPr vert="horz" lIns="64301" tIns="45715" rIns="64301" bIns="45715" rtlCol="0" anchor="ctr"/>
          <a:lstStyle>
            <a:lvl1pPr algn="l">
              <a:defRPr sz="800" b="1">
                <a:solidFill>
                  <a:schemeClr val="tx1"/>
                </a:solidFill>
              </a:defRPr>
            </a:lvl1pPr>
          </a:lstStyle>
          <a:p>
            <a:fld id="{E749DE59-F540-496D-B63D-19DF5C5D0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673143" y="6540234"/>
            <a:ext cx="2078524" cy="252969"/>
          </a:xfrm>
          <a:prstGeom prst="rect">
            <a:avLst/>
          </a:prstGeom>
          <a:noFill/>
        </p:spPr>
        <p:txBody>
          <a:bodyPr wrap="square" lIns="64301" tIns="64301" rIns="64301" bIns="64301" rtlCol="0">
            <a:spAutoFit/>
          </a:bodyPr>
          <a:lstStyle/>
          <a:p>
            <a:pPr marL="0" marR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800" spc="5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BPP SCHOOL</a:t>
            </a:r>
            <a:r>
              <a:rPr lang="en-GB" sz="800" b="0" kern="800" spc="50" baseline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OF HEALTH</a:t>
            </a:r>
            <a:endParaRPr lang="en-GB" sz="800" b="0" kern="800" spc="50">
              <a:solidFill>
                <a:schemeClr val="bg1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79" r:id="rId19"/>
  </p:sldLayoutIdLst>
  <p:hf hdr="0"/>
  <p:txStyles>
    <p:titleStyle>
      <a:lvl1pPr algn="l" defTabSz="914276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4753" indent="-314753" algn="l" defTabSz="914276" rtl="0" eaLnBrk="1" latinLnBrk="0" hangingPunct="1">
        <a:lnSpc>
          <a:spcPct val="100000"/>
        </a:lnSpc>
        <a:spcBef>
          <a:spcPts val="844"/>
        </a:spcBef>
        <a:buFont typeface="Arial" pitchFamily="34" charset="0"/>
        <a:buChar char="—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536561" indent="-176209" algn="l" defTabSz="914276" rtl="0" eaLnBrk="1" latinLnBrk="0" hangingPunct="1">
        <a:lnSpc>
          <a:spcPct val="100000"/>
        </a:lnSpc>
        <a:spcBef>
          <a:spcPts val="844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0707" indent="-184145" algn="l" defTabSz="914276" rtl="0" eaLnBrk="1" latinLnBrk="0" hangingPunct="1">
        <a:lnSpc>
          <a:spcPct val="100000"/>
        </a:lnSpc>
        <a:spcBef>
          <a:spcPts val="844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96915" indent="-176209" algn="l" defTabSz="914276" rtl="0" eaLnBrk="1" latinLnBrk="0" hangingPunct="1">
        <a:lnSpc>
          <a:spcPct val="100000"/>
        </a:lnSpc>
        <a:spcBef>
          <a:spcPts val="844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73123" indent="-176209" algn="l" defTabSz="1073123" rtl="0" eaLnBrk="1" latinLnBrk="0" hangingPunct="1">
        <a:lnSpc>
          <a:spcPct val="100000"/>
        </a:lnSpc>
        <a:spcBef>
          <a:spcPts val="844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60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9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4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5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3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7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7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609601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5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9" y="6041364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041364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TITLE HERE    00 MONTH 0000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7" y="6041364"/>
            <a:ext cx="5126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749DE59-F540-496D-B63D-19DF5C5D0A7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5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</p:sldLayoutIdLst>
  <p:hf hdr="0"/>
  <p:txStyles>
    <p:titleStyle>
      <a:lvl1pPr algn="l" defTabSz="457189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2" indent="-342892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9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notesSlide" Target="../notesSlides/notesSlide8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notesSlide" Target="../notesSlides/notesSlide9.xml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9B0341-82CD-4E0B-850C-60572EB33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9143999" cy="6858002"/>
          </a:xfrm>
          <a:prstGeom prst="rect">
            <a:avLst/>
          </a:prstGeom>
        </p:spPr>
      </p:pic>
      <p:sp>
        <p:nvSpPr>
          <p:cNvPr id="5" name="Rectangle 4"/>
          <p:cNvSpPr>
            <a:spLocks noChangeAspect="1"/>
          </p:cNvSpPr>
          <p:nvPr/>
        </p:nvSpPr>
        <p:spPr>
          <a:xfrm>
            <a:off x="1" y="0"/>
            <a:ext cx="4288706" cy="4648647"/>
          </a:xfrm>
          <a:prstGeom prst="rect">
            <a:avLst/>
          </a:prstGeom>
          <a:blipFill dpi="0" rotWithShape="1">
            <a:blip r:embed="rId5" cstate="print">
              <a:alphaModFix amt="9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26" tIns="81663" rIns="163326" bIns="81663" rtlCol="0" anchor="ctr"/>
          <a:lstStyle/>
          <a:p>
            <a:pPr algn="ctr"/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74748" y="209836"/>
            <a:ext cx="3851105" cy="2410534"/>
          </a:xfrm>
        </p:spPr>
        <p:txBody>
          <a:bodyPr>
            <a:normAutofit/>
          </a:bodyPr>
          <a:lstStyle/>
          <a:p>
            <a:br>
              <a:rPr lang="en-GB">
                <a:solidFill>
                  <a:srgbClr val="009581"/>
                </a:solidFill>
              </a:rPr>
            </a:br>
            <a:r>
              <a:rPr lang="en-GB">
                <a:solidFill>
                  <a:srgbClr val="7030A0"/>
                </a:solidFill>
              </a:rPr>
              <a:t>THANK YOU</a:t>
            </a:r>
            <a:br>
              <a:rPr lang="en-GB">
                <a:solidFill>
                  <a:srgbClr val="7030A0"/>
                </a:solidFill>
              </a:rPr>
            </a:br>
            <a:r>
              <a:rPr lang="en-GB" b="0" i="1">
                <a:solidFill>
                  <a:srgbClr val="7030A0"/>
                </a:solidFill>
              </a:rPr>
              <a:t>Any questions?</a:t>
            </a:r>
            <a:br>
              <a:rPr lang="en-GB" b="0" i="1">
                <a:solidFill>
                  <a:srgbClr val="7030A0"/>
                </a:solidFill>
              </a:rPr>
            </a:br>
            <a:endParaRPr lang="en-GB" b="0" i="1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>
            <a:spLocks noChangeAspect="1"/>
          </p:cNvSpPr>
          <p:nvPr/>
        </p:nvSpPr>
        <p:spPr>
          <a:xfrm>
            <a:off x="1" y="119254"/>
            <a:ext cx="4288706" cy="4648647"/>
          </a:xfrm>
          <a:prstGeom prst="rect">
            <a:avLst/>
          </a:prstGeom>
          <a:blipFill dpi="0" rotWithShape="1">
            <a:blip r:embed="rId5" cstate="print">
              <a:alphaModFix amt="9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26" tIns="81663" rIns="163326" bIns="81663"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111894" y="461343"/>
            <a:ext cx="3028010" cy="12315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-494"/>
            <a:ext cx="375557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300" b="1">
                <a:solidFill>
                  <a:schemeClr val="accent2"/>
                </a:solidFill>
              </a:rPr>
              <a:t>Land of Woke and Glory?: the conceptualisation and framing of 'wokeness' in UK media and public discourses.</a:t>
            </a:r>
          </a:p>
          <a:p>
            <a:pPr algn="ctr"/>
            <a:endParaRPr lang="en-GB" sz="2300" b="1">
              <a:solidFill>
                <a:schemeClr val="accent2"/>
              </a:solidFill>
            </a:endParaRPr>
          </a:p>
          <a:p>
            <a:pPr algn="ctr"/>
            <a:r>
              <a:rPr lang="en-GB" sz="2300" b="1">
                <a:solidFill>
                  <a:schemeClr val="accent2"/>
                </a:solidFill>
              </a:rPr>
              <a:t>David S. Smith</a:t>
            </a:r>
          </a:p>
          <a:p>
            <a:pPr algn="ctr"/>
            <a:endParaRPr lang="en-GB" sz="2300" b="1">
              <a:solidFill>
                <a:schemeClr val="accent2"/>
              </a:solidFill>
            </a:endParaRPr>
          </a:p>
          <a:p>
            <a:pPr algn="ctr"/>
            <a:r>
              <a:rPr lang="en-GB" sz="2300" b="1">
                <a:solidFill>
                  <a:schemeClr val="accent2"/>
                </a:solidFill>
              </a:rPr>
              <a:t>Adapted from Smith et al., (2024)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3553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57200" y="-205639"/>
            <a:ext cx="8229600" cy="1409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Discussion</a:t>
            </a:r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418700" y="906059"/>
            <a:ext cx="8725300" cy="5911301"/>
          </a:xfrm>
          <a:prstGeom prst="rect">
            <a:avLst/>
          </a:prstGeom>
        </p:spPr>
        <p:txBody>
          <a:bodyPr vert="horz" lIns="91430" tIns="45715" rIns="91430" bIns="45715" rtlCol="0">
            <a:noAutofit/>
          </a:bodyPr>
          <a:lstStyle>
            <a:lvl1pPr marL="314760" indent="-314760" algn="l" defTabSz="914299" rtl="0" eaLnBrk="1" latinLnBrk="0" hangingPunct="1">
              <a:lnSpc>
                <a:spcPct val="100000"/>
              </a:lnSpc>
              <a:spcBef>
                <a:spcPts val="844"/>
              </a:spcBef>
              <a:buFont typeface="Arial" pitchFamily="34" charset="0"/>
              <a:buChar char="—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6575" indent="-176213" algn="l" defTabSz="914299" rtl="0" eaLnBrk="1" latinLnBrk="0" hangingPunct="1">
              <a:lnSpc>
                <a:spcPct val="100000"/>
              </a:lnSpc>
              <a:spcBef>
                <a:spcPts val="844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725" indent="-184150" algn="l" defTabSz="914299" rtl="0" eaLnBrk="1" latinLnBrk="0" hangingPunct="1">
              <a:lnSpc>
                <a:spcPct val="100000"/>
              </a:lnSpc>
              <a:spcBef>
                <a:spcPts val="844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6938" indent="-176213" algn="l" defTabSz="914299" rtl="0" eaLnBrk="1" latinLnBrk="0" hangingPunct="1">
              <a:lnSpc>
                <a:spcPct val="100000"/>
              </a:lnSpc>
              <a:spcBef>
                <a:spcPts val="844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3150" indent="-176213" algn="l" defTabSz="1073150" rtl="0" eaLnBrk="1" latinLnBrk="0" hangingPunct="1">
              <a:lnSpc>
                <a:spcPct val="100000"/>
              </a:lnSpc>
              <a:spcBef>
                <a:spcPts val="844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22" indent="-228574" algn="l" defTabSz="91429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73" indent="-228574" algn="l" defTabSz="91429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21" indent="-228574" algn="l" defTabSz="91429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71" indent="-228574" algn="l" defTabSz="91429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"/>
              </a:lnSpc>
              <a:spcBef>
                <a:spcPts val="0"/>
              </a:spcBef>
              <a:buNone/>
            </a:pPr>
            <a:r>
              <a:rPr lang="en-GB" sz="1800" b="1"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</a:p>
          <a:p>
            <a:pPr marL="0" indent="0">
              <a:lnSpc>
                <a:spcPts val="2100"/>
              </a:lnSpc>
              <a:spcBef>
                <a:spcPts val="0"/>
              </a:spcBef>
              <a:buNone/>
            </a:pPr>
            <a:endParaRPr lang="en-GB" sz="1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1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>
                <a:latin typeface="Calibri" panose="020F0502020204030204" pitchFamily="34" charset="0"/>
                <a:cs typeface="Calibri" panose="020F0502020204030204" pitchFamily="34" charset="0"/>
              </a:rPr>
              <a:t>Contradictory: Feeble, privileged or elites?</a:t>
            </a:r>
          </a:p>
          <a:p>
            <a:pPr marL="0" indent="0">
              <a:lnSpc>
                <a:spcPts val="2100"/>
              </a:lnSpc>
              <a:spcBef>
                <a:spcPts val="0"/>
              </a:spcBef>
              <a:buNone/>
            </a:pPr>
            <a:r>
              <a:rPr lang="en-GB" sz="1800">
                <a:latin typeface="Calibri" panose="020F0502020204030204" pitchFamily="34" charset="0"/>
                <a:cs typeface="Calibri" panose="020F0502020204030204" pitchFamily="34" charset="0"/>
              </a:rPr>
              <a:t>	               Status quo a threat to status quo?</a:t>
            </a:r>
          </a:p>
          <a:p>
            <a:pPr marL="0" indent="0">
              <a:lnSpc>
                <a:spcPts val="2100"/>
              </a:lnSpc>
              <a:spcBef>
                <a:spcPts val="0"/>
              </a:spcBef>
              <a:buNone/>
            </a:pPr>
            <a:endParaRPr lang="en-GB" sz="1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1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>
                <a:latin typeface="Calibri" panose="020F0502020204030204" pitchFamily="34" charset="0"/>
                <a:cs typeface="Calibri" panose="020F0502020204030204" pitchFamily="34" charset="0"/>
              </a:rPr>
              <a:t>Awareness, compassion vs. weakness, puritanism</a:t>
            </a:r>
          </a:p>
          <a:p>
            <a:pPr marL="0" indent="0">
              <a:lnSpc>
                <a:spcPts val="2100"/>
              </a:lnSpc>
              <a:spcBef>
                <a:spcPts val="0"/>
              </a:spcBef>
              <a:buNone/>
            </a:pPr>
            <a:endParaRPr lang="en-GB" sz="1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1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>
                <a:latin typeface="Calibri" panose="020F0502020204030204" pitchFamily="34" charset="0"/>
                <a:cs typeface="Calibri" panose="020F0502020204030204" pitchFamily="34" charset="0"/>
              </a:rPr>
              <a:t>Power: Cultural insurgent vs. political/legal</a:t>
            </a:r>
          </a:p>
          <a:p>
            <a:pPr>
              <a:lnSpc>
                <a:spcPts val="21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1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>
                <a:latin typeface="Calibri" panose="020F0502020204030204" pitchFamily="34" charset="0"/>
                <a:cs typeface="Calibri" panose="020F0502020204030204" pitchFamily="34" charset="0"/>
              </a:rPr>
              <a:t>Imprecise: pressures facing different communities stripped of nuance</a:t>
            </a:r>
          </a:p>
          <a:p>
            <a:pPr lvl="2">
              <a:lnSpc>
                <a:spcPts val="21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GB" sz="16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>
                <a:latin typeface="Calibri" panose="020F0502020204030204" pitchFamily="34" charset="0"/>
                <a:cs typeface="Calibri" panose="020F0502020204030204" pitchFamily="34" charset="0"/>
              </a:rPr>
              <a:t>May reflexively dismiss all “woke” topics, e.g., trans rights, homophobia, climate change</a:t>
            </a:r>
          </a:p>
          <a:p>
            <a:pPr lvl="2">
              <a:lnSpc>
                <a:spcPts val="21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GB" sz="1700">
                <a:latin typeface="Calibri" panose="020F0502020204030204" pitchFamily="34" charset="0"/>
                <a:cs typeface="Calibri" panose="020F0502020204030204" pitchFamily="34" charset="0"/>
              </a:rPr>
              <a:t> Intentionally shrinking debate to woke vs </a:t>
            </a:r>
            <a:r>
              <a:rPr lang="en-GB" sz="1700" err="1">
                <a:latin typeface="Calibri" panose="020F0502020204030204" pitchFamily="34" charset="0"/>
                <a:cs typeface="Calibri" panose="020F0502020204030204" pitchFamily="34" charset="0"/>
              </a:rPr>
              <a:t>unwoke</a:t>
            </a:r>
            <a:r>
              <a:rPr lang="en-GB" sz="170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sz="1700" err="1">
                <a:latin typeface="Calibri" panose="020F0502020204030204" pitchFamily="34" charset="0"/>
                <a:cs typeface="Calibri" panose="020F0502020204030204" pitchFamily="34" charset="0"/>
              </a:rPr>
              <a:t>Cammaerts</a:t>
            </a:r>
            <a:r>
              <a:rPr lang="en-GB" sz="1700">
                <a:latin typeface="Calibri" panose="020F0502020204030204" pitchFamily="34" charset="0"/>
                <a:cs typeface="Calibri" panose="020F0502020204030204" pitchFamily="34" charset="0"/>
              </a:rPr>
              <a:t>, 2022)</a:t>
            </a:r>
          </a:p>
          <a:p>
            <a:pPr>
              <a:lnSpc>
                <a:spcPts val="21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1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>
                <a:latin typeface="Calibri" panose="020F0502020204030204" pitchFamily="34" charset="0"/>
                <a:cs typeface="Calibri" panose="020F0502020204030204" pitchFamily="34" charset="0"/>
              </a:rPr>
              <a:t>Survey: Participants mostly identified as being woke – sampling bias? </a:t>
            </a:r>
          </a:p>
          <a:p>
            <a:pPr>
              <a:lnSpc>
                <a:spcPts val="21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1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>
                <a:latin typeface="Calibri" panose="020F0502020204030204" pitchFamily="34" charset="0"/>
                <a:cs typeface="Calibri" panose="020F0502020204030204" pitchFamily="34" charset="0"/>
              </a:rPr>
              <a:t>Further research: Can woke vs. neutral framing impact support for policies?</a:t>
            </a:r>
          </a:p>
          <a:p>
            <a:pPr lvl="3">
              <a:lnSpc>
                <a:spcPts val="21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GB" sz="1700">
                <a:latin typeface="Calibri" panose="020F0502020204030204" pitchFamily="34" charset="0"/>
                <a:cs typeface="Calibri" panose="020F0502020204030204" pitchFamily="34" charset="0"/>
              </a:rPr>
              <a:t>‘Privilege’ drops white support for renaming (Quarles &amp; Bozarth, 2022)</a:t>
            </a:r>
          </a:p>
          <a:p>
            <a:pPr lvl="3">
              <a:lnSpc>
                <a:spcPts val="21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GB" sz="1700">
                <a:latin typeface="Calibri" panose="020F0502020204030204" pitchFamily="34" charset="0"/>
                <a:cs typeface="Calibri" panose="020F0502020204030204" pitchFamily="34" charset="0"/>
              </a:rPr>
              <a:t>Is near unanimity of media the real threat to free speech?</a:t>
            </a:r>
          </a:p>
          <a:p>
            <a:pPr marL="720725" lvl="3" indent="0">
              <a:lnSpc>
                <a:spcPts val="2100"/>
              </a:lnSpc>
              <a:spcBef>
                <a:spcPts val="0"/>
              </a:spcBef>
              <a:buNone/>
            </a:pPr>
            <a:endParaRPr lang="en-GB" sz="17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20725" lvl="3" indent="0">
              <a:lnSpc>
                <a:spcPts val="2100"/>
              </a:lnSpc>
              <a:spcBef>
                <a:spcPts val="0"/>
              </a:spcBef>
              <a:buNone/>
            </a:pPr>
            <a:endParaRPr lang="en-GB" sz="17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8547" indent="0" algn="ctr">
              <a:lnSpc>
                <a:spcPts val="2100"/>
              </a:lnSpc>
              <a:spcBef>
                <a:spcPts val="0"/>
              </a:spcBef>
              <a:buNone/>
            </a:pPr>
            <a:r>
              <a:rPr lang="en-GB" sz="1800" b="1">
                <a:latin typeface="Calibri" panose="020F0502020204030204" pitchFamily="34" charset="0"/>
                <a:cs typeface="Calibri" panose="020F0502020204030204" pitchFamily="34" charset="0"/>
              </a:rPr>
              <a:t>Acknowledgments:</a:t>
            </a:r>
          </a:p>
          <a:p>
            <a:pPr marL="138547" indent="0" algn="ctr">
              <a:lnSpc>
                <a:spcPts val="2100"/>
              </a:lnSpc>
              <a:spcBef>
                <a:spcPts val="0"/>
              </a:spcBef>
              <a:buNone/>
            </a:pPr>
            <a:r>
              <a:rPr lang="en-GB" sz="1800">
                <a:latin typeface="Calibri" panose="020F0502020204030204" pitchFamily="34" charset="0"/>
                <a:cs typeface="Calibri" panose="020F0502020204030204" pitchFamily="34" charset="0"/>
              </a:rPr>
              <a:t>Lee Boag, Connor Keegan, Alice Butler-Warke</a:t>
            </a:r>
          </a:p>
          <a:p>
            <a:pPr marL="0" indent="0">
              <a:lnSpc>
                <a:spcPts val="2100"/>
              </a:lnSpc>
              <a:spcBef>
                <a:spcPts val="0"/>
              </a:spcBef>
              <a:buNone/>
            </a:pPr>
            <a:endParaRPr lang="en-GB" sz="1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en-US" sz="18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037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873458" y="6180061"/>
            <a:ext cx="3397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>
                <a:solidFill>
                  <a:schemeClr val="accent1"/>
                </a:solidFill>
              </a:rPr>
              <a:t>Any questions?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F3F4C8-BFFD-DDBD-6489-E5185894B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1203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5369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18E01B-BC31-3234-10CF-DEAD033C6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361" y="-1"/>
            <a:ext cx="3479325" cy="46699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FE7673-60A1-3E02-9D62-275FEAECB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6639" y="-1143"/>
            <a:ext cx="3007361" cy="46712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02F943-F943-B965-6FA0-B3346198A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-1"/>
            <a:ext cx="2753360" cy="46699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E629D1-DDA6-4BA6-9E5D-8DEDFDBE8D04}"/>
              </a:ext>
            </a:extLst>
          </p:cNvPr>
          <p:cNvSpPr txBox="1"/>
          <p:nvPr/>
        </p:nvSpPr>
        <p:spPr>
          <a:xfrm>
            <a:off x="1" y="5271814"/>
            <a:ext cx="9160283" cy="1669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Wokeness then and now</a:t>
            </a:r>
          </a:p>
          <a:p>
            <a:pPr algn="ctr">
              <a:lnSpc>
                <a:spcPts val="2060"/>
              </a:lnSpc>
            </a:pP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Marcus Garvey (1923), Leadbelly (1938): William Melvin Kelley (1962)</a:t>
            </a:r>
          </a:p>
          <a:p>
            <a:pPr algn="ctr">
              <a:lnSpc>
                <a:spcPts val="2060"/>
              </a:lnSpc>
            </a:pP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2014: BLM slogan, following the murder of Michael Brown – “stay woke”</a:t>
            </a:r>
          </a:p>
          <a:p>
            <a:pPr algn="ctr">
              <a:lnSpc>
                <a:spcPts val="2060"/>
              </a:lnSpc>
            </a:pP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War on woke: “One of the biggest threats to modern civilisation” (Elon Musk, 2022)</a:t>
            </a:r>
          </a:p>
          <a:p>
            <a:pPr algn="ctr">
              <a:lnSpc>
                <a:spcPts val="2060"/>
              </a:lnSpc>
            </a:pP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Centre for Policy Studies (2021): the third most concerning belief, &gt; homophobia</a:t>
            </a:r>
          </a:p>
          <a:p>
            <a:pPr algn="ctr">
              <a:lnSpc>
                <a:spcPts val="2060"/>
              </a:lnSpc>
            </a:pP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YouGov (2021) 12% UK identify as being woke; 60% do not know what it means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4CD9AC-D2A2-4CF1-A373-1754E5C0F3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78"/>
          <a:stretch/>
        </p:blipFill>
        <p:spPr>
          <a:xfrm>
            <a:off x="-1" y="0"/>
            <a:ext cx="2570481" cy="50618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7559CE-5F44-4184-9B51-F1043DE460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5166" y="3429000"/>
            <a:ext cx="2813310" cy="1534242"/>
          </a:xfrm>
          <a:prstGeom prst="rect">
            <a:avLst/>
          </a:prstGeom>
        </p:spPr>
      </p:pic>
      <p:pic>
        <p:nvPicPr>
          <p:cNvPr id="1026" name="Picture 2" descr="TalkTV (British TV channel) - Wikipedia">
            <a:extLst>
              <a:ext uri="{FF2B5EF4-FFF2-40B4-BE49-F238E27FC236}">
                <a16:creationId xmlns:a16="http://schemas.microsoft.com/office/drawing/2014/main" id="{F34AB337-CAD2-49F3-81DF-B1ACF06D0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486" y="5097552"/>
            <a:ext cx="1055914" cy="103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55BAF0-B6AE-4021-AEC3-BFD2DA2EC3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2056" y="-27637"/>
            <a:ext cx="1974264" cy="28771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A78D2F-B40E-C8AD-F5BF-DC49F5FF2E2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7436"/>
          <a:stretch/>
        </p:blipFill>
        <p:spPr>
          <a:xfrm>
            <a:off x="2575166" y="-1"/>
            <a:ext cx="2836890" cy="20247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8A5297-84B9-7B86-FA1A-08F026F1F17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6666" b="23160"/>
          <a:stretch/>
        </p:blipFill>
        <p:spPr>
          <a:xfrm>
            <a:off x="2582270" y="2109259"/>
            <a:ext cx="2829786" cy="14805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223402-0309-79A9-2C81-94EF0AC703C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8009" r="8889" b="15017"/>
          <a:stretch/>
        </p:blipFill>
        <p:spPr>
          <a:xfrm>
            <a:off x="5388476" y="2849526"/>
            <a:ext cx="3755524" cy="2212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D0CA1C-07AB-75FF-46DB-91DCAF1A25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86320" y="0"/>
            <a:ext cx="1767590" cy="284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6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952091"/>
            <a:ext cx="5286375" cy="3423010"/>
          </a:xfrm>
        </p:spPr>
        <p:txBody>
          <a:bodyPr>
            <a:normAutofit/>
          </a:bodyPr>
          <a:lstStyle/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en-GB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use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ts val="2400"/>
              </a:lnSpc>
              <a:spcBef>
                <a:spcPts val="0"/>
              </a:spcBef>
              <a:buClrTx/>
              <a:buNone/>
            </a:pPr>
            <a:r>
              <a:rPr lang="en-GB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Positive</a:t>
            </a:r>
            <a:endParaRPr lang="en-US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4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4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Crucial for pedagogy (</a:t>
            </a:r>
            <a:r>
              <a:rPr lang="en-GB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Babulski</a:t>
            </a:r>
            <a:r>
              <a:rPr lang="en-GB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2020)</a:t>
            </a:r>
          </a:p>
          <a:p>
            <a:pPr>
              <a:lnSpc>
                <a:spcPts val="24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endParaRPr lang="en-GB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4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Aspirational: not achieved (Whiteout, 2018)</a:t>
            </a:r>
          </a:p>
          <a:p>
            <a:pPr>
              <a:lnSpc>
                <a:spcPts val="24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endParaRPr lang="en-GB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4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Essential part of holding others to account despite the online discourse (Atkins, 2020)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-205639"/>
            <a:ext cx="8229600" cy="1409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wokeness?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3B01467E-F490-429E-8474-22BA3432F077}"/>
              </a:ext>
            </a:extLst>
          </p:cNvPr>
          <p:cNvSpPr txBox="1">
            <a:spLocks/>
          </p:cNvSpPr>
          <p:nvPr/>
        </p:nvSpPr>
        <p:spPr>
          <a:xfrm>
            <a:off x="457200" y="4355748"/>
            <a:ext cx="8686800" cy="2648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92" indent="-342892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0"/>
              </a:spcBef>
              <a:buClrTx/>
              <a:buFont typeface="Wingdings 3" charset="2"/>
              <a:buNone/>
            </a:pPr>
            <a:r>
              <a:rPr lang="en-GB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Negative</a:t>
            </a:r>
            <a:endParaRPr lang="en-US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4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4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Anti-racist religion (McWhorter, 2021)</a:t>
            </a:r>
          </a:p>
          <a:p>
            <a:pPr>
              <a:lnSpc>
                <a:spcPts val="24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Basking in work being complete (Boyce, 2019)</a:t>
            </a:r>
          </a:p>
          <a:p>
            <a:pPr>
              <a:lnSpc>
                <a:spcPts val="24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‘Madness’ taking over educational institutions (Peterson, 2021)</a:t>
            </a:r>
          </a:p>
          <a:p>
            <a:pPr>
              <a:lnSpc>
                <a:spcPts val="24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new elite (Goodwin, 2023), e.g., Gary Lineker, Carol </a:t>
            </a:r>
            <a:r>
              <a:rPr lang="en-GB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Vorderman</a:t>
            </a:r>
            <a:r>
              <a:rPr lang="en-GB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ts val="24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Perpetuated by privileged few elites for moral authority (Zizek, 2023)</a:t>
            </a:r>
          </a:p>
          <a:p>
            <a:pPr>
              <a:lnSpc>
                <a:spcPts val="24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Rhetorical style, upholds white power structures (</a:t>
            </a:r>
            <a:r>
              <a:rPr lang="en-GB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Zavattaro</a:t>
            </a:r>
            <a:r>
              <a:rPr lang="en-GB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n-GB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Bearfield</a:t>
            </a:r>
            <a:r>
              <a:rPr lang="en-GB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2022)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3D5146-AFF7-4A29-A020-883CBFE57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5190" y="876644"/>
            <a:ext cx="1521303" cy="23398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08EC0B-9365-6CA4-E27F-A1680466F0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41"/>
          <a:stretch/>
        </p:blipFill>
        <p:spPr>
          <a:xfrm>
            <a:off x="7179829" y="3216534"/>
            <a:ext cx="1515942" cy="23451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124E67-CE8F-EC74-98C1-C28CC94A3F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395" r="16588"/>
          <a:stretch/>
        </p:blipFill>
        <p:spPr>
          <a:xfrm>
            <a:off x="5658526" y="876644"/>
            <a:ext cx="1521303" cy="23398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1010A8-7EED-84CE-F93F-EB0CFD7B44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478" r="15743"/>
          <a:stretch/>
        </p:blipFill>
        <p:spPr>
          <a:xfrm>
            <a:off x="5647804" y="3216533"/>
            <a:ext cx="1537386" cy="2345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787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57200" y="-205639"/>
            <a:ext cx="8229600" cy="1409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present study</a:t>
            </a:r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418700" y="971205"/>
            <a:ext cx="8725300" cy="5962101"/>
          </a:xfrm>
          <a:prstGeom prst="rect">
            <a:avLst/>
          </a:prstGeom>
        </p:spPr>
        <p:txBody>
          <a:bodyPr vert="horz" lIns="91430" tIns="45715" rIns="91430" bIns="45715" rtlCol="0">
            <a:noAutofit/>
          </a:bodyPr>
          <a:lstStyle>
            <a:lvl1pPr marL="314760" indent="-314760" algn="l" defTabSz="914299" rtl="0" eaLnBrk="1" latinLnBrk="0" hangingPunct="1">
              <a:lnSpc>
                <a:spcPct val="100000"/>
              </a:lnSpc>
              <a:spcBef>
                <a:spcPts val="844"/>
              </a:spcBef>
              <a:buFont typeface="Arial" pitchFamily="34" charset="0"/>
              <a:buChar char="—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6575" indent="-176213" algn="l" defTabSz="914299" rtl="0" eaLnBrk="1" latinLnBrk="0" hangingPunct="1">
              <a:lnSpc>
                <a:spcPct val="100000"/>
              </a:lnSpc>
              <a:spcBef>
                <a:spcPts val="844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725" indent="-184150" algn="l" defTabSz="914299" rtl="0" eaLnBrk="1" latinLnBrk="0" hangingPunct="1">
              <a:lnSpc>
                <a:spcPct val="100000"/>
              </a:lnSpc>
              <a:spcBef>
                <a:spcPts val="844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6938" indent="-176213" algn="l" defTabSz="914299" rtl="0" eaLnBrk="1" latinLnBrk="0" hangingPunct="1">
              <a:lnSpc>
                <a:spcPct val="100000"/>
              </a:lnSpc>
              <a:spcBef>
                <a:spcPts val="844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3150" indent="-176213" algn="l" defTabSz="1073150" rtl="0" eaLnBrk="1" latinLnBrk="0" hangingPunct="1">
              <a:lnSpc>
                <a:spcPct val="100000"/>
              </a:lnSpc>
              <a:spcBef>
                <a:spcPts val="844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22" indent="-228574" algn="l" defTabSz="91429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73" indent="-228574" algn="l" defTabSz="91429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21" indent="-228574" algn="l" defTabSz="91429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71" indent="-228574" algn="l" defTabSz="91429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en-GB" sz="1800" b="1">
                <a:latin typeface="Calibri" panose="020F0502020204030204" pitchFamily="34" charset="0"/>
                <a:cs typeface="Calibri" panose="020F0502020204030204" pitchFamily="34" charset="0"/>
              </a:rPr>
              <a:t>Land of woke and glory?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GB" sz="1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ts val="2000"/>
              </a:lnSpc>
              <a:spcBef>
                <a:spcPts val="0"/>
              </a:spcBef>
            </a:pPr>
            <a:r>
              <a:rPr lang="en-GB" sz="1800">
                <a:latin typeface="Calibri" panose="020F0502020204030204" pitchFamily="34" charset="0"/>
                <a:cs typeface="Calibri" panose="020F0502020204030204" pitchFamily="34" charset="0"/>
              </a:rPr>
              <a:t>How is wokeness conceptualised by the press and public?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GB" sz="1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en-GB" sz="1800" i="1">
                <a:latin typeface="Calibri" panose="020F0502020204030204" pitchFamily="34" charset="0"/>
                <a:cs typeface="Calibri" panose="020F0502020204030204" pitchFamily="34" charset="0"/>
              </a:rPr>
              <a:t>Research questions</a:t>
            </a:r>
          </a:p>
          <a:p>
            <a:pPr marL="748865" lvl="2" indent="-342900">
              <a:lnSpc>
                <a:spcPts val="2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sz="1800">
                <a:latin typeface="Calibri" panose="020F0502020204030204" pitchFamily="34" charset="0"/>
                <a:cs typeface="Calibri" panose="020F0502020204030204" pitchFamily="34" charset="0"/>
              </a:rPr>
              <a:t>How is the concept produced? (press)</a:t>
            </a:r>
          </a:p>
          <a:p>
            <a:pPr marL="748865" lvl="2" indent="-342900">
              <a:lnSpc>
                <a:spcPts val="2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How is the concept reproduced? (social media)</a:t>
            </a:r>
          </a:p>
          <a:p>
            <a:pPr marL="748865" lvl="2" indent="-342900">
              <a:lnSpc>
                <a:spcPts val="2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How is the concept maintained? (general public)</a:t>
            </a:r>
          </a:p>
          <a:p>
            <a:pPr>
              <a:lnSpc>
                <a:spcPts val="2000"/>
              </a:lnSpc>
              <a:spcBef>
                <a:spcPts val="0"/>
              </a:spcBef>
            </a:pPr>
            <a:endParaRPr 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en-US" sz="1800" i="1"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</a:p>
          <a:p>
            <a:pPr lvl="1">
              <a:lnSpc>
                <a:spcPts val="2000"/>
              </a:lnSpc>
              <a:spcBef>
                <a:spcPts val="0"/>
              </a:spcBef>
            </a:pPr>
            <a:r>
              <a:rPr lang="en-GB" sz="1800">
                <a:latin typeface="Calibri" panose="020F0502020204030204" pitchFamily="34" charset="0"/>
                <a:cs typeface="Calibri" panose="020F0502020204030204" pitchFamily="34" charset="0"/>
              </a:rPr>
              <a:t>Press analysis: items using the term in May 2022</a:t>
            </a:r>
          </a:p>
          <a:p>
            <a:pPr lvl="1">
              <a:lnSpc>
                <a:spcPts val="2000"/>
              </a:lnSpc>
              <a:spcBef>
                <a:spcPts val="0"/>
              </a:spcBef>
            </a:pPr>
            <a:r>
              <a:rPr lang="en-GB" sz="1800">
                <a:latin typeface="Calibri" panose="020F0502020204030204" pitchFamily="34" charset="0"/>
                <a:cs typeface="Calibri" panose="020F0502020204030204" pitchFamily="34" charset="0"/>
              </a:rPr>
              <a:t>Social media analysis: subset from Twitter scrape in May 2022</a:t>
            </a:r>
          </a:p>
          <a:p>
            <a:pPr lvl="1">
              <a:lnSpc>
                <a:spcPts val="2000"/>
              </a:lnSpc>
              <a:spcBef>
                <a:spcPts val="0"/>
              </a:spcBef>
            </a:pPr>
            <a:r>
              <a:rPr lang="en-GB" sz="1800">
                <a:latin typeface="Calibri" panose="020F0502020204030204" pitchFamily="34" charset="0"/>
                <a:cs typeface="Calibri" panose="020F0502020204030204" pitchFamily="34" charset="0"/>
              </a:rPr>
              <a:t>Survey: open/closed questions, distributed to the general public</a:t>
            </a:r>
          </a:p>
          <a:p>
            <a:pPr>
              <a:lnSpc>
                <a:spcPts val="2000"/>
              </a:lnSpc>
              <a:spcBef>
                <a:spcPts val="0"/>
              </a:spcBef>
            </a:pPr>
            <a:endParaRPr lang="en-GB" sz="1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en-GB" sz="1800" i="1">
                <a:latin typeface="Calibri" panose="020F0502020204030204" pitchFamily="34" charset="0"/>
                <a:cs typeface="Calibri" panose="020F0502020204030204" pitchFamily="34" charset="0"/>
              </a:rPr>
              <a:t>Triangulation</a:t>
            </a:r>
          </a:p>
          <a:p>
            <a:pPr lvl="1">
              <a:lnSpc>
                <a:spcPts val="2000"/>
              </a:lnSpc>
              <a:spcBef>
                <a:spcPts val="0"/>
              </a:spcBef>
            </a:pPr>
            <a:r>
              <a:rPr lang="en-GB" sz="1800">
                <a:latin typeface="Calibri" panose="020F0502020204030204" pitchFamily="34" charset="0"/>
                <a:cs typeface="Calibri" panose="020F0502020204030204" pitchFamily="34" charset="0"/>
              </a:rPr>
              <a:t>More holistic (Ayoub et al., 2014)</a:t>
            </a:r>
          </a:p>
          <a:p>
            <a:pPr lvl="1">
              <a:lnSpc>
                <a:spcPts val="2000"/>
              </a:lnSpc>
              <a:spcBef>
                <a:spcPts val="0"/>
              </a:spcBef>
            </a:pPr>
            <a:r>
              <a:rPr lang="en-GB" sz="1800">
                <a:latin typeface="Calibri" panose="020F0502020204030204" pitchFamily="34" charset="0"/>
                <a:cs typeface="Calibri" panose="020F0502020204030204" pitchFamily="34" charset="0"/>
              </a:rPr>
              <a:t>Increases probability findings are credible (Nowell et al., 2017)</a:t>
            </a:r>
          </a:p>
          <a:p>
            <a:pPr lvl="1">
              <a:lnSpc>
                <a:spcPts val="2000"/>
              </a:lnSpc>
              <a:spcBef>
                <a:spcPts val="0"/>
              </a:spcBef>
            </a:pPr>
            <a:r>
              <a:rPr lang="en-GB" sz="1800">
                <a:latin typeface="Calibri" panose="020F0502020204030204" pitchFamily="34" charset="0"/>
                <a:cs typeface="Calibri" panose="020F0502020204030204" pitchFamily="34" charset="0"/>
              </a:rPr>
              <a:t>Reduces overgeneralising, e.g., low trust in the press (Smith, 2023)</a:t>
            </a:r>
          </a:p>
          <a:p>
            <a:pPr marL="138547" indent="0">
              <a:lnSpc>
                <a:spcPts val="2000"/>
              </a:lnSpc>
              <a:spcBef>
                <a:spcPts val="0"/>
              </a:spcBef>
              <a:buNone/>
            </a:pPr>
            <a:endParaRPr 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en-US" sz="1800" i="1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</a:p>
          <a:p>
            <a:pPr lvl="1">
              <a:lnSpc>
                <a:spcPts val="2000"/>
              </a:lnSpc>
              <a:spcBef>
                <a:spcPts val="0"/>
              </a:spcBef>
            </a:pP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Thematic analysis:  salience vs frequency (Braun &amp; Clarke, 2019)</a:t>
            </a:r>
          </a:p>
          <a:p>
            <a:pPr lvl="1">
              <a:lnSpc>
                <a:spcPts val="2000"/>
              </a:lnSpc>
              <a:spcBef>
                <a:spcPts val="0"/>
              </a:spcBef>
            </a:pP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GB" sz="1800" err="1">
                <a:latin typeface="Calibri" panose="020F0502020204030204" pitchFamily="34" charset="0"/>
                <a:cs typeface="Calibri" panose="020F0502020204030204" pitchFamily="34" charset="0"/>
              </a:rPr>
              <a:t>atent</a:t>
            </a:r>
            <a:r>
              <a:rPr lang="en-GB" sz="1800">
                <a:latin typeface="Calibri" panose="020F0502020204030204" pitchFamily="34" charset="0"/>
                <a:cs typeface="Calibri" panose="020F0502020204030204" pitchFamily="34" charset="0"/>
              </a:rPr>
              <a:t> coding: insight beyond standard semantic groupings</a:t>
            </a:r>
            <a:endParaRPr 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en-US" sz="18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706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7272CEAE-6E25-4B2B-8148-164350711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6184"/>
            <a:ext cx="4089918" cy="4876147"/>
          </a:xfr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0" indent="0" defTabSz="4572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9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</a:p>
          <a:p>
            <a:pPr marL="0" indent="0" defTabSz="4572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lang="en-US" sz="29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9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Lexis library ‘news’ articles 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9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2022, search term: woke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9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 tenth article download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9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Filter for relevance/duplicates </a:t>
            </a:r>
          </a:p>
          <a:p>
            <a:pPr marL="342899" indent="-285750" defTabSz="4572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9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49" indent="0" defTabSz="4572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9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9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 yield: 64 articles 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9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regional/national newspapers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9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4572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90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Analysed</a:t>
            </a:r>
            <a:r>
              <a:rPr lang="en-US" sz="29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for: </a:t>
            </a:r>
          </a:p>
          <a:p>
            <a:pPr marL="400039" lvl="1" indent="0" defTabSz="4572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9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Specific term</a:t>
            </a:r>
          </a:p>
          <a:p>
            <a:pPr marL="400039" lvl="1" indent="0" defTabSz="4572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9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Meaning ascribed to the term</a:t>
            </a:r>
          </a:p>
          <a:p>
            <a:pPr marL="400039" lvl="1" indent="0" defTabSz="4572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9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General context of the article</a:t>
            </a:r>
          </a:p>
          <a:p>
            <a:pPr lvl="1" defTabSz="457200">
              <a:lnSpc>
                <a:spcPct val="90000"/>
              </a:lnSpc>
            </a:pPr>
            <a:endParaRPr lang="en-US" sz="1000">
              <a:solidFill>
                <a:schemeClr val="tx1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06389D5-D03F-44BD-8E10-2F246BE2D3D2}"/>
              </a:ext>
            </a:extLst>
          </p:cNvPr>
          <p:cNvSpPr txBox="1">
            <a:spLocks/>
          </p:cNvSpPr>
          <p:nvPr/>
        </p:nvSpPr>
        <p:spPr>
          <a:xfrm>
            <a:off x="457200" y="-205639"/>
            <a:ext cx="8229600" cy="1409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Press analysis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EAA8A84-6131-42AB-995A-DADC1B2B59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5264151"/>
              </p:ext>
            </p:extLst>
          </p:nvPr>
        </p:nvGraphicFramePr>
        <p:xfrm>
          <a:off x="4163209" y="1200775"/>
          <a:ext cx="5030023" cy="5105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831A848-747B-411C-A8D3-062B48C2C752}"/>
              </a:ext>
            </a:extLst>
          </p:cNvPr>
          <p:cNvSpPr txBox="1"/>
          <p:nvPr/>
        </p:nvSpPr>
        <p:spPr>
          <a:xfrm>
            <a:off x="4705764" y="885233"/>
            <a:ext cx="38223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Meaning of ‘woke’ in news articles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3CC098-4A3E-2B32-2F2A-2B9CF48C9B3E}"/>
              </a:ext>
            </a:extLst>
          </p:cNvPr>
          <p:cNvSpPr txBox="1"/>
          <p:nvPr/>
        </p:nvSpPr>
        <p:spPr>
          <a:xfrm>
            <a:off x="457200" y="5433950"/>
            <a:ext cx="868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Summary of use</a:t>
            </a: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Used more by right-leaning press – derogatory label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Byword for left-wing: gender identity, environmental, anti-racism, cancel 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Sometimes woke framed as anti-British, i.e., national identity = anti-woke</a:t>
            </a:r>
          </a:p>
        </p:txBody>
      </p:sp>
    </p:spTree>
    <p:extLst>
      <p:ext uri="{BB962C8B-B14F-4D97-AF65-F5344CB8AC3E}">
        <p14:creationId xmlns:p14="http://schemas.microsoft.com/office/powerpoint/2010/main" val="119159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2ABF8-A357-DB58-3BC7-44DDBA61D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8" y="890489"/>
            <a:ext cx="8229601" cy="5967512"/>
          </a:xfrm>
        </p:spPr>
        <p:txBody>
          <a:bodyPr>
            <a:normAutofit/>
          </a:bodyPr>
          <a:lstStyle/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</a:p>
          <a:p>
            <a:pPr>
              <a:lnSpc>
                <a:spcPts val="2200"/>
              </a:lnSpc>
              <a:spcBef>
                <a:spcPts val="0"/>
              </a:spcBef>
            </a:pP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2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gathered via Python + two modules: </a:t>
            </a:r>
          </a:p>
          <a:p>
            <a:pPr marL="1314430" lvl="2" indent="-514350">
              <a:lnSpc>
                <a:spcPts val="22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GB" sz="180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Snscrape</a:t>
            </a:r>
            <a:r>
              <a:rPr lang="en-GB"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collects data from social media</a:t>
            </a:r>
          </a:p>
          <a:p>
            <a:pPr marL="1314430" lvl="2" indent="-514350">
              <a:lnSpc>
                <a:spcPts val="22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GB"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Pandas: exports data to Excel for examination</a:t>
            </a:r>
            <a:endParaRPr lang="en-US" sz="18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lang="en-US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i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</a:t>
            </a:r>
          </a:p>
          <a:p>
            <a:pPr>
              <a:lnSpc>
                <a:spcPts val="22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2022 – search “woke” on Twitter</a:t>
            </a:r>
          </a:p>
          <a:p>
            <a:pPr>
              <a:lnSpc>
                <a:spcPts val="22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Separate samples for each week – approx. 50,000 PW</a:t>
            </a:r>
          </a:p>
          <a:p>
            <a:pPr>
              <a:lnSpc>
                <a:spcPts val="22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Randomised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order of Tweets per week: cover range of topics </a:t>
            </a:r>
          </a:p>
          <a:p>
            <a:pPr>
              <a:lnSpc>
                <a:spcPts val="22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300 relevant used tweets used in analysis, i.e., 1200 total</a:t>
            </a:r>
          </a:p>
          <a:p>
            <a:pPr>
              <a:lnSpc>
                <a:spcPts val="22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Paraphrased: meaning and metaphor retained (Smith et al., 2022)</a:t>
            </a:r>
          </a:p>
          <a:p>
            <a:pPr>
              <a:lnSpc>
                <a:spcPts val="22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Geotags: Twitter = international platform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            Only allows miles from post-code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            Cannot control who is a visitor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lang="en-US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of use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lang="en-US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2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 negative: 79% anti-woke (based on week 1)</a:t>
            </a:r>
          </a:p>
          <a:p>
            <a:pPr>
              <a:lnSpc>
                <a:spcPts val="22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Trolling: </a:t>
            </a:r>
            <a:r>
              <a:rPr lang="en-GB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sincere and sarcastic use – easy to tell apart (</a:t>
            </a:r>
            <a:r>
              <a:rPr lang="en-GB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Aspray</a:t>
            </a:r>
            <a:r>
              <a:rPr lang="en-GB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2019)</a:t>
            </a:r>
            <a:endParaRPr lang="en-US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2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Post-musk: </a:t>
            </a:r>
            <a:r>
              <a:rPr lang="en-GB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 in hate speech/decrease in moderation (Hickey et al., 2023)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5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15C2C04-E620-4884-9E78-D43C1F2DC2FF}"/>
              </a:ext>
            </a:extLst>
          </p:cNvPr>
          <p:cNvSpPr txBox="1">
            <a:spLocks/>
          </p:cNvSpPr>
          <p:nvPr/>
        </p:nvSpPr>
        <p:spPr>
          <a:xfrm>
            <a:off x="457200" y="-205639"/>
            <a:ext cx="8229600" cy="1409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Twitter analysis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0CFFF1-2A8E-2535-AF9C-64DDC23EF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024" y="890492"/>
            <a:ext cx="2301776" cy="140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57200" y="-205639"/>
            <a:ext cx="8229600" cy="1409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Survey analysis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DA8D0D-D637-4BAA-88BB-00D6D27F17BD}"/>
              </a:ext>
            </a:extLst>
          </p:cNvPr>
          <p:cNvSpPr txBox="1"/>
          <p:nvPr/>
        </p:nvSpPr>
        <p:spPr>
          <a:xfrm>
            <a:off x="439938" y="933608"/>
            <a:ext cx="8264123" cy="57045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en-GB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Findings</a:t>
            </a:r>
          </a:p>
          <a:p>
            <a:pPr>
              <a:lnSpc>
                <a:spcPts val="1900"/>
              </a:lnSpc>
            </a:pPr>
            <a:endParaRPr lang="en-GB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en-GB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116 participants recruited via social media</a:t>
            </a:r>
          </a:p>
          <a:p>
            <a:pPr>
              <a:lnSpc>
                <a:spcPts val="1900"/>
              </a:lnSpc>
            </a:pPr>
            <a:endParaRPr lang="en-GB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900"/>
              </a:lnSpc>
            </a:pP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Wokeness:</a:t>
            </a:r>
            <a:endParaRPr lang="en-GB" sz="16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051" lvl="1" indent="-342900">
              <a:lnSpc>
                <a:spcPts val="1900"/>
              </a:lnSpc>
              <a:buFont typeface="Symbol" panose="05050102010706020507" pitchFamily="18" charset="2"/>
              <a:buChar char=""/>
            </a:pPr>
            <a:r>
              <a:rPr lang="en-GB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am woke (M = 3.2, SD = 1.3)</a:t>
            </a:r>
            <a:endParaRPr lang="en-GB" sz="16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051" lvl="1" indent="-342900">
              <a:lnSpc>
                <a:spcPts val="1900"/>
              </a:lnSpc>
              <a:buFont typeface="Symbol" panose="05050102010706020507" pitchFamily="18" charset="2"/>
              <a:buChar char=""/>
            </a:pPr>
            <a:r>
              <a:rPr lang="en-GB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would openly identify as woke (M = 2.6, SD = 1.3)</a:t>
            </a:r>
            <a:endParaRPr lang="en-GB" sz="16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051" lvl="1" indent="-342900">
              <a:lnSpc>
                <a:spcPts val="1900"/>
              </a:lnSpc>
              <a:buFont typeface="Symbol" panose="05050102010706020507" pitchFamily="18" charset="2"/>
              <a:buChar char=""/>
            </a:pPr>
            <a:r>
              <a:rPr lang="en-GB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do not think my society is woke enough (M = 3.1, SD = 1.4)</a:t>
            </a:r>
            <a:endParaRPr lang="en-GB" sz="16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051" lvl="1" indent="-342900">
              <a:lnSpc>
                <a:spcPts val="1900"/>
              </a:lnSpc>
              <a:buFont typeface="Symbol" panose="05050102010706020507" pitchFamily="18" charset="2"/>
              <a:buChar char=""/>
            </a:pPr>
            <a:r>
              <a:rPr lang="en-GB" u="sng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 (M = 8.9, SD = 3.6)</a:t>
            </a:r>
          </a:p>
          <a:p>
            <a:pPr marL="342900" lvl="0" indent="-342900">
              <a:lnSpc>
                <a:spcPts val="1900"/>
              </a:lnSpc>
              <a:buFont typeface="Symbol" panose="05050102010706020507" pitchFamily="18" charset="2"/>
              <a:buChar char=""/>
            </a:pPr>
            <a:endParaRPr lang="en-GB" u="sng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900"/>
              </a:lnSpc>
            </a:pP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Anti-wokeness:</a:t>
            </a:r>
          </a:p>
          <a:p>
            <a:pPr marL="800051" lvl="1" indent="-342900">
              <a:lnSpc>
                <a:spcPts val="1900"/>
              </a:lnSpc>
              <a:buFont typeface="Symbol" panose="05050102010706020507" pitchFamily="18" charset="2"/>
              <a:buChar char=""/>
            </a:pPr>
            <a:r>
              <a:rPr lang="en-GB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am anti-woke (M = 2.1, SD = 1.2)</a:t>
            </a:r>
          </a:p>
          <a:p>
            <a:pPr marL="800051" lvl="1" indent="-342900">
              <a:lnSpc>
                <a:spcPts val="1900"/>
              </a:lnSpc>
              <a:buFont typeface="Symbol" panose="05050102010706020507" pitchFamily="18" charset="2"/>
              <a:buChar char=""/>
            </a:pPr>
            <a:r>
              <a:rPr lang="en-GB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would openly identify as anti-woke (M = 2, SD = 1.2)</a:t>
            </a:r>
          </a:p>
          <a:p>
            <a:pPr marL="800051" lvl="1" indent="-342900">
              <a:lnSpc>
                <a:spcPts val="1900"/>
              </a:lnSpc>
              <a:buFont typeface="Symbol" panose="05050102010706020507" pitchFamily="18" charset="2"/>
              <a:buChar char=""/>
            </a:pPr>
            <a:r>
              <a:rPr lang="en-GB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think my society has gotten too woke (M = 2.6, SD = 1.4)</a:t>
            </a:r>
          </a:p>
          <a:p>
            <a:pPr marL="800051" lvl="1" indent="-342900">
              <a:lnSpc>
                <a:spcPts val="1900"/>
              </a:lnSpc>
              <a:buFont typeface="Symbol" panose="05050102010706020507" pitchFamily="18" charset="2"/>
              <a:buChar char=""/>
            </a:pPr>
            <a:r>
              <a:rPr lang="en-GB" u="sng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 (M = 6.8, SD = 3.6)</a:t>
            </a:r>
          </a:p>
          <a:p>
            <a:pPr lvl="0">
              <a:lnSpc>
                <a:spcPts val="1900"/>
              </a:lnSpc>
            </a:pPr>
            <a:endParaRPr lang="en-GB" u="sng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900"/>
              </a:lnSpc>
            </a:pP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Patterns:</a:t>
            </a:r>
          </a:p>
          <a:p>
            <a:pPr marL="800051" lvl="1" indent="-34290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en-GB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significant gender or age diffs p &gt; .05</a:t>
            </a:r>
          </a:p>
          <a:p>
            <a:pPr marL="800051" lvl="1" indent="-34290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en-GB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GB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ore woke vs. anti-woke t(115) = 3.43, p &lt; .001</a:t>
            </a:r>
          </a:p>
          <a:p>
            <a:pPr marL="800051" lvl="1" indent="-34290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en-GB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GB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ess likely to openly identify by label: both sides</a:t>
            </a:r>
          </a:p>
          <a:p>
            <a:pPr marL="3028901" lvl="1" indent="-28575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en-GB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Wokenss</a:t>
            </a:r>
            <a:r>
              <a:rPr lang="en-GB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diff: t(115) = 6.40, p &gt; .05</a:t>
            </a:r>
          </a:p>
          <a:p>
            <a:pPr marL="3028901" lvl="1" indent="-28575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en-GB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Anti-woke diff: t(115) = 3.02, P &lt; .004</a:t>
            </a:r>
            <a:r>
              <a:rPr lang="en-GB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sig</a:t>
            </a:r>
            <a:endParaRPr lang="en-GB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GB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892EAC-0D6F-470F-A97A-F37215856FD5}"/>
              </a:ext>
            </a:extLst>
          </p:cNvPr>
          <p:cNvSpPr txBox="1"/>
          <p:nvPr/>
        </p:nvSpPr>
        <p:spPr>
          <a:xfrm>
            <a:off x="1010159" y="6474936"/>
            <a:ext cx="7123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Identification with anti-woke &lt; strong disagreement with woke: apathy?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739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57200" y="-205639"/>
            <a:ext cx="8229600" cy="1409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Characterising wokeness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43B989D-85E1-4B66-A982-DD5619B23B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6132970"/>
              </p:ext>
            </p:extLst>
          </p:nvPr>
        </p:nvGraphicFramePr>
        <p:xfrm>
          <a:off x="237116" y="1565436"/>
          <a:ext cx="3139440" cy="2220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D68F91C4-4CF9-435E-9096-EB54793740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3964193"/>
              </p:ext>
            </p:extLst>
          </p:nvPr>
        </p:nvGraphicFramePr>
        <p:xfrm>
          <a:off x="3958814" y="1022245"/>
          <a:ext cx="4530762" cy="3306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EA34C02-3093-3D86-8C82-5C2588E5BBCC}"/>
              </a:ext>
            </a:extLst>
          </p:cNvPr>
          <p:cNvSpPr txBox="1"/>
          <p:nvPr/>
        </p:nvSpPr>
        <p:spPr>
          <a:xfrm>
            <a:off x="457200" y="4116540"/>
            <a:ext cx="257287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>
                <a:latin typeface="Calibri" panose="020F0502020204030204" pitchFamily="34" charset="0"/>
                <a:cs typeface="Calibri" panose="020F0502020204030204" pitchFamily="34" charset="0"/>
              </a:rPr>
              <a:t>“Awareness of the often-concealed structures of power in society and how they reinforce and maintain patriarchal white supremacy in Western cultures.” (Survey)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4FEE85-CC4F-A7E8-AD86-40E88B208BDA}"/>
              </a:ext>
            </a:extLst>
          </p:cNvPr>
          <p:cNvSpPr txBox="1"/>
          <p:nvPr/>
        </p:nvSpPr>
        <p:spPr>
          <a:xfrm>
            <a:off x="6113932" y="3993429"/>
            <a:ext cx="28078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i="1">
                <a:latin typeface="Calibri" panose="020F0502020204030204" pitchFamily="34" charset="0"/>
                <a:cs typeface="Calibri" panose="020F0502020204030204" pitchFamily="34" charset="0"/>
              </a:rPr>
              <a:t>Global corporations who adorn their social media accounts in the west with LGBTQI + flags, but not in other parts of the world where it conflicts with their business model” </a:t>
            </a:r>
            <a:r>
              <a:rPr lang="en-GB" sz="1600">
                <a:latin typeface="Calibri" panose="020F0502020204030204" pitchFamily="34" charset="0"/>
                <a:cs typeface="Calibri" panose="020F0502020204030204" pitchFamily="34" charset="0"/>
              </a:rPr>
              <a:t>(survey)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A8F689-E09C-8697-D111-B4786B5E0430}"/>
              </a:ext>
            </a:extLst>
          </p:cNvPr>
          <p:cNvSpPr txBox="1"/>
          <p:nvPr/>
        </p:nvSpPr>
        <p:spPr>
          <a:xfrm>
            <a:off x="3928522" y="3993429"/>
            <a:ext cx="20083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>
                <a:latin typeface="Calibri" panose="020F0502020204030204" pitchFamily="34" charset="0"/>
                <a:cs typeface="Calibri" panose="020F0502020204030204" pitchFamily="34" charset="0"/>
              </a:rPr>
              <a:t>“I won’t EVER forgive white conservatives for stealing and bastardising the word.” (Twitter)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0F70D6-E146-2B8C-05C2-0BBCC8E6AF85}"/>
              </a:ext>
            </a:extLst>
          </p:cNvPr>
          <p:cNvSpPr txBox="1"/>
          <p:nvPr/>
        </p:nvSpPr>
        <p:spPr>
          <a:xfrm>
            <a:off x="1192910" y="5966944"/>
            <a:ext cx="74795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GB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oke washing (Vredenburg et al., 2020)</a:t>
            </a:r>
          </a:p>
          <a:p>
            <a:pPr algn="ctr"/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Disliked by woke &amp; anti-woke alike: varied in perceived sincerity</a:t>
            </a:r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b="1" i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GB" b="0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etachment between a company’s purpose/values/practices and messaging</a:t>
            </a:r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319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57200" y="-205639"/>
            <a:ext cx="8229600" cy="1409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Characterising wokeness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86FFF3F-F796-44BD-AF38-09EEFBB9AA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2969475"/>
              </p:ext>
            </p:extLst>
          </p:nvPr>
        </p:nvGraphicFramePr>
        <p:xfrm>
          <a:off x="37652" y="792181"/>
          <a:ext cx="6330875" cy="4871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52CD0F9-9880-45AE-80B0-E21448DD5691}"/>
              </a:ext>
            </a:extLst>
          </p:cNvPr>
          <p:cNvSpPr txBox="1"/>
          <p:nvPr/>
        </p:nvSpPr>
        <p:spPr>
          <a:xfrm>
            <a:off x="457200" y="5930225"/>
            <a:ext cx="8229600" cy="960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GB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Woke institutions or groups</a:t>
            </a:r>
          </a:p>
          <a:p>
            <a:pPr algn="ctr">
              <a:lnSpc>
                <a:spcPct val="107000"/>
              </a:lnSpc>
            </a:pP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Activists, NGOs, LGBT+ communities, media, education (social sciences), social workers, young people, digital vs. real world, the establishment?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E94C7A-8A46-A340-836F-C36456E62FE8}"/>
              </a:ext>
            </a:extLst>
          </p:cNvPr>
          <p:cNvSpPr txBox="1"/>
          <p:nvPr/>
        </p:nvSpPr>
        <p:spPr>
          <a:xfrm>
            <a:off x="6026972" y="2206345"/>
            <a:ext cx="28292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>
                <a:latin typeface="Calibri" panose="020F0502020204030204" pitchFamily="34" charset="0"/>
                <a:cs typeface="Calibri" panose="020F0502020204030204" pitchFamily="34" charset="0"/>
              </a:rPr>
              <a:t>“A Marxist tool to destroy western culture, society, values and standards” (Survey)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46B75D-6AE9-6555-D447-750DE85BA1E9}"/>
              </a:ext>
            </a:extLst>
          </p:cNvPr>
          <p:cNvSpPr txBox="1"/>
          <p:nvPr/>
        </p:nvSpPr>
        <p:spPr>
          <a:xfrm>
            <a:off x="6368527" y="3367459"/>
            <a:ext cx="277547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>
                <a:latin typeface="Calibri" panose="020F0502020204030204" pitchFamily="34" charset="0"/>
                <a:cs typeface="Calibri" panose="020F0502020204030204" pitchFamily="34" charset="0"/>
              </a:rPr>
              <a:t>“Walk the woke line or the SJWs will cancel you” (Twitter)</a:t>
            </a:r>
          </a:p>
          <a:p>
            <a:pPr algn="ctr"/>
            <a:r>
              <a:rPr lang="en-GB" sz="1600">
                <a:latin typeface="Calibri" panose="020F0502020204030204" pitchFamily="34" charset="0"/>
                <a:cs typeface="Calibri" panose="020F0502020204030204" pitchFamily="34" charset="0"/>
              </a:rPr>
              <a:t>Parallels: McCarthyism/fascism</a:t>
            </a:r>
          </a:p>
          <a:p>
            <a:endParaRPr lang="en-GB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D209C6-3436-D291-2E1D-5683A362C12F}"/>
              </a:ext>
            </a:extLst>
          </p:cNvPr>
          <p:cNvSpPr txBox="1"/>
          <p:nvPr/>
        </p:nvSpPr>
        <p:spPr>
          <a:xfrm>
            <a:off x="6449208" y="4631493"/>
            <a:ext cx="26141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>
                <a:latin typeface="Calibri" panose="020F0502020204030204" pitchFamily="34" charset="0"/>
                <a:cs typeface="Calibri" panose="020F0502020204030204" pitchFamily="34" charset="0"/>
              </a:rPr>
              <a:t>“Witch hunts, denunciation of heretics, and demands for penance” (Survey)</a:t>
            </a:r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37A55B-327B-35F7-88C3-B37E4CB47A80}"/>
              </a:ext>
            </a:extLst>
          </p:cNvPr>
          <p:cNvSpPr txBox="1"/>
          <p:nvPr/>
        </p:nvSpPr>
        <p:spPr>
          <a:xfrm>
            <a:off x="2043951" y="3044294"/>
            <a:ext cx="219456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>
                <a:latin typeface="Calibri" panose="020F0502020204030204" pitchFamily="34" charset="0"/>
                <a:cs typeface="Calibri" panose="020F0502020204030204" pitchFamily="34" charset="0"/>
              </a:rPr>
              <a:t>“Privileged white people who profess to empathise with POC but don’t recognise the harm their policing of words/tone/opinion has.” (Survey)</a:t>
            </a:r>
          </a:p>
          <a:p>
            <a:endParaRPr lang="en-GB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latin typeface="Calibri" panose="020F0502020204030204" pitchFamily="34" charset="0"/>
                <a:cs typeface="Calibri" panose="020F0502020204030204" pitchFamily="34" charset="0"/>
              </a:rPr>
              <a:t>Pushed by elite unis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latin typeface="Calibri" panose="020F0502020204030204" pitchFamily="34" charset="0"/>
                <a:cs typeface="Calibri" panose="020F0502020204030204" pitchFamily="34" charset="0"/>
              </a:rPr>
              <a:t>No material analysis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354F77-68CB-CAD1-A9A5-A60B516C15FC}"/>
              </a:ext>
            </a:extLst>
          </p:cNvPr>
          <p:cNvSpPr txBox="1"/>
          <p:nvPr/>
        </p:nvSpPr>
        <p:spPr>
          <a:xfrm>
            <a:off x="37654" y="3037342"/>
            <a:ext cx="2070844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>
                <a:latin typeface="Calibri" panose="020F0502020204030204" pitchFamily="34" charset="0"/>
                <a:cs typeface="Calibri" panose="020F0502020204030204" pitchFamily="34" charset="0"/>
              </a:rPr>
              <a:t>“Having been taught words can be violence, it is unsurprising that students campaign to have statues torn down or speakers banned from campus.” (Sunday Express)</a:t>
            </a:r>
          </a:p>
          <a:p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latin typeface="Calibri" panose="020F0502020204030204" pitchFamily="34" charset="0"/>
                <a:cs typeface="Calibri" panose="020F0502020204030204" pitchFamily="34" charset="0"/>
              </a:rPr>
              <a:t>“Bleeding heart”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latin typeface="Calibri" panose="020F0502020204030204" pitchFamily="34" charset="0"/>
                <a:cs typeface="Calibri" panose="020F0502020204030204" pitchFamily="34" charset="0"/>
              </a:rPr>
              <a:t>Can’t take a joke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763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9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School of Health PP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runge 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y xmlns="04776a79-2fe1-4ffe-83df-7e15a0e3db29">PowerPoint</Category>
    <Description0 xmlns="7686dd07-d9a8-42f8-836f-a372b81277b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C1A16A23CB684D983D6DCD8CB8485F" ma:contentTypeVersion="2" ma:contentTypeDescription="Create a new document." ma:contentTypeScope="" ma:versionID="86108d896489635612f8daa7b86adcca">
  <xsd:schema xmlns:xsd="http://www.w3.org/2001/XMLSchema" xmlns:xs="http://www.w3.org/2001/XMLSchema" xmlns:p="http://schemas.microsoft.com/office/2006/metadata/properties" xmlns:ns2="7686dd07-d9a8-42f8-836f-a372b81277bd" xmlns:ns3="04776a79-2fe1-4ffe-83df-7e15a0e3db29" targetNamespace="http://schemas.microsoft.com/office/2006/metadata/properties" ma:root="true" ma:fieldsID="f1a0cf8b6e6ce17d5091837111276ca7" ns2:_="" ns3:_="">
    <xsd:import namespace="7686dd07-d9a8-42f8-836f-a372b81277bd"/>
    <xsd:import namespace="04776a79-2fe1-4ffe-83df-7e15a0e3db29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3: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86dd07-d9a8-42f8-836f-a372b81277bd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776a79-2fe1-4ffe-83df-7e15a0e3db29" elementFormDefault="qualified">
    <xsd:import namespace="http://schemas.microsoft.com/office/2006/documentManagement/types"/>
    <xsd:import namespace="http://schemas.microsoft.com/office/infopath/2007/PartnerControls"/>
    <xsd:element name="Category" ma:index="9" nillable="true" ma:displayName="Category" ma:format="Dropdown" ma:internalName="Category">
      <xsd:simpleType>
        <xsd:restriction base="dms:Choice">
          <xsd:enumeration value="Factsheet"/>
          <xsd:enumeration value="PowerPoint"/>
          <xsd:enumeration value="Poster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E33C6F-FDA2-4B81-8074-0CFD2F01E24F}">
  <ds:schemaRefs>
    <ds:schemaRef ds:uri="04776a79-2fe1-4ffe-83df-7e15a0e3db29"/>
    <ds:schemaRef ds:uri="7686dd07-d9a8-42f8-836f-a372b81277b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B444F34-C1CC-4315-B886-7C20A95EE60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8EEF1B8-1733-4131-92EE-A7261BB5E875}">
  <ds:schemaRefs>
    <ds:schemaRef ds:uri="04776a79-2fe1-4ffe-83df-7e15a0e3db29"/>
    <ds:schemaRef ds:uri="7686dd07-d9a8-42f8-836f-a372b81277b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1717</Words>
  <Application>Microsoft Office PowerPoint</Application>
  <PresentationFormat>On-screen Show (4:3)</PresentationFormat>
  <Paragraphs>209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ArialMT</vt:lpstr>
      <vt:lpstr>Calibri</vt:lpstr>
      <vt:lpstr>Open Sans</vt:lpstr>
      <vt:lpstr>Symbol</vt:lpstr>
      <vt:lpstr>Times New Roman</vt:lpstr>
      <vt:lpstr>Trebuchet MS</vt:lpstr>
      <vt:lpstr>Wingdings</vt:lpstr>
      <vt:lpstr>Wingdings 3</vt:lpstr>
      <vt:lpstr>School of Health PPT</vt:lpstr>
      <vt:lpstr>Facet</vt:lpstr>
      <vt:lpstr> THANK YOU Any questions?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Apollo Group,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 SECOND LINE HERE</dc:title>
  <dc:creator>Apollo Group User</dc:creator>
  <cp:lastModifiedBy>Leah Morrison (lib)</cp:lastModifiedBy>
  <cp:revision>2</cp:revision>
  <cp:lastPrinted>2023-12-06T10:17:38Z</cp:lastPrinted>
  <dcterms:created xsi:type="dcterms:W3CDTF">2013-09-21T12:42:59Z</dcterms:created>
  <dcterms:modified xsi:type="dcterms:W3CDTF">2024-07-25T10:42:21Z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0x0101000BC1A16A23CB684D983D6DCD8CB8485F</vt:lpwstr>
  </property>
  <property fmtid="{D5CDD505-2E9C-101B-9397-08002B2CF9AE}" pid="3" name="ArticulateGUID">
    <vt:lpwstr>C78A7E9C-85E0-45EB-B9F0-D3D6D755B839</vt:lpwstr>
  </property>
  <property fmtid="{D5CDD505-2E9C-101B-9397-08002B2CF9AE}" pid="4" name="ArticulatePath">
    <vt:lpwstr>RGU presentation</vt:lpwstr>
  </property>
</Properties>
</file>