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70" r:id="rId13"/>
    <p:sldId id="268" r:id="rId14"/>
    <p:sldId id="269" r:id="rId15"/>
    <p:sldId id="271" r:id="rId16"/>
  </p:sldIdLst>
  <p:sldSz cx="18288000" cy="10287000"/>
  <p:notesSz cx="6858000" cy="9144000"/>
  <p:embeddedFontLst>
    <p:embeddedFont>
      <p:font typeface="Body Grotesque" panose="020B0604020202020204" charset="0"/>
      <p:regular r:id="rId17"/>
    </p:embeddedFont>
    <p:embeddedFont>
      <p:font typeface="Body Grotesque Bold" panose="020B0604020202020204" charset="0"/>
      <p:regular r:id="rId18"/>
    </p:embeddedFont>
    <p:embeddedFont>
      <p:font typeface="Body Grotesque Italics" panose="020B0604020202020204" charset="0"/>
      <p:regular r:id="rId19"/>
    </p:embeddedFont>
    <p:embeddedFont>
      <p:font typeface="Canva Sans" panose="020B0604020202020204" charset="0"/>
      <p:regular r:id="rId20"/>
    </p:embeddedFont>
    <p:embeddedFont>
      <p:font typeface="Canva Sans Bold" panose="020B0604020202020204" charset="0"/>
      <p:regular r:id="rId21"/>
      <p:bold r:id="rId22"/>
    </p:embeddedFont>
    <p:embeddedFont>
      <p:font typeface="Roboto Bold" panose="020B0604020202020204" charset="0"/>
      <p:regular r:id="rId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99FF"/>
    <a:srgbClr val="66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F485125-3DB4-4068-AD55-3BF52653DA16}" v="39" dt="2024-04-17T10:51:34.07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0" d="100"/>
          <a:sy n="70" d="100"/>
        </p:scale>
        <p:origin x="768" y="12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5/16/2024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5/16/2024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5/16/2024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5/16/2024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5/16/2024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5/16/2024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jpeg"/><Relationship Id="rId1" Type="http://schemas.openxmlformats.org/officeDocument/2006/relationships/slideLayout" Target="../slideLayouts/slideLayout7.xml"/><Relationship Id="rId5" Type="http://schemas.openxmlformats.org/officeDocument/2006/relationships/image" Target="../media/image54.jpeg"/><Relationship Id="rId4" Type="http://schemas.openxmlformats.org/officeDocument/2006/relationships/image" Target="../media/image53.jpe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57.jpeg"/><Relationship Id="rId5" Type="http://schemas.openxmlformats.org/officeDocument/2006/relationships/image" Target="../media/image56.png"/><Relationship Id="rId4" Type="http://schemas.openxmlformats.org/officeDocument/2006/relationships/image" Target="../media/image55.jpe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59.png"/><Relationship Id="rId4" Type="http://schemas.openxmlformats.org/officeDocument/2006/relationships/image" Target="../media/image58.png"/></Relationships>
</file>

<file path=ppt/slides/_rels/slide1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hyperlink" Target="https://www.ers.usda.gov/data-products/ag-and-food-statistics-charting-the-essentials/food-security-and-nutrition-assistance/" TargetMode="External"/><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jpe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8.png"/><Relationship Id="rId3" Type="http://schemas.openxmlformats.org/officeDocument/2006/relationships/image" Target="../media/image9.png"/><Relationship Id="rId7" Type="http://schemas.openxmlformats.org/officeDocument/2006/relationships/image" Target="../media/image14.png"/><Relationship Id="rId12" Type="http://schemas.openxmlformats.org/officeDocument/2006/relationships/image" Target="../media/image4.png"/><Relationship Id="rId2" Type="http://schemas.openxmlformats.org/officeDocument/2006/relationships/image" Target="../media/image5.jpeg"/><Relationship Id="rId16"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13.svg"/><Relationship Id="rId11" Type="http://schemas.openxmlformats.org/officeDocument/2006/relationships/image" Target="../media/image3.png"/><Relationship Id="rId5" Type="http://schemas.openxmlformats.org/officeDocument/2006/relationships/image" Target="../media/image12.png"/><Relationship Id="rId15" Type="http://schemas.openxmlformats.org/officeDocument/2006/relationships/image" Target="../media/image20.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svg"/><Relationship Id="rId3" Type="http://schemas.openxmlformats.org/officeDocument/2006/relationships/image" Target="../media/image9.png"/><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image" Target="../media/image5.jpeg"/><Relationship Id="rId16"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5" Type="http://schemas.openxmlformats.org/officeDocument/2006/relationships/image" Target="../media/image3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 Id="rId14" Type="http://schemas.openxmlformats.org/officeDocument/2006/relationships/image" Target="../media/image35.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svg"/><Relationship Id="rId4" Type="http://schemas.openxmlformats.org/officeDocument/2006/relationships/image" Target="../media/image38.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47.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svg"/><Relationship Id="rId4" Type="http://schemas.openxmlformats.org/officeDocument/2006/relationships/image" Target="../media/image44.png"/></Relationships>
</file>

<file path=ppt/slides/_rels/slide9.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9.png"/><Relationship Id="rId7" Type="http://schemas.openxmlformats.org/officeDocument/2006/relationships/image" Target="../media/image51.jpe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50.jpeg"/><Relationship Id="rId5" Type="http://schemas.openxmlformats.org/officeDocument/2006/relationships/image" Target="../media/image49.jpeg"/><Relationship Id="rId10" Type="http://schemas.openxmlformats.org/officeDocument/2006/relationships/image" Target="../media/image45.svg"/><Relationship Id="rId4" Type="http://schemas.openxmlformats.org/officeDocument/2006/relationships/image" Target="../media/image48.jpeg"/><Relationship Id="rId9"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1103711" cy="6090350"/>
            <a:chOff x="0" y="0"/>
            <a:chExt cx="2924434" cy="1604043"/>
          </a:xfrm>
        </p:grpSpPr>
        <p:sp>
          <p:nvSpPr>
            <p:cNvPr id="3" name="Freeform 3"/>
            <p:cNvSpPr/>
            <p:nvPr/>
          </p:nvSpPr>
          <p:spPr>
            <a:xfrm>
              <a:off x="0" y="0"/>
              <a:ext cx="2924434" cy="1604043"/>
            </a:xfrm>
            <a:custGeom>
              <a:avLst/>
              <a:gdLst/>
              <a:ahLst/>
              <a:cxnLst/>
              <a:rect l="l" t="t" r="r" b="b"/>
              <a:pathLst>
                <a:path w="2924434" h="1604043">
                  <a:moveTo>
                    <a:pt x="0" y="0"/>
                  </a:moveTo>
                  <a:lnTo>
                    <a:pt x="2924434" y="0"/>
                  </a:lnTo>
                  <a:lnTo>
                    <a:pt x="2924434" y="1604043"/>
                  </a:lnTo>
                  <a:lnTo>
                    <a:pt x="0" y="1604043"/>
                  </a:lnTo>
                  <a:close/>
                </a:path>
              </a:pathLst>
            </a:custGeom>
            <a:solidFill>
              <a:srgbClr val="00BF63"/>
            </a:solidFill>
          </p:spPr>
          <p:txBody>
            <a:bodyPr/>
            <a:lstStyle/>
            <a:p>
              <a:endParaRPr lang="en-GB" dirty="0"/>
            </a:p>
          </p:txBody>
        </p:sp>
        <p:sp>
          <p:nvSpPr>
            <p:cNvPr id="4" name="TextBox 4"/>
            <p:cNvSpPr txBox="1"/>
            <p:nvPr/>
          </p:nvSpPr>
          <p:spPr>
            <a:xfrm>
              <a:off x="0" y="-47625"/>
              <a:ext cx="2924434" cy="1651668"/>
            </a:xfrm>
            <a:prstGeom prst="rect">
              <a:avLst/>
            </a:prstGeom>
          </p:spPr>
          <p:txBody>
            <a:bodyPr lIns="50800" tIns="50800" rIns="50800" bIns="50800" rtlCol="0" anchor="ctr"/>
            <a:lstStyle/>
            <a:p>
              <a:pPr algn="ctr">
                <a:lnSpc>
                  <a:spcPts val="3499"/>
                </a:lnSpc>
              </a:pPr>
              <a:endParaRPr dirty="0"/>
            </a:p>
          </p:txBody>
        </p:sp>
      </p:grpSp>
      <p:sp>
        <p:nvSpPr>
          <p:cNvPr id="5" name="Freeform 5"/>
          <p:cNvSpPr/>
          <p:nvPr/>
        </p:nvSpPr>
        <p:spPr>
          <a:xfrm>
            <a:off x="11103711" y="0"/>
            <a:ext cx="7184289" cy="10287000"/>
          </a:xfrm>
          <a:custGeom>
            <a:avLst/>
            <a:gdLst/>
            <a:ahLst/>
            <a:cxnLst/>
            <a:rect l="l" t="t" r="r" b="b"/>
            <a:pathLst>
              <a:path w="7184289" h="10287000">
                <a:moveTo>
                  <a:pt x="0" y="0"/>
                </a:moveTo>
                <a:lnTo>
                  <a:pt x="7184289" y="0"/>
                </a:lnTo>
                <a:lnTo>
                  <a:pt x="7184289" y="10287000"/>
                </a:lnTo>
                <a:lnTo>
                  <a:pt x="0" y="10287000"/>
                </a:lnTo>
                <a:lnTo>
                  <a:pt x="0" y="0"/>
                </a:lnTo>
                <a:close/>
              </a:path>
            </a:pathLst>
          </a:custGeom>
          <a:blipFill>
            <a:blip r:embed="rId2"/>
            <a:stretch>
              <a:fillRect l="-12111" r="-12111"/>
            </a:stretch>
          </a:blipFill>
        </p:spPr>
        <p:txBody>
          <a:bodyPr/>
          <a:lstStyle/>
          <a:p>
            <a:endParaRPr lang="en-GB" dirty="0"/>
          </a:p>
        </p:txBody>
      </p:sp>
      <p:sp>
        <p:nvSpPr>
          <p:cNvPr id="6" name="Freeform 6"/>
          <p:cNvSpPr/>
          <p:nvPr/>
        </p:nvSpPr>
        <p:spPr>
          <a:xfrm>
            <a:off x="372226" y="9033015"/>
            <a:ext cx="3546504" cy="993975"/>
          </a:xfrm>
          <a:custGeom>
            <a:avLst/>
            <a:gdLst/>
            <a:ahLst/>
            <a:cxnLst/>
            <a:rect l="l" t="t" r="r" b="b"/>
            <a:pathLst>
              <a:path w="3546504" h="993975">
                <a:moveTo>
                  <a:pt x="0" y="0"/>
                </a:moveTo>
                <a:lnTo>
                  <a:pt x="3546504" y="0"/>
                </a:lnTo>
                <a:lnTo>
                  <a:pt x="3546504" y="993976"/>
                </a:lnTo>
                <a:lnTo>
                  <a:pt x="0" y="993976"/>
                </a:lnTo>
                <a:lnTo>
                  <a:pt x="0" y="0"/>
                </a:lnTo>
                <a:close/>
              </a:path>
            </a:pathLst>
          </a:custGeom>
          <a:blipFill>
            <a:blip r:embed="rId3"/>
            <a:stretch>
              <a:fillRect/>
            </a:stretch>
          </a:blipFill>
        </p:spPr>
        <p:txBody>
          <a:bodyPr/>
          <a:lstStyle/>
          <a:p>
            <a:endParaRPr lang="en-GB" dirty="0"/>
          </a:p>
        </p:txBody>
      </p:sp>
      <p:sp>
        <p:nvSpPr>
          <p:cNvPr id="7" name="Freeform 7"/>
          <p:cNvSpPr/>
          <p:nvPr/>
        </p:nvSpPr>
        <p:spPr>
          <a:xfrm>
            <a:off x="5133237" y="9072701"/>
            <a:ext cx="2072152" cy="914605"/>
          </a:xfrm>
          <a:custGeom>
            <a:avLst/>
            <a:gdLst/>
            <a:ahLst/>
            <a:cxnLst/>
            <a:rect l="l" t="t" r="r" b="b"/>
            <a:pathLst>
              <a:path w="2072152" h="914605">
                <a:moveTo>
                  <a:pt x="0" y="0"/>
                </a:moveTo>
                <a:lnTo>
                  <a:pt x="2072152" y="0"/>
                </a:lnTo>
                <a:lnTo>
                  <a:pt x="2072152" y="914605"/>
                </a:lnTo>
                <a:lnTo>
                  <a:pt x="0" y="914605"/>
                </a:lnTo>
                <a:lnTo>
                  <a:pt x="0" y="0"/>
                </a:lnTo>
                <a:close/>
              </a:path>
            </a:pathLst>
          </a:custGeom>
          <a:blipFill>
            <a:blip r:embed="rId4"/>
            <a:stretch>
              <a:fillRect/>
            </a:stretch>
          </a:blipFill>
        </p:spPr>
        <p:txBody>
          <a:bodyPr/>
          <a:lstStyle/>
          <a:p>
            <a:endParaRPr lang="en-GB" dirty="0"/>
          </a:p>
        </p:txBody>
      </p:sp>
      <p:sp>
        <p:nvSpPr>
          <p:cNvPr id="8" name="Freeform 8"/>
          <p:cNvSpPr/>
          <p:nvPr/>
        </p:nvSpPr>
        <p:spPr>
          <a:xfrm>
            <a:off x="8530228" y="9176231"/>
            <a:ext cx="2396519" cy="707544"/>
          </a:xfrm>
          <a:custGeom>
            <a:avLst/>
            <a:gdLst/>
            <a:ahLst/>
            <a:cxnLst/>
            <a:rect l="l" t="t" r="r" b="b"/>
            <a:pathLst>
              <a:path w="2396519" h="707544">
                <a:moveTo>
                  <a:pt x="0" y="0"/>
                </a:moveTo>
                <a:lnTo>
                  <a:pt x="2396518" y="0"/>
                </a:lnTo>
                <a:lnTo>
                  <a:pt x="2396518" y="707544"/>
                </a:lnTo>
                <a:lnTo>
                  <a:pt x="0" y="707544"/>
                </a:lnTo>
                <a:lnTo>
                  <a:pt x="0" y="0"/>
                </a:lnTo>
                <a:close/>
              </a:path>
            </a:pathLst>
          </a:custGeom>
          <a:blipFill>
            <a:blip r:embed="rId5"/>
            <a:stretch>
              <a:fillRect/>
            </a:stretch>
          </a:blipFill>
        </p:spPr>
        <p:txBody>
          <a:bodyPr/>
          <a:lstStyle/>
          <a:p>
            <a:endParaRPr lang="en-GB" dirty="0"/>
          </a:p>
        </p:txBody>
      </p:sp>
      <p:sp>
        <p:nvSpPr>
          <p:cNvPr id="9" name="TextBox 9"/>
          <p:cNvSpPr txBox="1"/>
          <p:nvPr/>
        </p:nvSpPr>
        <p:spPr>
          <a:xfrm>
            <a:off x="274595" y="615462"/>
            <a:ext cx="10554521" cy="5474889"/>
          </a:xfrm>
          <a:prstGeom prst="rect">
            <a:avLst/>
          </a:prstGeom>
        </p:spPr>
        <p:txBody>
          <a:bodyPr lIns="0" tIns="0" rIns="0" bIns="0" rtlCol="0" anchor="t">
            <a:spAutoFit/>
          </a:bodyPr>
          <a:lstStyle/>
          <a:p>
            <a:pPr>
              <a:lnSpc>
                <a:spcPts val="6299"/>
              </a:lnSpc>
            </a:pPr>
            <a:r>
              <a:rPr lang="en-US" sz="4500" dirty="0">
                <a:solidFill>
                  <a:srgbClr val="FFFFFF"/>
                </a:solidFill>
                <a:latin typeface="Roboto Bold"/>
              </a:rPr>
              <a:t>Understanding lived experiences of navigating supermarket foodscapes of people living with obesity on a low income: </a:t>
            </a:r>
          </a:p>
          <a:p>
            <a:pPr>
              <a:lnSpc>
                <a:spcPts val="6299"/>
              </a:lnSpc>
            </a:pPr>
            <a:r>
              <a:rPr lang="en-US" sz="4500" dirty="0">
                <a:solidFill>
                  <a:srgbClr val="FFFFFF"/>
                </a:solidFill>
                <a:latin typeface="Roboto Bold"/>
              </a:rPr>
              <a:t>The Food Insecurity in people living with Obesity (FIO) Food Project</a:t>
            </a:r>
          </a:p>
          <a:p>
            <a:pPr>
              <a:lnSpc>
                <a:spcPts val="5468"/>
              </a:lnSpc>
              <a:spcBef>
                <a:spcPct val="0"/>
              </a:spcBef>
            </a:pPr>
            <a:endParaRPr lang="en-US" sz="4500" dirty="0">
              <a:solidFill>
                <a:srgbClr val="FFFFFF"/>
              </a:solidFill>
              <a:latin typeface="Roboto Bold"/>
            </a:endParaRPr>
          </a:p>
        </p:txBody>
      </p:sp>
      <p:sp>
        <p:nvSpPr>
          <p:cNvPr id="10" name="TextBox 10"/>
          <p:cNvSpPr txBox="1"/>
          <p:nvPr/>
        </p:nvSpPr>
        <p:spPr>
          <a:xfrm>
            <a:off x="372226" y="6433968"/>
            <a:ext cx="4796433" cy="1298575"/>
          </a:xfrm>
          <a:prstGeom prst="rect">
            <a:avLst/>
          </a:prstGeom>
        </p:spPr>
        <p:txBody>
          <a:bodyPr lIns="0" tIns="0" rIns="0" bIns="0" rtlCol="0" anchor="t">
            <a:spAutoFit/>
          </a:bodyPr>
          <a:lstStyle/>
          <a:p>
            <a:pPr>
              <a:lnSpc>
                <a:spcPts val="3499"/>
              </a:lnSpc>
              <a:spcBef>
                <a:spcPct val="0"/>
              </a:spcBef>
            </a:pPr>
            <a:r>
              <a:rPr lang="en-US" sz="2499" dirty="0">
                <a:solidFill>
                  <a:srgbClr val="000000"/>
                </a:solidFill>
                <a:latin typeface="Canva Sans Bold"/>
              </a:rPr>
              <a:t>Professor Flora Douglas​</a:t>
            </a:r>
          </a:p>
          <a:p>
            <a:pPr>
              <a:lnSpc>
                <a:spcPts val="3499"/>
              </a:lnSpc>
              <a:spcBef>
                <a:spcPct val="0"/>
              </a:spcBef>
            </a:pPr>
            <a:r>
              <a:rPr lang="en-US" sz="2499" dirty="0">
                <a:solidFill>
                  <a:srgbClr val="000000"/>
                </a:solidFill>
                <a:latin typeface="Canva Sans Bold"/>
              </a:rPr>
              <a:t>Dr Emma Hunter​</a:t>
            </a:r>
          </a:p>
          <a:p>
            <a:pPr>
              <a:lnSpc>
                <a:spcPts val="3499"/>
              </a:lnSpc>
              <a:spcBef>
                <a:spcPct val="0"/>
              </a:spcBef>
            </a:pPr>
            <a:r>
              <a:rPr lang="en-US" sz="2499" dirty="0">
                <a:solidFill>
                  <a:srgbClr val="000000"/>
                </a:solidFill>
                <a:latin typeface="Canva Sans Bold"/>
              </a:rPr>
              <a:t>on behalf of the FIO Food team</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b="-18518"/>
            </a:stretch>
          </a:blipFill>
        </p:spPr>
        <p:txBody>
          <a:bodyPr/>
          <a:lstStyle/>
          <a:p>
            <a:endParaRPr lang="en-GB" dirty="0"/>
          </a:p>
        </p:txBody>
      </p:sp>
      <p:grpSp>
        <p:nvGrpSpPr>
          <p:cNvPr id="3" name="Group 3"/>
          <p:cNvGrpSpPr/>
          <p:nvPr/>
        </p:nvGrpSpPr>
        <p:grpSpPr>
          <a:xfrm>
            <a:off x="0" y="0"/>
            <a:ext cx="18288000" cy="1681851"/>
            <a:chOff x="0" y="0"/>
            <a:chExt cx="4816593" cy="482226"/>
          </a:xfrm>
        </p:grpSpPr>
        <p:sp>
          <p:nvSpPr>
            <p:cNvPr id="4" name="Freeform 4"/>
            <p:cNvSpPr/>
            <p:nvPr/>
          </p:nvSpPr>
          <p:spPr>
            <a:xfrm>
              <a:off x="0" y="0"/>
              <a:ext cx="4816592" cy="482226"/>
            </a:xfrm>
            <a:custGeom>
              <a:avLst/>
              <a:gdLst/>
              <a:ahLst/>
              <a:cxnLst/>
              <a:rect l="l" t="t" r="r" b="b"/>
              <a:pathLst>
                <a:path w="4816592" h="482226">
                  <a:moveTo>
                    <a:pt x="0" y="0"/>
                  </a:moveTo>
                  <a:lnTo>
                    <a:pt x="4816592" y="0"/>
                  </a:lnTo>
                  <a:lnTo>
                    <a:pt x="4816592" y="482226"/>
                  </a:lnTo>
                  <a:lnTo>
                    <a:pt x="0" y="482226"/>
                  </a:lnTo>
                  <a:close/>
                </a:path>
              </a:pathLst>
            </a:custGeom>
            <a:solidFill>
              <a:srgbClr val="74D2C5"/>
            </a:solidFill>
          </p:spPr>
          <p:txBody>
            <a:bodyPr/>
            <a:lstStyle/>
            <a:p>
              <a:endParaRPr lang="en-GB" dirty="0"/>
            </a:p>
          </p:txBody>
        </p:sp>
        <p:sp>
          <p:nvSpPr>
            <p:cNvPr id="5" name="TextBox 5"/>
            <p:cNvSpPr txBox="1"/>
            <p:nvPr/>
          </p:nvSpPr>
          <p:spPr>
            <a:xfrm>
              <a:off x="0" y="-47625"/>
              <a:ext cx="4816593" cy="529851"/>
            </a:xfrm>
            <a:prstGeom prst="rect">
              <a:avLst/>
            </a:prstGeom>
          </p:spPr>
          <p:txBody>
            <a:bodyPr lIns="50800" tIns="50800" rIns="50800" bIns="50800" rtlCol="0" anchor="ctr"/>
            <a:lstStyle/>
            <a:p>
              <a:pPr algn="ctr">
                <a:lnSpc>
                  <a:spcPts val="3499"/>
                </a:lnSpc>
              </a:pPr>
              <a:endParaRPr dirty="0"/>
            </a:p>
          </p:txBody>
        </p:sp>
      </p:grpSp>
      <p:sp>
        <p:nvSpPr>
          <p:cNvPr id="6" name="Freeform 6"/>
          <p:cNvSpPr/>
          <p:nvPr/>
        </p:nvSpPr>
        <p:spPr>
          <a:xfrm>
            <a:off x="12994370" y="251896"/>
            <a:ext cx="4735311" cy="1327161"/>
          </a:xfrm>
          <a:custGeom>
            <a:avLst/>
            <a:gdLst/>
            <a:ahLst/>
            <a:cxnLst/>
            <a:rect l="l" t="t" r="r" b="b"/>
            <a:pathLst>
              <a:path w="4735311" h="1327161">
                <a:moveTo>
                  <a:pt x="0" y="0"/>
                </a:moveTo>
                <a:lnTo>
                  <a:pt x="4735311" y="0"/>
                </a:lnTo>
                <a:lnTo>
                  <a:pt x="4735311" y="1327161"/>
                </a:lnTo>
                <a:lnTo>
                  <a:pt x="0" y="1327161"/>
                </a:lnTo>
                <a:lnTo>
                  <a:pt x="0" y="0"/>
                </a:lnTo>
                <a:close/>
              </a:path>
            </a:pathLst>
          </a:custGeom>
          <a:blipFill>
            <a:blip r:embed="rId3"/>
            <a:stretch>
              <a:fillRect/>
            </a:stretch>
          </a:blipFill>
        </p:spPr>
        <p:txBody>
          <a:bodyPr/>
          <a:lstStyle/>
          <a:p>
            <a:endParaRPr lang="en-GB" dirty="0"/>
          </a:p>
        </p:txBody>
      </p:sp>
      <p:grpSp>
        <p:nvGrpSpPr>
          <p:cNvPr id="7" name="Group 7"/>
          <p:cNvGrpSpPr/>
          <p:nvPr/>
        </p:nvGrpSpPr>
        <p:grpSpPr>
          <a:xfrm>
            <a:off x="-461373" y="3170817"/>
            <a:ext cx="4550551" cy="4550551"/>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a:stretch>
            </a:blipFill>
          </p:spPr>
          <p:txBody>
            <a:bodyPr/>
            <a:lstStyle/>
            <a:p>
              <a:endParaRPr lang="en-GB" dirty="0"/>
            </a:p>
          </p:txBody>
        </p:sp>
      </p:grpSp>
      <p:grpSp>
        <p:nvGrpSpPr>
          <p:cNvPr id="9" name="Group 9"/>
          <p:cNvGrpSpPr/>
          <p:nvPr/>
        </p:nvGrpSpPr>
        <p:grpSpPr>
          <a:xfrm>
            <a:off x="3992327" y="5919667"/>
            <a:ext cx="13737354" cy="1935948"/>
            <a:chOff x="0" y="0"/>
            <a:chExt cx="3618069" cy="532385"/>
          </a:xfrm>
        </p:grpSpPr>
        <p:sp>
          <p:nvSpPr>
            <p:cNvPr id="10" name="Freeform 10"/>
            <p:cNvSpPr/>
            <p:nvPr/>
          </p:nvSpPr>
          <p:spPr>
            <a:xfrm>
              <a:off x="0" y="0"/>
              <a:ext cx="3618069" cy="532385"/>
            </a:xfrm>
            <a:custGeom>
              <a:avLst/>
              <a:gdLst/>
              <a:ahLst/>
              <a:cxnLst/>
              <a:rect l="l" t="t" r="r" b="b"/>
              <a:pathLst>
                <a:path w="3618069" h="532385">
                  <a:moveTo>
                    <a:pt x="3414869" y="0"/>
                  </a:moveTo>
                  <a:cubicBezTo>
                    <a:pt x="3527093" y="0"/>
                    <a:pt x="3618069" y="119178"/>
                    <a:pt x="3618069" y="266192"/>
                  </a:cubicBezTo>
                  <a:cubicBezTo>
                    <a:pt x="3618069" y="413206"/>
                    <a:pt x="3527093" y="532385"/>
                    <a:pt x="3414869" y="532385"/>
                  </a:cubicBezTo>
                  <a:lnTo>
                    <a:pt x="203200" y="532385"/>
                  </a:lnTo>
                  <a:cubicBezTo>
                    <a:pt x="90976" y="532385"/>
                    <a:pt x="0" y="413206"/>
                    <a:pt x="0" y="266192"/>
                  </a:cubicBezTo>
                  <a:cubicBezTo>
                    <a:pt x="0" y="119178"/>
                    <a:pt x="90976" y="0"/>
                    <a:pt x="203200" y="0"/>
                  </a:cubicBezTo>
                  <a:close/>
                </a:path>
              </a:pathLst>
            </a:custGeom>
            <a:solidFill>
              <a:srgbClr val="FCEDFD"/>
            </a:solidFill>
          </p:spPr>
          <p:txBody>
            <a:bodyPr/>
            <a:lstStyle/>
            <a:p>
              <a:endParaRPr lang="en-GB" dirty="0"/>
            </a:p>
          </p:txBody>
        </p:sp>
        <p:sp>
          <p:nvSpPr>
            <p:cNvPr id="11" name="TextBox 11"/>
            <p:cNvSpPr txBox="1"/>
            <p:nvPr/>
          </p:nvSpPr>
          <p:spPr>
            <a:xfrm>
              <a:off x="0" y="-47625"/>
              <a:ext cx="3618069" cy="580010"/>
            </a:xfrm>
            <a:prstGeom prst="rect">
              <a:avLst/>
            </a:prstGeom>
          </p:spPr>
          <p:txBody>
            <a:bodyPr lIns="50800" tIns="50800" rIns="50800" bIns="50800" rtlCol="0" anchor="ctr"/>
            <a:lstStyle/>
            <a:p>
              <a:pPr algn="ctr">
                <a:lnSpc>
                  <a:spcPts val="3499"/>
                </a:lnSpc>
              </a:pPr>
              <a:endParaRPr dirty="0"/>
            </a:p>
          </p:txBody>
        </p:sp>
      </p:grpSp>
      <p:grpSp>
        <p:nvGrpSpPr>
          <p:cNvPr id="12" name="Group 12"/>
          <p:cNvGrpSpPr/>
          <p:nvPr/>
        </p:nvGrpSpPr>
        <p:grpSpPr>
          <a:xfrm>
            <a:off x="14516149" y="7505700"/>
            <a:ext cx="4439532" cy="4362432"/>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5"/>
              <a:stretch>
                <a:fillRect l="-37145" r="-37145"/>
              </a:stretch>
            </a:blipFill>
          </p:spPr>
          <p:txBody>
            <a:bodyPr/>
            <a:lstStyle/>
            <a:p>
              <a:endParaRPr lang="en-GB" dirty="0"/>
            </a:p>
          </p:txBody>
        </p:sp>
      </p:grpSp>
      <p:grpSp>
        <p:nvGrpSpPr>
          <p:cNvPr id="14" name="Group 14"/>
          <p:cNvGrpSpPr/>
          <p:nvPr/>
        </p:nvGrpSpPr>
        <p:grpSpPr>
          <a:xfrm>
            <a:off x="4419307" y="3676818"/>
            <a:ext cx="13248331" cy="1769275"/>
            <a:chOff x="0" y="0"/>
            <a:chExt cx="3489272" cy="532385"/>
          </a:xfrm>
        </p:grpSpPr>
        <p:sp>
          <p:nvSpPr>
            <p:cNvPr id="15" name="Freeform 15"/>
            <p:cNvSpPr/>
            <p:nvPr/>
          </p:nvSpPr>
          <p:spPr>
            <a:xfrm>
              <a:off x="0" y="0"/>
              <a:ext cx="3489272" cy="532385"/>
            </a:xfrm>
            <a:custGeom>
              <a:avLst/>
              <a:gdLst/>
              <a:ahLst/>
              <a:cxnLst/>
              <a:rect l="l" t="t" r="r" b="b"/>
              <a:pathLst>
                <a:path w="3489272" h="532385">
                  <a:moveTo>
                    <a:pt x="3286072" y="0"/>
                  </a:moveTo>
                  <a:cubicBezTo>
                    <a:pt x="3398297" y="0"/>
                    <a:pt x="3489272" y="119178"/>
                    <a:pt x="3489272" y="266192"/>
                  </a:cubicBezTo>
                  <a:cubicBezTo>
                    <a:pt x="3489272" y="413206"/>
                    <a:pt x="3398297" y="532385"/>
                    <a:pt x="3286072" y="532385"/>
                  </a:cubicBezTo>
                  <a:lnTo>
                    <a:pt x="203200" y="532385"/>
                  </a:lnTo>
                  <a:cubicBezTo>
                    <a:pt x="90976" y="532385"/>
                    <a:pt x="0" y="413206"/>
                    <a:pt x="0" y="266192"/>
                  </a:cubicBezTo>
                  <a:cubicBezTo>
                    <a:pt x="0" y="119178"/>
                    <a:pt x="90976" y="0"/>
                    <a:pt x="203200" y="0"/>
                  </a:cubicBezTo>
                  <a:close/>
                </a:path>
              </a:pathLst>
            </a:custGeom>
            <a:solidFill>
              <a:srgbClr val="F6F4FF"/>
            </a:solidFill>
          </p:spPr>
          <p:txBody>
            <a:bodyPr/>
            <a:lstStyle/>
            <a:p>
              <a:endParaRPr lang="en-GB" dirty="0"/>
            </a:p>
          </p:txBody>
        </p:sp>
        <p:sp>
          <p:nvSpPr>
            <p:cNvPr id="16" name="TextBox 16"/>
            <p:cNvSpPr txBox="1"/>
            <p:nvPr/>
          </p:nvSpPr>
          <p:spPr>
            <a:xfrm>
              <a:off x="0" y="-47625"/>
              <a:ext cx="3489272" cy="580010"/>
            </a:xfrm>
            <a:prstGeom prst="rect">
              <a:avLst/>
            </a:prstGeom>
          </p:spPr>
          <p:txBody>
            <a:bodyPr lIns="50800" tIns="50800" rIns="50800" bIns="50800" rtlCol="0" anchor="ctr"/>
            <a:lstStyle/>
            <a:p>
              <a:pPr algn="ctr">
                <a:lnSpc>
                  <a:spcPts val="3499"/>
                </a:lnSpc>
              </a:pPr>
              <a:endParaRPr dirty="0"/>
            </a:p>
          </p:txBody>
        </p:sp>
      </p:grpSp>
      <p:grpSp>
        <p:nvGrpSpPr>
          <p:cNvPr id="17" name="Group 17"/>
          <p:cNvGrpSpPr/>
          <p:nvPr/>
        </p:nvGrpSpPr>
        <p:grpSpPr>
          <a:xfrm>
            <a:off x="1038547" y="8267700"/>
            <a:ext cx="13248331" cy="1776986"/>
            <a:chOff x="0" y="0"/>
            <a:chExt cx="3489272" cy="532385"/>
          </a:xfrm>
        </p:grpSpPr>
        <p:sp>
          <p:nvSpPr>
            <p:cNvPr id="18" name="Freeform 18"/>
            <p:cNvSpPr/>
            <p:nvPr/>
          </p:nvSpPr>
          <p:spPr>
            <a:xfrm>
              <a:off x="0" y="0"/>
              <a:ext cx="3489272" cy="532385"/>
            </a:xfrm>
            <a:custGeom>
              <a:avLst/>
              <a:gdLst/>
              <a:ahLst/>
              <a:cxnLst/>
              <a:rect l="l" t="t" r="r" b="b"/>
              <a:pathLst>
                <a:path w="3489272" h="532385">
                  <a:moveTo>
                    <a:pt x="3286072" y="0"/>
                  </a:moveTo>
                  <a:cubicBezTo>
                    <a:pt x="3398297" y="0"/>
                    <a:pt x="3489272" y="119178"/>
                    <a:pt x="3489272" y="266192"/>
                  </a:cubicBezTo>
                  <a:cubicBezTo>
                    <a:pt x="3489272" y="413206"/>
                    <a:pt x="3398297" y="532385"/>
                    <a:pt x="3286072" y="532385"/>
                  </a:cubicBezTo>
                  <a:lnTo>
                    <a:pt x="203200" y="532385"/>
                  </a:lnTo>
                  <a:cubicBezTo>
                    <a:pt x="90976" y="532385"/>
                    <a:pt x="0" y="413206"/>
                    <a:pt x="0" y="266192"/>
                  </a:cubicBezTo>
                  <a:cubicBezTo>
                    <a:pt x="0" y="119178"/>
                    <a:pt x="90976" y="0"/>
                    <a:pt x="203200" y="0"/>
                  </a:cubicBezTo>
                  <a:close/>
                </a:path>
              </a:pathLst>
            </a:custGeom>
            <a:solidFill>
              <a:srgbClr val="FFEFF2"/>
            </a:solidFill>
          </p:spPr>
          <p:txBody>
            <a:bodyPr/>
            <a:lstStyle/>
            <a:p>
              <a:endParaRPr lang="en-GB" dirty="0"/>
            </a:p>
          </p:txBody>
        </p:sp>
        <p:sp>
          <p:nvSpPr>
            <p:cNvPr id="19" name="TextBox 19"/>
            <p:cNvSpPr txBox="1"/>
            <p:nvPr/>
          </p:nvSpPr>
          <p:spPr>
            <a:xfrm>
              <a:off x="0" y="-47625"/>
              <a:ext cx="3489272" cy="580010"/>
            </a:xfrm>
            <a:prstGeom prst="rect">
              <a:avLst/>
            </a:prstGeom>
          </p:spPr>
          <p:txBody>
            <a:bodyPr lIns="50800" tIns="50800" rIns="50800" bIns="50800" rtlCol="0" anchor="ctr"/>
            <a:lstStyle/>
            <a:p>
              <a:pPr algn="ctr">
                <a:lnSpc>
                  <a:spcPts val="3499"/>
                </a:lnSpc>
              </a:pPr>
              <a:endParaRPr dirty="0"/>
            </a:p>
          </p:txBody>
        </p:sp>
      </p:grpSp>
      <p:sp>
        <p:nvSpPr>
          <p:cNvPr id="20" name="TextBox 20"/>
          <p:cNvSpPr txBox="1"/>
          <p:nvPr/>
        </p:nvSpPr>
        <p:spPr>
          <a:xfrm>
            <a:off x="2258761" y="8442770"/>
            <a:ext cx="10807901" cy="1426845"/>
          </a:xfrm>
          <a:prstGeom prst="rect">
            <a:avLst/>
          </a:prstGeom>
        </p:spPr>
        <p:txBody>
          <a:bodyPr lIns="0" tIns="0" rIns="0" bIns="0" rtlCol="0" anchor="t">
            <a:spAutoFit/>
          </a:bodyPr>
          <a:lstStyle/>
          <a:p>
            <a:pPr algn="ctr">
              <a:lnSpc>
                <a:spcPts val="2340"/>
              </a:lnSpc>
            </a:pPr>
            <a:r>
              <a:rPr lang="en-US" sz="1800" dirty="0">
                <a:solidFill>
                  <a:srgbClr val="000000"/>
                </a:solidFill>
                <a:latin typeface="Body Grotesque Bold"/>
              </a:rPr>
              <a:t>‘when I had a full-time job, I would look at where things came from and I wouldn't buy things if they were wrapped in excessive plastic</a:t>
            </a:r>
            <a:r>
              <a:rPr lang="en-US" sz="1800" dirty="0">
                <a:solidFill>
                  <a:srgbClr val="000000"/>
                </a:solidFill>
                <a:latin typeface="Body Grotesque"/>
              </a:rPr>
              <a:t> which, some places used to do...</a:t>
            </a:r>
            <a:r>
              <a:rPr lang="en-US" sz="1800" dirty="0">
                <a:solidFill>
                  <a:srgbClr val="000000"/>
                </a:solidFill>
                <a:latin typeface="Body Grotesque Bold"/>
              </a:rPr>
              <a:t>it is a, something that I'm interested in but I can't sustain myself frankly</a:t>
            </a:r>
            <a:r>
              <a:rPr lang="en-US" sz="1800" dirty="0">
                <a:solidFill>
                  <a:srgbClr val="000000"/>
                </a:solidFill>
                <a:latin typeface="Body Grotesque"/>
              </a:rPr>
              <a:t> Emma, on this budget. So, yeah, </a:t>
            </a:r>
            <a:r>
              <a:rPr lang="en-US" sz="1800" dirty="0">
                <a:solidFill>
                  <a:srgbClr val="000000"/>
                </a:solidFill>
                <a:latin typeface="Body Grotesque Bold"/>
              </a:rPr>
              <a:t>that's, that's gone out of the window</a:t>
            </a:r>
            <a:r>
              <a:rPr lang="en-US" sz="1800" dirty="0">
                <a:solidFill>
                  <a:srgbClr val="000000"/>
                </a:solidFill>
                <a:latin typeface="Body Grotesque"/>
              </a:rPr>
              <a:t>.’ </a:t>
            </a:r>
          </a:p>
          <a:p>
            <a:pPr algn="ctr">
              <a:lnSpc>
                <a:spcPts val="1950"/>
              </a:lnSpc>
            </a:pPr>
            <a:r>
              <a:rPr lang="en-US" sz="1500" dirty="0">
                <a:solidFill>
                  <a:srgbClr val="000000"/>
                </a:solidFill>
                <a:latin typeface="Body Grotesque"/>
              </a:rPr>
              <a:t>(Participant 08) </a:t>
            </a:r>
          </a:p>
        </p:txBody>
      </p:sp>
      <p:sp>
        <p:nvSpPr>
          <p:cNvPr id="21" name="TextBox 21"/>
          <p:cNvSpPr txBox="1"/>
          <p:nvPr/>
        </p:nvSpPr>
        <p:spPr>
          <a:xfrm>
            <a:off x="1283623" y="2808385"/>
            <a:ext cx="15720749" cy="384721"/>
          </a:xfrm>
          <a:prstGeom prst="rect">
            <a:avLst/>
          </a:prstGeom>
        </p:spPr>
        <p:txBody>
          <a:bodyPr lIns="0" tIns="0" rIns="0" bIns="0" rtlCol="0" anchor="t">
            <a:spAutoFit/>
          </a:bodyPr>
          <a:lstStyle/>
          <a:p>
            <a:pPr algn="ctr">
              <a:lnSpc>
                <a:spcPts val="3000"/>
              </a:lnSpc>
              <a:spcBef>
                <a:spcPct val="0"/>
              </a:spcBef>
            </a:pPr>
            <a:r>
              <a:rPr lang="en-US" sz="2500" b="1" dirty="0">
                <a:solidFill>
                  <a:srgbClr val="000000"/>
                </a:solidFill>
                <a:latin typeface="Body Grotesque" panose="020B0604020202020204" charset="0"/>
              </a:rPr>
              <a:t>Sustainability: A little bit of what I want to do and a little bit of what I can afford to do</a:t>
            </a:r>
          </a:p>
        </p:txBody>
      </p:sp>
      <p:sp>
        <p:nvSpPr>
          <p:cNvPr id="23" name="TextBox 23"/>
          <p:cNvSpPr txBox="1"/>
          <p:nvPr/>
        </p:nvSpPr>
        <p:spPr>
          <a:xfrm>
            <a:off x="4221598" y="6201023"/>
            <a:ext cx="13248331" cy="1426845"/>
          </a:xfrm>
          <a:prstGeom prst="rect">
            <a:avLst/>
          </a:prstGeom>
        </p:spPr>
        <p:txBody>
          <a:bodyPr lIns="0" tIns="0" rIns="0" bIns="0" rtlCol="0" anchor="t">
            <a:spAutoFit/>
          </a:bodyPr>
          <a:lstStyle/>
          <a:p>
            <a:pPr algn="ctr">
              <a:lnSpc>
                <a:spcPts val="2340"/>
              </a:lnSpc>
            </a:pPr>
            <a:r>
              <a:rPr lang="en-US" sz="1800" dirty="0">
                <a:solidFill>
                  <a:srgbClr val="000000"/>
                </a:solidFill>
                <a:latin typeface="Body Grotesque"/>
              </a:rPr>
              <a:t>‘</a:t>
            </a:r>
            <a:r>
              <a:rPr lang="en-US" dirty="0">
                <a:solidFill>
                  <a:srgbClr val="000000"/>
                </a:solidFill>
                <a:latin typeface="Body Grotesque"/>
              </a:rPr>
              <a:t>S</a:t>
            </a:r>
            <a:r>
              <a:rPr lang="en-US" sz="1800" dirty="0">
                <a:solidFill>
                  <a:srgbClr val="000000"/>
                </a:solidFill>
                <a:latin typeface="Body Grotesque"/>
              </a:rPr>
              <a:t>o </a:t>
            </a:r>
            <a:r>
              <a:rPr lang="en-US" sz="1800" dirty="0">
                <a:solidFill>
                  <a:srgbClr val="000000"/>
                </a:solidFill>
                <a:latin typeface="Body Grotesque Bold"/>
              </a:rPr>
              <a:t>I do try and do things that help the planet</a:t>
            </a:r>
            <a:r>
              <a:rPr lang="en-US" sz="1800" dirty="0">
                <a:solidFill>
                  <a:srgbClr val="000000"/>
                </a:solidFill>
                <a:latin typeface="Body Grotesque"/>
              </a:rPr>
              <a:t>, I have started looking at the packaging on things. Um... </a:t>
            </a:r>
            <a:r>
              <a:rPr lang="en-US" sz="1800" dirty="0">
                <a:solidFill>
                  <a:srgbClr val="000000"/>
                </a:solidFill>
                <a:latin typeface="Body Grotesque Bold"/>
              </a:rPr>
              <a:t>it's a little bit of what I want to do and a little bit of what I can afford to do</a:t>
            </a:r>
            <a:r>
              <a:rPr lang="en-US" sz="1800" dirty="0">
                <a:solidFill>
                  <a:srgbClr val="000000"/>
                </a:solidFill>
                <a:latin typeface="Body Grotesque"/>
              </a:rPr>
              <a:t>, so</a:t>
            </a:r>
            <a:r>
              <a:rPr lang="en-US" sz="1800" dirty="0">
                <a:solidFill>
                  <a:srgbClr val="000000"/>
                </a:solidFill>
                <a:latin typeface="Body Grotesque Bold"/>
              </a:rPr>
              <a:t> if I see something in a plastic bottle and then right to it is something that comes in just a cardboard box, so  then I know, hey, I can recycle all the packaging, there's nothing going in landfill and they are the same price or close enough the same price, I'm gonna pick the one that's not the plastic</a:t>
            </a:r>
            <a:r>
              <a:rPr lang="en-US" sz="1800" dirty="0">
                <a:solidFill>
                  <a:srgbClr val="000000"/>
                </a:solidFill>
                <a:latin typeface="Body Grotesque"/>
              </a:rPr>
              <a:t>‘</a:t>
            </a:r>
          </a:p>
          <a:p>
            <a:pPr algn="ctr">
              <a:lnSpc>
                <a:spcPts val="1950"/>
              </a:lnSpc>
            </a:pPr>
            <a:r>
              <a:rPr lang="en-US" sz="1500" dirty="0">
                <a:solidFill>
                  <a:srgbClr val="000000"/>
                </a:solidFill>
                <a:latin typeface="Body Grotesque"/>
              </a:rPr>
              <a:t>(Participant 06)</a:t>
            </a:r>
          </a:p>
        </p:txBody>
      </p:sp>
      <p:sp>
        <p:nvSpPr>
          <p:cNvPr id="24" name="TextBox 24"/>
          <p:cNvSpPr txBox="1"/>
          <p:nvPr/>
        </p:nvSpPr>
        <p:spPr>
          <a:xfrm>
            <a:off x="4647497" y="3880353"/>
            <a:ext cx="12791952" cy="1426845"/>
          </a:xfrm>
          <a:prstGeom prst="rect">
            <a:avLst/>
          </a:prstGeom>
        </p:spPr>
        <p:txBody>
          <a:bodyPr lIns="0" tIns="0" rIns="0" bIns="0" rtlCol="0" anchor="t">
            <a:spAutoFit/>
          </a:bodyPr>
          <a:lstStyle/>
          <a:p>
            <a:pPr algn="ctr">
              <a:lnSpc>
                <a:spcPts val="2340"/>
              </a:lnSpc>
            </a:pPr>
            <a:r>
              <a:rPr lang="en-US" sz="1800" dirty="0">
                <a:solidFill>
                  <a:srgbClr val="000000"/>
                </a:solidFill>
                <a:latin typeface="Body Grotesque"/>
              </a:rPr>
              <a:t>‘</a:t>
            </a:r>
            <a:r>
              <a:rPr lang="en-US" sz="1800" dirty="0">
                <a:solidFill>
                  <a:srgbClr val="000000"/>
                </a:solidFill>
                <a:latin typeface="Body Grotesque Bold"/>
              </a:rPr>
              <a:t>I try and buy British</a:t>
            </a:r>
            <a:r>
              <a:rPr lang="en-US" sz="1800" dirty="0">
                <a:solidFill>
                  <a:srgbClr val="000000"/>
                </a:solidFill>
                <a:latin typeface="Body Grotesque"/>
              </a:rPr>
              <a:t> when I could, you know, </a:t>
            </a:r>
            <a:r>
              <a:rPr lang="en-US" sz="1800" dirty="0">
                <a:solidFill>
                  <a:srgbClr val="000000"/>
                </a:solidFill>
                <a:latin typeface="Body Grotesque Bold"/>
              </a:rPr>
              <a:t>I used to think about, you know, how far things had to travel</a:t>
            </a:r>
            <a:r>
              <a:rPr lang="en-US" sz="1800" dirty="0">
                <a:solidFill>
                  <a:srgbClr val="000000"/>
                </a:solidFill>
                <a:latin typeface="Body Grotesque"/>
              </a:rPr>
              <a:t>. I used to kind of, you know, </a:t>
            </a:r>
            <a:r>
              <a:rPr lang="en-US" sz="1800" dirty="0">
                <a:solidFill>
                  <a:srgbClr val="000000"/>
                </a:solidFill>
                <a:latin typeface="Body Grotesque Bold"/>
              </a:rPr>
              <a:t>look at things that maybe had better packaging that I could kind of recycle</a:t>
            </a:r>
            <a:r>
              <a:rPr lang="en-US" sz="1800" dirty="0">
                <a:solidFill>
                  <a:srgbClr val="000000"/>
                </a:solidFill>
                <a:latin typeface="Body Grotesque"/>
              </a:rPr>
              <a:t>, and all those kind of things, </a:t>
            </a:r>
            <a:r>
              <a:rPr lang="en-US" sz="1800" dirty="0">
                <a:solidFill>
                  <a:srgbClr val="000000"/>
                </a:solidFill>
                <a:latin typeface="Body Grotesque Bold"/>
              </a:rPr>
              <a:t>but a lot of that freedom seems to have kind of gone</a:t>
            </a:r>
            <a:r>
              <a:rPr lang="en-US" sz="1800" dirty="0">
                <a:solidFill>
                  <a:srgbClr val="000000"/>
                </a:solidFill>
                <a:latin typeface="Body Grotesque"/>
              </a:rPr>
              <a:t>. You know, I'm not, I wish I could be more driven like that but, you know, again, all the promotions they're not, they're not ever taking things like that into account.’ </a:t>
            </a:r>
          </a:p>
          <a:p>
            <a:pPr algn="ctr">
              <a:lnSpc>
                <a:spcPts val="1950"/>
              </a:lnSpc>
            </a:pPr>
            <a:r>
              <a:rPr lang="en-US" sz="1500" dirty="0">
                <a:solidFill>
                  <a:srgbClr val="000000"/>
                </a:solidFill>
                <a:latin typeface="Body Grotesque"/>
              </a:rPr>
              <a:t>(Participant 44) </a:t>
            </a:r>
          </a:p>
        </p:txBody>
      </p:sp>
      <p:sp>
        <p:nvSpPr>
          <p:cNvPr id="25" name="TextBox 6">
            <a:extLst>
              <a:ext uri="{FF2B5EF4-FFF2-40B4-BE49-F238E27FC236}">
                <a16:creationId xmlns:a16="http://schemas.microsoft.com/office/drawing/2014/main" id="{EE7399ED-ACBF-4FA0-5099-1287C7FA050B}"/>
              </a:ext>
            </a:extLst>
          </p:cNvPr>
          <p:cNvSpPr txBox="1"/>
          <p:nvPr/>
        </p:nvSpPr>
        <p:spPr>
          <a:xfrm>
            <a:off x="562020" y="199716"/>
            <a:ext cx="12452708" cy="1308050"/>
          </a:xfrm>
          <a:prstGeom prst="rect">
            <a:avLst/>
          </a:prstGeom>
        </p:spPr>
        <p:txBody>
          <a:bodyPr wrap="square" lIns="0" tIns="0" rIns="0" bIns="0" rtlCol="0" anchor="t">
            <a:spAutoFit/>
          </a:bodyPr>
          <a:lstStyle/>
          <a:p>
            <a:pPr>
              <a:lnSpc>
                <a:spcPts val="5000"/>
              </a:lnSpc>
            </a:pPr>
            <a:r>
              <a:rPr lang="en-US" sz="5000" dirty="0">
                <a:solidFill>
                  <a:srgbClr val="262021"/>
                </a:solidFill>
                <a:latin typeface="Body Grotesque Bold"/>
              </a:rPr>
              <a:t>Results: </a:t>
            </a:r>
          </a:p>
          <a:p>
            <a:pPr>
              <a:lnSpc>
                <a:spcPts val="2600"/>
              </a:lnSpc>
            </a:pPr>
            <a:r>
              <a:rPr lang="en-US" sz="2000" dirty="0">
                <a:solidFill>
                  <a:srgbClr val="262021"/>
                </a:solidFill>
                <a:latin typeface="Canva Sans Bold"/>
              </a:rPr>
              <a:t>What are the experiences of people living with obesity and food insecurity when shopping in a supermarket environment for foods that meet their personal weight loss or maintenance goals?</a:t>
            </a:r>
            <a:endParaRPr lang="en-US" sz="2000" dirty="0">
              <a:solidFill>
                <a:srgbClr val="262021"/>
              </a:solidFill>
              <a:latin typeface="Body Grotesque"/>
            </a:endParaRPr>
          </a:p>
        </p:txBody>
      </p:sp>
      <p:sp>
        <p:nvSpPr>
          <p:cNvPr id="26" name="TextBox 16">
            <a:extLst>
              <a:ext uri="{FF2B5EF4-FFF2-40B4-BE49-F238E27FC236}">
                <a16:creationId xmlns:a16="http://schemas.microsoft.com/office/drawing/2014/main" id="{8608F087-9D32-B096-BF45-3F53096F5AE7}"/>
              </a:ext>
            </a:extLst>
          </p:cNvPr>
          <p:cNvSpPr txBox="1"/>
          <p:nvPr/>
        </p:nvSpPr>
        <p:spPr>
          <a:xfrm>
            <a:off x="5646053" y="1963207"/>
            <a:ext cx="6995887" cy="538609"/>
          </a:xfrm>
          <a:prstGeom prst="rect">
            <a:avLst/>
          </a:prstGeom>
        </p:spPr>
        <p:txBody>
          <a:bodyPr wrap="square" lIns="0" tIns="0" rIns="0" bIns="0" rtlCol="0" anchor="t">
            <a:spAutoFit/>
          </a:bodyPr>
          <a:lstStyle/>
          <a:p>
            <a:pPr algn="ctr">
              <a:lnSpc>
                <a:spcPts val="4200"/>
              </a:lnSpc>
              <a:spcBef>
                <a:spcPct val="0"/>
              </a:spcBef>
            </a:pPr>
            <a:r>
              <a:rPr lang="en-US" sz="3500" dirty="0">
                <a:solidFill>
                  <a:srgbClr val="262021"/>
                </a:solidFill>
                <a:latin typeface="Body Grotesque Bold"/>
              </a:rPr>
              <a:t>The Restricted Consumer</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b="-18518"/>
            </a:stretch>
          </a:blipFill>
        </p:spPr>
        <p:txBody>
          <a:bodyPr/>
          <a:lstStyle/>
          <a:p>
            <a:endParaRPr lang="en-GB" dirty="0"/>
          </a:p>
        </p:txBody>
      </p:sp>
      <p:grpSp>
        <p:nvGrpSpPr>
          <p:cNvPr id="3" name="Group 3"/>
          <p:cNvGrpSpPr/>
          <p:nvPr/>
        </p:nvGrpSpPr>
        <p:grpSpPr>
          <a:xfrm>
            <a:off x="0" y="0"/>
            <a:ext cx="18288000" cy="1830953"/>
            <a:chOff x="0" y="0"/>
            <a:chExt cx="4816593" cy="482226"/>
          </a:xfrm>
        </p:grpSpPr>
        <p:sp>
          <p:nvSpPr>
            <p:cNvPr id="4" name="Freeform 4"/>
            <p:cNvSpPr/>
            <p:nvPr/>
          </p:nvSpPr>
          <p:spPr>
            <a:xfrm>
              <a:off x="0" y="0"/>
              <a:ext cx="4816592" cy="482226"/>
            </a:xfrm>
            <a:custGeom>
              <a:avLst/>
              <a:gdLst/>
              <a:ahLst/>
              <a:cxnLst/>
              <a:rect l="l" t="t" r="r" b="b"/>
              <a:pathLst>
                <a:path w="4816592" h="482226">
                  <a:moveTo>
                    <a:pt x="0" y="0"/>
                  </a:moveTo>
                  <a:lnTo>
                    <a:pt x="4816592" y="0"/>
                  </a:lnTo>
                  <a:lnTo>
                    <a:pt x="4816592" y="482226"/>
                  </a:lnTo>
                  <a:lnTo>
                    <a:pt x="0" y="482226"/>
                  </a:lnTo>
                  <a:close/>
                </a:path>
              </a:pathLst>
            </a:custGeom>
            <a:solidFill>
              <a:srgbClr val="74D2C5"/>
            </a:solidFill>
          </p:spPr>
          <p:txBody>
            <a:bodyPr/>
            <a:lstStyle/>
            <a:p>
              <a:endParaRPr lang="en-GB" dirty="0"/>
            </a:p>
          </p:txBody>
        </p:sp>
        <p:sp>
          <p:nvSpPr>
            <p:cNvPr id="5" name="TextBox 5"/>
            <p:cNvSpPr txBox="1"/>
            <p:nvPr/>
          </p:nvSpPr>
          <p:spPr>
            <a:xfrm>
              <a:off x="0" y="-47625"/>
              <a:ext cx="4816593" cy="529851"/>
            </a:xfrm>
            <a:prstGeom prst="rect">
              <a:avLst/>
            </a:prstGeom>
          </p:spPr>
          <p:txBody>
            <a:bodyPr lIns="50800" tIns="50800" rIns="50800" bIns="50800" rtlCol="0" anchor="ctr"/>
            <a:lstStyle/>
            <a:p>
              <a:pPr algn="ctr">
                <a:lnSpc>
                  <a:spcPts val="3499"/>
                </a:lnSpc>
              </a:pPr>
              <a:endParaRPr dirty="0"/>
            </a:p>
          </p:txBody>
        </p:sp>
      </p:grpSp>
      <p:sp>
        <p:nvSpPr>
          <p:cNvPr id="6" name="Freeform 6"/>
          <p:cNvSpPr/>
          <p:nvPr/>
        </p:nvSpPr>
        <p:spPr>
          <a:xfrm>
            <a:off x="13014732" y="333040"/>
            <a:ext cx="4735311" cy="1327161"/>
          </a:xfrm>
          <a:custGeom>
            <a:avLst/>
            <a:gdLst/>
            <a:ahLst/>
            <a:cxnLst/>
            <a:rect l="l" t="t" r="r" b="b"/>
            <a:pathLst>
              <a:path w="4735311" h="1327161">
                <a:moveTo>
                  <a:pt x="0" y="0"/>
                </a:moveTo>
                <a:lnTo>
                  <a:pt x="4735312" y="0"/>
                </a:lnTo>
                <a:lnTo>
                  <a:pt x="4735312" y="1327161"/>
                </a:lnTo>
                <a:lnTo>
                  <a:pt x="0" y="1327161"/>
                </a:lnTo>
                <a:lnTo>
                  <a:pt x="0" y="0"/>
                </a:lnTo>
                <a:close/>
              </a:path>
            </a:pathLst>
          </a:custGeom>
          <a:blipFill>
            <a:blip r:embed="rId3"/>
            <a:stretch>
              <a:fillRect/>
            </a:stretch>
          </a:blipFill>
        </p:spPr>
        <p:txBody>
          <a:bodyPr/>
          <a:lstStyle/>
          <a:p>
            <a:endParaRPr lang="en-GB" dirty="0"/>
          </a:p>
        </p:txBody>
      </p:sp>
      <p:grpSp>
        <p:nvGrpSpPr>
          <p:cNvPr id="7" name="Group 7"/>
          <p:cNvGrpSpPr/>
          <p:nvPr/>
        </p:nvGrpSpPr>
        <p:grpSpPr>
          <a:xfrm>
            <a:off x="2088002" y="3464179"/>
            <a:ext cx="14617757" cy="1832128"/>
            <a:chOff x="0" y="0"/>
            <a:chExt cx="3122235" cy="587103"/>
          </a:xfrm>
        </p:grpSpPr>
        <p:sp>
          <p:nvSpPr>
            <p:cNvPr id="8" name="Freeform 8"/>
            <p:cNvSpPr/>
            <p:nvPr/>
          </p:nvSpPr>
          <p:spPr>
            <a:xfrm>
              <a:off x="0" y="0"/>
              <a:ext cx="3122235" cy="587103"/>
            </a:xfrm>
            <a:custGeom>
              <a:avLst/>
              <a:gdLst/>
              <a:ahLst/>
              <a:cxnLst/>
              <a:rect l="l" t="t" r="r" b="b"/>
              <a:pathLst>
                <a:path w="3122235" h="587103">
                  <a:moveTo>
                    <a:pt x="33306" y="0"/>
                  </a:moveTo>
                  <a:lnTo>
                    <a:pt x="3088928" y="0"/>
                  </a:lnTo>
                  <a:cubicBezTo>
                    <a:pt x="3107323" y="0"/>
                    <a:pt x="3122235" y="14912"/>
                    <a:pt x="3122235" y="33306"/>
                  </a:cubicBezTo>
                  <a:lnTo>
                    <a:pt x="3122235" y="553797"/>
                  </a:lnTo>
                  <a:cubicBezTo>
                    <a:pt x="3122235" y="562630"/>
                    <a:pt x="3118726" y="571102"/>
                    <a:pt x="3112479" y="577348"/>
                  </a:cubicBezTo>
                  <a:cubicBezTo>
                    <a:pt x="3106233" y="583594"/>
                    <a:pt x="3097762" y="587103"/>
                    <a:pt x="3088928" y="587103"/>
                  </a:cubicBezTo>
                  <a:lnTo>
                    <a:pt x="33306" y="587103"/>
                  </a:lnTo>
                  <a:cubicBezTo>
                    <a:pt x="14912" y="587103"/>
                    <a:pt x="0" y="572192"/>
                    <a:pt x="0" y="553797"/>
                  </a:cubicBezTo>
                  <a:lnTo>
                    <a:pt x="0" y="33306"/>
                  </a:lnTo>
                  <a:cubicBezTo>
                    <a:pt x="0" y="14912"/>
                    <a:pt x="14912" y="0"/>
                    <a:pt x="33306" y="0"/>
                  </a:cubicBezTo>
                  <a:close/>
                </a:path>
              </a:pathLst>
            </a:custGeom>
            <a:solidFill>
              <a:srgbClr val="FFEFF2"/>
            </a:solidFill>
          </p:spPr>
          <p:txBody>
            <a:bodyPr/>
            <a:lstStyle/>
            <a:p>
              <a:endParaRPr lang="en-GB" dirty="0"/>
            </a:p>
          </p:txBody>
        </p:sp>
        <p:sp>
          <p:nvSpPr>
            <p:cNvPr id="9" name="TextBox 9"/>
            <p:cNvSpPr txBox="1"/>
            <p:nvPr/>
          </p:nvSpPr>
          <p:spPr>
            <a:xfrm>
              <a:off x="0" y="-47625"/>
              <a:ext cx="3122235" cy="634728"/>
            </a:xfrm>
            <a:prstGeom prst="rect">
              <a:avLst/>
            </a:prstGeom>
          </p:spPr>
          <p:txBody>
            <a:bodyPr lIns="50800" tIns="50800" rIns="50800" bIns="50800" rtlCol="0" anchor="ctr"/>
            <a:lstStyle/>
            <a:p>
              <a:pPr algn="ctr">
                <a:lnSpc>
                  <a:spcPts val="3499"/>
                </a:lnSpc>
              </a:pPr>
              <a:endParaRPr dirty="0"/>
            </a:p>
          </p:txBody>
        </p:sp>
      </p:grpSp>
      <p:grpSp>
        <p:nvGrpSpPr>
          <p:cNvPr id="10" name="Group 10"/>
          <p:cNvGrpSpPr/>
          <p:nvPr/>
        </p:nvGrpSpPr>
        <p:grpSpPr>
          <a:xfrm>
            <a:off x="3004508" y="8026790"/>
            <a:ext cx="13701249" cy="2188511"/>
            <a:chOff x="0" y="-47625"/>
            <a:chExt cx="3608560" cy="613488"/>
          </a:xfrm>
        </p:grpSpPr>
        <p:sp>
          <p:nvSpPr>
            <p:cNvPr id="11" name="Freeform 11"/>
            <p:cNvSpPr/>
            <p:nvPr/>
          </p:nvSpPr>
          <p:spPr>
            <a:xfrm>
              <a:off x="201510" y="10049"/>
              <a:ext cx="3407050" cy="555814"/>
            </a:xfrm>
            <a:custGeom>
              <a:avLst/>
              <a:gdLst/>
              <a:ahLst/>
              <a:cxnLst/>
              <a:rect l="l" t="t" r="r" b="b"/>
              <a:pathLst>
                <a:path w="3122235" h="456437">
                  <a:moveTo>
                    <a:pt x="33306" y="0"/>
                  </a:moveTo>
                  <a:lnTo>
                    <a:pt x="3088928" y="0"/>
                  </a:lnTo>
                  <a:cubicBezTo>
                    <a:pt x="3107323" y="0"/>
                    <a:pt x="3122235" y="14912"/>
                    <a:pt x="3122235" y="33306"/>
                  </a:cubicBezTo>
                  <a:lnTo>
                    <a:pt x="3122235" y="423131"/>
                  </a:lnTo>
                  <a:cubicBezTo>
                    <a:pt x="3122235" y="441525"/>
                    <a:pt x="3107323" y="456437"/>
                    <a:pt x="3088928" y="456437"/>
                  </a:cubicBezTo>
                  <a:lnTo>
                    <a:pt x="33306" y="456437"/>
                  </a:lnTo>
                  <a:cubicBezTo>
                    <a:pt x="14912" y="456437"/>
                    <a:pt x="0" y="441525"/>
                    <a:pt x="0" y="423131"/>
                  </a:cubicBezTo>
                  <a:lnTo>
                    <a:pt x="0" y="33306"/>
                  </a:lnTo>
                  <a:cubicBezTo>
                    <a:pt x="0" y="14912"/>
                    <a:pt x="14912" y="0"/>
                    <a:pt x="33306" y="0"/>
                  </a:cubicBezTo>
                  <a:close/>
                </a:path>
              </a:pathLst>
            </a:custGeom>
            <a:solidFill>
              <a:srgbClr val="FCEDFD"/>
            </a:solidFill>
          </p:spPr>
          <p:txBody>
            <a:bodyPr/>
            <a:lstStyle/>
            <a:p>
              <a:endParaRPr lang="en-GB" dirty="0"/>
            </a:p>
          </p:txBody>
        </p:sp>
        <p:sp>
          <p:nvSpPr>
            <p:cNvPr id="12" name="TextBox 12"/>
            <p:cNvSpPr txBox="1"/>
            <p:nvPr/>
          </p:nvSpPr>
          <p:spPr>
            <a:xfrm>
              <a:off x="0" y="-47625"/>
              <a:ext cx="3122235" cy="504062"/>
            </a:xfrm>
            <a:prstGeom prst="rect">
              <a:avLst/>
            </a:prstGeom>
          </p:spPr>
          <p:txBody>
            <a:bodyPr lIns="50800" tIns="50800" rIns="50800" bIns="50800" rtlCol="0" anchor="ctr"/>
            <a:lstStyle/>
            <a:p>
              <a:pPr algn="ctr">
                <a:lnSpc>
                  <a:spcPts val="3499"/>
                </a:lnSpc>
              </a:pPr>
              <a:endParaRPr dirty="0"/>
            </a:p>
          </p:txBody>
        </p:sp>
      </p:grpSp>
      <p:grpSp>
        <p:nvGrpSpPr>
          <p:cNvPr id="13" name="Group 13"/>
          <p:cNvGrpSpPr/>
          <p:nvPr/>
        </p:nvGrpSpPr>
        <p:grpSpPr>
          <a:xfrm>
            <a:off x="2698703" y="5794546"/>
            <a:ext cx="14007055" cy="2011780"/>
            <a:chOff x="0" y="0"/>
            <a:chExt cx="3122235" cy="587103"/>
          </a:xfrm>
        </p:grpSpPr>
        <p:sp>
          <p:nvSpPr>
            <p:cNvPr id="14" name="Freeform 14"/>
            <p:cNvSpPr/>
            <p:nvPr/>
          </p:nvSpPr>
          <p:spPr>
            <a:xfrm>
              <a:off x="0" y="0"/>
              <a:ext cx="3122235" cy="587103"/>
            </a:xfrm>
            <a:custGeom>
              <a:avLst/>
              <a:gdLst/>
              <a:ahLst/>
              <a:cxnLst/>
              <a:rect l="l" t="t" r="r" b="b"/>
              <a:pathLst>
                <a:path w="3122235" h="587103">
                  <a:moveTo>
                    <a:pt x="33306" y="0"/>
                  </a:moveTo>
                  <a:lnTo>
                    <a:pt x="3088928" y="0"/>
                  </a:lnTo>
                  <a:cubicBezTo>
                    <a:pt x="3107323" y="0"/>
                    <a:pt x="3122235" y="14912"/>
                    <a:pt x="3122235" y="33306"/>
                  </a:cubicBezTo>
                  <a:lnTo>
                    <a:pt x="3122235" y="553797"/>
                  </a:lnTo>
                  <a:cubicBezTo>
                    <a:pt x="3122235" y="562630"/>
                    <a:pt x="3118726" y="571102"/>
                    <a:pt x="3112479" y="577348"/>
                  </a:cubicBezTo>
                  <a:cubicBezTo>
                    <a:pt x="3106233" y="583594"/>
                    <a:pt x="3097762" y="587103"/>
                    <a:pt x="3088928" y="587103"/>
                  </a:cubicBezTo>
                  <a:lnTo>
                    <a:pt x="33306" y="587103"/>
                  </a:lnTo>
                  <a:cubicBezTo>
                    <a:pt x="14912" y="587103"/>
                    <a:pt x="0" y="572192"/>
                    <a:pt x="0" y="553797"/>
                  </a:cubicBezTo>
                  <a:lnTo>
                    <a:pt x="0" y="33306"/>
                  </a:lnTo>
                  <a:cubicBezTo>
                    <a:pt x="0" y="14912"/>
                    <a:pt x="14912" y="0"/>
                    <a:pt x="33306" y="0"/>
                  </a:cubicBezTo>
                  <a:close/>
                </a:path>
              </a:pathLst>
            </a:custGeom>
            <a:solidFill>
              <a:srgbClr val="F6F4FF"/>
            </a:solidFill>
          </p:spPr>
          <p:txBody>
            <a:bodyPr/>
            <a:lstStyle/>
            <a:p>
              <a:endParaRPr lang="en-GB" dirty="0"/>
            </a:p>
          </p:txBody>
        </p:sp>
        <p:sp>
          <p:nvSpPr>
            <p:cNvPr id="15" name="TextBox 15"/>
            <p:cNvSpPr txBox="1"/>
            <p:nvPr/>
          </p:nvSpPr>
          <p:spPr>
            <a:xfrm>
              <a:off x="0" y="-47625"/>
              <a:ext cx="3122235" cy="634728"/>
            </a:xfrm>
            <a:prstGeom prst="rect">
              <a:avLst/>
            </a:prstGeom>
          </p:spPr>
          <p:txBody>
            <a:bodyPr lIns="50800" tIns="50800" rIns="50800" bIns="50800" rtlCol="0" anchor="ctr"/>
            <a:lstStyle/>
            <a:p>
              <a:pPr algn="ctr">
                <a:lnSpc>
                  <a:spcPts val="3499"/>
                </a:lnSpc>
              </a:pPr>
              <a:endParaRPr dirty="0"/>
            </a:p>
          </p:txBody>
        </p:sp>
      </p:grpSp>
      <p:sp>
        <p:nvSpPr>
          <p:cNvPr id="18" name="TextBox 18"/>
          <p:cNvSpPr txBox="1"/>
          <p:nvPr/>
        </p:nvSpPr>
        <p:spPr>
          <a:xfrm>
            <a:off x="4379101" y="2818941"/>
            <a:ext cx="9540234" cy="480901"/>
          </a:xfrm>
          <a:prstGeom prst="rect">
            <a:avLst/>
          </a:prstGeom>
        </p:spPr>
        <p:txBody>
          <a:bodyPr lIns="0" tIns="0" rIns="0" bIns="0" rtlCol="0" anchor="t">
            <a:spAutoFit/>
          </a:bodyPr>
          <a:lstStyle/>
          <a:p>
            <a:pPr algn="ctr">
              <a:lnSpc>
                <a:spcPts val="3999"/>
              </a:lnSpc>
              <a:spcBef>
                <a:spcPct val="0"/>
              </a:spcBef>
            </a:pPr>
            <a:r>
              <a:rPr lang="en-US" sz="2500" dirty="0">
                <a:solidFill>
                  <a:srgbClr val="000000"/>
                </a:solidFill>
                <a:latin typeface="Body Grotesque Bold"/>
              </a:rPr>
              <a:t>The emotional toll of restriction</a:t>
            </a:r>
          </a:p>
        </p:txBody>
      </p:sp>
      <p:sp>
        <p:nvSpPr>
          <p:cNvPr id="20" name="TextBox 20"/>
          <p:cNvSpPr txBox="1"/>
          <p:nvPr/>
        </p:nvSpPr>
        <p:spPr>
          <a:xfrm>
            <a:off x="5243542" y="8729223"/>
            <a:ext cx="10956456" cy="1131570"/>
          </a:xfrm>
          <a:prstGeom prst="rect">
            <a:avLst/>
          </a:prstGeom>
        </p:spPr>
        <p:txBody>
          <a:bodyPr wrap="square" lIns="0" tIns="0" rIns="0" bIns="0" rtlCol="0" anchor="t">
            <a:spAutoFit/>
          </a:bodyPr>
          <a:lstStyle/>
          <a:p>
            <a:pPr algn="ctr">
              <a:lnSpc>
                <a:spcPts val="2340"/>
              </a:lnSpc>
            </a:pPr>
            <a:r>
              <a:rPr lang="en-US" sz="1800" dirty="0">
                <a:solidFill>
                  <a:srgbClr val="000000"/>
                </a:solidFill>
                <a:latin typeface="Body Grotesque"/>
              </a:rPr>
              <a:t>'I find myself </a:t>
            </a:r>
            <a:r>
              <a:rPr lang="en-US" sz="1800" dirty="0">
                <a:solidFill>
                  <a:srgbClr val="000000"/>
                </a:solidFill>
                <a:latin typeface="Body Grotesque Bold"/>
              </a:rPr>
              <a:t>making choices where I ignore, sustainability, environmental impacts in favour of getting the cheapest possible thing</a:t>
            </a:r>
            <a:r>
              <a:rPr lang="en-US" sz="1800" dirty="0">
                <a:solidFill>
                  <a:srgbClr val="000000"/>
                </a:solidFill>
                <a:latin typeface="Body Grotesque"/>
              </a:rPr>
              <a:t>...</a:t>
            </a:r>
            <a:r>
              <a:rPr lang="en-US" sz="1800" dirty="0">
                <a:solidFill>
                  <a:srgbClr val="000000"/>
                </a:solidFill>
                <a:latin typeface="Body Grotesque Bold"/>
              </a:rPr>
              <a:t>Which makes me feel so ashamed</a:t>
            </a:r>
            <a:r>
              <a:rPr lang="en-US" sz="1800" dirty="0">
                <a:solidFill>
                  <a:srgbClr val="000000"/>
                </a:solidFill>
                <a:latin typeface="Body Grotesque"/>
              </a:rPr>
              <a:t> saying that because no, I never used to be like that, urgh' </a:t>
            </a:r>
          </a:p>
          <a:p>
            <a:pPr algn="ctr">
              <a:lnSpc>
                <a:spcPts val="1950"/>
              </a:lnSpc>
            </a:pPr>
            <a:r>
              <a:rPr lang="en-US" sz="1500" dirty="0">
                <a:solidFill>
                  <a:srgbClr val="000000"/>
                </a:solidFill>
                <a:latin typeface="Body Grotesque"/>
              </a:rPr>
              <a:t>(Participant 11) </a:t>
            </a:r>
          </a:p>
        </p:txBody>
      </p:sp>
      <p:sp>
        <p:nvSpPr>
          <p:cNvPr id="21" name="TextBox 21"/>
          <p:cNvSpPr txBox="1"/>
          <p:nvPr/>
        </p:nvSpPr>
        <p:spPr>
          <a:xfrm>
            <a:off x="3368934" y="3716059"/>
            <a:ext cx="12831064" cy="1436291"/>
          </a:xfrm>
          <a:prstGeom prst="rect">
            <a:avLst/>
          </a:prstGeom>
        </p:spPr>
        <p:txBody>
          <a:bodyPr wrap="square" lIns="0" tIns="0" rIns="0" bIns="0" rtlCol="0" anchor="t">
            <a:spAutoFit/>
          </a:bodyPr>
          <a:lstStyle/>
          <a:p>
            <a:pPr algn="ctr">
              <a:lnSpc>
                <a:spcPts val="2340"/>
              </a:lnSpc>
            </a:pPr>
            <a:r>
              <a:rPr lang="en-US" sz="1800" dirty="0">
                <a:solidFill>
                  <a:srgbClr val="000000"/>
                </a:solidFill>
                <a:latin typeface="Body Grotesque"/>
              </a:rPr>
              <a:t>‘</a:t>
            </a:r>
            <a:r>
              <a:rPr lang="en-US" sz="1800" dirty="0">
                <a:solidFill>
                  <a:srgbClr val="000000"/>
                </a:solidFill>
                <a:latin typeface="Body Grotesque Bold"/>
              </a:rPr>
              <a:t>the price of the food is ridiculous.</a:t>
            </a:r>
            <a:r>
              <a:rPr lang="en-US" sz="1800" dirty="0">
                <a:solidFill>
                  <a:srgbClr val="000000"/>
                </a:solidFill>
                <a:latin typeface="Body Grotesque"/>
              </a:rPr>
              <a:t> I've got four children, </a:t>
            </a:r>
            <a:r>
              <a:rPr lang="en-US" sz="1800" dirty="0">
                <a:solidFill>
                  <a:srgbClr val="000000"/>
                </a:solidFill>
                <a:latin typeface="Body Grotesque Bold"/>
              </a:rPr>
              <a:t>I'm a disabled single mother and I think that, very, it's very distressing </a:t>
            </a:r>
            <a:r>
              <a:rPr lang="en-US" sz="1800" dirty="0">
                <a:solidFill>
                  <a:srgbClr val="000000"/>
                </a:solidFill>
                <a:latin typeface="Body Grotesque"/>
              </a:rPr>
              <a:t>and there's not, it used to be fun. I used to enjoy going shopping...you're looking for goodness, you're looking for vegetables and you cannae afford the price of vegetables cause it's gone sky high and I find that ridiculous, and that's what causes me anxiety, causes me depression as well, really makes me down’</a:t>
            </a:r>
          </a:p>
          <a:p>
            <a:pPr algn="ctr">
              <a:lnSpc>
                <a:spcPts val="1950"/>
              </a:lnSpc>
            </a:pPr>
            <a:r>
              <a:rPr lang="en-US" sz="1500" dirty="0">
                <a:solidFill>
                  <a:srgbClr val="000000"/>
                </a:solidFill>
                <a:latin typeface="Body Grotesque"/>
              </a:rPr>
              <a:t>(Participant 58)</a:t>
            </a:r>
          </a:p>
        </p:txBody>
      </p:sp>
      <p:sp>
        <p:nvSpPr>
          <p:cNvPr id="22" name="TextBox 22"/>
          <p:cNvSpPr txBox="1"/>
          <p:nvPr/>
        </p:nvSpPr>
        <p:spPr>
          <a:xfrm>
            <a:off x="3962400" y="6206163"/>
            <a:ext cx="12237598" cy="1086836"/>
          </a:xfrm>
          <a:prstGeom prst="rect">
            <a:avLst/>
          </a:prstGeom>
        </p:spPr>
        <p:txBody>
          <a:bodyPr wrap="square" lIns="0" tIns="0" rIns="0" bIns="0" rtlCol="0" anchor="t">
            <a:spAutoFit/>
          </a:bodyPr>
          <a:lstStyle/>
          <a:p>
            <a:pPr algn="ctr">
              <a:lnSpc>
                <a:spcPts val="2340"/>
              </a:lnSpc>
            </a:pPr>
            <a:r>
              <a:rPr lang="en-US" sz="1800" dirty="0">
                <a:solidFill>
                  <a:srgbClr val="000000"/>
                </a:solidFill>
                <a:latin typeface="Body Grotesque Bold"/>
              </a:rPr>
              <a:t>'it's effin miserable knowing that I've only got lentils and the eggs available</a:t>
            </a:r>
            <a:r>
              <a:rPr lang="en-US" sz="1800" dirty="0">
                <a:solidFill>
                  <a:srgbClr val="000000"/>
                </a:solidFill>
                <a:latin typeface="Body Grotesque"/>
              </a:rPr>
              <a:t>. You know, that, it’s </a:t>
            </a:r>
            <a:r>
              <a:rPr lang="en-US" sz="1800" dirty="0">
                <a:solidFill>
                  <a:srgbClr val="000000"/>
                </a:solidFill>
                <a:latin typeface="Body Grotesque Bold"/>
              </a:rPr>
              <a:t>repetitiveness is a crapper</a:t>
            </a:r>
            <a:r>
              <a:rPr lang="en-US" sz="1800" dirty="0">
                <a:solidFill>
                  <a:srgbClr val="000000"/>
                </a:solidFill>
                <a:latin typeface="Body Grotesque"/>
              </a:rPr>
              <a:t>... </a:t>
            </a:r>
            <a:r>
              <a:rPr lang="en-US" sz="1800" dirty="0">
                <a:solidFill>
                  <a:srgbClr val="000000"/>
                </a:solidFill>
                <a:latin typeface="Body Grotesque Bold"/>
              </a:rPr>
              <a:t>I don't even recycle stuff sometimes, cause I cannot be arsed. I've gotta save my leg energy just for existing </a:t>
            </a:r>
            <a:r>
              <a:rPr lang="en-US" sz="1800" dirty="0">
                <a:solidFill>
                  <a:srgbClr val="000000"/>
                </a:solidFill>
                <a:latin typeface="Body Grotesque"/>
              </a:rPr>
              <a:t>and that, phew, that's just a…I'm sure I'm not the only person who lives like this'</a:t>
            </a:r>
          </a:p>
          <a:p>
            <a:pPr algn="ctr">
              <a:lnSpc>
                <a:spcPts val="1500"/>
              </a:lnSpc>
              <a:spcBef>
                <a:spcPct val="0"/>
              </a:spcBef>
            </a:pPr>
            <a:r>
              <a:rPr lang="en-US" sz="1500" dirty="0">
                <a:solidFill>
                  <a:srgbClr val="000000"/>
                </a:solidFill>
                <a:latin typeface="Body Grotesque"/>
              </a:rPr>
              <a:t>(Participant 08)</a:t>
            </a:r>
          </a:p>
        </p:txBody>
      </p:sp>
      <p:sp>
        <p:nvSpPr>
          <p:cNvPr id="25" name="TextBox 16">
            <a:extLst>
              <a:ext uri="{FF2B5EF4-FFF2-40B4-BE49-F238E27FC236}">
                <a16:creationId xmlns:a16="http://schemas.microsoft.com/office/drawing/2014/main" id="{9226F5BC-513A-4D87-263A-F5F9894E3B18}"/>
              </a:ext>
            </a:extLst>
          </p:cNvPr>
          <p:cNvSpPr txBox="1"/>
          <p:nvPr/>
        </p:nvSpPr>
        <p:spPr>
          <a:xfrm>
            <a:off x="5646054" y="2132457"/>
            <a:ext cx="6995887" cy="538609"/>
          </a:xfrm>
          <a:prstGeom prst="rect">
            <a:avLst/>
          </a:prstGeom>
        </p:spPr>
        <p:txBody>
          <a:bodyPr wrap="square" lIns="0" tIns="0" rIns="0" bIns="0" rtlCol="0" anchor="t">
            <a:spAutoFit/>
          </a:bodyPr>
          <a:lstStyle/>
          <a:p>
            <a:pPr algn="ctr">
              <a:lnSpc>
                <a:spcPts val="4200"/>
              </a:lnSpc>
              <a:spcBef>
                <a:spcPct val="0"/>
              </a:spcBef>
            </a:pPr>
            <a:r>
              <a:rPr lang="en-US" sz="3500" dirty="0">
                <a:solidFill>
                  <a:srgbClr val="262021"/>
                </a:solidFill>
                <a:latin typeface="Body Grotesque Bold"/>
              </a:rPr>
              <a:t>The Restricted Consumer</a:t>
            </a:r>
          </a:p>
        </p:txBody>
      </p:sp>
      <p:sp>
        <p:nvSpPr>
          <p:cNvPr id="26" name="TextBox 6">
            <a:extLst>
              <a:ext uri="{FF2B5EF4-FFF2-40B4-BE49-F238E27FC236}">
                <a16:creationId xmlns:a16="http://schemas.microsoft.com/office/drawing/2014/main" id="{A1767BD8-77B4-BFAB-994A-21796ADA4610}"/>
              </a:ext>
            </a:extLst>
          </p:cNvPr>
          <p:cNvSpPr txBox="1"/>
          <p:nvPr/>
        </p:nvSpPr>
        <p:spPr>
          <a:xfrm>
            <a:off x="562020" y="199716"/>
            <a:ext cx="12452708" cy="1308050"/>
          </a:xfrm>
          <a:prstGeom prst="rect">
            <a:avLst/>
          </a:prstGeom>
        </p:spPr>
        <p:txBody>
          <a:bodyPr wrap="square" lIns="0" tIns="0" rIns="0" bIns="0" rtlCol="0" anchor="t">
            <a:spAutoFit/>
          </a:bodyPr>
          <a:lstStyle/>
          <a:p>
            <a:pPr>
              <a:lnSpc>
                <a:spcPts val="5000"/>
              </a:lnSpc>
            </a:pPr>
            <a:r>
              <a:rPr lang="en-US" sz="5000" dirty="0">
                <a:solidFill>
                  <a:srgbClr val="262021"/>
                </a:solidFill>
                <a:latin typeface="Body Grotesque Bold"/>
              </a:rPr>
              <a:t>Results: </a:t>
            </a:r>
          </a:p>
          <a:p>
            <a:pPr>
              <a:lnSpc>
                <a:spcPts val="2600"/>
              </a:lnSpc>
            </a:pPr>
            <a:r>
              <a:rPr lang="en-US" sz="2000" dirty="0">
                <a:solidFill>
                  <a:srgbClr val="262021"/>
                </a:solidFill>
                <a:latin typeface="Canva Sans Bold"/>
              </a:rPr>
              <a:t>What are the experiences of people living with obesity and food insecurity when shopping in a supermarket environment for foods that meet their personal weight loss or maintenance goals?</a:t>
            </a:r>
            <a:endParaRPr lang="en-US" sz="2000" dirty="0">
              <a:solidFill>
                <a:srgbClr val="262021"/>
              </a:solidFill>
              <a:latin typeface="Body Grotesque"/>
            </a:endParaRPr>
          </a:p>
        </p:txBody>
      </p:sp>
      <p:sp>
        <p:nvSpPr>
          <p:cNvPr id="30" name="Rectangle 2">
            <a:extLst>
              <a:ext uri="{FF2B5EF4-FFF2-40B4-BE49-F238E27FC236}">
                <a16:creationId xmlns:a16="http://schemas.microsoft.com/office/drawing/2014/main" id="{C87B901F-A168-873C-BBA1-CD515100D846}"/>
              </a:ext>
            </a:extLst>
          </p:cNvPr>
          <p:cNvSpPr>
            <a:spLocks noChangeArrowheads="1"/>
          </p:cNvSpPr>
          <p:nvPr/>
        </p:nvSpPr>
        <p:spPr bwMode="auto">
          <a:xfrm>
            <a:off x="0" y="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dirty="0"/>
          </a:p>
        </p:txBody>
      </p:sp>
      <p:grpSp>
        <p:nvGrpSpPr>
          <p:cNvPr id="31" name="Group 2">
            <a:extLst>
              <a:ext uri="{FF2B5EF4-FFF2-40B4-BE49-F238E27FC236}">
                <a16:creationId xmlns:a16="http://schemas.microsoft.com/office/drawing/2014/main" id="{0CC75178-5DB0-A309-3BD0-38429AB16D7A}"/>
              </a:ext>
            </a:extLst>
          </p:cNvPr>
          <p:cNvGrpSpPr/>
          <p:nvPr/>
        </p:nvGrpSpPr>
        <p:grpSpPr>
          <a:xfrm>
            <a:off x="1036565" y="3461840"/>
            <a:ext cx="2163835" cy="1834060"/>
            <a:chOff x="0" y="0"/>
            <a:chExt cx="812800" cy="812800"/>
          </a:xfrm>
        </p:grpSpPr>
        <p:sp>
          <p:nvSpPr>
            <p:cNvPr id="32" name="Freeform 3">
              <a:extLst>
                <a:ext uri="{FF2B5EF4-FFF2-40B4-BE49-F238E27FC236}">
                  <a16:creationId xmlns:a16="http://schemas.microsoft.com/office/drawing/2014/main" id="{2B0979FD-4A69-D616-D0C2-5CC28F9FFD8B}"/>
                </a:ext>
              </a:extLst>
            </p:cNvPr>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blipFill>
              <a:blip r:embed="rId4"/>
              <a:stretch>
                <a:fillRect l="-24906" r="-24906"/>
              </a:stretch>
            </a:blipFill>
          </p:spPr>
          <p:txBody>
            <a:bodyPr/>
            <a:lstStyle/>
            <a:p>
              <a:endParaRPr lang="en-GB" dirty="0"/>
            </a:p>
          </p:txBody>
        </p:sp>
      </p:grpSp>
      <p:grpSp>
        <p:nvGrpSpPr>
          <p:cNvPr id="35" name="Group 6">
            <a:extLst>
              <a:ext uri="{FF2B5EF4-FFF2-40B4-BE49-F238E27FC236}">
                <a16:creationId xmlns:a16="http://schemas.microsoft.com/office/drawing/2014/main" id="{B05200CD-90F0-472E-4D6F-A2A6417EEC54}"/>
              </a:ext>
            </a:extLst>
          </p:cNvPr>
          <p:cNvGrpSpPr/>
          <p:nvPr/>
        </p:nvGrpSpPr>
        <p:grpSpPr>
          <a:xfrm>
            <a:off x="1798565" y="5815805"/>
            <a:ext cx="2163835" cy="2011780"/>
            <a:chOff x="0" y="0"/>
            <a:chExt cx="812800" cy="812800"/>
          </a:xfrm>
        </p:grpSpPr>
        <p:sp>
          <p:nvSpPr>
            <p:cNvPr id="36" name="Freeform 7">
              <a:extLst>
                <a:ext uri="{FF2B5EF4-FFF2-40B4-BE49-F238E27FC236}">
                  <a16:creationId xmlns:a16="http://schemas.microsoft.com/office/drawing/2014/main" id="{5CBCC36C-126D-685E-9598-41BFE4A2D22A}"/>
                </a:ext>
              </a:extLst>
            </p:cNvPr>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blipFill>
              <a:blip r:embed="rId5"/>
              <a:stretch>
                <a:fillRect l="-757" r="-757"/>
              </a:stretch>
            </a:blipFill>
          </p:spPr>
          <p:txBody>
            <a:bodyPr/>
            <a:lstStyle/>
            <a:p>
              <a:endParaRPr lang="en-GB" dirty="0"/>
            </a:p>
          </p:txBody>
        </p:sp>
      </p:grpSp>
      <p:grpSp>
        <p:nvGrpSpPr>
          <p:cNvPr id="39" name="Group 4">
            <a:extLst>
              <a:ext uri="{FF2B5EF4-FFF2-40B4-BE49-F238E27FC236}">
                <a16:creationId xmlns:a16="http://schemas.microsoft.com/office/drawing/2014/main" id="{47C5F5D6-4ACB-102C-AD27-EDC5427EE738}"/>
              </a:ext>
            </a:extLst>
          </p:cNvPr>
          <p:cNvGrpSpPr/>
          <p:nvPr/>
        </p:nvGrpSpPr>
        <p:grpSpPr>
          <a:xfrm>
            <a:off x="2698703" y="8217943"/>
            <a:ext cx="2330497" cy="2011780"/>
            <a:chOff x="0" y="0"/>
            <a:chExt cx="812800" cy="812800"/>
          </a:xfrm>
        </p:grpSpPr>
        <p:sp>
          <p:nvSpPr>
            <p:cNvPr id="40" name="Freeform 5">
              <a:extLst>
                <a:ext uri="{FF2B5EF4-FFF2-40B4-BE49-F238E27FC236}">
                  <a16:creationId xmlns:a16="http://schemas.microsoft.com/office/drawing/2014/main" id="{8BC4B9CD-75F9-E9FF-FEE8-66C62D35D85E}"/>
                </a:ext>
              </a:extLst>
            </p:cNvPr>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blipFill>
              <a:blip r:embed="rId6"/>
              <a:stretch>
                <a:fillRect l="-25046" r="-25046"/>
              </a:stretch>
            </a:blipFill>
          </p:spPr>
          <p:txBody>
            <a:bodyPr/>
            <a:lstStyle/>
            <a:p>
              <a:endParaRPr lang="en-GB" dirty="0"/>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b="-18518"/>
            </a:stretch>
          </a:blipFill>
        </p:spPr>
        <p:txBody>
          <a:bodyPr/>
          <a:lstStyle/>
          <a:p>
            <a:endParaRPr lang="en-GB" dirty="0"/>
          </a:p>
        </p:txBody>
      </p:sp>
      <p:grpSp>
        <p:nvGrpSpPr>
          <p:cNvPr id="3" name="Group 3"/>
          <p:cNvGrpSpPr/>
          <p:nvPr/>
        </p:nvGrpSpPr>
        <p:grpSpPr>
          <a:xfrm>
            <a:off x="0" y="0"/>
            <a:ext cx="18288000" cy="1830953"/>
            <a:chOff x="0" y="0"/>
            <a:chExt cx="4816593" cy="482226"/>
          </a:xfrm>
        </p:grpSpPr>
        <p:sp>
          <p:nvSpPr>
            <p:cNvPr id="4" name="Freeform 4"/>
            <p:cNvSpPr/>
            <p:nvPr/>
          </p:nvSpPr>
          <p:spPr>
            <a:xfrm>
              <a:off x="0" y="0"/>
              <a:ext cx="4816592" cy="482226"/>
            </a:xfrm>
            <a:custGeom>
              <a:avLst/>
              <a:gdLst/>
              <a:ahLst/>
              <a:cxnLst/>
              <a:rect l="l" t="t" r="r" b="b"/>
              <a:pathLst>
                <a:path w="4816592" h="482226">
                  <a:moveTo>
                    <a:pt x="0" y="0"/>
                  </a:moveTo>
                  <a:lnTo>
                    <a:pt x="4816592" y="0"/>
                  </a:lnTo>
                  <a:lnTo>
                    <a:pt x="4816592" y="482226"/>
                  </a:lnTo>
                  <a:lnTo>
                    <a:pt x="0" y="482226"/>
                  </a:lnTo>
                  <a:close/>
                </a:path>
              </a:pathLst>
            </a:custGeom>
            <a:solidFill>
              <a:srgbClr val="74D2C5"/>
            </a:solidFill>
          </p:spPr>
          <p:txBody>
            <a:bodyPr/>
            <a:lstStyle/>
            <a:p>
              <a:endParaRPr lang="en-GB" dirty="0"/>
            </a:p>
          </p:txBody>
        </p:sp>
        <p:sp>
          <p:nvSpPr>
            <p:cNvPr id="5" name="TextBox 5"/>
            <p:cNvSpPr txBox="1"/>
            <p:nvPr/>
          </p:nvSpPr>
          <p:spPr>
            <a:xfrm>
              <a:off x="0" y="-47625"/>
              <a:ext cx="4816593" cy="529851"/>
            </a:xfrm>
            <a:prstGeom prst="rect">
              <a:avLst/>
            </a:prstGeom>
          </p:spPr>
          <p:txBody>
            <a:bodyPr lIns="50800" tIns="50800" rIns="50800" bIns="50800" rtlCol="0" anchor="ctr"/>
            <a:lstStyle/>
            <a:p>
              <a:pPr algn="ctr">
                <a:lnSpc>
                  <a:spcPts val="3499"/>
                </a:lnSpc>
              </a:pPr>
              <a:endParaRPr dirty="0"/>
            </a:p>
          </p:txBody>
        </p:sp>
      </p:grpSp>
      <p:sp>
        <p:nvSpPr>
          <p:cNvPr id="6" name="Freeform 6"/>
          <p:cNvSpPr/>
          <p:nvPr/>
        </p:nvSpPr>
        <p:spPr>
          <a:xfrm>
            <a:off x="13014732" y="333040"/>
            <a:ext cx="4735311" cy="1327161"/>
          </a:xfrm>
          <a:custGeom>
            <a:avLst/>
            <a:gdLst/>
            <a:ahLst/>
            <a:cxnLst/>
            <a:rect l="l" t="t" r="r" b="b"/>
            <a:pathLst>
              <a:path w="4735311" h="1327161">
                <a:moveTo>
                  <a:pt x="0" y="0"/>
                </a:moveTo>
                <a:lnTo>
                  <a:pt x="4735312" y="0"/>
                </a:lnTo>
                <a:lnTo>
                  <a:pt x="4735312" y="1327161"/>
                </a:lnTo>
                <a:lnTo>
                  <a:pt x="0" y="1327161"/>
                </a:lnTo>
                <a:lnTo>
                  <a:pt x="0" y="0"/>
                </a:lnTo>
                <a:close/>
              </a:path>
            </a:pathLst>
          </a:custGeom>
          <a:blipFill>
            <a:blip r:embed="rId3"/>
            <a:stretch>
              <a:fillRect/>
            </a:stretch>
          </a:blipFill>
        </p:spPr>
        <p:txBody>
          <a:bodyPr/>
          <a:lstStyle/>
          <a:p>
            <a:endParaRPr lang="en-GB" dirty="0"/>
          </a:p>
        </p:txBody>
      </p:sp>
      <p:sp>
        <p:nvSpPr>
          <p:cNvPr id="7" name="Freeform 7"/>
          <p:cNvSpPr/>
          <p:nvPr/>
        </p:nvSpPr>
        <p:spPr>
          <a:xfrm>
            <a:off x="11168460" y="3025139"/>
            <a:ext cx="1503204" cy="1720244"/>
          </a:xfrm>
          <a:custGeom>
            <a:avLst/>
            <a:gdLst/>
            <a:ahLst/>
            <a:cxnLst/>
            <a:rect l="l" t="t" r="r" b="b"/>
            <a:pathLst>
              <a:path w="1503204" h="1720244">
                <a:moveTo>
                  <a:pt x="0" y="0"/>
                </a:moveTo>
                <a:lnTo>
                  <a:pt x="1503204" y="0"/>
                </a:lnTo>
                <a:lnTo>
                  <a:pt x="1503204" y="1720244"/>
                </a:lnTo>
                <a:lnTo>
                  <a:pt x="0" y="1720244"/>
                </a:lnTo>
                <a:lnTo>
                  <a:pt x="0" y="0"/>
                </a:lnTo>
                <a:close/>
              </a:path>
            </a:pathLst>
          </a:custGeom>
          <a:blipFill>
            <a:blip r:embed="rId4"/>
            <a:stretch>
              <a:fillRect/>
            </a:stretch>
          </a:blipFill>
        </p:spPr>
        <p:txBody>
          <a:bodyPr/>
          <a:lstStyle/>
          <a:p>
            <a:endParaRPr lang="en-GB" dirty="0"/>
          </a:p>
        </p:txBody>
      </p:sp>
      <p:sp>
        <p:nvSpPr>
          <p:cNvPr id="8" name="Freeform 8"/>
          <p:cNvSpPr/>
          <p:nvPr/>
        </p:nvSpPr>
        <p:spPr>
          <a:xfrm>
            <a:off x="11400905" y="6751182"/>
            <a:ext cx="1038313" cy="1707752"/>
          </a:xfrm>
          <a:custGeom>
            <a:avLst/>
            <a:gdLst/>
            <a:ahLst/>
            <a:cxnLst/>
            <a:rect l="l" t="t" r="r" b="b"/>
            <a:pathLst>
              <a:path w="1038313" h="1707752">
                <a:moveTo>
                  <a:pt x="0" y="0"/>
                </a:moveTo>
                <a:lnTo>
                  <a:pt x="1038313" y="0"/>
                </a:lnTo>
                <a:lnTo>
                  <a:pt x="1038313" y="1707752"/>
                </a:lnTo>
                <a:lnTo>
                  <a:pt x="0" y="1707752"/>
                </a:lnTo>
                <a:lnTo>
                  <a:pt x="0" y="0"/>
                </a:lnTo>
                <a:close/>
              </a:path>
            </a:pathLst>
          </a:custGeom>
          <a:blipFill>
            <a:blip r:embed="rId5"/>
            <a:stretch>
              <a:fillRect/>
            </a:stretch>
          </a:blipFill>
        </p:spPr>
        <p:txBody>
          <a:bodyPr/>
          <a:lstStyle/>
          <a:p>
            <a:endParaRPr lang="en-GB" dirty="0"/>
          </a:p>
        </p:txBody>
      </p:sp>
      <p:grpSp>
        <p:nvGrpSpPr>
          <p:cNvPr id="9" name="Group 9"/>
          <p:cNvGrpSpPr/>
          <p:nvPr/>
        </p:nvGrpSpPr>
        <p:grpSpPr>
          <a:xfrm>
            <a:off x="0" y="9258300"/>
            <a:ext cx="18288000" cy="1830953"/>
            <a:chOff x="0" y="0"/>
            <a:chExt cx="4816593" cy="482226"/>
          </a:xfrm>
        </p:grpSpPr>
        <p:sp>
          <p:nvSpPr>
            <p:cNvPr id="10" name="Freeform 10"/>
            <p:cNvSpPr/>
            <p:nvPr/>
          </p:nvSpPr>
          <p:spPr>
            <a:xfrm>
              <a:off x="0" y="0"/>
              <a:ext cx="4816592" cy="482226"/>
            </a:xfrm>
            <a:custGeom>
              <a:avLst/>
              <a:gdLst/>
              <a:ahLst/>
              <a:cxnLst/>
              <a:rect l="l" t="t" r="r" b="b"/>
              <a:pathLst>
                <a:path w="4816592" h="482226">
                  <a:moveTo>
                    <a:pt x="0" y="0"/>
                  </a:moveTo>
                  <a:lnTo>
                    <a:pt x="4816592" y="0"/>
                  </a:lnTo>
                  <a:lnTo>
                    <a:pt x="4816592" y="482226"/>
                  </a:lnTo>
                  <a:lnTo>
                    <a:pt x="0" y="482226"/>
                  </a:lnTo>
                  <a:close/>
                </a:path>
              </a:pathLst>
            </a:custGeom>
            <a:solidFill>
              <a:srgbClr val="74D2C5"/>
            </a:solidFill>
          </p:spPr>
          <p:txBody>
            <a:bodyPr/>
            <a:lstStyle/>
            <a:p>
              <a:endParaRPr lang="en-GB" dirty="0"/>
            </a:p>
          </p:txBody>
        </p:sp>
        <p:sp>
          <p:nvSpPr>
            <p:cNvPr id="11" name="TextBox 11"/>
            <p:cNvSpPr txBox="1"/>
            <p:nvPr/>
          </p:nvSpPr>
          <p:spPr>
            <a:xfrm>
              <a:off x="0" y="-47625"/>
              <a:ext cx="4816593" cy="529851"/>
            </a:xfrm>
            <a:prstGeom prst="rect">
              <a:avLst/>
            </a:prstGeom>
          </p:spPr>
          <p:txBody>
            <a:bodyPr lIns="50800" tIns="50800" rIns="50800" bIns="50800" rtlCol="0" anchor="ctr"/>
            <a:lstStyle/>
            <a:p>
              <a:pPr algn="ctr">
                <a:lnSpc>
                  <a:spcPts val="3499"/>
                </a:lnSpc>
              </a:pPr>
              <a:endParaRPr dirty="0"/>
            </a:p>
          </p:txBody>
        </p:sp>
      </p:grpSp>
      <p:sp>
        <p:nvSpPr>
          <p:cNvPr id="12" name="Freeform 12"/>
          <p:cNvSpPr/>
          <p:nvPr/>
        </p:nvSpPr>
        <p:spPr>
          <a:xfrm>
            <a:off x="618494" y="2562007"/>
            <a:ext cx="9568891" cy="5465000"/>
          </a:xfrm>
          <a:custGeom>
            <a:avLst/>
            <a:gdLst/>
            <a:ahLst/>
            <a:cxnLst/>
            <a:rect l="l" t="t" r="r" b="b"/>
            <a:pathLst>
              <a:path w="9568891" h="5465000">
                <a:moveTo>
                  <a:pt x="0" y="0"/>
                </a:moveTo>
                <a:lnTo>
                  <a:pt x="9568891" y="0"/>
                </a:lnTo>
                <a:lnTo>
                  <a:pt x="9568891" y="5465000"/>
                </a:lnTo>
                <a:lnTo>
                  <a:pt x="0" y="5465000"/>
                </a:lnTo>
                <a:lnTo>
                  <a:pt x="0" y="0"/>
                </a:lnTo>
                <a:close/>
              </a:path>
            </a:pathLst>
          </a:custGeom>
          <a:blipFill>
            <a:blip r:embed="rId6"/>
            <a:stretch>
              <a:fillRect l="-103065"/>
            </a:stretch>
          </a:blipFill>
        </p:spPr>
        <p:txBody>
          <a:bodyPr/>
          <a:lstStyle/>
          <a:p>
            <a:endParaRPr lang="en-GB" dirty="0"/>
          </a:p>
        </p:txBody>
      </p:sp>
      <p:sp>
        <p:nvSpPr>
          <p:cNvPr id="13" name="TextBox 13"/>
          <p:cNvSpPr txBox="1"/>
          <p:nvPr/>
        </p:nvSpPr>
        <p:spPr>
          <a:xfrm>
            <a:off x="13191347" y="3238994"/>
            <a:ext cx="4067953" cy="1177048"/>
          </a:xfrm>
          <a:prstGeom prst="rect">
            <a:avLst/>
          </a:prstGeom>
        </p:spPr>
        <p:txBody>
          <a:bodyPr lIns="0" tIns="0" rIns="0" bIns="0" rtlCol="0" anchor="t">
            <a:spAutoFit/>
          </a:bodyPr>
          <a:lstStyle/>
          <a:p>
            <a:pPr algn="ctr">
              <a:lnSpc>
                <a:spcPts val="2379"/>
              </a:lnSpc>
              <a:spcBef>
                <a:spcPct val="0"/>
              </a:spcBef>
            </a:pPr>
            <a:r>
              <a:rPr lang="en-US" sz="1699" dirty="0">
                <a:solidFill>
                  <a:srgbClr val="000000"/>
                </a:solidFill>
                <a:latin typeface="Canva Sans Bold"/>
              </a:rPr>
              <a:t>Shopping involves conscious decisions and effortful practices for people living with obesity and food insecurity</a:t>
            </a:r>
          </a:p>
        </p:txBody>
      </p:sp>
      <p:sp>
        <p:nvSpPr>
          <p:cNvPr id="14" name="TextBox 14"/>
          <p:cNvSpPr txBox="1"/>
          <p:nvPr/>
        </p:nvSpPr>
        <p:spPr>
          <a:xfrm>
            <a:off x="11168460" y="2050413"/>
            <a:ext cx="6121069" cy="679450"/>
          </a:xfrm>
          <a:prstGeom prst="rect">
            <a:avLst/>
          </a:prstGeom>
        </p:spPr>
        <p:txBody>
          <a:bodyPr lIns="0" tIns="0" rIns="0" bIns="0" rtlCol="0" anchor="t">
            <a:spAutoFit/>
          </a:bodyPr>
          <a:lstStyle/>
          <a:p>
            <a:pPr algn="ctr">
              <a:lnSpc>
                <a:spcPts val="5599"/>
              </a:lnSpc>
              <a:spcBef>
                <a:spcPct val="0"/>
              </a:spcBef>
            </a:pPr>
            <a:r>
              <a:rPr lang="en-US" sz="3999" dirty="0">
                <a:solidFill>
                  <a:srgbClr val="000000"/>
                </a:solidFill>
                <a:latin typeface="Canva Sans Bold"/>
              </a:rPr>
              <a:t>The conscious consumer</a:t>
            </a:r>
          </a:p>
        </p:txBody>
      </p:sp>
      <p:sp>
        <p:nvSpPr>
          <p:cNvPr id="15" name="TextBox 15"/>
          <p:cNvSpPr txBox="1"/>
          <p:nvPr/>
        </p:nvSpPr>
        <p:spPr>
          <a:xfrm>
            <a:off x="11168460" y="5776457"/>
            <a:ext cx="6090840" cy="679450"/>
          </a:xfrm>
          <a:prstGeom prst="rect">
            <a:avLst/>
          </a:prstGeom>
        </p:spPr>
        <p:txBody>
          <a:bodyPr lIns="0" tIns="0" rIns="0" bIns="0" rtlCol="0" anchor="t">
            <a:spAutoFit/>
          </a:bodyPr>
          <a:lstStyle/>
          <a:p>
            <a:pPr algn="ctr">
              <a:lnSpc>
                <a:spcPts val="5599"/>
              </a:lnSpc>
              <a:spcBef>
                <a:spcPct val="0"/>
              </a:spcBef>
            </a:pPr>
            <a:r>
              <a:rPr lang="en-US" sz="3999" dirty="0">
                <a:solidFill>
                  <a:srgbClr val="000000"/>
                </a:solidFill>
                <a:latin typeface="Canva Sans Bold"/>
              </a:rPr>
              <a:t>The restricted consumer</a:t>
            </a:r>
          </a:p>
        </p:txBody>
      </p:sp>
      <p:sp>
        <p:nvSpPr>
          <p:cNvPr id="16" name="TextBox 16"/>
          <p:cNvSpPr txBox="1"/>
          <p:nvPr/>
        </p:nvSpPr>
        <p:spPr>
          <a:xfrm>
            <a:off x="13096425" y="7003086"/>
            <a:ext cx="4257797" cy="1175370"/>
          </a:xfrm>
          <a:prstGeom prst="rect">
            <a:avLst/>
          </a:prstGeom>
        </p:spPr>
        <p:txBody>
          <a:bodyPr lIns="0" tIns="0" rIns="0" bIns="0" rtlCol="0" anchor="t">
            <a:spAutoFit/>
          </a:bodyPr>
          <a:lstStyle/>
          <a:p>
            <a:pPr algn="ctr">
              <a:lnSpc>
                <a:spcPts val="2376"/>
              </a:lnSpc>
              <a:spcBef>
                <a:spcPct val="0"/>
              </a:spcBef>
            </a:pPr>
            <a:r>
              <a:rPr lang="en-US" sz="1697" dirty="0">
                <a:solidFill>
                  <a:srgbClr val="000000"/>
                </a:solidFill>
                <a:latin typeface="Canva Sans Bold"/>
              </a:rPr>
              <a:t>High food prices and low income restricts the purchase of healthy, sustainable food in the supermarket and takes an emotional toll on individuals </a:t>
            </a:r>
          </a:p>
        </p:txBody>
      </p:sp>
      <p:sp>
        <p:nvSpPr>
          <p:cNvPr id="17" name="TextBox 17"/>
          <p:cNvSpPr txBox="1"/>
          <p:nvPr/>
        </p:nvSpPr>
        <p:spPr>
          <a:xfrm>
            <a:off x="788927" y="670315"/>
            <a:ext cx="6847109" cy="660400"/>
          </a:xfrm>
          <a:prstGeom prst="rect">
            <a:avLst/>
          </a:prstGeom>
        </p:spPr>
        <p:txBody>
          <a:bodyPr lIns="0" tIns="0" rIns="0" bIns="0" rtlCol="0" anchor="t">
            <a:spAutoFit/>
          </a:bodyPr>
          <a:lstStyle/>
          <a:p>
            <a:pPr>
              <a:lnSpc>
                <a:spcPts val="5000"/>
              </a:lnSpc>
            </a:pPr>
            <a:r>
              <a:rPr lang="en-US" sz="5000" dirty="0">
                <a:solidFill>
                  <a:srgbClr val="262021"/>
                </a:solidFill>
                <a:latin typeface="Body Grotesque Bold"/>
              </a:rPr>
              <a:t>Conclusions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b="-18518"/>
            </a:stretch>
          </a:blipFill>
        </p:spPr>
        <p:txBody>
          <a:bodyPr/>
          <a:lstStyle/>
          <a:p>
            <a:endParaRPr lang="en-GB" dirty="0"/>
          </a:p>
        </p:txBody>
      </p:sp>
      <p:sp>
        <p:nvSpPr>
          <p:cNvPr id="3" name="Freeform 3"/>
          <p:cNvSpPr/>
          <p:nvPr/>
        </p:nvSpPr>
        <p:spPr>
          <a:xfrm>
            <a:off x="12395225" y="534817"/>
            <a:ext cx="1157464" cy="1157464"/>
          </a:xfrm>
          <a:custGeom>
            <a:avLst/>
            <a:gdLst/>
            <a:ahLst/>
            <a:cxnLst/>
            <a:rect l="l" t="t" r="r" b="b"/>
            <a:pathLst>
              <a:path w="1157464" h="1157464">
                <a:moveTo>
                  <a:pt x="0" y="0"/>
                </a:moveTo>
                <a:lnTo>
                  <a:pt x="1157464" y="0"/>
                </a:lnTo>
                <a:lnTo>
                  <a:pt x="1157464" y="1157464"/>
                </a:lnTo>
                <a:lnTo>
                  <a:pt x="0" y="1157464"/>
                </a:lnTo>
                <a:lnTo>
                  <a:pt x="0" y="0"/>
                </a:lnTo>
                <a:close/>
              </a:path>
            </a:pathLst>
          </a:custGeom>
          <a:blipFill>
            <a:blip r:embed="rId3"/>
            <a:stretch>
              <a:fillRect/>
            </a:stretch>
          </a:blipFill>
        </p:spPr>
        <p:txBody>
          <a:bodyPr/>
          <a:lstStyle/>
          <a:p>
            <a:endParaRPr lang="en-GB" dirty="0"/>
          </a:p>
        </p:txBody>
      </p:sp>
      <p:sp>
        <p:nvSpPr>
          <p:cNvPr id="4" name="Freeform 4"/>
          <p:cNvSpPr/>
          <p:nvPr/>
        </p:nvSpPr>
        <p:spPr>
          <a:xfrm>
            <a:off x="13552689" y="365119"/>
            <a:ext cx="4735311" cy="1327161"/>
          </a:xfrm>
          <a:custGeom>
            <a:avLst/>
            <a:gdLst/>
            <a:ahLst/>
            <a:cxnLst/>
            <a:rect l="l" t="t" r="r" b="b"/>
            <a:pathLst>
              <a:path w="4735311" h="1327161">
                <a:moveTo>
                  <a:pt x="0" y="0"/>
                </a:moveTo>
                <a:lnTo>
                  <a:pt x="4735311" y="0"/>
                </a:lnTo>
                <a:lnTo>
                  <a:pt x="4735311" y="1327162"/>
                </a:lnTo>
                <a:lnTo>
                  <a:pt x="0" y="1327162"/>
                </a:lnTo>
                <a:lnTo>
                  <a:pt x="0" y="0"/>
                </a:lnTo>
                <a:close/>
              </a:path>
            </a:pathLst>
          </a:custGeom>
          <a:blipFill>
            <a:blip r:embed="rId4"/>
            <a:stretch>
              <a:fillRect/>
            </a:stretch>
          </a:blipFill>
        </p:spPr>
        <p:txBody>
          <a:bodyPr/>
          <a:lstStyle/>
          <a:p>
            <a:endParaRPr lang="en-GB" dirty="0"/>
          </a:p>
        </p:txBody>
      </p:sp>
      <p:sp>
        <p:nvSpPr>
          <p:cNvPr id="5" name="Freeform 5"/>
          <p:cNvSpPr/>
          <p:nvPr/>
        </p:nvSpPr>
        <p:spPr>
          <a:xfrm>
            <a:off x="5234355" y="8676432"/>
            <a:ext cx="3428627" cy="1014677"/>
          </a:xfrm>
          <a:custGeom>
            <a:avLst/>
            <a:gdLst/>
            <a:ahLst/>
            <a:cxnLst/>
            <a:rect l="l" t="t" r="r" b="b"/>
            <a:pathLst>
              <a:path w="3428627" h="1014677">
                <a:moveTo>
                  <a:pt x="0" y="0"/>
                </a:moveTo>
                <a:lnTo>
                  <a:pt x="3428627" y="0"/>
                </a:lnTo>
                <a:lnTo>
                  <a:pt x="3428627" y="1014677"/>
                </a:lnTo>
                <a:lnTo>
                  <a:pt x="0" y="1014677"/>
                </a:lnTo>
                <a:lnTo>
                  <a:pt x="0" y="0"/>
                </a:lnTo>
                <a:close/>
              </a:path>
            </a:pathLst>
          </a:custGeom>
          <a:blipFill>
            <a:blip r:embed="rId5"/>
            <a:stretch>
              <a:fillRect/>
            </a:stretch>
          </a:blipFill>
        </p:spPr>
        <p:txBody>
          <a:bodyPr/>
          <a:lstStyle/>
          <a:p>
            <a:endParaRPr lang="en-GB" dirty="0"/>
          </a:p>
        </p:txBody>
      </p:sp>
      <p:sp>
        <p:nvSpPr>
          <p:cNvPr id="6" name="Freeform 6"/>
          <p:cNvSpPr/>
          <p:nvPr/>
        </p:nvSpPr>
        <p:spPr>
          <a:xfrm>
            <a:off x="9144000" y="8494290"/>
            <a:ext cx="2745643" cy="1196819"/>
          </a:xfrm>
          <a:custGeom>
            <a:avLst/>
            <a:gdLst/>
            <a:ahLst/>
            <a:cxnLst/>
            <a:rect l="l" t="t" r="r" b="b"/>
            <a:pathLst>
              <a:path w="2745643" h="1196819">
                <a:moveTo>
                  <a:pt x="0" y="0"/>
                </a:moveTo>
                <a:lnTo>
                  <a:pt x="2745643" y="0"/>
                </a:lnTo>
                <a:lnTo>
                  <a:pt x="2745643" y="1196819"/>
                </a:lnTo>
                <a:lnTo>
                  <a:pt x="0" y="1196819"/>
                </a:lnTo>
                <a:lnTo>
                  <a:pt x="0" y="0"/>
                </a:lnTo>
                <a:close/>
              </a:path>
            </a:pathLst>
          </a:custGeom>
          <a:blipFill>
            <a:blip r:embed="rId6"/>
            <a:stretch>
              <a:fillRect/>
            </a:stretch>
          </a:blipFill>
        </p:spPr>
        <p:txBody>
          <a:bodyPr/>
          <a:lstStyle/>
          <a:p>
            <a:endParaRPr lang="en-GB" dirty="0"/>
          </a:p>
        </p:txBody>
      </p:sp>
      <p:sp>
        <p:nvSpPr>
          <p:cNvPr id="7" name="TextBox 7"/>
          <p:cNvSpPr txBox="1"/>
          <p:nvPr/>
        </p:nvSpPr>
        <p:spPr>
          <a:xfrm>
            <a:off x="697960" y="4950195"/>
            <a:ext cx="16892081" cy="1298575"/>
          </a:xfrm>
          <a:prstGeom prst="rect">
            <a:avLst/>
          </a:prstGeom>
        </p:spPr>
        <p:txBody>
          <a:bodyPr lIns="0" tIns="0" rIns="0" bIns="0" rtlCol="0" anchor="t">
            <a:spAutoFit/>
          </a:bodyPr>
          <a:lstStyle/>
          <a:p>
            <a:pPr algn="ctr">
              <a:lnSpc>
                <a:spcPts val="3499"/>
              </a:lnSpc>
              <a:spcBef>
                <a:spcPct val="0"/>
              </a:spcBef>
            </a:pPr>
            <a:r>
              <a:rPr lang="en-US" sz="2499" dirty="0">
                <a:solidFill>
                  <a:srgbClr val="000000"/>
                </a:solidFill>
                <a:latin typeface="Canva Sans Bold"/>
              </a:rPr>
              <a:t>This research was funded through the Transforming the UK Food Systems for Healthy People and a Healthy Environment SPF Programme, delivered by UKRI, in partnership with the Global Food Security Programme, BBSRC, ESRC, MRC, NERC, Defra, DHSC, OHID, Innovate UK and FSA</a:t>
            </a:r>
          </a:p>
        </p:txBody>
      </p:sp>
      <p:sp>
        <p:nvSpPr>
          <p:cNvPr id="8" name="TextBox 8"/>
          <p:cNvSpPr txBox="1"/>
          <p:nvPr/>
        </p:nvSpPr>
        <p:spPr>
          <a:xfrm>
            <a:off x="5832238" y="2965820"/>
            <a:ext cx="5661488" cy="679450"/>
          </a:xfrm>
          <a:prstGeom prst="rect">
            <a:avLst/>
          </a:prstGeom>
        </p:spPr>
        <p:txBody>
          <a:bodyPr lIns="0" tIns="0" rIns="0" bIns="0" rtlCol="0" anchor="t">
            <a:spAutoFit/>
          </a:bodyPr>
          <a:lstStyle/>
          <a:p>
            <a:pPr algn="ctr">
              <a:lnSpc>
                <a:spcPts val="5599"/>
              </a:lnSpc>
              <a:spcBef>
                <a:spcPct val="0"/>
              </a:spcBef>
            </a:pPr>
            <a:r>
              <a:rPr lang="en-US" sz="3999" dirty="0">
                <a:solidFill>
                  <a:srgbClr val="000000"/>
                </a:solidFill>
                <a:latin typeface="Canva Sans Bold"/>
              </a:rPr>
              <a:t>Thank you for listening</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b="-18518"/>
            </a:stretch>
          </a:blipFill>
        </p:spPr>
        <p:txBody>
          <a:bodyPr/>
          <a:lstStyle/>
          <a:p>
            <a:endParaRPr lang="en-GB" dirty="0"/>
          </a:p>
        </p:txBody>
      </p:sp>
      <p:sp>
        <p:nvSpPr>
          <p:cNvPr id="3" name="TextBox 3"/>
          <p:cNvSpPr txBox="1"/>
          <p:nvPr/>
        </p:nvSpPr>
        <p:spPr>
          <a:xfrm>
            <a:off x="1043844" y="1995310"/>
            <a:ext cx="16215456" cy="5668218"/>
          </a:xfrm>
          <a:prstGeom prst="rect">
            <a:avLst/>
          </a:prstGeom>
        </p:spPr>
        <p:txBody>
          <a:bodyPr lIns="0" tIns="0" rIns="0" bIns="0" rtlCol="0" anchor="t">
            <a:spAutoFit/>
          </a:bodyPr>
          <a:lstStyle/>
          <a:p>
            <a:pPr marL="518154" lvl="1" indent="-259077">
              <a:lnSpc>
                <a:spcPts val="3359"/>
              </a:lnSpc>
              <a:buAutoNum type="arabicPeriod"/>
            </a:pPr>
            <a:endParaRPr lang="en-US" sz="2399" dirty="0">
              <a:solidFill>
                <a:srgbClr val="000000"/>
              </a:solidFill>
              <a:latin typeface="Body Grotesque"/>
            </a:endParaRPr>
          </a:p>
          <a:p>
            <a:pPr marL="518154" lvl="1" indent="-259077">
              <a:lnSpc>
                <a:spcPts val="3359"/>
              </a:lnSpc>
              <a:buAutoNum type="arabicPeriod"/>
            </a:pPr>
            <a:r>
              <a:rPr lang="en-GB" sz="2399" dirty="0">
                <a:solidFill>
                  <a:srgbClr val="000000"/>
                </a:solidFill>
                <a:latin typeface="Body Grotesque"/>
              </a:rPr>
              <a:t>USDA Economic Research Service. (2022) Food security and nutrition assistance. Washington, USA: USDA Economic Research Service. Available from: </a:t>
            </a:r>
            <a:r>
              <a:rPr lang="en-GB" sz="2399" dirty="0">
                <a:latin typeface="Body Grotesque"/>
                <a:hlinkClick r:id="rId3">
                  <a:extLst>
                    <a:ext uri="{A12FA001-AC4F-418D-AE19-62706E023703}">
                      <ahyp:hlinkClr xmlns:ahyp="http://schemas.microsoft.com/office/drawing/2018/hyperlinkcolor" val="tx"/>
                    </a:ext>
                  </a:extLst>
                </a:hlinkClick>
              </a:rPr>
              <a:t>https://www.ers.usda.gov/data-products/ag-and-food-statistics-charting-the-essentials/food-security-and-nutrition-assistance/</a:t>
            </a:r>
            <a:endParaRPr lang="en-GB" sz="2399" dirty="0">
              <a:latin typeface="Body Grotesque"/>
            </a:endParaRPr>
          </a:p>
          <a:p>
            <a:pPr marL="518154" lvl="1" indent="-259077">
              <a:lnSpc>
                <a:spcPts val="3359"/>
              </a:lnSpc>
              <a:buAutoNum type="arabicPeriod"/>
            </a:pPr>
            <a:r>
              <a:rPr lang="en-US" sz="2399" dirty="0">
                <a:solidFill>
                  <a:srgbClr val="000000"/>
                </a:solidFill>
                <a:latin typeface="Body Grotesque"/>
              </a:rPr>
              <a:t>The Food Foundation (2024) Food Insecurity Tracking. Round 14. Available from https://foodfoundation.org.uk/initiatives/food-insecurity-tracking#tabs/Round-14. [Accessed on 15-04-2024]</a:t>
            </a:r>
          </a:p>
          <a:p>
            <a:pPr marL="518154" lvl="1" indent="-259077">
              <a:lnSpc>
                <a:spcPts val="3359"/>
              </a:lnSpc>
              <a:buAutoNum type="arabicPeriod"/>
            </a:pPr>
            <a:r>
              <a:rPr lang="en-US" sz="2399" dirty="0">
                <a:solidFill>
                  <a:srgbClr val="000000"/>
                </a:solidFill>
                <a:latin typeface="Body Grotesque"/>
              </a:rPr>
              <a:t> Drewnowski A. (2010) The cost of US foods as related to their nutritive value. Am J Clin Nutr, 92(5). </a:t>
            </a:r>
          </a:p>
          <a:p>
            <a:pPr marL="518154" lvl="1" indent="-259077">
              <a:lnSpc>
                <a:spcPts val="3359"/>
              </a:lnSpc>
              <a:buAutoNum type="arabicPeriod"/>
            </a:pPr>
            <a:r>
              <a:rPr lang="en-US" sz="2399" dirty="0">
                <a:solidFill>
                  <a:srgbClr val="000000"/>
                </a:solidFill>
                <a:latin typeface="Body Grotesque"/>
              </a:rPr>
              <a:t>Eskandari, F., Lake, A., Rose, K., Butler, M., O'Malley, C. (2020). A mixed-method systematic review and meta-analysis of the influences of food environments and food insecurity on obesity in high-income countries. Food Sci Nutr, 10, 3689-3723.</a:t>
            </a:r>
          </a:p>
          <a:p>
            <a:pPr marL="518154" lvl="1" indent="-259077">
              <a:lnSpc>
                <a:spcPts val="3359"/>
              </a:lnSpc>
              <a:buAutoNum type="arabicPeriod"/>
            </a:pPr>
            <a:r>
              <a:rPr lang="en-US" sz="2399" dirty="0">
                <a:solidFill>
                  <a:srgbClr val="000000"/>
                </a:solidFill>
                <a:latin typeface="Body Grotesque"/>
              </a:rPr>
              <a:t> Vermeulen, S. J., Campbell, B. M., &amp; Ingram, J. S. (2012). Climate change and food systems. Annual review of environment and resources, 37, 195-222.</a:t>
            </a:r>
          </a:p>
          <a:p>
            <a:pPr marL="518154" lvl="1" indent="-259077" algn="l">
              <a:lnSpc>
                <a:spcPts val="3359"/>
              </a:lnSpc>
              <a:spcBef>
                <a:spcPct val="0"/>
              </a:spcBef>
              <a:buAutoNum type="arabicPeriod"/>
            </a:pPr>
            <a:r>
              <a:rPr lang="en-US" sz="2399" dirty="0">
                <a:solidFill>
                  <a:srgbClr val="000000"/>
                </a:solidFill>
                <a:latin typeface="Body Grotesque"/>
              </a:rPr>
              <a:t>Braun, V., Clarke, V., (Eds.). (2022). Thematic Analysis. A Practical Guide. Sage, Lo</a:t>
            </a:r>
          </a:p>
        </p:txBody>
      </p:sp>
      <p:sp>
        <p:nvSpPr>
          <p:cNvPr id="4" name="TextBox 4"/>
          <p:cNvSpPr txBox="1"/>
          <p:nvPr/>
        </p:nvSpPr>
        <p:spPr>
          <a:xfrm>
            <a:off x="8119036" y="1076325"/>
            <a:ext cx="2472763" cy="409575"/>
          </a:xfrm>
          <a:prstGeom prst="rect">
            <a:avLst/>
          </a:prstGeom>
        </p:spPr>
        <p:txBody>
          <a:bodyPr wrap="square" lIns="0" tIns="0" rIns="0" bIns="0" rtlCol="0" anchor="t">
            <a:spAutoFit/>
          </a:bodyPr>
          <a:lstStyle/>
          <a:p>
            <a:pPr algn="ctr">
              <a:lnSpc>
                <a:spcPts val="3000"/>
              </a:lnSpc>
              <a:spcBef>
                <a:spcPct val="0"/>
              </a:spcBef>
            </a:pPr>
            <a:r>
              <a:rPr lang="en-US" sz="3000" dirty="0">
                <a:solidFill>
                  <a:srgbClr val="000000"/>
                </a:solidFill>
                <a:latin typeface="Body Grotesque Bold"/>
              </a:rPr>
              <a:t>References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F56EB49-E28C-07B6-39DC-73F46926111A}"/>
              </a:ext>
            </a:extLst>
          </p:cNvPr>
          <p:cNvPicPr>
            <a:picLocks noChangeAspect="1"/>
          </p:cNvPicPr>
          <p:nvPr/>
        </p:nvPicPr>
        <p:blipFill>
          <a:blip r:embed="rId2"/>
          <a:stretch>
            <a:fillRect/>
          </a:stretch>
        </p:blipFill>
        <p:spPr>
          <a:xfrm>
            <a:off x="0" y="0"/>
            <a:ext cx="18288000" cy="10287000"/>
          </a:xfrm>
          <a:prstGeom prst="rect">
            <a:avLst/>
          </a:prstGeom>
        </p:spPr>
      </p:pic>
    </p:spTree>
    <p:extLst>
      <p:ext uri="{BB962C8B-B14F-4D97-AF65-F5344CB8AC3E}">
        <p14:creationId xmlns:p14="http://schemas.microsoft.com/office/powerpoint/2010/main" val="29516732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b="-18518"/>
            </a:stretch>
          </a:blipFill>
        </p:spPr>
        <p:txBody>
          <a:bodyPr/>
          <a:lstStyle/>
          <a:p>
            <a:endParaRPr lang="en-GB" dirty="0"/>
          </a:p>
        </p:txBody>
      </p:sp>
      <p:grpSp>
        <p:nvGrpSpPr>
          <p:cNvPr id="3" name="Group 3"/>
          <p:cNvGrpSpPr/>
          <p:nvPr/>
        </p:nvGrpSpPr>
        <p:grpSpPr>
          <a:xfrm>
            <a:off x="670565" y="4005734"/>
            <a:ext cx="1646219" cy="1646219"/>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3"/>
              <a:stretch>
                <a:fillRect l="-25046" r="-25046"/>
              </a:stretch>
            </a:blipFill>
          </p:spPr>
          <p:txBody>
            <a:bodyPr/>
            <a:lstStyle/>
            <a:p>
              <a:endParaRPr lang="en-GB" dirty="0"/>
            </a:p>
          </p:txBody>
        </p:sp>
      </p:grpSp>
      <p:grpSp>
        <p:nvGrpSpPr>
          <p:cNvPr id="5" name="Group 5"/>
          <p:cNvGrpSpPr/>
          <p:nvPr/>
        </p:nvGrpSpPr>
        <p:grpSpPr>
          <a:xfrm>
            <a:off x="749123" y="6133921"/>
            <a:ext cx="1646219" cy="1646219"/>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l="-25046" r="-25046"/>
              </a:stretch>
            </a:blipFill>
          </p:spPr>
          <p:txBody>
            <a:bodyPr/>
            <a:lstStyle/>
            <a:p>
              <a:endParaRPr lang="en-GB" dirty="0"/>
            </a:p>
          </p:txBody>
        </p:sp>
      </p:grpSp>
      <p:grpSp>
        <p:nvGrpSpPr>
          <p:cNvPr id="7" name="Group 7"/>
          <p:cNvGrpSpPr/>
          <p:nvPr/>
        </p:nvGrpSpPr>
        <p:grpSpPr>
          <a:xfrm>
            <a:off x="749123" y="8265915"/>
            <a:ext cx="1713165" cy="1713165"/>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5"/>
              <a:stretch>
                <a:fillRect l="-25046" r="-25046"/>
              </a:stretch>
            </a:blipFill>
          </p:spPr>
          <p:txBody>
            <a:bodyPr/>
            <a:lstStyle/>
            <a:p>
              <a:endParaRPr lang="en-GB" dirty="0"/>
            </a:p>
          </p:txBody>
        </p:sp>
      </p:grpSp>
      <p:sp>
        <p:nvSpPr>
          <p:cNvPr id="9" name="TextBox 9"/>
          <p:cNvSpPr txBox="1"/>
          <p:nvPr/>
        </p:nvSpPr>
        <p:spPr>
          <a:xfrm>
            <a:off x="2999020" y="6484938"/>
            <a:ext cx="10241277" cy="790575"/>
          </a:xfrm>
          <a:prstGeom prst="rect">
            <a:avLst/>
          </a:prstGeom>
        </p:spPr>
        <p:txBody>
          <a:bodyPr lIns="0" tIns="0" rIns="0" bIns="0" rtlCol="0" anchor="t">
            <a:spAutoFit/>
          </a:bodyPr>
          <a:lstStyle/>
          <a:p>
            <a:pPr>
              <a:lnSpc>
                <a:spcPts val="3000"/>
              </a:lnSpc>
            </a:pPr>
            <a:r>
              <a:rPr lang="en-US" sz="3000" dirty="0">
                <a:solidFill>
                  <a:srgbClr val="262021"/>
                </a:solidFill>
                <a:latin typeface="Body Grotesque Bold"/>
              </a:rPr>
              <a:t>In the UK, healthier foods are three times more expensive per calorie than unhealthy foods</a:t>
            </a:r>
            <a:r>
              <a:rPr lang="en-US" sz="3000" baseline="30000" dirty="0">
                <a:solidFill>
                  <a:srgbClr val="262021"/>
                </a:solidFill>
                <a:latin typeface="Body Grotesque" panose="020B0604020202020204" charset="0"/>
              </a:rPr>
              <a:t>3</a:t>
            </a:r>
            <a:endParaRPr lang="en-US" sz="3000" dirty="0">
              <a:solidFill>
                <a:srgbClr val="262021"/>
              </a:solidFill>
              <a:latin typeface="Body Grotesque" panose="020B0604020202020204" charset="0"/>
            </a:endParaRPr>
          </a:p>
        </p:txBody>
      </p:sp>
      <p:grpSp>
        <p:nvGrpSpPr>
          <p:cNvPr id="10" name="Group 10"/>
          <p:cNvGrpSpPr/>
          <p:nvPr/>
        </p:nvGrpSpPr>
        <p:grpSpPr>
          <a:xfrm>
            <a:off x="0" y="0"/>
            <a:ext cx="18288000" cy="1830953"/>
            <a:chOff x="0" y="0"/>
            <a:chExt cx="4816593" cy="482226"/>
          </a:xfrm>
        </p:grpSpPr>
        <p:sp>
          <p:nvSpPr>
            <p:cNvPr id="11" name="Freeform 11"/>
            <p:cNvSpPr/>
            <p:nvPr/>
          </p:nvSpPr>
          <p:spPr>
            <a:xfrm>
              <a:off x="0" y="0"/>
              <a:ext cx="4816592" cy="482226"/>
            </a:xfrm>
            <a:custGeom>
              <a:avLst/>
              <a:gdLst/>
              <a:ahLst/>
              <a:cxnLst/>
              <a:rect l="l" t="t" r="r" b="b"/>
              <a:pathLst>
                <a:path w="4816592" h="482226">
                  <a:moveTo>
                    <a:pt x="0" y="0"/>
                  </a:moveTo>
                  <a:lnTo>
                    <a:pt x="4816592" y="0"/>
                  </a:lnTo>
                  <a:lnTo>
                    <a:pt x="4816592" y="482226"/>
                  </a:lnTo>
                  <a:lnTo>
                    <a:pt x="0" y="482226"/>
                  </a:lnTo>
                  <a:close/>
                </a:path>
              </a:pathLst>
            </a:custGeom>
            <a:solidFill>
              <a:srgbClr val="74D2C5"/>
            </a:solidFill>
          </p:spPr>
          <p:txBody>
            <a:bodyPr/>
            <a:lstStyle/>
            <a:p>
              <a:endParaRPr lang="en-GB" dirty="0"/>
            </a:p>
          </p:txBody>
        </p:sp>
        <p:sp>
          <p:nvSpPr>
            <p:cNvPr id="12" name="TextBox 12"/>
            <p:cNvSpPr txBox="1"/>
            <p:nvPr/>
          </p:nvSpPr>
          <p:spPr>
            <a:xfrm>
              <a:off x="0" y="-47625"/>
              <a:ext cx="4816593" cy="529851"/>
            </a:xfrm>
            <a:prstGeom prst="rect">
              <a:avLst/>
            </a:prstGeom>
          </p:spPr>
          <p:txBody>
            <a:bodyPr lIns="50800" tIns="50800" rIns="50800" bIns="50800" rtlCol="0" anchor="ctr"/>
            <a:lstStyle/>
            <a:p>
              <a:pPr algn="ctr">
                <a:lnSpc>
                  <a:spcPts val="3499"/>
                </a:lnSpc>
              </a:pPr>
              <a:endParaRPr dirty="0"/>
            </a:p>
          </p:txBody>
        </p:sp>
      </p:grpSp>
      <p:sp>
        <p:nvSpPr>
          <p:cNvPr id="13" name="Freeform 13"/>
          <p:cNvSpPr/>
          <p:nvPr/>
        </p:nvSpPr>
        <p:spPr>
          <a:xfrm>
            <a:off x="12795901" y="203639"/>
            <a:ext cx="5047703" cy="1414715"/>
          </a:xfrm>
          <a:custGeom>
            <a:avLst/>
            <a:gdLst/>
            <a:ahLst/>
            <a:cxnLst/>
            <a:rect l="l" t="t" r="r" b="b"/>
            <a:pathLst>
              <a:path w="5047703" h="1414715">
                <a:moveTo>
                  <a:pt x="0" y="0"/>
                </a:moveTo>
                <a:lnTo>
                  <a:pt x="5047703" y="0"/>
                </a:lnTo>
                <a:lnTo>
                  <a:pt x="5047703" y="1414715"/>
                </a:lnTo>
                <a:lnTo>
                  <a:pt x="0" y="1414715"/>
                </a:lnTo>
                <a:lnTo>
                  <a:pt x="0" y="0"/>
                </a:lnTo>
                <a:close/>
              </a:path>
            </a:pathLst>
          </a:custGeom>
          <a:blipFill>
            <a:blip r:embed="rId6"/>
            <a:stretch>
              <a:fillRect/>
            </a:stretch>
          </a:blipFill>
        </p:spPr>
        <p:txBody>
          <a:bodyPr/>
          <a:lstStyle/>
          <a:p>
            <a:endParaRPr lang="en-GB" dirty="0"/>
          </a:p>
        </p:txBody>
      </p:sp>
      <p:sp>
        <p:nvSpPr>
          <p:cNvPr id="14" name="Freeform 14"/>
          <p:cNvSpPr/>
          <p:nvPr/>
        </p:nvSpPr>
        <p:spPr>
          <a:xfrm>
            <a:off x="12351505" y="4355693"/>
            <a:ext cx="5936495" cy="4970870"/>
          </a:xfrm>
          <a:custGeom>
            <a:avLst/>
            <a:gdLst/>
            <a:ahLst/>
            <a:cxnLst/>
            <a:rect l="l" t="t" r="r" b="b"/>
            <a:pathLst>
              <a:path w="5936495" h="4970870">
                <a:moveTo>
                  <a:pt x="0" y="0"/>
                </a:moveTo>
                <a:lnTo>
                  <a:pt x="5936495" y="0"/>
                </a:lnTo>
                <a:lnTo>
                  <a:pt x="5936495" y="4970870"/>
                </a:lnTo>
                <a:lnTo>
                  <a:pt x="0" y="4970870"/>
                </a:lnTo>
                <a:lnTo>
                  <a:pt x="0" y="0"/>
                </a:lnTo>
                <a:close/>
              </a:path>
            </a:pathLst>
          </a:custGeom>
          <a:blipFill>
            <a:blip r:embed="rId7"/>
            <a:stretch>
              <a:fillRect/>
            </a:stretch>
          </a:blipFill>
        </p:spPr>
        <p:txBody>
          <a:bodyPr/>
          <a:lstStyle/>
          <a:p>
            <a:endParaRPr lang="en-GB" dirty="0"/>
          </a:p>
        </p:txBody>
      </p:sp>
      <p:sp>
        <p:nvSpPr>
          <p:cNvPr id="15" name="TextBox 15"/>
          <p:cNvSpPr txBox="1"/>
          <p:nvPr/>
        </p:nvSpPr>
        <p:spPr>
          <a:xfrm>
            <a:off x="749123" y="2316728"/>
            <a:ext cx="16789753" cy="1210588"/>
          </a:xfrm>
          <a:prstGeom prst="rect">
            <a:avLst/>
          </a:prstGeom>
        </p:spPr>
        <p:txBody>
          <a:bodyPr lIns="0" tIns="0" rIns="0" bIns="0" rtlCol="0" anchor="t">
            <a:spAutoFit/>
          </a:bodyPr>
          <a:lstStyle/>
          <a:p>
            <a:pPr algn="ctr">
              <a:lnSpc>
                <a:spcPts val="3500"/>
              </a:lnSpc>
            </a:pPr>
            <a:r>
              <a:rPr lang="en-US" sz="3500" dirty="0">
                <a:solidFill>
                  <a:srgbClr val="262021"/>
                </a:solidFill>
                <a:latin typeface="Body Grotesque"/>
              </a:rPr>
              <a:t>Food insecurity... </a:t>
            </a:r>
          </a:p>
          <a:p>
            <a:pPr algn="ctr">
              <a:lnSpc>
                <a:spcPts val="3000"/>
              </a:lnSpc>
            </a:pPr>
            <a:r>
              <a:rPr lang="en-US" sz="3000" dirty="0">
                <a:solidFill>
                  <a:srgbClr val="262021"/>
                </a:solidFill>
                <a:latin typeface="Body Grotesque"/>
              </a:rPr>
              <a:t> '</a:t>
            </a:r>
            <a:r>
              <a:rPr lang="en-US" sz="3000" dirty="0">
                <a:solidFill>
                  <a:srgbClr val="262021"/>
                </a:solidFill>
                <a:latin typeface="Body Grotesque Italics"/>
              </a:rPr>
              <a:t>the state of being without reliable access to a sufficient quantity of </a:t>
            </a:r>
          </a:p>
          <a:p>
            <a:pPr algn="ctr">
              <a:lnSpc>
                <a:spcPts val="2800"/>
              </a:lnSpc>
            </a:pPr>
            <a:r>
              <a:rPr lang="en-US" sz="2800" dirty="0">
                <a:solidFill>
                  <a:srgbClr val="262021"/>
                </a:solidFill>
                <a:latin typeface="Body Grotesque Italics"/>
              </a:rPr>
              <a:t> affordable, nutritious food</a:t>
            </a:r>
            <a:r>
              <a:rPr lang="en-US" sz="2800" dirty="0">
                <a:solidFill>
                  <a:srgbClr val="262021"/>
                </a:solidFill>
                <a:latin typeface="Body Grotesque"/>
              </a:rPr>
              <a:t>’</a:t>
            </a:r>
            <a:r>
              <a:rPr lang="en-US" sz="2800" baseline="30000" dirty="0">
                <a:solidFill>
                  <a:srgbClr val="262021"/>
                </a:solidFill>
                <a:latin typeface="Body Grotesque"/>
              </a:rPr>
              <a:t>1</a:t>
            </a:r>
            <a:endParaRPr lang="en-US" sz="2800" dirty="0">
              <a:solidFill>
                <a:srgbClr val="262021"/>
              </a:solidFill>
              <a:latin typeface="Body Grotesque"/>
            </a:endParaRPr>
          </a:p>
        </p:txBody>
      </p:sp>
      <p:sp>
        <p:nvSpPr>
          <p:cNvPr id="16" name="TextBox 16"/>
          <p:cNvSpPr txBox="1"/>
          <p:nvPr/>
        </p:nvSpPr>
        <p:spPr>
          <a:xfrm>
            <a:off x="2999020" y="5256213"/>
            <a:ext cx="6879376" cy="269875"/>
          </a:xfrm>
          <a:prstGeom prst="rect">
            <a:avLst/>
          </a:prstGeom>
        </p:spPr>
        <p:txBody>
          <a:bodyPr lIns="0" tIns="0" rIns="0" bIns="0" rtlCol="0" anchor="t">
            <a:spAutoFit/>
          </a:bodyPr>
          <a:lstStyle/>
          <a:p>
            <a:pPr>
              <a:lnSpc>
                <a:spcPts val="2000"/>
              </a:lnSpc>
            </a:pPr>
            <a:r>
              <a:rPr lang="en-US" sz="2000" dirty="0">
                <a:solidFill>
                  <a:srgbClr val="262021"/>
                </a:solidFill>
                <a:latin typeface="Body Grotesque"/>
              </a:rPr>
              <a:t>Approx. 8 million adults and 3 million children</a:t>
            </a:r>
            <a:r>
              <a:rPr lang="en-US" sz="2000" baseline="30000" dirty="0">
                <a:solidFill>
                  <a:srgbClr val="262021"/>
                </a:solidFill>
                <a:latin typeface="Body Grotesque"/>
              </a:rPr>
              <a:t>2</a:t>
            </a:r>
            <a:endParaRPr lang="en-US" sz="2000" dirty="0">
              <a:solidFill>
                <a:srgbClr val="262021"/>
              </a:solidFill>
              <a:latin typeface="Body Grotesque"/>
            </a:endParaRPr>
          </a:p>
        </p:txBody>
      </p:sp>
      <p:sp>
        <p:nvSpPr>
          <p:cNvPr id="17" name="TextBox 17"/>
          <p:cNvSpPr txBox="1"/>
          <p:nvPr/>
        </p:nvSpPr>
        <p:spPr>
          <a:xfrm>
            <a:off x="656399" y="668903"/>
            <a:ext cx="11564618" cy="809625"/>
          </a:xfrm>
          <a:prstGeom prst="rect">
            <a:avLst/>
          </a:prstGeom>
        </p:spPr>
        <p:txBody>
          <a:bodyPr lIns="0" tIns="0" rIns="0" bIns="0" rtlCol="0" anchor="t">
            <a:spAutoFit/>
          </a:bodyPr>
          <a:lstStyle/>
          <a:p>
            <a:pPr>
              <a:lnSpc>
                <a:spcPts val="6000"/>
              </a:lnSpc>
            </a:pPr>
            <a:r>
              <a:rPr lang="en-US" sz="6000" dirty="0">
                <a:solidFill>
                  <a:srgbClr val="262021"/>
                </a:solidFill>
                <a:latin typeface="Body Grotesque Semi-Bold"/>
              </a:rPr>
              <a:t>The FIO Food Project</a:t>
            </a:r>
          </a:p>
        </p:txBody>
      </p:sp>
      <p:sp>
        <p:nvSpPr>
          <p:cNvPr id="18" name="TextBox 18"/>
          <p:cNvSpPr txBox="1"/>
          <p:nvPr/>
        </p:nvSpPr>
        <p:spPr>
          <a:xfrm>
            <a:off x="2999020" y="4437063"/>
            <a:ext cx="9072246" cy="790575"/>
          </a:xfrm>
          <a:prstGeom prst="rect">
            <a:avLst/>
          </a:prstGeom>
        </p:spPr>
        <p:txBody>
          <a:bodyPr lIns="0" tIns="0" rIns="0" bIns="0" rtlCol="0" anchor="t">
            <a:spAutoFit/>
          </a:bodyPr>
          <a:lstStyle/>
          <a:p>
            <a:pPr>
              <a:lnSpc>
                <a:spcPts val="3000"/>
              </a:lnSpc>
            </a:pPr>
            <a:r>
              <a:rPr lang="en-US" sz="3000" dirty="0">
                <a:solidFill>
                  <a:srgbClr val="262021"/>
                </a:solidFill>
                <a:latin typeface="Body Grotesque Bold"/>
              </a:rPr>
              <a:t>15% UK households are experiencing food insecurity in 2024</a:t>
            </a:r>
            <a:r>
              <a:rPr lang="en-US" sz="3000" baseline="30000" dirty="0">
                <a:solidFill>
                  <a:srgbClr val="262021"/>
                </a:solidFill>
                <a:latin typeface="Body Grotesque" panose="020B0604020202020204" charset="0"/>
              </a:rPr>
              <a:t>2</a:t>
            </a:r>
            <a:endParaRPr lang="en-US" sz="3000" b="1" dirty="0">
              <a:solidFill>
                <a:srgbClr val="262021"/>
              </a:solidFill>
              <a:latin typeface="Body Grotesque" panose="020B0604020202020204" charset="0"/>
            </a:endParaRPr>
          </a:p>
        </p:txBody>
      </p:sp>
      <p:sp>
        <p:nvSpPr>
          <p:cNvPr id="19" name="TextBox 19"/>
          <p:cNvSpPr txBox="1"/>
          <p:nvPr/>
        </p:nvSpPr>
        <p:spPr>
          <a:xfrm>
            <a:off x="2999020" y="8535988"/>
            <a:ext cx="8548618" cy="790575"/>
          </a:xfrm>
          <a:prstGeom prst="rect">
            <a:avLst/>
          </a:prstGeom>
        </p:spPr>
        <p:txBody>
          <a:bodyPr lIns="0" tIns="0" rIns="0" bIns="0" rtlCol="0" anchor="t">
            <a:spAutoFit/>
          </a:bodyPr>
          <a:lstStyle/>
          <a:p>
            <a:pPr>
              <a:lnSpc>
                <a:spcPts val="3000"/>
              </a:lnSpc>
            </a:pPr>
            <a:r>
              <a:rPr lang="en-US" sz="3000" dirty="0">
                <a:solidFill>
                  <a:srgbClr val="262021"/>
                </a:solidFill>
                <a:latin typeface="Body Grotesque Bold"/>
              </a:rPr>
              <a:t>The existing food system negatively impacts the environment</a:t>
            </a:r>
            <a:r>
              <a:rPr lang="en-US" sz="3000" baseline="30000" dirty="0">
                <a:solidFill>
                  <a:srgbClr val="262021"/>
                </a:solidFill>
                <a:latin typeface="Body Grotesque" panose="020B0604020202020204" charset="0"/>
              </a:rPr>
              <a:t>5</a:t>
            </a:r>
            <a:endParaRPr lang="en-US" sz="3000" dirty="0">
              <a:solidFill>
                <a:srgbClr val="262021"/>
              </a:solidFill>
              <a:latin typeface="Body Grotesque" panose="020B0604020202020204" charset="0"/>
            </a:endParaRPr>
          </a:p>
        </p:txBody>
      </p:sp>
      <p:sp>
        <p:nvSpPr>
          <p:cNvPr id="20" name="TextBox 20"/>
          <p:cNvSpPr txBox="1"/>
          <p:nvPr/>
        </p:nvSpPr>
        <p:spPr>
          <a:xfrm>
            <a:off x="2999020" y="9448800"/>
            <a:ext cx="8091329" cy="269875"/>
          </a:xfrm>
          <a:prstGeom prst="rect">
            <a:avLst/>
          </a:prstGeom>
        </p:spPr>
        <p:txBody>
          <a:bodyPr lIns="0" tIns="0" rIns="0" bIns="0" rtlCol="0" anchor="t">
            <a:spAutoFit/>
          </a:bodyPr>
          <a:lstStyle/>
          <a:p>
            <a:pPr>
              <a:lnSpc>
                <a:spcPts val="2000"/>
              </a:lnSpc>
            </a:pPr>
            <a:r>
              <a:rPr lang="en-US" sz="2000" dirty="0">
                <a:solidFill>
                  <a:srgbClr val="262021"/>
                </a:solidFill>
                <a:latin typeface="Body Grotesque"/>
              </a:rPr>
              <a:t>Sustainable, healthy diets should be promoted and affordable for all </a:t>
            </a:r>
          </a:p>
        </p:txBody>
      </p:sp>
      <p:sp>
        <p:nvSpPr>
          <p:cNvPr id="21" name="TextBox 21"/>
          <p:cNvSpPr txBox="1"/>
          <p:nvPr/>
        </p:nvSpPr>
        <p:spPr>
          <a:xfrm>
            <a:off x="2999020" y="7323138"/>
            <a:ext cx="9072246" cy="525785"/>
          </a:xfrm>
          <a:prstGeom prst="rect">
            <a:avLst/>
          </a:prstGeom>
        </p:spPr>
        <p:txBody>
          <a:bodyPr lIns="0" tIns="0" rIns="0" bIns="0" rtlCol="0" anchor="t">
            <a:spAutoFit/>
          </a:bodyPr>
          <a:lstStyle/>
          <a:p>
            <a:pPr>
              <a:lnSpc>
                <a:spcPts val="2000"/>
              </a:lnSpc>
            </a:pPr>
            <a:r>
              <a:rPr lang="en-US" sz="2000" dirty="0">
                <a:solidFill>
                  <a:srgbClr val="262021"/>
                </a:solidFill>
                <a:latin typeface="Body Grotesque"/>
              </a:rPr>
              <a:t>limits dietary choices to a low-price, high-energy combination, which can promote weight gain </a:t>
            </a:r>
            <a:r>
              <a:rPr lang="en-US" sz="2000" baseline="30000" dirty="0">
                <a:solidFill>
                  <a:srgbClr val="262021"/>
                </a:solidFill>
                <a:latin typeface="Body Grotesque"/>
              </a:rPr>
              <a:t>4</a:t>
            </a:r>
            <a:endParaRPr lang="en-US" sz="2000" dirty="0">
              <a:solidFill>
                <a:srgbClr val="262021"/>
              </a:solidFill>
              <a:latin typeface="Body Grotesque"/>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b="-18518"/>
            </a:stretch>
          </a:blipFill>
        </p:spPr>
        <p:txBody>
          <a:bodyPr/>
          <a:lstStyle/>
          <a:p>
            <a:endParaRPr lang="en-GB" dirty="0"/>
          </a:p>
        </p:txBody>
      </p:sp>
      <p:grpSp>
        <p:nvGrpSpPr>
          <p:cNvPr id="3" name="Group 3"/>
          <p:cNvGrpSpPr/>
          <p:nvPr/>
        </p:nvGrpSpPr>
        <p:grpSpPr>
          <a:xfrm>
            <a:off x="0" y="0"/>
            <a:ext cx="18288000" cy="1830953"/>
            <a:chOff x="0" y="0"/>
            <a:chExt cx="4816593" cy="482226"/>
          </a:xfrm>
        </p:grpSpPr>
        <p:sp>
          <p:nvSpPr>
            <p:cNvPr id="4" name="Freeform 4"/>
            <p:cNvSpPr/>
            <p:nvPr/>
          </p:nvSpPr>
          <p:spPr>
            <a:xfrm>
              <a:off x="0" y="0"/>
              <a:ext cx="4816592" cy="482226"/>
            </a:xfrm>
            <a:custGeom>
              <a:avLst/>
              <a:gdLst/>
              <a:ahLst/>
              <a:cxnLst/>
              <a:rect l="l" t="t" r="r" b="b"/>
              <a:pathLst>
                <a:path w="4816592" h="482226">
                  <a:moveTo>
                    <a:pt x="0" y="0"/>
                  </a:moveTo>
                  <a:lnTo>
                    <a:pt x="4816592" y="0"/>
                  </a:lnTo>
                  <a:lnTo>
                    <a:pt x="4816592" y="482226"/>
                  </a:lnTo>
                  <a:lnTo>
                    <a:pt x="0" y="482226"/>
                  </a:lnTo>
                  <a:close/>
                </a:path>
              </a:pathLst>
            </a:custGeom>
            <a:solidFill>
              <a:srgbClr val="74D2C5"/>
            </a:solidFill>
          </p:spPr>
          <p:txBody>
            <a:bodyPr/>
            <a:lstStyle/>
            <a:p>
              <a:endParaRPr lang="en-GB" dirty="0"/>
            </a:p>
          </p:txBody>
        </p:sp>
        <p:sp>
          <p:nvSpPr>
            <p:cNvPr id="5" name="TextBox 5"/>
            <p:cNvSpPr txBox="1"/>
            <p:nvPr/>
          </p:nvSpPr>
          <p:spPr>
            <a:xfrm>
              <a:off x="0" y="-47625"/>
              <a:ext cx="4816593" cy="529851"/>
            </a:xfrm>
            <a:prstGeom prst="rect">
              <a:avLst/>
            </a:prstGeom>
          </p:spPr>
          <p:txBody>
            <a:bodyPr lIns="50800" tIns="50800" rIns="50800" bIns="50800" rtlCol="0" anchor="ctr"/>
            <a:lstStyle/>
            <a:p>
              <a:pPr algn="ctr">
                <a:lnSpc>
                  <a:spcPts val="3499"/>
                </a:lnSpc>
              </a:pPr>
              <a:endParaRPr dirty="0"/>
            </a:p>
          </p:txBody>
        </p:sp>
      </p:grpSp>
      <p:sp>
        <p:nvSpPr>
          <p:cNvPr id="6" name="Freeform 6"/>
          <p:cNvSpPr/>
          <p:nvPr/>
        </p:nvSpPr>
        <p:spPr>
          <a:xfrm>
            <a:off x="13201650" y="208119"/>
            <a:ext cx="5047703" cy="1414715"/>
          </a:xfrm>
          <a:custGeom>
            <a:avLst/>
            <a:gdLst/>
            <a:ahLst/>
            <a:cxnLst/>
            <a:rect l="l" t="t" r="r" b="b"/>
            <a:pathLst>
              <a:path w="5047703" h="1414715">
                <a:moveTo>
                  <a:pt x="0" y="0"/>
                </a:moveTo>
                <a:lnTo>
                  <a:pt x="5047703" y="0"/>
                </a:lnTo>
                <a:lnTo>
                  <a:pt x="5047703" y="1414715"/>
                </a:lnTo>
                <a:lnTo>
                  <a:pt x="0" y="1414715"/>
                </a:lnTo>
                <a:lnTo>
                  <a:pt x="0" y="0"/>
                </a:lnTo>
                <a:close/>
              </a:path>
            </a:pathLst>
          </a:custGeom>
          <a:blipFill>
            <a:blip r:embed="rId3"/>
            <a:stretch>
              <a:fillRect/>
            </a:stretch>
          </a:blipFill>
        </p:spPr>
        <p:txBody>
          <a:bodyPr/>
          <a:lstStyle/>
          <a:p>
            <a:endParaRPr lang="en-GB" dirty="0"/>
          </a:p>
        </p:txBody>
      </p:sp>
      <p:sp>
        <p:nvSpPr>
          <p:cNvPr id="7" name="Freeform 7"/>
          <p:cNvSpPr/>
          <p:nvPr/>
        </p:nvSpPr>
        <p:spPr>
          <a:xfrm>
            <a:off x="1510186" y="4199812"/>
            <a:ext cx="6289525" cy="4458276"/>
          </a:xfrm>
          <a:custGeom>
            <a:avLst/>
            <a:gdLst/>
            <a:ahLst/>
            <a:cxnLst/>
            <a:rect l="l" t="t" r="r" b="b"/>
            <a:pathLst>
              <a:path w="6289525" h="4458276">
                <a:moveTo>
                  <a:pt x="0" y="0"/>
                </a:moveTo>
                <a:lnTo>
                  <a:pt x="6289525" y="0"/>
                </a:lnTo>
                <a:lnTo>
                  <a:pt x="6289525" y="4458276"/>
                </a:lnTo>
                <a:lnTo>
                  <a:pt x="0" y="4458276"/>
                </a:lnTo>
                <a:lnTo>
                  <a:pt x="0" y="0"/>
                </a:lnTo>
                <a:close/>
              </a:path>
            </a:pathLst>
          </a:custGeom>
          <a:blipFill>
            <a:blip r:embed="rId4"/>
            <a:stretch>
              <a:fillRect/>
            </a:stretch>
          </a:blipFill>
        </p:spPr>
        <p:txBody>
          <a:bodyPr/>
          <a:lstStyle/>
          <a:p>
            <a:endParaRPr lang="en-GB" dirty="0"/>
          </a:p>
        </p:txBody>
      </p:sp>
      <p:grpSp>
        <p:nvGrpSpPr>
          <p:cNvPr id="8" name="Group 8"/>
          <p:cNvGrpSpPr/>
          <p:nvPr/>
        </p:nvGrpSpPr>
        <p:grpSpPr>
          <a:xfrm>
            <a:off x="9144000" y="5021952"/>
            <a:ext cx="8115300" cy="3636136"/>
            <a:chOff x="0" y="0"/>
            <a:chExt cx="2137363" cy="957666"/>
          </a:xfrm>
        </p:grpSpPr>
        <p:sp>
          <p:nvSpPr>
            <p:cNvPr id="9" name="Freeform 9"/>
            <p:cNvSpPr/>
            <p:nvPr/>
          </p:nvSpPr>
          <p:spPr>
            <a:xfrm>
              <a:off x="0" y="0"/>
              <a:ext cx="2137363" cy="957666"/>
            </a:xfrm>
            <a:custGeom>
              <a:avLst/>
              <a:gdLst/>
              <a:ahLst/>
              <a:cxnLst/>
              <a:rect l="l" t="t" r="r" b="b"/>
              <a:pathLst>
                <a:path w="2137363" h="957666">
                  <a:moveTo>
                    <a:pt x="48654" y="0"/>
                  </a:moveTo>
                  <a:lnTo>
                    <a:pt x="2088710" y="0"/>
                  </a:lnTo>
                  <a:cubicBezTo>
                    <a:pt x="2115580" y="0"/>
                    <a:pt x="2137363" y="21783"/>
                    <a:pt x="2137363" y="48654"/>
                  </a:cubicBezTo>
                  <a:lnTo>
                    <a:pt x="2137363" y="909012"/>
                  </a:lnTo>
                  <a:cubicBezTo>
                    <a:pt x="2137363" y="935883"/>
                    <a:pt x="2115580" y="957666"/>
                    <a:pt x="2088710" y="957666"/>
                  </a:cubicBezTo>
                  <a:lnTo>
                    <a:pt x="48654" y="957666"/>
                  </a:lnTo>
                  <a:cubicBezTo>
                    <a:pt x="21783" y="957666"/>
                    <a:pt x="0" y="935883"/>
                    <a:pt x="0" y="909012"/>
                  </a:cubicBezTo>
                  <a:lnTo>
                    <a:pt x="0" y="48654"/>
                  </a:lnTo>
                  <a:cubicBezTo>
                    <a:pt x="0" y="21783"/>
                    <a:pt x="21783" y="0"/>
                    <a:pt x="48654" y="0"/>
                  </a:cubicBezTo>
                  <a:close/>
                </a:path>
              </a:pathLst>
            </a:custGeom>
            <a:solidFill>
              <a:srgbClr val="0097B2"/>
            </a:solidFill>
          </p:spPr>
          <p:txBody>
            <a:bodyPr/>
            <a:lstStyle/>
            <a:p>
              <a:endParaRPr lang="en-GB" dirty="0"/>
            </a:p>
          </p:txBody>
        </p:sp>
        <p:sp>
          <p:nvSpPr>
            <p:cNvPr id="10" name="TextBox 10"/>
            <p:cNvSpPr txBox="1"/>
            <p:nvPr/>
          </p:nvSpPr>
          <p:spPr>
            <a:xfrm>
              <a:off x="0" y="-38100"/>
              <a:ext cx="2137363" cy="995766"/>
            </a:xfrm>
            <a:prstGeom prst="rect">
              <a:avLst/>
            </a:prstGeom>
          </p:spPr>
          <p:txBody>
            <a:bodyPr lIns="50800" tIns="50800" rIns="50800" bIns="50800" rtlCol="0" anchor="ctr"/>
            <a:lstStyle/>
            <a:p>
              <a:pPr algn="ctr">
                <a:lnSpc>
                  <a:spcPts val="3079"/>
                </a:lnSpc>
              </a:pPr>
              <a:r>
                <a:rPr lang="en-US" sz="2199" dirty="0">
                  <a:solidFill>
                    <a:srgbClr val="FFFFFF"/>
                  </a:solidFill>
                  <a:latin typeface="Canva Sans Bold"/>
                </a:rPr>
                <a:t>WP1 Objective: Capture the lived experience of food shopping in people living with obesity and food insecurity. </a:t>
              </a:r>
            </a:p>
            <a:p>
              <a:pPr algn="ctr">
                <a:lnSpc>
                  <a:spcPts val="3079"/>
                </a:lnSpc>
              </a:pPr>
              <a:endParaRPr lang="en-US" sz="2199" dirty="0">
                <a:solidFill>
                  <a:srgbClr val="FFFFFF"/>
                </a:solidFill>
                <a:latin typeface="Canva Sans Bold"/>
              </a:endParaRPr>
            </a:p>
            <a:p>
              <a:pPr algn="ctr">
                <a:lnSpc>
                  <a:spcPts val="3079"/>
                </a:lnSpc>
              </a:pPr>
              <a:r>
                <a:rPr lang="en-US" sz="2199" dirty="0">
                  <a:solidFill>
                    <a:srgbClr val="FFFFFF"/>
                  </a:solidFill>
                  <a:latin typeface="Canva Sans Bold"/>
                </a:rPr>
                <a:t>Key milestones</a:t>
              </a:r>
              <a:r>
                <a:rPr lang="en-US" sz="2199" dirty="0">
                  <a:solidFill>
                    <a:srgbClr val="FFFFFF"/>
                  </a:solidFill>
                  <a:latin typeface="Canva Sans"/>
                </a:rPr>
                <a:t>:</a:t>
              </a:r>
            </a:p>
            <a:p>
              <a:pPr algn="ctr">
                <a:lnSpc>
                  <a:spcPts val="3079"/>
                </a:lnSpc>
              </a:pPr>
              <a:r>
                <a:rPr lang="en-US" sz="2199" dirty="0">
                  <a:solidFill>
                    <a:srgbClr val="FFFFFF"/>
                  </a:solidFill>
                  <a:latin typeface="Canva Sans"/>
                </a:rPr>
                <a:t>Establish PPI groups</a:t>
              </a:r>
            </a:p>
            <a:p>
              <a:pPr algn="ctr">
                <a:lnSpc>
                  <a:spcPts val="3079"/>
                </a:lnSpc>
              </a:pPr>
              <a:r>
                <a:rPr lang="en-US" sz="2199" dirty="0">
                  <a:solidFill>
                    <a:srgbClr val="FFFFFF"/>
                  </a:solidFill>
                  <a:latin typeface="Canva Sans"/>
                </a:rPr>
                <a:t>UK Prolific quantitative survey</a:t>
              </a:r>
            </a:p>
            <a:p>
              <a:pPr algn="ctr">
                <a:lnSpc>
                  <a:spcPts val="3079"/>
                </a:lnSpc>
              </a:pPr>
              <a:r>
                <a:rPr lang="en-US" sz="2199" dirty="0">
                  <a:solidFill>
                    <a:srgbClr val="FFFFFF"/>
                  </a:solidFill>
                  <a:latin typeface="Canva Sans"/>
                </a:rPr>
                <a:t>Retail sector qualitative study</a:t>
              </a:r>
            </a:p>
            <a:p>
              <a:pPr algn="ctr">
                <a:lnSpc>
                  <a:spcPts val="3079"/>
                </a:lnSpc>
              </a:pPr>
              <a:r>
                <a:rPr lang="en-US" sz="2100" u="sng" dirty="0">
                  <a:solidFill>
                    <a:srgbClr val="FFFFFF"/>
                  </a:solidFill>
                  <a:latin typeface="Canva Sans Bold"/>
                </a:rPr>
                <a:t>Lived experience qualitative study</a:t>
              </a:r>
            </a:p>
            <a:p>
              <a:pPr algn="ctr">
                <a:lnSpc>
                  <a:spcPts val="3079"/>
                </a:lnSpc>
              </a:pPr>
              <a:endParaRPr lang="en-US" sz="2199" dirty="0">
                <a:solidFill>
                  <a:srgbClr val="FFFFFF"/>
                </a:solidFill>
                <a:latin typeface="Canva Sans Bold"/>
              </a:endParaRPr>
            </a:p>
          </p:txBody>
        </p:sp>
      </p:grpSp>
      <p:sp>
        <p:nvSpPr>
          <p:cNvPr id="11" name="Freeform 11"/>
          <p:cNvSpPr/>
          <p:nvPr/>
        </p:nvSpPr>
        <p:spPr>
          <a:xfrm rot="-6191060">
            <a:off x="7897134" y="5534665"/>
            <a:ext cx="612585" cy="1788570"/>
          </a:xfrm>
          <a:custGeom>
            <a:avLst/>
            <a:gdLst/>
            <a:ahLst/>
            <a:cxnLst/>
            <a:rect l="l" t="t" r="r" b="b"/>
            <a:pathLst>
              <a:path w="612585" h="1788570">
                <a:moveTo>
                  <a:pt x="0" y="0"/>
                </a:moveTo>
                <a:lnTo>
                  <a:pt x="612585" y="0"/>
                </a:lnTo>
                <a:lnTo>
                  <a:pt x="612585" y="1788570"/>
                </a:lnTo>
                <a:lnTo>
                  <a:pt x="0" y="178857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dirty="0"/>
          </a:p>
        </p:txBody>
      </p:sp>
      <p:sp>
        <p:nvSpPr>
          <p:cNvPr id="12" name="Freeform 12"/>
          <p:cNvSpPr/>
          <p:nvPr/>
        </p:nvSpPr>
        <p:spPr>
          <a:xfrm>
            <a:off x="499156" y="9258300"/>
            <a:ext cx="1530122" cy="617579"/>
          </a:xfrm>
          <a:custGeom>
            <a:avLst/>
            <a:gdLst/>
            <a:ahLst/>
            <a:cxnLst/>
            <a:rect l="l" t="t" r="r" b="b"/>
            <a:pathLst>
              <a:path w="1530122" h="617579">
                <a:moveTo>
                  <a:pt x="0" y="0"/>
                </a:moveTo>
                <a:lnTo>
                  <a:pt x="1530121" y="0"/>
                </a:lnTo>
                <a:lnTo>
                  <a:pt x="1530121" y="617579"/>
                </a:lnTo>
                <a:lnTo>
                  <a:pt x="0" y="617579"/>
                </a:lnTo>
                <a:lnTo>
                  <a:pt x="0" y="0"/>
                </a:lnTo>
                <a:close/>
              </a:path>
            </a:pathLst>
          </a:custGeom>
          <a:blipFill>
            <a:blip r:embed="rId7"/>
            <a:stretch>
              <a:fillRect/>
            </a:stretch>
          </a:blipFill>
        </p:spPr>
        <p:txBody>
          <a:bodyPr/>
          <a:lstStyle/>
          <a:p>
            <a:endParaRPr lang="en-GB" dirty="0"/>
          </a:p>
        </p:txBody>
      </p:sp>
      <p:sp>
        <p:nvSpPr>
          <p:cNvPr id="13" name="Freeform 13"/>
          <p:cNvSpPr/>
          <p:nvPr/>
        </p:nvSpPr>
        <p:spPr>
          <a:xfrm>
            <a:off x="2391227" y="9204731"/>
            <a:ext cx="2263721" cy="724717"/>
          </a:xfrm>
          <a:custGeom>
            <a:avLst/>
            <a:gdLst/>
            <a:ahLst/>
            <a:cxnLst/>
            <a:rect l="l" t="t" r="r" b="b"/>
            <a:pathLst>
              <a:path w="2263721" h="724717">
                <a:moveTo>
                  <a:pt x="0" y="0"/>
                </a:moveTo>
                <a:lnTo>
                  <a:pt x="2263722" y="0"/>
                </a:lnTo>
                <a:lnTo>
                  <a:pt x="2263722" y="724717"/>
                </a:lnTo>
                <a:lnTo>
                  <a:pt x="0" y="724717"/>
                </a:lnTo>
                <a:lnTo>
                  <a:pt x="0" y="0"/>
                </a:lnTo>
                <a:close/>
              </a:path>
            </a:pathLst>
          </a:custGeom>
          <a:blipFill>
            <a:blip r:embed="rId8"/>
            <a:stretch>
              <a:fillRect/>
            </a:stretch>
          </a:blipFill>
        </p:spPr>
        <p:txBody>
          <a:bodyPr/>
          <a:lstStyle/>
          <a:p>
            <a:endParaRPr lang="en-GB" dirty="0"/>
          </a:p>
        </p:txBody>
      </p:sp>
      <p:sp>
        <p:nvSpPr>
          <p:cNvPr id="14" name="Freeform 14"/>
          <p:cNvSpPr/>
          <p:nvPr/>
        </p:nvSpPr>
        <p:spPr>
          <a:xfrm>
            <a:off x="5015476" y="9258300"/>
            <a:ext cx="2423707" cy="617579"/>
          </a:xfrm>
          <a:custGeom>
            <a:avLst/>
            <a:gdLst/>
            <a:ahLst/>
            <a:cxnLst/>
            <a:rect l="l" t="t" r="r" b="b"/>
            <a:pathLst>
              <a:path w="2423707" h="617579">
                <a:moveTo>
                  <a:pt x="0" y="0"/>
                </a:moveTo>
                <a:lnTo>
                  <a:pt x="2423708" y="0"/>
                </a:lnTo>
                <a:lnTo>
                  <a:pt x="2423708" y="617579"/>
                </a:lnTo>
                <a:lnTo>
                  <a:pt x="0" y="617579"/>
                </a:lnTo>
                <a:lnTo>
                  <a:pt x="0" y="0"/>
                </a:lnTo>
                <a:close/>
              </a:path>
            </a:pathLst>
          </a:custGeom>
          <a:blipFill>
            <a:blip r:embed="rId9"/>
            <a:stretch>
              <a:fillRect/>
            </a:stretch>
          </a:blipFill>
        </p:spPr>
        <p:txBody>
          <a:bodyPr/>
          <a:lstStyle/>
          <a:p>
            <a:endParaRPr lang="en-GB" dirty="0"/>
          </a:p>
        </p:txBody>
      </p:sp>
      <p:sp>
        <p:nvSpPr>
          <p:cNvPr id="15" name="Freeform 15"/>
          <p:cNvSpPr/>
          <p:nvPr/>
        </p:nvSpPr>
        <p:spPr>
          <a:xfrm>
            <a:off x="7799711" y="9258300"/>
            <a:ext cx="2312756" cy="671148"/>
          </a:xfrm>
          <a:custGeom>
            <a:avLst/>
            <a:gdLst/>
            <a:ahLst/>
            <a:cxnLst/>
            <a:rect l="l" t="t" r="r" b="b"/>
            <a:pathLst>
              <a:path w="2312756" h="671148">
                <a:moveTo>
                  <a:pt x="0" y="0"/>
                </a:moveTo>
                <a:lnTo>
                  <a:pt x="2312756" y="0"/>
                </a:lnTo>
                <a:lnTo>
                  <a:pt x="2312756" y="671148"/>
                </a:lnTo>
                <a:lnTo>
                  <a:pt x="0" y="671148"/>
                </a:lnTo>
                <a:lnTo>
                  <a:pt x="0" y="0"/>
                </a:lnTo>
                <a:close/>
              </a:path>
            </a:pathLst>
          </a:custGeom>
          <a:blipFill>
            <a:blip r:embed="rId10"/>
            <a:stretch>
              <a:fillRect l="-3529" r="-3529"/>
            </a:stretch>
          </a:blipFill>
        </p:spPr>
        <p:txBody>
          <a:bodyPr/>
          <a:lstStyle/>
          <a:p>
            <a:endParaRPr lang="en-GB" dirty="0"/>
          </a:p>
        </p:txBody>
      </p:sp>
      <p:sp>
        <p:nvSpPr>
          <p:cNvPr id="16" name="Freeform 16"/>
          <p:cNvSpPr/>
          <p:nvPr/>
        </p:nvSpPr>
        <p:spPr>
          <a:xfrm>
            <a:off x="14218234" y="9307163"/>
            <a:ext cx="1541890" cy="680558"/>
          </a:xfrm>
          <a:custGeom>
            <a:avLst/>
            <a:gdLst/>
            <a:ahLst/>
            <a:cxnLst/>
            <a:rect l="l" t="t" r="r" b="b"/>
            <a:pathLst>
              <a:path w="1541890" h="680558">
                <a:moveTo>
                  <a:pt x="0" y="0"/>
                </a:moveTo>
                <a:lnTo>
                  <a:pt x="1541889" y="0"/>
                </a:lnTo>
                <a:lnTo>
                  <a:pt x="1541889" y="680559"/>
                </a:lnTo>
                <a:lnTo>
                  <a:pt x="0" y="680559"/>
                </a:lnTo>
                <a:lnTo>
                  <a:pt x="0" y="0"/>
                </a:lnTo>
                <a:close/>
              </a:path>
            </a:pathLst>
          </a:custGeom>
          <a:blipFill>
            <a:blip r:embed="rId11"/>
            <a:stretch>
              <a:fillRect/>
            </a:stretch>
          </a:blipFill>
        </p:spPr>
        <p:txBody>
          <a:bodyPr/>
          <a:lstStyle/>
          <a:p>
            <a:endParaRPr lang="en-GB" dirty="0"/>
          </a:p>
        </p:txBody>
      </p:sp>
      <p:sp>
        <p:nvSpPr>
          <p:cNvPr id="17" name="Freeform 17"/>
          <p:cNvSpPr/>
          <p:nvPr/>
        </p:nvSpPr>
        <p:spPr>
          <a:xfrm>
            <a:off x="15945123" y="9254105"/>
            <a:ext cx="1970651" cy="581811"/>
          </a:xfrm>
          <a:custGeom>
            <a:avLst/>
            <a:gdLst/>
            <a:ahLst/>
            <a:cxnLst/>
            <a:rect l="l" t="t" r="r" b="b"/>
            <a:pathLst>
              <a:path w="1970651" h="581811">
                <a:moveTo>
                  <a:pt x="0" y="0"/>
                </a:moveTo>
                <a:lnTo>
                  <a:pt x="1970651" y="0"/>
                </a:lnTo>
                <a:lnTo>
                  <a:pt x="1970651" y="581811"/>
                </a:lnTo>
                <a:lnTo>
                  <a:pt x="0" y="581811"/>
                </a:lnTo>
                <a:lnTo>
                  <a:pt x="0" y="0"/>
                </a:lnTo>
                <a:close/>
              </a:path>
            </a:pathLst>
          </a:custGeom>
          <a:blipFill>
            <a:blip r:embed="rId12"/>
            <a:stretch>
              <a:fillRect/>
            </a:stretch>
          </a:blipFill>
        </p:spPr>
        <p:txBody>
          <a:bodyPr/>
          <a:lstStyle/>
          <a:p>
            <a:endParaRPr lang="en-GB" dirty="0"/>
          </a:p>
        </p:txBody>
      </p:sp>
      <p:sp>
        <p:nvSpPr>
          <p:cNvPr id="18" name="TextBox 18"/>
          <p:cNvSpPr txBox="1"/>
          <p:nvPr/>
        </p:nvSpPr>
        <p:spPr>
          <a:xfrm>
            <a:off x="1269443" y="2157275"/>
            <a:ext cx="15749114" cy="1933575"/>
          </a:xfrm>
          <a:prstGeom prst="rect">
            <a:avLst/>
          </a:prstGeom>
        </p:spPr>
        <p:txBody>
          <a:bodyPr lIns="0" tIns="0" rIns="0" bIns="0" rtlCol="0" anchor="t">
            <a:spAutoFit/>
          </a:bodyPr>
          <a:lstStyle/>
          <a:p>
            <a:pPr algn="ctr">
              <a:lnSpc>
                <a:spcPts val="3000"/>
              </a:lnSpc>
            </a:pPr>
            <a:r>
              <a:rPr lang="en-US" sz="3000" dirty="0">
                <a:solidFill>
                  <a:srgbClr val="262021"/>
                </a:solidFill>
                <a:latin typeface="Body Grotesque Bold"/>
              </a:rPr>
              <a:t>Overall Aim: </a:t>
            </a:r>
          </a:p>
          <a:p>
            <a:pPr algn="ctr">
              <a:lnSpc>
                <a:spcPts val="3000"/>
              </a:lnSpc>
            </a:pPr>
            <a:r>
              <a:rPr lang="en-US" sz="3000" dirty="0">
                <a:solidFill>
                  <a:srgbClr val="262021"/>
                </a:solidFill>
                <a:latin typeface="Body Grotesque"/>
              </a:rPr>
              <a:t>To provide actionable evidence for policy on retail strategies to address dietary inequalities in people living with obesity and food insecurity, to support sustainable and healthier food choices in the UK food system. </a:t>
            </a:r>
          </a:p>
          <a:p>
            <a:pPr algn="just">
              <a:lnSpc>
                <a:spcPts val="3000"/>
              </a:lnSpc>
            </a:pPr>
            <a:endParaRPr lang="en-US" sz="3000" dirty="0">
              <a:solidFill>
                <a:srgbClr val="262021"/>
              </a:solidFill>
              <a:latin typeface="Body Grotesque"/>
            </a:endParaRPr>
          </a:p>
        </p:txBody>
      </p:sp>
      <p:sp>
        <p:nvSpPr>
          <p:cNvPr id="19" name="Freeform 19"/>
          <p:cNvSpPr/>
          <p:nvPr/>
        </p:nvSpPr>
        <p:spPr>
          <a:xfrm>
            <a:off x="15945123" y="3643775"/>
            <a:ext cx="692349" cy="1112073"/>
          </a:xfrm>
          <a:custGeom>
            <a:avLst/>
            <a:gdLst/>
            <a:ahLst/>
            <a:cxnLst/>
            <a:rect l="l" t="t" r="r" b="b"/>
            <a:pathLst>
              <a:path w="692349" h="1112073">
                <a:moveTo>
                  <a:pt x="0" y="0"/>
                </a:moveTo>
                <a:lnTo>
                  <a:pt x="692349" y="0"/>
                </a:lnTo>
                <a:lnTo>
                  <a:pt x="692349" y="1112074"/>
                </a:lnTo>
                <a:lnTo>
                  <a:pt x="0" y="1112074"/>
                </a:lnTo>
                <a:lnTo>
                  <a:pt x="0" y="0"/>
                </a:lnTo>
                <a:close/>
              </a:path>
            </a:pathLst>
          </a:custGeom>
          <a:blipFill>
            <a:blip r:embed="rId13"/>
            <a:stretch>
              <a:fillRect r="-232608" b="-39495"/>
            </a:stretch>
          </a:blipFill>
        </p:spPr>
        <p:txBody>
          <a:bodyPr/>
          <a:lstStyle/>
          <a:p>
            <a:endParaRPr lang="en-GB" dirty="0"/>
          </a:p>
        </p:txBody>
      </p:sp>
      <p:sp>
        <p:nvSpPr>
          <p:cNvPr id="20" name="Freeform 20"/>
          <p:cNvSpPr/>
          <p:nvPr/>
        </p:nvSpPr>
        <p:spPr>
          <a:xfrm>
            <a:off x="12943859" y="3664564"/>
            <a:ext cx="727796" cy="1099436"/>
          </a:xfrm>
          <a:custGeom>
            <a:avLst/>
            <a:gdLst/>
            <a:ahLst/>
            <a:cxnLst/>
            <a:rect l="l" t="t" r="r" b="b"/>
            <a:pathLst>
              <a:path w="727796" h="1099436">
                <a:moveTo>
                  <a:pt x="0" y="0"/>
                </a:moveTo>
                <a:lnTo>
                  <a:pt x="727795" y="0"/>
                </a:lnTo>
                <a:lnTo>
                  <a:pt x="727795" y="1099436"/>
                </a:lnTo>
                <a:lnTo>
                  <a:pt x="0" y="1099436"/>
                </a:lnTo>
                <a:lnTo>
                  <a:pt x="0" y="0"/>
                </a:lnTo>
                <a:close/>
              </a:path>
            </a:pathLst>
          </a:custGeom>
          <a:blipFill>
            <a:blip r:embed="rId14"/>
            <a:stretch>
              <a:fillRect/>
            </a:stretch>
          </a:blipFill>
        </p:spPr>
        <p:txBody>
          <a:bodyPr/>
          <a:lstStyle/>
          <a:p>
            <a:endParaRPr lang="en-GB" dirty="0"/>
          </a:p>
        </p:txBody>
      </p:sp>
      <p:sp>
        <p:nvSpPr>
          <p:cNvPr id="21" name="Freeform 21"/>
          <p:cNvSpPr/>
          <p:nvPr/>
        </p:nvSpPr>
        <p:spPr>
          <a:xfrm>
            <a:off x="13890729" y="3634598"/>
            <a:ext cx="847167" cy="1121250"/>
          </a:xfrm>
          <a:custGeom>
            <a:avLst/>
            <a:gdLst/>
            <a:ahLst/>
            <a:cxnLst/>
            <a:rect l="l" t="t" r="r" b="b"/>
            <a:pathLst>
              <a:path w="847167" h="1121250">
                <a:moveTo>
                  <a:pt x="0" y="0"/>
                </a:moveTo>
                <a:lnTo>
                  <a:pt x="847167" y="0"/>
                </a:lnTo>
                <a:lnTo>
                  <a:pt x="847167" y="1121251"/>
                </a:lnTo>
                <a:lnTo>
                  <a:pt x="0" y="1121251"/>
                </a:lnTo>
                <a:lnTo>
                  <a:pt x="0" y="0"/>
                </a:lnTo>
                <a:close/>
              </a:path>
            </a:pathLst>
          </a:custGeom>
          <a:blipFill>
            <a:blip r:embed="rId15"/>
            <a:stretch>
              <a:fillRect/>
            </a:stretch>
          </a:blipFill>
        </p:spPr>
        <p:txBody>
          <a:bodyPr/>
          <a:lstStyle/>
          <a:p>
            <a:endParaRPr lang="en-GB" dirty="0"/>
          </a:p>
        </p:txBody>
      </p:sp>
      <p:sp>
        <p:nvSpPr>
          <p:cNvPr id="22" name="Freeform 22"/>
          <p:cNvSpPr/>
          <p:nvPr/>
        </p:nvSpPr>
        <p:spPr>
          <a:xfrm>
            <a:off x="14956971" y="3656413"/>
            <a:ext cx="768530" cy="1107588"/>
          </a:xfrm>
          <a:custGeom>
            <a:avLst/>
            <a:gdLst/>
            <a:ahLst/>
            <a:cxnLst/>
            <a:rect l="l" t="t" r="r" b="b"/>
            <a:pathLst>
              <a:path w="768530" h="1107588">
                <a:moveTo>
                  <a:pt x="0" y="0"/>
                </a:moveTo>
                <a:lnTo>
                  <a:pt x="768531" y="0"/>
                </a:lnTo>
                <a:lnTo>
                  <a:pt x="768531" y="1107587"/>
                </a:lnTo>
                <a:lnTo>
                  <a:pt x="0" y="1107587"/>
                </a:lnTo>
                <a:lnTo>
                  <a:pt x="0" y="0"/>
                </a:lnTo>
                <a:close/>
              </a:path>
            </a:pathLst>
          </a:custGeom>
          <a:blipFill>
            <a:blip r:embed="rId16"/>
            <a:stretch>
              <a:fillRect/>
            </a:stretch>
          </a:blipFill>
        </p:spPr>
        <p:txBody>
          <a:bodyPr/>
          <a:lstStyle/>
          <a:p>
            <a:endParaRPr lang="en-GB" dirty="0"/>
          </a:p>
        </p:txBody>
      </p:sp>
      <p:sp>
        <p:nvSpPr>
          <p:cNvPr id="23" name="TextBox 23"/>
          <p:cNvSpPr txBox="1"/>
          <p:nvPr/>
        </p:nvSpPr>
        <p:spPr>
          <a:xfrm>
            <a:off x="499156" y="563052"/>
            <a:ext cx="9144741" cy="809625"/>
          </a:xfrm>
          <a:prstGeom prst="rect">
            <a:avLst/>
          </a:prstGeom>
        </p:spPr>
        <p:txBody>
          <a:bodyPr lIns="0" tIns="0" rIns="0" bIns="0" rtlCol="0" anchor="t">
            <a:spAutoFit/>
          </a:bodyPr>
          <a:lstStyle/>
          <a:p>
            <a:pPr>
              <a:lnSpc>
                <a:spcPts val="6000"/>
              </a:lnSpc>
            </a:pPr>
            <a:r>
              <a:rPr lang="en-US" sz="6000" dirty="0">
                <a:solidFill>
                  <a:srgbClr val="262021"/>
                </a:solidFill>
                <a:latin typeface="Body Grotesque Semi-Bold"/>
              </a:rPr>
              <a:t>The FIO Food Project</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b="-18518"/>
            </a:stretch>
          </a:blipFill>
        </p:spPr>
        <p:txBody>
          <a:bodyPr/>
          <a:lstStyle/>
          <a:p>
            <a:endParaRPr lang="en-GB" dirty="0"/>
          </a:p>
        </p:txBody>
      </p:sp>
      <p:sp>
        <p:nvSpPr>
          <p:cNvPr id="3" name="Freeform 3"/>
          <p:cNvSpPr/>
          <p:nvPr/>
        </p:nvSpPr>
        <p:spPr>
          <a:xfrm>
            <a:off x="13552689" y="232142"/>
            <a:ext cx="4735311" cy="1327161"/>
          </a:xfrm>
          <a:custGeom>
            <a:avLst/>
            <a:gdLst/>
            <a:ahLst/>
            <a:cxnLst/>
            <a:rect l="l" t="t" r="r" b="b"/>
            <a:pathLst>
              <a:path w="4735311" h="1327161">
                <a:moveTo>
                  <a:pt x="0" y="0"/>
                </a:moveTo>
                <a:lnTo>
                  <a:pt x="4735311" y="0"/>
                </a:lnTo>
                <a:lnTo>
                  <a:pt x="4735311" y="1327161"/>
                </a:lnTo>
                <a:lnTo>
                  <a:pt x="0" y="1327161"/>
                </a:lnTo>
                <a:lnTo>
                  <a:pt x="0" y="0"/>
                </a:lnTo>
                <a:close/>
              </a:path>
            </a:pathLst>
          </a:custGeom>
          <a:blipFill>
            <a:blip r:embed="rId3"/>
            <a:stretch>
              <a:fillRect/>
            </a:stretch>
          </a:blipFill>
        </p:spPr>
        <p:txBody>
          <a:bodyPr/>
          <a:lstStyle/>
          <a:p>
            <a:endParaRPr lang="en-GB" dirty="0"/>
          </a:p>
        </p:txBody>
      </p:sp>
      <p:sp>
        <p:nvSpPr>
          <p:cNvPr id="4" name="Freeform 4"/>
          <p:cNvSpPr/>
          <p:nvPr/>
        </p:nvSpPr>
        <p:spPr>
          <a:xfrm>
            <a:off x="-2292703" y="0"/>
            <a:ext cx="9600923" cy="10287000"/>
          </a:xfrm>
          <a:custGeom>
            <a:avLst/>
            <a:gdLst/>
            <a:ahLst/>
            <a:cxnLst/>
            <a:rect l="l" t="t" r="r" b="b"/>
            <a:pathLst>
              <a:path w="9600923" h="10287000">
                <a:moveTo>
                  <a:pt x="0" y="0"/>
                </a:moveTo>
                <a:lnTo>
                  <a:pt x="9600923" y="0"/>
                </a:lnTo>
                <a:lnTo>
                  <a:pt x="9600923" y="10287000"/>
                </a:lnTo>
                <a:lnTo>
                  <a:pt x="0" y="10287000"/>
                </a:lnTo>
                <a:lnTo>
                  <a:pt x="0" y="0"/>
                </a:lnTo>
                <a:close/>
              </a:path>
            </a:pathLst>
          </a:custGeom>
          <a:blipFill>
            <a:blip r:embed="rId4"/>
            <a:stretch>
              <a:fillRect l="-9833" r="-9833"/>
            </a:stretch>
          </a:blipFill>
        </p:spPr>
        <p:txBody>
          <a:bodyPr/>
          <a:lstStyle/>
          <a:p>
            <a:endParaRPr lang="en-GB" dirty="0"/>
          </a:p>
        </p:txBody>
      </p:sp>
      <p:sp>
        <p:nvSpPr>
          <p:cNvPr id="5" name="Freeform 5"/>
          <p:cNvSpPr/>
          <p:nvPr/>
        </p:nvSpPr>
        <p:spPr>
          <a:xfrm>
            <a:off x="7595857" y="5784002"/>
            <a:ext cx="9987343" cy="2259636"/>
          </a:xfrm>
          <a:custGeom>
            <a:avLst/>
            <a:gdLst/>
            <a:ahLst/>
            <a:cxnLst/>
            <a:rect l="l" t="t" r="r" b="b"/>
            <a:pathLst>
              <a:path w="9987343" h="2259636">
                <a:moveTo>
                  <a:pt x="0" y="0"/>
                </a:moveTo>
                <a:lnTo>
                  <a:pt x="9987343" y="0"/>
                </a:lnTo>
                <a:lnTo>
                  <a:pt x="9987343" y="2259637"/>
                </a:lnTo>
                <a:lnTo>
                  <a:pt x="0" y="2259637"/>
                </a:lnTo>
                <a:lnTo>
                  <a:pt x="0" y="0"/>
                </a:lnTo>
                <a:close/>
              </a:path>
            </a:pathLst>
          </a:custGeom>
          <a:blipFill>
            <a:blip r:embed="rId5">
              <a:extLst>
                <a:ext uri="{96DAC541-7B7A-43D3-8B79-37D633B846F1}">
                  <asvg:svgBlip xmlns:asvg="http://schemas.microsoft.com/office/drawing/2016/SVG/main" r:embed="rId6"/>
                </a:ext>
              </a:extLst>
            </a:blip>
            <a:stretch>
              <a:fillRect/>
            </a:stretch>
          </a:blipFill>
          <a:ln>
            <a:solidFill>
              <a:schemeClr val="accent5">
                <a:lumMod val="60000"/>
                <a:lumOff val="40000"/>
              </a:schemeClr>
            </a:solidFill>
          </a:ln>
        </p:spPr>
        <p:txBody>
          <a:bodyPr/>
          <a:lstStyle/>
          <a:p>
            <a:endParaRPr lang="en-GB" dirty="0"/>
          </a:p>
        </p:txBody>
      </p:sp>
      <p:sp>
        <p:nvSpPr>
          <p:cNvPr id="6" name="TextBox 6"/>
          <p:cNvSpPr txBox="1"/>
          <p:nvPr/>
        </p:nvSpPr>
        <p:spPr>
          <a:xfrm>
            <a:off x="7595857" y="755650"/>
            <a:ext cx="9144741" cy="809625"/>
          </a:xfrm>
          <a:prstGeom prst="rect">
            <a:avLst/>
          </a:prstGeom>
        </p:spPr>
        <p:txBody>
          <a:bodyPr lIns="0" tIns="0" rIns="0" bIns="0" rtlCol="0" anchor="t">
            <a:spAutoFit/>
          </a:bodyPr>
          <a:lstStyle/>
          <a:p>
            <a:pPr>
              <a:lnSpc>
                <a:spcPts val="6000"/>
              </a:lnSpc>
            </a:pPr>
            <a:r>
              <a:rPr lang="en-US" sz="6000" dirty="0">
                <a:solidFill>
                  <a:srgbClr val="262021"/>
                </a:solidFill>
                <a:latin typeface="Body Grotesque Semi-Bold"/>
              </a:rPr>
              <a:t>FIO Food WP1:</a:t>
            </a:r>
          </a:p>
        </p:txBody>
      </p:sp>
      <p:sp>
        <p:nvSpPr>
          <p:cNvPr id="7" name="TextBox 7"/>
          <p:cNvSpPr txBox="1"/>
          <p:nvPr/>
        </p:nvSpPr>
        <p:spPr>
          <a:xfrm>
            <a:off x="9238121" y="1947862"/>
            <a:ext cx="6702814" cy="679450"/>
          </a:xfrm>
          <a:prstGeom prst="rect">
            <a:avLst/>
          </a:prstGeom>
        </p:spPr>
        <p:txBody>
          <a:bodyPr lIns="0" tIns="0" rIns="0" bIns="0" rtlCol="0" anchor="t">
            <a:spAutoFit/>
          </a:bodyPr>
          <a:lstStyle/>
          <a:p>
            <a:pPr algn="ctr">
              <a:lnSpc>
                <a:spcPts val="5599"/>
              </a:lnSpc>
              <a:spcBef>
                <a:spcPct val="0"/>
              </a:spcBef>
            </a:pPr>
            <a:r>
              <a:rPr lang="en-US" sz="3999" dirty="0">
                <a:solidFill>
                  <a:srgbClr val="262021"/>
                </a:solidFill>
                <a:latin typeface="Canva Sans"/>
              </a:rPr>
              <a:t>Qualitative Research</a:t>
            </a:r>
          </a:p>
        </p:txBody>
      </p:sp>
      <p:sp>
        <p:nvSpPr>
          <p:cNvPr id="8" name="TextBox 8"/>
          <p:cNvSpPr txBox="1"/>
          <p:nvPr/>
        </p:nvSpPr>
        <p:spPr>
          <a:xfrm>
            <a:off x="7595857" y="3028950"/>
            <a:ext cx="9663443" cy="2114550"/>
          </a:xfrm>
          <a:prstGeom prst="rect">
            <a:avLst/>
          </a:prstGeom>
        </p:spPr>
        <p:txBody>
          <a:bodyPr lIns="0" tIns="0" rIns="0" bIns="0" rtlCol="0" anchor="t">
            <a:spAutoFit/>
          </a:bodyPr>
          <a:lstStyle/>
          <a:p>
            <a:pPr algn="ctr">
              <a:lnSpc>
                <a:spcPts val="4200"/>
              </a:lnSpc>
              <a:spcBef>
                <a:spcPct val="0"/>
              </a:spcBef>
            </a:pPr>
            <a:r>
              <a:rPr lang="en-US" sz="3000" dirty="0">
                <a:solidFill>
                  <a:srgbClr val="262021"/>
                </a:solidFill>
                <a:latin typeface="Canva Sans"/>
              </a:rPr>
              <a:t>Aim: </a:t>
            </a:r>
          </a:p>
          <a:p>
            <a:pPr algn="ctr">
              <a:lnSpc>
                <a:spcPts val="4200"/>
              </a:lnSpc>
              <a:spcBef>
                <a:spcPct val="0"/>
              </a:spcBef>
            </a:pPr>
            <a:r>
              <a:rPr lang="en-US" sz="3000" dirty="0">
                <a:solidFill>
                  <a:srgbClr val="262021"/>
                </a:solidFill>
                <a:latin typeface="Canva Sans"/>
              </a:rPr>
              <a:t>To understand  the lived experience of people living with obesity and food insecurity  when shopping for food in the supermarket context</a:t>
            </a:r>
          </a:p>
        </p:txBody>
      </p:sp>
      <p:sp>
        <p:nvSpPr>
          <p:cNvPr id="9" name="TextBox 9"/>
          <p:cNvSpPr txBox="1"/>
          <p:nvPr/>
        </p:nvSpPr>
        <p:spPr>
          <a:xfrm>
            <a:off x="8093245" y="6273327"/>
            <a:ext cx="10156108" cy="1298575"/>
          </a:xfrm>
          <a:prstGeom prst="rect">
            <a:avLst/>
          </a:prstGeom>
        </p:spPr>
        <p:txBody>
          <a:bodyPr lIns="0" tIns="0" rIns="0" bIns="0" rtlCol="0" anchor="t">
            <a:spAutoFit/>
          </a:bodyPr>
          <a:lstStyle/>
          <a:p>
            <a:pPr>
              <a:lnSpc>
                <a:spcPts val="3499"/>
              </a:lnSpc>
              <a:spcBef>
                <a:spcPct val="0"/>
              </a:spcBef>
            </a:pPr>
            <a:r>
              <a:rPr lang="en-US" sz="2499" dirty="0">
                <a:solidFill>
                  <a:srgbClr val="262021"/>
                </a:solidFill>
                <a:latin typeface="Canva Sans Bold"/>
              </a:rPr>
              <a:t>1. What are their experiences of shopping in a supermarket environment (in-store or online), for foods that meet their personal weight loss or maintenance goals?</a:t>
            </a:r>
          </a:p>
        </p:txBody>
      </p:sp>
      <p:sp>
        <p:nvSpPr>
          <p:cNvPr id="10" name="TextBox 10"/>
          <p:cNvSpPr txBox="1"/>
          <p:nvPr/>
        </p:nvSpPr>
        <p:spPr>
          <a:xfrm>
            <a:off x="8093245" y="8537477"/>
            <a:ext cx="9867849" cy="860425"/>
          </a:xfrm>
          <a:prstGeom prst="rect">
            <a:avLst/>
          </a:prstGeom>
        </p:spPr>
        <p:txBody>
          <a:bodyPr lIns="0" tIns="0" rIns="0" bIns="0" rtlCol="0" anchor="t">
            <a:spAutoFit/>
          </a:bodyPr>
          <a:lstStyle/>
          <a:p>
            <a:pPr>
              <a:lnSpc>
                <a:spcPts val="3499"/>
              </a:lnSpc>
              <a:spcBef>
                <a:spcPct val="0"/>
              </a:spcBef>
            </a:pPr>
            <a:r>
              <a:rPr lang="en-US" sz="2499" dirty="0">
                <a:solidFill>
                  <a:srgbClr val="262021"/>
                </a:solidFill>
                <a:latin typeface="Canva Sans"/>
              </a:rPr>
              <a:t>2. What helps or hinders them to purchase healthier, environmentally sustainable food items whilst shopping?</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b="-18518"/>
            </a:stretch>
          </a:blipFill>
        </p:spPr>
        <p:txBody>
          <a:bodyPr/>
          <a:lstStyle/>
          <a:p>
            <a:endParaRPr lang="en-GB" dirty="0"/>
          </a:p>
        </p:txBody>
      </p:sp>
      <p:grpSp>
        <p:nvGrpSpPr>
          <p:cNvPr id="3" name="Group 3"/>
          <p:cNvGrpSpPr/>
          <p:nvPr/>
        </p:nvGrpSpPr>
        <p:grpSpPr>
          <a:xfrm>
            <a:off x="0" y="0"/>
            <a:ext cx="18288000" cy="1830953"/>
            <a:chOff x="0" y="0"/>
            <a:chExt cx="4816593" cy="482226"/>
          </a:xfrm>
        </p:grpSpPr>
        <p:sp>
          <p:nvSpPr>
            <p:cNvPr id="4" name="Freeform 4"/>
            <p:cNvSpPr/>
            <p:nvPr/>
          </p:nvSpPr>
          <p:spPr>
            <a:xfrm>
              <a:off x="0" y="0"/>
              <a:ext cx="4816592" cy="482226"/>
            </a:xfrm>
            <a:custGeom>
              <a:avLst/>
              <a:gdLst/>
              <a:ahLst/>
              <a:cxnLst/>
              <a:rect l="l" t="t" r="r" b="b"/>
              <a:pathLst>
                <a:path w="4816592" h="482226">
                  <a:moveTo>
                    <a:pt x="0" y="0"/>
                  </a:moveTo>
                  <a:lnTo>
                    <a:pt x="4816592" y="0"/>
                  </a:lnTo>
                  <a:lnTo>
                    <a:pt x="4816592" y="482226"/>
                  </a:lnTo>
                  <a:lnTo>
                    <a:pt x="0" y="482226"/>
                  </a:lnTo>
                  <a:close/>
                </a:path>
              </a:pathLst>
            </a:custGeom>
            <a:solidFill>
              <a:srgbClr val="74D2C5"/>
            </a:solidFill>
          </p:spPr>
          <p:txBody>
            <a:bodyPr/>
            <a:lstStyle/>
            <a:p>
              <a:endParaRPr lang="en-GB" dirty="0"/>
            </a:p>
          </p:txBody>
        </p:sp>
        <p:sp>
          <p:nvSpPr>
            <p:cNvPr id="5" name="TextBox 5"/>
            <p:cNvSpPr txBox="1"/>
            <p:nvPr/>
          </p:nvSpPr>
          <p:spPr>
            <a:xfrm>
              <a:off x="0" y="-47625"/>
              <a:ext cx="4816593" cy="529851"/>
            </a:xfrm>
            <a:prstGeom prst="rect">
              <a:avLst/>
            </a:prstGeom>
          </p:spPr>
          <p:txBody>
            <a:bodyPr lIns="50800" tIns="50800" rIns="50800" bIns="50800" rtlCol="0" anchor="ctr"/>
            <a:lstStyle/>
            <a:p>
              <a:pPr algn="ctr">
                <a:lnSpc>
                  <a:spcPts val="3499"/>
                </a:lnSpc>
              </a:pPr>
              <a:endParaRPr dirty="0"/>
            </a:p>
          </p:txBody>
        </p:sp>
      </p:grpSp>
      <p:sp>
        <p:nvSpPr>
          <p:cNvPr id="6" name="TextBox 6"/>
          <p:cNvSpPr txBox="1"/>
          <p:nvPr/>
        </p:nvSpPr>
        <p:spPr>
          <a:xfrm>
            <a:off x="595455" y="368300"/>
            <a:ext cx="13210393" cy="1425575"/>
          </a:xfrm>
          <a:prstGeom prst="rect">
            <a:avLst/>
          </a:prstGeom>
        </p:spPr>
        <p:txBody>
          <a:bodyPr lIns="0" tIns="0" rIns="0" bIns="0" rtlCol="0" anchor="t">
            <a:spAutoFit/>
          </a:bodyPr>
          <a:lstStyle/>
          <a:p>
            <a:pPr>
              <a:lnSpc>
                <a:spcPts val="6000"/>
              </a:lnSpc>
            </a:pPr>
            <a:r>
              <a:rPr lang="en-US" sz="6000" dirty="0">
                <a:solidFill>
                  <a:srgbClr val="262021"/>
                </a:solidFill>
                <a:latin typeface="Body Grotesque Semi-Bold"/>
              </a:rPr>
              <a:t>Participants: </a:t>
            </a:r>
          </a:p>
          <a:p>
            <a:pPr>
              <a:lnSpc>
                <a:spcPts val="5000"/>
              </a:lnSpc>
            </a:pPr>
            <a:r>
              <a:rPr lang="en-US" sz="5000" dirty="0">
                <a:solidFill>
                  <a:srgbClr val="262021"/>
                </a:solidFill>
                <a:latin typeface="Body Grotesque"/>
              </a:rPr>
              <a:t>Recruitment &amp; demographics</a:t>
            </a:r>
          </a:p>
        </p:txBody>
      </p:sp>
      <p:sp>
        <p:nvSpPr>
          <p:cNvPr id="7" name="Freeform 7"/>
          <p:cNvSpPr/>
          <p:nvPr/>
        </p:nvSpPr>
        <p:spPr>
          <a:xfrm>
            <a:off x="13552689" y="232142"/>
            <a:ext cx="4735311" cy="1327161"/>
          </a:xfrm>
          <a:custGeom>
            <a:avLst/>
            <a:gdLst/>
            <a:ahLst/>
            <a:cxnLst/>
            <a:rect l="l" t="t" r="r" b="b"/>
            <a:pathLst>
              <a:path w="4735311" h="1327161">
                <a:moveTo>
                  <a:pt x="0" y="0"/>
                </a:moveTo>
                <a:lnTo>
                  <a:pt x="4735311" y="0"/>
                </a:lnTo>
                <a:lnTo>
                  <a:pt x="4735311" y="1327161"/>
                </a:lnTo>
                <a:lnTo>
                  <a:pt x="0" y="1327161"/>
                </a:lnTo>
                <a:lnTo>
                  <a:pt x="0" y="0"/>
                </a:lnTo>
                <a:close/>
              </a:path>
            </a:pathLst>
          </a:custGeom>
          <a:blipFill>
            <a:blip r:embed="rId3"/>
            <a:stretch>
              <a:fillRect/>
            </a:stretch>
          </a:blipFill>
        </p:spPr>
        <p:txBody>
          <a:bodyPr/>
          <a:lstStyle/>
          <a:p>
            <a:endParaRPr lang="en-GB" dirty="0"/>
          </a:p>
        </p:txBody>
      </p:sp>
      <p:sp>
        <p:nvSpPr>
          <p:cNvPr id="8" name="Freeform 8"/>
          <p:cNvSpPr/>
          <p:nvPr/>
        </p:nvSpPr>
        <p:spPr>
          <a:xfrm>
            <a:off x="14420522" y="3608683"/>
            <a:ext cx="2175361" cy="2072199"/>
          </a:xfrm>
          <a:custGeom>
            <a:avLst/>
            <a:gdLst/>
            <a:ahLst/>
            <a:cxnLst/>
            <a:rect l="l" t="t" r="r" b="b"/>
            <a:pathLst>
              <a:path w="2175361" h="2072199">
                <a:moveTo>
                  <a:pt x="0" y="0"/>
                </a:moveTo>
                <a:lnTo>
                  <a:pt x="2175360" y="0"/>
                </a:lnTo>
                <a:lnTo>
                  <a:pt x="2175360" y="2072199"/>
                </a:lnTo>
                <a:lnTo>
                  <a:pt x="0" y="2072199"/>
                </a:lnTo>
                <a:lnTo>
                  <a:pt x="0" y="0"/>
                </a:lnTo>
                <a:close/>
              </a:path>
            </a:pathLst>
          </a:custGeom>
          <a:blipFill>
            <a:blip r:embed="rId4"/>
            <a:stretch>
              <a:fillRect/>
            </a:stretch>
          </a:blipFill>
        </p:spPr>
        <p:txBody>
          <a:bodyPr/>
          <a:lstStyle/>
          <a:p>
            <a:endParaRPr lang="en-GB" dirty="0"/>
          </a:p>
        </p:txBody>
      </p:sp>
      <p:sp>
        <p:nvSpPr>
          <p:cNvPr id="9" name="Freeform 9"/>
          <p:cNvSpPr/>
          <p:nvPr/>
        </p:nvSpPr>
        <p:spPr>
          <a:xfrm>
            <a:off x="14580980" y="6019221"/>
            <a:ext cx="2047207" cy="2115447"/>
          </a:xfrm>
          <a:custGeom>
            <a:avLst/>
            <a:gdLst/>
            <a:ahLst/>
            <a:cxnLst/>
            <a:rect l="l" t="t" r="r" b="b"/>
            <a:pathLst>
              <a:path w="2047207" h="2115447">
                <a:moveTo>
                  <a:pt x="0" y="0"/>
                </a:moveTo>
                <a:lnTo>
                  <a:pt x="2047207" y="0"/>
                </a:lnTo>
                <a:lnTo>
                  <a:pt x="2047207" y="2115447"/>
                </a:lnTo>
                <a:lnTo>
                  <a:pt x="0" y="2115447"/>
                </a:lnTo>
                <a:lnTo>
                  <a:pt x="0" y="0"/>
                </a:lnTo>
                <a:close/>
              </a:path>
            </a:pathLst>
          </a:custGeom>
          <a:blipFill>
            <a:blip r:embed="rId5"/>
            <a:stretch>
              <a:fillRect/>
            </a:stretch>
          </a:blipFill>
        </p:spPr>
        <p:txBody>
          <a:bodyPr/>
          <a:lstStyle/>
          <a:p>
            <a:endParaRPr lang="en-GB" dirty="0"/>
          </a:p>
        </p:txBody>
      </p:sp>
      <p:sp>
        <p:nvSpPr>
          <p:cNvPr id="10" name="Freeform 10"/>
          <p:cNvSpPr/>
          <p:nvPr/>
        </p:nvSpPr>
        <p:spPr>
          <a:xfrm>
            <a:off x="14592663" y="8254848"/>
            <a:ext cx="2035524" cy="2006905"/>
          </a:xfrm>
          <a:custGeom>
            <a:avLst/>
            <a:gdLst/>
            <a:ahLst/>
            <a:cxnLst/>
            <a:rect l="l" t="t" r="r" b="b"/>
            <a:pathLst>
              <a:path w="2035524" h="2006905">
                <a:moveTo>
                  <a:pt x="0" y="0"/>
                </a:moveTo>
                <a:lnTo>
                  <a:pt x="2035524" y="0"/>
                </a:lnTo>
                <a:lnTo>
                  <a:pt x="2035524" y="2006904"/>
                </a:lnTo>
                <a:lnTo>
                  <a:pt x="0" y="2006904"/>
                </a:lnTo>
                <a:lnTo>
                  <a:pt x="0" y="0"/>
                </a:lnTo>
                <a:close/>
              </a:path>
            </a:pathLst>
          </a:custGeom>
          <a:blipFill>
            <a:blip r:embed="rId6"/>
            <a:stretch>
              <a:fillRect/>
            </a:stretch>
          </a:blipFill>
        </p:spPr>
        <p:txBody>
          <a:bodyPr/>
          <a:lstStyle/>
          <a:p>
            <a:endParaRPr lang="en-GB" dirty="0"/>
          </a:p>
        </p:txBody>
      </p:sp>
      <p:sp>
        <p:nvSpPr>
          <p:cNvPr id="11" name="Freeform 11"/>
          <p:cNvSpPr/>
          <p:nvPr/>
        </p:nvSpPr>
        <p:spPr>
          <a:xfrm>
            <a:off x="14061308" y="3928363"/>
            <a:ext cx="281602" cy="1344422"/>
          </a:xfrm>
          <a:custGeom>
            <a:avLst/>
            <a:gdLst/>
            <a:ahLst/>
            <a:cxnLst/>
            <a:rect l="l" t="t" r="r" b="b"/>
            <a:pathLst>
              <a:path w="281602" h="1344422">
                <a:moveTo>
                  <a:pt x="0" y="0"/>
                </a:moveTo>
                <a:lnTo>
                  <a:pt x="281602" y="0"/>
                </a:lnTo>
                <a:lnTo>
                  <a:pt x="281602" y="1344422"/>
                </a:lnTo>
                <a:lnTo>
                  <a:pt x="0" y="1344422"/>
                </a:lnTo>
                <a:lnTo>
                  <a:pt x="0" y="0"/>
                </a:lnTo>
                <a:close/>
              </a:path>
            </a:pathLst>
          </a:custGeom>
          <a:blipFill>
            <a:blip r:embed="rId7"/>
            <a:stretch>
              <a:fillRect/>
            </a:stretch>
          </a:blipFill>
        </p:spPr>
        <p:txBody>
          <a:bodyPr/>
          <a:lstStyle/>
          <a:p>
            <a:endParaRPr lang="en-GB" dirty="0"/>
          </a:p>
        </p:txBody>
      </p:sp>
      <p:sp>
        <p:nvSpPr>
          <p:cNvPr id="12" name="Freeform 12"/>
          <p:cNvSpPr/>
          <p:nvPr/>
        </p:nvSpPr>
        <p:spPr>
          <a:xfrm>
            <a:off x="15153781" y="5553126"/>
            <a:ext cx="708843" cy="255513"/>
          </a:xfrm>
          <a:custGeom>
            <a:avLst/>
            <a:gdLst/>
            <a:ahLst/>
            <a:cxnLst/>
            <a:rect l="l" t="t" r="r" b="b"/>
            <a:pathLst>
              <a:path w="708843" h="255513">
                <a:moveTo>
                  <a:pt x="0" y="0"/>
                </a:moveTo>
                <a:lnTo>
                  <a:pt x="708843" y="0"/>
                </a:lnTo>
                <a:lnTo>
                  <a:pt x="708843" y="255513"/>
                </a:lnTo>
                <a:lnTo>
                  <a:pt x="0" y="255513"/>
                </a:lnTo>
                <a:lnTo>
                  <a:pt x="0" y="0"/>
                </a:lnTo>
                <a:close/>
              </a:path>
            </a:pathLst>
          </a:custGeom>
          <a:blipFill>
            <a:blip r:embed="rId8"/>
            <a:stretch>
              <a:fillRect/>
            </a:stretch>
          </a:blipFill>
        </p:spPr>
        <p:txBody>
          <a:bodyPr/>
          <a:lstStyle/>
          <a:p>
            <a:endParaRPr lang="en-GB" dirty="0"/>
          </a:p>
        </p:txBody>
      </p:sp>
      <p:sp>
        <p:nvSpPr>
          <p:cNvPr id="13" name="Freeform 13"/>
          <p:cNvSpPr/>
          <p:nvPr/>
        </p:nvSpPr>
        <p:spPr>
          <a:xfrm>
            <a:off x="14068567" y="6267058"/>
            <a:ext cx="274344" cy="1309769"/>
          </a:xfrm>
          <a:custGeom>
            <a:avLst/>
            <a:gdLst/>
            <a:ahLst/>
            <a:cxnLst/>
            <a:rect l="l" t="t" r="r" b="b"/>
            <a:pathLst>
              <a:path w="274344" h="1309769">
                <a:moveTo>
                  <a:pt x="0" y="0"/>
                </a:moveTo>
                <a:lnTo>
                  <a:pt x="274343" y="0"/>
                </a:lnTo>
                <a:lnTo>
                  <a:pt x="274343" y="1309770"/>
                </a:lnTo>
                <a:lnTo>
                  <a:pt x="0" y="1309770"/>
                </a:lnTo>
                <a:lnTo>
                  <a:pt x="0" y="0"/>
                </a:lnTo>
                <a:close/>
              </a:path>
            </a:pathLst>
          </a:custGeom>
          <a:blipFill>
            <a:blip r:embed="rId7"/>
            <a:stretch>
              <a:fillRect/>
            </a:stretch>
          </a:blipFill>
        </p:spPr>
        <p:txBody>
          <a:bodyPr/>
          <a:lstStyle/>
          <a:p>
            <a:endParaRPr lang="en-GB" dirty="0"/>
          </a:p>
        </p:txBody>
      </p:sp>
      <p:sp>
        <p:nvSpPr>
          <p:cNvPr id="14" name="Freeform 14"/>
          <p:cNvSpPr/>
          <p:nvPr/>
        </p:nvSpPr>
        <p:spPr>
          <a:xfrm>
            <a:off x="15218390" y="7891116"/>
            <a:ext cx="644234" cy="243552"/>
          </a:xfrm>
          <a:custGeom>
            <a:avLst/>
            <a:gdLst/>
            <a:ahLst/>
            <a:cxnLst/>
            <a:rect l="l" t="t" r="r" b="b"/>
            <a:pathLst>
              <a:path w="644234" h="243552">
                <a:moveTo>
                  <a:pt x="0" y="0"/>
                </a:moveTo>
                <a:lnTo>
                  <a:pt x="644234" y="0"/>
                </a:lnTo>
                <a:lnTo>
                  <a:pt x="644234" y="243552"/>
                </a:lnTo>
                <a:lnTo>
                  <a:pt x="0" y="243552"/>
                </a:lnTo>
                <a:lnTo>
                  <a:pt x="0" y="0"/>
                </a:lnTo>
                <a:close/>
              </a:path>
            </a:pathLst>
          </a:custGeom>
          <a:blipFill>
            <a:blip r:embed="rId9"/>
            <a:stretch>
              <a:fillRect/>
            </a:stretch>
          </a:blipFill>
        </p:spPr>
        <p:txBody>
          <a:bodyPr/>
          <a:lstStyle/>
          <a:p>
            <a:endParaRPr lang="en-GB" dirty="0"/>
          </a:p>
        </p:txBody>
      </p:sp>
      <p:sp>
        <p:nvSpPr>
          <p:cNvPr id="15" name="Freeform 15"/>
          <p:cNvSpPr/>
          <p:nvPr/>
        </p:nvSpPr>
        <p:spPr>
          <a:xfrm>
            <a:off x="14068567" y="8672413"/>
            <a:ext cx="274344" cy="1309769"/>
          </a:xfrm>
          <a:custGeom>
            <a:avLst/>
            <a:gdLst/>
            <a:ahLst/>
            <a:cxnLst/>
            <a:rect l="l" t="t" r="r" b="b"/>
            <a:pathLst>
              <a:path w="274344" h="1309769">
                <a:moveTo>
                  <a:pt x="0" y="0"/>
                </a:moveTo>
                <a:lnTo>
                  <a:pt x="274343" y="0"/>
                </a:lnTo>
                <a:lnTo>
                  <a:pt x="274343" y="1309770"/>
                </a:lnTo>
                <a:lnTo>
                  <a:pt x="0" y="1309770"/>
                </a:lnTo>
                <a:lnTo>
                  <a:pt x="0" y="0"/>
                </a:lnTo>
                <a:close/>
              </a:path>
            </a:pathLst>
          </a:custGeom>
          <a:blipFill>
            <a:blip r:embed="rId7"/>
            <a:stretch>
              <a:fillRect/>
            </a:stretch>
          </a:blipFill>
        </p:spPr>
        <p:txBody>
          <a:bodyPr/>
          <a:lstStyle/>
          <a:p>
            <a:endParaRPr lang="en-GB" dirty="0"/>
          </a:p>
        </p:txBody>
      </p:sp>
      <p:sp>
        <p:nvSpPr>
          <p:cNvPr id="16" name="Freeform 16"/>
          <p:cNvSpPr/>
          <p:nvPr/>
        </p:nvSpPr>
        <p:spPr>
          <a:xfrm>
            <a:off x="15258193" y="10017390"/>
            <a:ext cx="704465" cy="269610"/>
          </a:xfrm>
          <a:custGeom>
            <a:avLst/>
            <a:gdLst/>
            <a:ahLst/>
            <a:cxnLst/>
            <a:rect l="l" t="t" r="r" b="b"/>
            <a:pathLst>
              <a:path w="704465" h="269610">
                <a:moveTo>
                  <a:pt x="0" y="0"/>
                </a:moveTo>
                <a:lnTo>
                  <a:pt x="704465" y="0"/>
                </a:lnTo>
                <a:lnTo>
                  <a:pt x="704465" y="269610"/>
                </a:lnTo>
                <a:lnTo>
                  <a:pt x="0" y="269610"/>
                </a:lnTo>
                <a:lnTo>
                  <a:pt x="0" y="0"/>
                </a:lnTo>
                <a:close/>
              </a:path>
            </a:pathLst>
          </a:custGeom>
          <a:blipFill>
            <a:blip r:embed="rId10"/>
            <a:stretch>
              <a:fillRect/>
            </a:stretch>
          </a:blipFill>
        </p:spPr>
        <p:txBody>
          <a:bodyPr/>
          <a:lstStyle/>
          <a:p>
            <a:endParaRPr lang="en-GB" dirty="0"/>
          </a:p>
        </p:txBody>
      </p:sp>
      <p:sp>
        <p:nvSpPr>
          <p:cNvPr id="17" name="Freeform 17"/>
          <p:cNvSpPr/>
          <p:nvPr/>
        </p:nvSpPr>
        <p:spPr>
          <a:xfrm>
            <a:off x="8868538" y="4588611"/>
            <a:ext cx="414097" cy="554889"/>
          </a:xfrm>
          <a:custGeom>
            <a:avLst/>
            <a:gdLst/>
            <a:ahLst/>
            <a:cxnLst/>
            <a:rect l="l" t="t" r="r" b="b"/>
            <a:pathLst>
              <a:path w="414097" h="554889">
                <a:moveTo>
                  <a:pt x="0" y="0"/>
                </a:moveTo>
                <a:lnTo>
                  <a:pt x="414096" y="0"/>
                </a:lnTo>
                <a:lnTo>
                  <a:pt x="414096" y="554889"/>
                </a:lnTo>
                <a:lnTo>
                  <a:pt x="0" y="554889"/>
                </a:lnTo>
                <a:lnTo>
                  <a:pt x="0" y="0"/>
                </a:lnTo>
                <a:close/>
              </a:path>
            </a:pathLst>
          </a:custGeom>
          <a:blipFill>
            <a:blip r:embed="rId11"/>
            <a:stretch>
              <a:fillRect/>
            </a:stretch>
          </a:blipFill>
        </p:spPr>
        <p:txBody>
          <a:bodyPr/>
          <a:lstStyle/>
          <a:p>
            <a:endParaRPr lang="en-GB" dirty="0"/>
          </a:p>
        </p:txBody>
      </p:sp>
      <p:sp>
        <p:nvSpPr>
          <p:cNvPr id="18" name="Freeform 18"/>
          <p:cNvSpPr/>
          <p:nvPr/>
        </p:nvSpPr>
        <p:spPr>
          <a:xfrm>
            <a:off x="8800124" y="6697573"/>
            <a:ext cx="550925" cy="638753"/>
          </a:xfrm>
          <a:custGeom>
            <a:avLst/>
            <a:gdLst/>
            <a:ahLst/>
            <a:cxnLst/>
            <a:rect l="l" t="t" r="r" b="b"/>
            <a:pathLst>
              <a:path w="550925" h="638753">
                <a:moveTo>
                  <a:pt x="0" y="0"/>
                </a:moveTo>
                <a:lnTo>
                  <a:pt x="550924" y="0"/>
                </a:lnTo>
                <a:lnTo>
                  <a:pt x="550924" y="638753"/>
                </a:lnTo>
                <a:lnTo>
                  <a:pt x="0" y="63875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dirty="0"/>
          </a:p>
        </p:txBody>
      </p:sp>
      <p:sp>
        <p:nvSpPr>
          <p:cNvPr id="19" name="Freeform 19"/>
          <p:cNvSpPr/>
          <p:nvPr/>
        </p:nvSpPr>
        <p:spPr>
          <a:xfrm>
            <a:off x="8800124" y="8878403"/>
            <a:ext cx="554889" cy="554889"/>
          </a:xfrm>
          <a:custGeom>
            <a:avLst/>
            <a:gdLst/>
            <a:ahLst/>
            <a:cxnLst/>
            <a:rect l="l" t="t" r="r" b="b"/>
            <a:pathLst>
              <a:path w="554889" h="554889">
                <a:moveTo>
                  <a:pt x="0" y="0"/>
                </a:moveTo>
                <a:lnTo>
                  <a:pt x="554889" y="0"/>
                </a:lnTo>
                <a:lnTo>
                  <a:pt x="554889" y="554890"/>
                </a:lnTo>
                <a:lnTo>
                  <a:pt x="0" y="554890"/>
                </a:lnTo>
                <a:lnTo>
                  <a:pt x="0" y="0"/>
                </a:lnTo>
                <a:close/>
              </a:path>
            </a:pathLst>
          </a:custGeom>
          <a:blipFill>
            <a:blip r:embed="rId14"/>
            <a:stretch>
              <a:fillRect/>
            </a:stretch>
          </a:blipFill>
        </p:spPr>
        <p:txBody>
          <a:bodyPr/>
          <a:lstStyle/>
          <a:p>
            <a:endParaRPr lang="en-GB" dirty="0"/>
          </a:p>
        </p:txBody>
      </p:sp>
      <p:sp>
        <p:nvSpPr>
          <p:cNvPr id="20" name="Freeform 20"/>
          <p:cNvSpPr/>
          <p:nvPr/>
        </p:nvSpPr>
        <p:spPr>
          <a:xfrm>
            <a:off x="8726271" y="2748450"/>
            <a:ext cx="624778" cy="521966"/>
          </a:xfrm>
          <a:custGeom>
            <a:avLst/>
            <a:gdLst/>
            <a:ahLst/>
            <a:cxnLst/>
            <a:rect l="l" t="t" r="r" b="b"/>
            <a:pathLst>
              <a:path w="624778" h="521966">
                <a:moveTo>
                  <a:pt x="0" y="0"/>
                </a:moveTo>
                <a:lnTo>
                  <a:pt x="624777" y="0"/>
                </a:lnTo>
                <a:lnTo>
                  <a:pt x="624777" y="521966"/>
                </a:lnTo>
                <a:lnTo>
                  <a:pt x="0" y="521966"/>
                </a:lnTo>
                <a:lnTo>
                  <a:pt x="0" y="0"/>
                </a:lnTo>
                <a:close/>
              </a:path>
            </a:pathLst>
          </a:custGeom>
          <a:blipFill>
            <a:blip r:embed="rId15"/>
            <a:stretch>
              <a:fillRect/>
            </a:stretch>
          </a:blipFill>
        </p:spPr>
        <p:txBody>
          <a:bodyPr/>
          <a:lstStyle/>
          <a:p>
            <a:endParaRPr lang="en-GB" dirty="0"/>
          </a:p>
        </p:txBody>
      </p:sp>
      <p:sp>
        <p:nvSpPr>
          <p:cNvPr id="21" name="Freeform 21"/>
          <p:cNvSpPr/>
          <p:nvPr/>
        </p:nvSpPr>
        <p:spPr>
          <a:xfrm>
            <a:off x="281789" y="2196000"/>
            <a:ext cx="7844407" cy="7259298"/>
          </a:xfrm>
          <a:custGeom>
            <a:avLst/>
            <a:gdLst/>
            <a:ahLst/>
            <a:cxnLst/>
            <a:rect l="l" t="t" r="r" b="b"/>
            <a:pathLst>
              <a:path w="7844407" h="7259298">
                <a:moveTo>
                  <a:pt x="0" y="0"/>
                </a:moveTo>
                <a:lnTo>
                  <a:pt x="7844407" y="0"/>
                </a:lnTo>
                <a:lnTo>
                  <a:pt x="7844407" y="7259298"/>
                </a:lnTo>
                <a:lnTo>
                  <a:pt x="0" y="7259298"/>
                </a:lnTo>
                <a:lnTo>
                  <a:pt x="0" y="0"/>
                </a:lnTo>
                <a:close/>
              </a:path>
            </a:pathLst>
          </a:custGeom>
          <a:blipFill>
            <a:blip r:embed="rId16"/>
            <a:stretch>
              <a:fillRect t="-33027" r="-118853"/>
            </a:stretch>
          </a:blipFill>
        </p:spPr>
        <p:txBody>
          <a:bodyPr/>
          <a:lstStyle/>
          <a:p>
            <a:endParaRPr lang="en-GB" dirty="0"/>
          </a:p>
        </p:txBody>
      </p:sp>
      <p:sp>
        <p:nvSpPr>
          <p:cNvPr id="22" name="TextBox 22"/>
          <p:cNvSpPr txBox="1"/>
          <p:nvPr/>
        </p:nvSpPr>
        <p:spPr>
          <a:xfrm>
            <a:off x="9466879" y="4642107"/>
            <a:ext cx="4338968" cy="538609"/>
          </a:xfrm>
          <a:prstGeom prst="rect">
            <a:avLst/>
          </a:prstGeom>
        </p:spPr>
        <p:txBody>
          <a:bodyPr lIns="0" tIns="0" rIns="0" bIns="0" rtlCol="0" anchor="t">
            <a:spAutoFit/>
          </a:bodyPr>
          <a:lstStyle/>
          <a:p>
            <a:pPr>
              <a:lnSpc>
                <a:spcPts val="4200"/>
              </a:lnSpc>
              <a:spcBef>
                <a:spcPct val="0"/>
              </a:spcBef>
            </a:pPr>
            <a:r>
              <a:rPr lang="en-US" sz="3000" dirty="0">
                <a:solidFill>
                  <a:srgbClr val="262021"/>
                </a:solidFill>
                <a:latin typeface="Body Grotesque"/>
              </a:rPr>
              <a:t>Age: majority aged 35-44 </a:t>
            </a:r>
          </a:p>
        </p:txBody>
      </p:sp>
      <p:sp>
        <p:nvSpPr>
          <p:cNvPr id="23" name="TextBox 23"/>
          <p:cNvSpPr txBox="1"/>
          <p:nvPr/>
        </p:nvSpPr>
        <p:spPr>
          <a:xfrm>
            <a:off x="9513101" y="6778824"/>
            <a:ext cx="3593299" cy="538609"/>
          </a:xfrm>
          <a:prstGeom prst="rect">
            <a:avLst/>
          </a:prstGeom>
        </p:spPr>
        <p:txBody>
          <a:bodyPr wrap="square" lIns="0" tIns="0" rIns="0" bIns="0" rtlCol="0" anchor="t">
            <a:spAutoFit/>
          </a:bodyPr>
          <a:lstStyle/>
          <a:p>
            <a:pPr>
              <a:lnSpc>
                <a:spcPts val="4200"/>
              </a:lnSpc>
              <a:spcBef>
                <a:spcPct val="0"/>
              </a:spcBef>
            </a:pPr>
            <a:r>
              <a:rPr lang="en-US" sz="3000" dirty="0">
                <a:solidFill>
                  <a:srgbClr val="262021"/>
                </a:solidFill>
                <a:latin typeface="Body Grotesque"/>
              </a:rPr>
              <a:t>Gender: 72% female</a:t>
            </a:r>
          </a:p>
        </p:txBody>
      </p:sp>
      <p:sp>
        <p:nvSpPr>
          <p:cNvPr id="24" name="TextBox 24"/>
          <p:cNvSpPr txBox="1"/>
          <p:nvPr/>
        </p:nvSpPr>
        <p:spPr>
          <a:xfrm>
            <a:off x="9513101" y="8916689"/>
            <a:ext cx="3724076" cy="538609"/>
          </a:xfrm>
          <a:prstGeom prst="rect">
            <a:avLst/>
          </a:prstGeom>
        </p:spPr>
        <p:txBody>
          <a:bodyPr lIns="0" tIns="0" rIns="0" bIns="0" rtlCol="0" anchor="t">
            <a:spAutoFit/>
          </a:bodyPr>
          <a:lstStyle/>
          <a:p>
            <a:pPr>
              <a:lnSpc>
                <a:spcPts val="4200"/>
              </a:lnSpc>
              <a:spcBef>
                <a:spcPct val="0"/>
              </a:spcBef>
            </a:pPr>
            <a:r>
              <a:rPr lang="en-US" sz="3000" dirty="0">
                <a:solidFill>
                  <a:srgbClr val="262021"/>
                </a:solidFill>
                <a:latin typeface="Body Grotesque"/>
              </a:rPr>
              <a:t>Ethnicity: 65.6% white</a:t>
            </a:r>
          </a:p>
        </p:txBody>
      </p:sp>
      <p:sp>
        <p:nvSpPr>
          <p:cNvPr id="25" name="TextBox 25"/>
          <p:cNvSpPr txBox="1"/>
          <p:nvPr/>
        </p:nvSpPr>
        <p:spPr>
          <a:xfrm>
            <a:off x="9513101" y="2714158"/>
            <a:ext cx="4338968" cy="538609"/>
          </a:xfrm>
          <a:prstGeom prst="rect">
            <a:avLst/>
          </a:prstGeom>
        </p:spPr>
        <p:txBody>
          <a:bodyPr wrap="square" lIns="0" tIns="0" rIns="0" bIns="0" rtlCol="0" anchor="t">
            <a:spAutoFit/>
          </a:bodyPr>
          <a:lstStyle/>
          <a:p>
            <a:pPr>
              <a:lnSpc>
                <a:spcPts val="4200"/>
              </a:lnSpc>
              <a:spcBef>
                <a:spcPct val="0"/>
              </a:spcBef>
            </a:pPr>
            <a:r>
              <a:rPr lang="en-US" sz="3000" dirty="0">
                <a:solidFill>
                  <a:srgbClr val="262021"/>
                </a:solidFill>
                <a:latin typeface="Body Grotesque"/>
              </a:rPr>
              <a:t>BMI: median 35.5kg/m2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b="-18518"/>
            </a:stretch>
          </a:blipFill>
        </p:spPr>
        <p:txBody>
          <a:bodyPr/>
          <a:lstStyle/>
          <a:p>
            <a:endParaRPr lang="en-GB" dirty="0">
              <a:solidFill>
                <a:srgbClr val="6666FF"/>
              </a:solidFill>
            </a:endParaRPr>
          </a:p>
        </p:txBody>
      </p:sp>
      <p:grpSp>
        <p:nvGrpSpPr>
          <p:cNvPr id="7" name="Group 7"/>
          <p:cNvGrpSpPr/>
          <p:nvPr/>
        </p:nvGrpSpPr>
        <p:grpSpPr>
          <a:xfrm>
            <a:off x="0" y="-47625"/>
            <a:ext cx="18288000" cy="1619469"/>
            <a:chOff x="0" y="0"/>
            <a:chExt cx="4816593" cy="426527"/>
          </a:xfrm>
        </p:grpSpPr>
        <p:sp>
          <p:nvSpPr>
            <p:cNvPr id="8" name="Freeform 8"/>
            <p:cNvSpPr/>
            <p:nvPr/>
          </p:nvSpPr>
          <p:spPr>
            <a:xfrm>
              <a:off x="0" y="0"/>
              <a:ext cx="4816592" cy="426527"/>
            </a:xfrm>
            <a:custGeom>
              <a:avLst/>
              <a:gdLst/>
              <a:ahLst/>
              <a:cxnLst/>
              <a:rect l="l" t="t" r="r" b="b"/>
              <a:pathLst>
                <a:path w="4816592" h="426527">
                  <a:moveTo>
                    <a:pt x="0" y="0"/>
                  </a:moveTo>
                  <a:lnTo>
                    <a:pt x="4816592" y="0"/>
                  </a:lnTo>
                  <a:lnTo>
                    <a:pt x="4816592" y="426527"/>
                  </a:lnTo>
                  <a:lnTo>
                    <a:pt x="0" y="426527"/>
                  </a:lnTo>
                  <a:close/>
                </a:path>
              </a:pathLst>
            </a:custGeom>
            <a:solidFill>
              <a:srgbClr val="74D2C5"/>
            </a:solidFill>
          </p:spPr>
          <p:txBody>
            <a:bodyPr/>
            <a:lstStyle/>
            <a:p>
              <a:endParaRPr lang="en-GB" dirty="0"/>
            </a:p>
          </p:txBody>
        </p:sp>
        <p:sp>
          <p:nvSpPr>
            <p:cNvPr id="9" name="TextBox 9"/>
            <p:cNvSpPr txBox="1"/>
            <p:nvPr/>
          </p:nvSpPr>
          <p:spPr>
            <a:xfrm>
              <a:off x="0" y="-47625"/>
              <a:ext cx="4816593" cy="474152"/>
            </a:xfrm>
            <a:prstGeom prst="rect">
              <a:avLst/>
            </a:prstGeom>
          </p:spPr>
          <p:txBody>
            <a:bodyPr lIns="50800" tIns="50800" rIns="50800" bIns="50800" rtlCol="0" anchor="ctr"/>
            <a:lstStyle/>
            <a:p>
              <a:pPr algn="ctr">
                <a:lnSpc>
                  <a:spcPts val="3499"/>
                </a:lnSpc>
              </a:pPr>
              <a:endParaRPr dirty="0"/>
            </a:p>
          </p:txBody>
        </p:sp>
      </p:grpSp>
      <p:sp>
        <p:nvSpPr>
          <p:cNvPr id="10" name="Freeform 10"/>
          <p:cNvSpPr/>
          <p:nvPr/>
        </p:nvSpPr>
        <p:spPr>
          <a:xfrm>
            <a:off x="13253596" y="146263"/>
            <a:ext cx="4735311" cy="1327161"/>
          </a:xfrm>
          <a:custGeom>
            <a:avLst/>
            <a:gdLst/>
            <a:ahLst/>
            <a:cxnLst/>
            <a:rect l="l" t="t" r="r" b="b"/>
            <a:pathLst>
              <a:path w="4735311" h="1327161">
                <a:moveTo>
                  <a:pt x="0" y="0"/>
                </a:moveTo>
                <a:lnTo>
                  <a:pt x="4735311" y="0"/>
                </a:lnTo>
                <a:lnTo>
                  <a:pt x="4735311" y="1327162"/>
                </a:lnTo>
                <a:lnTo>
                  <a:pt x="0" y="1327162"/>
                </a:lnTo>
                <a:lnTo>
                  <a:pt x="0" y="0"/>
                </a:lnTo>
                <a:close/>
              </a:path>
            </a:pathLst>
          </a:custGeom>
          <a:blipFill>
            <a:blip r:embed="rId3"/>
            <a:stretch>
              <a:fillRect/>
            </a:stretch>
          </a:blipFill>
        </p:spPr>
        <p:txBody>
          <a:bodyPr/>
          <a:lstStyle/>
          <a:p>
            <a:endParaRPr lang="en-GB" dirty="0"/>
          </a:p>
        </p:txBody>
      </p:sp>
      <p:sp>
        <p:nvSpPr>
          <p:cNvPr id="11" name="Freeform 11"/>
          <p:cNvSpPr/>
          <p:nvPr/>
        </p:nvSpPr>
        <p:spPr>
          <a:xfrm>
            <a:off x="11798543" y="3752166"/>
            <a:ext cx="553291" cy="536001"/>
          </a:xfrm>
          <a:custGeom>
            <a:avLst/>
            <a:gdLst/>
            <a:ahLst/>
            <a:cxnLst/>
            <a:rect l="l" t="t" r="r" b="b"/>
            <a:pathLst>
              <a:path w="553291" h="536001">
                <a:moveTo>
                  <a:pt x="0" y="0"/>
                </a:moveTo>
                <a:lnTo>
                  <a:pt x="553290" y="0"/>
                </a:lnTo>
                <a:lnTo>
                  <a:pt x="553290" y="536000"/>
                </a:lnTo>
                <a:lnTo>
                  <a:pt x="0" y="5360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dirty="0">
              <a:solidFill>
                <a:srgbClr val="9999FF"/>
              </a:solidFill>
            </a:endParaRPr>
          </a:p>
        </p:txBody>
      </p:sp>
      <p:sp>
        <p:nvSpPr>
          <p:cNvPr id="13" name="TextBox 13"/>
          <p:cNvSpPr txBox="1"/>
          <p:nvPr/>
        </p:nvSpPr>
        <p:spPr>
          <a:xfrm>
            <a:off x="12431046" y="3784218"/>
            <a:ext cx="3904636" cy="448841"/>
          </a:xfrm>
          <a:prstGeom prst="rect">
            <a:avLst/>
          </a:prstGeom>
        </p:spPr>
        <p:txBody>
          <a:bodyPr wrap="square" lIns="0" tIns="0" rIns="0" bIns="0" rtlCol="0" anchor="t">
            <a:spAutoFit/>
          </a:bodyPr>
          <a:lstStyle/>
          <a:p>
            <a:pPr algn="ctr">
              <a:lnSpc>
                <a:spcPts val="3499"/>
              </a:lnSpc>
              <a:spcBef>
                <a:spcPct val="0"/>
              </a:spcBef>
            </a:pPr>
            <a:r>
              <a:rPr lang="en-US" sz="2499" b="1" u="sng" dirty="0">
                <a:latin typeface="Body Grotesque"/>
              </a:rPr>
              <a:t>The Conscious Consumer</a:t>
            </a:r>
          </a:p>
        </p:txBody>
      </p:sp>
      <p:sp>
        <p:nvSpPr>
          <p:cNvPr id="14" name="TextBox 14"/>
          <p:cNvSpPr txBox="1"/>
          <p:nvPr/>
        </p:nvSpPr>
        <p:spPr>
          <a:xfrm>
            <a:off x="1028700" y="457419"/>
            <a:ext cx="8859625" cy="809625"/>
          </a:xfrm>
          <a:prstGeom prst="rect">
            <a:avLst/>
          </a:prstGeom>
        </p:spPr>
        <p:txBody>
          <a:bodyPr lIns="0" tIns="0" rIns="0" bIns="0" rtlCol="0" anchor="t">
            <a:spAutoFit/>
          </a:bodyPr>
          <a:lstStyle/>
          <a:p>
            <a:pPr>
              <a:lnSpc>
                <a:spcPts val="6000"/>
              </a:lnSpc>
            </a:pPr>
            <a:r>
              <a:rPr lang="en-US" sz="6000" dirty="0">
                <a:solidFill>
                  <a:srgbClr val="262021"/>
                </a:solidFill>
                <a:latin typeface="Body Grotesque Bold"/>
              </a:rPr>
              <a:t>Results</a:t>
            </a:r>
          </a:p>
        </p:txBody>
      </p:sp>
      <p:sp>
        <p:nvSpPr>
          <p:cNvPr id="15" name="TextBox 15"/>
          <p:cNvSpPr txBox="1"/>
          <p:nvPr/>
        </p:nvSpPr>
        <p:spPr>
          <a:xfrm>
            <a:off x="12512228" y="6720675"/>
            <a:ext cx="3823454" cy="448841"/>
          </a:xfrm>
          <a:prstGeom prst="rect">
            <a:avLst/>
          </a:prstGeom>
        </p:spPr>
        <p:txBody>
          <a:bodyPr wrap="square" lIns="0" tIns="0" rIns="0" bIns="0" rtlCol="0" anchor="t">
            <a:spAutoFit/>
          </a:bodyPr>
          <a:lstStyle/>
          <a:p>
            <a:pPr algn="ctr">
              <a:lnSpc>
                <a:spcPts val="3499"/>
              </a:lnSpc>
              <a:spcBef>
                <a:spcPct val="0"/>
              </a:spcBef>
            </a:pPr>
            <a:r>
              <a:rPr lang="en-US" sz="2499" b="1" u="sng" dirty="0">
                <a:latin typeface="Body Grotesque"/>
              </a:rPr>
              <a:t>The Restricted Consumer</a:t>
            </a:r>
          </a:p>
        </p:txBody>
      </p:sp>
      <p:sp>
        <p:nvSpPr>
          <p:cNvPr id="16" name="TextBox 16"/>
          <p:cNvSpPr txBox="1"/>
          <p:nvPr/>
        </p:nvSpPr>
        <p:spPr>
          <a:xfrm>
            <a:off x="1028700" y="2914991"/>
            <a:ext cx="2627877" cy="409575"/>
          </a:xfrm>
          <a:prstGeom prst="rect">
            <a:avLst/>
          </a:prstGeom>
        </p:spPr>
        <p:txBody>
          <a:bodyPr lIns="0" tIns="0" rIns="0" bIns="0" rtlCol="0" anchor="t">
            <a:spAutoFit/>
          </a:bodyPr>
          <a:lstStyle/>
          <a:p>
            <a:pPr algn="just">
              <a:lnSpc>
                <a:spcPts val="3000"/>
              </a:lnSpc>
            </a:pPr>
            <a:r>
              <a:rPr lang="en-US" sz="3000" dirty="0">
                <a:solidFill>
                  <a:srgbClr val="262021"/>
                </a:solidFill>
                <a:latin typeface="Body Grotesque Bold"/>
              </a:rPr>
              <a:t>Main themes</a:t>
            </a:r>
          </a:p>
        </p:txBody>
      </p:sp>
      <p:sp>
        <p:nvSpPr>
          <p:cNvPr id="18" name="TextBox 18"/>
          <p:cNvSpPr txBox="1"/>
          <p:nvPr/>
        </p:nvSpPr>
        <p:spPr>
          <a:xfrm>
            <a:off x="1028700" y="2067363"/>
            <a:ext cx="8655777" cy="432811"/>
          </a:xfrm>
          <a:prstGeom prst="rect">
            <a:avLst/>
          </a:prstGeom>
        </p:spPr>
        <p:txBody>
          <a:bodyPr lIns="0" tIns="0" rIns="0" bIns="0" rtlCol="0" anchor="t">
            <a:spAutoFit/>
          </a:bodyPr>
          <a:lstStyle/>
          <a:p>
            <a:pPr>
              <a:lnSpc>
                <a:spcPts val="3499"/>
              </a:lnSpc>
              <a:spcBef>
                <a:spcPct val="0"/>
              </a:spcBef>
            </a:pPr>
            <a:r>
              <a:rPr lang="en-US" sz="2499" dirty="0">
                <a:solidFill>
                  <a:srgbClr val="262021"/>
                </a:solidFill>
                <a:latin typeface="Body Grotesque"/>
              </a:rPr>
              <a:t>Analysis Method: Thematic analysis  (Braun &amp; Clarke, 2022)​</a:t>
            </a:r>
            <a:r>
              <a:rPr lang="en-US" sz="2499" baseline="30000" dirty="0">
                <a:solidFill>
                  <a:srgbClr val="262021"/>
                </a:solidFill>
                <a:latin typeface="Body Grotesque"/>
              </a:rPr>
              <a:t>6</a:t>
            </a:r>
            <a:endParaRPr lang="en-US" sz="2499" dirty="0">
              <a:solidFill>
                <a:srgbClr val="262021"/>
              </a:solidFill>
              <a:latin typeface="Body Grotesque"/>
            </a:endParaRPr>
          </a:p>
        </p:txBody>
      </p:sp>
      <p:sp>
        <p:nvSpPr>
          <p:cNvPr id="19" name="Freeform 19"/>
          <p:cNvSpPr/>
          <p:nvPr/>
        </p:nvSpPr>
        <p:spPr>
          <a:xfrm>
            <a:off x="11798542" y="6677094"/>
            <a:ext cx="553291" cy="536001"/>
          </a:xfrm>
          <a:custGeom>
            <a:avLst/>
            <a:gdLst/>
            <a:ahLst/>
            <a:cxnLst/>
            <a:rect l="l" t="t" r="r" b="b"/>
            <a:pathLst>
              <a:path w="553291" h="536001">
                <a:moveTo>
                  <a:pt x="0" y="0"/>
                </a:moveTo>
                <a:lnTo>
                  <a:pt x="553290" y="0"/>
                </a:lnTo>
                <a:lnTo>
                  <a:pt x="553290" y="536001"/>
                </a:lnTo>
                <a:lnTo>
                  <a:pt x="0" y="5360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dirty="0"/>
          </a:p>
        </p:txBody>
      </p:sp>
      <p:sp>
        <p:nvSpPr>
          <p:cNvPr id="6" name="Freeform 12">
            <a:extLst>
              <a:ext uri="{FF2B5EF4-FFF2-40B4-BE49-F238E27FC236}">
                <a16:creationId xmlns:a16="http://schemas.microsoft.com/office/drawing/2014/main" id="{C4B2C6D3-8836-9ED7-8427-4694E4187EBC}"/>
              </a:ext>
            </a:extLst>
          </p:cNvPr>
          <p:cNvSpPr/>
          <p:nvPr/>
        </p:nvSpPr>
        <p:spPr>
          <a:xfrm>
            <a:off x="1028700" y="3661086"/>
            <a:ext cx="9944100" cy="5673413"/>
          </a:xfrm>
          <a:custGeom>
            <a:avLst/>
            <a:gdLst/>
            <a:ahLst/>
            <a:cxnLst/>
            <a:rect l="l" t="t" r="r" b="b"/>
            <a:pathLst>
              <a:path w="9568891" h="5465000">
                <a:moveTo>
                  <a:pt x="0" y="0"/>
                </a:moveTo>
                <a:lnTo>
                  <a:pt x="9568891" y="0"/>
                </a:lnTo>
                <a:lnTo>
                  <a:pt x="9568891" y="5465000"/>
                </a:lnTo>
                <a:lnTo>
                  <a:pt x="0" y="5465000"/>
                </a:lnTo>
                <a:lnTo>
                  <a:pt x="0" y="0"/>
                </a:lnTo>
                <a:close/>
              </a:path>
            </a:pathLst>
          </a:custGeom>
          <a:blipFill>
            <a:blip r:embed="rId6"/>
            <a:stretch>
              <a:fillRect l="-103065"/>
            </a:stretch>
          </a:blipFill>
        </p:spPr>
        <p:txBody>
          <a:bodyPr/>
          <a:lstStyle/>
          <a:p>
            <a:endParaRPr lang="en-GB" dirty="0"/>
          </a:p>
        </p:txBody>
      </p:sp>
      <p:sp>
        <p:nvSpPr>
          <p:cNvPr id="12" name="TextBox 13">
            <a:extLst>
              <a:ext uri="{FF2B5EF4-FFF2-40B4-BE49-F238E27FC236}">
                <a16:creationId xmlns:a16="http://schemas.microsoft.com/office/drawing/2014/main" id="{67AB29CE-EBA0-1E4A-5AB7-37AABBBCD849}"/>
              </a:ext>
            </a:extLst>
          </p:cNvPr>
          <p:cNvSpPr txBox="1"/>
          <p:nvPr/>
        </p:nvSpPr>
        <p:spPr>
          <a:xfrm>
            <a:off x="12431042" y="4454642"/>
            <a:ext cx="5475958" cy="1760097"/>
          </a:xfrm>
          <a:prstGeom prst="rect">
            <a:avLst/>
          </a:prstGeom>
        </p:spPr>
        <p:txBody>
          <a:bodyPr wrap="square" lIns="0" tIns="0" rIns="0" bIns="0" rtlCol="0" anchor="t">
            <a:spAutoFit/>
          </a:bodyPr>
          <a:lstStyle/>
          <a:p>
            <a:pPr marL="342900" indent="-342900">
              <a:lnSpc>
                <a:spcPts val="3499"/>
              </a:lnSpc>
              <a:spcBef>
                <a:spcPct val="0"/>
              </a:spcBef>
              <a:buFont typeface="Arial" panose="020B0604020202020204" pitchFamily="34" charset="0"/>
              <a:buChar char="•"/>
            </a:pPr>
            <a:r>
              <a:rPr lang="en-US" sz="2000" dirty="0">
                <a:solidFill>
                  <a:srgbClr val="262021"/>
                </a:solidFill>
                <a:latin typeface="Body Grotesque" panose="020B0604020202020204" charset="0"/>
              </a:rPr>
              <a:t>Searching, planning and preparing</a:t>
            </a:r>
          </a:p>
          <a:p>
            <a:pPr marL="342900" indent="-342900">
              <a:lnSpc>
                <a:spcPts val="3499"/>
              </a:lnSpc>
              <a:spcBef>
                <a:spcPct val="0"/>
              </a:spcBef>
              <a:buFont typeface="Arial" panose="020B0604020202020204" pitchFamily="34" charset="0"/>
              <a:buChar char="•"/>
            </a:pPr>
            <a:r>
              <a:rPr lang="en-US" sz="2000" dirty="0">
                <a:solidFill>
                  <a:srgbClr val="262021"/>
                </a:solidFill>
                <a:latin typeface="Body Grotesque" panose="020B0604020202020204" charset="0"/>
              </a:rPr>
              <a:t>A good knowledge of food prices</a:t>
            </a:r>
          </a:p>
          <a:p>
            <a:pPr marL="342900" indent="-342900">
              <a:lnSpc>
                <a:spcPts val="3499"/>
              </a:lnSpc>
              <a:spcBef>
                <a:spcPct val="0"/>
              </a:spcBef>
              <a:buFont typeface="Arial" panose="020B0604020202020204" pitchFamily="34" charset="0"/>
              <a:buChar char="•"/>
            </a:pPr>
            <a:r>
              <a:rPr lang="en-US" sz="2000" dirty="0">
                <a:solidFill>
                  <a:srgbClr val="262021"/>
                </a:solidFill>
                <a:latin typeface="Body Grotesque" panose="020B0604020202020204" charset="0"/>
              </a:rPr>
              <a:t>Checking the labels: Engaging and actively disengaging with nutritional information </a:t>
            </a:r>
          </a:p>
        </p:txBody>
      </p:sp>
      <p:sp>
        <p:nvSpPr>
          <p:cNvPr id="17" name="TextBox 13">
            <a:extLst>
              <a:ext uri="{FF2B5EF4-FFF2-40B4-BE49-F238E27FC236}">
                <a16:creationId xmlns:a16="http://schemas.microsoft.com/office/drawing/2014/main" id="{F8C8FA67-D673-F132-4EF7-D457BCFE1C20}"/>
              </a:ext>
            </a:extLst>
          </p:cNvPr>
          <p:cNvSpPr txBox="1"/>
          <p:nvPr/>
        </p:nvSpPr>
        <p:spPr>
          <a:xfrm>
            <a:off x="12524928" y="7574402"/>
            <a:ext cx="5475958" cy="2657779"/>
          </a:xfrm>
          <a:prstGeom prst="rect">
            <a:avLst/>
          </a:prstGeom>
        </p:spPr>
        <p:txBody>
          <a:bodyPr wrap="square" lIns="0" tIns="0" rIns="0" bIns="0" rtlCol="0" anchor="t">
            <a:spAutoFit/>
          </a:bodyPr>
          <a:lstStyle/>
          <a:p>
            <a:pPr marL="342900" indent="-342900">
              <a:lnSpc>
                <a:spcPts val="3499"/>
              </a:lnSpc>
              <a:spcBef>
                <a:spcPct val="0"/>
              </a:spcBef>
              <a:buFont typeface="Arial" panose="020B0604020202020204" pitchFamily="34" charset="0"/>
              <a:buChar char="•"/>
            </a:pPr>
            <a:r>
              <a:rPr lang="en-GB" sz="2000" dirty="0">
                <a:solidFill>
                  <a:srgbClr val="262021"/>
                </a:solidFill>
                <a:latin typeface="Body Grotesque" panose="020B0604020202020204" charset="0"/>
              </a:rPr>
              <a:t>Healthy options off the table</a:t>
            </a:r>
          </a:p>
          <a:p>
            <a:pPr marL="342900" indent="-342900">
              <a:lnSpc>
                <a:spcPts val="3499"/>
              </a:lnSpc>
              <a:spcBef>
                <a:spcPct val="0"/>
              </a:spcBef>
              <a:buFont typeface="Arial" panose="020B0604020202020204" pitchFamily="34" charset="0"/>
              <a:buChar char="•"/>
            </a:pPr>
            <a:r>
              <a:rPr lang="en-US" sz="2000" dirty="0">
                <a:solidFill>
                  <a:srgbClr val="000000"/>
                </a:solidFill>
                <a:latin typeface="Body Grotesque" panose="020B0604020202020204" charset="0"/>
              </a:rPr>
              <a:t>Shop where you can, not where you want</a:t>
            </a:r>
          </a:p>
          <a:p>
            <a:pPr marL="342900" indent="-342900">
              <a:lnSpc>
                <a:spcPts val="3499"/>
              </a:lnSpc>
              <a:spcBef>
                <a:spcPct val="0"/>
              </a:spcBef>
              <a:buFont typeface="Arial" panose="020B0604020202020204" pitchFamily="34" charset="0"/>
              <a:buChar char="•"/>
            </a:pPr>
            <a:r>
              <a:rPr lang="en-GB" sz="2000" dirty="0">
                <a:solidFill>
                  <a:srgbClr val="262021"/>
                </a:solidFill>
                <a:latin typeface="Body Grotesque" panose="020B0604020202020204" charset="0"/>
              </a:rPr>
              <a:t>Sustainability: A little bit of what I want to do and a little bit of what I can afford to do</a:t>
            </a:r>
          </a:p>
          <a:p>
            <a:pPr marL="342900" indent="-342900">
              <a:lnSpc>
                <a:spcPts val="3499"/>
              </a:lnSpc>
              <a:spcBef>
                <a:spcPct val="0"/>
              </a:spcBef>
              <a:buFont typeface="Arial" panose="020B0604020202020204" pitchFamily="34" charset="0"/>
              <a:buChar char="•"/>
            </a:pPr>
            <a:r>
              <a:rPr lang="en-GB" sz="2000" dirty="0">
                <a:solidFill>
                  <a:srgbClr val="262021"/>
                </a:solidFill>
                <a:latin typeface="Body Grotesque" panose="020B0604020202020204" charset="0"/>
              </a:rPr>
              <a:t>The emotional toll of restriction</a:t>
            </a:r>
          </a:p>
          <a:p>
            <a:pPr marL="342900" indent="-342900">
              <a:lnSpc>
                <a:spcPts val="3499"/>
              </a:lnSpc>
              <a:spcBef>
                <a:spcPct val="0"/>
              </a:spcBef>
              <a:buFont typeface="Arial" panose="020B0604020202020204" pitchFamily="34" charset="0"/>
              <a:buChar char="•"/>
            </a:pPr>
            <a:endParaRPr lang="en-GB" sz="2000" dirty="0">
              <a:solidFill>
                <a:srgbClr val="262021"/>
              </a:solidFill>
              <a:latin typeface="Body Grotesque" panose="020B060402020202020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b="-18518"/>
            </a:stretch>
          </a:blipFill>
        </p:spPr>
        <p:txBody>
          <a:bodyPr/>
          <a:lstStyle/>
          <a:p>
            <a:endParaRPr lang="en-GB" dirty="0"/>
          </a:p>
        </p:txBody>
      </p:sp>
      <p:grpSp>
        <p:nvGrpSpPr>
          <p:cNvPr id="3" name="Group 3"/>
          <p:cNvGrpSpPr/>
          <p:nvPr/>
        </p:nvGrpSpPr>
        <p:grpSpPr>
          <a:xfrm>
            <a:off x="0" y="0"/>
            <a:ext cx="18288000" cy="1785728"/>
            <a:chOff x="0" y="0"/>
            <a:chExt cx="4816593" cy="482226"/>
          </a:xfrm>
        </p:grpSpPr>
        <p:sp>
          <p:nvSpPr>
            <p:cNvPr id="4" name="Freeform 4"/>
            <p:cNvSpPr/>
            <p:nvPr/>
          </p:nvSpPr>
          <p:spPr>
            <a:xfrm>
              <a:off x="0" y="0"/>
              <a:ext cx="4816592" cy="482226"/>
            </a:xfrm>
            <a:custGeom>
              <a:avLst/>
              <a:gdLst/>
              <a:ahLst/>
              <a:cxnLst/>
              <a:rect l="l" t="t" r="r" b="b"/>
              <a:pathLst>
                <a:path w="4816592" h="482226">
                  <a:moveTo>
                    <a:pt x="0" y="0"/>
                  </a:moveTo>
                  <a:lnTo>
                    <a:pt x="4816592" y="0"/>
                  </a:lnTo>
                  <a:lnTo>
                    <a:pt x="4816592" y="482226"/>
                  </a:lnTo>
                  <a:lnTo>
                    <a:pt x="0" y="482226"/>
                  </a:lnTo>
                  <a:close/>
                </a:path>
              </a:pathLst>
            </a:custGeom>
            <a:solidFill>
              <a:srgbClr val="74D2C5"/>
            </a:solidFill>
          </p:spPr>
          <p:txBody>
            <a:bodyPr/>
            <a:lstStyle/>
            <a:p>
              <a:endParaRPr lang="en-GB" dirty="0"/>
            </a:p>
          </p:txBody>
        </p:sp>
        <p:sp>
          <p:nvSpPr>
            <p:cNvPr id="5" name="TextBox 5"/>
            <p:cNvSpPr txBox="1"/>
            <p:nvPr/>
          </p:nvSpPr>
          <p:spPr>
            <a:xfrm>
              <a:off x="0" y="-47625"/>
              <a:ext cx="4816593" cy="529851"/>
            </a:xfrm>
            <a:prstGeom prst="rect">
              <a:avLst/>
            </a:prstGeom>
          </p:spPr>
          <p:txBody>
            <a:bodyPr lIns="50800" tIns="50800" rIns="50800" bIns="50800" rtlCol="0" anchor="ctr"/>
            <a:lstStyle/>
            <a:p>
              <a:pPr algn="ctr">
                <a:lnSpc>
                  <a:spcPts val="3499"/>
                </a:lnSpc>
              </a:pPr>
              <a:endParaRPr dirty="0"/>
            </a:p>
          </p:txBody>
        </p:sp>
      </p:grpSp>
      <p:sp>
        <p:nvSpPr>
          <p:cNvPr id="6" name="TextBox 6"/>
          <p:cNvSpPr txBox="1"/>
          <p:nvPr/>
        </p:nvSpPr>
        <p:spPr>
          <a:xfrm>
            <a:off x="562020" y="199716"/>
            <a:ext cx="12452708" cy="1308050"/>
          </a:xfrm>
          <a:prstGeom prst="rect">
            <a:avLst/>
          </a:prstGeom>
        </p:spPr>
        <p:txBody>
          <a:bodyPr wrap="square" lIns="0" tIns="0" rIns="0" bIns="0" rtlCol="0" anchor="t">
            <a:spAutoFit/>
          </a:bodyPr>
          <a:lstStyle/>
          <a:p>
            <a:pPr>
              <a:lnSpc>
                <a:spcPts val="5000"/>
              </a:lnSpc>
            </a:pPr>
            <a:r>
              <a:rPr lang="en-US" sz="5000" dirty="0">
                <a:solidFill>
                  <a:srgbClr val="262021"/>
                </a:solidFill>
                <a:latin typeface="Body Grotesque Bold"/>
              </a:rPr>
              <a:t>Results: </a:t>
            </a:r>
          </a:p>
          <a:p>
            <a:pPr>
              <a:lnSpc>
                <a:spcPts val="2600"/>
              </a:lnSpc>
            </a:pPr>
            <a:r>
              <a:rPr lang="en-US" sz="2000" dirty="0">
                <a:solidFill>
                  <a:srgbClr val="262021"/>
                </a:solidFill>
                <a:latin typeface="Canva Sans Bold"/>
              </a:rPr>
              <a:t>What are the experiences of people living with obesity and food insecurity when shopping in a supermarket environment for foods that meet their personal weight loss or maintenance goals?</a:t>
            </a:r>
            <a:endParaRPr lang="en-US" sz="2000" dirty="0">
              <a:solidFill>
                <a:srgbClr val="262021"/>
              </a:solidFill>
              <a:latin typeface="Body Grotesque"/>
            </a:endParaRPr>
          </a:p>
        </p:txBody>
      </p:sp>
      <p:sp>
        <p:nvSpPr>
          <p:cNvPr id="7" name="Freeform 7"/>
          <p:cNvSpPr/>
          <p:nvPr/>
        </p:nvSpPr>
        <p:spPr>
          <a:xfrm>
            <a:off x="13014732" y="251896"/>
            <a:ext cx="4735311" cy="1327161"/>
          </a:xfrm>
          <a:custGeom>
            <a:avLst/>
            <a:gdLst/>
            <a:ahLst/>
            <a:cxnLst/>
            <a:rect l="l" t="t" r="r" b="b"/>
            <a:pathLst>
              <a:path w="4735311" h="1327161">
                <a:moveTo>
                  <a:pt x="0" y="0"/>
                </a:moveTo>
                <a:lnTo>
                  <a:pt x="4735312" y="0"/>
                </a:lnTo>
                <a:lnTo>
                  <a:pt x="4735312" y="1327161"/>
                </a:lnTo>
                <a:lnTo>
                  <a:pt x="0" y="1327161"/>
                </a:lnTo>
                <a:lnTo>
                  <a:pt x="0" y="0"/>
                </a:lnTo>
                <a:close/>
              </a:path>
            </a:pathLst>
          </a:custGeom>
          <a:blipFill>
            <a:blip r:embed="rId3"/>
            <a:stretch>
              <a:fillRect/>
            </a:stretch>
          </a:blipFill>
        </p:spPr>
        <p:txBody>
          <a:bodyPr/>
          <a:lstStyle/>
          <a:p>
            <a:endParaRPr lang="en-GB" dirty="0"/>
          </a:p>
        </p:txBody>
      </p:sp>
      <p:grpSp>
        <p:nvGrpSpPr>
          <p:cNvPr id="8" name="Group 8"/>
          <p:cNvGrpSpPr/>
          <p:nvPr/>
        </p:nvGrpSpPr>
        <p:grpSpPr>
          <a:xfrm>
            <a:off x="610015" y="3018997"/>
            <a:ext cx="2605437" cy="2605437"/>
            <a:chOff x="30021" y="-135561"/>
            <a:chExt cx="812800" cy="812800"/>
          </a:xfrm>
        </p:grpSpPr>
        <p:sp>
          <p:nvSpPr>
            <p:cNvPr id="9" name="Freeform 9"/>
            <p:cNvSpPr/>
            <p:nvPr/>
          </p:nvSpPr>
          <p:spPr>
            <a:xfrm>
              <a:off x="30021" y="-135561"/>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l="-24906" r="-24906"/>
              </a:stretch>
            </a:blipFill>
            <a:ln cap="sq">
              <a:noFill/>
              <a:prstDash val="solid"/>
              <a:miter/>
            </a:ln>
          </p:spPr>
          <p:txBody>
            <a:bodyPr/>
            <a:lstStyle/>
            <a:p>
              <a:endParaRPr lang="en-GB" dirty="0"/>
            </a:p>
          </p:txBody>
        </p:sp>
      </p:grpSp>
      <p:sp>
        <p:nvSpPr>
          <p:cNvPr id="10" name="TextBox 10"/>
          <p:cNvSpPr txBox="1"/>
          <p:nvPr/>
        </p:nvSpPr>
        <p:spPr>
          <a:xfrm>
            <a:off x="3443302" y="3406583"/>
            <a:ext cx="13537269" cy="2013372"/>
          </a:xfrm>
          <a:prstGeom prst="rect">
            <a:avLst/>
          </a:prstGeom>
        </p:spPr>
        <p:txBody>
          <a:bodyPr lIns="0" tIns="0" rIns="0" bIns="0" rtlCol="0" anchor="t">
            <a:spAutoFit/>
          </a:bodyPr>
          <a:lstStyle/>
          <a:p>
            <a:pPr algn="ctr">
              <a:lnSpc>
                <a:spcPts val="2800"/>
              </a:lnSpc>
              <a:spcBef>
                <a:spcPct val="0"/>
              </a:spcBef>
            </a:pPr>
            <a:endParaRPr dirty="0"/>
          </a:p>
          <a:p>
            <a:pPr algn="ctr">
              <a:lnSpc>
                <a:spcPts val="2940"/>
              </a:lnSpc>
              <a:spcBef>
                <a:spcPct val="0"/>
              </a:spcBef>
            </a:pPr>
            <a:r>
              <a:rPr lang="en-US" dirty="0">
                <a:solidFill>
                  <a:srgbClr val="262021"/>
                </a:solidFill>
                <a:latin typeface="Body Grotesque"/>
              </a:rPr>
              <a:t>'We look at the lists, </a:t>
            </a:r>
            <a:r>
              <a:rPr lang="en-US" dirty="0">
                <a:solidFill>
                  <a:srgbClr val="262021"/>
                </a:solidFill>
                <a:latin typeface="Body Grotesque Bold"/>
              </a:rPr>
              <a:t>I've got like 1000 cash back apps on my phone</a:t>
            </a:r>
            <a:r>
              <a:rPr lang="en-US" dirty="0">
                <a:solidFill>
                  <a:srgbClr val="262021"/>
                </a:solidFill>
                <a:latin typeface="Body Grotesque"/>
              </a:rPr>
              <a:t> so we look through those things, we militarily</a:t>
            </a:r>
            <a:r>
              <a:rPr lang="en-US" dirty="0">
                <a:solidFill>
                  <a:srgbClr val="262021"/>
                </a:solidFill>
                <a:latin typeface="Body Grotesque Bold"/>
              </a:rPr>
              <a:t> decide all these things that we're getting</a:t>
            </a:r>
            <a:r>
              <a:rPr lang="en-US" dirty="0">
                <a:solidFill>
                  <a:srgbClr val="262021"/>
                </a:solidFill>
                <a:latin typeface="Body Grotesque"/>
              </a:rPr>
              <a:t>,</a:t>
            </a:r>
            <a:r>
              <a:rPr lang="en-US" dirty="0">
                <a:solidFill>
                  <a:srgbClr val="262021"/>
                </a:solidFill>
                <a:latin typeface="Body Grotesque Bold"/>
              </a:rPr>
              <a:t> we figure out recipes we're going to do</a:t>
            </a:r>
            <a:r>
              <a:rPr lang="en-US" dirty="0">
                <a:solidFill>
                  <a:srgbClr val="262021"/>
                </a:solidFill>
                <a:latin typeface="Body Grotesque"/>
              </a:rPr>
              <a:t>... </a:t>
            </a:r>
            <a:r>
              <a:rPr lang="en-US" dirty="0">
                <a:solidFill>
                  <a:srgbClr val="262021"/>
                </a:solidFill>
                <a:latin typeface="Body Grotesque Bold"/>
              </a:rPr>
              <a:t>we’ll get all the deals, we’ll do the club card prices, we’ll run the vouchers, we'll do pretty much everything</a:t>
            </a:r>
            <a:r>
              <a:rPr lang="en-US" dirty="0">
                <a:solidFill>
                  <a:srgbClr val="262021"/>
                </a:solidFill>
                <a:latin typeface="Body Grotesque"/>
              </a:rPr>
              <a:t> to make sure that this works out </a:t>
            </a:r>
            <a:r>
              <a:rPr lang="en-US" dirty="0">
                <a:solidFill>
                  <a:srgbClr val="262021"/>
                </a:solidFill>
                <a:latin typeface="Body Grotesque Bold"/>
              </a:rPr>
              <a:t>and I'm talking everything</a:t>
            </a:r>
            <a:r>
              <a:rPr lang="en-US" dirty="0">
                <a:solidFill>
                  <a:srgbClr val="262021"/>
                </a:solidFill>
                <a:latin typeface="Body Grotesque"/>
              </a:rPr>
              <a:t>' </a:t>
            </a:r>
          </a:p>
          <a:p>
            <a:pPr algn="ctr">
              <a:lnSpc>
                <a:spcPts val="2100"/>
              </a:lnSpc>
              <a:spcBef>
                <a:spcPct val="0"/>
              </a:spcBef>
            </a:pPr>
            <a:r>
              <a:rPr lang="en-US" sz="1500" dirty="0">
                <a:solidFill>
                  <a:srgbClr val="262021"/>
                </a:solidFill>
                <a:latin typeface="Body Grotesque"/>
              </a:rPr>
              <a:t>(Participant 18) </a:t>
            </a:r>
          </a:p>
          <a:p>
            <a:pPr algn="ctr">
              <a:lnSpc>
                <a:spcPts val="2100"/>
              </a:lnSpc>
              <a:spcBef>
                <a:spcPct val="0"/>
              </a:spcBef>
            </a:pPr>
            <a:endParaRPr lang="en-US" sz="1500" dirty="0">
              <a:solidFill>
                <a:srgbClr val="262021"/>
              </a:solidFill>
              <a:latin typeface="Body Grotesque"/>
            </a:endParaRPr>
          </a:p>
        </p:txBody>
      </p:sp>
      <p:grpSp>
        <p:nvGrpSpPr>
          <p:cNvPr id="11" name="Group 11"/>
          <p:cNvGrpSpPr/>
          <p:nvPr/>
        </p:nvGrpSpPr>
        <p:grpSpPr>
          <a:xfrm>
            <a:off x="14833634" y="5361606"/>
            <a:ext cx="2711283" cy="2711283"/>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5"/>
              <a:stretch>
                <a:fillRect l="-25046" r="-25046"/>
              </a:stretch>
            </a:blipFill>
            <a:ln cap="sq">
              <a:noFill/>
              <a:prstDash val="solid"/>
              <a:miter/>
            </a:ln>
          </p:spPr>
          <p:txBody>
            <a:bodyPr/>
            <a:lstStyle/>
            <a:p>
              <a:endParaRPr lang="en-GB" dirty="0"/>
            </a:p>
          </p:txBody>
        </p:sp>
      </p:grpSp>
      <p:grpSp>
        <p:nvGrpSpPr>
          <p:cNvPr id="13" name="Group 13"/>
          <p:cNvGrpSpPr/>
          <p:nvPr/>
        </p:nvGrpSpPr>
        <p:grpSpPr>
          <a:xfrm>
            <a:off x="1268589" y="7258018"/>
            <a:ext cx="2716986" cy="2716986"/>
            <a:chOff x="0" y="0"/>
            <a:chExt cx="812800" cy="812800"/>
          </a:xfrm>
        </p:grpSpPr>
        <p:sp>
          <p:nvSpPr>
            <p:cNvPr id="14" name="Freeform 1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6"/>
              <a:stretch>
                <a:fillRect l="-24906" r="-24906"/>
              </a:stretch>
            </a:blipFill>
            <a:ln cap="sq">
              <a:noFill/>
              <a:prstDash val="solid"/>
              <a:miter/>
            </a:ln>
          </p:spPr>
          <p:txBody>
            <a:bodyPr/>
            <a:lstStyle/>
            <a:p>
              <a:endParaRPr lang="en-GB" dirty="0"/>
            </a:p>
          </p:txBody>
        </p:sp>
      </p:grpSp>
      <p:sp>
        <p:nvSpPr>
          <p:cNvPr id="15" name="TextBox 15"/>
          <p:cNvSpPr txBox="1"/>
          <p:nvPr/>
        </p:nvSpPr>
        <p:spPr>
          <a:xfrm>
            <a:off x="1268589" y="6024749"/>
            <a:ext cx="13337845" cy="1384995"/>
          </a:xfrm>
          <a:prstGeom prst="rect">
            <a:avLst/>
          </a:prstGeom>
        </p:spPr>
        <p:txBody>
          <a:bodyPr lIns="0" tIns="0" rIns="0" bIns="0" rtlCol="0" anchor="t">
            <a:spAutoFit/>
          </a:bodyPr>
          <a:lstStyle/>
          <a:p>
            <a:pPr algn="ctr">
              <a:lnSpc>
                <a:spcPts val="2940"/>
              </a:lnSpc>
              <a:spcBef>
                <a:spcPct val="0"/>
              </a:spcBef>
            </a:pPr>
            <a:r>
              <a:rPr lang="en-US" sz="2100" dirty="0">
                <a:solidFill>
                  <a:srgbClr val="262021"/>
                </a:solidFill>
                <a:latin typeface="Body Grotesque"/>
              </a:rPr>
              <a:t>‘</a:t>
            </a:r>
            <a:r>
              <a:rPr lang="en-US" dirty="0">
                <a:solidFill>
                  <a:srgbClr val="262021"/>
                </a:solidFill>
                <a:latin typeface="Body Grotesque"/>
              </a:rPr>
              <a:t>on</a:t>
            </a:r>
            <a:r>
              <a:rPr lang="en-US" dirty="0">
                <a:solidFill>
                  <a:srgbClr val="262021"/>
                </a:solidFill>
                <a:latin typeface="Body Grotesque Bold"/>
              </a:rPr>
              <a:t> Lidl, on the website they have like, erm, lists of foods that are discounted for that particular week </a:t>
            </a:r>
            <a:r>
              <a:rPr lang="en-US" dirty="0">
                <a:solidFill>
                  <a:srgbClr val="262021"/>
                </a:solidFill>
                <a:latin typeface="Body Grotesque"/>
              </a:rPr>
              <a:t>like erm, like chickens and like apples, oranges, you know, broccoli, stuff like that. So, usually</a:t>
            </a:r>
            <a:r>
              <a:rPr lang="en-US" dirty="0">
                <a:solidFill>
                  <a:srgbClr val="262021"/>
                </a:solidFill>
                <a:latin typeface="Body Grotesque Bold"/>
              </a:rPr>
              <a:t> I try and like, make the shopping list and the recipe around those particular things that are gonna be discounted this week</a:t>
            </a:r>
            <a:r>
              <a:rPr lang="en-US" dirty="0">
                <a:solidFill>
                  <a:srgbClr val="262021"/>
                </a:solidFill>
                <a:latin typeface="Body Grotesque"/>
              </a:rPr>
              <a:t>.’</a:t>
            </a:r>
          </a:p>
          <a:p>
            <a:pPr algn="ctr">
              <a:lnSpc>
                <a:spcPts val="2100"/>
              </a:lnSpc>
              <a:spcBef>
                <a:spcPct val="0"/>
              </a:spcBef>
            </a:pPr>
            <a:r>
              <a:rPr lang="en-US" sz="1500" dirty="0">
                <a:solidFill>
                  <a:srgbClr val="262021"/>
                </a:solidFill>
                <a:latin typeface="Body Grotesque"/>
              </a:rPr>
              <a:t>(Participant 15)</a:t>
            </a:r>
          </a:p>
        </p:txBody>
      </p:sp>
      <p:sp>
        <p:nvSpPr>
          <p:cNvPr id="16" name="TextBox 16"/>
          <p:cNvSpPr txBox="1"/>
          <p:nvPr/>
        </p:nvSpPr>
        <p:spPr>
          <a:xfrm>
            <a:off x="5646052" y="2682428"/>
            <a:ext cx="6995887" cy="500137"/>
          </a:xfrm>
          <a:prstGeom prst="rect">
            <a:avLst/>
          </a:prstGeom>
        </p:spPr>
        <p:txBody>
          <a:bodyPr wrap="square" lIns="0" tIns="0" rIns="0" bIns="0" rtlCol="0" anchor="t">
            <a:spAutoFit/>
          </a:bodyPr>
          <a:lstStyle/>
          <a:p>
            <a:pPr algn="ctr">
              <a:lnSpc>
                <a:spcPts val="4200"/>
              </a:lnSpc>
              <a:spcBef>
                <a:spcPct val="0"/>
              </a:spcBef>
            </a:pPr>
            <a:r>
              <a:rPr lang="en-US" sz="2500" dirty="0">
                <a:solidFill>
                  <a:srgbClr val="262021"/>
                </a:solidFill>
                <a:latin typeface="Body Grotesque" panose="020B0604020202020204" charset="0"/>
              </a:rPr>
              <a:t>Searching, planning and preparing</a:t>
            </a:r>
          </a:p>
        </p:txBody>
      </p:sp>
      <p:sp>
        <p:nvSpPr>
          <p:cNvPr id="17" name="TextBox 17"/>
          <p:cNvSpPr txBox="1"/>
          <p:nvPr/>
        </p:nvSpPr>
        <p:spPr>
          <a:xfrm>
            <a:off x="4343400" y="8566895"/>
            <a:ext cx="11737075" cy="1384995"/>
          </a:xfrm>
          <a:prstGeom prst="rect">
            <a:avLst/>
          </a:prstGeom>
        </p:spPr>
        <p:txBody>
          <a:bodyPr lIns="0" tIns="0" rIns="0" bIns="0" rtlCol="0" anchor="t">
            <a:spAutoFit/>
          </a:bodyPr>
          <a:lstStyle/>
          <a:p>
            <a:pPr algn="ctr">
              <a:lnSpc>
                <a:spcPts val="2940"/>
              </a:lnSpc>
            </a:pPr>
            <a:r>
              <a:rPr lang="en-US" dirty="0">
                <a:solidFill>
                  <a:srgbClr val="262021"/>
                </a:solidFill>
                <a:latin typeface="Body Grotesque"/>
              </a:rPr>
              <a:t>‘lots of </a:t>
            </a:r>
            <a:r>
              <a:rPr lang="en-US" dirty="0">
                <a:solidFill>
                  <a:srgbClr val="262021"/>
                </a:solidFill>
                <a:latin typeface="Body Grotesque Bold"/>
              </a:rPr>
              <a:t>people say, oh, shop around</a:t>
            </a:r>
            <a:r>
              <a:rPr lang="en-US" dirty="0">
                <a:solidFill>
                  <a:srgbClr val="262021"/>
                </a:solidFill>
                <a:latin typeface="Body Grotesque"/>
              </a:rPr>
              <a:t> but that's alright if you live in a city where everything's readily accessible but we live in a market town...</a:t>
            </a:r>
            <a:r>
              <a:rPr lang="en-US" dirty="0">
                <a:solidFill>
                  <a:srgbClr val="262021"/>
                </a:solidFill>
                <a:latin typeface="Body Grotesque Bold"/>
              </a:rPr>
              <a:t>if I want to go a place where there is an Aldi and a large Tesco and a small Asda that's an 8-mile drive there and so you're working out the petrol prices as well</a:t>
            </a:r>
            <a:r>
              <a:rPr lang="en-US" dirty="0">
                <a:solidFill>
                  <a:srgbClr val="262021"/>
                </a:solidFill>
                <a:latin typeface="Body Grotesque"/>
              </a:rPr>
              <a:t> so, you know.’ </a:t>
            </a:r>
          </a:p>
          <a:p>
            <a:pPr algn="ctr">
              <a:lnSpc>
                <a:spcPts val="2100"/>
              </a:lnSpc>
              <a:spcBef>
                <a:spcPct val="0"/>
              </a:spcBef>
            </a:pPr>
            <a:r>
              <a:rPr lang="en-US" sz="1500" dirty="0">
                <a:solidFill>
                  <a:srgbClr val="262021"/>
                </a:solidFill>
                <a:latin typeface="Body Grotesque"/>
              </a:rPr>
              <a:t>(Participant 36)</a:t>
            </a:r>
          </a:p>
        </p:txBody>
      </p:sp>
      <p:sp>
        <p:nvSpPr>
          <p:cNvPr id="18" name="TextBox 16">
            <a:extLst>
              <a:ext uri="{FF2B5EF4-FFF2-40B4-BE49-F238E27FC236}">
                <a16:creationId xmlns:a16="http://schemas.microsoft.com/office/drawing/2014/main" id="{637DCAC9-730C-BD7F-86F6-765A70726C22}"/>
              </a:ext>
            </a:extLst>
          </p:cNvPr>
          <p:cNvSpPr txBox="1"/>
          <p:nvPr/>
        </p:nvSpPr>
        <p:spPr>
          <a:xfrm>
            <a:off x="5646053" y="2084894"/>
            <a:ext cx="6995887" cy="538609"/>
          </a:xfrm>
          <a:prstGeom prst="rect">
            <a:avLst/>
          </a:prstGeom>
        </p:spPr>
        <p:txBody>
          <a:bodyPr wrap="square" lIns="0" tIns="0" rIns="0" bIns="0" rtlCol="0" anchor="t">
            <a:spAutoFit/>
          </a:bodyPr>
          <a:lstStyle/>
          <a:p>
            <a:pPr algn="ctr">
              <a:lnSpc>
                <a:spcPts val="4200"/>
              </a:lnSpc>
              <a:spcBef>
                <a:spcPct val="0"/>
              </a:spcBef>
            </a:pPr>
            <a:r>
              <a:rPr lang="en-US" sz="3500" dirty="0">
                <a:solidFill>
                  <a:srgbClr val="262021"/>
                </a:solidFill>
                <a:latin typeface="Body Grotesque Bold"/>
              </a:rPr>
              <a:t>The Conscious Consumer</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b="-18518"/>
            </a:stretch>
          </a:blipFill>
        </p:spPr>
        <p:txBody>
          <a:bodyPr/>
          <a:lstStyle/>
          <a:p>
            <a:endParaRPr lang="en-GB" dirty="0"/>
          </a:p>
        </p:txBody>
      </p:sp>
      <p:grpSp>
        <p:nvGrpSpPr>
          <p:cNvPr id="3" name="Group 3"/>
          <p:cNvGrpSpPr/>
          <p:nvPr/>
        </p:nvGrpSpPr>
        <p:grpSpPr>
          <a:xfrm>
            <a:off x="0" y="1"/>
            <a:ext cx="18288000" cy="1720328"/>
            <a:chOff x="0" y="0"/>
            <a:chExt cx="4816593" cy="482226"/>
          </a:xfrm>
        </p:grpSpPr>
        <p:sp>
          <p:nvSpPr>
            <p:cNvPr id="4" name="Freeform 4"/>
            <p:cNvSpPr/>
            <p:nvPr/>
          </p:nvSpPr>
          <p:spPr>
            <a:xfrm>
              <a:off x="0" y="0"/>
              <a:ext cx="4816592" cy="482226"/>
            </a:xfrm>
            <a:custGeom>
              <a:avLst/>
              <a:gdLst/>
              <a:ahLst/>
              <a:cxnLst/>
              <a:rect l="l" t="t" r="r" b="b"/>
              <a:pathLst>
                <a:path w="4816592" h="482226">
                  <a:moveTo>
                    <a:pt x="0" y="0"/>
                  </a:moveTo>
                  <a:lnTo>
                    <a:pt x="4816592" y="0"/>
                  </a:lnTo>
                  <a:lnTo>
                    <a:pt x="4816592" y="482226"/>
                  </a:lnTo>
                  <a:lnTo>
                    <a:pt x="0" y="482226"/>
                  </a:lnTo>
                  <a:close/>
                </a:path>
              </a:pathLst>
            </a:custGeom>
            <a:solidFill>
              <a:srgbClr val="74D2C5"/>
            </a:solidFill>
          </p:spPr>
          <p:txBody>
            <a:bodyPr/>
            <a:lstStyle/>
            <a:p>
              <a:endParaRPr lang="en-GB" dirty="0"/>
            </a:p>
          </p:txBody>
        </p:sp>
        <p:sp>
          <p:nvSpPr>
            <p:cNvPr id="5" name="TextBox 5"/>
            <p:cNvSpPr txBox="1"/>
            <p:nvPr/>
          </p:nvSpPr>
          <p:spPr>
            <a:xfrm>
              <a:off x="0" y="-47625"/>
              <a:ext cx="4816593" cy="529851"/>
            </a:xfrm>
            <a:prstGeom prst="rect">
              <a:avLst/>
            </a:prstGeom>
          </p:spPr>
          <p:txBody>
            <a:bodyPr lIns="50800" tIns="50800" rIns="50800" bIns="50800" rtlCol="0" anchor="ctr"/>
            <a:lstStyle/>
            <a:p>
              <a:pPr algn="ctr">
                <a:lnSpc>
                  <a:spcPts val="3499"/>
                </a:lnSpc>
              </a:pPr>
              <a:endParaRPr dirty="0"/>
            </a:p>
          </p:txBody>
        </p:sp>
      </p:grpSp>
      <p:sp>
        <p:nvSpPr>
          <p:cNvPr id="6" name="Freeform 6"/>
          <p:cNvSpPr/>
          <p:nvPr/>
        </p:nvSpPr>
        <p:spPr>
          <a:xfrm>
            <a:off x="12974625" y="291589"/>
            <a:ext cx="4735311" cy="1327161"/>
          </a:xfrm>
          <a:custGeom>
            <a:avLst/>
            <a:gdLst/>
            <a:ahLst/>
            <a:cxnLst/>
            <a:rect l="l" t="t" r="r" b="b"/>
            <a:pathLst>
              <a:path w="4735311" h="1327161">
                <a:moveTo>
                  <a:pt x="0" y="0"/>
                </a:moveTo>
                <a:lnTo>
                  <a:pt x="4735311" y="0"/>
                </a:lnTo>
                <a:lnTo>
                  <a:pt x="4735311" y="1327161"/>
                </a:lnTo>
                <a:lnTo>
                  <a:pt x="0" y="1327161"/>
                </a:lnTo>
                <a:lnTo>
                  <a:pt x="0" y="0"/>
                </a:lnTo>
                <a:close/>
              </a:path>
            </a:pathLst>
          </a:custGeom>
          <a:blipFill>
            <a:blip r:embed="rId3"/>
            <a:stretch>
              <a:fillRect/>
            </a:stretch>
          </a:blipFill>
        </p:spPr>
        <p:txBody>
          <a:bodyPr/>
          <a:lstStyle/>
          <a:p>
            <a:endParaRPr lang="en-GB" dirty="0"/>
          </a:p>
        </p:txBody>
      </p:sp>
      <p:grpSp>
        <p:nvGrpSpPr>
          <p:cNvPr id="7" name="Group 7"/>
          <p:cNvGrpSpPr/>
          <p:nvPr/>
        </p:nvGrpSpPr>
        <p:grpSpPr>
          <a:xfrm>
            <a:off x="1294345" y="2704932"/>
            <a:ext cx="7336420" cy="7161063"/>
            <a:chOff x="0" y="0"/>
            <a:chExt cx="1932226" cy="1919918"/>
          </a:xfrm>
        </p:grpSpPr>
        <p:sp>
          <p:nvSpPr>
            <p:cNvPr id="8" name="Freeform 8"/>
            <p:cNvSpPr/>
            <p:nvPr/>
          </p:nvSpPr>
          <p:spPr>
            <a:xfrm>
              <a:off x="0" y="0"/>
              <a:ext cx="1932226" cy="1919918"/>
            </a:xfrm>
            <a:custGeom>
              <a:avLst/>
              <a:gdLst/>
              <a:ahLst/>
              <a:cxnLst/>
              <a:rect l="l" t="t" r="r" b="b"/>
              <a:pathLst>
                <a:path w="1932226" h="1919918">
                  <a:moveTo>
                    <a:pt x="0" y="0"/>
                  </a:moveTo>
                  <a:lnTo>
                    <a:pt x="1932226" y="0"/>
                  </a:lnTo>
                  <a:lnTo>
                    <a:pt x="1932226" y="1919918"/>
                  </a:lnTo>
                  <a:lnTo>
                    <a:pt x="0" y="1919918"/>
                  </a:lnTo>
                  <a:close/>
                </a:path>
              </a:pathLst>
            </a:custGeom>
            <a:solidFill>
              <a:srgbClr val="FCEDFD"/>
            </a:solidFill>
          </p:spPr>
          <p:txBody>
            <a:bodyPr/>
            <a:lstStyle/>
            <a:p>
              <a:endParaRPr lang="en-GB" dirty="0"/>
            </a:p>
          </p:txBody>
        </p:sp>
        <p:sp>
          <p:nvSpPr>
            <p:cNvPr id="9" name="TextBox 9"/>
            <p:cNvSpPr txBox="1"/>
            <p:nvPr/>
          </p:nvSpPr>
          <p:spPr>
            <a:xfrm>
              <a:off x="0" y="-47625"/>
              <a:ext cx="1932226" cy="1967543"/>
            </a:xfrm>
            <a:prstGeom prst="rect">
              <a:avLst/>
            </a:prstGeom>
          </p:spPr>
          <p:txBody>
            <a:bodyPr lIns="50800" tIns="50800" rIns="50800" bIns="50800" rtlCol="0" anchor="ctr"/>
            <a:lstStyle/>
            <a:p>
              <a:pPr algn="ctr">
                <a:lnSpc>
                  <a:spcPts val="3499"/>
                </a:lnSpc>
              </a:pPr>
              <a:endParaRPr dirty="0"/>
            </a:p>
          </p:txBody>
        </p:sp>
      </p:grpSp>
      <p:sp>
        <p:nvSpPr>
          <p:cNvPr id="10" name="Freeform 10"/>
          <p:cNvSpPr/>
          <p:nvPr/>
        </p:nvSpPr>
        <p:spPr>
          <a:xfrm rot="5400000" flipV="1">
            <a:off x="5610218" y="6218295"/>
            <a:ext cx="6948695" cy="45719"/>
          </a:xfrm>
          <a:custGeom>
            <a:avLst/>
            <a:gdLst/>
            <a:ahLst/>
            <a:cxnLst/>
            <a:rect l="l" t="t" r="r" b="b"/>
            <a:pathLst>
              <a:path w="7315200" h="73152">
                <a:moveTo>
                  <a:pt x="0" y="0"/>
                </a:moveTo>
                <a:lnTo>
                  <a:pt x="7315200" y="0"/>
                </a:lnTo>
                <a:lnTo>
                  <a:pt x="7315200" y="73152"/>
                </a:lnTo>
                <a:lnTo>
                  <a:pt x="0" y="7315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dirty="0"/>
          </a:p>
        </p:txBody>
      </p:sp>
      <p:sp>
        <p:nvSpPr>
          <p:cNvPr id="11" name="Freeform 11"/>
          <p:cNvSpPr/>
          <p:nvPr/>
        </p:nvSpPr>
        <p:spPr>
          <a:xfrm>
            <a:off x="-157712" y="7787640"/>
            <a:ext cx="3744360" cy="2499360"/>
          </a:xfrm>
          <a:custGeom>
            <a:avLst/>
            <a:gdLst/>
            <a:ahLst/>
            <a:cxnLst/>
            <a:rect l="l" t="t" r="r" b="b"/>
            <a:pathLst>
              <a:path w="3744360" h="2499360">
                <a:moveTo>
                  <a:pt x="0" y="0"/>
                </a:moveTo>
                <a:lnTo>
                  <a:pt x="3744360" y="0"/>
                </a:lnTo>
                <a:lnTo>
                  <a:pt x="3744360" y="2499360"/>
                </a:lnTo>
                <a:lnTo>
                  <a:pt x="0" y="2499360"/>
                </a:lnTo>
                <a:lnTo>
                  <a:pt x="0" y="0"/>
                </a:lnTo>
                <a:close/>
              </a:path>
            </a:pathLst>
          </a:custGeom>
          <a:blipFill>
            <a:blip r:embed="rId6"/>
            <a:stretch>
              <a:fillRect/>
            </a:stretch>
          </a:blipFill>
        </p:spPr>
        <p:txBody>
          <a:bodyPr/>
          <a:lstStyle/>
          <a:p>
            <a:endParaRPr lang="en-GB" dirty="0"/>
          </a:p>
        </p:txBody>
      </p:sp>
      <p:grpSp>
        <p:nvGrpSpPr>
          <p:cNvPr id="12" name="Group 12"/>
          <p:cNvGrpSpPr/>
          <p:nvPr/>
        </p:nvGrpSpPr>
        <p:grpSpPr>
          <a:xfrm>
            <a:off x="9656319" y="2640619"/>
            <a:ext cx="8053110" cy="7225376"/>
            <a:chOff x="0" y="0"/>
            <a:chExt cx="2120984" cy="1919918"/>
          </a:xfrm>
        </p:grpSpPr>
        <p:sp>
          <p:nvSpPr>
            <p:cNvPr id="13" name="Freeform 13"/>
            <p:cNvSpPr/>
            <p:nvPr/>
          </p:nvSpPr>
          <p:spPr>
            <a:xfrm>
              <a:off x="0" y="0"/>
              <a:ext cx="2120984" cy="1919918"/>
            </a:xfrm>
            <a:custGeom>
              <a:avLst/>
              <a:gdLst/>
              <a:ahLst/>
              <a:cxnLst/>
              <a:rect l="l" t="t" r="r" b="b"/>
              <a:pathLst>
                <a:path w="2120984" h="1919918">
                  <a:moveTo>
                    <a:pt x="0" y="0"/>
                  </a:moveTo>
                  <a:lnTo>
                    <a:pt x="2120984" y="0"/>
                  </a:lnTo>
                  <a:lnTo>
                    <a:pt x="2120984" y="1919918"/>
                  </a:lnTo>
                  <a:lnTo>
                    <a:pt x="0" y="1919918"/>
                  </a:lnTo>
                  <a:close/>
                </a:path>
              </a:pathLst>
            </a:custGeom>
            <a:solidFill>
              <a:srgbClr val="F6F4FF"/>
            </a:solidFill>
          </p:spPr>
          <p:txBody>
            <a:bodyPr/>
            <a:lstStyle/>
            <a:p>
              <a:endParaRPr lang="en-GB" dirty="0"/>
            </a:p>
          </p:txBody>
        </p:sp>
        <p:sp>
          <p:nvSpPr>
            <p:cNvPr id="14" name="TextBox 14"/>
            <p:cNvSpPr txBox="1"/>
            <p:nvPr/>
          </p:nvSpPr>
          <p:spPr>
            <a:xfrm>
              <a:off x="0" y="-47625"/>
              <a:ext cx="2120984" cy="1967543"/>
            </a:xfrm>
            <a:prstGeom prst="rect">
              <a:avLst/>
            </a:prstGeom>
          </p:spPr>
          <p:txBody>
            <a:bodyPr lIns="50800" tIns="50800" rIns="50800" bIns="50800" rtlCol="0" anchor="ctr"/>
            <a:lstStyle/>
            <a:p>
              <a:pPr algn="ctr">
                <a:lnSpc>
                  <a:spcPts val="3499"/>
                </a:lnSpc>
              </a:pPr>
              <a:endParaRPr dirty="0"/>
            </a:p>
          </p:txBody>
        </p:sp>
      </p:grpSp>
      <p:sp>
        <p:nvSpPr>
          <p:cNvPr id="15" name="Freeform 15"/>
          <p:cNvSpPr/>
          <p:nvPr/>
        </p:nvSpPr>
        <p:spPr>
          <a:xfrm>
            <a:off x="16361106" y="1843011"/>
            <a:ext cx="1634272" cy="2558547"/>
          </a:xfrm>
          <a:custGeom>
            <a:avLst/>
            <a:gdLst/>
            <a:ahLst/>
            <a:cxnLst/>
            <a:rect l="l" t="t" r="r" b="b"/>
            <a:pathLst>
              <a:path w="1634272" h="2558547">
                <a:moveTo>
                  <a:pt x="0" y="0"/>
                </a:moveTo>
                <a:lnTo>
                  <a:pt x="1634272" y="0"/>
                </a:lnTo>
                <a:lnTo>
                  <a:pt x="1634272" y="2558548"/>
                </a:lnTo>
                <a:lnTo>
                  <a:pt x="0" y="2558548"/>
                </a:lnTo>
                <a:lnTo>
                  <a:pt x="0" y="0"/>
                </a:lnTo>
                <a:close/>
              </a:path>
            </a:pathLst>
          </a:custGeom>
          <a:blipFill>
            <a:blip r:embed="rId7"/>
            <a:stretch>
              <a:fillRect/>
            </a:stretch>
          </a:blipFill>
        </p:spPr>
        <p:txBody>
          <a:bodyPr/>
          <a:lstStyle/>
          <a:p>
            <a:endParaRPr lang="en-GB" dirty="0"/>
          </a:p>
        </p:txBody>
      </p:sp>
      <p:sp>
        <p:nvSpPr>
          <p:cNvPr id="17" name="TextBox 17"/>
          <p:cNvSpPr txBox="1"/>
          <p:nvPr/>
        </p:nvSpPr>
        <p:spPr>
          <a:xfrm>
            <a:off x="2106746" y="3580504"/>
            <a:ext cx="5711619" cy="1756891"/>
          </a:xfrm>
          <a:prstGeom prst="rect">
            <a:avLst/>
          </a:prstGeom>
        </p:spPr>
        <p:txBody>
          <a:bodyPr lIns="0" tIns="0" rIns="0" bIns="0" rtlCol="0" anchor="t">
            <a:spAutoFit/>
          </a:bodyPr>
          <a:lstStyle/>
          <a:p>
            <a:pPr algn="ctr">
              <a:lnSpc>
                <a:spcPts val="2940"/>
              </a:lnSpc>
              <a:spcBef>
                <a:spcPct val="0"/>
              </a:spcBef>
            </a:pPr>
            <a:r>
              <a:rPr lang="en-US" sz="1900" dirty="0">
                <a:solidFill>
                  <a:srgbClr val="262021"/>
                </a:solidFill>
                <a:latin typeface="Body Grotesque Bold"/>
              </a:rPr>
              <a:t>‘fish was like £2.50 </a:t>
            </a:r>
            <a:r>
              <a:rPr lang="en-US" sz="1900" dirty="0">
                <a:solidFill>
                  <a:srgbClr val="262021"/>
                </a:solidFill>
                <a:latin typeface="Body Grotesque"/>
              </a:rPr>
              <a:t>to buy two of them,</a:t>
            </a:r>
            <a:r>
              <a:rPr lang="en-US" sz="1900" dirty="0">
                <a:solidFill>
                  <a:srgbClr val="262021"/>
                </a:solidFill>
                <a:latin typeface="Body Grotesque Bold"/>
              </a:rPr>
              <a:t> now they're £4.50</a:t>
            </a:r>
            <a:r>
              <a:rPr lang="en-US" sz="1900" dirty="0">
                <a:solidFill>
                  <a:srgbClr val="262021"/>
                </a:solidFill>
                <a:latin typeface="Body Grotesque"/>
              </a:rPr>
              <a:t>...Before </a:t>
            </a:r>
            <a:r>
              <a:rPr lang="en-US" sz="1900" dirty="0">
                <a:solidFill>
                  <a:srgbClr val="262021"/>
                </a:solidFill>
                <a:latin typeface="Body Grotesque Bold"/>
              </a:rPr>
              <a:t>it used to be like buy two of those packets for like £4, now they're very rarely on offer</a:t>
            </a:r>
            <a:r>
              <a:rPr lang="en-US" sz="1900" dirty="0">
                <a:solidFill>
                  <a:srgbClr val="262021"/>
                </a:solidFill>
                <a:latin typeface="Body Grotesque"/>
              </a:rPr>
              <a:t>’ </a:t>
            </a:r>
          </a:p>
          <a:p>
            <a:pPr algn="ctr">
              <a:lnSpc>
                <a:spcPts val="2100"/>
              </a:lnSpc>
              <a:spcBef>
                <a:spcPct val="0"/>
              </a:spcBef>
            </a:pPr>
            <a:r>
              <a:rPr lang="en-US" sz="1500" dirty="0">
                <a:solidFill>
                  <a:srgbClr val="262021"/>
                </a:solidFill>
                <a:latin typeface="Body Grotesque"/>
              </a:rPr>
              <a:t>(Participant 10) </a:t>
            </a:r>
          </a:p>
        </p:txBody>
      </p:sp>
      <p:sp>
        <p:nvSpPr>
          <p:cNvPr id="18" name="TextBox 18"/>
          <p:cNvSpPr txBox="1"/>
          <p:nvPr/>
        </p:nvSpPr>
        <p:spPr>
          <a:xfrm>
            <a:off x="1552988" y="5849359"/>
            <a:ext cx="6819135" cy="1373505"/>
          </a:xfrm>
          <a:prstGeom prst="rect">
            <a:avLst/>
          </a:prstGeom>
        </p:spPr>
        <p:txBody>
          <a:bodyPr lIns="0" tIns="0" rIns="0" bIns="0" rtlCol="0" anchor="t">
            <a:spAutoFit/>
          </a:bodyPr>
          <a:lstStyle/>
          <a:p>
            <a:pPr algn="ctr">
              <a:lnSpc>
                <a:spcPts val="2940"/>
              </a:lnSpc>
              <a:spcBef>
                <a:spcPct val="0"/>
              </a:spcBef>
            </a:pPr>
            <a:r>
              <a:rPr lang="en-US" sz="1900" dirty="0">
                <a:solidFill>
                  <a:srgbClr val="262021"/>
                </a:solidFill>
                <a:latin typeface="Body Grotesque"/>
              </a:rPr>
              <a:t>‘sometimes for my own sanity I will go into Waitrose and look at the cheap stuff and get it. But you know, </a:t>
            </a:r>
            <a:r>
              <a:rPr lang="en-US" sz="1900" dirty="0">
                <a:solidFill>
                  <a:srgbClr val="262021"/>
                </a:solidFill>
                <a:latin typeface="Body Grotesque Bold"/>
              </a:rPr>
              <a:t>their sardines are 15p dearer than other places</a:t>
            </a:r>
            <a:r>
              <a:rPr lang="en-US" sz="1900" dirty="0">
                <a:solidFill>
                  <a:srgbClr val="262021"/>
                </a:solidFill>
                <a:latin typeface="Body Grotesque"/>
              </a:rPr>
              <a:t>’</a:t>
            </a:r>
          </a:p>
          <a:p>
            <a:pPr algn="ctr">
              <a:lnSpc>
                <a:spcPts val="2100"/>
              </a:lnSpc>
              <a:spcBef>
                <a:spcPct val="0"/>
              </a:spcBef>
            </a:pPr>
            <a:r>
              <a:rPr lang="en-US" sz="1500" dirty="0">
                <a:solidFill>
                  <a:srgbClr val="262021"/>
                </a:solidFill>
                <a:latin typeface="Body Grotesque"/>
              </a:rPr>
              <a:t>(Participant 08)</a:t>
            </a:r>
          </a:p>
        </p:txBody>
      </p:sp>
      <p:sp>
        <p:nvSpPr>
          <p:cNvPr id="19" name="TextBox 19"/>
          <p:cNvSpPr txBox="1"/>
          <p:nvPr/>
        </p:nvSpPr>
        <p:spPr>
          <a:xfrm>
            <a:off x="2045524" y="2738232"/>
            <a:ext cx="6031676" cy="500137"/>
          </a:xfrm>
          <a:prstGeom prst="rect">
            <a:avLst/>
          </a:prstGeom>
        </p:spPr>
        <p:txBody>
          <a:bodyPr wrap="square" lIns="0" tIns="0" rIns="0" bIns="0" rtlCol="0" anchor="t">
            <a:spAutoFit/>
          </a:bodyPr>
          <a:lstStyle/>
          <a:p>
            <a:pPr algn="ctr">
              <a:lnSpc>
                <a:spcPts val="4200"/>
              </a:lnSpc>
              <a:spcBef>
                <a:spcPct val="0"/>
              </a:spcBef>
            </a:pPr>
            <a:r>
              <a:rPr lang="en-US" sz="2500" dirty="0">
                <a:solidFill>
                  <a:srgbClr val="262021"/>
                </a:solidFill>
                <a:latin typeface="Body Grotesque Bold" panose="020B0604020202020204" charset="0"/>
              </a:rPr>
              <a:t>A good knowledge of food prices</a:t>
            </a:r>
          </a:p>
        </p:txBody>
      </p:sp>
      <p:sp>
        <p:nvSpPr>
          <p:cNvPr id="20" name="TextBox 20"/>
          <p:cNvSpPr txBox="1"/>
          <p:nvPr/>
        </p:nvSpPr>
        <p:spPr>
          <a:xfrm>
            <a:off x="2653663" y="7749540"/>
            <a:ext cx="5225923" cy="1756891"/>
          </a:xfrm>
          <a:prstGeom prst="rect">
            <a:avLst/>
          </a:prstGeom>
        </p:spPr>
        <p:txBody>
          <a:bodyPr lIns="0" tIns="0" rIns="0" bIns="0" rtlCol="0" anchor="t">
            <a:spAutoFit/>
          </a:bodyPr>
          <a:lstStyle/>
          <a:p>
            <a:pPr algn="ctr">
              <a:lnSpc>
                <a:spcPts val="2940"/>
              </a:lnSpc>
            </a:pPr>
            <a:r>
              <a:rPr lang="en-US" sz="1900" dirty="0">
                <a:solidFill>
                  <a:srgbClr val="262021"/>
                </a:solidFill>
                <a:latin typeface="Body Grotesque"/>
              </a:rPr>
              <a:t>‘the other day...it was </a:t>
            </a:r>
            <a:r>
              <a:rPr lang="en-US" sz="1900" dirty="0">
                <a:solidFill>
                  <a:srgbClr val="262021"/>
                </a:solidFill>
                <a:latin typeface="Body Grotesque Bold"/>
              </a:rPr>
              <a:t>£2 something a kilogram for courgettes, and I just think, that used to be like 30p a kilo</a:t>
            </a:r>
            <a:r>
              <a:rPr lang="en-US" sz="1900" dirty="0">
                <a:solidFill>
                  <a:srgbClr val="262021"/>
                </a:solidFill>
                <a:latin typeface="Body Grotesque"/>
              </a:rPr>
              <a:t>, for like a courgette, you know.’</a:t>
            </a:r>
          </a:p>
          <a:p>
            <a:pPr algn="ctr">
              <a:lnSpc>
                <a:spcPts val="2100"/>
              </a:lnSpc>
              <a:spcBef>
                <a:spcPct val="0"/>
              </a:spcBef>
            </a:pPr>
            <a:r>
              <a:rPr lang="en-US" sz="1500" dirty="0">
                <a:solidFill>
                  <a:srgbClr val="262021"/>
                </a:solidFill>
                <a:latin typeface="Body Grotesque"/>
              </a:rPr>
              <a:t>(Participant 35)</a:t>
            </a:r>
          </a:p>
        </p:txBody>
      </p:sp>
      <p:sp>
        <p:nvSpPr>
          <p:cNvPr id="21" name="TextBox 21"/>
          <p:cNvSpPr txBox="1"/>
          <p:nvPr/>
        </p:nvSpPr>
        <p:spPr>
          <a:xfrm>
            <a:off x="11004642" y="2766807"/>
            <a:ext cx="5356464" cy="1289050"/>
          </a:xfrm>
          <a:prstGeom prst="rect">
            <a:avLst/>
          </a:prstGeom>
        </p:spPr>
        <p:txBody>
          <a:bodyPr lIns="0" tIns="0" rIns="0" bIns="0" rtlCol="0" anchor="t">
            <a:spAutoFit/>
          </a:bodyPr>
          <a:lstStyle/>
          <a:p>
            <a:pPr algn="ctr">
              <a:lnSpc>
                <a:spcPts val="3499"/>
              </a:lnSpc>
              <a:spcBef>
                <a:spcPct val="0"/>
              </a:spcBef>
            </a:pPr>
            <a:r>
              <a:rPr lang="en-US" sz="2499" dirty="0">
                <a:solidFill>
                  <a:srgbClr val="262021"/>
                </a:solidFill>
                <a:latin typeface="Body Grotesque Bold"/>
              </a:rPr>
              <a:t>Checking the labels: Engaging and actively disengaging with nutritional information </a:t>
            </a:r>
          </a:p>
        </p:txBody>
      </p:sp>
      <p:sp>
        <p:nvSpPr>
          <p:cNvPr id="22" name="TextBox 22"/>
          <p:cNvSpPr txBox="1"/>
          <p:nvPr/>
        </p:nvSpPr>
        <p:spPr>
          <a:xfrm>
            <a:off x="9914001" y="4363459"/>
            <a:ext cx="7624206" cy="2859405"/>
          </a:xfrm>
          <a:prstGeom prst="rect">
            <a:avLst/>
          </a:prstGeom>
        </p:spPr>
        <p:txBody>
          <a:bodyPr lIns="0" tIns="0" rIns="0" bIns="0" rtlCol="0" anchor="t">
            <a:spAutoFit/>
          </a:bodyPr>
          <a:lstStyle/>
          <a:p>
            <a:pPr algn="ctr">
              <a:lnSpc>
                <a:spcPts val="2940"/>
              </a:lnSpc>
            </a:pPr>
            <a:r>
              <a:rPr lang="en-US" sz="1900" dirty="0">
                <a:solidFill>
                  <a:srgbClr val="262021"/>
                </a:solidFill>
                <a:latin typeface="Body Grotesque"/>
              </a:rPr>
              <a:t>'</a:t>
            </a:r>
            <a:r>
              <a:rPr lang="en-US" sz="1900" dirty="0">
                <a:solidFill>
                  <a:srgbClr val="262021"/>
                </a:solidFill>
                <a:latin typeface="Body Grotesque Bold"/>
              </a:rPr>
              <a:t>I try as much as possible to make um, the best possible choices</a:t>
            </a:r>
            <a:r>
              <a:rPr lang="en-US" sz="1900" dirty="0">
                <a:solidFill>
                  <a:srgbClr val="262021"/>
                </a:solidFill>
                <a:latin typeface="Body Grotesque"/>
              </a:rPr>
              <a:t>...more often than not </a:t>
            </a:r>
            <a:r>
              <a:rPr lang="en-US" sz="1900" dirty="0">
                <a:solidFill>
                  <a:srgbClr val="262021"/>
                </a:solidFill>
                <a:latin typeface="Body Grotesque Bold"/>
              </a:rPr>
              <a:t>now I, I'm looking at the nutritional information and just kind of closing my eyes a little bit</a:t>
            </a:r>
            <a:r>
              <a:rPr lang="en-US" sz="1900" dirty="0">
                <a:solidFill>
                  <a:srgbClr val="262021"/>
                </a:solidFill>
                <a:latin typeface="Body Grotesque"/>
              </a:rPr>
              <a:t> to what's on there. Which </a:t>
            </a:r>
            <a:r>
              <a:rPr lang="en-US" sz="1900" dirty="0">
                <a:solidFill>
                  <a:srgbClr val="262021"/>
                </a:solidFill>
                <a:latin typeface="Body Grotesque Bold"/>
              </a:rPr>
              <a:t>makes me feel pretty sad because I've always, I've always previously been quite on stuff like that but, um, and it's mattered</a:t>
            </a:r>
            <a:r>
              <a:rPr lang="en-US" sz="1900" dirty="0">
                <a:solidFill>
                  <a:srgbClr val="262021"/>
                </a:solidFill>
                <a:latin typeface="Body Grotesque"/>
              </a:rPr>
              <a:t> but I find</a:t>
            </a:r>
            <a:r>
              <a:rPr lang="en-US" sz="1900" dirty="0">
                <a:solidFill>
                  <a:srgbClr val="262021"/>
                </a:solidFill>
                <a:latin typeface="Body Grotesque Bold"/>
              </a:rPr>
              <a:t> I'm still looking but then having to make, like turn a blind eye</a:t>
            </a:r>
            <a:r>
              <a:rPr lang="en-US" sz="1900" dirty="0">
                <a:solidFill>
                  <a:srgbClr val="262021"/>
                </a:solidFill>
                <a:latin typeface="Body Grotesque"/>
              </a:rPr>
              <a:t>'</a:t>
            </a:r>
          </a:p>
          <a:p>
            <a:pPr algn="ctr">
              <a:lnSpc>
                <a:spcPts val="2100"/>
              </a:lnSpc>
            </a:pPr>
            <a:r>
              <a:rPr lang="en-US" sz="1500" dirty="0">
                <a:solidFill>
                  <a:srgbClr val="262021"/>
                </a:solidFill>
                <a:latin typeface="Body Grotesque"/>
              </a:rPr>
              <a:t>(Participant 11)</a:t>
            </a:r>
          </a:p>
        </p:txBody>
      </p:sp>
      <p:sp>
        <p:nvSpPr>
          <p:cNvPr id="23" name="TextBox 23"/>
          <p:cNvSpPr txBox="1"/>
          <p:nvPr/>
        </p:nvSpPr>
        <p:spPr>
          <a:xfrm>
            <a:off x="9849273" y="7749540"/>
            <a:ext cx="7667202" cy="1756891"/>
          </a:xfrm>
          <a:prstGeom prst="rect">
            <a:avLst/>
          </a:prstGeom>
        </p:spPr>
        <p:txBody>
          <a:bodyPr lIns="0" tIns="0" rIns="0" bIns="0" rtlCol="0" anchor="t">
            <a:spAutoFit/>
          </a:bodyPr>
          <a:lstStyle/>
          <a:p>
            <a:pPr algn="ctr">
              <a:lnSpc>
                <a:spcPts val="2940"/>
              </a:lnSpc>
            </a:pPr>
            <a:r>
              <a:rPr lang="en-US" sz="1900" dirty="0">
                <a:solidFill>
                  <a:srgbClr val="262021"/>
                </a:solidFill>
                <a:latin typeface="Body Grotesque Bold"/>
              </a:rPr>
              <a:t>‘I do look at the...like the red and the yellow and the green</a:t>
            </a:r>
            <a:r>
              <a:rPr lang="en-US" sz="1900" dirty="0">
                <a:solidFill>
                  <a:srgbClr val="262021"/>
                </a:solidFill>
                <a:latin typeface="Body Grotesque"/>
              </a:rPr>
              <a:t>...but sometimes, you know, I might look at the nutritional kind of information </a:t>
            </a:r>
            <a:r>
              <a:rPr lang="en-US" sz="1900" dirty="0">
                <a:solidFill>
                  <a:srgbClr val="262021"/>
                </a:solidFill>
                <a:latin typeface="Body Grotesque Bold"/>
              </a:rPr>
              <a:t>and then there's a product next to it like on promotion and it's a lot cheaper and that always seems to kind of win over</a:t>
            </a:r>
            <a:r>
              <a:rPr lang="en-US" sz="1900" dirty="0">
                <a:solidFill>
                  <a:srgbClr val="262021"/>
                </a:solidFill>
                <a:latin typeface="Body Grotesque"/>
              </a:rPr>
              <a:t>.’ </a:t>
            </a:r>
          </a:p>
          <a:p>
            <a:pPr algn="ctr">
              <a:lnSpc>
                <a:spcPts val="2100"/>
              </a:lnSpc>
            </a:pPr>
            <a:r>
              <a:rPr lang="en-US" sz="1500" dirty="0">
                <a:solidFill>
                  <a:srgbClr val="262021"/>
                </a:solidFill>
                <a:latin typeface="Body Grotesque"/>
              </a:rPr>
              <a:t>(Participant 44) </a:t>
            </a:r>
          </a:p>
        </p:txBody>
      </p:sp>
      <p:sp>
        <p:nvSpPr>
          <p:cNvPr id="24" name="TextBox 16">
            <a:extLst>
              <a:ext uri="{FF2B5EF4-FFF2-40B4-BE49-F238E27FC236}">
                <a16:creationId xmlns:a16="http://schemas.microsoft.com/office/drawing/2014/main" id="{0070C072-3008-820D-CA90-E5F8539F0377}"/>
              </a:ext>
            </a:extLst>
          </p:cNvPr>
          <p:cNvSpPr txBox="1"/>
          <p:nvPr/>
        </p:nvSpPr>
        <p:spPr>
          <a:xfrm>
            <a:off x="5629151" y="1873944"/>
            <a:ext cx="6995887" cy="538609"/>
          </a:xfrm>
          <a:prstGeom prst="rect">
            <a:avLst/>
          </a:prstGeom>
        </p:spPr>
        <p:txBody>
          <a:bodyPr wrap="square" lIns="0" tIns="0" rIns="0" bIns="0" rtlCol="0" anchor="t">
            <a:spAutoFit/>
          </a:bodyPr>
          <a:lstStyle/>
          <a:p>
            <a:pPr algn="ctr">
              <a:lnSpc>
                <a:spcPts val="4200"/>
              </a:lnSpc>
              <a:spcBef>
                <a:spcPct val="0"/>
              </a:spcBef>
            </a:pPr>
            <a:r>
              <a:rPr lang="en-US" sz="3500" dirty="0">
                <a:solidFill>
                  <a:srgbClr val="262021"/>
                </a:solidFill>
                <a:latin typeface="Body Grotesque Bold"/>
              </a:rPr>
              <a:t>The Conscious Consumer</a:t>
            </a:r>
          </a:p>
        </p:txBody>
      </p:sp>
      <p:sp>
        <p:nvSpPr>
          <p:cNvPr id="25" name="TextBox 6">
            <a:extLst>
              <a:ext uri="{FF2B5EF4-FFF2-40B4-BE49-F238E27FC236}">
                <a16:creationId xmlns:a16="http://schemas.microsoft.com/office/drawing/2014/main" id="{B065556E-B5A4-3CFB-9519-E8BC6A42712F}"/>
              </a:ext>
            </a:extLst>
          </p:cNvPr>
          <p:cNvSpPr txBox="1"/>
          <p:nvPr/>
        </p:nvSpPr>
        <p:spPr>
          <a:xfrm>
            <a:off x="562020" y="199716"/>
            <a:ext cx="12452708" cy="1308050"/>
          </a:xfrm>
          <a:prstGeom prst="rect">
            <a:avLst/>
          </a:prstGeom>
        </p:spPr>
        <p:txBody>
          <a:bodyPr wrap="square" lIns="0" tIns="0" rIns="0" bIns="0" rtlCol="0" anchor="t">
            <a:spAutoFit/>
          </a:bodyPr>
          <a:lstStyle/>
          <a:p>
            <a:pPr>
              <a:lnSpc>
                <a:spcPts val="5000"/>
              </a:lnSpc>
            </a:pPr>
            <a:r>
              <a:rPr lang="en-US" sz="5000" dirty="0">
                <a:solidFill>
                  <a:srgbClr val="262021"/>
                </a:solidFill>
                <a:latin typeface="Body Grotesque Bold"/>
              </a:rPr>
              <a:t>Results: </a:t>
            </a:r>
          </a:p>
          <a:p>
            <a:pPr>
              <a:lnSpc>
                <a:spcPts val="2600"/>
              </a:lnSpc>
            </a:pPr>
            <a:r>
              <a:rPr lang="en-US" sz="2000" dirty="0">
                <a:solidFill>
                  <a:srgbClr val="262021"/>
                </a:solidFill>
                <a:latin typeface="Canva Sans Bold"/>
              </a:rPr>
              <a:t>What are the experiences of people living with obesity and food insecurity when shopping in a supermarket environment for foods that meet their personal weight loss or maintenance goals?</a:t>
            </a:r>
            <a:endParaRPr lang="en-US" sz="2000" dirty="0">
              <a:solidFill>
                <a:srgbClr val="262021"/>
              </a:solidFill>
              <a:latin typeface="Body Grotesque"/>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b="-18518"/>
            </a:stretch>
          </a:blipFill>
        </p:spPr>
        <p:txBody>
          <a:bodyPr/>
          <a:lstStyle/>
          <a:p>
            <a:endParaRPr lang="en-GB" dirty="0"/>
          </a:p>
        </p:txBody>
      </p:sp>
      <p:grpSp>
        <p:nvGrpSpPr>
          <p:cNvPr id="3" name="Group 3"/>
          <p:cNvGrpSpPr/>
          <p:nvPr/>
        </p:nvGrpSpPr>
        <p:grpSpPr>
          <a:xfrm>
            <a:off x="0" y="0"/>
            <a:ext cx="18288000" cy="1616003"/>
            <a:chOff x="0" y="0"/>
            <a:chExt cx="4816593" cy="482226"/>
          </a:xfrm>
        </p:grpSpPr>
        <p:sp>
          <p:nvSpPr>
            <p:cNvPr id="4" name="Freeform 4"/>
            <p:cNvSpPr/>
            <p:nvPr/>
          </p:nvSpPr>
          <p:spPr>
            <a:xfrm>
              <a:off x="0" y="0"/>
              <a:ext cx="4816592" cy="482226"/>
            </a:xfrm>
            <a:custGeom>
              <a:avLst/>
              <a:gdLst/>
              <a:ahLst/>
              <a:cxnLst/>
              <a:rect l="l" t="t" r="r" b="b"/>
              <a:pathLst>
                <a:path w="4816592" h="482226">
                  <a:moveTo>
                    <a:pt x="0" y="0"/>
                  </a:moveTo>
                  <a:lnTo>
                    <a:pt x="4816592" y="0"/>
                  </a:lnTo>
                  <a:lnTo>
                    <a:pt x="4816592" y="482226"/>
                  </a:lnTo>
                  <a:lnTo>
                    <a:pt x="0" y="482226"/>
                  </a:lnTo>
                  <a:close/>
                </a:path>
              </a:pathLst>
            </a:custGeom>
            <a:solidFill>
              <a:srgbClr val="74D2C5"/>
            </a:solidFill>
          </p:spPr>
          <p:txBody>
            <a:bodyPr/>
            <a:lstStyle/>
            <a:p>
              <a:endParaRPr lang="en-GB" dirty="0"/>
            </a:p>
          </p:txBody>
        </p:sp>
        <p:sp>
          <p:nvSpPr>
            <p:cNvPr id="5" name="TextBox 5"/>
            <p:cNvSpPr txBox="1"/>
            <p:nvPr/>
          </p:nvSpPr>
          <p:spPr>
            <a:xfrm>
              <a:off x="0" y="-47625"/>
              <a:ext cx="4816593" cy="529851"/>
            </a:xfrm>
            <a:prstGeom prst="rect">
              <a:avLst/>
            </a:prstGeom>
          </p:spPr>
          <p:txBody>
            <a:bodyPr lIns="50800" tIns="50800" rIns="50800" bIns="50800" rtlCol="0" anchor="ctr"/>
            <a:lstStyle/>
            <a:p>
              <a:pPr algn="ctr">
                <a:lnSpc>
                  <a:spcPts val="3499"/>
                </a:lnSpc>
              </a:pPr>
              <a:endParaRPr dirty="0"/>
            </a:p>
          </p:txBody>
        </p:sp>
      </p:grpSp>
      <p:sp>
        <p:nvSpPr>
          <p:cNvPr id="6" name="Freeform 6"/>
          <p:cNvSpPr/>
          <p:nvPr/>
        </p:nvSpPr>
        <p:spPr>
          <a:xfrm>
            <a:off x="12934517" y="251896"/>
            <a:ext cx="4735311" cy="1327161"/>
          </a:xfrm>
          <a:custGeom>
            <a:avLst/>
            <a:gdLst/>
            <a:ahLst/>
            <a:cxnLst/>
            <a:rect l="l" t="t" r="r" b="b"/>
            <a:pathLst>
              <a:path w="4735311" h="1327161">
                <a:moveTo>
                  <a:pt x="0" y="0"/>
                </a:moveTo>
                <a:lnTo>
                  <a:pt x="4735311" y="0"/>
                </a:lnTo>
                <a:lnTo>
                  <a:pt x="4735311" y="1327161"/>
                </a:lnTo>
                <a:lnTo>
                  <a:pt x="0" y="1327161"/>
                </a:lnTo>
                <a:lnTo>
                  <a:pt x="0" y="0"/>
                </a:lnTo>
                <a:close/>
              </a:path>
            </a:pathLst>
          </a:custGeom>
          <a:blipFill>
            <a:blip r:embed="rId3"/>
            <a:stretch>
              <a:fillRect/>
            </a:stretch>
          </a:blipFill>
        </p:spPr>
        <p:txBody>
          <a:bodyPr/>
          <a:lstStyle/>
          <a:p>
            <a:endParaRPr lang="en-GB" dirty="0"/>
          </a:p>
        </p:txBody>
      </p:sp>
      <p:grpSp>
        <p:nvGrpSpPr>
          <p:cNvPr id="7" name="Group 7"/>
          <p:cNvGrpSpPr/>
          <p:nvPr/>
        </p:nvGrpSpPr>
        <p:grpSpPr>
          <a:xfrm>
            <a:off x="1345960" y="3493692"/>
            <a:ext cx="7461453" cy="1903163"/>
            <a:chOff x="0" y="0"/>
            <a:chExt cx="1965156" cy="501244"/>
          </a:xfrm>
        </p:grpSpPr>
        <p:sp>
          <p:nvSpPr>
            <p:cNvPr id="8" name="Freeform 8"/>
            <p:cNvSpPr/>
            <p:nvPr/>
          </p:nvSpPr>
          <p:spPr>
            <a:xfrm>
              <a:off x="0" y="0"/>
              <a:ext cx="1965156" cy="501245"/>
            </a:xfrm>
            <a:custGeom>
              <a:avLst/>
              <a:gdLst/>
              <a:ahLst/>
              <a:cxnLst/>
              <a:rect l="l" t="t" r="r" b="b"/>
              <a:pathLst>
                <a:path w="1965156" h="501245">
                  <a:moveTo>
                    <a:pt x="0" y="0"/>
                  </a:moveTo>
                  <a:lnTo>
                    <a:pt x="1965156" y="0"/>
                  </a:lnTo>
                  <a:lnTo>
                    <a:pt x="1965156" y="501245"/>
                  </a:lnTo>
                  <a:lnTo>
                    <a:pt x="0" y="501245"/>
                  </a:lnTo>
                  <a:close/>
                </a:path>
              </a:pathLst>
            </a:custGeom>
            <a:solidFill>
              <a:srgbClr val="FFEFF2"/>
            </a:solidFill>
          </p:spPr>
          <p:txBody>
            <a:bodyPr/>
            <a:lstStyle/>
            <a:p>
              <a:endParaRPr lang="en-GB" dirty="0"/>
            </a:p>
          </p:txBody>
        </p:sp>
        <p:sp>
          <p:nvSpPr>
            <p:cNvPr id="9" name="TextBox 9"/>
            <p:cNvSpPr txBox="1"/>
            <p:nvPr/>
          </p:nvSpPr>
          <p:spPr>
            <a:xfrm>
              <a:off x="0" y="-47625"/>
              <a:ext cx="1965156" cy="548869"/>
            </a:xfrm>
            <a:prstGeom prst="rect">
              <a:avLst/>
            </a:prstGeom>
          </p:spPr>
          <p:txBody>
            <a:bodyPr lIns="50800" tIns="50800" rIns="50800" bIns="50800" rtlCol="0" anchor="ctr"/>
            <a:lstStyle/>
            <a:p>
              <a:pPr algn="ctr">
                <a:lnSpc>
                  <a:spcPts val="3499"/>
                </a:lnSpc>
              </a:pPr>
              <a:endParaRPr dirty="0"/>
            </a:p>
          </p:txBody>
        </p:sp>
      </p:grpSp>
      <p:grpSp>
        <p:nvGrpSpPr>
          <p:cNvPr id="10" name="Group 10"/>
          <p:cNvGrpSpPr/>
          <p:nvPr/>
        </p:nvGrpSpPr>
        <p:grpSpPr>
          <a:xfrm>
            <a:off x="368443" y="3467757"/>
            <a:ext cx="1955034" cy="1955034"/>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l="-25046" r="-25046"/>
              </a:stretch>
            </a:blipFill>
          </p:spPr>
          <p:txBody>
            <a:bodyPr/>
            <a:lstStyle/>
            <a:p>
              <a:endParaRPr lang="en-GB" dirty="0"/>
            </a:p>
          </p:txBody>
        </p:sp>
      </p:grpSp>
      <p:grpSp>
        <p:nvGrpSpPr>
          <p:cNvPr id="12" name="Group 12"/>
          <p:cNvGrpSpPr/>
          <p:nvPr/>
        </p:nvGrpSpPr>
        <p:grpSpPr>
          <a:xfrm>
            <a:off x="1345960" y="5706667"/>
            <a:ext cx="7461453" cy="1903163"/>
            <a:chOff x="0" y="0"/>
            <a:chExt cx="1965156" cy="501244"/>
          </a:xfrm>
        </p:grpSpPr>
        <p:sp>
          <p:nvSpPr>
            <p:cNvPr id="13" name="Freeform 13"/>
            <p:cNvSpPr/>
            <p:nvPr/>
          </p:nvSpPr>
          <p:spPr>
            <a:xfrm>
              <a:off x="0" y="0"/>
              <a:ext cx="1965156" cy="501245"/>
            </a:xfrm>
            <a:custGeom>
              <a:avLst/>
              <a:gdLst/>
              <a:ahLst/>
              <a:cxnLst/>
              <a:rect l="l" t="t" r="r" b="b"/>
              <a:pathLst>
                <a:path w="1965156" h="501245">
                  <a:moveTo>
                    <a:pt x="0" y="0"/>
                  </a:moveTo>
                  <a:lnTo>
                    <a:pt x="1965156" y="0"/>
                  </a:lnTo>
                  <a:lnTo>
                    <a:pt x="1965156" y="501245"/>
                  </a:lnTo>
                  <a:lnTo>
                    <a:pt x="0" y="501245"/>
                  </a:lnTo>
                  <a:close/>
                </a:path>
              </a:pathLst>
            </a:custGeom>
            <a:solidFill>
              <a:srgbClr val="F6F4FF"/>
            </a:solidFill>
          </p:spPr>
          <p:txBody>
            <a:bodyPr/>
            <a:lstStyle/>
            <a:p>
              <a:endParaRPr lang="en-GB" dirty="0"/>
            </a:p>
          </p:txBody>
        </p:sp>
        <p:sp>
          <p:nvSpPr>
            <p:cNvPr id="14" name="TextBox 14"/>
            <p:cNvSpPr txBox="1"/>
            <p:nvPr/>
          </p:nvSpPr>
          <p:spPr>
            <a:xfrm>
              <a:off x="0" y="-47625"/>
              <a:ext cx="1965156" cy="548869"/>
            </a:xfrm>
            <a:prstGeom prst="rect">
              <a:avLst/>
            </a:prstGeom>
          </p:spPr>
          <p:txBody>
            <a:bodyPr lIns="50800" tIns="50800" rIns="50800" bIns="50800" rtlCol="0" anchor="ctr"/>
            <a:lstStyle/>
            <a:p>
              <a:pPr algn="ctr">
                <a:lnSpc>
                  <a:spcPts val="3499"/>
                </a:lnSpc>
              </a:pPr>
              <a:endParaRPr dirty="0"/>
            </a:p>
          </p:txBody>
        </p:sp>
      </p:grpSp>
      <p:grpSp>
        <p:nvGrpSpPr>
          <p:cNvPr id="15" name="Group 15"/>
          <p:cNvGrpSpPr/>
          <p:nvPr/>
        </p:nvGrpSpPr>
        <p:grpSpPr>
          <a:xfrm>
            <a:off x="368443" y="5680732"/>
            <a:ext cx="1955034" cy="1955034"/>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5"/>
              <a:stretch>
                <a:fillRect l="-25046" r="-25046"/>
              </a:stretch>
            </a:blipFill>
          </p:spPr>
          <p:txBody>
            <a:bodyPr/>
            <a:lstStyle/>
            <a:p>
              <a:endParaRPr lang="en-GB" dirty="0"/>
            </a:p>
          </p:txBody>
        </p:sp>
      </p:grpSp>
      <p:grpSp>
        <p:nvGrpSpPr>
          <p:cNvPr id="17" name="Group 17"/>
          <p:cNvGrpSpPr/>
          <p:nvPr/>
        </p:nvGrpSpPr>
        <p:grpSpPr>
          <a:xfrm>
            <a:off x="1345960" y="7921516"/>
            <a:ext cx="7461453" cy="1903163"/>
            <a:chOff x="0" y="0"/>
            <a:chExt cx="1965156" cy="501244"/>
          </a:xfrm>
        </p:grpSpPr>
        <p:sp>
          <p:nvSpPr>
            <p:cNvPr id="18" name="Freeform 18"/>
            <p:cNvSpPr/>
            <p:nvPr/>
          </p:nvSpPr>
          <p:spPr>
            <a:xfrm>
              <a:off x="0" y="0"/>
              <a:ext cx="1965156" cy="501245"/>
            </a:xfrm>
            <a:custGeom>
              <a:avLst/>
              <a:gdLst/>
              <a:ahLst/>
              <a:cxnLst/>
              <a:rect l="l" t="t" r="r" b="b"/>
              <a:pathLst>
                <a:path w="1965156" h="501245">
                  <a:moveTo>
                    <a:pt x="0" y="0"/>
                  </a:moveTo>
                  <a:lnTo>
                    <a:pt x="1965156" y="0"/>
                  </a:lnTo>
                  <a:lnTo>
                    <a:pt x="1965156" y="501245"/>
                  </a:lnTo>
                  <a:lnTo>
                    <a:pt x="0" y="501245"/>
                  </a:lnTo>
                  <a:close/>
                </a:path>
              </a:pathLst>
            </a:custGeom>
            <a:solidFill>
              <a:srgbClr val="FCEDFD"/>
            </a:solidFill>
          </p:spPr>
          <p:txBody>
            <a:bodyPr/>
            <a:lstStyle/>
            <a:p>
              <a:endParaRPr lang="en-GB" dirty="0"/>
            </a:p>
          </p:txBody>
        </p:sp>
        <p:sp>
          <p:nvSpPr>
            <p:cNvPr id="19" name="TextBox 19"/>
            <p:cNvSpPr txBox="1"/>
            <p:nvPr/>
          </p:nvSpPr>
          <p:spPr>
            <a:xfrm>
              <a:off x="0" y="-47625"/>
              <a:ext cx="1965156" cy="548869"/>
            </a:xfrm>
            <a:prstGeom prst="rect">
              <a:avLst/>
            </a:prstGeom>
          </p:spPr>
          <p:txBody>
            <a:bodyPr lIns="50800" tIns="50800" rIns="50800" bIns="50800" rtlCol="0" anchor="ctr"/>
            <a:lstStyle/>
            <a:p>
              <a:pPr algn="ctr">
                <a:lnSpc>
                  <a:spcPts val="3499"/>
                </a:lnSpc>
              </a:pPr>
              <a:endParaRPr dirty="0"/>
            </a:p>
          </p:txBody>
        </p:sp>
      </p:grpSp>
      <p:grpSp>
        <p:nvGrpSpPr>
          <p:cNvPr id="20" name="Group 20"/>
          <p:cNvGrpSpPr/>
          <p:nvPr/>
        </p:nvGrpSpPr>
        <p:grpSpPr>
          <a:xfrm>
            <a:off x="368443" y="7893707"/>
            <a:ext cx="1955034" cy="1955034"/>
            <a:chOff x="0" y="0"/>
            <a:chExt cx="812800" cy="812800"/>
          </a:xfrm>
        </p:grpSpPr>
        <p:sp>
          <p:nvSpPr>
            <p:cNvPr id="21" name="Freeform 2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6"/>
              <a:stretch>
                <a:fillRect l="-6363" r="-51138" b="-4935"/>
              </a:stretch>
            </a:blipFill>
          </p:spPr>
          <p:txBody>
            <a:bodyPr/>
            <a:lstStyle/>
            <a:p>
              <a:endParaRPr lang="en-GB" dirty="0"/>
            </a:p>
          </p:txBody>
        </p:sp>
      </p:grpSp>
      <p:grpSp>
        <p:nvGrpSpPr>
          <p:cNvPr id="22" name="Group 22"/>
          <p:cNvGrpSpPr/>
          <p:nvPr/>
        </p:nvGrpSpPr>
        <p:grpSpPr>
          <a:xfrm>
            <a:off x="11546210" y="3538267"/>
            <a:ext cx="2403741" cy="2403741"/>
            <a:chOff x="0" y="0"/>
            <a:chExt cx="812800" cy="812800"/>
          </a:xfrm>
        </p:grpSpPr>
        <p:sp>
          <p:nvSpPr>
            <p:cNvPr id="23" name="Freeform 23"/>
            <p:cNvSpPr/>
            <p:nvPr/>
          </p:nvSpPr>
          <p:spPr>
            <a:xfrm>
              <a:off x="0" y="0"/>
              <a:ext cx="812800" cy="812800"/>
            </a:xfrm>
            <a:custGeom>
              <a:avLst/>
              <a:gdLst/>
              <a:ahLst/>
              <a:cxnLst/>
              <a:rect l="l" t="t" r="r" b="b"/>
              <a:pathLst>
                <a:path w="812800" h="812800">
                  <a:moveTo>
                    <a:pt x="74078" y="0"/>
                  </a:moveTo>
                  <a:lnTo>
                    <a:pt x="738722" y="0"/>
                  </a:lnTo>
                  <a:cubicBezTo>
                    <a:pt x="779634" y="0"/>
                    <a:pt x="812800" y="33166"/>
                    <a:pt x="812800" y="74078"/>
                  </a:cubicBezTo>
                  <a:lnTo>
                    <a:pt x="812800" y="738722"/>
                  </a:lnTo>
                  <a:cubicBezTo>
                    <a:pt x="812800" y="779634"/>
                    <a:pt x="779634" y="812800"/>
                    <a:pt x="738722" y="812800"/>
                  </a:cubicBezTo>
                  <a:lnTo>
                    <a:pt x="74078" y="812800"/>
                  </a:lnTo>
                  <a:cubicBezTo>
                    <a:pt x="33166" y="812800"/>
                    <a:pt x="0" y="779634"/>
                    <a:pt x="0" y="738722"/>
                  </a:cubicBezTo>
                  <a:lnTo>
                    <a:pt x="0" y="74078"/>
                  </a:lnTo>
                  <a:cubicBezTo>
                    <a:pt x="0" y="33166"/>
                    <a:pt x="33166" y="0"/>
                    <a:pt x="74078" y="0"/>
                  </a:cubicBezTo>
                  <a:close/>
                </a:path>
              </a:pathLst>
            </a:custGeom>
            <a:blipFill>
              <a:blip r:embed="rId7"/>
              <a:stretch>
                <a:fillRect l="-80768" r="-38647" b="-46185"/>
              </a:stretch>
            </a:blipFill>
          </p:spPr>
          <p:txBody>
            <a:bodyPr/>
            <a:lstStyle/>
            <a:p>
              <a:endParaRPr lang="en-GB" dirty="0"/>
            </a:p>
          </p:txBody>
        </p:sp>
      </p:grpSp>
      <p:grpSp>
        <p:nvGrpSpPr>
          <p:cNvPr id="24" name="Group 24"/>
          <p:cNvGrpSpPr/>
          <p:nvPr/>
        </p:nvGrpSpPr>
        <p:grpSpPr>
          <a:xfrm>
            <a:off x="14377135" y="3529124"/>
            <a:ext cx="2422025" cy="2422025"/>
            <a:chOff x="0" y="0"/>
            <a:chExt cx="812800" cy="812800"/>
          </a:xfrm>
        </p:grpSpPr>
        <p:sp>
          <p:nvSpPr>
            <p:cNvPr id="25" name="Freeform 25"/>
            <p:cNvSpPr/>
            <p:nvPr/>
          </p:nvSpPr>
          <p:spPr>
            <a:xfrm>
              <a:off x="0" y="0"/>
              <a:ext cx="812800" cy="812800"/>
            </a:xfrm>
            <a:custGeom>
              <a:avLst/>
              <a:gdLst/>
              <a:ahLst/>
              <a:cxnLst/>
              <a:rect l="l" t="t" r="r" b="b"/>
              <a:pathLst>
                <a:path w="812800" h="812800">
                  <a:moveTo>
                    <a:pt x="73519" y="0"/>
                  </a:moveTo>
                  <a:lnTo>
                    <a:pt x="739281" y="0"/>
                  </a:lnTo>
                  <a:cubicBezTo>
                    <a:pt x="779885" y="0"/>
                    <a:pt x="812800" y="32915"/>
                    <a:pt x="812800" y="73519"/>
                  </a:cubicBezTo>
                  <a:lnTo>
                    <a:pt x="812800" y="739281"/>
                  </a:lnTo>
                  <a:cubicBezTo>
                    <a:pt x="812800" y="779885"/>
                    <a:pt x="779885" y="812800"/>
                    <a:pt x="739281" y="812800"/>
                  </a:cubicBezTo>
                  <a:lnTo>
                    <a:pt x="73519" y="812800"/>
                  </a:lnTo>
                  <a:cubicBezTo>
                    <a:pt x="32915" y="812800"/>
                    <a:pt x="0" y="779885"/>
                    <a:pt x="0" y="739281"/>
                  </a:cubicBezTo>
                  <a:lnTo>
                    <a:pt x="0" y="73519"/>
                  </a:lnTo>
                  <a:cubicBezTo>
                    <a:pt x="0" y="32915"/>
                    <a:pt x="32915" y="0"/>
                    <a:pt x="73519" y="0"/>
                  </a:cubicBezTo>
                  <a:close/>
                </a:path>
              </a:pathLst>
            </a:custGeom>
            <a:blipFill>
              <a:blip r:embed="rId8"/>
              <a:stretch>
                <a:fillRect l="-54207" r="-36268"/>
              </a:stretch>
            </a:blipFill>
          </p:spPr>
          <p:txBody>
            <a:bodyPr/>
            <a:lstStyle/>
            <a:p>
              <a:endParaRPr lang="en-GB" dirty="0"/>
            </a:p>
          </p:txBody>
        </p:sp>
      </p:grpSp>
      <p:sp>
        <p:nvSpPr>
          <p:cNvPr id="28" name="TextBox 28"/>
          <p:cNvSpPr txBox="1"/>
          <p:nvPr/>
        </p:nvSpPr>
        <p:spPr>
          <a:xfrm>
            <a:off x="2115173" y="2775707"/>
            <a:ext cx="5693802" cy="384721"/>
          </a:xfrm>
          <a:prstGeom prst="rect">
            <a:avLst/>
          </a:prstGeom>
        </p:spPr>
        <p:txBody>
          <a:bodyPr wrap="square" lIns="0" tIns="0" rIns="0" bIns="0" rtlCol="0" anchor="t">
            <a:spAutoFit/>
          </a:bodyPr>
          <a:lstStyle/>
          <a:p>
            <a:pPr algn="ctr">
              <a:lnSpc>
                <a:spcPts val="3000"/>
              </a:lnSpc>
              <a:spcBef>
                <a:spcPct val="0"/>
              </a:spcBef>
            </a:pPr>
            <a:r>
              <a:rPr lang="en-US" sz="2500" dirty="0">
                <a:solidFill>
                  <a:srgbClr val="000000"/>
                </a:solidFill>
                <a:latin typeface="Body Grotesque Bold"/>
              </a:rPr>
              <a:t>Healthy options off the table</a:t>
            </a:r>
          </a:p>
        </p:txBody>
      </p:sp>
      <p:sp>
        <p:nvSpPr>
          <p:cNvPr id="29" name="TextBox 29"/>
          <p:cNvSpPr txBox="1"/>
          <p:nvPr/>
        </p:nvSpPr>
        <p:spPr>
          <a:xfrm>
            <a:off x="2501689" y="5846719"/>
            <a:ext cx="6127511" cy="1798955"/>
          </a:xfrm>
          <a:prstGeom prst="rect">
            <a:avLst/>
          </a:prstGeom>
        </p:spPr>
        <p:txBody>
          <a:bodyPr lIns="0" tIns="0" rIns="0" bIns="0" rtlCol="0" anchor="t">
            <a:spAutoFit/>
          </a:bodyPr>
          <a:lstStyle/>
          <a:p>
            <a:pPr>
              <a:lnSpc>
                <a:spcPts val="2210"/>
              </a:lnSpc>
            </a:pPr>
            <a:r>
              <a:rPr lang="en-US" sz="1700" dirty="0">
                <a:solidFill>
                  <a:srgbClr val="000000"/>
                </a:solidFill>
                <a:latin typeface="Body Grotesque Bold"/>
              </a:rPr>
              <a:t>‘High processed goods in supermarkets are always the cheapest and are pretty much what I live off of now</a:t>
            </a:r>
            <a:r>
              <a:rPr lang="en-US" sz="1700" dirty="0">
                <a:solidFill>
                  <a:srgbClr val="000000"/>
                </a:solidFill>
                <a:latin typeface="Body Grotesque"/>
              </a:rPr>
              <a:t>. So I know I'm doing myself harm. I know it's not gonna make me any better. </a:t>
            </a:r>
            <a:r>
              <a:rPr lang="en-US" sz="1700" dirty="0">
                <a:solidFill>
                  <a:srgbClr val="000000"/>
                </a:solidFill>
                <a:latin typeface="Body Grotesque Bold"/>
              </a:rPr>
              <a:t>It's not gonna help me lose weight ‘cause they’re always high fat</a:t>
            </a:r>
            <a:r>
              <a:rPr lang="en-US" sz="1700" dirty="0">
                <a:solidFill>
                  <a:srgbClr val="000000"/>
                </a:solidFill>
                <a:latin typeface="Body Grotesque"/>
              </a:rPr>
              <a:t>’</a:t>
            </a:r>
          </a:p>
          <a:p>
            <a:pPr algn="r">
              <a:lnSpc>
                <a:spcPts val="1500"/>
              </a:lnSpc>
              <a:spcBef>
                <a:spcPct val="0"/>
              </a:spcBef>
            </a:pPr>
            <a:r>
              <a:rPr lang="en-US" sz="1500" dirty="0">
                <a:solidFill>
                  <a:srgbClr val="000000"/>
                </a:solidFill>
                <a:latin typeface="Body Grotesque"/>
              </a:rPr>
              <a:t>(Participant 02) </a:t>
            </a:r>
          </a:p>
          <a:p>
            <a:pPr>
              <a:lnSpc>
                <a:spcPts val="1500"/>
              </a:lnSpc>
              <a:spcBef>
                <a:spcPct val="0"/>
              </a:spcBef>
            </a:pPr>
            <a:endParaRPr lang="en-US" sz="1500" dirty="0">
              <a:solidFill>
                <a:srgbClr val="000000"/>
              </a:solidFill>
              <a:latin typeface="Body Grotesque"/>
            </a:endParaRPr>
          </a:p>
        </p:txBody>
      </p:sp>
      <p:sp>
        <p:nvSpPr>
          <p:cNvPr id="30" name="TextBox 30"/>
          <p:cNvSpPr txBox="1"/>
          <p:nvPr/>
        </p:nvSpPr>
        <p:spPr>
          <a:xfrm>
            <a:off x="2501689" y="7992035"/>
            <a:ext cx="6127511" cy="1781175"/>
          </a:xfrm>
          <a:prstGeom prst="rect">
            <a:avLst/>
          </a:prstGeom>
        </p:spPr>
        <p:txBody>
          <a:bodyPr lIns="0" tIns="0" rIns="0" bIns="0" rtlCol="0" anchor="t">
            <a:spAutoFit/>
          </a:bodyPr>
          <a:lstStyle/>
          <a:p>
            <a:pPr>
              <a:lnSpc>
                <a:spcPts val="1500"/>
              </a:lnSpc>
              <a:spcBef>
                <a:spcPct val="0"/>
              </a:spcBef>
            </a:pPr>
            <a:endParaRPr dirty="0"/>
          </a:p>
          <a:p>
            <a:pPr>
              <a:lnSpc>
                <a:spcPts val="2210"/>
              </a:lnSpc>
            </a:pPr>
            <a:r>
              <a:rPr lang="en-US" sz="1700" dirty="0">
                <a:solidFill>
                  <a:srgbClr val="000000"/>
                </a:solidFill>
                <a:latin typeface="Body Grotesque"/>
              </a:rPr>
              <a:t> ‘</a:t>
            </a:r>
            <a:r>
              <a:rPr lang="en-US" sz="1700" dirty="0">
                <a:solidFill>
                  <a:srgbClr val="000000"/>
                </a:solidFill>
                <a:latin typeface="Body Grotesque Bold"/>
              </a:rPr>
              <a:t>I used to buy loads of fruit</a:t>
            </a:r>
            <a:r>
              <a:rPr lang="en-US" sz="1700" dirty="0">
                <a:solidFill>
                  <a:srgbClr val="000000"/>
                </a:solidFill>
                <a:latin typeface="Body Grotesque"/>
              </a:rPr>
              <a:t> and </a:t>
            </a:r>
            <a:r>
              <a:rPr lang="en-US" sz="1700" dirty="0">
                <a:solidFill>
                  <a:srgbClr val="000000"/>
                </a:solidFill>
                <a:latin typeface="Body Grotesque Bold"/>
              </a:rPr>
              <a:t>at the minute I tend to just buy like maybe one or two. I don't even buy bananas anymore because the kids will just sit and eat them in one go</a:t>
            </a:r>
            <a:r>
              <a:rPr lang="en-US" sz="1700" dirty="0">
                <a:solidFill>
                  <a:srgbClr val="000000"/>
                </a:solidFill>
                <a:latin typeface="Body Grotesque"/>
              </a:rPr>
              <a:t>, which I think, great, like fruit but </a:t>
            </a:r>
            <a:r>
              <a:rPr lang="en-US" sz="1700" dirty="0">
                <a:solidFill>
                  <a:srgbClr val="000000"/>
                </a:solidFill>
                <a:latin typeface="Body Grotesque Bold"/>
              </a:rPr>
              <a:t>it's...gone like within five minutes</a:t>
            </a:r>
            <a:r>
              <a:rPr lang="en-US" sz="1700" dirty="0">
                <a:solidFill>
                  <a:srgbClr val="000000"/>
                </a:solidFill>
                <a:latin typeface="Body Grotesque"/>
              </a:rPr>
              <a:t>’ </a:t>
            </a:r>
          </a:p>
          <a:p>
            <a:pPr algn="r">
              <a:lnSpc>
                <a:spcPts val="1500"/>
              </a:lnSpc>
              <a:spcBef>
                <a:spcPct val="0"/>
              </a:spcBef>
            </a:pPr>
            <a:r>
              <a:rPr lang="en-US" sz="1500" dirty="0">
                <a:solidFill>
                  <a:srgbClr val="000000"/>
                </a:solidFill>
                <a:latin typeface="Body Grotesque"/>
              </a:rPr>
              <a:t>(Participant 17) </a:t>
            </a:r>
          </a:p>
        </p:txBody>
      </p:sp>
      <p:sp>
        <p:nvSpPr>
          <p:cNvPr id="31" name="TextBox 31"/>
          <p:cNvSpPr txBox="1"/>
          <p:nvPr/>
        </p:nvSpPr>
        <p:spPr>
          <a:xfrm>
            <a:off x="2552077" y="3538111"/>
            <a:ext cx="6127511" cy="1884680"/>
          </a:xfrm>
          <a:prstGeom prst="rect">
            <a:avLst/>
          </a:prstGeom>
        </p:spPr>
        <p:txBody>
          <a:bodyPr lIns="0" tIns="0" rIns="0" bIns="0" rtlCol="0" anchor="t">
            <a:spAutoFit/>
          </a:bodyPr>
          <a:lstStyle/>
          <a:p>
            <a:pPr>
              <a:lnSpc>
                <a:spcPts val="2210"/>
              </a:lnSpc>
            </a:pPr>
            <a:r>
              <a:rPr lang="en-US" sz="1700" dirty="0">
                <a:solidFill>
                  <a:srgbClr val="000000"/>
                </a:solidFill>
                <a:latin typeface="Body Grotesque"/>
              </a:rPr>
              <a:t>‘</a:t>
            </a:r>
            <a:r>
              <a:rPr lang="en-US" sz="1700" dirty="0">
                <a:solidFill>
                  <a:srgbClr val="000000"/>
                </a:solidFill>
                <a:latin typeface="Body Grotesque Bold"/>
              </a:rPr>
              <a:t>’I've gone to buy chicken</a:t>
            </a:r>
            <a:r>
              <a:rPr lang="en-US" sz="1700" dirty="0">
                <a:solidFill>
                  <a:srgbClr val="000000"/>
                </a:solidFill>
                <a:latin typeface="Body Grotesque"/>
              </a:rPr>
              <a:t> and I,</a:t>
            </a:r>
            <a:r>
              <a:rPr lang="en-US" sz="1700" dirty="0">
                <a:solidFill>
                  <a:srgbClr val="000000"/>
                </a:solidFill>
                <a:latin typeface="Body Grotesque Bold"/>
              </a:rPr>
              <a:t> I've only got a £1.50</a:t>
            </a:r>
            <a:r>
              <a:rPr lang="en-US" sz="1700" dirty="0">
                <a:solidFill>
                  <a:srgbClr val="000000"/>
                </a:solidFill>
                <a:latin typeface="Body Grotesque"/>
              </a:rPr>
              <a:t> budget and I can't, </a:t>
            </a:r>
            <a:r>
              <a:rPr lang="en-US" sz="1700" dirty="0">
                <a:solidFill>
                  <a:srgbClr val="000000"/>
                </a:solidFill>
                <a:latin typeface="Body Grotesque Bold"/>
              </a:rPr>
              <a:t>the only chicken or turkey that I can get within that price range is a Bernard Matthew's turkey, breaded turkey escalope</a:t>
            </a:r>
            <a:r>
              <a:rPr lang="en-US" sz="1700" dirty="0">
                <a:solidFill>
                  <a:srgbClr val="000000"/>
                </a:solidFill>
                <a:latin typeface="Body Grotesque"/>
              </a:rPr>
              <a:t>... I could get two of them </a:t>
            </a:r>
            <a:r>
              <a:rPr lang="en-US" sz="1700" dirty="0">
                <a:solidFill>
                  <a:srgbClr val="000000"/>
                </a:solidFill>
                <a:latin typeface="Body Grotesque Bold"/>
              </a:rPr>
              <a:t>reduced from £1.99 to £1,</a:t>
            </a:r>
            <a:r>
              <a:rPr lang="en-US" sz="1700" dirty="0">
                <a:solidFill>
                  <a:srgbClr val="000000"/>
                </a:solidFill>
                <a:latin typeface="Body Grotesque"/>
              </a:rPr>
              <a:t> so that's within my budget </a:t>
            </a:r>
            <a:r>
              <a:rPr lang="en-US" sz="1700" dirty="0">
                <a:solidFill>
                  <a:srgbClr val="000000"/>
                </a:solidFill>
                <a:latin typeface="Body Grotesque Bold"/>
              </a:rPr>
              <a:t>but it's nowhere near as healthy as just buying the plain chicken</a:t>
            </a:r>
            <a:r>
              <a:rPr lang="en-US" sz="1700" dirty="0">
                <a:solidFill>
                  <a:srgbClr val="000000"/>
                </a:solidFill>
                <a:latin typeface="Body Grotesque"/>
              </a:rPr>
              <a:t>’ </a:t>
            </a:r>
          </a:p>
          <a:p>
            <a:pPr algn="r">
              <a:lnSpc>
                <a:spcPts val="1500"/>
              </a:lnSpc>
              <a:spcBef>
                <a:spcPct val="0"/>
              </a:spcBef>
            </a:pPr>
            <a:r>
              <a:rPr lang="en-US" sz="1500" dirty="0">
                <a:solidFill>
                  <a:srgbClr val="000000"/>
                </a:solidFill>
                <a:latin typeface="Body Grotesque"/>
              </a:rPr>
              <a:t>(Participant 54) </a:t>
            </a:r>
          </a:p>
        </p:txBody>
      </p:sp>
      <p:sp>
        <p:nvSpPr>
          <p:cNvPr id="32" name="TextBox 32"/>
          <p:cNvSpPr txBox="1"/>
          <p:nvPr/>
        </p:nvSpPr>
        <p:spPr>
          <a:xfrm>
            <a:off x="10485876" y="2775706"/>
            <a:ext cx="7439753" cy="384721"/>
          </a:xfrm>
          <a:prstGeom prst="rect">
            <a:avLst/>
          </a:prstGeom>
        </p:spPr>
        <p:txBody>
          <a:bodyPr lIns="0" tIns="0" rIns="0" bIns="0" rtlCol="0" anchor="t">
            <a:spAutoFit/>
          </a:bodyPr>
          <a:lstStyle/>
          <a:p>
            <a:pPr algn="ctr">
              <a:lnSpc>
                <a:spcPts val="3000"/>
              </a:lnSpc>
              <a:spcBef>
                <a:spcPct val="0"/>
              </a:spcBef>
            </a:pPr>
            <a:r>
              <a:rPr lang="en-US" sz="2500" dirty="0">
                <a:solidFill>
                  <a:srgbClr val="000000"/>
                </a:solidFill>
                <a:latin typeface="Body Grotesque Bold"/>
              </a:rPr>
              <a:t>Shop where you can, not where you want</a:t>
            </a:r>
          </a:p>
        </p:txBody>
      </p:sp>
      <p:grpSp>
        <p:nvGrpSpPr>
          <p:cNvPr id="33" name="Group 33"/>
          <p:cNvGrpSpPr/>
          <p:nvPr/>
        </p:nvGrpSpPr>
        <p:grpSpPr>
          <a:xfrm>
            <a:off x="10485876" y="6116127"/>
            <a:ext cx="7461453" cy="3610777"/>
            <a:chOff x="0" y="0"/>
            <a:chExt cx="1965156" cy="950987"/>
          </a:xfrm>
        </p:grpSpPr>
        <p:sp>
          <p:nvSpPr>
            <p:cNvPr id="34" name="Freeform 34"/>
            <p:cNvSpPr/>
            <p:nvPr/>
          </p:nvSpPr>
          <p:spPr>
            <a:xfrm>
              <a:off x="0" y="0"/>
              <a:ext cx="1965156" cy="950987"/>
            </a:xfrm>
            <a:custGeom>
              <a:avLst/>
              <a:gdLst/>
              <a:ahLst/>
              <a:cxnLst/>
              <a:rect l="l" t="t" r="r" b="b"/>
              <a:pathLst>
                <a:path w="1965156" h="950987">
                  <a:moveTo>
                    <a:pt x="0" y="0"/>
                  </a:moveTo>
                  <a:lnTo>
                    <a:pt x="1965156" y="0"/>
                  </a:lnTo>
                  <a:lnTo>
                    <a:pt x="1965156" y="950987"/>
                  </a:lnTo>
                  <a:lnTo>
                    <a:pt x="0" y="950987"/>
                  </a:lnTo>
                  <a:close/>
                </a:path>
              </a:pathLst>
            </a:custGeom>
            <a:solidFill>
              <a:srgbClr val="FFEFF2"/>
            </a:solidFill>
          </p:spPr>
          <p:txBody>
            <a:bodyPr/>
            <a:lstStyle/>
            <a:p>
              <a:endParaRPr lang="en-GB" dirty="0"/>
            </a:p>
          </p:txBody>
        </p:sp>
        <p:sp>
          <p:nvSpPr>
            <p:cNvPr id="35" name="TextBox 35"/>
            <p:cNvSpPr txBox="1"/>
            <p:nvPr/>
          </p:nvSpPr>
          <p:spPr>
            <a:xfrm>
              <a:off x="0" y="-47625"/>
              <a:ext cx="1965156" cy="998612"/>
            </a:xfrm>
            <a:prstGeom prst="rect">
              <a:avLst/>
            </a:prstGeom>
          </p:spPr>
          <p:txBody>
            <a:bodyPr lIns="50800" tIns="50800" rIns="50800" bIns="50800" rtlCol="0" anchor="ctr"/>
            <a:lstStyle/>
            <a:p>
              <a:pPr algn="ctr">
                <a:lnSpc>
                  <a:spcPts val="3499"/>
                </a:lnSpc>
              </a:pPr>
              <a:endParaRPr dirty="0"/>
            </a:p>
          </p:txBody>
        </p:sp>
      </p:grpSp>
      <p:sp>
        <p:nvSpPr>
          <p:cNvPr id="36" name="TextBox 36"/>
          <p:cNvSpPr txBox="1"/>
          <p:nvPr/>
        </p:nvSpPr>
        <p:spPr>
          <a:xfrm>
            <a:off x="11032250" y="6658249"/>
            <a:ext cx="6368704" cy="2561599"/>
          </a:xfrm>
          <a:prstGeom prst="rect">
            <a:avLst/>
          </a:prstGeom>
        </p:spPr>
        <p:txBody>
          <a:bodyPr lIns="0" tIns="0" rIns="0" bIns="0" rtlCol="0" anchor="t">
            <a:spAutoFit/>
          </a:bodyPr>
          <a:lstStyle/>
          <a:p>
            <a:pPr algn="ctr">
              <a:lnSpc>
                <a:spcPts val="2340"/>
              </a:lnSpc>
            </a:pPr>
            <a:r>
              <a:rPr lang="en-US" sz="1800" dirty="0">
                <a:solidFill>
                  <a:srgbClr val="000000"/>
                </a:solidFill>
                <a:latin typeface="Body Grotesque"/>
              </a:rPr>
              <a:t>'I find like </a:t>
            </a:r>
            <a:r>
              <a:rPr lang="en-US" sz="1800" dirty="0">
                <a:solidFill>
                  <a:srgbClr val="000000"/>
                </a:solidFill>
                <a:latin typeface="Body Grotesque Bold"/>
              </a:rPr>
              <a:t>Lidl and Aldi quite visually, erm, it's just quite a confusing experience</a:t>
            </a:r>
            <a:r>
              <a:rPr lang="en-US" sz="1800" dirty="0">
                <a:solidFill>
                  <a:srgbClr val="000000"/>
                </a:solidFill>
                <a:latin typeface="Body Grotesque"/>
              </a:rPr>
              <a:t>...</a:t>
            </a:r>
            <a:r>
              <a:rPr lang="en-US" sz="1800" dirty="0">
                <a:solidFill>
                  <a:srgbClr val="000000"/>
                </a:solidFill>
                <a:latin typeface="Body Grotesque Bold"/>
              </a:rPr>
              <a:t>the checkouts tend to be a bit speedier and people seem to be a bit, maybe a bit more impatient</a:t>
            </a:r>
            <a:r>
              <a:rPr lang="en-US" sz="1800" dirty="0">
                <a:solidFill>
                  <a:srgbClr val="000000"/>
                </a:solidFill>
                <a:latin typeface="Body Grotesque"/>
              </a:rPr>
              <a:t> in general...I sort of do a bit of an intake of breath before I go in to say the Lidls and Aldis ...of course </a:t>
            </a:r>
            <a:r>
              <a:rPr lang="en-US" sz="1800" dirty="0">
                <a:solidFill>
                  <a:srgbClr val="000000"/>
                </a:solidFill>
                <a:latin typeface="Body Grotesque Bold"/>
              </a:rPr>
              <a:t>if you walk into somewhere like a Waitrose, everything's displayed beautifully, the staff are so helpful and friendly, er, there's space to sort of breathe and actually look at stuff</a:t>
            </a:r>
            <a:r>
              <a:rPr lang="en-US" sz="1800" dirty="0">
                <a:solidFill>
                  <a:srgbClr val="000000"/>
                </a:solidFill>
                <a:latin typeface="Body Grotesque"/>
              </a:rPr>
              <a:t>'</a:t>
            </a:r>
          </a:p>
          <a:p>
            <a:pPr algn="r">
              <a:lnSpc>
                <a:spcPts val="1500"/>
              </a:lnSpc>
              <a:spcBef>
                <a:spcPct val="0"/>
              </a:spcBef>
            </a:pPr>
            <a:r>
              <a:rPr lang="en-US" sz="1500" dirty="0">
                <a:solidFill>
                  <a:srgbClr val="000000"/>
                </a:solidFill>
                <a:latin typeface="Body Grotesque"/>
              </a:rPr>
              <a:t>(Participant 11)</a:t>
            </a:r>
          </a:p>
        </p:txBody>
      </p:sp>
      <p:sp>
        <p:nvSpPr>
          <p:cNvPr id="37" name="Freeform 10">
            <a:extLst>
              <a:ext uri="{FF2B5EF4-FFF2-40B4-BE49-F238E27FC236}">
                <a16:creationId xmlns:a16="http://schemas.microsoft.com/office/drawing/2014/main" id="{12D94C65-6BEE-A625-CB62-6FE3FFD087C6}"/>
              </a:ext>
            </a:extLst>
          </p:cNvPr>
          <p:cNvSpPr/>
          <p:nvPr/>
        </p:nvSpPr>
        <p:spPr>
          <a:xfrm rot="5400000" flipV="1">
            <a:off x="5944998" y="6419554"/>
            <a:ext cx="6948695" cy="45719"/>
          </a:xfrm>
          <a:custGeom>
            <a:avLst/>
            <a:gdLst/>
            <a:ahLst/>
            <a:cxnLst/>
            <a:rect l="l" t="t" r="r" b="b"/>
            <a:pathLst>
              <a:path w="7315200" h="73152">
                <a:moveTo>
                  <a:pt x="0" y="0"/>
                </a:moveTo>
                <a:lnTo>
                  <a:pt x="7315200" y="0"/>
                </a:lnTo>
                <a:lnTo>
                  <a:pt x="7315200" y="73152"/>
                </a:lnTo>
                <a:lnTo>
                  <a:pt x="0" y="7315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dirty="0"/>
          </a:p>
        </p:txBody>
      </p:sp>
      <p:sp>
        <p:nvSpPr>
          <p:cNvPr id="38" name="TextBox 16">
            <a:extLst>
              <a:ext uri="{FF2B5EF4-FFF2-40B4-BE49-F238E27FC236}">
                <a16:creationId xmlns:a16="http://schemas.microsoft.com/office/drawing/2014/main" id="{73DE0571-933F-D61E-BF6F-85AE146E3D28}"/>
              </a:ext>
            </a:extLst>
          </p:cNvPr>
          <p:cNvSpPr txBox="1"/>
          <p:nvPr/>
        </p:nvSpPr>
        <p:spPr>
          <a:xfrm>
            <a:off x="5629151" y="1873944"/>
            <a:ext cx="6995887" cy="538609"/>
          </a:xfrm>
          <a:prstGeom prst="rect">
            <a:avLst/>
          </a:prstGeom>
        </p:spPr>
        <p:txBody>
          <a:bodyPr wrap="square" lIns="0" tIns="0" rIns="0" bIns="0" rtlCol="0" anchor="t">
            <a:spAutoFit/>
          </a:bodyPr>
          <a:lstStyle/>
          <a:p>
            <a:pPr algn="ctr">
              <a:lnSpc>
                <a:spcPts val="4200"/>
              </a:lnSpc>
              <a:spcBef>
                <a:spcPct val="0"/>
              </a:spcBef>
            </a:pPr>
            <a:r>
              <a:rPr lang="en-US" sz="3500" dirty="0">
                <a:solidFill>
                  <a:srgbClr val="262021"/>
                </a:solidFill>
                <a:latin typeface="Body Grotesque Bold"/>
              </a:rPr>
              <a:t>The Restricted Consumer</a:t>
            </a:r>
          </a:p>
        </p:txBody>
      </p:sp>
      <p:sp>
        <p:nvSpPr>
          <p:cNvPr id="39" name="TextBox 6">
            <a:extLst>
              <a:ext uri="{FF2B5EF4-FFF2-40B4-BE49-F238E27FC236}">
                <a16:creationId xmlns:a16="http://schemas.microsoft.com/office/drawing/2014/main" id="{5C6C98F2-4AC7-8CBB-3686-99181C632183}"/>
              </a:ext>
            </a:extLst>
          </p:cNvPr>
          <p:cNvSpPr txBox="1"/>
          <p:nvPr/>
        </p:nvSpPr>
        <p:spPr>
          <a:xfrm>
            <a:off x="562020" y="199716"/>
            <a:ext cx="12452708" cy="1308050"/>
          </a:xfrm>
          <a:prstGeom prst="rect">
            <a:avLst/>
          </a:prstGeom>
        </p:spPr>
        <p:txBody>
          <a:bodyPr wrap="square" lIns="0" tIns="0" rIns="0" bIns="0" rtlCol="0" anchor="t">
            <a:spAutoFit/>
          </a:bodyPr>
          <a:lstStyle/>
          <a:p>
            <a:pPr>
              <a:lnSpc>
                <a:spcPts val="5000"/>
              </a:lnSpc>
            </a:pPr>
            <a:r>
              <a:rPr lang="en-US" sz="5000" dirty="0">
                <a:solidFill>
                  <a:srgbClr val="262021"/>
                </a:solidFill>
                <a:latin typeface="Body Grotesque Bold"/>
              </a:rPr>
              <a:t>Results: </a:t>
            </a:r>
          </a:p>
          <a:p>
            <a:pPr>
              <a:lnSpc>
                <a:spcPts val="2600"/>
              </a:lnSpc>
            </a:pPr>
            <a:r>
              <a:rPr lang="en-US" sz="2000" dirty="0">
                <a:solidFill>
                  <a:srgbClr val="262021"/>
                </a:solidFill>
                <a:latin typeface="Canva Sans Bold"/>
              </a:rPr>
              <a:t>What are the experiences of people living with obesity and food insecurity when shopping in a supermarket environment for foods that meet their personal weight loss or maintenance goals?</a:t>
            </a:r>
            <a:endParaRPr lang="en-US" sz="2000" dirty="0">
              <a:solidFill>
                <a:srgbClr val="262021"/>
              </a:solidFill>
              <a:latin typeface="Body Grotesque"/>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1647</TotalTime>
  <Words>2300</Words>
  <Application>Microsoft Office PowerPoint</Application>
  <PresentationFormat>Custom</PresentationFormat>
  <Paragraphs>124</Paragraphs>
  <Slides>15</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15</vt:i4>
      </vt:variant>
    </vt:vector>
  </HeadingPairs>
  <TitlesOfParts>
    <vt:vector size="25" baseType="lpstr">
      <vt:lpstr>Body Grotesque Semi-Bold</vt:lpstr>
      <vt:lpstr>Body Grotesque</vt:lpstr>
      <vt:lpstr>Canva Sans</vt:lpstr>
      <vt:lpstr>Roboto Bold</vt:lpstr>
      <vt:lpstr>Calibri</vt:lpstr>
      <vt:lpstr>Arial</vt:lpstr>
      <vt:lpstr>Body Grotesque Bold</vt:lpstr>
      <vt:lpstr>Body Grotesque Italics</vt:lpstr>
      <vt:lpstr>Canva Sans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Scottish Public Health Conference May 2024</dc:title>
  <dc:creator>Emma Hunter (snmp)</dc:creator>
  <cp:lastModifiedBy>Leah Morrison (lib)</cp:lastModifiedBy>
  <cp:revision>3</cp:revision>
  <dcterms:created xsi:type="dcterms:W3CDTF">2006-08-16T00:00:00Z</dcterms:created>
  <dcterms:modified xsi:type="dcterms:W3CDTF">2024-05-16T15:23:02Z</dcterms:modified>
  <dc:identifier>DAGB0l1t0ng</dc:identifier>
</cp:coreProperties>
</file>