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80" r:id="rId1"/>
    <p:sldMasterId id="2147484109" r:id="rId2"/>
    <p:sldMasterId id="2147484092" r:id="rId3"/>
  </p:sldMasterIdLst>
  <p:notesMasterIdLst>
    <p:notesMasterId r:id="rId20"/>
  </p:notesMasterIdLst>
  <p:handoutMasterIdLst>
    <p:handoutMasterId r:id="rId21"/>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6669088" cy="97536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9C853"/>
    <a:srgbClr val="F9C523"/>
    <a:srgbClr val="F2C570"/>
    <a:srgbClr val="00B8E1"/>
    <a:srgbClr val="9D739E"/>
    <a:srgbClr val="F0E9EE"/>
    <a:srgbClr val="DEE2EA"/>
    <a:srgbClr val="E8DEE6"/>
    <a:srgbClr val="CAC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A851CF-633E-4AA2-872D-D03A67D8C61B}" v="250" dt="2024-06-06T14:37:37.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660" autoAdjust="0"/>
  </p:normalViewPr>
  <p:slideViewPr>
    <p:cSldViewPr snapToGrid="0" snapToObjects="1">
      <p:cViewPr varScale="1">
        <p:scale>
          <a:sx n="55" d="100"/>
          <a:sy n="55" d="100"/>
        </p:scale>
        <p:origin x="177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8" d="100"/>
          <a:sy n="148" d="100"/>
        </p:scale>
        <p:origin x="443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liverguac-my.sharepoint.com/personal/k_burgess_rgu_ac_uk/Documents/Study%20Skills%20Projects/HS2147%20embeding%20academic%20skills/HS2147%20Embeding%20accademic%20Skills%20Result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liverguac-my.sharepoint.com/personal/k_burgess_rgu_ac_uk/Documents/Study%20Skills%20Projects/HS2147%20embeding%20academic%20skills/HS2147%20Embeding%20accademic%20Skills%20Result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liverguac-my.sharepoint.com/personal/k_burgess_rgu_ac_uk/Documents/Study%20Skills%20Projects/HS2147%20embeding%20academic%20skills/HS2147%20Embeding%20accademic%20Skills%20Result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liverguac-my.sharepoint.com/personal/k_burgess_rgu_ac_uk/Documents/Study%20Skills%20Projects/HS2147%20embeding%20academic%20skills/HS2147%20Embeding%20accademic%20Skills%20Result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liverguac-my.sharepoint.com/personal/k_burgess_rgu_ac_uk/Documents/Study%20Skills%20Projects/HS2147%20embeding%20academic%20skills/HS2147%20Embeding%20accademic%20Skills%20Result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liverguac-my.sharepoint.com/personal/k_burgess_rgu_ac_uk/Documents/Study%20Skills%20Projects/HS2147%20embeding%20academic%20skills/HS2147%20Embeding%20accademic%20Skills%20Result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liverguac-my.sharepoint.com/personal/k_burgess_rgu_ac_uk/Documents/Study%20Skills%20Projects/HS2147%20embeding%20academic%20skills/HS2147%20Embeding%20accademic%20Skills%20Result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liverguac-my.sharepoint.com/personal/k_burgess_rgu_ac_uk/Documents/Study%20Skills%20Projects/HS2147%20embeding%20academic%20skills/HS2147%20Embeding%20accademic%20Skills%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accent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9D739E"/>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BB-47C8-8F05-9A0136607077}"/>
            </c:ext>
          </c:extLst>
        </c:ser>
        <c:ser>
          <c:idx val="1"/>
          <c:order val="1"/>
          <c:tx>
            <c:strRef>
              <c:f>Sheet1!$C$1</c:f>
              <c:strCache>
                <c:ptCount val="1"/>
                <c:pt idx="0">
                  <c:v>Series 2</c:v>
                </c:pt>
              </c:strCache>
            </c:strRef>
          </c:tx>
          <c:spPr>
            <a:solidFill>
              <a:srgbClr val="00B8E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BB-47C8-8F05-9A0136607077}"/>
            </c:ext>
          </c:extLst>
        </c:ser>
        <c:ser>
          <c:idx val="2"/>
          <c:order val="2"/>
          <c:tx>
            <c:strRef>
              <c:f>Sheet1!$D$1</c:f>
              <c:strCache>
                <c:ptCount val="1"/>
                <c:pt idx="0">
                  <c:v>Series 3</c:v>
                </c:pt>
              </c:strCache>
            </c:strRef>
          </c:tx>
          <c:spPr>
            <a:solidFill>
              <a:srgbClr val="F9C85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BB-47C8-8F05-9A0136607077}"/>
            </c:ext>
          </c:extLst>
        </c:ser>
        <c:dLbls>
          <c:showLegendKey val="0"/>
          <c:showVal val="0"/>
          <c:showCatName val="0"/>
          <c:showSerName val="0"/>
          <c:showPercent val="0"/>
          <c:showBubbleSize val="0"/>
        </c:dLbls>
        <c:gapWidth val="219"/>
        <c:overlap val="-27"/>
        <c:axId val="-2042759216"/>
        <c:axId val="-2042956128"/>
      </c:barChart>
      <c:catAx>
        <c:axId val="-204275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956128"/>
        <c:crosses val="autoZero"/>
        <c:auto val="1"/>
        <c:lblAlgn val="ctr"/>
        <c:lblOffset val="100"/>
        <c:noMultiLvlLbl val="0"/>
      </c:catAx>
      <c:valAx>
        <c:axId val="-2042956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7592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'[HS2147 Embeding accademic Skills Results.xlsx]Attendance'!$F$5</c:f>
              <c:strCache>
                <c:ptCount val="1"/>
                <c:pt idx="0">
                  <c:v>Very Poor, &lt;50%</c:v>
                </c:pt>
              </c:strCache>
            </c:strRef>
          </c:tx>
          <c:spPr>
            <a:solidFill>
              <a:schemeClr val="accent1"/>
            </a:solidFill>
            <a:ln>
              <a:noFill/>
            </a:ln>
            <a:effectLst/>
          </c:spPr>
          <c:invertIfNegative val="0"/>
          <c:cat>
            <c:strRef>
              <c:f>'[HS2147 Embeding accademic Skills Results.xlsx]Attendance'!$E$6:$E$7</c:f>
              <c:strCache>
                <c:ptCount val="2"/>
                <c:pt idx="0">
                  <c:v>22/23</c:v>
                </c:pt>
                <c:pt idx="1">
                  <c:v>23/24</c:v>
                </c:pt>
              </c:strCache>
            </c:strRef>
          </c:cat>
          <c:val>
            <c:numRef>
              <c:f>'[HS2147 Embeding accademic Skills Results.xlsx]Attendance'!$F$6:$F$7</c:f>
              <c:numCache>
                <c:formatCode>0</c:formatCode>
                <c:ptCount val="2"/>
                <c:pt idx="0">
                  <c:v>0</c:v>
                </c:pt>
                <c:pt idx="1">
                  <c:v>0</c:v>
                </c:pt>
              </c:numCache>
            </c:numRef>
          </c:val>
          <c:extLst>
            <c:ext xmlns:c16="http://schemas.microsoft.com/office/drawing/2014/chart" uri="{C3380CC4-5D6E-409C-BE32-E72D297353CC}">
              <c16:uniqueId val="{00000000-97F4-4937-8EEF-17714878E388}"/>
            </c:ext>
          </c:extLst>
        </c:ser>
        <c:ser>
          <c:idx val="1"/>
          <c:order val="1"/>
          <c:tx>
            <c:strRef>
              <c:f>'[HS2147 Embeding accademic Skills Results.xlsx]Attendance'!$G$5</c:f>
              <c:strCache>
                <c:ptCount val="1"/>
                <c:pt idx="0">
                  <c:v>Poor, 50-80%</c:v>
                </c:pt>
              </c:strCache>
            </c:strRef>
          </c:tx>
          <c:spPr>
            <a:solidFill>
              <a:schemeClr val="accent5">
                <a:lumMod val="20000"/>
                <a:lumOff val="80000"/>
              </a:schemeClr>
            </a:solidFill>
            <a:ln>
              <a:noFill/>
            </a:ln>
            <a:effectLst/>
          </c:spPr>
          <c:invertIfNegative val="0"/>
          <c:cat>
            <c:strRef>
              <c:f>'[HS2147 Embeding accademic Skills Results.xlsx]Attendance'!$E$6:$E$7</c:f>
              <c:strCache>
                <c:ptCount val="2"/>
                <c:pt idx="0">
                  <c:v>22/23</c:v>
                </c:pt>
                <c:pt idx="1">
                  <c:v>23/24</c:v>
                </c:pt>
              </c:strCache>
            </c:strRef>
          </c:cat>
          <c:val>
            <c:numRef>
              <c:f>'[HS2147 Embeding accademic Skills Results.xlsx]Attendance'!$G$6:$G$7</c:f>
              <c:numCache>
                <c:formatCode>0</c:formatCode>
                <c:ptCount val="2"/>
                <c:pt idx="0">
                  <c:v>5.5555555555555554</c:v>
                </c:pt>
                <c:pt idx="1">
                  <c:v>0</c:v>
                </c:pt>
              </c:numCache>
            </c:numRef>
          </c:val>
          <c:extLst>
            <c:ext xmlns:c16="http://schemas.microsoft.com/office/drawing/2014/chart" uri="{C3380CC4-5D6E-409C-BE32-E72D297353CC}">
              <c16:uniqueId val="{00000001-97F4-4937-8EEF-17714878E388}"/>
            </c:ext>
          </c:extLst>
        </c:ser>
        <c:ser>
          <c:idx val="2"/>
          <c:order val="2"/>
          <c:tx>
            <c:strRef>
              <c:f>'[HS2147 Embeding accademic Skills Results.xlsx]Attendance'!$H$5</c:f>
              <c:strCache>
                <c:ptCount val="1"/>
                <c:pt idx="0">
                  <c:v>Good, 80-90%</c:v>
                </c:pt>
              </c:strCache>
            </c:strRef>
          </c:tx>
          <c:spPr>
            <a:solidFill>
              <a:schemeClr val="accent5">
                <a:lumMod val="60000"/>
                <a:lumOff val="40000"/>
              </a:schemeClr>
            </a:solidFill>
            <a:ln>
              <a:noFill/>
            </a:ln>
            <a:effectLst/>
          </c:spPr>
          <c:invertIfNegative val="0"/>
          <c:cat>
            <c:strRef>
              <c:f>'[HS2147 Embeding accademic Skills Results.xlsx]Attendance'!$E$6:$E$7</c:f>
              <c:strCache>
                <c:ptCount val="2"/>
                <c:pt idx="0">
                  <c:v>22/23</c:v>
                </c:pt>
                <c:pt idx="1">
                  <c:v>23/24</c:v>
                </c:pt>
              </c:strCache>
            </c:strRef>
          </c:cat>
          <c:val>
            <c:numRef>
              <c:f>'[HS2147 Embeding accademic Skills Results.xlsx]Attendance'!$H$6:$H$7</c:f>
              <c:numCache>
                <c:formatCode>0</c:formatCode>
                <c:ptCount val="2"/>
                <c:pt idx="0">
                  <c:v>50</c:v>
                </c:pt>
                <c:pt idx="1">
                  <c:v>41.666666666666671</c:v>
                </c:pt>
              </c:numCache>
            </c:numRef>
          </c:val>
          <c:extLst>
            <c:ext xmlns:c16="http://schemas.microsoft.com/office/drawing/2014/chart" uri="{C3380CC4-5D6E-409C-BE32-E72D297353CC}">
              <c16:uniqueId val="{00000002-97F4-4937-8EEF-17714878E388}"/>
            </c:ext>
          </c:extLst>
        </c:ser>
        <c:ser>
          <c:idx val="3"/>
          <c:order val="3"/>
          <c:tx>
            <c:strRef>
              <c:f>'[HS2147 Embeding accademic Skills Results.xlsx]Attendance'!$I$5</c:f>
              <c:strCache>
                <c:ptCount val="1"/>
                <c:pt idx="0">
                  <c:v>Excellent, &gt;90%</c:v>
                </c:pt>
              </c:strCache>
            </c:strRef>
          </c:tx>
          <c:spPr>
            <a:solidFill>
              <a:schemeClr val="accent5">
                <a:lumMod val="50000"/>
              </a:schemeClr>
            </a:solidFill>
            <a:ln>
              <a:noFill/>
            </a:ln>
            <a:effectLst/>
          </c:spPr>
          <c:invertIfNegative val="0"/>
          <c:cat>
            <c:strRef>
              <c:f>'[HS2147 Embeding accademic Skills Results.xlsx]Attendance'!$E$6:$E$7</c:f>
              <c:strCache>
                <c:ptCount val="2"/>
                <c:pt idx="0">
                  <c:v>22/23</c:v>
                </c:pt>
                <c:pt idx="1">
                  <c:v>23/24</c:v>
                </c:pt>
              </c:strCache>
            </c:strRef>
          </c:cat>
          <c:val>
            <c:numRef>
              <c:f>'[HS2147 Embeding accademic Skills Results.xlsx]Attendance'!$I$6:$I$7</c:f>
              <c:numCache>
                <c:formatCode>0</c:formatCode>
                <c:ptCount val="2"/>
                <c:pt idx="0">
                  <c:v>38.888888888888893</c:v>
                </c:pt>
                <c:pt idx="1">
                  <c:v>58.333333333333336</c:v>
                </c:pt>
              </c:numCache>
            </c:numRef>
          </c:val>
          <c:extLst>
            <c:ext xmlns:c16="http://schemas.microsoft.com/office/drawing/2014/chart" uri="{C3380CC4-5D6E-409C-BE32-E72D297353CC}">
              <c16:uniqueId val="{00000003-97F4-4937-8EEF-17714878E388}"/>
            </c:ext>
          </c:extLst>
        </c:ser>
        <c:dLbls>
          <c:showLegendKey val="0"/>
          <c:showVal val="0"/>
          <c:showCatName val="0"/>
          <c:showSerName val="0"/>
          <c:showPercent val="0"/>
          <c:showBubbleSize val="0"/>
        </c:dLbls>
        <c:gapWidth val="64"/>
        <c:overlap val="100"/>
        <c:axId val="1546401664"/>
        <c:axId val="1546397824"/>
      </c:barChart>
      <c:catAx>
        <c:axId val="154640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46397824"/>
        <c:crosses val="autoZero"/>
        <c:auto val="1"/>
        <c:lblAlgn val="ctr"/>
        <c:lblOffset val="100"/>
        <c:noMultiLvlLbl val="0"/>
      </c:catAx>
      <c:valAx>
        <c:axId val="154639782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2000"/>
                  <a:t>Percentage of Students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464016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28935305743754"/>
          <c:y val="3.1095399438991804E-2"/>
          <c:w val="0.54822669922576539"/>
          <c:h val="0.76211551996538329"/>
        </c:manualLayout>
      </c:layout>
      <c:barChart>
        <c:barDir val="bar"/>
        <c:grouping val="clustered"/>
        <c:varyColors val="0"/>
        <c:ser>
          <c:idx val="0"/>
          <c:order val="0"/>
          <c:tx>
            <c:strRef>
              <c:f>'[HS2147 Embeding accademic Skills Results.xlsx]Moodle engagement'!$B$4</c:f>
              <c:strCache>
                <c:ptCount val="1"/>
                <c:pt idx="0">
                  <c:v>22/23</c:v>
                </c:pt>
              </c:strCache>
            </c:strRef>
          </c:tx>
          <c:spPr>
            <a:solidFill>
              <a:schemeClr val="accent5">
                <a:lumMod val="40000"/>
                <a:lumOff val="60000"/>
              </a:schemeClr>
            </a:solidFill>
            <a:ln>
              <a:noFill/>
            </a:ln>
            <a:effectLst/>
          </c:spPr>
          <c:invertIfNegative val="0"/>
          <c:cat>
            <c:strRef>
              <c:f>'[HS2147 Embeding accademic Skills Results.xlsx]Moodle engagement'!$A$5:$A$8</c:f>
              <c:strCache>
                <c:ptCount val="4"/>
                <c:pt idx="0">
                  <c:v>Very Poor, &lt; once a week</c:v>
                </c:pt>
                <c:pt idx="1">
                  <c:v>Poor, Once a week</c:v>
                </c:pt>
                <c:pt idx="2">
                  <c:v>Satisfactory, twice a week</c:v>
                </c:pt>
                <c:pt idx="3">
                  <c:v>Good, more than twice a week</c:v>
                </c:pt>
              </c:strCache>
            </c:strRef>
          </c:cat>
          <c:val>
            <c:numRef>
              <c:f>'[HS2147 Embeding accademic Skills Results.xlsx]Moodle engagement'!$B$5:$B$8</c:f>
              <c:numCache>
                <c:formatCode>0</c:formatCode>
                <c:ptCount val="4"/>
                <c:pt idx="0">
                  <c:v>5.5555555555555554</c:v>
                </c:pt>
                <c:pt idx="1">
                  <c:v>27.777777777777779</c:v>
                </c:pt>
                <c:pt idx="2">
                  <c:v>50</c:v>
                </c:pt>
                <c:pt idx="3">
                  <c:v>16.666666666666664</c:v>
                </c:pt>
              </c:numCache>
            </c:numRef>
          </c:val>
          <c:extLst>
            <c:ext xmlns:c16="http://schemas.microsoft.com/office/drawing/2014/chart" uri="{C3380CC4-5D6E-409C-BE32-E72D297353CC}">
              <c16:uniqueId val="{00000000-D1E0-4861-A209-2A598899ED95}"/>
            </c:ext>
          </c:extLst>
        </c:ser>
        <c:ser>
          <c:idx val="1"/>
          <c:order val="1"/>
          <c:tx>
            <c:strRef>
              <c:f>'[HS2147 Embeding accademic Skills Results.xlsx]Moodle engagement'!$C$4</c:f>
              <c:strCache>
                <c:ptCount val="1"/>
                <c:pt idx="0">
                  <c:v>23/24</c:v>
                </c:pt>
              </c:strCache>
            </c:strRef>
          </c:tx>
          <c:spPr>
            <a:solidFill>
              <a:schemeClr val="accent5">
                <a:lumMod val="75000"/>
              </a:schemeClr>
            </a:solidFill>
            <a:ln>
              <a:noFill/>
            </a:ln>
            <a:effectLst/>
          </c:spPr>
          <c:invertIfNegative val="0"/>
          <c:cat>
            <c:strRef>
              <c:f>'[HS2147 Embeding accademic Skills Results.xlsx]Moodle engagement'!$A$5:$A$8</c:f>
              <c:strCache>
                <c:ptCount val="4"/>
                <c:pt idx="0">
                  <c:v>Very Poor, &lt; once a week</c:v>
                </c:pt>
                <c:pt idx="1">
                  <c:v>Poor, Once a week</c:v>
                </c:pt>
                <c:pt idx="2">
                  <c:v>Satisfactory, twice a week</c:v>
                </c:pt>
                <c:pt idx="3">
                  <c:v>Good, more than twice a week</c:v>
                </c:pt>
              </c:strCache>
            </c:strRef>
          </c:cat>
          <c:val>
            <c:numRef>
              <c:f>'[HS2147 Embeding accademic Skills Results.xlsx]Moodle engagement'!$C$5:$C$8</c:f>
              <c:numCache>
                <c:formatCode>0</c:formatCode>
                <c:ptCount val="4"/>
                <c:pt idx="0">
                  <c:v>4.1666666666666661</c:v>
                </c:pt>
                <c:pt idx="1">
                  <c:v>16.666666666666664</c:v>
                </c:pt>
                <c:pt idx="2">
                  <c:v>66.666666666666657</c:v>
                </c:pt>
                <c:pt idx="3">
                  <c:v>12.5</c:v>
                </c:pt>
              </c:numCache>
            </c:numRef>
          </c:val>
          <c:extLst>
            <c:ext xmlns:c16="http://schemas.microsoft.com/office/drawing/2014/chart" uri="{C3380CC4-5D6E-409C-BE32-E72D297353CC}">
              <c16:uniqueId val="{00000001-D1E0-4861-A209-2A598899ED95}"/>
            </c:ext>
          </c:extLst>
        </c:ser>
        <c:dLbls>
          <c:showLegendKey val="0"/>
          <c:showVal val="0"/>
          <c:showCatName val="0"/>
          <c:showSerName val="0"/>
          <c:showPercent val="0"/>
          <c:showBubbleSize val="0"/>
        </c:dLbls>
        <c:gapWidth val="182"/>
        <c:axId val="2022914032"/>
        <c:axId val="2022919312"/>
      </c:barChart>
      <c:catAx>
        <c:axId val="2022914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22919312"/>
        <c:crosses val="autoZero"/>
        <c:auto val="1"/>
        <c:lblAlgn val="ctr"/>
        <c:lblOffset val="100"/>
        <c:noMultiLvlLbl val="0"/>
      </c:catAx>
      <c:valAx>
        <c:axId val="2022919312"/>
        <c:scaling>
          <c:orientation val="minMax"/>
          <c:max val="7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sz="2000"/>
                  <a:t>Percentage of Students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914032"/>
        <c:crosses val="autoZero"/>
        <c:crossBetween val="between"/>
        <c:majorUnit val="10"/>
      </c:valAx>
      <c:spPr>
        <a:noFill/>
        <a:ln>
          <a:noFill/>
        </a:ln>
        <a:effectLst/>
      </c:spPr>
    </c:plotArea>
    <c:legend>
      <c:legendPos val="r"/>
      <c:layout>
        <c:manualLayout>
          <c:xMode val="edge"/>
          <c:yMode val="edge"/>
          <c:x val="0.14565187409836003"/>
          <c:y val="0.78502951280609612"/>
          <c:w val="0.12104186566797008"/>
          <c:h val="0.1952801773564712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54509077838137"/>
          <c:y val="4.5541198375844048E-2"/>
          <c:w val="0.83483434725698036"/>
          <c:h val="0.77865648204230886"/>
        </c:manualLayout>
      </c:layout>
      <c:barChart>
        <c:barDir val="col"/>
        <c:grouping val="clustered"/>
        <c:varyColors val="0"/>
        <c:ser>
          <c:idx val="0"/>
          <c:order val="0"/>
          <c:tx>
            <c:strRef>
              <c:f>'[HS2147 Embeding accademic Skills Results.xlsx]Moodle engagement'!$B$10</c:f>
              <c:strCache>
                <c:ptCount val="1"/>
                <c:pt idx="0">
                  <c:v>22/23</c:v>
                </c:pt>
              </c:strCache>
            </c:strRef>
          </c:tx>
          <c:spPr>
            <a:solidFill>
              <a:schemeClr val="accent5">
                <a:lumMod val="40000"/>
                <a:lumOff val="60000"/>
              </a:schemeClr>
            </a:solidFill>
            <a:ln>
              <a:noFill/>
            </a:ln>
            <a:effectLst/>
          </c:spPr>
          <c:invertIfNegative val="0"/>
          <c:cat>
            <c:strRef>
              <c:f>'[HS2147 Embeding accademic Skills Results.xlsx]Moodle engagement'!$D$12:$E$17</c:f>
              <c:strCache>
                <c:ptCount val="6"/>
                <c:pt idx="0">
                  <c:v>Per A Student</c:v>
                </c:pt>
                <c:pt idx="1">
                  <c:v>Per B Student</c:v>
                </c:pt>
                <c:pt idx="2">
                  <c:v>Per C Student</c:v>
                </c:pt>
                <c:pt idx="3">
                  <c:v>Per D Student</c:v>
                </c:pt>
                <c:pt idx="4">
                  <c:v>Per E Student</c:v>
                </c:pt>
                <c:pt idx="5">
                  <c:v>Per F Student</c:v>
                </c:pt>
              </c:strCache>
            </c:strRef>
          </c:cat>
          <c:val>
            <c:numRef>
              <c:f>'[HS2147 Embeding accademic Skills Results.xlsx]Moodle engagement'!$B$12:$B$17</c:f>
              <c:numCache>
                <c:formatCode>0</c:formatCode>
                <c:ptCount val="6"/>
                <c:pt idx="0">
                  <c:v>313</c:v>
                </c:pt>
                <c:pt idx="1">
                  <c:v>436.00000000000006</c:v>
                </c:pt>
                <c:pt idx="2">
                  <c:v>208</c:v>
                </c:pt>
                <c:pt idx="3">
                  <c:v>273</c:v>
                </c:pt>
                <c:pt idx="4">
                  <c:v>187.33333000000013</c:v>
                </c:pt>
                <c:pt idx="5">
                  <c:v>181.50000399999993</c:v>
                </c:pt>
              </c:numCache>
            </c:numRef>
          </c:val>
          <c:extLst>
            <c:ext xmlns:c16="http://schemas.microsoft.com/office/drawing/2014/chart" uri="{C3380CC4-5D6E-409C-BE32-E72D297353CC}">
              <c16:uniqueId val="{00000000-5504-41FC-9BD9-B382A60EE2E7}"/>
            </c:ext>
          </c:extLst>
        </c:ser>
        <c:ser>
          <c:idx val="1"/>
          <c:order val="1"/>
          <c:tx>
            <c:strRef>
              <c:f>'[HS2147 Embeding accademic Skills Results.xlsx]Moodle engagement'!$C$10</c:f>
              <c:strCache>
                <c:ptCount val="1"/>
                <c:pt idx="0">
                  <c:v>23/24</c:v>
                </c:pt>
              </c:strCache>
            </c:strRef>
          </c:tx>
          <c:spPr>
            <a:solidFill>
              <a:schemeClr val="accent5">
                <a:lumMod val="75000"/>
              </a:schemeClr>
            </a:solidFill>
            <a:ln>
              <a:noFill/>
            </a:ln>
            <a:effectLst/>
          </c:spPr>
          <c:invertIfNegative val="0"/>
          <c:cat>
            <c:strRef>
              <c:f>'[HS2147 Embeding accademic Skills Results.xlsx]Moodle engagement'!$D$12:$E$17</c:f>
              <c:strCache>
                <c:ptCount val="6"/>
                <c:pt idx="0">
                  <c:v>Per A Student</c:v>
                </c:pt>
                <c:pt idx="1">
                  <c:v>Per B Student</c:v>
                </c:pt>
                <c:pt idx="2">
                  <c:v>Per C Student</c:v>
                </c:pt>
                <c:pt idx="3">
                  <c:v>Per D Student</c:v>
                </c:pt>
                <c:pt idx="4">
                  <c:v>Per E Student</c:v>
                </c:pt>
                <c:pt idx="5">
                  <c:v>Per F Student</c:v>
                </c:pt>
              </c:strCache>
            </c:strRef>
          </c:cat>
          <c:val>
            <c:numRef>
              <c:f>'[HS2147 Embeding accademic Skills Results.xlsx]Moodle engagement'!$C$12:$C$17</c:f>
              <c:numCache>
                <c:formatCode>0</c:formatCode>
                <c:ptCount val="6"/>
                <c:pt idx="0">
                  <c:v>205</c:v>
                </c:pt>
                <c:pt idx="1">
                  <c:v>214.36363636363623</c:v>
                </c:pt>
                <c:pt idx="2">
                  <c:v>201.99999999999963</c:v>
                </c:pt>
                <c:pt idx="3">
                  <c:v>147.10000000000011</c:v>
                </c:pt>
                <c:pt idx="4">
                  <c:v>0</c:v>
                </c:pt>
                <c:pt idx="5">
                  <c:v>70</c:v>
                </c:pt>
              </c:numCache>
            </c:numRef>
          </c:val>
          <c:extLst>
            <c:ext xmlns:c16="http://schemas.microsoft.com/office/drawing/2014/chart" uri="{C3380CC4-5D6E-409C-BE32-E72D297353CC}">
              <c16:uniqueId val="{00000001-5504-41FC-9BD9-B382A60EE2E7}"/>
            </c:ext>
          </c:extLst>
        </c:ser>
        <c:dLbls>
          <c:showLegendKey val="0"/>
          <c:showVal val="0"/>
          <c:showCatName val="0"/>
          <c:showSerName val="0"/>
          <c:showPercent val="0"/>
          <c:showBubbleSize val="0"/>
        </c:dLbls>
        <c:gapWidth val="219"/>
        <c:axId val="1936847216"/>
        <c:axId val="1894340336"/>
      </c:barChart>
      <c:lineChart>
        <c:grouping val="standard"/>
        <c:varyColors val="0"/>
        <c:ser>
          <c:idx val="2"/>
          <c:order val="2"/>
          <c:tx>
            <c:v>Average</c:v>
          </c:tx>
          <c:spPr>
            <a:ln w="28575" cap="rnd">
              <a:solidFill>
                <a:schemeClr val="accent1"/>
              </a:solidFill>
              <a:round/>
            </a:ln>
            <a:effectLst/>
          </c:spPr>
          <c:marker>
            <c:symbol val="none"/>
          </c:marker>
          <c:val>
            <c:numRef>
              <c:f>'[HS2147 Embeding accademic Skills Results.xlsx]Moodle engagement'!$Y$12:$Y$17</c:f>
              <c:numCache>
                <c:formatCode>General</c:formatCode>
                <c:ptCount val="6"/>
                <c:pt idx="0">
                  <c:v>259</c:v>
                </c:pt>
                <c:pt idx="1">
                  <c:v>325.18181818181813</c:v>
                </c:pt>
                <c:pt idx="2">
                  <c:v>204.99999999999983</c:v>
                </c:pt>
                <c:pt idx="3">
                  <c:v>210.05000000000007</c:v>
                </c:pt>
                <c:pt idx="4">
                  <c:v>187</c:v>
                </c:pt>
                <c:pt idx="5">
                  <c:v>125.75000199999997</c:v>
                </c:pt>
              </c:numCache>
            </c:numRef>
          </c:val>
          <c:smooth val="0"/>
          <c:extLst>
            <c:ext xmlns:c16="http://schemas.microsoft.com/office/drawing/2014/chart" uri="{C3380CC4-5D6E-409C-BE32-E72D297353CC}">
              <c16:uniqueId val="{00000002-5504-41FC-9BD9-B382A60EE2E7}"/>
            </c:ext>
          </c:extLst>
        </c:ser>
        <c:dLbls>
          <c:showLegendKey val="0"/>
          <c:showVal val="0"/>
          <c:showCatName val="0"/>
          <c:showSerName val="0"/>
          <c:showPercent val="0"/>
          <c:showBubbleSize val="0"/>
        </c:dLbls>
        <c:marker val="1"/>
        <c:smooth val="0"/>
        <c:axId val="1936847216"/>
        <c:axId val="1894340336"/>
      </c:lineChart>
      <c:catAx>
        <c:axId val="193684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94340336"/>
        <c:crosses val="autoZero"/>
        <c:auto val="1"/>
        <c:lblAlgn val="ctr"/>
        <c:lblOffset val="100"/>
        <c:noMultiLvlLbl val="0"/>
      </c:catAx>
      <c:valAx>
        <c:axId val="1894340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sz="2000"/>
                  <a:t>Number</a:t>
                </a:r>
                <a:r>
                  <a:rPr lang="en-GB" sz="2000" baseline="0"/>
                  <a:t> of Moodle Interactions</a:t>
                </a:r>
                <a:endParaRPr lang="en-GB" sz="200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36847216"/>
        <c:crosses val="autoZero"/>
        <c:crossBetween val="between"/>
      </c:valAx>
      <c:spPr>
        <a:noFill/>
        <a:ln>
          <a:noFill/>
        </a:ln>
        <a:effectLst/>
      </c:spPr>
    </c:plotArea>
    <c:legend>
      <c:legendPos val="r"/>
      <c:layout>
        <c:manualLayout>
          <c:xMode val="edge"/>
          <c:yMode val="edge"/>
          <c:x val="0.7621434142437622"/>
          <c:y val="0.12240864122753886"/>
          <c:w val="0.14981952837290688"/>
          <c:h val="0.23718150615788411"/>
        </c:manualLayout>
      </c:layout>
      <c:overlay val="0"/>
      <c:spPr>
        <a:solidFill>
          <a:sysClr val="window" lastClr="FFFFFF"/>
        </a:solid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'[HS2147 Embeding accademic Skills Results.xlsx]Formative assessment engagement'!$J$3</c:f>
              <c:strCache>
                <c:ptCount val="1"/>
                <c:pt idx="0">
                  <c:v>22/23</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'[HS2147 Embeding accademic Skills Results.xlsx]Formative assessment engagement'!$I$4:$I$6</c:f>
              <c:strCache>
                <c:ptCount val="3"/>
                <c:pt idx="0">
                  <c:v>Formative assessment 1</c:v>
                </c:pt>
                <c:pt idx="1">
                  <c:v>Formative assessment 2</c:v>
                </c:pt>
                <c:pt idx="2">
                  <c:v>Average</c:v>
                </c:pt>
              </c:strCache>
            </c:strRef>
          </c:cat>
          <c:val>
            <c:numRef>
              <c:f>'[HS2147 Embeding accademic Skills Results.xlsx]Formative assessment engagement'!$J$4:$J$6</c:f>
              <c:numCache>
                <c:formatCode>General</c:formatCode>
                <c:ptCount val="3"/>
                <c:pt idx="0">
                  <c:v>21</c:v>
                </c:pt>
                <c:pt idx="1">
                  <c:v>71</c:v>
                </c:pt>
                <c:pt idx="2">
                  <c:v>56.5</c:v>
                </c:pt>
              </c:numCache>
            </c:numRef>
          </c:val>
          <c:extLst>
            <c:ext xmlns:c16="http://schemas.microsoft.com/office/drawing/2014/chart" uri="{C3380CC4-5D6E-409C-BE32-E72D297353CC}">
              <c16:uniqueId val="{00000000-80C5-43D4-B8FE-C9C42AF17BA8}"/>
            </c:ext>
          </c:extLst>
        </c:ser>
        <c:ser>
          <c:idx val="1"/>
          <c:order val="1"/>
          <c:tx>
            <c:strRef>
              <c:f>'[HS2147 Embeding accademic Skills Results.xlsx]Formative assessment engagement'!$K$3</c:f>
              <c:strCache>
                <c:ptCount val="1"/>
                <c:pt idx="0">
                  <c:v>23/24</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'[HS2147 Embeding accademic Skills Results.xlsx]Formative assessment engagement'!$K$4:$K$6</c:f>
              <c:numCache>
                <c:formatCode>General</c:formatCode>
                <c:ptCount val="3"/>
                <c:pt idx="0">
                  <c:v>80</c:v>
                </c:pt>
                <c:pt idx="1">
                  <c:v>85</c:v>
                </c:pt>
                <c:pt idx="2">
                  <c:v>82.5</c:v>
                </c:pt>
              </c:numCache>
            </c:numRef>
          </c:val>
          <c:extLst>
            <c:ext xmlns:c16="http://schemas.microsoft.com/office/drawing/2014/chart" uri="{C3380CC4-5D6E-409C-BE32-E72D297353CC}">
              <c16:uniqueId val="{00000001-80C5-43D4-B8FE-C9C42AF17BA8}"/>
            </c:ext>
          </c:extLst>
        </c:ser>
        <c:dLbls>
          <c:dLblPos val="outEnd"/>
          <c:showLegendKey val="0"/>
          <c:showVal val="1"/>
          <c:showCatName val="0"/>
          <c:showSerName val="0"/>
          <c:showPercent val="0"/>
          <c:showBubbleSize val="0"/>
        </c:dLbls>
        <c:gapWidth val="219"/>
        <c:overlap val="-27"/>
        <c:axId val="263872160"/>
        <c:axId val="263873120"/>
      </c:barChart>
      <c:catAx>
        <c:axId val="26387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63873120"/>
        <c:crosses val="autoZero"/>
        <c:auto val="1"/>
        <c:lblAlgn val="ctr"/>
        <c:lblOffset val="100"/>
        <c:noMultiLvlLbl val="0"/>
      </c:catAx>
      <c:valAx>
        <c:axId val="263873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600"/>
                  <a:t>Percentage of students who engaged </a:t>
                </a:r>
              </a:p>
            </c:rich>
          </c:tx>
          <c:layout>
            <c:manualLayout>
              <c:xMode val="edge"/>
              <c:yMode val="edge"/>
              <c:x val="1.4350203507170296E-2"/>
              <c:y val="0.1409424421302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63872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970033273399877"/>
          <c:y val="6.3323214116307744E-2"/>
          <c:w val="0.79134560935788534"/>
          <c:h val="0.64904057173576191"/>
        </c:manualLayout>
      </c:layout>
      <c:barChart>
        <c:barDir val="col"/>
        <c:grouping val="clustered"/>
        <c:varyColors val="0"/>
        <c:ser>
          <c:idx val="0"/>
          <c:order val="0"/>
          <c:tx>
            <c:strRef>
              <c:f>'[HS2147 Embeding accademic Skills Results.xlsx]Student Feedback'!$B$30</c:f>
              <c:strCache>
                <c:ptCount val="1"/>
                <c:pt idx="0">
                  <c:v>22/23</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'[HS2147 Embeding accademic Skills Results.xlsx]Student Feedback'!$A$31:$A$34</c:f>
              <c:strCache>
                <c:ptCount val="4"/>
                <c:pt idx="0">
                  <c:v>Within the first 4 weeks</c:v>
                </c:pt>
                <c:pt idx="1">
                  <c:v>4-8weeks into the module</c:v>
                </c:pt>
                <c:pt idx="2">
                  <c:v>8-10weeks into the module</c:v>
                </c:pt>
                <c:pt idx="3">
                  <c:v>10-12 weeks into the module</c:v>
                </c:pt>
              </c:strCache>
            </c:strRef>
          </c:cat>
          <c:val>
            <c:numRef>
              <c:f>'[HS2147 Embeding accademic Skills Results.xlsx]Student Feedback'!$B$31:$B$34</c:f>
              <c:numCache>
                <c:formatCode>0</c:formatCode>
                <c:ptCount val="4"/>
                <c:pt idx="0">
                  <c:v>0</c:v>
                </c:pt>
                <c:pt idx="1">
                  <c:v>27.777777777777779</c:v>
                </c:pt>
                <c:pt idx="2">
                  <c:v>33.333333333333329</c:v>
                </c:pt>
                <c:pt idx="3">
                  <c:v>38.888888888888893</c:v>
                </c:pt>
              </c:numCache>
            </c:numRef>
          </c:val>
          <c:extLst>
            <c:ext xmlns:c16="http://schemas.microsoft.com/office/drawing/2014/chart" uri="{C3380CC4-5D6E-409C-BE32-E72D297353CC}">
              <c16:uniqueId val="{00000000-DA57-41C0-8160-325156230A1F}"/>
            </c:ext>
          </c:extLst>
        </c:ser>
        <c:ser>
          <c:idx val="1"/>
          <c:order val="1"/>
          <c:tx>
            <c:strRef>
              <c:f>'[HS2147 Embeding accademic Skills Results.xlsx]Student Feedback'!$C$30</c:f>
              <c:strCache>
                <c:ptCount val="1"/>
                <c:pt idx="0">
                  <c:v>23/24</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'[HS2147 Embeding accademic Skills Results.xlsx]Student Feedback'!$A$31:$A$34</c:f>
              <c:strCache>
                <c:ptCount val="4"/>
                <c:pt idx="0">
                  <c:v>Within the first 4 weeks</c:v>
                </c:pt>
                <c:pt idx="1">
                  <c:v>4-8weeks into the module</c:v>
                </c:pt>
                <c:pt idx="2">
                  <c:v>8-10weeks into the module</c:v>
                </c:pt>
                <c:pt idx="3">
                  <c:v>10-12 weeks into the module</c:v>
                </c:pt>
              </c:strCache>
            </c:strRef>
          </c:cat>
          <c:val>
            <c:numRef>
              <c:f>'[HS2147 Embeding accademic Skills Results.xlsx]Student Feedback'!$C$31:$C$34</c:f>
              <c:numCache>
                <c:formatCode>0</c:formatCode>
                <c:ptCount val="4"/>
                <c:pt idx="0">
                  <c:v>29.166666666666668</c:v>
                </c:pt>
                <c:pt idx="1">
                  <c:v>29.166666666666668</c:v>
                </c:pt>
                <c:pt idx="2">
                  <c:v>12.5</c:v>
                </c:pt>
                <c:pt idx="3">
                  <c:v>12.5</c:v>
                </c:pt>
              </c:numCache>
            </c:numRef>
          </c:val>
          <c:extLst>
            <c:ext xmlns:c16="http://schemas.microsoft.com/office/drawing/2014/chart" uri="{C3380CC4-5D6E-409C-BE32-E72D297353CC}">
              <c16:uniqueId val="{00000001-DA57-41C0-8160-325156230A1F}"/>
            </c:ext>
          </c:extLst>
        </c:ser>
        <c:dLbls>
          <c:showLegendKey val="0"/>
          <c:showVal val="0"/>
          <c:showCatName val="0"/>
          <c:showSerName val="0"/>
          <c:showPercent val="0"/>
          <c:showBubbleSize val="0"/>
        </c:dLbls>
        <c:gapWidth val="219"/>
        <c:overlap val="-27"/>
        <c:axId val="1155272880"/>
        <c:axId val="1155264720"/>
      </c:barChart>
      <c:catAx>
        <c:axId val="115527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55264720"/>
        <c:crosses val="autoZero"/>
        <c:auto val="1"/>
        <c:lblAlgn val="ctr"/>
        <c:lblOffset val="100"/>
        <c:noMultiLvlLbl val="0"/>
      </c:catAx>
      <c:valAx>
        <c:axId val="1155264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sz="2000"/>
                  <a:t>Percentage of students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55272880"/>
        <c:crosses val="autoZero"/>
        <c:crossBetween val="between"/>
      </c:valAx>
      <c:spPr>
        <a:noFill/>
        <a:ln>
          <a:noFill/>
        </a:ln>
        <a:effectLst/>
      </c:spPr>
    </c:plotArea>
    <c:legend>
      <c:legendPos val="r"/>
      <c:layout>
        <c:manualLayout>
          <c:xMode val="edge"/>
          <c:yMode val="edge"/>
          <c:x val="4.414791146275799E-2"/>
          <c:y val="0.7557121976519402"/>
          <c:w val="0.13103915350498882"/>
          <c:h val="0.175664515072531"/>
        </c:manualLayout>
      </c:layout>
      <c:overlay val="0"/>
      <c:spPr>
        <a:solidFill>
          <a:sysClr val="window" lastClr="FFFFFF"/>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95824964502388"/>
          <c:y val="5.9307149859279637E-2"/>
          <c:w val="0.77836767781076555"/>
          <c:h val="0.78170983145179129"/>
        </c:manualLayout>
      </c:layout>
      <c:barChart>
        <c:barDir val="col"/>
        <c:grouping val="clustered"/>
        <c:varyColors val="0"/>
        <c:ser>
          <c:idx val="0"/>
          <c:order val="0"/>
          <c:tx>
            <c:strRef>
              <c:f>'[HS2147 Embeding accademic Skills Results.xlsx]Student Feedback'!$B$22</c:f>
              <c:strCache>
                <c:ptCount val="1"/>
                <c:pt idx="0">
                  <c:v>22/23</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'[HS2147 Embeding accademic Skills Results.xlsx]Student Feedback'!$A$23:$A$26</c:f>
              <c:strCache>
                <c:ptCount val="4"/>
                <c:pt idx="0">
                  <c:v>Not at all</c:v>
                </c:pt>
                <c:pt idx="1">
                  <c:v>A little</c:v>
                </c:pt>
                <c:pt idx="2">
                  <c:v>Mostly</c:v>
                </c:pt>
                <c:pt idx="3">
                  <c:v>All the time</c:v>
                </c:pt>
              </c:strCache>
            </c:strRef>
          </c:cat>
          <c:val>
            <c:numRef>
              <c:f>'[HS2147 Embeding accademic Skills Results.xlsx]Student Feedback'!$B$23:$B$26</c:f>
              <c:numCache>
                <c:formatCode>0</c:formatCode>
                <c:ptCount val="4"/>
                <c:pt idx="0">
                  <c:v>22.222222222222221</c:v>
                </c:pt>
                <c:pt idx="1">
                  <c:v>50</c:v>
                </c:pt>
                <c:pt idx="2">
                  <c:v>11.111111111111111</c:v>
                </c:pt>
                <c:pt idx="3">
                  <c:v>16.666666666666664</c:v>
                </c:pt>
              </c:numCache>
            </c:numRef>
          </c:val>
          <c:extLst>
            <c:ext xmlns:c16="http://schemas.microsoft.com/office/drawing/2014/chart" uri="{C3380CC4-5D6E-409C-BE32-E72D297353CC}">
              <c16:uniqueId val="{00000000-DDFD-495D-849E-E18E4B637D2A}"/>
            </c:ext>
          </c:extLst>
        </c:ser>
        <c:ser>
          <c:idx val="1"/>
          <c:order val="1"/>
          <c:tx>
            <c:strRef>
              <c:f>'[HS2147 Embeding accademic Skills Results.xlsx]Student Feedback'!$C$22</c:f>
              <c:strCache>
                <c:ptCount val="1"/>
                <c:pt idx="0">
                  <c:v>23/24</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'[HS2147 Embeding accademic Skills Results.xlsx]Student Feedback'!$A$23:$A$26</c:f>
              <c:strCache>
                <c:ptCount val="4"/>
                <c:pt idx="0">
                  <c:v>Not at all</c:v>
                </c:pt>
                <c:pt idx="1">
                  <c:v>A little</c:v>
                </c:pt>
                <c:pt idx="2">
                  <c:v>Mostly</c:v>
                </c:pt>
                <c:pt idx="3">
                  <c:v>All the time</c:v>
                </c:pt>
              </c:strCache>
            </c:strRef>
          </c:cat>
          <c:val>
            <c:numRef>
              <c:f>'[HS2147 Embeding accademic Skills Results.xlsx]Student Feedback'!$C$23:$C$26</c:f>
              <c:numCache>
                <c:formatCode>0</c:formatCode>
                <c:ptCount val="4"/>
                <c:pt idx="0">
                  <c:v>8.3333333333333321</c:v>
                </c:pt>
                <c:pt idx="1">
                  <c:v>41.666666666666671</c:v>
                </c:pt>
                <c:pt idx="2">
                  <c:v>41.666666666666671</c:v>
                </c:pt>
                <c:pt idx="3">
                  <c:v>8.3333333333333321</c:v>
                </c:pt>
              </c:numCache>
            </c:numRef>
          </c:val>
          <c:extLst>
            <c:ext xmlns:c16="http://schemas.microsoft.com/office/drawing/2014/chart" uri="{C3380CC4-5D6E-409C-BE32-E72D297353CC}">
              <c16:uniqueId val="{00000001-DDFD-495D-849E-E18E4B637D2A}"/>
            </c:ext>
          </c:extLst>
        </c:ser>
        <c:dLbls>
          <c:showLegendKey val="0"/>
          <c:showVal val="0"/>
          <c:showCatName val="0"/>
          <c:showSerName val="0"/>
          <c:showPercent val="0"/>
          <c:showBubbleSize val="0"/>
        </c:dLbls>
        <c:gapWidth val="219"/>
        <c:overlap val="-27"/>
        <c:axId val="1155272880"/>
        <c:axId val="1155264720"/>
      </c:barChart>
      <c:catAx>
        <c:axId val="115527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55264720"/>
        <c:crosses val="autoZero"/>
        <c:auto val="1"/>
        <c:lblAlgn val="ctr"/>
        <c:lblOffset val="100"/>
        <c:noMultiLvlLbl val="0"/>
      </c:catAx>
      <c:valAx>
        <c:axId val="1155264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sz="2000"/>
                  <a:t>Percentage of students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55272880"/>
        <c:crosses val="autoZero"/>
        <c:crossBetween val="between"/>
      </c:valAx>
      <c:spPr>
        <a:noFill/>
        <a:ln>
          <a:noFill/>
        </a:ln>
        <a:effectLst/>
      </c:spPr>
    </c:plotArea>
    <c:legend>
      <c:legendPos val="r"/>
      <c:layout>
        <c:manualLayout>
          <c:xMode val="edge"/>
          <c:yMode val="edge"/>
          <c:x val="0.77696656770362726"/>
          <c:y val="0.10104575783448756"/>
          <c:w val="0.16008261262424164"/>
          <c:h val="0.20353097429086425"/>
        </c:manualLayout>
      </c:layout>
      <c:overlay val="0"/>
      <c:spPr>
        <a:solidFill>
          <a:sysClr val="window" lastClr="FFFFFF"/>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'[HS2147 Embeding accademic Skills Results.xlsx]Student Feedback'!$P$3</c:f>
              <c:strCache>
                <c:ptCount val="1"/>
                <c:pt idx="0">
                  <c:v>Not at all helpful</c:v>
                </c:pt>
              </c:strCache>
            </c:strRef>
          </c:tx>
          <c:spPr>
            <a:solidFill>
              <a:schemeClr val="accent5">
                <a:lumMod val="20000"/>
                <a:lumOff val="80000"/>
              </a:schemeClr>
            </a:solidFill>
            <a:ln>
              <a:noFill/>
            </a:ln>
            <a:effectLst/>
          </c:spPr>
          <c:invertIfNegative val="0"/>
          <c:cat>
            <c:strRef>
              <c:f>'[HS2147 Embeding accademic Skills Results.xlsx]Student Feedback'!$Q$2:$U$2</c:f>
              <c:strCache>
                <c:ptCount val="5"/>
                <c:pt idx="0">
                  <c:v>Conducting an academic literature search</c:v>
                </c:pt>
                <c:pt idx="1">
                  <c:v>How to read journal articles</c:v>
                </c:pt>
                <c:pt idx="2">
                  <c:v>Academic Writing</c:v>
                </c:pt>
                <c:pt idx="3">
                  <c:v>Key ingredients in an academic methods</c:v>
                </c:pt>
                <c:pt idx="4">
                  <c:v>Excel skills audit and support resources</c:v>
                </c:pt>
              </c:strCache>
            </c:strRef>
          </c:cat>
          <c:val>
            <c:numRef>
              <c:f>'[HS2147 Embeding accademic Skills Results.xlsx]Student Feedback'!$Q$3:$U$3</c:f>
              <c:numCache>
                <c:formatCode>0</c:formatCode>
                <c:ptCount val="5"/>
                <c:pt idx="0">
                  <c:v>4.1666666666666661</c:v>
                </c:pt>
                <c:pt idx="1">
                  <c:v>4.1666666666666661</c:v>
                </c:pt>
                <c:pt idx="2">
                  <c:v>8.3333333333333321</c:v>
                </c:pt>
                <c:pt idx="3">
                  <c:v>4.1666666666666661</c:v>
                </c:pt>
                <c:pt idx="4">
                  <c:v>16.666666666666664</c:v>
                </c:pt>
              </c:numCache>
            </c:numRef>
          </c:val>
          <c:extLst>
            <c:ext xmlns:c16="http://schemas.microsoft.com/office/drawing/2014/chart" uri="{C3380CC4-5D6E-409C-BE32-E72D297353CC}">
              <c16:uniqueId val="{00000000-7FD1-4488-9A5E-8D831F5E9ECF}"/>
            </c:ext>
          </c:extLst>
        </c:ser>
        <c:ser>
          <c:idx val="1"/>
          <c:order val="1"/>
          <c:tx>
            <c:strRef>
              <c:f>'[HS2147 Embeding accademic Skills Results.xlsx]Student Feedback'!$P$4</c:f>
              <c:strCache>
                <c:ptCount val="1"/>
                <c:pt idx="0">
                  <c:v>Somewhat helpful</c:v>
                </c:pt>
              </c:strCache>
            </c:strRef>
          </c:tx>
          <c:spPr>
            <a:solidFill>
              <a:schemeClr val="accent5">
                <a:lumMod val="60000"/>
                <a:lumOff val="40000"/>
              </a:schemeClr>
            </a:solidFill>
            <a:ln>
              <a:noFill/>
            </a:ln>
            <a:effectLst/>
          </c:spPr>
          <c:invertIfNegative val="0"/>
          <c:cat>
            <c:strRef>
              <c:f>'[HS2147 Embeding accademic Skills Results.xlsx]Student Feedback'!$Q$2:$U$2</c:f>
              <c:strCache>
                <c:ptCount val="5"/>
                <c:pt idx="0">
                  <c:v>Conducting an academic literature search</c:v>
                </c:pt>
                <c:pt idx="1">
                  <c:v>How to read journal articles</c:v>
                </c:pt>
                <c:pt idx="2">
                  <c:v>Academic Writing</c:v>
                </c:pt>
                <c:pt idx="3">
                  <c:v>Key ingredients in an academic methods</c:v>
                </c:pt>
                <c:pt idx="4">
                  <c:v>Excel skills audit and support resources</c:v>
                </c:pt>
              </c:strCache>
            </c:strRef>
          </c:cat>
          <c:val>
            <c:numRef>
              <c:f>'[HS2147 Embeding accademic Skills Results.xlsx]Student Feedback'!$Q$4:$U$4</c:f>
              <c:numCache>
                <c:formatCode>0</c:formatCode>
                <c:ptCount val="5"/>
                <c:pt idx="0">
                  <c:v>66.666666666666657</c:v>
                </c:pt>
                <c:pt idx="1">
                  <c:v>70.833333333333343</c:v>
                </c:pt>
                <c:pt idx="2">
                  <c:v>79.166666666666657</c:v>
                </c:pt>
                <c:pt idx="3">
                  <c:v>70.833333333333343</c:v>
                </c:pt>
                <c:pt idx="4">
                  <c:v>62.5</c:v>
                </c:pt>
              </c:numCache>
            </c:numRef>
          </c:val>
          <c:extLst>
            <c:ext xmlns:c16="http://schemas.microsoft.com/office/drawing/2014/chart" uri="{C3380CC4-5D6E-409C-BE32-E72D297353CC}">
              <c16:uniqueId val="{00000001-7FD1-4488-9A5E-8D831F5E9ECF}"/>
            </c:ext>
          </c:extLst>
        </c:ser>
        <c:ser>
          <c:idx val="2"/>
          <c:order val="2"/>
          <c:tx>
            <c:strRef>
              <c:f>'[HS2147 Embeding accademic Skills Results.xlsx]Student Feedback'!$P$5</c:f>
              <c:strCache>
                <c:ptCount val="1"/>
                <c:pt idx="0">
                  <c:v>Very helpful</c:v>
                </c:pt>
              </c:strCache>
            </c:strRef>
          </c:tx>
          <c:spPr>
            <a:solidFill>
              <a:schemeClr val="accent5">
                <a:lumMod val="50000"/>
              </a:schemeClr>
            </a:solidFill>
            <a:ln>
              <a:noFill/>
            </a:ln>
            <a:effectLst/>
          </c:spPr>
          <c:invertIfNegative val="0"/>
          <c:cat>
            <c:strRef>
              <c:f>'[HS2147 Embeding accademic Skills Results.xlsx]Student Feedback'!$Q$2:$U$2</c:f>
              <c:strCache>
                <c:ptCount val="5"/>
                <c:pt idx="0">
                  <c:v>Conducting an academic literature search</c:v>
                </c:pt>
                <c:pt idx="1">
                  <c:v>How to read journal articles</c:v>
                </c:pt>
                <c:pt idx="2">
                  <c:v>Academic Writing</c:v>
                </c:pt>
                <c:pt idx="3">
                  <c:v>Key ingredients in an academic methods</c:v>
                </c:pt>
                <c:pt idx="4">
                  <c:v>Excel skills audit and support resources</c:v>
                </c:pt>
              </c:strCache>
            </c:strRef>
          </c:cat>
          <c:val>
            <c:numRef>
              <c:f>'[HS2147 Embeding accademic Skills Results.xlsx]Student Feedback'!$Q$5:$U$5</c:f>
              <c:numCache>
                <c:formatCode>0</c:formatCode>
                <c:ptCount val="5"/>
                <c:pt idx="0">
                  <c:v>29.166666666666668</c:v>
                </c:pt>
                <c:pt idx="1">
                  <c:v>25</c:v>
                </c:pt>
                <c:pt idx="2">
                  <c:v>12.5</c:v>
                </c:pt>
                <c:pt idx="3">
                  <c:v>25</c:v>
                </c:pt>
                <c:pt idx="4">
                  <c:v>20.833333333333336</c:v>
                </c:pt>
              </c:numCache>
            </c:numRef>
          </c:val>
          <c:extLst>
            <c:ext xmlns:c16="http://schemas.microsoft.com/office/drawing/2014/chart" uri="{C3380CC4-5D6E-409C-BE32-E72D297353CC}">
              <c16:uniqueId val="{00000002-7FD1-4488-9A5E-8D831F5E9ECF}"/>
            </c:ext>
          </c:extLst>
        </c:ser>
        <c:dLbls>
          <c:showLegendKey val="0"/>
          <c:showVal val="0"/>
          <c:showCatName val="0"/>
          <c:showSerName val="0"/>
          <c:showPercent val="0"/>
          <c:showBubbleSize val="0"/>
        </c:dLbls>
        <c:gapWidth val="150"/>
        <c:overlap val="100"/>
        <c:axId val="1893619936"/>
        <c:axId val="1893620416"/>
      </c:barChart>
      <c:catAx>
        <c:axId val="189361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93620416"/>
        <c:crosses val="autoZero"/>
        <c:auto val="1"/>
        <c:lblAlgn val="ctr"/>
        <c:lblOffset val="100"/>
        <c:noMultiLvlLbl val="0"/>
      </c:catAx>
      <c:valAx>
        <c:axId val="189362041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sz="2000"/>
                  <a:t>Percentage of Students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9361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090147053976178E-2"/>
          <c:y val="6.9330893497467752E-2"/>
          <c:w val="0.90298903580114398"/>
          <c:h val="0.72151425857043927"/>
        </c:manualLayout>
      </c:layout>
      <c:barChart>
        <c:barDir val="col"/>
        <c:grouping val="clustered"/>
        <c:varyColors val="0"/>
        <c:ser>
          <c:idx val="0"/>
          <c:order val="0"/>
          <c:tx>
            <c:strRef>
              <c:f>'[HS2147 Embeding accademic Skills Results.xlsx]Student atainment'!$B$1:$C$1</c:f>
              <c:strCache>
                <c:ptCount val="1"/>
                <c:pt idx="0">
                  <c:v>2022-23</c:v>
                </c:pt>
              </c:strCache>
            </c:strRef>
          </c:tx>
          <c:spPr>
            <a:solidFill>
              <a:schemeClr val="accent5">
                <a:lumMod val="40000"/>
                <a:lumOff val="60000"/>
              </a:schemeClr>
            </a:solidFill>
            <a:ln>
              <a:noFill/>
            </a:ln>
            <a:effectLst/>
          </c:spPr>
          <c:invertIfNegative val="0"/>
          <c:cat>
            <c:strRef>
              <c:f>'[HS2147 Embeding accademic Skills Results.xlsx]Student atainment'!$A$3:$A$10</c:f>
              <c:strCache>
                <c:ptCount val="8"/>
                <c:pt idx="0">
                  <c:v>A</c:v>
                </c:pt>
                <c:pt idx="1">
                  <c:v>B</c:v>
                </c:pt>
                <c:pt idx="2">
                  <c:v>C</c:v>
                </c:pt>
                <c:pt idx="3">
                  <c:v>D</c:v>
                </c:pt>
                <c:pt idx="4">
                  <c:v>E </c:v>
                </c:pt>
                <c:pt idx="5">
                  <c:v>F</c:v>
                </c:pt>
                <c:pt idx="6">
                  <c:v>NS</c:v>
                </c:pt>
                <c:pt idx="7">
                  <c:v>M</c:v>
                </c:pt>
              </c:strCache>
            </c:strRef>
          </c:cat>
          <c:val>
            <c:numRef>
              <c:f>'[HS2147 Embeding accademic Skills Results.xlsx]Student atainment'!$C$3:$C$10</c:f>
              <c:numCache>
                <c:formatCode>0</c:formatCode>
                <c:ptCount val="8"/>
                <c:pt idx="0">
                  <c:v>4.1666666666666661</c:v>
                </c:pt>
                <c:pt idx="1">
                  <c:v>12.5</c:v>
                </c:pt>
                <c:pt idx="2">
                  <c:v>16.666666666666664</c:v>
                </c:pt>
                <c:pt idx="3">
                  <c:v>16.666666666666664</c:v>
                </c:pt>
                <c:pt idx="4">
                  <c:v>12.5</c:v>
                </c:pt>
                <c:pt idx="5">
                  <c:v>25</c:v>
                </c:pt>
                <c:pt idx="6">
                  <c:v>8.3333333333333321</c:v>
                </c:pt>
                <c:pt idx="7">
                  <c:v>4.1666666666666661</c:v>
                </c:pt>
              </c:numCache>
            </c:numRef>
          </c:val>
          <c:extLst>
            <c:ext xmlns:c16="http://schemas.microsoft.com/office/drawing/2014/chart" uri="{C3380CC4-5D6E-409C-BE32-E72D297353CC}">
              <c16:uniqueId val="{00000000-3833-4002-8C29-606F39DDDC99}"/>
            </c:ext>
          </c:extLst>
        </c:ser>
        <c:ser>
          <c:idx val="1"/>
          <c:order val="1"/>
          <c:tx>
            <c:strRef>
              <c:f>'[HS2147 Embeding accademic Skills Results.xlsx]Student atainment'!$D$1:$E$1</c:f>
              <c:strCache>
                <c:ptCount val="1"/>
                <c:pt idx="0">
                  <c:v>2023-24</c:v>
                </c:pt>
              </c:strCache>
            </c:strRef>
          </c:tx>
          <c:spPr>
            <a:solidFill>
              <a:schemeClr val="accent5">
                <a:lumMod val="75000"/>
              </a:schemeClr>
            </a:solidFill>
            <a:ln>
              <a:noFill/>
            </a:ln>
            <a:effectLst/>
          </c:spPr>
          <c:invertIfNegative val="0"/>
          <c:val>
            <c:numRef>
              <c:f>'[HS2147 Embeding accademic Skills Results.xlsx]Student atainment'!$E$3:$E$10</c:f>
              <c:numCache>
                <c:formatCode>0</c:formatCode>
                <c:ptCount val="8"/>
                <c:pt idx="0">
                  <c:v>10</c:v>
                </c:pt>
                <c:pt idx="1">
                  <c:v>27.500000000000004</c:v>
                </c:pt>
                <c:pt idx="2">
                  <c:v>32.5</c:v>
                </c:pt>
                <c:pt idx="3">
                  <c:v>25</c:v>
                </c:pt>
                <c:pt idx="4">
                  <c:v>0</c:v>
                </c:pt>
                <c:pt idx="5">
                  <c:v>2.5</c:v>
                </c:pt>
                <c:pt idx="6">
                  <c:v>2.5</c:v>
                </c:pt>
                <c:pt idx="7">
                  <c:v>0</c:v>
                </c:pt>
              </c:numCache>
            </c:numRef>
          </c:val>
          <c:extLst>
            <c:ext xmlns:c16="http://schemas.microsoft.com/office/drawing/2014/chart" uri="{C3380CC4-5D6E-409C-BE32-E72D297353CC}">
              <c16:uniqueId val="{00000001-3833-4002-8C29-606F39DDDC99}"/>
            </c:ext>
          </c:extLst>
        </c:ser>
        <c:dLbls>
          <c:showLegendKey val="0"/>
          <c:showVal val="0"/>
          <c:showCatName val="0"/>
          <c:showSerName val="0"/>
          <c:showPercent val="0"/>
          <c:showBubbleSize val="0"/>
        </c:dLbls>
        <c:gapWidth val="219"/>
        <c:axId val="1546541920"/>
        <c:axId val="1546537600"/>
      </c:barChart>
      <c:lineChart>
        <c:grouping val="standard"/>
        <c:varyColors val="0"/>
        <c:ser>
          <c:idx val="2"/>
          <c:order val="2"/>
          <c:tx>
            <c:v>Average</c:v>
          </c:tx>
          <c:spPr>
            <a:ln w="28575" cap="rnd">
              <a:solidFill>
                <a:schemeClr val="accent1"/>
              </a:solidFill>
              <a:prstDash val="sysDot"/>
              <a:round/>
            </a:ln>
            <a:effectLst/>
          </c:spPr>
          <c:marker>
            <c:symbol val="none"/>
          </c:marker>
          <c:val>
            <c:numRef>
              <c:f>'[HS2147 Embeding accademic Skills Results.xlsx]Student atainment'!$F$3:$F$10</c:f>
              <c:numCache>
                <c:formatCode>0</c:formatCode>
                <c:ptCount val="8"/>
                <c:pt idx="0">
                  <c:v>7.083333333333333</c:v>
                </c:pt>
                <c:pt idx="1">
                  <c:v>20</c:v>
                </c:pt>
                <c:pt idx="2">
                  <c:v>24.583333333333332</c:v>
                </c:pt>
                <c:pt idx="3">
                  <c:v>20.833333333333332</c:v>
                </c:pt>
                <c:pt idx="4">
                  <c:v>6.25</c:v>
                </c:pt>
                <c:pt idx="5">
                  <c:v>13.75</c:v>
                </c:pt>
                <c:pt idx="6">
                  <c:v>5.4166666666666661</c:v>
                </c:pt>
                <c:pt idx="7">
                  <c:v>2.083333333333333</c:v>
                </c:pt>
              </c:numCache>
            </c:numRef>
          </c:val>
          <c:smooth val="0"/>
          <c:extLst>
            <c:ext xmlns:c16="http://schemas.microsoft.com/office/drawing/2014/chart" uri="{C3380CC4-5D6E-409C-BE32-E72D297353CC}">
              <c16:uniqueId val="{00000002-3833-4002-8C29-606F39DDDC99}"/>
            </c:ext>
          </c:extLst>
        </c:ser>
        <c:dLbls>
          <c:showLegendKey val="0"/>
          <c:showVal val="0"/>
          <c:showCatName val="0"/>
          <c:showSerName val="0"/>
          <c:showPercent val="0"/>
          <c:showBubbleSize val="0"/>
        </c:dLbls>
        <c:marker val="1"/>
        <c:smooth val="0"/>
        <c:axId val="1546541920"/>
        <c:axId val="1546537600"/>
      </c:lineChart>
      <c:catAx>
        <c:axId val="1546541920"/>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GB" sz="2400"/>
                  <a:t>Grade Obtained</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46537600"/>
        <c:crosses val="autoZero"/>
        <c:auto val="1"/>
        <c:lblAlgn val="ctr"/>
        <c:lblOffset val="100"/>
        <c:noMultiLvlLbl val="0"/>
      </c:catAx>
      <c:valAx>
        <c:axId val="1546537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GB" sz="2400"/>
                  <a:t>Percentage of Students</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46541920"/>
        <c:crosses val="autoZero"/>
        <c:crossBetween val="between"/>
      </c:valAx>
      <c:spPr>
        <a:noFill/>
        <a:ln>
          <a:noFill/>
        </a:ln>
        <a:effectLst/>
      </c:spPr>
    </c:plotArea>
    <c:legend>
      <c:legendPos val="r"/>
      <c:layout>
        <c:manualLayout>
          <c:xMode val="edge"/>
          <c:yMode val="edge"/>
          <c:x val="0.79967350607829912"/>
          <c:y val="7.3356253003585836E-2"/>
          <c:w val="0.19614431879375335"/>
          <c:h val="0.31091541471426498"/>
        </c:manualLayout>
      </c:layout>
      <c:overlay val="0"/>
      <c:spPr>
        <a:solidFill>
          <a:sysClr val="window" lastClr="FFFFFF"/>
        </a:solid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BC7216-FCA3-4658-935B-C29D2E5EDA5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96928DB-3408-4845-8B8A-830D8B491AA0}">
      <dgm:prSet/>
      <dgm:spPr/>
      <dgm:t>
        <a:bodyPr/>
        <a:lstStyle/>
        <a:p>
          <a:r>
            <a:rPr lang="en-GB" dirty="0"/>
            <a:t>The module ‘Human Movement and Skill Acquisition’ SCQF Level 8 – 15 Credits</a:t>
          </a:r>
          <a:endParaRPr lang="en-US" dirty="0"/>
        </a:p>
      </dgm:t>
    </dgm:pt>
    <dgm:pt modelId="{2B7E609E-5B94-4903-B7BC-77F3F8F0DB81}" type="parTrans" cxnId="{A5852A44-93BF-4239-AF6F-57554454ADC0}">
      <dgm:prSet/>
      <dgm:spPr/>
      <dgm:t>
        <a:bodyPr/>
        <a:lstStyle/>
        <a:p>
          <a:endParaRPr lang="en-US"/>
        </a:p>
      </dgm:t>
    </dgm:pt>
    <dgm:pt modelId="{77F007A4-37A8-45DF-A14C-184049EC92D6}" type="sibTrans" cxnId="{A5852A44-93BF-4239-AF6F-57554454ADC0}">
      <dgm:prSet/>
      <dgm:spPr/>
      <dgm:t>
        <a:bodyPr/>
        <a:lstStyle/>
        <a:p>
          <a:endParaRPr lang="en-US"/>
        </a:p>
      </dgm:t>
    </dgm:pt>
    <dgm:pt modelId="{D21E111F-B2C2-4F3A-981F-F6205C738066}">
      <dgm:prSet/>
      <dgm:spPr/>
      <dgm:t>
        <a:bodyPr/>
        <a:lstStyle/>
        <a:p>
          <a:r>
            <a:rPr lang="en-GB"/>
            <a:t>Data was collected over two consecutive academic sessions (2022-23 and 2023-24)</a:t>
          </a:r>
          <a:endParaRPr lang="en-US"/>
        </a:p>
      </dgm:t>
    </dgm:pt>
    <dgm:pt modelId="{FBE79617-4AEC-44B5-9149-E02FA096FBAB}" type="parTrans" cxnId="{D57C7466-8253-4F33-9E78-9B37EA26C526}">
      <dgm:prSet/>
      <dgm:spPr/>
      <dgm:t>
        <a:bodyPr/>
        <a:lstStyle/>
        <a:p>
          <a:endParaRPr lang="en-US"/>
        </a:p>
      </dgm:t>
    </dgm:pt>
    <dgm:pt modelId="{58E4E7E7-0501-4D58-8DF7-1F4A60235970}" type="sibTrans" cxnId="{D57C7466-8253-4F33-9E78-9B37EA26C526}">
      <dgm:prSet/>
      <dgm:spPr/>
      <dgm:t>
        <a:bodyPr/>
        <a:lstStyle/>
        <a:p>
          <a:endParaRPr lang="en-US"/>
        </a:p>
      </dgm:t>
    </dgm:pt>
    <dgm:pt modelId="{20D53340-BFBC-4257-91FB-824A42FD4C4D}">
      <dgm:prSet/>
      <dgm:spPr/>
      <dgm:t>
        <a:bodyPr/>
        <a:lstStyle/>
        <a:p>
          <a:r>
            <a:rPr lang="en-GB"/>
            <a:t>The topic specific content, delivery and assessment (both formative and summative) remained unchanged.</a:t>
          </a:r>
          <a:endParaRPr lang="en-US"/>
        </a:p>
      </dgm:t>
    </dgm:pt>
    <dgm:pt modelId="{B9920875-1726-4464-9254-8DD04C3D653A}" type="parTrans" cxnId="{A0D2F40F-A30B-476A-8D13-7160B4B29B44}">
      <dgm:prSet/>
      <dgm:spPr/>
      <dgm:t>
        <a:bodyPr/>
        <a:lstStyle/>
        <a:p>
          <a:endParaRPr lang="en-US"/>
        </a:p>
      </dgm:t>
    </dgm:pt>
    <dgm:pt modelId="{81E38912-7E11-4B6E-91A7-C41A8188C272}" type="sibTrans" cxnId="{A0D2F40F-A30B-476A-8D13-7160B4B29B44}">
      <dgm:prSet/>
      <dgm:spPr/>
      <dgm:t>
        <a:bodyPr/>
        <a:lstStyle/>
        <a:p>
          <a:endParaRPr lang="en-US"/>
        </a:p>
      </dgm:t>
    </dgm:pt>
    <dgm:pt modelId="{9F799E11-2E85-4525-928B-25C8A3C77109}" type="pres">
      <dgm:prSet presAssocID="{0DBC7216-FCA3-4658-935B-C29D2E5EDA5E}" presName="linear" presStyleCnt="0">
        <dgm:presLayoutVars>
          <dgm:animLvl val="lvl"/>
          <dgm:resizeHandles val="exact"/>
        </dgm:presLayoutVars>
      </dgm:prSet>
      <dgm:spPr/>
    </dgm:pt>
    <dgm:pt modelId="{B7C68CE7-8945-42CB-B23A-CC07294B789B}" type="pres">
      <dgm:prSet presAssocID="{B96928DB-3408-4845-8B8A-830D8B491AA0}" presName="parentText" presStyleLbl="node1" presStyleIdx="0" presStyleCnt="3">
        <dgm:presLayoutVars>
          <dgm:chMax val="0"/>
          <dgm:bulletEnabled val="1"/>
        </dgm:presLayoutVars>
      </dgm:prSet>
      <dgm:spPr/>
    </dgm:pt>
    <dgm:pt modelId="{D748EC41-CFED-474E-A7B6-BC6851E723AB}" type="pres">
      <dgm:prSet presAssocID="{77F007A4-37A8-45DF-A14C-184049EC92D6}" presName="spacer" presStyleCnt="0"/>
      <dgm:spPr/>
    </dgm:pt>
    <dgm:pt modelId="{B37A3F49-4E37-42AF-8F37-9EF633D7D5B0}" type="pres">
      <dgm:prSet presAssocID="{D21E111F-B2C2-4F3A-981F-F6205C738066}" presName="parentText" presStyleLbl="node1" presStyleIdx="1" presStyleCnt="3">
        <dgm:presLayoutVars>
          <dgm:chMax val="0"/>
          <dgm:bulletEnabled val="1"/>
        </dgm:presLayoutVars>
      </dgm:prSet>
      <dgm:spPr/>
    </dgm:pt>
    <dgm:pt modelId="{B2630299-D1B1-47CB-B963-2E7650057B01}" type="pres">
      <dgm:prSet presAssocID="{58E4E7E7-0501-4D58-8DF7-1F4A60235970}" presName="spacer" presStyleCnt="0"/>
      <dgm:spPr/>
    </dgm:pt>
    <dgm:pt modelId="{E03F15D2-B87F-475A-A339-20DAF751C581}" type="pres">
      <dgm:prSet presAssocID="{20D53340-BFBC-4257-91FB-824A42FD4C4D}" presName="parentText" presStyleLbl="node1" presStyleIdx="2" presStyleCnt="3">
        <dgm:presLayoutVars>
          <dgm:chMax val="0"/>
          <dgm:bulletEnabled val="1"/>
        </dgm:presLayoutVars>
      </dgm:prSet>
      <dgm:spPr/>
    </dgm:pt>
  </dgm:ptLst>
  <dgm:cxnLst>
    <dgm:cxn modelId="{A0D2F40F-A30B-476A-8D13-7160B4B29B44}" srcId="{0DBC7216-FCA3-4658-935B-C29D2E5EDA5E}" destId="{20D53340-BFBC-4257-91FB-824A42FD4C4D}" srcOrd="2" destOrd="0" parTransId="{B9920875-1726-4464-9254-8DD04C3D653A}" sibTransId="{81E38912-7E11-4B6E-91A7-C41A8188C272}"/>
    <dgm:cxn modelId="{A5852A44-93BF-4239-AF6F-57554454ADC0}" srcId="{0DBC7216-FCA3-4658-935B-C29D2E5EDA5E}" destId="{B96928DB-3408-4845-8B8A-830D8B491AA0}" srcOrd="0" destOrd="0" parTransId="{2B7E609E-5B94-4903-B7BC-77F3F8F0DB81}" sibTransId="{77F007A4-37A8-45DF-A14C-184049EC92D6}"/>
    <dgm:cxn modelId="{D57C7466-8253-4F33-9E78-9B37EA26C526}" srcId="{0DBC7216-FCA3-4658-935B-C29D2E5EDA5E}" destId="{D21E111F-B2C2-4F3A-981F-F6205C738066}" srcOrd="1" destOrd="0" parTransId="{FBE79617-4AEC-44B5-9149-E02FA096FBAB}" sibTransId="{58E4E7E7-0501-4D58-8DF7-1F4A60235970}"/>
    <dgm:cxn modelId="{DD9B9579-DD54-42CF-A18D-8BF36FEE96C0}" type="presOf" srcId="{D21E111F-B2C2-4F3A-981F-F6205C738066}" destId="{B37A3F49-4E37-42AF-8F37-9EF633D7D5B0}" srcOrd="0" destOrd="0" presId="urn:microsoft.com/office/officeart/2005/8/layout/vList2"/>
    <dgm:cxn modelId="{D7E6BABB-1D26-4014-ADE4-80EDD14EDBCA}" type="presOf" srcId="{0DBC7216-FCA3-4658-935B-C29D2E5EDA5E}" destId="{9F799E11-2E85-4525-928B-25C8A3C77109}" srcOrd="0" destOrd="0" presId="urn:microsoft.com/office/officeart/2005/8/layout/vList2"/>
    <dgm:cxn modelId="{4A6C71CC-1125-407F-BCC3-9A573790544C}" type="presOf" srcId="{20D53340-BFBC-4257-91FB-824A42FD4C4D}" destId="{E03F15D2-B87F-475A-A339-20DAF751C581}" srcOrd="0" destOrd="0" presId="urn:microsoft.com/office/officeart/2005/8/layout/vList2"/>
    <dgm:cxn modelId="{6F7A25F0-C535-435B-AA36-18586D3968C1}" type="presOf" srcId="{B96928DB-3408-4845-8B8A-830D8B491AA0}" destId="{B7C68CE7-8945-42CB-B23A-CC07294B789B}" srcOrd="0" destOrd="0" presId="urn:microsoft.com/office/officeart/2005/8/layout/vList2"/>
    <dgm:cxn modelId="{8EEF022D-8E24-4CE2-8BB6-615E7B52C751}" type="presParOf" srcId="{9F799E11-2E85-4525-928B-25C8A3C77109}" destId="{B7C68CE7-8945-42CB-B23A-CC07294B789B}" srcOrd="0" destOrd="0" presId="urn:microsoft.com/office/officeart/2005/8/layout/vList2"/>
    <dgm:cxn modelId="{C77536D6-9413-4288-9A61-B8851E243120}" type="presParOf" srcId="{9F799E11-2E85-4525-928B-25C8A3C77109}" destId="{D748EC41-CFED-474E-A7B6-BC6851E723AB}" srcOrd="1" destOrd="0" presId="urn:microsoft.com/office/officeart/2005/8/layout/vList2"/>
    <dgm:cxn modelId="{08E4989F-A874-45EB-986D-0E6880925135}" type="presParOf" srcId="{9F799E11-2E85-4525-928B-25C8A3C77109}" destId="{B37A3F49-4E37-42AF-8F37-9EF633D7D5B0}" srcOrd="2" destOrd="0" presId="urn:microsoft.com/office/officeart/2005/8/layout/vList2"/>
    <dgm:cxn modelId="{29AF1856-B870-48CA-9F51-F83D7ED102C6}" type="presParOf" srcId="{9F799E11-2E85-4525-928B-25C8A3C77109}" destId="{B2630299-D1B1-47CB-B963-2E7650057B01}" srcOrd="3" destOrd="0" presId="urn:microsoft.com/office/officeart/2005/8/layout/vList2"/>
    <dgm:cxn modelId="{D88A31BF-DCD4-4CBA-B837-0ED73D158ED7}" type="presParOf" srcId="{9F799E11-2E85-4525-928B-25C8A3C77109}" destId="{E03F15D2-B87F-475A-A339-20DAF751C58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68CE7-8945-42CB-B23A-CC07294B789B}">
      <dsp:nvSpPr>
        <dsp:cNvPr id="0" name=""/>
        <dsp:cNvSpPr/>
      </dsp:nvSpPr>
      <dsp:spPr>
        <a:xfrm>
          <a:off x="0" y="58010"/>
          <a:ext cx="6356519" cy="14544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The module ‘Human Movement and Skill Acquisition’ SCQF Level 8 – 15 Credits</a:t>
          </a:r>
          <a:endParaRPr lang="en-US" sz="2600" kern="1200" dirty="0"/>
        </a:p>
      </dsp:txBody>
      <dsp:txXfrm>
        <a:off x="71001" y="129011"/>
        <a:ext cx="6214517" cy="1312454"/>
      </dsp:txXfrm>
    </dsp:sp>
    <dsp:sp modelId="{B37A3F49-4E37-42AF-8F37-9EF633D7D5B0}">
      <dsp:nvSpPr>
        <dsp:cNvPr id="0" name=""/>
        <dsp:cNvSpPr/>
      </dsp:nvSpPr>
      <dsp:spPr>
        <a:xfrm>
          <a:off x="0" y="1587346"/>
          <a:ext cx="6356519" cy="14544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Data was collected over two consecutive academic sessions (2022-23 and 2023-24)</a:t>
          </a:r>
          <a:endParaRPr lang="en-US" sz="2600" kern="1200"/>
        </a:p>
      </dsp:txBody>
      <dsp:txXfrm>
        <a:off x="71001" y="1658347"/>
        <a:ext cx="6214517" cy="1312454"/>
      </dsp:txXfrm>
    </dsp:sp>
    <dsp:sp modelId="{E03F15D2-B87F-475A-A339-20DAF751C581}">
      <dsp:nvSpPr>
        <dsp:cNvPr id="0" name=""/>
        <dsp:cNvSpPr/>
      </dsp:nvSpPr>
      <dsp:spPr>
        <a:xfrm>
          <a:off x="0" y="3116683"/>
          <a:ext cx="6356519" cy="14544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The topic specific content, delivery and assessment (both formative and summative) remained unchanged.</a:t>
          </a:r>
          <a:endParaRPr lang="en-US" sz="2600" kern="1200"/>
        </a:p>
      </dsp:txBody>
      <dsp:txXfrm>
        <a:off x="71001" y="3187684"/>
        <a:ext cx="6214517" cy="13124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en-US"/>
          </a:p>
        </p:txBody>
      </p:sp>
      <p:sp>
        <p:nvSpPr>
          <p:cNvPr id="6" name="Date Placeholder 5"/>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8D6FE14B-3ACE-C14B-976F-D4DD09CFBFB4}" type="datetimeFigureOut">
              <a:rPr lang="en-US" smtClean="0"/>
              <a:t>7/1/2024</a:t>
            </a:fld>
            <a:endParaRPr lang="en-US"/>
          </a:p>
        </p:txBody>
      </p:sp>
      <p:sp>
        <p:nvSpPr>
          <p:cNvPr id="7" name="Slide Number Placeholder 6"/>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330479B3-42F7-3944-841C-181ACE96E93A}" type="slidenum">
              <a:rPr lang="en-US" smtClean="0"/>
              <a:t>‹#›</a:t>
            </a:fld>
            <a:endParaRPr lang="en-US"/>
          </a:p>
        </p:txBody>
      </p:sp>
    </p:spTree>
    <p:extLst>
      <p:ext uri="{BB962C8B-B14F-4D97-AF65-F5344CB8AC3E}">
        <p14:creationId xmlns:p14="http://schemas.microsoft.com/office/powerpoint/2010/main" val="947383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ABAFFB5D-C1F5-2842-8CAF-C81518F68F7E}" type="datetimeFigureOut">
              <a:rPr lang="en-US" smtClean="0"/>
              <a:t>7/1/2024</a:t>
            </a:fld>
            <a:endParaRPr lang="en-US"/>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551F6536-074C-7C47-ADA5-29478494173A}" type="slidenum">
              <a:rPr lang="en-US" smtClean="0"/>
              <a:t>‹#›</a:t>
            </a:fld>
            <a:endParaRPr lang="en-US"/>
          </a:p>
        </p:txBody>
      </p:sp>
    </p:spTree>
    <p:extLst>
      <p:ext uri="{BB962C8B-B14F-4D97-AF65-F5344CB8AC3E}">
        <p14:creationId xmlns:p14="http://schemas.microsoft.com/office/powerpoint/2010/main" val="204175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Open Sans" panose="020B0606030504020204" pitchFamily="34" charset="0"/>
                <a:ea typeface="Calibri" panose="020F0502020204030204" pitchFamily="34" charset="0"/>
              </a:rPr>
              <a:t>As the diversity and number of the student population entering higher education are increasing worldwide, it is observed that the number of students who possess inadequate study skills is also rising (Groves, Bowd and Smith 2010). Support with study skills has been traditionally provided by ‘Study Skills Centres’ within universities which provide courses and individual support to help students study and become independent learners (Haggis and </a:t>
            </a:r>
            <a:r>
              <a:rPr lang="en-GB" sz="1800" dirty="0" err="1">
                <a:effectLst/>
                <a:latin typeface="Open Sans" panose="020B0606030504020204" pitchFamily="34" charset="0"/>
                <a:ea typeface="Calibri" panose="020F0502020204030204" pitchFamily="34" charset="0"/>
              </a:rPr>
              <a:t>Pouget</a:t>
            </a:r>
            <a:r>
              <a:rPr lang="en-GB" sz="1800" dirty="0">
                <a:effectLst/>
                <a:latin typeface="Open Sans" panose="020B0606030504020204" pitchFamily="34" charset="0"/>
                <a:ea typeface="Calibri" panose="020F0502020204030204" pitchFamily="34" charset="0"/>
              </a:rPr>
              <a:t> 2002). This tradition of bolt on courses is apparent as Wingate (2006) showed through a search of university websites that 90% of universities offered such courses through support departments. Studies have shown that student engagement with such services is low, and often only the higher achieving students engage with these learning opportunities (Dunkin and Main 2002). An alternative approach is embedding/integrating study skills within a degree course itself. Dunkin and Main (2002) showed that by embedding study skills sessions within a degree programme attendance increased from 0% the optional bolt on sessions to 80% when sessions were embedded. The aim of this study was to investigate the impact of embedding academic study skills within a module to support student achievement and sustained engagement with assessment</a:t>
            </a:r>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2</a:t>
            </a:fld>
            <a:endParaRPr lang="en-US"/>
          </a:p>
        </p:txBody>
      </p:sp>
    </p:spTree>
    <p:extLst>
      <p:ext uri="{BB962C8B-B14F-4D97-AF65-F5344CB8AC3E}">
        <p14:creationId xmlns:p14="http://schemas.microsoft.com/office/powerpoint/2010/main" val="820963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students grade profile was improved in 23/24 (supported by inferential stats)</a:t>
            </a:r>
          </a:p>
          <a:p>
            <a:r>
              <a:rPr lang="en-GB" sz="1800" b="0" i="0" u="none" strike="noStrike" dirty="0">
                <a:solidFill>
                  <a:srgbClr val="000000"/>
                </a:solidFill>
                <a:effectLst/>
                <a:latin typeface="Aptos Narrow" panose="020B0004020202020204" pitchFamily="34" charset="0"/>
              </a:rPr>
              <a:t>when conducting a chi squared test of association there is an association between grade obtained and year of assessment</a:t>
            </a:r>
            <a:r>
              <a:rPr lang="en-GB" dirty="0"/>
              <a:t> </a:t>
            </a:r>
          </a:p>
          <a:p>
            <a:endParaRPr lang="en-GB" dirty="0"/>
          </a:p>
          <a:p>
            <a:r>
              <a:rPr lang="en-GB" dirty="0"/>
              <a:t>Pass rate rose from 50% to 95%</a:t>
            </a:r>
          </a:p>
          <a:p>
            <a:r>
              <a:rPr lang="en-GB" dirty="0"/>
              <a:t>% A&amp;B rose from 17% to 38%</a:t>
            </a:r>
          </a:p>
        </p:txBody>
      </p:sp>
      <p:sp>
        <p:nvSpPr>
          <p:cNvPr id="4" name="Slide Number Placeholder 3"/>
          <p:cNvSpPr>
            <a:spLocks noGrp="1"/>
          </p:cNvSpPr>
          <p:nvPr>
            <p:ph type="sldNum" sz="quarter" idx="5"/>
          </p:nvPr>
        </p:nvSpPr>
        <p:spPr/>
        <p:txBody>
          <a:bodyPr/>
          <a:lstStyle/>
          <a:p>
            <a:fld id="{551F6536-074C-7C47-ADA5-29478494173A}" type="slidenum">
              <a:rPr lang="en-US" smtClean="0"/>
              <a:t>13</a:t>
            </a:fld>
            <a:endParaRPr lang="en-US"/>
          </a:p>
        </p:txBody>
      </p:sp>
    </p:spTree>
    <p:extLst>
      <p:ext uri="{BB962C8B-B14F-4D97-AF65-F5344CB8AC3E}">
        <p14:creationId xmlns:p14="http://schemas.microsoft.com/office/powerpoint/2010/main" val="105238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14</a:t>
            </a:fld>
            <a:endParaRPr lang="en-US"/>
          </a:p>
        </p:txBody>
      </p:sp>
    </p:spTree>
    <p:extLst>
      <p:ext uri="{BB962C8B-B14F-4D97-AF65-F5344CB8AC3E}">
        <p14:creationId xmlns:p14="http://schemas.microsoft.com/office/powerpoint/2010/main" val="236030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module is part of the BSc(Hons) Applied Sport and Exercise Science degree, this module is undertaken in semester one of stage 2 of the 4 year programme.</a:t>
            </a:r>
          </a:p>
          <a:p>
            <a:r>
              <a:rPr lang="en-GB" dirty="0"/>
              <a:t>The teaching runs for 11weeks followed by submission of assessment</a:t>
            </a:r>
          </a:p>
          <a:p>
            <a:endParaRPr lang="en-GB" dirty="0"/>
          </a:p>
          <a:p>
            <a:r>
              <a:rPr lang="en-GB" dirty="0"/>
              <a:t>The level one achievement profiles between the cohorts were similar</a:t>
            </a:r>
          </a:p>
          <a:p>
            <a:r>
              <a:rPr lang="en-GB" dirty="0"/>
              <a:t>Mention N numbers for cohorts</a:t>
            </a:r>
          </a:p>
          <a:p>
            <a:endParaRPr lang="en-GB" dirty="0"/>
          </a:p>
          <a:p>
            <a:endParaRPr lang="en-GB" dirty="0"/>
          </a:p>
          <a:p>
            <a:r>
              <a:rPr lang="en-GB" dirty="0"/>
              <a:t>Blended learning content delivery: with online resources which supported in person tutorials, practical’s and analysis(IT) workshops </a:t>
            </a:r>
          </a:p>
          <a:p>
            <a:endParaRPr lang="en-GB" dirty="0"/>
          </a:p>
          <a:p>
            <a:r>
              <a:rPr lang="en-GB" dirty="0"/>
              <a:t>Assessment was a written coursework</a:t>
            </a:r>
          </a:p>
          <a:p>
            <a:r>
              <a:rPr lang="en-GB" dirty="0"/>
              <a:t>2 formative assessment opportunities:</a:t>
            </a:r>
          </a:p>
          <a:p>
            <a:r>
              <a:rPr lang="en-GB" dirty="0"/>
              <a:t>The 1</a:t>
            </a:r>
            <a:r>
              <a:rPr lang="en-GB" baseline="30000" dirty="0"/>
              <a:t>st</a:t>
            </a:r>
            <a:r>
              <a:rPr lang="en-GB" dirty="0"/>
              <a:t> took place in week 4 – in the form of a group presentation- they delivered this in front of the class and received feedback on presentation skills from their peers and academic content from the lecturer.</a:t>
            </a:r>
          </a:p>
          <a:p>
            <a:r>
              <a:rPr lang="en-GB" dirty="0"/>
              <a:t>The second took place in week 6 – in the form of a draft of one written section of their coursework assessment – students received individualised written feedback/feedforward (comments function in word) 10 days later.</a:t>
            </a:r>
          </a:p>
          <a:p>
            <a:endParaRPr lang="en-GB" dirty="0"/>
          </a:p>
          <a:p>
            <a:r>
              <a:rPr lang="en-GB" dirty="0"/>
              <a:t>I inherited a module with traditionally low achievement – biomechanics can be a weak sport for sports science students – but during the 1</a:t>
            </a:r>
            <a:r>
              <a:rPr lang="en-GB" baseline="30000" dirty="0"/>
              <a:t>st</a:t>
            </a:r>
            <a:r>
              <a:rPr lang="en-GB" dirty="0"/>
              <a:t> one identified achievement might be related to general academic skills as well as the topic.</a:t>
            </a:r>
          </a:p>
        </p:txBody>
      </p:sp>
      <p:sp>
        <p:nvSpPr>
          <p:cNvPr id="4" name="Slide Number Placeholder 3"/>
          <p:cNvSpPr>
            <a:spLocks noGrp="1"/>
          </p:cNvSpPr>
          <p:nvPr>
            <p:ph type="sldNum" sz="quarter" idx="5"/>
          </p:nvPr>
        </p:nvSpPr>
        <p:spPr/>
        <p:txBody>
          <a:bodyPr/>
          <a:lstStyle/>
          <a:p>
            <a:fld id="{551F6536-074C-7C47-ADA5-29478494173A}" type="slidenum">
              <a:rPr lang="en-US" smtClean="0"/>
              <a:t>3</a:t>
            </a:fld>
            <a:endParaRPr lang="en-US"/>
          </a:p>
        </p:txBody>
      </p:sp>
    </p:spTree>
    <p:extLst>
      <p:ext uri="{BB962C8B-B14F-4D97-AF65-F5344CB8AC3E}">
        <p14:creationId xmlns:p14="http://schemas.microsoft.com/office/powerpoint/2010/main" val="2255184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Attendance – </a:t>
            </a:r>
            <a:r>
              <a:rPr lang="en-GB" dirty="0" err="1"/>
              <a:t>Attendr</a:t>
            </a:r>
            <a:r>
              <a:rPr lang="en-GB" dirty="0"/>
              <a:t> (university app)</a:t>
            </a:r>
          </a:p>
          <a:p>
            <a:r>
              <a:rPr lang="en-GB" dirty="0"/>
              <a:t>Moodle Engagement – number of clicks</a:t>
            </a:r>
          </a:p>
          <a:p>
            <a:r>
              <a:rPr lang="en-GB" dirty="0"/>
              <a:t>Formative assessments – did they present, did they submit a draft</a:t>
            </a:r>
          </a:p>
          <a:p>
            <a:r>
              <a:rPr lang="en-GB" dirty="0"/>
              <a:t>Student feedback – both years – their perception of their engagement in the previous 3 areas, there perceived engagement with and helpfulness of the assessment support resources/sessions provided within the module, - For 23/24 how helpful they found the specific embedded skills sessions.</a:t>
            </a:r>
          </a:p>
          <a:p>
            <a:endParaRPr lang="en-GB" dirty="0"/>
          </a:p>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5</a:t>
            </a:fld>
            <a:endParaRPr lang="en-US"/>
          </a:p>
        </p:txBody>
      </p:sp>
    </p:spTree>
    <p:extLst>
      <p:ext uri="{BB962C8B-B14F-4D97-AF65-F5344CB8AC3E}">
        <p14:creationId xmlns:p14="http://schemas.microsoft.com/office/powerpoint/2010/main" val="3155221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attendance isn’t a factor</a:t>
            </a:r>
          </a:p>
        </p:txBody>
      </p:sp>
      <p:sp>
        <p:nvSpPr>
          <p:cNvPr id="4" name="Slide Number Placeholder 3"/>
          <p:cNvSpPr>
            <a:spLocks noGrp="1"/>
          </p:cNvSpPr>
          <p:nvPr>
            <p:ph type="sldNum" sz="quarter" idx="5"/>
          </p:nvPr>
        </p:nvSpPr>
        <p:spPr/>
        <p:txBody>
          <a:bodyPr/>
          <a:lstStyle/>
          <a:p>
            <a:fld id="{551F6536-074C-7C47-ADA5-29478494173A}" type="slidenum">
              <a:rPr lang="en-US" smtClean="0"/>
              <a:t>6</a:t>
            </a:fld>
            <a:endParaRPr lang="en-US"/>
          </a:p>
        </p:txBody>
      </p:sp>
    </p:spTree>
    <p:extLst>
      <p:ext uri="{BB962C8B-B14F-4D97-AF65-F5344CB8AC3E}">
        <p14:creationId xmlns:p14="http://schemas.microsoft.com/office/powerpoint/2010/main" val="139128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Moodle engagement doesn’t appear to be affected – but it does seem to have a bearing on grade or pass/fail.</a:t>
            </a:r>
          </a:p>
        </p:txBody>
      </p:sp>
      <p:sp>
        <p:nvSpPr>
          <p:cNvPr id="4" name="Slide Number Placeholder 3"/>
          <p:cNvSpPr>
            <a:spLocks noGrp="1"/>
          </p:cNvSpPr>
          <p:nvPr>
            <p:ph type="sldNum" sz="quarter" idx="5"/>
          </p:nvPr>
        </p:nvSpPr>
        <p:spPr/>
        <p:txBody>
          <a:bodyPr/>
          <a:lstStyle/>
          <a:p>
            <a:fld id="{551F6536-074C-7C47-ADA5-29478494173A}" type="slidenum">
              <a:rPr lang="en-US" smtClean="0"/>
              <a:t>8</a:t>
            </a:fld>
            <a:endParaRPr lang="en-US"/>
          </a:p>
        </p:txBody>
      </p:sp>
    </p:spTree>
    <p:extLst>
      <p:ext uri="{BB962C8B-B14F-4D97-AF65-F5344CB8AC3E}">
        <p14:creationId xmlns:p14="http://schemas.microsoft.com/office/powerpoint/2010/main" val="45536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 engagement in formative assessments in 23/24 enhanced - especially 1st opportunity</a:t>
            </a:r>
          </a:p>
          <a:p>
            <a:endParaRPr lang="en-GB" dirty="0"/>
          </a:p>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9</a:t>
            </a:fld>
            <a:endParaRPr lang="en-US"/>
          </a:p>
        </p:txBody>
      </p:sp>
    </p:spTree>
    <p:extLst>
      <p:ext uri="{BB962C8B-B14F-4D97-AF65-F5344CB8AC3E}">
        <p14:creationId xmlns:p14="http://schemas.microsoft.com/office/powerpoint/2010/main" val="141889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engagement with assessment support was similar in each year. In 23/24 the found them more helpful</a:t>
            </a:r>
          </a:p>
        </p:txBody>
      </p:sp>
      <p:sp>
        <p:nvSpPr>
          <p:cNvPr id="4" name="Slide Number Placeholder 3"/>
          <p:cNvSpPr>
            <a:spLocks noGrp="1"/>
          </p:cNvSpPr>
          <p:nvPr>
            <p:ph type="sldNum" sz="quarter" idx="5"/>
          </p:nvPr>
        </p:nvSpPr>
        <p:spPr/>
        <p:txBody>
          <a:bodyPr/>
          <a:lstStyle/>
          <a:p>
            <a:fld id="{551F6536-074C-7C47-ADA5-29478494173A}" type="slidenum">
              <a:rPr lang="en-US" smtClean="0"/>
              <a:t>10</a:t>
            </a:fld>
            <a:endParaRPr lang="en-US"/>
          </a:p>
        </p:txBody>
      </p:sp>
    </p:spTree>
    <p:extLst>
      <p:ext uri="{BB962C8B-B14F-4D97-AF65-F5344CB8AC3E}">
        <p14:creationId xmlns:p14="http://schemas.microsoft.com/office/powerpoint/2010/main" val="28034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in 23/24 started working on their assessments earlier P&lt;0.05</a:t>
            </a:r>
          </a:p>
          <a:p>
            <a:r>
              <a:rPr lang="en-GB" dirty="0"/>
              <a:t>when conducting a chi squared test of association there is an association between when students began their assessment and year of assessment</a:t>
            </a:r>
          </a:p>
          <a:p>
            <a:endParaRPr lang="en-GB" dirty="0"/>
          </a:p>
          <a:p>
            <a:r>
              <a:rPr lang="en-GB" dirty="0"/>
              <a:t>Students potentially stuck more to the week-by-week schedule (although not statistically significant)</a:t>
            </a:r>
          </a:p>
        </p:txBody>
      </p:sp>
      <p:sp>
        <p:nvSpPr>
          <p:cNvPr id="4" name="Slide Number Placeholder 3"/>
          <p:cNvSpPr>
            <a:spLocks noGrp="1"/>
          </p:cNvSpPr>
          <p:nvPr>
            <p:ph type="sldNum" sz="quarter" idx="5"/>
          </p:nvPr>
        </p:nvSpPr>
        <p:spPr/>
        <p:txBody>
          <a:bodyPr/>
          <a:lstStyle/>
          <a:p>
            <a:fld id="{551F6536-074C-7C47-ADA5-29478494173A}" type="slidenum">
              <a:rPr lang="en-US" smtClean="0"/>
              <a:t>11</a:t>
            </a:fld>
            <a:endParaRPr lang="en-US"/>
          </a:p>
        </p:txBody>
      </p:sp>
    </p:spTree>
    <p:extLst>
      <p:ext uri="{BB962C8B-B14F-4D97-AF65-F5344CB8AC3E}">
        <p14:creationId xmlns:p14="http://schemas.microsoft.com/office/powerpoint/2010/main" val="330799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12</a:t>
            </a:fld>
            <a:endParaRPr lang="en-US"/>
          </a:p>
        </p:txBody>
      </p:sp>
    </p:spTree>
    <p:extLst>
      <p:ext uri="{BB962C8B-B14F-4D97-AF65-F5344CB8AC3E}">
        <p14:creationId xmlns:p14="http://schemas.microsoft.com/office/powerpoint/2010/main" val="3465690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6895" y="1866495"/>
            <a:ext cx="9144000" cy="1042336"/>
          </a:xfrm>
          <a:prstGeom prst="rect">
            <a:avLst/>
          </a:prstGeom>
        </p:spPr>
        <p:txBody>
          <a:bodyPr anchor="t">
            <a:normAutofit/>
          </a:bodyPr>
          <a:lstStyle>
            <a:lvl1pPr algn="l">
              <a:defRPr sz="5500" b="1">
                <a:solidFill>
                  <a:schemeClr val="accent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09595" y="3085042"/>
            <a:ext cx="9144000" cy="1571625"/>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July 2024</a:t>
            </a:fld>
            <a:endParaRPr lang="en-US" dirty="0"/>
          </a:p>
        </p:txBody>
      </p:sp>
      <p:sp>
        <p:nvSpPr>
          <p:cNvPr id="11"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2"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69868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891086" y="1096432"/>
            <a:ext cx="6172200" cy="4620683"/>
          </a:xfrm>
          <a:prstGeom prst="rect">
            <a:avLst/>
          </a:prstGeo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itle 1"/>
          <p:cNvSpPr>
            <a:spLocks noGrp="1"/>
          </p:cNvSpPr>
          <p:nvPr>
            <p:ph type="title"/>
          </p:nvPr>
        </p:nvSpPr>
        <p:spPr>
          <a:xfrm>
            <a:off x="546098" y="1096432"/>
            <a:ext cx="3933825" cy="1054100"/>
          </a:xfrm>
          <a:prstGeom prst="rect">
            <a:avLst/>
          </a:prstGeom>
        </p:spPr>
        <p:txBody>
          <a:bodyPr anchor="t"/>
          <a:lstStyle>
            <a:lvl1pPr>
              <a:defRPr sz="3200" b="1">
                <a:solidFill>
                  <a:srgbClr val="69216A"/>
                </a:solidFill>
                <a:latin typeface="+mn-lt"/>
              </a:defRPr>
            </a:lvl1pPr>
          </a:lstStyle>
          <a:p>
            <a:r>
              <a:rPr lang="en-US"/>
              <a:t>Click to edit Master title style</a:t>
            </a:r>
            <a:endParaRPr lang="en-US" dirty="0"/>
          </a:p>
        </p:txBody>
      </p:sp>
      <p:sp>
        <p:nvSpPr>
          <p:cNvPr id="9" name="Text Placeholder 3"/>
          <p:cNvSpPr>
            <a:spLocks noGrp="1"/>
          </p:cNvSpPr>
          <p:nvPr>
            <p:ph type="body" sz="half" idx="2"/>
          </p:nvPr>
        </p:nvSpPr>
        <p:spPr>
          <a:xfrm>
            <a:off x="547686" y="2167466"/>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July 2024</a:t>
            </a:fld>
            <a:endParaRPr lang="en-US" dirty="0"/>
          </a:p>
        </p:txBody>
      </p:sp>
      <p:sp>
        <p:nvSpPr>
          <p:cNvPr id="17"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8"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25629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5700" cy="6871786"/>
          </a:xfrm>
          <a:prstGeom prst="rect">
            <a:avLst/>
          </a:prstGeom>
        </p:spPr>
      </p:pic>
      <p:sp>
        <p:nvSpPr>
          <p:cNvPr id="15" name="Rectangle 14"/>
          <p:cNvSpPr/>
          <p:nvPr userDrawn="1"/>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userDrawn="1"/>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11" name="Rectangle 10"/>
          <p:cNvSpPr/>
          <p:nvPr userDrawn="1"/>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19" name="Freeform 18"/>
          <p:cNvSpPr/>
          <p:nvPr userDrawn="1"/>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1233930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9D739E"/>
          </a:solidFill>
          <a:ln>
            <a:noFill/>
          </a:ln>
        </p:spPr>
      </p:pic>
      <p:sp>
        <p:nvSpPr>
          <p:cNvPr id="4" name="Rectangle 3"/>
          <p:cNvSpPr/>
          <p:nvPr userDrawn="1"/>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userDrawn="1"/>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6" name="Rectangle 5"/>
          <p:cNvSpPr/>
          <p:nvPr userDrawn="1"/>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8" name="Freeform 7"/>
          <p:cNvSpPr/>
          <p:nvPr userDrawn="1"/>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1390630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17621"/>
            <a:ext cx="12192000" cy="6858000"/>
          </a:xfrm>
          <a:prstGeom prst="rect">
            <a:avLst/>
          </a:prstGeom>
        </p:spPr>
      </p:pic>
      <p:sp>
        <p:nvSpPr>
          <p:cNvPr id="4" name="Rectangle 3"/>
          <p:cNvSpPr/>
          <p:nvPr userDrawn="1"/>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userDrawn="1"/>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6" name="Rectangle 5"/>
          <p:cNvSpPr/>
          <p:nvPr userDrawn="1"/>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8" name="Freeform 7"/>
          <p:cNvSpPr/>
          <p:nvPr userDrawn="1"/>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762585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9300" cy="6850856"/>
          </a:xfrm>
          <a:prstGeom prst="rect">
            <a:avLst/>
          </a:prstGeom>
        </p:spPr>
      </p:pic>
    </p:spTree>
    <p:extLst>
      <p:ext uri="{BB962C8B-B14F-4D97-AF65-F5344CB8AC3E}">
        <p14:creationId xmlns:p14="http://schemas.microsoft.com/office/powerpoint/2010/main" val="788840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29195" y="390846"/>
            <a:ext cx="1111170" cy="5811838"/>
          </a:xfrm>
          <a:prstGeom prst="rect">
            <a:avLst/>
          </a:prstGeom>
        </p:spPr>
        <p:txBody>
          <a:bodyPr vert="eaVert"/>
          <a:lstStyle>
            <a:lvl1pPr>
              <a:defRPr sz="3400" b="1">
                <a:solidFill>
                  <a:srgbClr val="69216A"/>
                </a:solidFill>
              </a:defRPr>
            </a:lvl1pPr>
          </a:lstStyle>
          <a:p>
            <a:r>
              <a:rPr lang="en-US" dirty="0"/>
              <a:t>Click to edit Master title style</a:t>
            </a:r>
          </a:p>
        </p:txBody>
      </p:sp>
      <p:sp>
        <p:nvSpPr>
          <p:cNvPr id="3" name="Vertical Text Placeholder 2"/>
          <p:cNvSpPr>
            <a:spLocks noGrp="1"/>
          </p:cNvSpPr>
          <p:nvPr>
            <p:ph type="body" orient="vert" idx="1"/>
          </p:nvPr>
        </p:nvSpPr>
        <p:spPr>
          <a:xfrm>
            <a:off x="1053189" y="403546"/>
            <a:ext cx="9324372" cy="5811838"/>
          </a:xfrm>
          <a:prstGeom prst="rect">
            <a:avLst/>
          </a:prstGeom>
        </p:spPr>
        <p:txBody>
          <a:bodyPr vert="eaVert"/>
          <a:lstStyle>
            <a:lvl2pPr>
              <a:defRPr>
                <a:solidFill>
                  <a:srgbClr val="69216A"/>
                </a:solidFill>
              </a:defRPr>
            </a:lvl2pPr>
            <a:lvl4pPr>
              <a:defRPr>
                <a:solidFill>
                  <a:srgbClr val="69216A"/>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5400000">
            <a:off x="8465" y="563036"/>
            <a:ext cx="1253069" cy="347134"/>
          </a:xfrm>
          <a:prstGeom prst="rect">
            <a:avLst/>
          </a:prstGeom>
        </p:spPr>
        <p:txBody>
          <a:bodyPr anchor="ctr"/>
          <a:lstStyle>
            <a:lvl1pPr>
              <a:defRPr sz="1000">
                <a:solidFill>
                  <a:srgbClr val="69216A"/>
                </a:solidFill>
              </a:defRPr>
            </a:lvl1pPr>
          </a:lstStyle>
          <a:p>
            <a:fld id="{7F3777FD-75A6-B146-A4D0-80CAC805A384}" type="datetime4">
              <a:rPr lang="en-GB" smtClean="0"/>
              <a:pPr/>
              <a:t>01 July 2024</a:t>
            </a:fld>
            <a:endParaRPr lang="en-US" dirty="0"/>
          </a:p>
        </p:txBody>
      </p:sp>
      <p:sp>
        <p:nvSpPr>
          <p:cNvPr id="5" name="Footer Placeholder 4"/>
          <p:cNvSpPr>
            <a:spLocks noGrp="1"/>
          </p:cNvSpPr>
          <p:nvPr>
            <p:ph type="ftr" sz="quarter" idx="11"/>
          </p:nvPr>
        </p:nvSpPr>
        <p:spPr>
          <a:xfrm rot="5400000">
            <a:off x="-2475593" y="3053073"/>
            <a:ext cx="5380697" cy="358285"/>
          </a:xfrm>
          <a:prstGeom prst="rect">
            <a:avLst/>
          </a:prstGeom>
        </p:spPr>
        <p:txBody>
          <a:bodyPr anchor="ctr"/>
          <a:lstStyle>
            <a:lvl1pPr algn="l">
              <a:defRPr sz="1000">
                <a:solidFill>
                  <a:schemeClr val="bg1"/>
                </a:solidFill>
              </a:defRPr>
            </a:lvl1pPr>
          </a:lstStyle>
          <a:p>
            <a:endParaRPr lang="en-US" dirty="0"/>
          </a:p>
        </p:txBody>
      </p:sp>
      <p:sp>
        <p:nvSpPr>
          <p:cNvPr id="6" name="Slide Number Placeholder 5"/>
          <p:cNvSpPr>
            <a:spLocks noGrp="1"/>
          </p:cNvSpPr>
          <p:nvPr>
            <p:ph type="sldNum" sz="quarter" idx="12"/>
          </p:nvPr>
        </p:nvSpPr>
        <p:spPr>
          <a:xfrm rot="5400000">
            <a:off x="-1142" y="146825"/>
            <a:ext cx="431799" cy="358286"/>
          </a:xfrm>
          <a:prstGeom prst="rect">
            <a:avLst/>
          </a:prstGeom>
        </p:spPr>
        <p:txBody>
          <a:bodyPr anchor="ctr"/>
          <a:lstStyle>
            <a:lvl1pPr>
              <a:defRPr sz="1200">
                <a:solidFill>
                  <a:schemeClr val="bg1"/>
                </a:solidFill>
              </a:defRPr>
            </a:lvl1pPr>
          </a:lstStyle>
          <a:p>
            <a:fld id="{7ED9267D-069E-5F46-80B9-B3F4B7546357}" type="slidenum">
              <a:rPr lang="en-US" smtClean="0"/>
              <a:pPr/>
              <a:t>‹#›</a:t>
            </a:fld>
            <a:endParaRPr lang="en-US" dirty="0"/>
          </a:p>
        </p:txBody>
      </p:sp>
    </p:spTree>
    <p:extLst>
      <p:ext uri="{BB962C8B-B14F-4D97-AF65-F5344CB8AC3E}">
        <p14:creationId xmlns:p14="http://schemas.microsoft.com/office/powerpoint/2010/main" val="58990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9018" y="1873797"/>
            <a:ext cx="10515600" cy="1307109"/>
          </a:xfrm>
          <a:prstGeom prst="rect">
            <a:avLst/>
          </a:prstGeom>
        </p:spPr>
        <p:txBody>
          <a:bodyPr anchor="t"/>
          <a:lstStyle>
            <a:lvl1pPr>
              <a:defRPr sz="6000" b="1">
                <a:solidFill>
                  <a:srgbClr val="69216A"/>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599018" y="3180907"/>
            <a:ext cx="10528300" cy="667193"/>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userDrawn="1"/>
        </p:nvCxnSpPr>
        <p:spPr>
          <a:xfrm flipV="1">
            <a:off x="709017" y="2920050"/>
            <a:ext cx="10494000" cy="1"/>
          </a:xfrm>
          <a:prstGeom prst="line">
            <a:avLst/>
          </a:prstGeom>
          <a:ln w="25400">
            <a:solidFill>
              <a:srgbClr val="69216A"/>
            </a:solidFill>
          </a:ln>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July 2024</a:t>
            </a:fld>
            <a:endParaRPr lang="en-US" dirty="0"/>
          </a:p>
        </p:txBody>
      </p:sp>
      <p:sp>
        <p:nvSpPr>
          <p:cNvPr id="9"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0"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57357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5843" y="1026199"/>
            <a:ext cx="10515600" cy="757129"/>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95843" y="1757928"/>
            <a:ext cx="10515600" cy="4057777"/>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July 2024</a:t>
            </a:fld>
            <a:endParaRPr lang="en-US" dirty="0"/>
          </a:p>
        </p:txBody>
      </p:sp>
      <p:sp>
        <p:nvSpPr>
          <p:cNvPr id="8" name="Footer Placeholder 4"/>
          <p:cNvSpPr>
            <a:spLocks noGrp="1"/>
          </p:cNvSpPr>
          <p:nvPr>
            <p:ph type="ftr" sz="quarter" idx="11"/>
          </p:nvPr>
        </p:nvSpPr>
        <p:spPr>
          <a:xfrm>
            <a:off x="1736202" y="6453450"/>
            <a:ext cx="7179198" cy="365125"/>
          </a:xfrm>
          <a:prstGeom prst="rect">
            <a:avLst/>
          </a:prstGeom>
        </p:spPr>
        <p:txBody>
          <a:bodyPr anchor="ctr"/>
          <a:lstStyle>
            <a:lvl1pPr algn="l">
              <a:defRPr sz="1200">
                <a:solidFill>
                  <a:schemeClr val="bg1"/>
                </a:solidFill>
              </a:defRPr>
            </a:lvl1pPr>
          </a:lstStyle>
          <a:p>
            <a:endParaRPr lang="en-US" dirty="0"/>
          </a:p>
        </p:txBody>
      </p:sp>
      <p:sp>
        <p:nvSpPr>
          <p:cNvPr id="9" name="Slide Number Placeholder 5"/>
          <p:cNvSpPr>
            <a:spLocks noGrp="1"/>
          </p:cNvSpPr>
          <p:nvPr>
            <p:ph type="sldNum" sz="quarter" idx="12"/>
          </p:nvPr>
        </p:nvSpPr>
        <p:spPr>
          <a:xfrm>
            <a:off x="10553700" y="6453449"/>
            <a:ext cx="1346200"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15791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364" y="1027646"/>
            <a:ext cx="10515600" cy="939125"/>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593364" y="1774879"/>
            <a:ext cx="5181600" cy="4351338"/>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27364" y="1774879"/>
            <a:ext cx="5181600" cy="4351338"/>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July 2024</a:t>
            </a:fld>
            <a:endParaRPr lang="en-US" dirty="0"/>
          </a:p>
        </p:txBody>
      </p:sp>
      <p:sp>
        <p:nvSpPr>
          <p:cNvPr id="1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209379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324" y="1870148"/>
            <a:ext cx="5157787" cy="823912"/>
          </a:xfrm>
          <a:prstGeom prst="rect">
            <a:avLst/>
          </a:prstGeom>
        </p:spPr>
        <p:txBody>
          <a:bodyPr anchor="t">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1324" y="2468592"/>
            <a:ext cx="5157787" cy="3684588"/>
          </a:xfrm>
          <a:prstGeom prst="rect">
            <a:avLst/>
          </a:prstGeom>
        </p:spPr>
        <p:txBody>
          <a:bodyPr/>
          <a:lstStyle>
            <a:lvl1pPr>
              <a:defRPr>
                <a:solidFill>
                  <a:srgbClr val="69216A"/>
                </a:solidFill>
              </a:defRPr>
            </a:lvl1pPr>
            <a:lvl3pPr>
              <a:defRPr>
                <a:solidFill>
                  <a:srgbClr val="69216A"/>
                </a:solidFill>
              </a:defRPr>
            </a:lvl3pPr>
            <a:lvl5pPr>
              <a:defRPr>
                <a:solidFill>
                  <a:srgbClr val="6921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69001" y="1870148"/>
            <a:ext cx="5183188" cy="823912"/>
          </a:xfrm>
          <a:prstGeom prst="rect">
            <a:avLst/>
          </a:prstGeom>
        </p:spPr>
        <p:txBody>
          <a:bodyPr anchor="t">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60534" y="2477059"/>
            <a:ext cx="5183188" cy="3684588"/>
          </a:xfrm>
          <a:prstGeom prst="rect">
            <a:avLst/>
          </a:prstGeom>
        </p:spPr>
        <p:txBody>
          <a:bodyPr/>
          <a:lstStyle>
            <a:lvl1pPr>
              <a:defRPr>
                <a:solidFill>
                  <a:srgbClr val="69216A"/>
                </a:solidFill>
              </a:defRPr>
            </a:lvl1pPr>
            <a:lvl3pPr>
              <a:defRPr>
                <a:solidFill>
                  <a:srgbClr val="69216A"/>
                </a:solidFill>
              </a:defRPr>
            </a:lvl3pPr>
            <a:lvl5pPr>
              <a:defRPr>
                <a:solidFill>
                  <a:srgbClr val="6921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591323" y="1028230"/>
            <a:ext cx="10509173" cy="939125"/>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17"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July 2024</a:t>
            </a:fld>
            <a:endParaRPr lang="en-US" dirty="0"/>
          </a:p>
        </p:txBody>
      </p:sp>
      <p:sp>
        <p:nvSpPr>
          <p:cNvPr id="18"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9"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73181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593363" y="1028700"/>
            <a:ext cx="10515600" cy="1257300"/>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13"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July 2024</a:t>
            </a:fld>
            <a:endParaRPr lang="en-US" dirty="0"/>
          </a:p>
        </p:txBody>
      </p:sp>
      <p:sp>
        <p:nvSpPr>
          <p:cNvPr id="14"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5"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69734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July 2024</a:t>
            </a:fld>
            <a:endParaRPr lang="en-US" dirty="0"/>
          </a:p>
        </p:txBody>
      </p:sp>
      <p:sp>
        <p:nvSpPr>
          <p:cNvPr id="1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graphicFrame>
        <p:nvGraphicFramePr>
          <p:cNvPr id="5" name="Chart 4"/>
          <p:cNvGraphicFramePr/>
          <p:nvPr userDrawn="1">
            <p:extLst>
              <p:ext uri="{D42A27DB-BD31-4B8C-83A1-F6EECF244321}">
                <p14:modId xmlns:p14="http://schemas.microsoft.com/office/powerpoint/2010/main" val="2047482558"/>
              </p:ext>
            </p:extLst>
          </p:nvPr>
        </p:nvGraphicFramePr>
        <p:xfrm>
          <a:off x="656863" y="901699"/>
          <a:ext cx="10515600" cy="5029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9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84200" y="1028700"/>
            <a:ext cx="10871200" cy="706470"/>
          </a:xfrm>
          <a:prstGeom prst="rect">
            <a:avLst/>
          </a:prstGeom>
        </p:spPr>
        <p:txBody>
          <a:bodyPr/>
          <a:lstStyle>
            <a:lvl1pPr>
              <a:defRPr b="0">
                <a:solidFill>
                  <a:srgbClr val="69216A"/>
                </a:solidFill>
                <a:latin typeface="+mn-lt"/>
              </a:defRPr>
            </a:lvl1pPr>
          </a:lstStyle>
          <a:p>
            <a:r>
              <a:rPr lang="en-US"/>
              <a:t>Click to edit Master title style</a:t>
            </a:r>
            <a:endParaRPr lang="en-US" dirty="0"/>
          </a:p>
        </p:txBody>
      </p:sp>
      <p:graphicFrame>
        <p:nvGraphicFramePr>
          <p:cNvPr id="3" name="Table 2"/>
          <p:cNvGraphicFramePr>
            <a:graphicFrameLocks noGrp="1"/>
          </p:cNvGraphicFramePr>
          <p:nvPr userDrawn="1">
            <p:extLst>
              <p:ext uri="{D42A27DB-BD31-4B8C-83A1-F6EECF244321}">
                <p14:modId xmlns:p14="http://schemas.microsoft.com/office/powerpoint/2010/main" val="1951304287"/>
              </p:ext>
            </p:extLst>
          </p:nvPr>
        </p:nvGraphicFramePr>
        <p:xfrm>
          <a:off x="584200" y="1755840"/>
          <a:ext cx="10871200" cy="3971864"/>
        </p:xfrm>
        <a:graphic>
          <a:graphicData uri="http://schemas.openxmlformats.org/drawingml/2006/table">
            <a:tbl>
              <a:tblPr firstRow="1" bandRow="1">
                <a:tableStyleId>{5C22544A-7EE6-4342-B048-85BDC9FD1C3A}</a:tableStyleId>
              </a:tblPr>
              <a:tblGrid>
                <a:gridCol w="1358900">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1358900">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1358900">
                  <a:extLst>
                    <a:ext uri="{9D8B030D-6E8A-4147-A177-3AD203B41FA5}">
                      <a16:colId xmlns:a16="http://schemas.microsoft.com/office/drawing/2014/main" val="20004"/>
                    </a:ext>
                  </a:extLst>
                </a:gridCol>
                <a:gridCol w="1358900">
                  <a:extLst>
                    <a:ext uri="{9D8B030D-6E8A-4147-A177-3AD203B41FA5}">
                      <a16:colId xmlns:a16="http://schemas.microsoft.com/office/drawing/2014/main" val="20005"/>
                    </a:ext>
                  </a:extLst>
                </a:gridCol>
                <a:gridCol w="1358900">
                  <a:extLst>
                    <a:ext uri="{9D8B030D-6E8A-4147-A177-3AD203B41FA5}">
                      <a16:colId xmlns:a16="http://schemas.microsoft.com/office/drawing/2014/main" val="20006"/>
                    </a:ext>
                  </a:extLst>
                </a:gridCol>
                <a:gridCol w="1358900">
                  <a:extLst>
                    <a:ext uri="{9D8B030D-6E8A-4147-A177-3AD203B41FA5}">
                      <a16:colId xmlns:a16="http://schemas.microsoft.com/office/drawing/2014/main" val="20007"/>
                    </a:ext>
                  </a:extLst>
                </a:gridCol>
              </a:tblGrid>
              <a:tr h="450128">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extLst>
                  <a:ext uri="{0D108BD9-81ED-4DB2-BD59-A6C34878D82A}">
                    <a16:rowId xmlns:a16="http://schemas.microsoft.com/office/drawing/2014/main" val="10000"/>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1"/>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2"/>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3"/>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4"/>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5"/>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6"/>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7"/>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8"/>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9"/>
                  </a:ext>
                </a:extLst>
              </a:tr>
            </a:tbl>
          </a:graphicData>
        </a:graphic>
      </p:graphicFrame>
      <p:sp>
        <p:nvSpPr>
          <p:cNvPr id="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July 2024</a:t>
            </a:fld>
            <a:endParaRPr lang="en-US" dirty="0"/>
          </a:p>
        </p:txBody>
      </p:sp>
      <p:sp>
        <p:nvSpPr>
          <p:cNvPr id="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84764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00" y="1096431"/>
            <a:ext cx="4051300" cy="1054100"/>
          </a:xfrm>
          <a:prstGeom prst="rect">
            <a:avLst/>
          </a:prstGeom>
        </p:spPr>
        <p:txBody>
          <a:bodyPr anchor="t"/>
          <a:lstStyle>
            <a:lvl1pPr>
              <a:defRPr sz="3200"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891087" y="1096431"/>
            <a:ext cx="6356519" cy="4629150"/>
          </a:xfrm>
          <a:prstGeom prst="rect">
            <a:avLst/>
          </a:prstGeom>
        </p:spPr>
        <p:txBody>
          <a:bodyPr/>
          <a:lstStyle>
            <a:lvl1pPr>
              <a:defRPr sz="3200">
                <a:solidFill>
                  <a:srgbClr val="69216A"/>
                </a:solidFill>
              </a:defRPr>
            </a:lvl1pPr>
            <a:lvl2pPr>
              <a:defRPr sz="2800"/>
            </a:lvl2pPr>
            <a:lvl3pPr>
              <a:defRPr sz="2400">
                <a:solidFill>
                  <a:srgbClr val="69216A"/>
                </a:solidFill>
              </a:defRPr>
            </a:lvl3pPr>
            <a:lvl4pPr>
              <a:defRPr sz="2000"/>
            </a:lvl4pPr>
            <a:lvl5pPr>
              <a:defRPr sz="2000">
                <a:solidFill>
                  <a:srgbClr val="69216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7688" y="2167465"/>
            <a:ext cx="404966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July 2024</a:t>
            </a:fld>
            <a:endParaRPr lang="en-US" dirty="0"/>
          </a:p>
        </p:txBody>
      </p:sp>
      <p:sp>
        <p:nvSpPr>
          <p:cNvPr id="13"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52933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2"/>
    </p:custDataLst>
    <p:extLst>
      <p:ext uri="{BB962C8B-B14F-4D97-AF65-F5344CB8AC3E}">
        <p14:creationId xmlns:p14="http://schemas.microsoft.com/office/powerpoint/2010/main" val="13645026"/>
      </p:ext>
    </p:extLst>
  </p:cSld>
  <p:clrMap bg1="lt1" tx1="dk1" bg2="lt2" tx2="dk2" accent1="accent1" accent2="accent2" accent3="accent3" accent4="accent4" accent5="accent5" accent6="accent6" hlink="hlink" folHlink="folHlink"/>
  <p:sldLayoutIdLst>
    <p:sldLayoutId id="2147484081" r:id="rId1"/>
    <p:sldLayoutId id="2147484083" r:id="rId2"/>
    <p:sldLayoutId id="2147484082" r:id="rId3"/>
    <p:sldLayoutId id="2147484084" r:id="rId4"/>
    <p:sldLayoutId id="2147484085" r:id="rId5"/>
    <p:sldLayoutId id="2147484086" r:id="rId6"/>
    <p:sldLayoutId id="2147484087" r:id="rId7"/>
    <p:sldLayoutId id="2147484108" r:id="rId8"/>
    <p:sldLayoutId id="2147484088" r:id="rId9"/>
    <p:sldLayoutId id="2147484089"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827505"/>
      </p:ext>
    </p:extLst>
  </p:cSld>
  <p:clrMap bg1="lt1" tx1="dk1" bg2="lt2" tx2="dk2" accent1="accent1" accent2="accent2" accent3="accent3" accent4="accent4" accent5="accent5" accent6="accent6" hlink="hlink" folHlink="folHlink"/>
  <p:sldLayoutIdLst>
    <p:sldLayoutId id="2147484110" r:id="rId1"/>
    <p:sldLayoutId id="2147484112" r:id="rId2"/>
    <p:sldLayoutId id="2147484113" r:id="rId3"/>
    <p:sldLayoutId id="21474841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217400" cy="6872287"/>
          </a:xfrm>
          <a:prstGeom prst="rect">
            <a:avLst/>
          </a:prstGeom>
        </p:spPr>
      </p:pic>
    </p:spTree>
    <p:extLst>
      <p:ext uri="{BB962C8B-B14F-4D97-AF65-F5344CB8AC3E}">
        <p14:creationId xmlns:p14="http://schemas.microsoft.com/office/powerpoint/2010/main" val="584570216"/>
      </p:ext>
    </p:extLst>
  </p:cSld>
  <p:clrMap bg1="lt1" tx1="dk1" bg2="lt2" tx2="dk2" accent1="accent1" accent2="accent2" accent3="accent3" accent4="accent4" accent5="accent5" accent6="accent6" hlink="hlink" folHlink="folHlink"/>
  <p:sldLayoutIdLst>
    <p:sldLayoutId id="214748410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B155-ABEE-4866-95A6-B0662E7653EB}"/>
              </a:ext>
            </a:extLst>
          </p:cNvPr>
          <p:cNvSpPr>
            <a:spLocks noGrp="1"/>
          </p:cNvSpPr>
          <p:nvPr>
            <p:ph type="ctrTitle"/>
          </p:nvPr>
        </p:nvSpPr>
        <p:spPr>
          <a:xfrm>
            <a:off x="377819" y="1256895"/>
            <a:ext cx="11290305" cy="1042336"/>
          </a:xfrm>
        </p:spPr>
        <p:txBody>
          <a:bodyPr>
            <a:noAutofit/>
          </a:bodyPr>
          <a:lstStyle/>
          <a:p>
            <a:r>
              <a:rPr lang="en-GB" sz="4800" dirty="0"/>
              <a:t>Embedding academic study skills within a module to support student achievement and sustained engagement with assessment</a:t>
            </a:r>
          </a:p>
        </p:txBody>
      </p:sp>
      <p:sp>
        <p:nvSpPr>
          <p:cNvPr id="3" name="Subtitle 2">
            <a:extLst>
              <a:ext uri="{FF2B5EF4-FFF2-40B4-BE49-F238E27FC236}">
                <a16:creationId xmlns:a16="http://schemas.microsoft.com/office/drawing/2014/main" id="{487F42EC-4FA3-4309-B836-2FFF11A4A7FC}"/>
              </a:ext>
            </a:extLst>
          </p:cNvPr>
          <p:cNvSpPr>
            <a:spLocks noGrp="1"/>
          </p:cNvSpPr>
          <p:nvPr>
            <p:ph type="subTitle" idx="1"/>
          </p:nvPr>
        </p:nvSpPr>
        <p:spPr>
          <a:xfrm>
            <a:off x="377819" y="4567237"/>
            <a:ext cx="9144000" cy="1571625"/>
          </a:xfrm>
        </p:spPr>
        <p:txBody>
          <a:bodyPr/>
          <a:lstStyle/>
          <a:p>
            <a:r>
              <a:rPr lang="en-GB" dirty="0"/>
              <a:t>Dr Katherine Burgess</a:t>
            </a:r>
          </a:p>
          <a:p>
            <a:r>
              <a:rPr lang="en-GB" dirty="0"/>
              <a:t>Robert Gordon University, Aberdeen.</a:t>
            </a:r>
          </a:p>
        </p:txBody>
      </p:sp>
      <p:pic>
        <p:nvPicPr>
          <p:cNvPr id="4" name="Picture 2" descr="Study Skills - Definition, Types, and Importance | Marketing91">
            <a:extLst>
              <a:ext uri="{FF2B5EF4-FFF2-40B4-BE49-F238E27FC236}">
                <a16:creationId xmlns:a16="http://schemas.microsoft.com/office/drawing/2014/main" id="{EC929339-FBD3-0ED5-2AF0-E9E20A115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785" y="3546534"/>
            <a:ext cx="4092461" cy="2291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40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00E1-A909-E518-AD58-0A66BFF6135E}"/>
              </a:ext>
            </a:extLst>
          </p:cNvPr>
          <p:cNvSpPr>
            <a:spLocks noGrp="1"/>
          </p:cNvSpPr>
          <p:nvPr>
            <p:ph type="title"/>
          </p:nvPr>
        </p:nvSpPr>
        <p:spPr>
          <a:xfrm>
            <a:off x="3219773" y="469608"/>
            <a:ext cx="10515600" cy="757129"/>
          </a:xfrm>
        </p:spPr>
        <p:txBody>
          <a:bodyPr/>
          <a:lstStyle/>
          <a:p>
            <a:r>
              <a:rPr lang="en-GB" dirty="0"/>
              <a:t>Results – Student feedback</a:t>
            </a:r>
          </a:p>
        </p:txBody>
      </p:sp>
      <p:sp>
        <p:nvSpPr>
          <p:cNvPr id="4" name="Date Placeholder 3">
            <a:extLst>
              <a:ext uri="{FF2B5EF4-FFF2-40B4-BE49-F238E27FC236}">
                <a16:creationId xmlns:a16="http://schemas.microsoft.com/office/drawing/2014/main" id="{C6387887-83A2-D411-1C1B-51F3B838FE88}"/>
              </a:ext>
            </a:extLst>
          </p:cNvPr>
          <p:cNvSpPr>
            <a:spLocks noGrp="1"/>
          </p:cNvSpPr>
          <p:nvPr>
            <p:ph type="dt" sz="half" idx="10"/>
          </p:nvPr>
        </p:nvSpPr>
        <p:spPr/>
        <p:txBody>
          <a:bodyPr/>
          <a:lstStyle/>
          <a:p>
            <a:fld id="{CD071B8E-0DD7-5842-950E-3289D9FBABB1}" type="datetime4">
              <a:rPr lang="en-GB" smtClean="0"/>
              <a:pPr/>
              <a:t>01 July 2024</a:t>
            </a:fld>
            <a:endParaRPr lang="en-US" dirty="0"/>
          </a:p>
        </p:txBody>
      </p:sp>
      <p:sp>
        <p:nvSpPr>
          <p:cNvPr id="5" name="Footer Placeholder 4">
            <a:extLst>
              <a:ext uri="{FF2B5EF4-FFF2-40B4-BE49-F238E27FC236}">
                <a16:creationId xmlns:a16="http://schemas.microsoft.com/office/drawing/2014/main" id="{60FB5996-C585-A15A-3BE2-7B616F5A6A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BAB501-D85E-E30D-BE5A-A015F61F3EB5}"/>
              </a:ext>
            </a:extLst>
          </p:cNvPr>
          <p:cNvSpPr>
            <a:spLocks noGrp="1"/>
          </p:cNvSpPr>
          <p:nvPr>
            <p:ph type="sldNum" sz="quarter" idx="12"/>
          </p:nvPr>
        </p:nvSpPr>
        <p:spPr/>
        <p:txBody>
          <a:bodyPr/>
          <a:lstStyle/>
          <a:p>
            <a:fld id="{437794D7-DC86-9A4E-9C9F-0B324FE8876A}" type="slidenum">
              <a:rPr lang="en-US" smtClean="0"/>
              <a:pPr/>
              <a:t>10</a:t>
            </a:fld>
            <a:endParaRPr lang="en-US" dirty="0"/>
          </a:p>
        </p:txBody>
      </p:sp>
      <p:pic>
        <p:nvPicPr>
          <p:cNvPr id="9" name="Picture 8">
            <a:extLst>
              <a:ext uri="{FF2B5EF4-FFF2-40B4-BE49-F238E27FC236}">
                <a16:creationId xmlns:a16="http://schemas.microsoft.com/office/drawing/2014/main" id="{6D416EF0-0AF4-917D-2002-15DE5D5C73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46175" y="2224754"/>
            <a:ext cx="9899650" cy="3543300"/>
          </a:xfrm>
          <a:prstGeom prst="rect">
            <a:avLst/>
          </a:prstGeom>
        </p:spPr>
      </p:pic>
      <p:sp>
        <p:nvSpPr>
          <p:cNvPr id="10" name="TextBox 9">
            <a:extLst>
              <a:ext uri="{FF2B5EF4-FFF2-40B4-BE49-F238E27FC236}">
                <a16:creationId xmlns:a16="http://schemas.microsoft.com/office/drawing/2014/main" id="{54B62085-7686-CEAD-4D0A-217EE8718874}"/>
              </a:ext>
            </a:extLst>
          </p:cNvPr>
          <p:cNvSpPr txBox="1"/>
          <p:nvPr/>
        </p:nvSpPr>
        <p:spPr>
          <a:xfrm>
            <a:off x="1146175" y="1310247"/>
            <a:ext cx="10174947" cy="830997"/>
          </a:xfrm>
          <a:prstGeom prst="rect">
            <a:avLst/>
          </a:prstGeom>
          <a:noFill/>
        </p:spPr>
        <p:txBody>
          <a:bodyPr wrap="square" rtlCol="0">
            <a:spAutoFit/>
          </a:bodyPr>
          <a:lstStyle/>
          <a:p>
            <a:r>
              <a:rPr lang="en-GB" sz="2400" dirty="0"/>
              <a:t>Table 1: Students’ engagement with assessment support resources and perception of helpfulness</a:t>
            </a:r>
          </a:p>
        </p:txBody>
      </p:sp>
      <p:sp>
        <p:nvSpPr>
          <p:cNvPr id="17" name="Oval 16">
            <a:extLst>
              <a:ext uri="{FF2B5EF4-FFF2-40B4-BE49-F238E27FC236}">
                <a16:creationId xmlns:a16="http://schemas.microsoft.com/office/drawing/2014/main" id="{D318200C-C487-9107-9290-03025D3B3928}"/>
              </a:ext>
              <a:ext uri="{C183D7F6-B498-43B3-948B-1728B52AA6E4}">
                <adec:decorative xmlns:adec="http://schemas.microsoft.com/office/drawing/2017/decorative" val="1"/>
              </a:ext>
            </a:extLst>
          </p:cNvPr>
          <p:cNvSpPr/>
          <p:nvPr/>
        </p:nvSpPr>
        <p:spPr>
          <a:xfrm>
            <a:off x="8600661" y="4401220"/>
            <a:ext cx="1285461" cy="1709531"/>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C9FA456-0B90-46BE-4EC9-931DF7B56DFA}"/>
              </a:ext>
              <a:ext uri="{C183D7F6-B498-43B3-948B-1728B52AA6E4}">
                <adec:decorative xmlns:adec="http://schemas.microsoft.com/office/drawing/2017/decorative" val="1"/>
              </a:ext>
            </a:extLst>
          </p:cNvPr>
          <p:cNvSpPr/>
          <p:nvPr/>
        </p:nvSpPr>
        <p:spPr>
          <a:xfrm>
            <a:off x="7146304" y="4446104"/>
            <a:ext cx="1285461" cy="1709531"/>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0FD9E6E1-14CC-3B18-4F61-851E5C0B63AC}"/>
              </a:ext>
              <a:ext uri="{C183D7F6-B498-43B3-948B-1728B52AA6E4}">
                <adec:decorative xmlns:adec="http://schemas.microsoft.com/office/drawing/2017/decorative" val="1"/>
              </a:ext>
            </a:extLst>
          </p:cNvPr>
          <p:cNvSpPr/>
          <p:nvPr/>
        </p:nvSpPr>
        <p:spPr>
          <a:xfrm>
            <a:off x="5703626" y="4446104"/>
            <a:ext cx="1285461" cy="1709531"/>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330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00E1-A909-E518-AD58-0A66BFF6135E}"/>
              </a:ext>
            </a:extLst>
          </p:cNvPr>
          <p:cNvSpPr>
            <a:spLocks noGrp="1"/>
          </p:cNvSpPr>
          <p:nvPr>
            <p:ph type="title"/>
          </p:nvPr>
        </p:nvSpPr>
        <p:spPr>
          <a:xfrm>
            <a:off x="3219773" y="614769"/>
            <a:ext cx="10515600" cy="757129"/>
          </a:xfrm>
        </p:spPr>
        <p:txBody>
          <a:bodyPr/>
          <a:lstStyle/>
          <a:p>
            <a:r>
              <a:rPr lang="en-GB" dirty="0"/>
              <a:t>Results – Student feedback</a:t>
            </a:r>
          </a:p>
        </p:txBody>
      </p:sp>
      <p:sp>
        <p:nvSpPr>
          <p:cNvPr id="4" name="Date Placeholder 3">
            <a:extLst>
              <a:ext uri="{FF2B5EF4-FFF2-40B4-BE49-F238E27FC236}">
                <a16:creationId xmlns:a16="http://schemas.microsoft.com/office/drawing/2014/main" id="{C6387887-83A2-D411-1C1B-51F3B838FE88}"/>
              </a:ext>
            </a:extLst>
          </p:cNvPr>
          <p:cNvSpPr>
            <a:spLocks noGrp="1"/>
          </p:cNvSpPr>
          <p:nvPr>
            <p:ph type="dt" sz="half" idx="10"/>
          </p:nvPr>
        </p:nvSpPr>
        <p:spPr/>
        <p:txBody>
          <a:bodyPr/>
          <a:lstStyle/>
          <a:p>
            <a:fld id="{CD071B8E-0DD7-5842-950E-3289D9FBABB1}" type="datetime4">
              <a:rPr lang="en-GB" smtClean="0"/>
              <a:pPr/>
              <a:t>01 July 2024</a:t>
            </a:fld>
            <a:endParaRPr lang="en-US" dirty="0"/>
          </a:p>
        </p:txBody>
      </p:sp>
      <p:sp>
        <p:nvSpPr>
          <p:cNvPr id="5" name="Footer Placeholder 4">
            <a:extLst>
              <a:ext uri="{FF2B5EF4-FFF2-40B4-BE49-F238E27FC236}">
                <a16:creationId xmlns:a16="http://schemas.microsoft.com/office/drawing/2014/main" id="{60FB5996-C585-A15A-3BE2-7B616F5A6A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BAB501-D85E-E30D-BE5A-A015F61F3EB5}"/>
              </a:ext>
            </a:extLst>
          </p:cNvPr>
          <p:cNvSpPr>
            <a:spLocks noGrp="1"/>
          </p:cNvSpPr>
          <p:nvPr>
            <p:ph type="sldNum" sz="quarter" idx="12"/>
          </p:nvPr>
        </p:nvSpPr>
        <p:spPr/>
        <p:txBody>
          <a:bodyPr/>
          <a:lstStyle/>
          <a:p>
            <a:fld id="{437794D7-DC86-9A4E-9C9F-0B324FE8876A}" type="slidenum">
              <a:rPr lang="en-US" smtClean="0"/>
              <a:pPr/>
              <a:t>11</a:t>
            </a:fld>
            <a:endParaRPr lang="en-US" dirty="0"/>
          </a:p>
        </p:txBody>
      </p:sp>
      <p:graphicFrame>
        <p:nvGraphicFramePr>
          <p:cNvPr id="18" name="Chart 17">
            <a:extLst>
              <a:ext uri="{FF2B5EF4-FFF2-40B4-BE49-F238E27FC236}">
                <a16:creationId xmlns:a16="http://schemas.microsoft.com/office/drawing/2014/main" id="{AF31EF47-FBB4-4A61-AA7D-9D0A6C18379B}"/>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62828059"/>
              </p:ext>
            </p:extLst>
          </p:nvPr>
        </p:nvGraphicFramePr>
        <p:xfrm>
          <a:off x="262260" y="1597025"/>
          <a:ext cx="5915026" cy="3663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2AAF6F39-3632-02DD-F3C4-4E9BCFA63BF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778112580"/>
              </p:ext>
            </p:extLst>
          </p:nvPr>
        </p:nvGraphicFramePr>
        <p:xfrm>
          <a:off x="6494462" y="1589571"/>
          <a:ext cx="4841875" cy="3162300"/>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568E596B-5973-6ADF-4FDE-17EFF88BC995}"/>
              </a:ext>
            </a:extLst>
          </p:cNvPr>
          <p:cNvSpPr txBox="1"/>
          <p:nvPr/>
        </p:nvSpPr>
        <p:spPr>
          <a:xfrm>
            <a:off x="795131" y="5260975"/>
            <a:ext cx="5181600" cy="830997"/>
          </a:xfrm>
          <a:prstGeom prst="rect">
            <a:avLst/>
          </a:prstGeom>
          <a:noFill/>
        </p:spPr>
        <p:txBody>
          <a:bodyPr wrap="square" rtlCol="0">
            <a:spAutoFit/>
          </a:bodyPr>
          <a:lstStyle/>
          <a:p>
            <a:r>
              <a:rPr lang="en-GB" sz="2400" dirty="0"/>
              <a:t>Figure 5: Students’ account of when they began working on the assessment</a:t>
            </a:r>
          </a:p>
        </p:txBody>
      </p:sp>
      <p:sp>
        <p:nvSpPr>
          <p:cNvPr id="22" name="TextBox 21">
            <a:extLst>
              <a:ext uri="{FF2B5EF4-FFF2-40B4-BE49-F238E27FC236}">
                <a16:creationId xmlns:a16="http://schemas.microsoft.com/office/drawing/2014/main" id="{B84AAA64-1AF8-B5C6-DF5F-F4C282701CA6}"/>
              </a:ext>
            </a:extLst>
          </p:cNvPr>
          <p:cNvSpPr txBox="1"/>
          <p:nvPr/>
        </p:nvSpPr>
        <p:spPr>
          <a:xfrm>
            <a:off x="6710157" y="4852930"/>
            <a:ext cx="5181600" cy="1200329"/>
          </a:xfrm>
          <a:prstGeom prst="rect">
            <a:avLst/>
          </a:prstGeom>
          <a:noFill/>
        </p:spPr>
        <p:txBody>
          <a:bodyPr wrap="square" rtlCol="0">
            <a:spAutoFit/>
          </a:bodyPr>
          <a:lstStyle/>
          <a:p>
            <a:r>
              <a:rPr lang="en-GB" sz="2400" dirty="0"/>
              <a:t>Figure 6: Students’ report of how well they stuck to the week-by-week assessment guide</a:t>
            </a:r>
          </a:p>
        </p:txBody>
      </p:sp>
    </p:spTree>
    <p:extLst>
      <p:ext uri="{BB962C8B-B14F-4D97-AF65-F5344CB8AC3E}">
        <p14:creationId xmlns:p14="http://schemas.microsoft.com/office/powerpoint/2010/main" val="151752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00E1-A909-E518-AD58-0A66BFF6135E}"/>
              </a:ext>
            </a:extLst>
          </p:cNvPr>
          <p:cNvSpPr>
            <a:spLocks noGrp="1"/>
          </p:cNvSpPr>
          <p:nvPr>
            <p:ph type="title"/>
          </p:nvPr>
        </p:nvSpPr>
        <p:spPr>
          <a:xfrm>
            <a:off x="3219773" y="469608"/>
            <a:ext cx="10515600" cy="757129"/>
          </a:xfrm>
        </p:spPr>
        <p:txBody>
          <a:bodyPr/>
          <a:lstStyle/>
          <a:p>
            <a:r>
              <a:rPr lang="en-GB" dirty="0"/>
              <a:t>Results – Student feedback</a:t>
            </a:r>
          </a:p>
        </p:txBody>
      </p:sp>
      <p:sp>
        <p:nvSpPr>
          <p:cNvPr id="4" name="Date Placeholder 3">
            <a:extLst>
              <a:ext uri="{FF2B5EF4-FFF2-40B4-BE49-F238E27FC236}">
                <a16:creationId xmlns:a16="http://schemas.microsoft.com/office/drawing/2014/main" id="{C6387887-83A2-D411-1C1B-51F3B838FE88}"/>
              </a:ext>
            </a:extLst>
          </p:cNvPr>
          <p:cNvSpPr>
            <a:spLocks noGrp="1"/>
          </p:cNvSpPr>
          <p:nvPr>
            <p:ph type="dt" sz="half" idx="10"/>
          </p:nvPr>
        </p:nvSpPr>
        <p:spPr/>
        <p:txBody>
          <a:bodyPr/>
          <a:lstStyle/>
          <a:p>
            <a:fld id="{CD071B8E-0DD7-5842-950E-3289D9FBABB1}" type="datetime4">
              <a:rPr lang="en-GB" smtClean="0"/>
              <a:pPr/>
              <a:t>01 July 2024</a:t>
            </a:fld>
            <a:endParaRPr lang="en-US" dirty="0"/>
          </a:p>
        </p:txBody>
      </p:sp>
      <p:sp>
        <p:nvSpPr>
          <p:cNvPr id="5" name="Footer Placeholder 4">
            <a:extLst>
              <a:ext uri="{FF2B5EF4-FFF2-40B4-BE49-F238E27FC236}">
                <a16:creationId xmlns:a16="http://schemas.microsoft.com/office/drawing/2014/main" id="{60FB5996-C585-A15A-3BE2-7B616F5A6A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BAB501-D85E-E30D-BE5A-A015F61F3EB5}"/>
              </a:ext>
            </a:extLst>
          </p:cNvPr>
          <p:cNvSpPr>
            <a:spLocks noGrp="1"/>
          </p:cNvSpPr>
          <p:nvPr>
            <p:ph type="sldNum" sz="quarter" idx="12"/>
          </p:nvPr>
        </p:nvSpPr>
        <p:spPr/>
        <p:txBody>
          <a:bodyPr/>
          <a:lstStyle/>
          <a:p>
            <a:fld id="{437794D7-DC86-9A4E-9C9F-0B324FE8876A}" type="slidenum">
              <a:rPr lang="en-US" smtClean="0"/>
              <a:pPr/>
              <a:t>12</a:t>
            </a:fld>
            <a:endParaRPr lang="en-US" dirty="0"/>
          </a:p>
        </p:txBody>
      </p:sp>
      <p:sp>
        <p:nvSpPr>
          <p:cNvPr id="21" name="TextBox 20">
            <a:extLst>
              <a:ext uri="{FF2B5EF4-FFF2-40B4-BE49-F238E27FC236}">
                <a16:creationId xmlns:a16="http://schemas.microsoft.com/office/drawing/2014/main" id="{568E596B-5973-6ADF-4FDE-17EFF88BC995}"/>
              </a:ext>
            </a:extLst>
          </p:cNvPr>
          <p:cNvSpPr txBox="1"/>
          <p:nvPr/>
        </p:nvSpPr>
        <p:spPr>
          <a:xfrm>
            <a:off x="1113182" y="5609631"/>
            <a:ext cx="9758569" cy="830997"/>
          </a:xfrm>
          <a:prstGeom prst="rect">
            <a:avLst/>
          </a:prstGeom>
          <a:noFill/>
        </p:spPr>
        <p:txBody>
          <a:bodyPr wrap="square" rtlCol="0">
            <a:spAutoFit/>
          </a:bodyPr>
          <a:lstStyle/>
          <a:p>
            <a:r>
              <a:rPr lang="en-GB" sz="2400" dirty="0"/>
              <a:t>Figure 7: Students’ view of the helpfulness of the additional embedded academic skills support</a:t>
            </a:r>
          </a:p>
        </p:txBody>
      </p:sp>
      <p:graphicFrame>
        <p:nvGraphicFramePr>
          <p:cNvPr id="7" name="Chart 6">
            <a:extLst>
              <a:ext uri="{FF2B5EF4-FFF2-40B4-BE49-F238E27FC236}">
                <a16:creationId xmlns:a16="http://schemas.microsoft.com/office/drawing/2014/main" id="{1250FDA0-428D-1D8C-BA85-366284391FF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960932009"/>
              </p:ext>
            </p:extLst>
          </p:nvPr>
        </p:nvGraphicFramePr>
        <p:xfrm>
          <a:off x="795130" y="1389441"/>
          <a:ext cx="10734260" cy="42824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1526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00E1-A909-E518-AD58-0A66BFF6135E}"/>
              </a:ext>
            </a:extLst>
          </p:cNvPr>
          <p:cNvSpPr>
            <a:spLocks noGrp="1"/>
          </p:cNvSpPr>
          <p:nvPr>
            <p:ph type="title"/>
          </p:nvPr>
        </p:nvSpPr>
        <p:spPr>
          <a:xfrm>
            <a:off x="3219773" y="469608"/>
            <a:ext cx="10515600" cy="757129"/>
          </a:xfrm>
        </p:spPr>
        <p:txBody>
          <a:bodyPr/>
          <a:lstStyle/>
          <a:p>
            <a:r>
              <a:rPr lang="en-GB" dirty="0"/>
              <a:t>Results – Student Attainment</a:t>
            </a:r>
          </a:p>
        </p:txBody>
      </p:sp>
      <p:sp>
        <p:nvSpPr>
          <p:cNvPr id="4" name="Date Placeholder 3">
            <a:extLst>
              <a:ext uri="{FF2B5EF4-FFF2-40B4-BE49-F238E27FC236}">
                <a16:creationId xmlns:a16="http://schemas.microsoft.com/office/drawing/2014/main" id="{C6387887-83A2-D411-1C1B-51F3B838FE88}"/>
              </a:ext>
            </a:extLst>
          </p:cNvPr>
          <p:cNvSpPr>
            <a:spLocks noGrp="1"/>
          </p:cNvSpPr>
          <p:nvPr>
            <p:ph type="dt" sz="half" idx="10"/>
          </p:nvPr>
        </p:nvSpPr>
        <p:spPr/>
        <p:txBody>
          <a:bodyPr/>
          <a:lstStyle/>
          <a:p>
            <a:fld id="{CD071B8E-0DD7-5842-950E-3289D9FBABB1}" type="datetime4">
              <a:rPr lang="en-GB" smtClean="0"/>
              <a:pPr/>
              <a:t>01 July 2024</a:t>
            </a:fld>
            <a:endParaRPr lang="en-US" dirty="0"/>
          </a:p>
        </p:txBody>
      </p:sp>
      <p:sp>
        <p:nvSpPr>
          <p:cNvPr id="5" name="Footer Placeholder 4">
            <a:extLst>
              <a:ext uri="{FF2B5EF4-FFF2-40B4-BE49-F238E27FC236}">
                <a16:creationId xmlns:a16="http://schemas.microsoft.com/office/drawing/2014/main" id="{60FB5996-C585-A15A-3BE2-7B616F5A6A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BAB501-D85E-E30D-BE5A-A015F61F3EB5}"/>
              </a:ext>
            </a:extLst>
          </p:cNvPr>
          <p:cNvSpPr>
            <a:spLocks noGrp="1"/>
          </p:cNvSpPr>
          <p:nvPr>
            <p:ph type="sldNum" sz="quarter" idx="12"/>
          </p:nvPr>
        </p:nvSpPr>
        <p:spPr/>
        <p:txBody>
          <a:bodyPr/>
          <a:lstStyle/>
          <a:p>
            <a:fld id="{437794D7-DC86-9A4E-9C9F-0B324FE8876A}" type="slidenum">
              <a:rPr lang="en-US" smtClean="0"/>
              <a:pPr/>
              <a:t>13</a:t>
            </a:fld>
            <a:endParaRPr lang="en-US" dirty="0"/>
          </a:p>
        </p:txBody>
      </p:sp>
      <p:sp>
        <p:nvSpPr>
          <p:cNvPr id="21" name="TextBox 20">
            <a:extLst>
              <a:ext uri="{FF2B5EF4-FFF2-40B4-BE49-F238E27FC236}">
                <a16:creationId xmlns:a16="http://schemas.microsoft.com/office/drawing/2014/main" id="{568E596B-5973-6ADF-4FDE-17EFF88BC995}"/>
              </a:ext>
            </a:extLst>
          </p:cNvPr>
          <p:cNvSpPr txBox="1"/>
          <p:nvPr/>
        </p:nvSpPr>
        <p:spPr>
          <a:xfrm>
            <a:off x="2756452" y="5378798"/>
            <a:ext cx="9758569" cy="461665"/>
          </a:xfrm>
          <a:prstGeom prst="rect">
            <a:avLst/>
          </a:prstGeom>
          <a:noFill/>
        </p:spPr>
        <p:txBody>
          <a:bodyPr wrap="square" rtlCol="0">
            <a:spAutoFit/>
          </a:bodyPr>
          <a:lstStyle/>
          <a:p>
            <a:r>
              <a:rPr lang="en-GB" sz="2400" dirty="0"/>
              <a:t>Figure 8: Student attainment for both academic sessions</a:t>
            </a:r>
          </a:p>
        </p:txBody>
      </p:sp>
      <p:graphicFrame>
        <p:nvGraphicFramePr>
          <p:cNvPr id="12" name="Chart 11">
            <a:extLst>
              <a:ext uri="{FF2B5EF4-FFF2-40B4-BE49-F238E27FC236}">
                <a16:creationId xmlns:a16="http://schemas.microsoft.com/office/drawing/2014/main" id="{523D567D-ED32-5BB4-0C37-DB77745A472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468180167"/>
              </p:ext>
            </p:extLst>
          </p:nvPr>
        </p:nvGraphicFramePr>
        <p:xfrm>
          <a:off x="537334" y="1404334"/>
          <a:ext cx="11164336" cy="3974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4709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6DE0FC-060B-DCB2-5C88-F200C1F0E2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2327736"/>
            <a:ext cx="3647641" cy="3757551"/>
          </a:xfrm>
          <a:prstGeom prst="rect">
            <a:avLst/>
          </a:prstGeom>
        </p:spPr>
      </p:pic>
      <p:sp>
        <p:nvSpPr>
          <p:cNvPr id="2" name="Title 1">
            <a:extLst>
              <a:ext uri="{FF2B5EF4-FFF2-40B4-BE49-F238E27FC236}">
                <a16:creationId xmlns:a16="http://schemas.microsoft.com/office/drawing/2014/main" id="{6F340C88-D2B7-99B7-346E-3810AA6AC40B}"/>
              </a:ext>
            </a:extLst>
          </p:cNvPr>
          <p:cNvSpPr>
            <a:spLocks noGrp="1"/>
          </p:cNvSpPr>
          <p:nvPr>
            <p:ph type="title"/>
          </p:nvPr>
        </p:nvSpPr>
        <p:spPr>
          <a:xfrm>
            <a:off x="3420047" y="446967"/>
            <a:ext cx="10515600" cy="757129"/>
          </a:xfrm>
        </p:spPr>
        <p:txBody>
          <a:bodyPr/>
          <a:lstStyle/>
          <a:p>
            <a:r>
              <a:rPr lang="en-GB" dirty="0"/>
              <a:t>Summary</a:t>
            </a:r>
          </a:p>
        </p:txBody>
      </p:sp>
      <p:sp>
        <p:nvSpPr>
          <p:cNvPr id="3" name="Content Placeholder 2">
            <a:extLst>
              <a:ext uri="{FF2B5EF4-FFF2-40B4-BE49-F238E27FC236}">
                <a16:creationId xmlns:a16="http://schemas.microsoft.com/office/drawing/2014/main" id="{6D013CEE-52A1-48B1-413B-3F548720D3B4}"/>
              </a:ext>
            </a:extLst>
          </p:cNvPr>
          <p:cNvSpPr>
            <a:spLocks noGrp="1"/>
          </p:cNvSpPr>
          <p:nvPr>
            <p:ph idx="1"/>
          </p:nvPr>
        </p:nvSpPr>
        <p:spPr>
          <a:xfrm>
            <a:off x="3180017" y="2444747"/>
            <a:ext cx="8908161" cy="4573273"/>
          </a:xfrm>
        </p:spPr>
        <p:txBody>
          <a:bodyPr/>
          <a:lstStyle/>
          <a:p>
            <a:pPr marL="0" indent="0">
              <a:buNone/>
            </a:pPr>
            <a:r>
              <a:rPr lang="en-GB" dirty="0">
                <a:ea typeface="Calibri" panose="020F0502020204030204" pitchFamily="34" charset="0"/>
              </a:rPr>
              <a:t>Following </a:t>
            </a:r>
            <a:r>
              <a:rPr lang="en-GB" sz="2800" dirty="0">
                <a:effectLst/>
                <a:ea typeface="Calibri" panose="020F0502020204030204" pitchFamily="34" charset="0"/>
              </a:rPr>
              <a:t>embedding academic study skills, the following results were evident:</a:t>
            </a:r>
          </a:p>
          <a:p>
            <a:pPr lvl="1"/>
            <a:r>
              <a:rPr lang="en-GB" dirty="0"/>
              <a:t>Module attendance and engagement with Moodle were similar</a:t>
            </a:r>
          </a:p>
          <a:p>
            <a:pPr lvl="1"/>
            <a:r>
              <a:rPr lang="en-GB" dirty="0"/>
              <a:t>Enhanced attainment (45% rise in pass rate and 21% rise in % A&amp;B Grades)</a:t>
            </a:r>
          </a:p>
          <a:p>
            <a:pPr lvl="1"/>
            <a:r>
              <a:rPr lang="en-GB" dirty="0"/>
              <a:t>Students started assessment earlier &amp; engaged more with the week-by-week assessment guide</a:t>
            </a:r>
          </a:p>
          <a:p>
            <a:pPr lvl="1"/>
            <a:r>
              <a:rPr lang="en-GB" dirty="0"/>
              <a:t>Students found the existing assessment support more helpful</a:t>
            </a:r>
          </a:p>
          <a:p>
            <a:pPr lvl="1"/>
            <a:r>
              <a:rPr lang="en-GB" dirty="0"/>
              <a:t>Students showed greater engagement with formative assessment</a:t>
            </a:r>
          </a:p>
          <a:p>
            <a:pPr marL="457200" lvl="1" indent="0">
              <a:buNone/>
            </a:pPr>
            <a:endParaRPr lang="en-GB" dirty="0"/>
          </a:p>
        </p:txBody>
      </p:sp>
      <p:sp>
        <p:nvSpPr>
          <p:cNvPr id="4" name="Date Placeholder 3">
            <a:extLst>
              <a:ext uri="{FF2B5EF4-FFF2-40B4-BE49-F238E27FC236}">
                <a16:creationId xmlns:a16="http://schemas.microsoft.com/office/drawing/2014/main" id="{BE7C9BD0-C49B-CAB2-B498-143D86644206}"/>
              </a:ext>
            </a:extLst>
          </p:cNvPr>
          <p:cNvSpPr>
            <a:spLocks noGrp="1"/>
          </p:cNvSpPr>
          <p:nvPr>
            <p:ph type="dt" sz="half" idx="10"/>
          </p:nvPr>
        </p:nvSpPr>
        <p:spPr/>
        <p:txBody>
          <a:bodyPr/>
          <a:lstStyle/>
          <a:p>
            <a:fld id="{CD071B8E-0DD7-5842-950E-3289D9FBABB1}" type="datetime4">
              <a:rPr lang="en-GB" smtClean="0"/>
              <a:pPr/>
              <a:t>01 July 2024</a:t>
            </a:fld>
            <a:endParaRPr lang="en-US" dirty="0"/>
          </a:p>
        </p:txBody>
      </p:sp>
      <p:sp>
        <p:nvSpPr>
          <p:cNvPr id="5" name="Footer Placeholder 4">
            <a:extLst>
              <a:ext uri="{FF2B5EF4-FFF2-40B4-BE49-F238E27FC236}">
                <a16:creationId xmlns:a16="http://schemas.microsoft.com/office/drawing/2014/main" id="{7A97D407-E4FD-0A29-2A89-23A9802A86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686FB2-C77C-A821-A61C-80ADF62CC3C8}"/>
              </a:ext>
            </a:extLst>
          </p:cNvPr>
          <p:cNvSpPr>
            <a:spLocks noGrp="1"/>
          </p:cNvSpPr>
          <p:nvPr>
            <p:ph type="sldNum" sz="quarter" idx="12"/>
          </p:nvPr>
        </p:nvSpPr>
        <p:spPr/>
        <p:txBody>
          <a:bodyPr/>
          <a:lstStyle/>
          <a:p>
            <a:fld id="{437794D7-DC86-9A4E-9C9F-0B324FE8876A}" type="slidenum">
              <a:rPr lang="en-US" smtClean="0"/>
              <a:pPr/>
              <a:t>14</a:t>
            </a:fld>
            <a:endParaRPr lang="en-US" dirty="0"/>
          </a:p>
        </p:txBody>
      </p:sp>
      <p:sp>
        <p:nvSpPr>
          <p:cNvPr id="10" name="TextBox 9">
            <a:extLst>
              <a:ext uri="{FF2B5EF4-FFF2-40B4-BE49-F238E27FC236}">
                <a16:creationId xmlns:a16="http://schemas.microsoft.com/office/drawing/2014/main" id="{0AF871BF-C7BB-5695-0D86-CF5E94A894F6}"/>
              </a:ext>
            </a:extLst>
          </p:cNvPr>
          <p:cNvSpPr txBox="1"/>
          <p:nvPr/>
        </p:nvSpPr>
        <p:spPr>
          <a:xfrm>
            <a:off x="254644" y="1059752"/>
            <a:ext cx="11937356" cy="1384995"/>
          </a:xfrm>
          <a:prstGeom prst="rect">
            <a:avLst/>
          </a:prstGeom>
          <a:noFill/>
        </p:spPr>
        <p:txBody>
          <a:bodyPr wrap="square">
            <a:spAutoFit/>
          </a:bodyPr>
          <a:lstStyle/>
          <a:p>
            <a:pPr algn="ctr"/>
            <a:r>
              <a:rPr lang="en-GB" sz="2800" b="1" dirty="0">
                <a:effectLst/>
                <a:ea typeface="Calibri" panose="020F0502020204030204" pitchFamily="34" charset="0"/>
              </a:rPr>
              <a:t>The aim of this study was to investigate the impact of embedding academic study skills within a module to support student achievement and sustained engagement with assessment</a:t>
            </a:r>
          </a:p>
        </p:txBody>
      </p:sp>
    </p:spTree>
    <p:extLst>
      <p:ext uri="{BB962C8B-B14F-4D97-AF65-F5344CB8AC3E}">
        <p14:creationId xmlns:p14="http://schemas.microsoft.com/office/powerpoint/2010/main" val="265875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6A5D-E82A-5A72-325B-CA0476906BC0}"/>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137AC5E4-1E85-5302-0A06-D3D8C03B17D4}"/>
              </a:ext>
            </a:extLst>
          </p:cNvPr>
          <p:cNvSpPr>
            <a:spLocks noGrp="1"/>
          </p:cNvSpPr>
          <p:nvPr>
            <p:ph idx="1"/>
          </p:nvPr>
        </p:nvSpPr>
        <p:spPr>
          <a:xfrm>
            <a:off x="595843" y="1952238"/>
            <a:ext cx="10515600" cy="4057777"/>
          </a:xfrm>
        </p:spPr>
        <p:txBody>
          <a:bodyPr/>
          <a:lstStyle/>
          <a:p>
            <a:pPr>
              <a:lnSpc>
                <a:spcPct val="107000"/>
              </a:lnSpc>
              <a:spcAft>
                <a:spcPts val="800"/>
              </a:spcAft>
            </a:pPr>
            <a:r>
              <a:rPr lang="en-GB" sz="2400" kern="100" dirty="0">
                <a:effectLst/>
                <a:ea typeface="Calibri" panose="020F0502020204030204" pitchFamily="34" charset="0"/>
                <a:cs typeface="Times New Roman" panose="02020603050405020304" pitchFamily="18" charset="0"/>
              </a:rPr>
              <a:t>Durkin, K. and Main, A. (2002) ‘Discipline-based study skills support for first-year undergraduate students’, </a:t>
            </a:r>
            <a:r>
              <a:rPr lang="en-GB" sz="2400" i="1" kern="100" dirty="0">
                <a:effectLst/>
                <a:ea typeface="Calibri" panose="020F0502020204030204" pitchFamily="34" charset="0"/>
                <a:cs typeface="Times New Roman" panose="02020603050405020304" pitchFamily="18" charset="0"/>
              </a:rPr>
              <a:t>Active Learning in Higher Education,</a:t>
            </a:r>
            <a:r>
              <a:rPr lang="en-GB" sz="2400" kern="100" dirty="0">
                <a:effectLst/>
                <a:ea typeface="Calibri" panose="020F0502020204030204" pitchFamily="34" charset="0"/>
                <a:cs typeface="Times New Roman" panose="02020603050405020304" pitchFamily="18" charset="0"/>
              </a:rPr>
              <a:t> 3(1), pp. 24–39.</a:t>
            </a:r>
          </a:p>
          <a:p>
            <a:pPr>
              <a:lnSpc>
                <a:spcPct val="107000"/>
              </a:lnSpc>
              <a:spcAft>
                <a:spcPts val="800"/>
              </a:spcAft>
            </a:pPr>
            <a:r>
              <a:rPr lang="en-GB" sz="2400" kern="100" dirty="0">
                <a:solidFill>
                  <a:srgbClr val="292526"/>
                </a:solidFill>
                <a:effectLst/>
                <a:ea typeface="Calibri" panose="020F0502020204030204" pitchFamily="34" charset="0"/>
                <a:cs typeface="Times New Roman" panose="02020603050405020304" pitchFamily="18" charset="0"/>
              </a:rPr>
              <a:t>Groves, M., Bowd, B. and Smith, J. (2010) ‘Facilitating experiential learning of study skills in sports students’, </a:t>
            </a:r>
            <a:r>
              <a:rPr lang="en-GB" sz="2400" i="1" kern="100" dirty="0">
                <a:solidFill>
                  <a:srgbClr val="292526"/>
                </a:solidFill>
                <a:effectLst/>
                <a:ea typeface="Calibri" panose="020F0502020204030204" pitchFamily="34" charset="0"/>
                <a:cs typeface="Times New Roman" panose="02020603050405020304" pitchFamily="18" charset="0"/>
              </a:rPr>
              <a:t>Journal of Further and Higher Education, </a:t>
            </a:r>
            <a:r>
              <a:rPr lang="en-GB" sz="2400" kern="100" dirty="0">
                <a:solidFill>
                  <a:srgbClr val="292526"/>
                </a:solidFill>
                <a:effectLst/>
                <a:ea typeface="Calibri" panose="020F0502020204030204" pitchFamily="34" charset="0"/>
                <a:cs typeface="Times New Roman" panose="02020603050405020304" pitchFamily="18" charset="0"/>
              </a:rPr>
              <a:t>34(1)</a:t>
            </a:r>
            <a:r>
              <a:rPr lang="en-GB" sz="2400" kern="100" dirty="0">
                <a:effectLst/>
                <a:ea typeface="Calibri" panose="020F0502020204030204" pitchFamily="34" charset="0"/>
                <a:cs typeface="Times New Roman" panose="02020603050405020304" pitchFamily="18" charset="0"/>
              </a:rPr>
              <a:t>, pp. </a:t>
            </a:r>
            <a:r>
              <a:rPr lang="en-GB" sz="2400" kern="100" dirty="0">
                <a:solidFill>
                  <a:srgbClr val="292526"/>
                </a:solidFill>
                <a:effectLst/>
                <a:ea typeface="Calibri" panose="020F0502020204030204" pitchFamily="34" charset="0"/>
                <a:cs typeface="Times New Roman" panose="02020603050405020304" pitchFamily="18" charset="0"/>
              </a:rPr>
              <a:t>11–22.</a:t>
            </a:r>
            <a:endParaRPr lang="en-GB" sz="24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400" kern="100" dirty="0">
                <a:effectLst/>
                <a:ea typeface="Calibri" panose="020F0502020204030204" pitchFamily="34" charset="0"/>
                <a:cs typeface="Times New Roman" panose="02020603050405020304" pitchFamily="18" charset="0"/>
              </a:rPr>
              <a:t>Haggis, T. and </a:t>
            </a:r>
            <a:r>
              <a:rPr lang="en-GB" sz="2400" kern="100" dirty="0" err="1">
                <a:effectLst/>
                <a:ea typeface="Calibri" panose="020F0502020204030204" pitchFamily="34" charset="0"/>
                <a:cs typeface="Times New Roman" panose="02020603050405020304" pitchFamily="18" charset="0"/>
              </a:rPr>
              <a:t>Pouget</a:t>
            </a:r>
            <a:r>
              <a:rPr lang="en-GB" sz="2400" kern="100" dirty="0">
                <a:effectLst/>
                <a:ea typeface="Calibri" panose="020F0502020204030204" pitchFamily="34" charset="0"/>
                <a:cs typeface="Times New Roman" panose="02020603050405020304" pitchFamily="18" charset="0"/>
              </a:rPr>
              <a:t>, M. (2002) ‘Trying to be Motivated: perspectives on learning from younger students accessing higher education’, </a:t>
            </a:r>
            <a:r>
              <a:rPr lang="en-GB" sz="2400" i="1" kern="100" dirty="0">
                <a:effectLst/>
                <a:ea typeface="Calibri" panose="020F0502020204030204" pitchFamily="34" charset="0"/>
                <a:cs typeface="Times New Roman" panose="02020603050405020304" pitchFamily="18" charset="0"/>
              </a:rPr>
              <a:t>Teaching in Higher Education,</a:t>
            </a:r>
            <a:r>
              <a:rPr lang="en-GB" sz="2400" kern="100" dirty="0">
                <a:effectLst/>
                <a:ea typeface="Calibri" panose="020F0502020204030204" pitchFamily="34" charset="0"/>
                <a:cs typeface="Times New Roman" panose="02020603050405020304" pitchFamily="18" charset="0"/>
              </a:rPr>
              <a:t> 7(3), pp.  323-336.</a:t>
            </a:r>
          </a:p>
          <a:p>
            <a:endParaRPr lang="en-GB" dirty="0"/>
          </a:p>
        </p:txBody>
      </p:sp>
      <p:sp>
        <p:nvSpPr>
          <p:cNvPr id="4" name="Date Placeholder 3">
            <a:extLst>
              <a:ext uri="{FF2B5EF4-FFF2-40B4-BE49-F238E27FC236}">
                <a16:creationId xmlns:a16="http://schemas.microsoft.com/office/drawing/2014/main" id="{41ABC2BB-8863-05AC-1F65-B275B9064829}"/>
              </a:ext>
            </a:extLst>
          </p:cNvPr>
          <p:cNvSpPr>
            <a:spLocks noGrp="1"/>
          </p:cNvSpPr>
          <p:nvPr>
            <p:ph type="dt" sz="half" idx="10"/>
          </p:nvPr>
        </p:nvSpPr>
        <p:spPr/>
        <p:txBody>
          <a:bodyPr/>
          <a:lstStyle/>
          <a:p>
            <a:fld id="{CD071B8E-0DD7-5842-950E-3289D9FBABB1}" type="datetime4">
              <a:rPr lang="en-GB" smtClean="0"/>
              <a:pPr/>
              <a:t>01 July 2024</a:t>
            </a:fld>
            <a:endParaRPr lang="en-US" dirty="0"/>
          </a:p>
        </p:txBody>
      </p:sp>
      <p:sp>
        <p:nvSpPr>
          <p:cNvPr id="5" name="Footer Placeholder 4">
            <a:extLst>
              <a:ext uri="{FF2B5EF4-FFF2-40B4-BE49-F238E27FC236}">
                <a16:creationId xmlns:a16="http://schemas.microsoft.com/office/drawing/2014/main" id="{5539C601-586F-05BB-D924-D489FB5EC6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8DC43C-6AF2-B90F-A908-1EE447A4350F}"/>
              </a:ext>
            </a:extLst>
          </p:cNvPr>
          <p:cNvSpPr>
            <a:spLocks noGrp="1"/>
          </p:cNvSpPr>
          <p:nvPr>
            <p:ph type="sldNum" sz="quarter" idx="12"/>
          </p:nvPr>
        </p:nvSpPr>
        <p:spPr/>
        <p:txBody>
          <a:bodyPr/>
          <a:lstStyle/>
          <a:p>
            <a:fld id="{437794D7-DC86-9A4E-9C9F-0B324FE8876A}" type="slidenum">
              <a:rPr lang="en-US" smtClean="0"/>
              <a:pPr/>
              <a:t>15</a:t>
            </a:fld>
            <a:endParaRPr lang="en-US" dirty="0"/>
          </a:p>
        </p:txBody>
      </p:sp>
    </p:spTree>
    <p:extLst>
      <p:ext uri="{BB962C8B-B14F-4D97-AF65-F5344CB8AC3E}">
        <p14:creationId xmlns:p14="http://schemas.microsoft.com/office/powerpoint/2010/main" val="3584522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itle 1">
            <a:extLst>
              <a:ext uri="{FF2B5EF4-FFF2-40B4-BE49-F238E27FC236}">
                <a16:creationId xmlns:a16="http://schemas.microsoft.com/office/drawing/2014/main" id="{A67AE858-9D3A-0553-6013-62C9B11F6A99}"/>
              </a:ext>
            </a:extLst>
          </p:cNvPr>
          <p:cNvSpPr>
            <a:spLocks noGrp="1"/>
          </p:cNvSpPr>
          <p:nvPr>
            <p:ph type="title"/>
          </p:nvPr>
        </p:nvSpPr>
        <p:spPr>
          <a:xfrm>
            <a:off x="595843" y="1026199"/>
            <a:ext cx="10515600" cy="757129"/>
          </a:xfrm>
        </p:spPr>
        <p:txBody>
          <a:bodyPr/>
          <a:lstStyle/>
          <a:p>
            <a:r>
              <a:rPr lang="en-US" dirty="0">
                <a:solidFill>
                  <a:schemeClr val="bg1"/>
                </a:solidFill>
              </a:rPr>
              <a:t>Questions</a:t>
            </a:r>
          </a:p>
        </p:txBody>
      </p:sp>
      <p:pic>
        <p:nvPicPr>
          <p:cNvPr id="8194" name="Picture 2" descr="Any Questions Images – Browse 4,768 Stock Photos, Vectors, and Video |  Adobe Stock">
            <a:extLst>
              <a:ext uri="{FF2B5EF4-FFF2-40B4-BE49-F238E27FC236}">
                <a16:creationId xmlns:a16="http://schemas.microsoft.com/office/drawing/2014/main" id="{3D850F94-7B56-75C7-C642-6F386E0722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3143" y="1897501"/>
            <a:ext cx="8205257" cy="3062997"/>
          </a:xfrm>
          <a:prstGeom prst="rect">
            <a:avLst/>
          </a:prstGeom>
          <a:solidFill>
            <a:srgbClr val="FFFFFF"/>
          </a:solidFill>
        </p:spPr>
      </p:pic>
      <p:sp>
        <p:nvSpPr>
          <p:cNvPr id="4" name="Date Placeholder 3">
            <a:extLst>
              <a:ext uri="{FF2B5EF4-FFF2-40B4-BE49-F238E27FC236}">
                <a16:creationId xmlns:a16="http://schemas.microsoft.com/office/drawing/2014/main" id="{41DCF17A-D12B-5820-1154-201E63EED669}"/>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01 July 2024</a:t>
            </a:fld>
            <a:endParaRPr lang="en-US"/>
          </a:p>
        </p:txBody>
      </p:sp>
      <p:sp>
        <p:nvSpPr>
          <p:cNvPr id="8201" name="Footer Placeholder 4">
            <a:extLst>
              <a:ext uri="{FF2B5EF4-FFF2-40B4-BE49-F238E27FC236}">
                <a16:creationId xmlns:a16="http://schemas.microsoft.com/office/drawing/2014/main" id="{3BEBE741-2CCC-5A20-53C7-CC4F12B61275}"/>
              </a:ext>
            </a:extLst>
          </p:cNvPr>
          <p:cNvSpPr>
            <a:spLocks noGrp="1"/>
          </p:cNvSpPr>
          <p:nvPr>
            <p:ph type="ftr" sz="quarter" idx="11"/>
          </p:nvPr>
        </p:nvSpPr>
        <p:spPr>
          <a:xfrm>
            <a:off x="1736202" y="6453450"/>
            <a:ext cx="7179198" cy="365125"/>
          </a:xfrm>
        </p:spPr>
        <p:txBody>
          <a:bodyPr/>
          <a:lstStyle/>
          <a:p>
            <a:endParaRPr lang="en-US"/>
          </a:p>
        </p:txBody>
      </p:sp>
      <p:sp>
        <p:nvSpPr>
          <p:cNvPr id="6" name="Slide Number Placeholder 5">
            <a:extLst>
              <a:ext uri="{FF2B5EF4-FFF2-40B4-BE49-F238E27FC236}">
                <a16:creationId xmlns:a16="http://schemas.microsoft.com/office/drawing/2014/main" id="{1CAA1538-8A65-53E3-B180-36351C8D9A0E}"/>
              </a:ext>
            </a:extLst>
          </p:cNvPr>
          <p:cNvSpPr>
            <a:spLocks noGrp="1"/>
          </p:cNvSpPr>
          <p:nvPr>
            <p:ph type="sldNum" sz="quarter" idx="12"/>
          </p:nvPr>
        </p:nvSpPr>
        <p:spPr>
          <a:xfrm>
            <a:off x="10553700" y="6453449"/>
            <a:ext cx="1346200" cy="365125"/>
          </a:xfrm>
        </p:spPr>
        <p:txBody>
          <a:bodyPr anchor="ctr">
            <a:normAutofit/>
          </a:bodyPr>
          <a:lstStyle/>
          <a:p>
            <a:pPr>
              <a:spcAft>
                <a:spcPts val="600"/>
              </a:spcAft>
            </a:pPr>
            <a:fld id="{437794D7-DC86-9A4E-9C9F-0B324FE8876A}" type="slidenum">
              <a:rPr lang="en-US" smtClean="0"/>
              <a:pPr>
                <a:spcAft>
                  <a:spcPts val="600"/>
                </a:spcAft>
              </a:pPr>
              <a:t>16</a:t>
            </a:fld>
            <a:endParaRPr lang="en-US"/>
          </a:p>
        </p:txBody>
      </p:sp>
    </p:spTree>
    <p:extLst>
      <p:ext uri="{BB962C8B-B14F-4D97-AF65-F5344CB8AC3E}">
        <p14:creationId xmlns:p14="http://schemas.microsoft.com/office/powerpoint/2010/main" val="381698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775C2-166B-7614-F6B9-DC4980C332BF}"/>
              </a:ext>
            </a:extLst>
          </p:cNvPr>
          <p:cNvSpPr>
            <a:spLocks noGrp="1"/>
          </p:cNvSpPr>
          <p:nvPr>
            <p:ph type="title"/>
          </p:nvPr>
        </p:nvSpPr>
        <p:spPr>
          <a:xfrm>
            <a:off x="3657600" y="456355"/>
            <a:ext cx="10515600" cy="757129"/>
          </a:xfrm>
        </p:spPr>
        <p:txBody>
          <a:bodyPr/>
          <a:lstStyle/>
          <a:p>
            <a:r>
              <a:rPr lang="en-GB" dirty="0"/>
              <a:t>Background</a:t>
            </a:r>
          </a:p>
        </p:txBody>
      </p:sp>
      <p:sp>
        <p:nvSpPr>
          <p:cNvPr id="3" name="Content Placeholder 2">
            <a:extLst>
              <a:ext uri="{FF2B5EF4-FFF2-40B4-BE49-F238E27FC236}">
                <a16:creationId xmlns:a16="http://schemas.microsoft.com/office/drawing/2014/main" id="{D9DD13E0-3158-5C29-5DE7-E96DAAA99FD2}"/>
              </a:ext>
            </a:extLst>
          </p:cNvPr>
          <p:cNvSpPr>
            <a:spLocks noGrp="1"/>
          </p:cNvSpPr>
          <p:nvPr>
            <p:ph idx="1"/>
          </p:nvPr>
        </p:nvSpPr>
        <p:spPr>
          <a:xfrm>
            <a:off x="4428640" y="1213484"/>
            <a:ext cx="7471260" cy="2619982"/>
          </a:xfrm>
        </p:spPr>
        <p:txBody>
          <a:bodyPr/>
          <a:lstStyle/>
          <a:p>
            <a:r>
              <a:rPr lang="en-GB" sz="2400" dirty="0">
                <a:ea typeface="Calibri" panose="020F0502020204030204" pitchFamily="34" charset="0"/>
              </a:rPr>
              <a:t>The number of students entering Higher Education </a:t>
            </a:r>
            <a:r>
              <a:rPr lang="en-GB" sz="2400" dirty="0">
                <a:effectLst/>
                <a:ea typeface="Calibri" panose="020F0502020204030204" pitchFamily="34" charset="0"/>
              </a:rPr>
              <a:t>who possess inadequate study skills is rising (Groves, Bowd and Smith 2010)</a:t>
            </a:r>
          </a:p>
          <a:p>
            <a:r>
              <a:rPr lang="en-GB" sz="2400" dirty="0">
                <a:effectLst/>
                <a:ea typeface="Calibri" panose="020F0502020204030204" pitchFamily="34" charset="0"/>
              </a:rPr>
              <a:t>Support with study skills has been traditionally provided by ‘Study Skills Centres’ within universities (Haggis and </a:t>
            </a:r>
            <a:r>
              <a:rPr lang="en-GB" sz="2400" dirty="0" err="1">
                <a:effectLst/>
                <a:ea typeface="Calibri" panose="020F0502020204030204" pitchFamily="34" charset="0"/>
              </a:rPr>
              <a:t>Pouget</a:t>
            </a:r>
            <a:r>
              <a:rPr lang="en-GB" sz="2400" dirty="0">
                <a:effectLst/>
                <a:ea typeface="Calibri" panose="020F0502020204030204" pitchFamily="34" charset="0"/>
              </a:rPr>
              <a:t> 2002)</a:t>
            </a:r>
            <a:endParaRPr lang="en-GB" sz="2400" dirty="0">
              <a:ea typeface="Calibri" panose="020F0502020204030204" pitchFamily="34" charset="0"/>
            </a:endParaRPr>
          </a:p>
          <a:p>
            <a:r>
              <a:rPr lang="en-GB" sz="2400" dirty="0">
                <a:effectLst/>
                <a:ea typeface="Calibri" panose="020F0502020204030204" pitchFamily="34" charset="0"/>
              </a:rPr>
              <a:t>Dunkin and Main (2002) have shown that embedding study skills support withing courses enhances students’ engagement with the support.</a:t>
            </a:r>
          </a:p>
        </p:txBody>
      </p:sp>
      <p:sp>
        <p:nvSpPr>
          <p:cNvPr id="4" name="Date Placeholder 3">
            <a:extLst>
              <a:ext uri="{FF2B5EF4-FFF2-40B4-BE49-F238E27FC236}">
                <a16:creationId xmlns:a16="http://schemas.microsoft.com/office/drawing/2014/main" id="{A751AC77-46DB-1979-2B0E-4B55492131BE}"/>
              </a:ext>
            </a:extLst>
          </p:cNvPr>
          <p:cNvSpPr>
            <a:spLocks noGrp="1"/>
          </p:cNvSpPr>
          <p:nvPr>
            <p:ph type="dt" sz="half" idx="10"/>
          </p:nvPr>
        </p:nvSpPr>
        <p:spPr/>
        <p:txBody>
          <a:bodyPr/>
          <a:lstStyle/>
          <a:p>
            <a:fld id="{CD071B8E-0DD7-5842-950E-3289D9FBABB1}" type="datetime4">
              <a:rPr lang="en-GB" smtClean="0"/>
              <a:pPr/>
              <a:t>01 July 2024</a:t>
            </a:fld>
            <a:endParaRPr lang="en-US" dirty="0"/>
          </a:p>
        </p:txBody>
      </p:sp>
      <p:sp>
        <p:nvSpPr>
          <p:cNvPr id="5" name="Footer Placeholder 4">
            <a:extLst>
              <a:ext uri="{FF2B5EF4-FFF2-40B4-BE49-F238E27FC236}">
                <a16:creationId xmlns:a16="http://schemas.microsoft.com/office/drawing/2014/main" id="{33B35041-1ADB-BD8D-AE0C-227A683EDF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C8E0FE-8EFB-D2E0-1FAD-83EE2A7FC149}"/>
              </a:ext>
            </a:extLst>
          </p:cNvPr>
          <p:cNvSpPr>
            <a:spLocks noGrp="1"/>
          </p:cNvSpPr>
          <p:nvPr>
            <p:ph type="sldNum" sz="quarter" idx="12"/>
          </p:nvPr>
        </p:nvSpPr>
        <p:spPr/>
        <p:txBody>
          <a:bodyPr/>
          <a:lstStyle/>
          <a:p>
            <a:fld id="{437794D7-DC86-9A4E-9C9F-0B324FE8876A}" type="slidenum">
              <a:rPr lang="en-US" smtClean="0"/>
              <a:pPr/>
              <a:t>2</a:t>
            </a:fld>
            <a:endParaRPr lang="en-US" dirty="0"/>
          </a:p>
        </p:txBody>
      </p:sp>
      <p:sp>
        <p:nvSpPr>
          <p:cNvPr id="9" name="TextBox 8">
            <a:extLst>
              <a:ext uri="{FF2B5EF4-FFF2-40B4-BE49-F238E27FC236}">
                <a16:creationId xmlns:a16="http://schemas.microsoft.com/office/drawing/2014/main" id="{F8DDDADE-D6AF-922D-06FD-E096CFF6DB3B}"/>
              </a:ext>
            </a:extLst>
          </p:cNvPr>
          <p:cNvSpPr txBox="1"/>
          <p:nvPr/>
        </p:nvSpPr>
        <p:spPr>
          <a:xfrm>
            <a:off x="401744" y="4630739"/>
            <a:ext cx="11388512" cy="1200329"/>
          </a:xfrm>
          <a:prstGeom prst="rect">
            <a:avLst/>
          </a:prstGeom>
          <a:ln/>
          <a:effectLst>
            <a:outerShdw blurRad="50800" dist="38100" dir="2700000" sx="102000" sy="102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2400" b="1" dirty="0">
                <a:effectLst/>
                <a:ea typeface="Calibri" panose="020F0502020204030204" pitchFamily="34" charset="0"/>
              </a:rPr>
              <a:t>The aim of this study was to investigate the impact of embedding academic study skills within a module to support student achievement and sustained engagement with assessment. </a:t>
            </a:r>
            <a:endParaRPr lang="en-GB" sz="2400" b="1" dirty="0"/>
          </a:p>
        </p:txBody>
      </p:sp>
      <p:pic>
        <p:nvPicPr>
          <p:cNvPr id="10" name="Picture 2" descr="Top Study Skills for Student Success">
            <a:extLst>
              <a:ext uri="{FF2B5EF4-FFF2-40B4-BE49-F238E27FC236}">
                <a16:creationId xmlns:a16="http://schemas.microsoft.com/office/drawing/2014/main" id="{DD8795BD-7B66-7C51-2B9A-43739400C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78" y="1206401"/>
            <a:ext cx="3290572" cy="329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6C51-3F35-85D0-6322-6A1BDC544478}"/>
              </a:ext>
            </a:extLst>
          </p:cNvPr>
          <p:cNvSpPr>
            <a:spLocks noGrp="1"/>
          </p:cNvSpPr>
          <p:nvPr>
            <p:ph type="title"/>
          </p:nvPr>
        </p:nvSpPr>
        <p:spPr>
          <a:xfrm>
            <a:off x="3163570" y="545251"/>
            <a:ext cx="8517890" cy="1054100"/>
          </a:xfrm>
        </p:spPr>
        <p:txBody>
          <a:bodyPr anchor="t">
            <a:normAutofit/>
          </a:bodyPr>
          <a:lstStyle/>
          <a:p>
            <a:r>
              <a:rPr lang="en-GB" sz="4400" dirty="0"/>
              <a:t>Methods – The case study</a:t>
            </a:r>
          </a:p>
        </p:txBody>
      </p:sp>
      <p:sp>
        <p:nvSpPr>
          <p:cNvPr id="4" name="Date Placeholder 3">
            <a:extLst>
              <a:ext uri="{FF2B5EF4-FFF2-40B4-BE49-F238E27FC236}">
                <a16:creationId xmlns:a16="http://schemas.microsoft.com/office/drawing/2014/main" id="{7B83DF34-97EC-82CC-46CD-D1148DC14175}"/>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01 July 2024</a:t>
            </a:fld>
            <a:endParaRPr lang="en-US"/>
          </a:p>
        </p:txBody>
      </p:sp>
      <p:sp>
        <p:nvSpPr>
          <p:cNvPr id="19" name="Footer Placeholder 5">
            <a:extLst>
              <a:ext uri="{FF2B5EF4-FFF2-40B4-BE49-F238E27FC236}">
                <a16:creationId xmlns:a16="http://schemas.microsoft.com/office/drawing/2014/main" id="{3F9D2652-5849-53CF-CF91-5479B853DA43}"/>
              </a:ext>
            </a:extLst>
          </p:cNvPr>
          <p:cNvSpPr>
            <a:spLocks noGrp="1"/>
          </p:cNvSpPr>
          <p:nvPr>
            <p:ph type="ftr" sz="quarter" idx="11"/>
          </p:nvPr>
        </p:nvSpPr>
        <p:spPr>
          <a:xfrm>
            <a:off x="1736202" y="6453450"/>
            <a:ext cx="6370899" cy="365125"/>
          </a:xfrm>
        </p:spPr>
        <p:txBody>
          <a:bodyPr/>
          <a:lstStyle/>
          <a:p>
            <a:endParaRPr lang="en-US"/>
          </a:p>
        </p:txBody>
      </p:sp>
      <p:sp>
        <p:nvSpPr>
          <p:cNvPr id="6" name="Slide Number Placeholder 5">
            <a:extLst>
              <a:ext uri="{FF2B5EF4-FFF2-40B4-BE49-F238E27FC236}">
                <a16:creationId xmlns:a16="http://schemas.microsoft.com/office/drawing/2014/main" id="{A24C1F31-3604-E453-A9B8-701225345C74}"/>
              </a:ext>
            </a:extLst>
          </p:cNvPr>
          <p:cNvSpPr>
            <a:spLocks noGrp="1"/>
          </p:cNvSpPr>
          <p:nvPr>
            <p:ph type="sldNum" sz="quarter" idx="12"/>
          </p:nvPr>
        </p:nvSpPr>
        <p:spPr>
          <a:xfrm>
            <a:off x="4164330" y="6956369"/>
            <a:ext cx="3311324" cy="365125"/>
          </a:xfrm>
        </p:spPr>
        <p:txBody>
          <a:bodyPr anchor="ctr">
            <a:normAutofit/>
          </a:bodyPr>
          <a:lstStyle/>
          <a:p>
            <a:pPr>
              <a:spcAft>
                <a:spcPts val="600"/>
              </a:spcAft>
            </a:pPr>
            <a:fld id="{437794D7-DC86-9A4E-9C9F-0B324FE8876A}" type="slidenum">
              <a:rPr lang="en-US" smtClean="0"/>
              <a:pPr>
                <a:spcAft>
                  <a:spcPts val="600"/>
                </a:spcAft>
              </a:pPr>
              <a:t>3</a:t>
            </a:fld>
            <a:endParaRPr lang="en-US"/>
          </a:p>
        </p:txBody>
      </p:sp>
      <p:graphicFrame>
        <p:nvGraphicFramePr>
          <p:cNvPr id="8" name="Content Placeholder 2">
            <a:extLst>
              <a:ext uri="{FF2B5EF4-FFF2-40B4-BE49-F238E27FC236}">
                <a16:creationId xmlns:a16="http://schemas.microsoft.com/office/drawing/2014/main" id="{4FD04645-3CE7-E32D-74B2-2477AAA6C30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079547718"/>
              </p:ext>
            </p:extLst>
          </p:nvPr>
        </p:nvGraphicFramePr>
        <p:xfrm>
          <a:off x="444817" y="1416471"/>
          <a:ext cx="6356519"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sprinter with biomechanical principles">
            <a:extLst>
              <a:ext uri="{FF2B5EF4-FFF2-40B4-BE49-F238E27FC236}">
                <a16:creationId xmlns:a16="http://schemas.microsoft.com/office/drawing/2014/main" id="{C257267D-9693-9C55-93B1-763E4C5FA3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6483" y="1565061"/>
            <a:ext cx="3614938" cy="24099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wo women wearing xsens suits with graphs behind">
            <a:extLst>
              <a:ext uri="{FF2B5EF4-FFF2-40B4-BE49-F238E27FC236}">
                <a16:creationId xmlns:a16="http://schemas.microsoft.com/office/drawing/2014/main" id="{5085AF65-9DBB-9607-96AA-CEB51B22AA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00815" y="4199969"/>
            <a:ext cx="3660606" cy="2304254"/>
          </a:xfrm>
          <a:prstGeom prst="rect">
            <a:avLst/>
          </a:prstGeom>
        </p:spPr>
      </p:pic>
    </p:spTree>
    <p:extLst>
      <p:ext uri="{BB962C8B-B14F-4D97-AF65-F5344CB8AC3E}">
        <p14:creationId xmlns:p14="http://schemas.microsoft.com/office/powerpoint/2010/main" val="118456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Download Microsoft Excel Logo in SVG Vector or PNG File Format - Logo.wine">
            <a:extLst>
              <a:ext uri="{FF2B5EF4-FFF2-40B4-BE49-F238E27FC236}">
                <a16:creationId xmlns:a16="http://schemas.microsoft.com/office/drawing/2014/main" id="{E716AFEE-3917-B5EF-DABE-57B645CC3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890" y="3770947"/>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CA6C51-3F35-85D0-6322-6A1BDC544478}"/>
              </a:ext>
            </a:extLst>
          </p:cNvPr>
          <p:cNvSpPr>
            <a:spLocks noGrp="1"/>
          </p:cNvSpPr>
          <p:nvPr>
            <p:ph type="title"/>
          </p:nvPr>
        </p:nvSpPr>
        <p:spPr>
          <a:xfrm>
            <a:off x="3193269" y="432871"/>
            <a:ext cx="10515600" cy="757129"/>
          </a:xfrm>
        </p:spPr>
        <p:txBody>
          <a:bodyPr/>
          <a:lstStyle/>
          <a:p>
            <a:r>
              <a:rPr lang="en-GB" dirty="0"/>
              <a:t>Methods – The Intervention</a:t>
            </a:r>
          </a:p>
        </p:txBody>
      </p:sp>
      <p:sp>
        <p:nvSpPr>
          <p:cNvPr id="3" name="Content Placeholder 2">
            <a:extLst>
              <a:ext uri="{FF2B5EF4-FFF2-40B4-BE49-F238E27FC236}">
                <a16:creationId xmlns:a16="http://schemas.microsoft.com/office/drawing/2014/main" id="{521D8843-3B45-B3E1-C64A-9860376C7AFA}"/>
              </a:ext>
            </a:extLst>
          </p:cNvPr>
          <p:cNvSpPr>
            <a:spLocks noGrp="1"/>
          </p:cNvSpPr>
          <p:nvPr>
            <p:ph idx="1"/>
          </p:nvPr>
        </p:nvSpPr>
        <p:spPr>
          <a:xfrm>
            <a:off x="595843" y="1678938"/>
            <a:ext cx="5656367" cy="4057777"/>
          </a:xfrm>
        </p:spPr>
        <p:txBody>
          <a:bodyPr/>
          <a:lstStyle/>
          <a:p>
            <a:pPr marL="0" indent="0">
              <a:spcAft>
                <a:spcPts val="600"/>
              </a:spcAft>
              <a:buNone/>
            </a:pPr>
            <a:r>
              <a:rPr lang="en-GB" dirty="0"/>
              <a:t>In 2023-24 students were given additional integrated academic study skills teaching </a:t>
            </a:r>
          </a:p>
          <a:p>
            <a:pPr lvl="1">
              <a:spcAft>
                <a:spcPts val="600"/>
              </a:spcAft>
            </a:pPr>
            <a:r>
              <a:rPr lang="en-GB" dirty="0"/>
              <a:t>Searching for literature, </a:t>
            </a:r>
          </a:p>
          <a:p>
            <a:pPr lvl="1">
              <a:spcAft>
                <a:spcPts val="600"/>
              </a:spcAft>
            </a:pPr>
            <a:r>
              <a:rPr lang="en-GB" dirty="0"/>
              <a:t>How to read journal articles, </a:t>
            </a:r>
          </a:p>
          <a:p>
            <a:pPr lvl="1">
              <a:spcAft>
                <a:spcPts val="600"/>
              </a:spcAft>
            </a:pPr>
            <a:r>
              <a:rPr lang="en-GB" dirty="0"/>
              <a:t>Academic writing, </a:t>
            </a:r>
          </a:p>
          <a:p>
            <a:pPr lvl="1">
              <a:spcAft>
                <a:spcPts val="600"/>
              </a:spcAft>
            </a:pPr>
            <a:r>
              <a:rPr lang="en-GB" dirty="0"/>
              <a:t>Identifying key ingredients in an academic method,</a:t>
            </a:r>
          </a:p>
          <a:p>
            <a:pPr lvl="1">
              <a:spcAft>
                <a:spcPts val="600"/>
              </a:spcAft>
            </a:pPr>
            <a:r>
              <a:rPr lang="en-GB" dirty="0"/>
              <a:t>Microsoft Excel skills.</a:t>
            </a:r>
          </a:p>
          <a:p>
            <a:endParaRPr lang="en-GB" dirty="0"/>
          </a:p>
        </p:txBody>
      </p:sp>
      <p:sp>
        <p:nvSpPr>
          <p:cNvPr id="4" name="Date Placeholder 3">
            <a:extLst>
              <a:ext uri="{FF2B5EF4-FFF2-40B4-BE49-F238E27FC236}">
                <a16:creationId xmlns:a16="http://schemas.microsoft.com/office/drawing/2014/main" id="{7B83DF34-97EC-82CC-46CD-D1148DC14175}"/>
              </a:ext>
            </a:extLst>
          </p:cNvPr>
          <p:cNvSpPr>
            <a:spLocks noGrp="1"/>
          </p:cNvSpPr>
          <p:nvPr>
            <p:ph type="dt" sz="half" idx="10"/>
          </p:nvPr>
        </p:nvSpPr>
        <p:spPr/>
        <p:txBody>
          <a:bodyPr/>
          <a:lstStyle/>
          <a:p>
            <a:fld id="{CD071B8E-0DD7-5842-950E-3289D9FBABB1}" type="datetime4">
              <a:rPr lang="en-GB" smtClean="0"/>
              <a:pPr/>
              <a:t>01 July 2024</a:t>
            </a:fld>
            <a:endParaRPr lang="en-US" dirty="0"/>
          </a:p>
        </p:txBody>
      </p:sp>
      <p:sp>
        <p:nvSpPr>
          <p:cNvPr id="5" name="Footer Placeholder 4">
            <a:extLst>
              <a:ext uri="{FF2B5EF4-FFF2-40B4-BE49-F238E27FC236}">
                <a16:creationId xmlns:a16="http://schemas.microsoft.com/office/drawing/2014/main" id="{3E9F6012-C51A-29B1-5F12-B59F9A1333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4C1F31-3604-E453-A9B8-701225345C74}"/>
              </a:ext>
            </a:extLst>
          </p:cNvPr>
          <p:cNvSpPr>
            <a:spLocks noGrp="1"/>
          </p:cNvSpPr>
          <p:nvPr>
            <p:ph type="sldNum" sz="quarter" idx="12"/>
          </p:nvPr>
        </p:nvSpPr>
        <p:spPr/>
        <p:txBody>
          <a:bodyPr/>
          <a:lstStyle/>
          <a:p>
            <a:fld id="{437794D7-DC86-9A4E-9C9F-0B324FE8876A}" type="slidenum">
              <a:rPr lang="en-US" smtClean="0"/>
              <a:pPr/>
              <a:t>4</a:t>
            </a:fld>
            <a:endParaRPr lang="en-US" dirty="0"/>
          </a:p>
        </p:txBody>
      </p:sp>
      <p:pic>
        <p:nvPicPr>
          <p:cNvPr id="8" name="Picture 7">
            <a:extLst>
              <a:ext uri="{FF2B5EF4-FFF2-40B4-BE49-F238E27FC236}">
                <a16:creationId xmlns:a16="http://schemas.microsoft.com/office/drawing/2014/main" id="{5711F827-9373-E6EB-B83A-4EDDAB9B03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34015" y="1685925"/>
            <a:ext cx="1765885" cy="1671072"/>
          </a:xfrm>
          <a:prstGeom prst="rect">
            <a:avLst/>
          </a:prstGeom>
        </p:spPr>
      </p:pic>
      <p:pic>
        <p:nvPicPr>
          <p:cNvPr id="7170" name="Picture 2" descr="How to read and understand a scientific paper: a guide for non-scientists -  DEMENTIA RESEARCHER">
            <a:extLst>
              <a:ext uri="{FF2B5EF4-FFF2-40B4-BE49-F238E27FC236}">
                <a16:creationId xmlns:a16="http://schemas.microsoft.com/office/drawing/2014/main" id="{0DE3FA5C-176B-2EA9-C333-EDA68CE2D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1585" y="384017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cademic Writing vs Professional Writing | Homework Help USA">
            <a:extLst>
              <a:ext uri="{FF2B5EF4-FFF2-40B4-BE49-F238E27FC236}">
                <a16:creationId xmlns:a16="http://schemas.microsoft.com/office/drawing/2014/main" id="{E1DCE4F1-9886-CE25-8445-4F9E6C346E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2458" y="168592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6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DEFEA3-98CC-AD54-0D6E-362AF56888F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9937" y="1400111"/>
            <a:ext cx="5073491" cy="4057777"/>
          </a:xfrm>
          <a:prstGeom prst="rect">
            <a:avLst/>
          </a:prstGeom>
        </p:spPr>
      </p:pic>
      <p:sp>
        <p:nvSpPr>
          <p:cNvPr id="2" name="Title 1">
            <a:extLst>
              <a:ext uri="{FF2B5EF4-FFF2-40B4-BE49-F238E27FC236}">
                <a16:creationId xmlns:a16="http://schemas.microsoft.com/office/drawing/2014/main" id="{F2A5396C-6DEB-8E7B-B494-4E641639D16D}"/>
              </a:ext>
            </a:extLst>
          </p:cNvPr>
          <p:cNvSpPr>
            <a:spLocks noGrp="1"/>
          </p:cNvSpPr>
          <p:nvPr>
            <p:ph type="title"/>
          </p:nvPr>
        </p:nvSpPr>
        <p:spPr>
          <a:xfrm>
            <a:off x="3206522" y="496112"/>
            <a:ext cx="10515600" cy="757129"/>
          </a:xfrm>
        </p:spPr>
        <p:txBody>
          <a:bodyPr/>
          <a:lstStyle/>
          <a:p>
            <a:r>
              <a:rPr lang="en-GB" dirty="0"/>
              <a:t>Methods – The outcome measures</a:t>
            </a:r>
          </a:p>
        </p:txBody>
      </p:sp>
      <p:sp>
        <p:nvSpPr>
          <p:cNvPr id="3" name="Content Placeholder 2">
            <a:extLst>
              <a:ext uri="{FF2B5EF4-FFF2-40B4-BE49-F238E27FC236}">
                <a16:creationId xmlns:a16="http://schemas.microsoft.com/office/drawing/2014/main" id="{48F6EB95-5C32-7F5D-80F7-DE1E1899F79F}"/>
              </a:ext>
            </a:extLst>
          </p:cNvPr>
          <p:cNvSpPr>
            <a:spLocks noGrp="1"/>
          </p:cNvSpPr>
          <p:nvPr>
            <p:ph idx="1"/>
          </p:nvPr>
        </p:nvSpPr>
        <p:spPr>
          <a:xfrm>
            <a:off x="5497617" y="1824456"/>
            <a:ext cx="6402283" cy="4057777"/>
          </a:xfrm>
        </p:spPr>
        <p:txBody>
          <a:bodyPr/>
          <a:lstStyle/>
          <a:p>
            <a:pPr marL="0" indent="0">
              <a:buNone/>
            </a:pPr>
            <a:r>
              <a:rPr lang="en-GB" dirty="0"/>
              <a:t>The following data was collected: </a:t>
            </a:r>
          </a:p>
          <a:p>
            <a:r>
              <a:rPr lang="en-GB" sz="2400" dirty="0">
                <a:solidFill>
                  <a:schemeClr val="accent1">
                    <a:lumMod val="75000"/>
                  </a:schemeClr>
                </a:solidFill>
              </a:rPr>
              <a:t>Module attendance, </a:t>
            </a:r>
          </a:p>
          <a:p>
            <a:r>
              <a:rPr lang="en-GB" sz="2400" dirty="0">
                <a:solidFill>
                  <a:schemeClr val="accent1">
                    <a:lumMod val="75000"/>
                  </a:schemeClr>
                </a:solidFill>
              </a:rPr>
              <a:t>Student engagement with Moodle (the University’s virtual learning environment), </a:t>
            </a:r>
          </a:p>
          <a:p>
            <a:r>
              <a:rPr lang="en-GB" sz="2400" dirty="0">
                <a:solidFill>
                  <a:schemeClr val="accent1">
                    <a:lumMod val="75000"/>
                  </a:schemeClr>
                </a:solidFill>
              </a:rPr>
              <a:t>Engagement with formative assessment opportunities, </a:t>
            </a:r>
          </a:p>
          <a:p>
            <a:r>
              <a:rPr lang="en-GB" sz="2400" dirty="0">
                <a:solidFill>
                  <a:schemeClr val="accent1">
                    <a:lumMod val="75000"/>
                  </a:schemeClr>
                </a:solidFill>
              </a:rPr>
              <a:t>Student feedback (via online questionnaire)</a:t>
            </a:r>
          </a:p>
          <a:p>
            <a:r>
              <a:rPr lang="en-GB" sz="2400" dirty="0">
                <a:solidFill>
                  <a:schemeClr val="accent1">
                    <a:lumMod val="75000"/>
                  </a:schemeClr>
                </a:solidFill>
              </a:rPr>
              <a:t>Student attainment. </a:t>
            </a:r>
          </a:p>
        </p:txBody>
      </p:sp>
      <p:sp>
        <p:nvSpPr>
          <p:cNvPr id="4" name="Date Placeholder 3">
            <a:extLst>
              <a:ext uri="{FF2B5EF4-FFF2-40B4-BE49-F238E27FC236}">
                <a16:creationId xmlns:a16="http://schemas.microsoft.com/office/drawing/2014/main" id="{B76FCAFA-9F9B-40C6-F1DF-CFC551A78188}"/>
              </a:ext>
            </a:extLst>
          </p:cNvPr>
          <p:cNvSpPr>
            <a:spLocks noGrp="1"/>
          </p:cNvSpPr>
          <p:nvPr>
            <p:ph type="dt" sz="half" idx="10"/>
          </p:nvPr>
        </p:nvSpPr>
        <p:spPr/>
        <p:txBody>
          <a:bodyPr/>
          <a:lstStyle/>
          <a:p>
            <a:fld id="{CD071B8E-0DD7-5842-950E-3289D9FBABB1}" type="datetime4">
              <a:rPr lang="en-GB" smtClean="0"/>
              <a:pPr/>
              <a:t>01 July 2024</a:t>
            </a:fld>
            <a:endParaRPr lang="en-US" dirty="0"/>
          </a:p>
        </p:txBody>
      </p:sp>
      <p:sp>
        <p:nvSpPr>
          <p:cNvPr id="5" name="Footer Placeholder 4">
            <a:extLst>
              <a:ext uri="{FF2B5EF4-FFF2-40B4-BE49-F238E27FC236}">
                <a16:creationId xmlns:a16="http://schemas.microsoft.com/office/drawing/2014/main" id="{498FD3DB-FFAC-E1DA-832A-2BC7BA2B58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FD22A0-3F4F-1944-618E-E853D9E1A0D4}"/>
              </a:ext>
            </a:extLst>
          </p:cNvPr>
          <p:cNvSpPr>
            <a:spLocks noGrp="1"/>
          </p:cNvSpPr>
          <p:nvPr>
            <p:ph type="sldNum" sz="quarter" idx="12"/>
          </p:nvPr>
        </p:nvSpPr>
        <p:spPr/>
        <p:txBody>
          <a:bodyPr/>
          <a:lstStyle/>
          <a:p>
            <a:fld id="{437794D7-DC86-9A4E-9C9F-0B324FE8876A}" type="slidenum">
              <a:rPr lang="en-US" smtClean="0"/>
              <a:pPr/>
              <a:t>5</a:t>
            </a:fld>
            <a:endParaRPr lang="en-US" dirty="0"/>
          </a:p>
        </p:txBody>
      </p:sp>
    </p:spTree>
    <p:extLst>
      <p:ext uri="{BB962C8B-B14F-4D97-AF65-F5344CB8AC3E}">
        <p14:creationId xmlns:p14="http://schemas.microsoft.com/office/powerpoint/2010/main" val="372886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23D9-79F3-0842-87D6-DC59B91731BF}"/>
              </a:ext>
            </a:extLst>
          </p:cNvPr>
          <p:cNvSpPr>
            <a:spLocks noGrp="1"/>
          </p:cNvSpPr>
          <p:nvPr>
            <p:ph type="title"/>
          </p:nvPr>
        </p:nvSpPr>
        <p:spPr>
          <a:xfrm>
            <a:off x="3180017" y="402023"/>
            <a:ext cx="10515600" cy="757129"/>
          </a:xfrm>
        </p:spPr>
        <p:txBody>
          <a:bodyPr/>
          <a:lstStyle/>
          <a:p>
            <a:r>
              <a:rPr lang="en-GB" dirty="0"/>
              <a:t>Results - Attendance</a:t>
            </a:r>
          </a:p>
        </p:txBody>
      </p:sp>
      <p:sp>
        <p:nvSpPr>
          <p:cNvPr id="4" name="Date Placeholder 3">
            <a:extLst>
              <a:ext uri="{FF2B5EF4-FFF2-40B4-BE49-F238E27FC236}">
                <a16:creationId xmlns:a16="http://schemas.microsoft.com/office/drawing/2014/main" id="{0DAC08F0-4079-C286-5422-2CB72403688E}"/>
              </a:ext>
            </a:extLst>
          </p:cNvPr>
          <p:cNvSpPr>
            <a:spLocks noGrp="1"/>
          </p:cNvSpPr>
          <p:nvPr>
            <p:ph type="dt" sz="half" idx="10"/>
          </p:nvPr>
        </p:nvSpPr>
        <p:spPr/>
        <p:txBody>
          <a:bodyPr/>
          <a:lstStyle/>
          <a:p>
            <a:fld id="{CD071B8E-0DD7-5842-950E-3289D9FBABB1}" type="datetime4">
              <a:rPr lang="en-GB" smtClean="0"/>
              <a:pPr/>
              <a:t>01 July 2024</a:t>
            </a:fld>
            <a:endParaRPr lang="en-US" dirty="0"/>
          </a:p>
        </p:txBody>
      </p:sp>
      <p:sp>
        <p:nvSpPr>
          <p:cNvPr id="5" name="Footer Placeholder 4">
            <a:extLst>
              <a:ext uri="{FF2B5EF4-FFF2-40B4-BE49-F238E27FC236}">
                <a16:creationId xmlns:a16="http://schemas.microsoft.com/office/drawing/2014/main" id="{0BFF5647-3992-DF0E-DA45-E0D18FF66F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BAA78D-AF76-B14D-64F3-8F7B8C095A13}"/>
              </a:ext>
            </a:extLst>
          </p:cNvPr>
          <p:cNvSpPr>
            <a:spLocks noGrp="1"/>
          </p:cNvSpPr>
          <p:nvPr>
            <p:ph type="sldNum" sz="quarter" idx="12"/>
          </p:nvPr>
        </p:nvSpPr>
        <p:spPr/>
        <p:txBody>
          <a:bodyPr/>
          <a:lstStyle/>
          <a:p>
            <a:fld id="{437794D7-DC86-9A4E-9C9F-0B324FE8876A}" type="slidenum">
              <a:rPr lang="en-US" smtClean="0"/>
              <a:pPr/>
              <a:t>6</a:t>
            </a:fld>
            <a:endParaRPr lang="en-US" dirty="0"/>
          </a:p>
        </p:txBody>
      </p:sp>
      <p:graphicFrame>
        <p:nvGraphicFramePr>
          <p:cNvPr id="10" name="Chart 9">
            <a:extLst>
              <a:ext uri="{FF2B5EF4-FFF2-40B4-BE49-F238E27FC236}">
                <a16:creationId xmlns:a16="http://schemas.microsoft.com/office/drawing/2014/main" id="{7AB05FC8-3169-78AE-9536-E1203BD2F90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163855233"/>
              </p:ext>
            </p:extLst>
          </p:nvPr>
        </p:nvGraphicFramePr>
        <p:xfrm>
          <a:off x="6163022" y="1273276"/>
          <a:ext cx="6067425" cy="431641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38C87FE3-26DF-AFBC-FCB5-62F99D4F6626}"/>
              </a:ext>
            </a:extLst>
          </p:cNvPr>
          <p:cNvSpPr txBox="1"/>
          <p:nvPr/>
        </p:nvSpPr>
        <p:spPr>
          <a:xfrm>
            <a:off x="254643" y="1506560"/>
            <a:ext cx="5642573" cy="3970318"/>
          </a:xfrm>
          <a:prstGeom prst="rect">
            <a:avLst/>
          </a:prstGeom>
          <a:noFill/>
        </p:spPr>
        <p:txBody>
          <a:bodyPr wrap="square" rtlCol="0">
            <a:spAutoFit/>
          </a:bodyPr>
          <a:lstStyle/>
          <a:p>
            <a:r>
              <a:rPr lang="en-GB" sz="2400" b="1" dirty="0" err="1"/>
              <a:t>Attendr</a:t>
            </a:r>
            <a:endParaRPr lang="en-GB" sz="2400" b="1" dirty="0"/>
          </a:p>
          <a:p>
            <a:pPr marL="285750" indent="-285750">
              <a:buFont typeface="Arial" panose="020B0604020202020204" pitchFamily="34" charset="0"/>
              <a:buChar char="•"/>
            </a:pPr>
            <a:r>
              <a:rPr lang="en-GB" sz="2400" dirty="0"/>
              <a:t>2022/23 Mean Attendance % = 92.0±7.1</a:t>
            </a:r>
          </a:p>
          <a:p>
            <a:pPr marL="285750" indent="-285750">
              <a:buFont typeface="Arial" panose="020B0604020202020204" pitchFamily="34" charset="0"/>
              <a:buChar char="•"/>
            </a:pPr>
            <a:r>
              <a:rPr lang="en-GB" sz="2400" dirty="0"/>
              <a:t>2023/24 Mean Attendance % = 91.4±11.9</a:t>
            </a:r>
          </a:p>
          <a:p>
            <a:endParaRPr lang="en-GB" sz="2400" dirty="0"/>
          </a:p>
          <a:p>
            <a:r>
              <a:rPr lang="en-GB" sz="2400" dirty="0"/>
              <a:t>No significant difference in attendance percentage between years (P&gt;0.05)</a:t>
            </a:r>
          </a:p>
          <a:p>
            <a:endParaRPr lang="en-GB" sz="2400" dirty="0"/>
          </a:p>
          <a:p>
            <a:r>
              <a:rPr lang="en-GB" sz="2400" dirty="0"/>
              <a:t>No association between perceived attendance and year of attendance (P&gt;0.05)</a:t>
            </a:r>
            <a:endParaRPr lang="en-GB" dirty="0"/>
          </a:p>
          <a:p>
            <a:endParaRPr lang="en-GB" dirty="0"/>
          </a:p>
          <a:p>
            <a:endParaRPr lang="en-GB" dirty="0"/>
          </a:p>
        </p:txBody>
      </p:sp>
      <p:sp>
        <p:nvSpPr>
          <p:cNvPr id="12" name="TextBox 11">
            <a:extLst>
              <a:ext uri="{FF2B5EF4-FFF2-40B4-BE49-F238E27FC236}">
                <a16:creationId xmlns:a16="http://schemas.microsoft.com/office/drawing/2014/main" id="{FEEB1285-355F-DB2B-513E-28759BDCCA6A}"/>
              </a:ext>
            </a:extLst>
          </p:cNvPr>
          <p:cNvSpPr txBox="1"/>
          <p:nvPr/>
        </p:nvSpPr>
        <p:spPr>
          <a:xfrm>
            <a:off x="6294785" y="5508328"/>
            <a:ext cx="5803901" cy="830997"/>
          </a:xfrm>
          <a:prstGeom prst="rect">
            <a:avLst/>
          </a:prstGeom>
          <a:noFill/>
        </p:spPr>
        <p:txBody>
          <a:bodyPr wrap="square" rtlCol="0">
            <a:spAutoFit/>
          </a:bodyPr>
          <a:lstStyle/>
          <a:p>
            <a:r>
              <a:rPr lang="en-GB" sz="2400" dirty="0"/>
              <a:t>Figure 1: Students’ perceptions of their levels of attendance</a:t>
            </a:r>
          </a:p>
        </p:txBody>
      </p:sp>
    </p:spTree>
    <p:extLst>
      <p:ext uri="{BB962C8B-B14F-4D97-AF65-F5344CB8AC3E}">
        <p14:creationId xmlns:p14="http://schemas.microsoft.com/office/powerpoint/2010/main" val="398443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1B73-7711-077C-B7BB-8C326054827D}"/>
              </a:ext>
            </a:extLst>
          </p:cNvPr>
          <p:cNvSpPr>
            <a:spLocks noGrp="1"/>
          </p:cNvSpPr>
          <p:nvPr>
            <p:ph type="title"/>
          </p:nvPr>
        </p:nvSpPr>
        <p:spPr>
          <a:xfrm>
            <a:off x="3183469" y="459395"/>
            <a:ext cx="10515600" cy="757129"/>
          </a:xfrm>
        </p:spPr>
        <p:txBody>
          <a:bodyPr/>
          <a:lstStyle/>
          <a:p>
            <a:r>
              <a:rPr lang="en-GB" dirty="0"/>
              <a:t>Results – Moodle Engagement</a:t>
            </a:r>
          </a:p>
        </p:txBody>
      </p:sp>
      <p:sp>
        <p:nvSpPr>
          <p:cNvPr id="4" name="Date Placeholder 3">
            <a:extLst>
              <a:ext uri="{FF2B5EF4-FFF2-40B4-BE49-F238E27FC236}">
                <a16:creationId xmlns:a16="http://schemas.microsoft.com/office/drawing/2014/main" id="{6CDEF89B-CADB-1C63-FBDE-7EE48777965F}"/>
              </a:ext>
            </a:extLst>
          </p:cNvPr>
          <p:cNvSpPr>
            <a:spLocks noGrp="1"/>
          </p:cNvSpPr>
          <p:nvPr>
            <p:ph type="dt" sz="half" idx="10"/>
          </p:nvPr>
        </p:nvSpPr>
        <p:spPr/>
        <p:txBody>
          <a:bodyPr/>
          <a:lstStyle/>
          <a:p>
            <a:fld id="{CD071B8E-0DD7-5842-950E-3289D9FBABB1}" type="datetime4">
              <a:rPr lang="en-GB" smtClean="0"/>
              <a:pPr/>
              <a:t>01 July 2024</a:t>
            </a:fld>
            <a:endParaRPr lang="en-US" dirty="0"/>
          </a:p>
        </p:txBody>
      </p:sp>
      <p:sp>
        <p:nvSpPr>
          <p:cNvPr id="5" name="Footer Placeholder 4">
            <a:extLst>
              <a:ext uri="{FF2B5EF4-FFF2-40B4-BE49-F238E27FC236}">
                <a16:creationId xmlns:a16="http://schemas.microsoft.com/office/drawing/2014/main" id="{3B63C3E6-00BE-9517-9CFA-A4372B97DF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773B86-4A85-4366-B05A-A713736531F4}"/>
              </a:ext>
            </a:extLst>
          </p:cNvPr>
          <p:cNvSpPr>
            <a:spLocks noGrp="1"/>
          </p:cNvSpPr>
          <p:nvPr>
            <p:ph type="sldNum" sz="quarter" idx="12"/>
          </p:nvPr>
        </p:nvSpPr>
        <p:spPr/>
        <p:txBody>
          <a:bodyPr/>
          <a:lstStyle/>
          <a:p>
            <a:fld id="{437794D7-DC86-9A4E-9C9F-0B324FE8876A}" type="slidenum">
              <a:rPr lang="en-US" smtClean="0"/>
              <a:pPr/>
              <a:t>7</a:t>
            </a:fld>
            <a:endParaRPr lang="en-US" dirty="0"/>
          </a:p>
        </p:txBody>
      </p:sp>
      <p:graphicFrame>
        <p:nvGraphicFramePr>
          <p:cNvPr id="10" name="Chart 9">
            <a:extLst>
              <a:ext uri="{FF2B5EF4-FFF2-40B4-BE49-F238E27FC236}">
                <a16:creationId xmlns:a16="http://schemas.microsoft.com/office/drawing/2014/main" id="{59EA312C-76B5-D87F-A0DF-963D41EE92B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108721236"/>
              </p:ext>
            </p:extLst>
          </p:nvPr>
        </p:nvGraphicFramePr>
        <p:xfrm>
          <a:off x="595843" y="1624099"/>
          <a:ext cx="7845426" cy="39243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FF207FDD-EB80-C9E4-A0DB-B6DC15E17BA2}"/>
              </a:ext>
            </a:extLst>
          </p:cNvPr>
          <p:cNvSpPr txBox="1"/>
          <p:nvPr/>
        </p:nvSpPr>
        <p:spPr>
          <a:xfrm>
            <a:off x="49742" y="5548399"/>
            <a:ext cx="9372554" cy="461665"/>
          </a:xfrm>
          <a:prstGeom prst="rect">
            <a:avLst/>
          </a:prstGeom>
          <a:noFill/>
        </p:spPr>
        <p:txBody>
          <a:bodyPr wrap="square" rtlCol="0">
            <a:spAutoFit/>
          </a:bodyPr>
          <a:lstStyle/>
          <a:p>
            <a:r>
              <a:rPr lang="en-GB" sz="2400" dirty="0"/>
              <a:t>Figure 2: Students’ perceptions of their engagement with Moodle</a:t>
            </a:r>
          </a:p>
        </p:txBody>
      </p:sp>
      <p:sp>
        <p:nvSpPr>
          <p:cNvPr id="13" name="TextBox 12">
            <a:extLst>
              <a:ext uri="{FF2B5EF4-FFF2-40B4-BE49-F238E27FC236}">
                <a16:creationId xmlns:a16="http://schemas.microsoft.com/office/drawing/2014/main" id="{5E3DA5E5-8646-C659-A2FE-086D7DDB8D59}"/>
              </a:ext>
            </a:extLst>
          </p:cNvPr>
          <p:cNvSpPr txBox="1"/>
          <p:nvPr/>
        </p:nvSpPr>
        <p:spPr>
          <a:xfrm>
            <a:off x="9412355" y="1689713"/>
            <a:ext cx="2183801" cy="3046988"/>
          </a:xfrm>
          <a:prstGeom prst="rect">
            <a:avLst/>
          </a:prstGeom>
          <a:noFill/>
        </p:spPr>
        <p:txBody>
          <a:bodyPr wrap="square">
            <a:spAutoFit/>
          </a:bodyPr>
          <a:lstStyle/>
          <a:p>
            <a:r>
              <a:rPr lang="en-GB" sz="2400" dirty="0"/>
              <a:t>No association between perceived engagement and year of attendance (P&gt;0.05) – See figure 2.</a:t>
            </a:r>
          </a:p>
        </p:txBody>
      </p:sp>
    </p:spTree>
    <p:extLst>
      <p:ext uri="{BB962C8B-B14F-4D97-AF65-F5344CB8AC3E}">
        <p14:creationId xmlns:p14="http://schemas.microsoft.com/office/powerpoint/2010/main" val="904333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1B73-7711-077C-B7BB-8C326054827D}"/>
              </a:ext>
            </a:extLst>
          </p:cNvPr>
          <p:cNvSpPr>
            <a:spLocks noGrp="1"/>
          </p:cNvSpPr>
          <p:nvPr>
            <p:ph type="title"/>
          </p:nvPr>
        </p:nvSpPr>
        <p:spPr>
          <a:xfrm>
            <a:off x="3193269" y="440361"/>
            <a:ext cx="10515600" cy="757129"/>
          </a:xfrm>
        </p:spPr>
        <p:txBody>
          <a:bodyPr/>
          <a:lstStyle/>
          <a:p>
            <a:r>
              <a:rPr lang="en-GB" dirty="0"/>
              <a:t>Results – Moodle Engagement</a:t>
            </a:r>
          </a:p>
        </p:txBody>
      </p:sp>
      <p:sp>
        <p:nvSpPr>
          <p:cNvPr id="4" name="Date Placeholder 3">
            <a:extLst>
              <a:ext uri="{FF2B5EF4-FFF2-40B4-BE49-F238E27FC236}">
                <a16:creationId xmlns:a16="http://schemas.microsoft.com/office/drawing/2014/main" id="{6CDEF89B-CADB-1C63-FBDE-7EE48777965F}"/>
              </a:ext>
            </a:extLst>
          </p:cNvPr>
          <p:cNvSpPr>
            <a:spLocks noGrp="1"/>
          </p:cNvSpPr>
          <p:nvPr>
            <p:ph type="dt" sz="half" idx="10"/>
          </p:nvPr>
        </p:nvSpPr>
        <p:spPr/>
        <p:txBody>
          <a:bodyPr/>
          <a:lstStyle/>
          <a:p>
            <a:fld id="{CD071B8E-0DD7-5842-950E-3289D9FBABB1}" type="datetime4">
              <a:rPr lang="en-GB" smtClean="0"/>
              <a:pPr/>
              <a:t>01 July 2024</a:t>
            </a:fld>
            <a:endParaRPr lang="en-US" dirty="0"/>
          </a:p>
        </p:txBody>
      </p:sp>
      <p:sp>
        <p:nvSpPr>
          <p:cNvPr id="5" name="Footer Placeholder 4">
            <a:extLst>
              <a:ext uri="{FF2B5EF4-FFF2-40B4-BE49-F238E27FC236}">
                <a16:creationId xmlns:a16="http://schemas.microsoft.com/office/drawing/2014/main" id="{3B63C3E6-00BE-9517-9CFA-A4372B97DF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773B86-4A85-4366-B05A-A713736531F4}"/>
              </a:ext>
            </a:extLst>
          </p:cNvPr>
          <p:cNvSpPr>
            <a:spLocks noGrp="1"/>
          </p:cNvSpPr>
          <p:nvPr>
            <p:ph type="sldNum" sz="quarter" idx="12"/>
          </p:nvPr>
        </p:nvSpPr>
        <p:spPr/>
        <p:txBody>
          <a:bodyPr/>
          <a:lstStyle/>
          <a:p>
            <a:fld id="{437794D7-DC86-9A4E-9C9F-0B324FE8876A}" type="slidenum">
              <a:rPr lang="en-US" smtClean="0"/>
              <a:pPr/>
              <a:t>8</a:t>
            </a:fld>
            <a:endParaRPr lang="en-US" dirty="0"/>
          </a:p>
        </p:txBody>
      </p:sp>
      <p:sp>
        <p:nvSpPr>
          <p:cNvPr id="11" name="TextBox 10">
            <a:extLst>
              <a:ext uri="{FF2B5EF4-FFF2-40B4-BE49-F238E27FC236}">
                <a16:creationId xmlns:a16="http://schemas.microsoft.com/office/drawing/2014/main" id="{FF207FDD-EB80-C9E4-A0DB-B6DC15E17BA2}"/>
              </a:ext>
            </a:extLst>
          </p:cNvPr>
          <p:cNvSpPr txBox="1"/>
          <p:nvPr/>
        </p:nvSpPr>
        <p:spPr>
          <a:xfrm>
            <a:off x="1523999" y="5494511"/>
            <a:ext cx="9647583" cy="830997"/>
          </a:xfrm>
          <a:prstGeom prst="rect">
            <a:avLst/>
          </a:prstGeom>
          <a:noFill/>
        </p:spPr>
        <p:txBody>
          <a:bodyPr wrap="square" rtlCol="0">
            <a:spAutoFit/>
          </a:bodyPr>
          <a:lstStyle/>
          <a:p>
            <a:r>
              <a:rPr lang="en-GB" sz="2400" dirty="0"/>
              <a:t>Figure 3: Students’ Moodle interactions categorised by summative grade achieved</a:t>
            </a:r>
          </a:p>
        </p:txBody>
      </p:sp>
      <p:graphicFrame>
        <p:nvGraphicFramePr>
          <p:cNvPr id="7" name="Chart 6">
            <a:extLst>
              <a:ext uri="{FF2B5EF4-FFF2-40B4-BE49-F238E27FC236}">
                <a16:creationId xmlns:a16="http://schemas.microsoft.com/office/drawing/2014/main" id="{AEC716A0-4DC0-DE18-CBB6-8618259D640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539622887"/>
              </p:ext>
            </p:extLst>
          </p:nvPr>
        </p:nvGraphicFramePr>
        <p:xfrm>
          <a:off x="804241" y="1188970"/>
          <a:ext cx="10168559" cy="4457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943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7C0C-F5AF-2B76-5BE6-DE7131D3343E}"/>
              </a:ext>
            </a:extLst>
          </p:cNvPr>
          <p:cNvSpPr>
            <a:spLocks noGrp="1"/>
          </p:cNvSpPr>
          <p:nvPr>
            <p:ph type="title"/>
          </p:nvPr>
        </p:nvSpPr>
        <p:spPr>
          <a:xfrm>
            <a:off x="711200" y="873261"/>
            <a:ext cx="10515600" cy="757129"/>
          </a:xfrm>
        </p:spPr>
        <p:txBody>
          <a:bodyPr anchor="t">
            <a:normAutofit/>
          </a:bodyPr>
          <a:lstStyle/>
          <a:p>
            <a:r>
              <a:rPr lang="en-GB" sz="3700" dirty="0"/>
              <a:t>Results – Engagement with formative assessment</a:t>
            </a:r>
          </a:p>
        </p:txBody>
      </p:sp>
      <p:sp>
        <p:nvSpPr>
          <p:cNvPr id="4" name="Date Placeholder 3">
            <a:extLst>
              <a:ext uri="{FF2B5EF4-FFF2-40B4-BE49-F238E27FC236}">
                <a16:creationId xmlns:a16="http://schemas.microsoft.com/office/drawing/2014/main" id="{D2A26736-24CE-3FE0-80DF-49914AC336D4}"/>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01 July 2024</a:t>
            </a:fld>
            <a:endParaRPr lang="en-US"/>
          </a:p>
        </p:txBody>
      </p:sp>
      <p:sp>
        <p:nvSpPr>
          <p:cNvPr id="18" name="Footer Placeholder 4">
            <a:extLst>
              <a:ext uri="{FF2B5EF4-FFF2-40B4-BE49-F238E27FC236}">
                <a16:creationId xmlns:a16="http://schemas.microsoft.com/office/drawing/2014/main" id="{8F263738-24E1-AAE0-9044-D40B9A13A3C8}"/>
              </a:ext>
            </a:extLst>
          </p:cNvPr>
          <p:cNvSpPr>
            <a:spLocks noGrp="1"/>
          </p:cNvSpPr>
          <p:nvPr>
            <p:ph type="ftr" sz="quarter" idx="11"/>
          </p:nvPr>
        </p:nvSpPr>
        <p:spPr>
          <a:xfrm>
            <a:off x="1736202" y="6453450"/>
            <a:ext cx="7179198" cy="365125"/>
          </a:xfrm>
        </p:spPr>
        <p:txBody>
          <a:bodyPr/>
          <a:lstStyle/>
          <a:p>
            <a:endParaRPr lang="en-US"/>
          </a:p>
        </p:txBody>
      </p:sp>
      <p:sp>
        <p:nvSpPr>
          <p:cNvPr id="6" name="Slide Number Placeholder 5">
            <a:extLst>
              <a:ext uri="{FF2B5EF4-FFF2-40B4-BE49-F238E27FC236}">
                <a16:creationId xmlns:a16="http://schemas.microsoft.com/office/drawing/2014/main" id="{BF52922C-4818-F3A3-B4FC-46AF8AE3E81C}"/>
              </a:ext>
            </a:extLst>
          </p:cNvPr>
          <p:cNvSpPr>
            <a:spLocks noGrp="1"/>
          </p:cNvSpPr>
          <p:nvPr>
            <p:ph type="sldNum" sz="quarter" idx="12"/>
          </p:nvPr>
        </p:nvSpPr>
        <p:spPr>
          <a:xfrm>
            <a:off x="10553700" y="6453449"/>
            <a:ext cx="1346200" cy="365125"/>
          </a:xfrm>
        </p:spPr>
        <p:txBody>
          <a:bodyPr anchor="ctr">
            <a:normAutofit/>
          </a:bodyPr>
          <a:lstStyle/>
          <a:p>
            <a:pPr>
              <a:spcAft>
                <a:spcPts val="600"/>
              </a:spcAft>
            </a:pPr>
            <a:fld id="{437794D7-DC86-9A4E-9C9F-0B324FE8876A}" type="slidenum">
              <a:rPr lang="en-US" smtClean="0"/>
              <a:pPr>
                <a:spcAft>
                  <a:spcPts val="600"/>
                </a:spcAft>
              </a:pPr>
              <a:t>9</a:t>
            </a:fld>
            <a:endParaRPr lang="en-US"/>
          </a:p>
        </p:txBody>
      </p:sp>
      <p:graphicFrame>
        <p:nvGraphicFramePr>
          <p:cNvPr id="10" name="Chart 9">
            <a:extLst>
              <a:ext uri="{FF2B5EF4-FFF2-40B4-BE49-F238E27FC236}">
                <a16:creationId xmlns:a16="http://schemas.microsoft.com/office/drawing/2014/main" id="{7E5168E9-B3C1-A1BD-EC4A-2600CC81ED8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415357533"/>
              </p:ext>
            </p:extLst>
          </p:nvPr>
        </p:nvGraphicFramePr>
        <p:xfrm>
          <a:off x="595843" y="1610031"/>
          <a:ext cx="10515600" cy="405777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36BC8AA-C149-D1C1-6ECD-4F15DBEE798B}"/>
              </a:ext>
            </a:extLst>
          </p:cNvPr>
          <p:cNvSpPr txBox="1"/>
          <p:nvPr/>
        </p:nvSpPr>
        <p:spPr>
          <a:xfrm>
            <a:off x="1460463" y="5720161"/>
            <a:ext cx="8786359" cy="461665"/>
          </a:xfrm>
          <a:prstGeom prst="rect">
            <a:avLst/>
          </a:prstGeom>
          <a:noFill/>
        </p:spPr>
        <p:txBody>
          <a:bodyPr wrap="square" rtlCol="0">
            <a:spAutoFit/>
          </a:bodyPr>
          <a:lstStyle/>
          <a:p>
            <a:r>
              <a:rPr lang="en-GB" sz="2400" dirty="0"/>
              <a:t>Figure 4: Students’ engagement with formative assessment</a:t>
            </a:r>
          </a:p>
        </p:txBody>
      </p:sp>
    </p:spTree>
    <p:extLst>
      <p:ext uri="{BB962C8B-B14F-4D97-AF65-F5344CB8AC3E}">
        <p14:creationId xmlns:p14="http://schemas.microsoft.com/office/powerpoint/2010/main" val="42387036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tWP9bUW"/>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GU 1">
      <a:dk1>
        <a:srgbClr val="000000"/>
      </a:dk1>
      <a:lt1>
        <a:srgbClr val="FFFFFF"/>
      </a:lt1>
      <a:dk2>
        <a:srgbClr val="44546A"/>
      </a:dk2>
      <a:lt2>
        <a:srgbClr val="E7E6E6"/>
      </a:lt2>
      <a:accent1>
        <a:srgbClr val="69216A"/>
      </a:accent1>
      <a:accent2>
        <a:srgbClr val="00A3DA"/>
      </a:accent2>
      <a:accent3>
        <a:srgbClr val="F2B229"/>
      </a:accent3>
      <a:accent4>
        <a:srgbClr val="E88A2C"/>
      </a:accent4>
      <a:accent5>
        <a:srgbClr val="D91F53"/>
      </a:accent5>
      <a:accent6>
        <a:srgbClr val="80AE3D"/>
      </a:accent6>
      <a:hlink>
        <a:srgbClr val="C51473"/>
      </a:hlink>
      <a:folHlink>
        <a:srgbClr val="0067A4"/>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 Template" id="{E334B1EA-D3AB-4E84-8393-8930DC597EF8}" vid="{3C670173-0187-493D-9C94-392AEC89E5D9}"/>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 Template" id="{E334B1EA-D3AB-4E84-8393-8930DC597EF8}" vid="{FCBB32B3-3421-42C1-8421-A8DCED5BA548}"/>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 Template" id="{E334B1EA-D3AB-4E84-8393-8930DC597EF8}" vid="{D0B94616-AEE9-43DC-88EA-7CED9C7A42B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RGU Template (1)</Template>
  <TotalTime>1668</TotalTime>
  <Words>1391</Words>
  <Application>Microsoft Office PowerPoint</Application>
  <PresentationFormat>Widescreen</PresentationFormat>
  <Paragraphs>147</Paragraphs>
  <Slides>16</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Aptos Narrow</vt:lpstr>
      <vt:lpstr>Arial</vt:lpstr>
      <vt:lpstr>Calibri</vt:lpstr>
      <vt:lpstr>Open Sans</vt:lpstr>
      <vt:lpstr>Office Theme</vt:lpstr>
      <vt:lpstr>1_Custom Design</vt:lpstr>
      <vt:lpstr>Custom Design</vt:lpstr>
      <vt:lpstr>Embedding academic study skills within a module to support student achievement and sustained engagement with assessment</vt:lpstr>
      <vt:lpstr>Background</vt:lpstr>
      <vt:lpstr>Methods – The case study</vt:lpstr>
      <vt:lpstr>Methods – The Intervention</vt:lpstr>
      <vt:lpstr>Methods – The outcome measures</vt:lpstr>
      <vt:lpstr>Results - Attendance</vt:lpstr>
      <vt:lpstr>Results – Moodle Engagement</vt:lpstr>
      <vt:lpstr>Results – Moodle Engagement</vt:lpstr>
      <vt:lpstr>Results – Engagement with formative assessment</vt:lpstr>
      <vt:lpstr>Results – Student feedback</vt:lpstr>
      <vt:lpstr>Results – Student feedback</vt:lpstr>
      <vt:lpstr>Results – Student feedback</vt:lpstr>
      <vt:lpstr>Results – Student Attainment</vt:lpstr>
      <vt:lpstr>Summary</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Burgess (shs)</dc:creator>
  <cp:lastModifiedBy>Leah Morrison (lib)</cp:lastModifiedBy>
  <cp:revision>5</cp:revision>
  <cp:lastPrinted>2024-06-19T12:33:47Z</cp:lastPrinted>
  <dcterms:created xsi:type="dcterms:W3CDTF">2022-07-07T14:11:30Z</dcterms:created>
  <dcterms:modified xsi:type="dcterms:W3CDTF">2024-07-01T09:09:52Z</dcterms:modified>
</cp:coreProperties>
</file>