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omments/modernComment_128_2CC889C9.xml" ContentType="application/vnd.ms-powerpoint.comment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 id="2147484109" r:id="rId2"/>
    <p:sldMasterId id="2147484092" r:id="rId3"/>
  </p:sldMasterIdLst>
  <p:notesMasterIdLst>
    <p:notesMasterId r:id="rId27"/>
  </p:notesMasterIdLst>
  <p:handoutMasterIdLst>
    <p:handoutMasterId r:id="rId28"/>
  </p:handoutMasterIdLst>
  <p:sldIdLst>
    <p:sldId id="286" r:id="rId4"/>
    <p:sldId id="273" r:id="rId5"/>
    <p:sldId id="276" r:id="rId6"/>
    <p:sldId id="292" r:id="rId7"/>
    <p:sldId id="275" r:id="rId8"/>
    <p:sldId id="284" r:id="rId9"/>
    <p:sldId id="266" r:id="rId10"/>
    <p:sldId id="277" r:id="rId11"/>
    <p:sldId id="259" r:id="rId12"/>
    <p:sldId id="278" r:id="rId13"/>
    <p:sldId id="279" r:id="rId14"/>
    <p:sldId id="282" r:id="rId15"/>
    <p:sldId id="305" r:id="rId16"/>
    <p:sldId id="297" r:id="rId17"/>
    <p:sldId id="298" r:id="rId18"/>
    <p:sldId id="299" r:id="rId19"/>
    <p:sldId id="302" r:id="rId20"/>
    <p:sldId id="303" r:id="rId21"/>
    <p:sldId id="306" r:id="rId22"/>
    <p:sldId id="296" r:id="rId23"/>
    <p:sldId id="288" r:id="rId24"/>
    <p:sldId id="289" r:id="rId25"/>
    <p:sldId id="285"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ABEAB9-E889-482E-9E28-0B5FD15B0D1A}">
          <p14:sldIdLst>
            <p14:sldId id="286"/>
            <p14:sldId id="273"/>
            <p14:sldId id="276"/>
            <p14:sldId id="292"/>
            <p14:sldId id="275"/>
            <p14:sldId id="284"/>
            <p14:sldId id="266"/>
            <p14:sldId id="277"/>
            <p14:sldId id="259"/>
            <p14:sldId id="278"/>
            <p14:sldId id="279"/>
            <p14:sldId id="282"/>
            <p14:sldId id="305"/>
          </p14:sldIdLst>
        </p14:section>
        <p14:section name="Untitled Section" id="{F5FBB6C2-32B2-4ECD-8582-0D7FC172F1AC}">
          <p14:sldIdLst>
            <p14:sldId id="297"/>
            <p14:sldId id="298"/>
            <p14:sldId id="299"/>
            <p14:sldId id="302"/>
            <p14:sldId id="303"/>
            <p14:sldId id="306"/>
            <p14:sldId id="296"/>
            <p14:sldId id="288"/>
            <p14:sldId id="289"/>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4436A7-FA33-75DD-F880-86DDE9829013}" name="Anita Singh (abs)" initials="AS" userId="S::a.singh13@rgu.ac.uk::54602a61-ad1e-4ed1-897c-07bd0bf496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853"/>
    <a:srgbClr val="F9C523"/>
    <a:srgbClr val="F2C570"/>
    <a:srgbClr val="00B8E1"/>
    <a:srgbClr val="9D739E"/>
    <a:srgbClr val="F0E9EE"/>
    <a:srgbClr val="DEE2EA"/>
    <a:srgbClr val="E8DEE6"/>
    <a:srgbClr val="CAC2C8"/>
    <a:srgbClr val="00A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07C89-189E-452D-BA67-427B27D7A394}" v="921" dt="2024-06-12T14:10:43.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49" autoAdjust="0"/>
  </p:normalViewPr>
  <p:slideViewPr>
    <p:cSldViewPr snapToGrid="0" snapToObjects="1">
      <p:cViewPr varScale="1">
        <p:scale>
          <a:sx n="81" d="100"/>
          <a:sy n="81" d="100"/>
        </p:scale>
        <p:origin x="174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8" d="100"/>
          <a:sy n="148" d="100"/>
        </p:scale>
        <p:origin x="443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BB-47C8-8F05-9A01366070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BB-47C8-8F05-9A01366070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BB-47C8-8F05-9A01366070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8_2CC889C9.xml><?xml version="1.0" encoding="utf-8"?>
<p188:cmLst xmlns:a="http://schemas.openxmlformats.org/drawingml/2006/main" xmlns:r="http://schemas.openxmlformats.org/officeDocument/2006/relationships" xmlns:p188="http://schemas.microsoft.com/office/powerpoint/2018/8/main">
  <p188:cm id="{C9A96C2C-E26C-4FCD-9B2F-604D400FB500}" authorId="{F54436A7-FA33-75DD-F880-86DDE9829013}" created="2024-06-12T14:01:27.352">
    <ac:deMkLst xmlns:ac="http://schemas.microsoft.com/office/drawing/2013/main/command">
      <pc:docMk xmlns:pc="http://schemas.microsoft.com/office/powerpoint/2013/main/command"/>
      <pc:sldMk xmlns:pc="http://schemas.microsoft.com/office/powerpoint/2013/main/command" cId="751339977" sldId="296"/>
      <ac:spMk id="3" creationId="{3A0EB693-640E-0E15-0319-AC0873442FC3}"/>
    </ac:deMkLst>
    <p188:txBody>
      <a:bodyPr/>
      <a:lstStyle/>
      <a:p>
        <a:r>
          <a:rPr lang="en-GB"/>
          <a:t>Not enough has been done. </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1"/><Relationship Id="rId1" Type="http://schemas.openxmlformats.org/officeDocument/2006/relationships/image" Target="../media/image20.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1"/><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FD4BA-BC64-4F90-87D9-E07B1C0E37A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4D83E55-E732-42DC-A087-D5F11C467508}">
      <dgm:prSet/>
      <dgm:spPr/>
      <dgm:t>
        <a:bodyPr/>
        <a:lstStyle/>
        <a:p>
          <a:r>
            <a:rPr lang="en-GB" dirty="0"/>
            <a:t>Partial Least Squares (PLS) Structural Equation Modelling (SEM) used  for building the theory.</a:t>
          </a:r>
          <a:endParaRPr lang="en-US" dirty="0"/>
        </a:p>
      </dgm:t>
    </dgm:pt>
    <dgm:pt modelId="{AA70A617-C837-47E5-8343-F4415075026F}" type="parTrans" cxnId="{1D8AA190-99FF-4D93-AC3A-10AD8BFF4349}">
      <dgm:prSet/>
      <dgm:spPr/>
      <dgm:t>
        <a:bodyPr/>
        <a:lstStyle/>
        <a:p>
          <a:endParaRPr lang="en-US"/>
        </a:p>
      </dgm:t>
    </dgm:pt>
    <dgm:pt modelId="{48E8775C-F50E-4115-8BC2-91EC2DE887F7}" type="sibTrans" cxnId="{1D8AA190-99FF-4D93-AC3A-10AD8BFF4349}">
      <dgm:prSet/>
      <dgm:spPr/>
      <dgm:t>
        <a:bodyPr/>
        <a:lstStyle/>
        <a:p>
          <a:endParaRPr lang="en-US"/>
        </a:p>
      </dgm:t>
    </dgm:pt>
    <dgm:pt modelId="{A28E898F-877A-4845-BD35-5F980D28E85E}">
      <dgm:prSet/>
      <dgm:spPr/>
      <dgm:t>
        <a:bodyPr/>
        <a:lstStyle/>
        <a:p>
          <a:r>
            <a:rPr lang="en-GB" dirty="0"/>
            <a:t>Secondary data from various sources have been analysed.</a:t>
          </a:r>
          <a:endParaRPr lang="en-US" dirty="0"/>
        </a:p>
      </dgm:t>
    </dgm:pt>
    <dgm:pt modelId="{95292375-2D39-40EC-932D-27B9F9C88455}" type="parTrans" cxnId="{4AA44F27-D5DE-4A8B-BB48-0F238D19C07C}">
      <dgm:prSet/>
      <dgm:spPr/>
      <dgm:t>
        <a:bodyPr/>
        <a:lstStyle/>
        <a:p>
          <a:endParaRPr lang="en-US"/>
        </a:p>
      </dgm:t>
    </dgm:pt>
    <dgm:pt modelId="{6957DAC8-AAEA-46A6-9DC5-F382BBA643B9}" type="sibTrans" cxnId="{4AA44F27-D5DE-4A8B-BB48-0F238D19C07C}">
      <dgm:prSet/>
      <dgm:spPr/>
      <dgm:t>
        <a:bodyPr/>
        <a:lstStyle/>
        <a:p>
          <a:endParaRPr lang="en-US"/>
        </a:p>
      </dgm:t>
    </dgm:pt>
    <dgm:pt modelId="{14FD7C19-DC71-4AC9-A8D0-62D821CA5352}">
      <dgm:prSet/>
      <dgm:spPr/>
      <dgm:t>
        <a:bodyPr/>
        <a:lstStyle/>
        <a:p>
          <a:r>
            <a:rPr lang="en-GB" dirty="0"/>
            <a:t>Data set for 13 years (2010-2022) used for analysis to accommodate comparable renewable energy data.</a:t>
          </a:r>
          <a:endParaRPr lang="en-US" dirty="0"/>
        </a:p>
      </dgm:t>
    </dgm:pt>
    <dgm:pt modelId="{D3F92C54-9891-450B-998F-159B07D4D614}" type="parTrans" cxnId="{7B9DA146-A7C7-4E87-B81E-75EA7DCA5D9F}">
      <dgm:prSet/>
      <dgm:spPr/>
      <dgm:t>
        <a:bodyPr/>
        <a:lstStyle/>
        <a:p>
          <a:endParaRPr lang="en-US"/>
        </a:p>
      </dgm:t>
    </dgm:pt>
    <dgm:pt modelId="{42883CE4-5E3C-427A-B3F1-CEB00FD9C7E1}" type="sibTrans" cxnId="{7B9DA146-A7C7-4E87-B81E-75EA7DCA5D9F}">
      <dgm:prSet/>
      <dgm:spPr/>
      <dgm:t>
        <a:bodyPr/>
        <a:lstStyle/>
        <a:p>
          <a:endParaRPr lang="en-US"/>
        </a:p>
      </dgm:t>
    </dgm:pt>
    <dgm:pt modelId="{F648F6D8-DE34-41D2-A49B-3DF365E9436A}">
      <dgm:prSet/>
      <dgm:spPr/>
      <dgm:t>
        <a:bodyPr/>
        <a:lstStyle/>
        <a:p>
          <a:r>
            <a:rPr lang="en-GB" dirty="0"/>
            <a:t>SEM helps in modelling causal networks of effects simultaneously—rather than in a piecemeal manner.</a:t>
          </a:r>
          <a:endParaRPr lang="en-US" dirty="0"/>
        </a:p>
      </dgm:t>
    </dgm:pt>
    <dgm:pt modelId="{91F57111-202C-48D5-9F3B-6BF5A82E55C9}" type="parTrans" cxnId="{52B1DB0E-D361-4A5F-863F-97C6D6898453}">
      <dgm:prSet/>
      <dgm:spPr/>
      <dgm:t>
        <a:bodyPr/>
        <a:lstStyle/>
        <a:p>
          <a:endParaRPr lang="en-US"/>
        </a:p>
      </dgm:t>
    </dgm:pt>
    <dgm:pt modelId="{8EA88B72-E591-4020-A02C-2C2852B059EB}" type="sibTrans" cxnId="{52B1DB0E-D361-4A5F-863F-97C6D6898453}">
      <dgm:prSet/>
      <dgm:spPr/>
      <dgm:t>
        <a:bodyPr/>
        <a:lstStyle/>
        <a:p>
          <a:endParaRPr lang="en-US"/>
        </a:p>
      </dgm:t>
    </dgm:pt>
    <dgm:pt modelId="{938734A9-EB70-4E4E-B44B-8B07BA2C1A57}">
      <dgm:prSet/>
      <dgm:spPr/>
      <dgm:t>
        <a:bodyPr/>
        <a:lstStyle/>
        <a:p>
          <a:r>
            <a:rPr lang="en-GB" dirty="0"/>
            <a:t>SEM can model multiple independent variables (IV) and multiple dependent variables (DV), chains of causal effects and indirect effects, and the latent constructs that variables are meant to measure.</a:t>
          </a:r>
          <a:endParaRPr lang="en-US" dirty="0"/>
        </a:p>
      </dgm:t>
    </dgm:pt>
    <dgm:pt modelId="{84D75E67-A87C-4BA3-85CA-3B83C1D5264E}" type="parTrans" cxnId="{31CB5335-0F5E-48A0-86DD-9C95F5DCC0DF}">
      <dgm:prSet/>
      <dgm:spPr/>
      <dgm:t>
        <a:bodyPr/>
        <a:lstStyle/>
        <a:p>
          <a:endParaRPr lang="en-US"/>
        </a:p>
      </dgm:t>
    </dgm:pt>
    <dgm:pt modelId="{0DE9596A-1B43-4DC7-8919-A94F08A8F4EC}" type="sibTrans" cxnId="{31CB5335-0F5E-48A0-86DD-9C95F5DCC0DF}">
      <dgm:prSet/>
      <dgm:spPr/>
      <dgm:t>
        <a:bodyPr/>
        <a:lstStyle/>
        <a:p>
          <a:endParaRPr lang="en-US"/>
        </a:p>
      </dgm:t>
    </dgm:pt>
    <dgm:pt modelId="{C0FA7D5D-F5BF-45E3-98DB-305D377E1A77}" type="pres">
      <dgm:prSet presAssocID="{FACFD4BA-BC64-4F90-87D9-E07B1C0E37A7}" presName="diagram" presStyleCnt="0">
        <dgm:presLayoutVars>
          <dgm:dir/>
          <dgm:resizeHandles val="exact"/>
        </dgm:presLayoutVars>
      </dgm:prSet>
      <dgm:spPr/>
    </dgm:pt>
    <dgm:pt modelId="{F9CC195A-7244-4071-9C2D-9B11FC91E458}" type="pres">
      <dgm:prSet presAssocID="{74D83E55-E732-42DC-A087-D5F11C467508}" presName="node" presStyleLbl="node1" presStyleIdx="0" presStyleCnt="5">
        <dgm:presLayoutVars>
          <dgm:bulletEnabled val="1"/>
        </dgm:presLayoutVars>
      </dgm:prSet>
      <dgm:spPr/>
    </dgm:pt>
    <dgm:pt modelId="{3B7EC9A0-8133-4ACD-9418-9F05A05B534C}" type="pres">
      <dgm:prSet presAssocID="{48E8775C-F50E-4115-8BC2-91EC2DE887F7}" presName="sibTrans" presStyleCnt="0"/>
      <dgm:spPr/>
    </dgm:pt>
    <dgm:pt modelId="{F96B8899-A7DC-4C2E-8E00-4D9EC9659131}" type="pres">
      <dgm:prSet presAssocID="{A28E898F-877A-4845-BD35-5F980D28E85E}" presName="node" presStyleLbl="node1" presStyleIdx="1" presStyleCnt="5">
        <dgm:presLayoutVars>
          <dgm:bulletEnabled val="1"/>
        </dgm:presLayoutVars>
      </dgm:prSet>
      <dgm:spPr/>
    </dgm:pt>
    <dgm:pt modelId="{DF8414A7-7471-42A1-B619-BB0BD2BD562D}" type="pres">
      <dgm:prSet presAssocID="{6957DAC8-AAEA-46A6-9DC5-F382BBA643B9}" presName="sibTrans" presStyleCnt="0"/>
      <dgm:spPr/>
    </dgm:pt>
    <dgm:pt modelId="{431E1ED8-9986-4F1E-A179-D6877915CA27}" type="pres">
      <dgm:prSet presAssocID="{14FD7C19-DC71-4AC9-A8D0-62D821CA5352}" presName="node" presStyleLbl="node1" presStyleIdx="2" presStyleCnt="5">
        <dgm:presLayoutVars>
          <dgm:bulletEnabled val="1"/>
        </dgm:presLayoutVars>
      </dgm:prSet>
      <dgm:spPr/>
    </dgm:pt>
    <dgm:pt modelId="{087256B6-3645-4C0C-BA96-07065D32521D}" type="pres">
      <dgm:prSet presAssocID="{42883CE4-5E3C-427A-B3F1-CEB00FD9C7E1}" presName="sibTrans" presStyleCnt="0"/>
      <dgm:spPr/>
    </dgm:pt>
    <dgm:pt modelId="{6065A2E8-5B17-454A-B23A-6010574F8065}" type="pres">
      <dgm:prSet presAssocID="{F648F6D8-DE34-41D2-A49B-3DF365E9436A}" presName="node" presStyleLbl="node1" presStyleIdx="3" presStyleCnt="5">
        <dgm:presLayoutVars>
          <dgm:bulletEnabled val="1"/>
        </dgm:presLayoutVars>
      </dgm:prSet>
      <dgm:spPr/>
    </dgm:pt>
    <dgm:pt modelId="{7AD8B811-90AE-4B63-82E4-76B0E0E2CFC5}" type="pres">
      <dgm:prSet presAssocID="{8EA88B72-E591-4020-A02C-2C2852B059EB}" presName="sibTrans" presStyleCnt="0"/>
      <dgm:spPr/>
    </dgm:pt>
    <dgm:pt modelId="{B7F0A538-4FE5-414F-8C1A-0D86279A8B72}" type="pres">
      <dgm:prSet presAssocID="{938734A9-EB70-4E4E-B44B-8B07BA2C1A57}" presName="node" presStyleLbl="node1" presStyleIdx="4" presStyleCnt="5">
        <dgm:presLayoutVars>
          <dgm:bulletEnabled val="1"/>
        </dgm:presLayoutVars>
      </dgm:prSet>
      <dgm:spPr/>
    </dgm:pt>
  </dgm:ptLst>
  <dgm:cxnLst>
    <dgm:cxn modelId="{CBCCAC07-14B8-43AE-B68A-FE3D3F54F6FC}" type="presOf" srcId="{74D83E55-E732-42DC-A087-D5F11C467508}" destId="{F9CC195A-7244-4071-9C2D-9B11FC91E458}" srcOrd="0" destOrd="0" presId="urn:microsoft.com/office/officeart/2005/8/layout/default"/>
    <dgm:cxn modelId="{52B1DB0E-D361-4A5F-863F-97C6D6898453}" srcId="{FACFD4BA-BC64-4F90-87D9-E07B1C0E37A7}" destId="{F648F6D8-DE34-41D2-A49B-3DF365E9436A}" srcOrd="3" destOrd="0" parTransId="{91F57111-202C-48D5-9F3B-6BF5A82E55C9}" sibTransId="{8EA88B72-E591-4020-A02C-2C2852B059EB}"/>
    <dgm:cxn modelId="{4AA44F27-D5DE-4A8B-BB48-0F238D19C07C}" srcId="{FACFD4BA-BC64-4F90-87D9-E07B1C0E37A7}" destId="{A28E898F-877A-4845-BD35-5F980D28E85E}" srcOrd="1" destOrd="0" parTransId="{95292375-2D39-40EC-932D-27B9F9C88455}" sibTransId="{6957DAC8-AAEA-46A6-9DC5-F382BBA643B9}"/>
    <dgm:cxn modelId="{31CB5335-0F5E-48A0-86DD-9C95F5DCC0DF}" srcId="{FACFD4BA-BC64-4F90-87D9-E07B1C0E37A7}" destId="{938734A9-EB70-4E4E-B44B-8B07BA2C1A57}" srcOrd="4" destOrd="0" parTransId="{84D75E67-A87C-4BA3-85CA-3B83C1D5264E}" sibTransId="{0DE9596A-1B43-4DC7-8919-A94F08A8F4EC}"/>
    <dgm:cxn modelId="{7B9DA146-A7C7-4E87-B81E-75EA7DCA5D9F}" srcId="{FACFD4BA-BC64-4F90-87D9-E07B1C0E37A7}" destId="{14FD7C19-DC71-4AC9-A8D0-62D821CA5352}" srcOrd="2" destOrd="0" parTransId="{D3F92C54-9891-450B-998F-159B07D4D614}" sibTransId="{42883CE4-5E3C-427A-B3F1-CEB00FD9C7E1}"/>
    <dgm:cxn modelId="{DBAED947-B306-4A10-882B-F22BE17A2EBF}" type="presOf" srcId="{14FD7C19-DC71-4AC9-A8D0-62D821CA5352}" destId="{431E1ED8-9986-4F1E-A179-D6877915CA27}" srcOrd="0" destOrd="0" presId="urn:microsoft.com/office/officeart/2005/8/layout/default"/>
    <dgm:cxn modelId="{1D8AA190-99FF-4D93-AC3A-10AD8BFF4349}" srcId="{FACFD4BA-BC64-4F90-87D9-E07B1C0E37A7}" destId="{74D83E55-E732-42DC-A087-D5F11C467508}" srcOrd="0" destOrd="0" parTransId="{AA70A617-C837-47E5-8343-F4415075026F}" sibTransId="{48E8775C-F50E-4115-8BC2-91EC2DE887F7}"/>
    <dgm:cxn modelId="{CF4DDBBC-D4F5-427D-8E3D-6DA66C18FABB}" type="presOf" srcId="{A28E898F-877A-4845-BD35-5F980D28E85E}" destId="{F96B8899-A7DC-4C2E-8E00-4D9EC9659131}" srcOrd="0" destOrd="0" presId="urn:microsoft.com/office/officeart/2005/8/layout/default"/>
    <dgm:cxn modelId="{C5875DBF-5BD4-4697-8DB5-7FF925FD7BC8}" type="presOf" srcId="{F648F6D8-DE34-41D2-A49B-3DF365E9436A}" destId="{6065A2E8-5B17-454A-B23A-6010574F8065}" srcOrd="0" destOrd="0" presId="urn:microsoft.com/office/officeart/2005/8/layout/default"/>
    <dgm:cxn modelId="{327AC2C3-3D02-4BB8-8147-E2D6D62A5437}" type="presOf" srcId="{FACFD4BA-BC64-4F90-87D9-E07B1C0E37A7}" destId="{C0FA7D5D-F5BF-45E3-98DB-305D377E1A77}" srcOrd="0" destOrd="0" presId="urn:microsoft.com/office/officeart/2005/8/layout/default"/>
    <dgm:cxn modelId="{98D9DEE7-FDF3-4AC2-86F5-1345EB4D4CC3}" type="presOf" srcId="{938734A9-EB70-4E4E-B44B-8B07BA2C1A57}" destId="{B7F0A538-4FE5-414F-8C1A-0D86279A8B72}" srcOrd="0" destOrd="0" presId="urn:microsoft.com/office/officeart/2005/8/layout/default"/>
    <dgm:cxn modelId="{9A18BCD1-315B-4A7A-B8E7-52346DFD61BC}" type="presParOf" srcId="{C0FA7D5D-F5BF-45E3-98DB-305D377E1A77}" destId="{F9CC195A-7244-4071-9C2D-9B11FC91E458}" srcOrd="0" destOrd="0" presId="urn:microsoft.com/office/officeart/2005/8/layout/default"/>
    <dgm:cxn modelId="{4D942EE2-6745-44D9-BEF0-4D5D52BCED79}" type="presParOf" srcId="{C0FA7D5D-F5BF-45E3-98DB-305D377E1A77}" destId="{3B7EC9A0-8133-4ACD-9418-9F05A05B534C}" srcOrd="1" destOrd="0" presId="urn:microsoft.com/office/officeart/2005/8/layout/default"/>
    <dgm:cxn modelId="{B357C068-9B7D-4639-9FF7-B4EE4A312EC2}" type="presParOf" srcId="{C0FA7D5D-F5BF-45E3-98DB-305D377E1A77}" destId="{F96B8899-A7DC-4C2E-8E00-4D9EC9659131}" srcOrd="2" destOrd="0" presId="urn:microsoft.com/office/officeart/2005/8/layout/default"/>
    <dgm:cxn modelId="{543F2EB4-B7E4-409C-8C6A-908FEE00397A}" type="presParOf" srcId="{C0FA7D5D-F5BF-45E3-98DB-305D377E1A77}" destId="{DF8414A7-7471-42A1-B619-BB0BD2BD562D}" srcOrd="3" destOrd="0" presId="urn:microsoft.com/office/officeart/2005/8/layout/default"/>
    <dgm:cxn modelId="{C349A296-726B-4B9F-AC6B-937CFBA4F0D7}" type="presParOf" srcId="{C0FA7D5D-F5BF-45E3-98DB-305D377E1A77}" destId="{431E1ED8-9986-4F1E-A179-D6877915CA27}" srcOrd="4" destOrd="0" presId="urn:microsoft.com/office/officeart/2005/8/layout/default"/>
    <dgm:cxn modelId="{53492F92-5E5B-4740-B060-35A576F66349}" type="presParOf" srcId="{C0FA7D5D-F5BF-45E3-98DB-305D377E1A77}" destId="{087256B6-3645-4C0C-BA96-07065D32521D}" srcOrd="5" destOrd="0" presId="urn:microsoft.com/office/officeart/2005/8/layout/default"/>
    <dgm:cxn modelId="{BCF15F77-A5CA-442D-B2EB-931041F7A56E}" type="presParOf" srcId="{C0FA7D5D-F5BF-45E3-98DB-305D377E1A77}" destId="{6065A2E8-5B17-454A-B23A-6010574F8065}" srcOrd="6" destOrd="0" presId="urn:microsoft.com/office/officeart/2005/8/layout/default"/>
    <dgm:cxn modelId="{D9609F19-7D19-4C9B-865B-79C28A458FCC}" type="presParOf" srcId="{C0FA7D5D-F5BF-45E3-98DB-305D377E1A77}" destId="{7AD8B811-90AE-4B63-82E4-76B0E0E2CFC5}" srcOrd="7" destOrd="0" presId="urn:microsoft.com/office/officeart/2005/8/layout/default"/>
    <dgm:cxn modelId="{699B36A5-8AB7-4838-BAE6-8D08B7E59205}" type="presParOf" srcId="{C0FA7D5D-F5BF-45E3-98DB-305D377E1A77}" destId="{B7F0A538-4FE5-414F-8C1A-0D86279A8B7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2ED5F-7561-46BD-A8A5-8E2E65B7FE65}" type="doc">
      <dgm:prSet loTypeId="urn:microsoft.com/office/officeart/2005/8/layout/pList2" loCatId="list" qsTypeId="urn:microsoft.com/office/officeart/2005/8/quickstyle/simple1" qsCatId="simple" csTypeId="urn:microsoft.com/office/officeart/2005/8/colors/accent1_2" csCatId="accent1" phldr="1"/>
      <dgm:spPr/>
    </dgm:pt>
    <dgm:pt modelId="{4FCB105C-97EA-4D40-8FB2-98C68E4E39B6}">
      <dgm:prSet phldrT="[Text]" custT="1"/>
      <dgm:spPr/>
      <dgm:t>
        <a:bodyPr/>
        <a:lstStyle/>
        <a:p>
          <a:r>
            <a:rPr lang="en-GB" sz="1800" dirty="0"/>
            <a:t>Household</a:t>
          </a:r>
          <a:r>
            <a:rPr lang="en-GB" sz="2000" dirty="0"/>
            <a:t> </a:t>
          </a:r>
          <a:r>
            <a:rPr lang="en-GB" sz="1800" dirty="0"/>
            <a:t>Expenditure</a:t>
          </a:r>
        </a:p>
        <a:p>
          <a:endParaRPr lang="en-GB" sz="1600" dirty="0"/>
        </a:p>
      </dgm:t>
    </dgm:pt>
    <dgm:pt modelId="{007235E8-9106-4202-9023-C6D35A68A39A}" type="parTrans" cxnId="{D6CC04C1-2C4C-42A5-84C0-D3EA221F4D08}">
      <dgm:prSet/>
      <dgm:spPr/>
      <dgm:t>
        <a:bodyPr/>
        <a:lstStyle/>
        <a:p>
          <a:endParaRPr lang="en-GB"/>
        </a:p>
      </dgm:t>
    </dgm:pt>
    <dgm:pt modelId="{0056D3DD-B180-4C53-B884-1DD0A95ABA03}" type="sibTrans" cxnId="{D6CC04C1-2C4C-42A5-84C0-D3EA221F4D08}">
      <dgm:prSet/>
      <dgm:spPr/>
      <dgm:t>
        <a:bodyPr/>
        <a:lstStyle/>
        <a:p>
          <a:endParaRPr lang="en-GB"/>
        </a:p>
      </dgm:t>
    </dgm:pt>
    <dgm:pt modelId="{22F5555C-3144-40F2-AB25-346F0825E5D5}">
      <dgm:prSet phldrT="[Text]" custT="1"/>
      <dgm:spPr/>
      <dgm:t>
        <a:bodyPr/>
        <a:lstStyle/>
        <a:p>
          <a:r>
            <a:rPr lang="en-GB" sz="1800" dirty="0"/>
            <a:t>Winter Fuel Payments</a:t>
          </a:r>
        </a:p>
        <a:p>
          <a:endParaRPr lang="en-GB" sz="2200" dirty="0"/>
        </a:p>
      </dgm:t>
    </dgm:pt>
    <dgm:pt modelId="{6E750C92-E56B-4C98-8882-A21481FECDEA}" type="parTrans" cxnId="{D8027FC7-CDB3-43DC-80CB-EF582B9A6E65}">
      <dgm:prSet/>
      <dgm:spPr/>
      <dgm:t>
        <a:bodyPr/>
        <a:lstStyle/>
        <a:p>
          <a:endParaRPr lang="en-GB"/>
        </a:p>
      </dgm:t>
    </dgm:pt>
    <dgm:pt modelId="{0B391F9D-3746-40D3-895E-F7ED3A96C040}" type="sibTrans" cxnId="{D8027FC7-CDB3-43DC-80CB-EF582B9A6E65}">
      <dgm:prSet/>
      <dgm:spPr/>
      <dgm:t>
        <a:bodyPr/>
        <a:lstStyle/>
        <a:p>
          <a:endParaRPr lang="en-GB"/>
        </a:p>
      </dgm:t>
    </dgm:pt>
    <dgm:pt modelId="{A8F19557-4F11-4D40-BB63-5F4285B8C95D}">
      <dgm:prSet phldrT="[Text]" custT="1"/>
      <dgm:spPr/>
      <dgm:t>
        <a:bodyPr/>
        <a:lstStyle/>
        <a:p>
          <a:r>
            <a:rPr lang="en-GB" sz="1800" dirty="0"/>
            <a:t>Oil Prices </a:t>
          </a:r>
        </a:p>
      </dgm:t>
    </dgm:pt>
    <dgm:pt modelId="{ED514C8B-4326-4AD3-948C-7016FEAED898}" type="parTrans" cxnId="{050F6984-6B6B-4161-8FC2-3E753CEC5EDB}">
      <dgm:prSet/>
      <dgm:spPr/>
      <dgm:t>
        <a:bodyPr/>
        <a:lstStyle/>
        <a:p>
          <a:endParaRPr lang="en-GB"/>
        </a:p>
      </dgm:t>
    </dgm:pt>
    <dgm:pt modelId="{0D58F31B-753B-4A77-9F56-D25CE11D8A1C}" type="sibTrans" cxnId="{050F6984-6B6B-4161-8FC2-3E753CEC5EDB}">
      <dgm:prSet/>
      <dgm:spPr/>
      <dgm:t>
        <a:bodyPr/>
        <a:lstStyle/>
        <a:p>
          <a:endParaRPr lang="en-GB"/>
        </a:p>
      </dgm:t>
    </dgm:pt>
    <dgm:pt modelId="{1E4E45AD-2B45-49AD-B82E-8E489E9B0BED}" type="pres">
      <dgm:prSet presAssocID="{7A72ED5F-7561-46BD-A8A5-8E2E65B7FE65}" presName="Name0" presStyleCnt="0">
        <dgm:presLayoutVars>
          <dgm:dir/>
          <dgm:resizeHandles val="exact"/>
        </dgm:presLayoutVars>
      </dgm:prSet>
      <dgm:spPr/>
    </dgm:pt>
    <dgm:pt modelId="{E726DB78-BAA9-4769-B683-E9A20FF6162B}" type="pres">
      <dgm:prSet presAssocID="{7A72ED5F-7561-46BD-A8A5-8E2E65B7FE65}" presName="bkgdShp" presStyleLbl="alignAccFollowNode1" presStyleIdx="0" presStyleCnt="1"/>
      <dgm:spPr/>
    </dgm:pt>
    <dgm:pt modelId="{1FA889E2-7FE9-4B9F-ADE3-33D367501280}" type="pres">
      <dgm:prSet presAssocID="{7A72ED5F-7561-46BD-A8A5-8E2E65B7FE65}" presName="linComp" presStyleCnt="0"/>
      <dgm:spPr/>
    </dgm:pt>
    <dgm:pt modelId="{B1326088-38C4-43DA-A12D-64679416B062}" type="pres">
      <dgm:prSet presAssocID="{4FCB105C-97EA-4D40-8FB2-98C68E4E39B6}" presName="compNode" presStyleCnt="0"/>
      <dgm:spPr/>
    </dgm:pt>
    <dgm:pt modelId="{53EC6C6C-2A0E-4D86-B477-9C8918BF0020}" type="pres">
      <dgm:prSet presAssocID="{4FCB105C-97EA-4D40-8FB2-98C68E4E39B6}" presName="node" presStyleLbl="node1" presStyleIdx="0" presStyleCnt="3">
        <dgm:presLayoutVars>
          <dgm:bulletEnabled val="1"/>
        </dgm:presLayoutVars>
      </dgm:prSet>
      <dgm:spPr/>
    </dgm:pt>
    <dgm:pt modelId="{7F0E452E-8E72-49F8-A248-E9449C4170C5}" type="pres">
      <dgm:prSet presAssocID="{4FCB105C-97EA-4D40-8FB2-98C68E4E39B6}" presName="invisiNode" presStyleLbl="node1" presStyleIdx="0" presStyleCnt="3"/>
      <dgm:spPr/>
    </dgm:pt>
    <dgm:pt modelId="{F101BC0F-F8CF-4D4C-9660-62E479287604}" type="pres">
      <dgm:prSet presAssocID="{4FCB105C-97EA-4D40-8FB2-98C68E4E39B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9000" b="-39000"/>
          </a:stretch>
        </a:blipFill>
      </dgm:spPr>
    </dgm:pt>
    <dgm:pt modelId="{10D450F9-6C54-4A02-9049-5B1F2EA20BB9}" type="pres">
      <dgm:prSet presAssocID="{0056D3DD-B180-4C53-B884-1DD0A95ABA03}" presName="sibTrans" presStyleLbl="sibTrans2D1" presStyleIdx="0" presStyleCnt="0"/>
      <dgm:spPr/>
    </dgm:pt>
    <dgm:pt modelId="{485A3671-BAF5-4125-95A5-FFF810DBAE95}" type="pres">
      <dgm:prSet presAssocID="{22F5555C-3144-40F2-AB25-346F0825E5D5}" presName="compNode" presStyleCnt="0"/>
      <dgm:spPr/>
    </dgm:pt>
    <dgm:pt modelId="{48EE2CEA-E389-4D37-B38E-697B54E0BBF6}" type="pres">
      <dgm:prSet presAssocID="{22F5555C-3144-40F2-AB25-346F0825E5D5}" presName="node" presStyleLbl="node1" presStyleIdx="1" presStyleCnt="3">
        <dgm:presLayoutVars>
          <dgm:bulletEnabled val="1"/>
        </dgm:presLayoutVars>
      </dgm:prSet>
      <dgm:spPr/>
    </dgm:pt>
    <dgm:pt modelId="{252724BA-0B94-43D7-9D14-ABE323928F6E}" type="pres">
      <dgm:prSet presAssocID="{22F5555C-3144-40F2-AB25-346F0825E5D5}" presName="invisiNode" presStyleLbl="node1" presStyleIdx="1" presStyleCnt="3"/>
      <dgm:spPr/>
    </dgm:pt>
    <dgm:pt modelId="{EDA12A61-2347-4F3A-8B83-A067EF60291A}" type="pres">
      <dgm:prSet presAssocID="{22F5555C-3144-40F2-AB25-346F0825E5D5}"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5000" b="-15000"/>
          </a:stretch>
        </a:blipFill>
      </dgm:spPr>
    </dgm:pt>
    <dgm:pt modelId="{72A1F416-4573-4DC7-BB49-2FBAF5D6C7D9}" type="pres">
      <dgm:prSet presAssocID="{0B391F9D-3746-40D3-895E-F7ED3A96C040}" presName="sibTrans" presStyleLbl="sibTrans2D1" presStyleIdx="0" presStyleCnt="0"/>
      <dgm:spPr/>
    </dgm:pt>
    <dgm:pt modelId="{DD67315C-AE5E-49BA-A197-2542D110B4AF}" type="pres">
      <dgm:prSet presAssocID="{A8F19557-4F11-4D40-BB63-5F4285B8C95D}" presName="compNode" presStyleCnt="0"/>
      <dgm:spPr/>
    </dgm:pt>
    <dgm:pt modelId="{70274EBF-3AD6-4D9E-BE6D-B989C2F9D457}" type="pres">
      <dgm:prSet presAssocID="{A8F19557-4F11-4D40-BB63-5F4285B8C95D}" presName="node" presStyleLbl="node1" presStyleIdx="2" presStyleCnt="3" custLinFactNeighborX="-2250" custLinFactNeighborY="0">
        <dgm:presLayoutVars>
          <dgm:bulletEnabled val="1"/>
        </dgm:presLayoutVars>
      </dgm:prSet>
      <dgm:spPr/>
    </dgm:pt>
    <dgm:pt modelId="{AF1C3A29-7CA5-4CC6-B021-7B1493469A87}" type="pres">
      <dgm:prSet presAssocID="{A8F19557-4F11-4D40-BB63-5F4285B8C95D}" presName="invisiNode" presStyleLbl="node1" presStyleIdx="2" presStyleCnt="3"/>
      <dgm:spPr/>
    </dgm:pt>
    <dgm:pt modelId="{FE88A744-89CF-4327-B37B-021927EC30AA}" type="pres">
      <dgm:prSet presAssocID="{A8F19557-4F11-4D40-BB63-5F4285B8C95D}"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dgm:spPr>
    </dgm:pt>
  </dgm:ptLst>
  <dgm:cxnLst>
    <dgm:cxn modelId="{7E30B703-E56B-4041-8011-179DABA6C3B7}" type="presOf" srcId="{22F5555C-3144-40F2-AB25-346F0825E5D5}" destId="{48EE2CEA-E389-4D37-B38E-697B54E0BBF6}" srcOrd="0" destOrd="0" presId="urn:microsoft.com/office/officeart/2005/8/layout/pList2"/>
    <dgm:cxn modelId="{D69E3D2F-F242-4567-B2AD-BD932BE088F0}" type="presOf" srcId="{7A72ED5F-7561-46BD-A8A5-8E2E65B7FE65}" destId="{1E4E45AD-2B45-49AD-B82E-8E489E9B0BED}" srcOrd="0" destOrd="0" presId="urn:microsoft.com/office/officeart/2005/8/layout/pList2"/>
    <dgm:cxn modelId="{86CF5737-074B-4416-8F10-8C3C01A1384E}" type="presOf" srcId="{0B391F9D-3746-40D3-895E-F7ED3A96C040}" destId="{72A1F416-4573-4DC7-BB49-2FBAF5D6C7D9}" srcOrd="0" destOrd="0" presId="urn:microsoft.com/office/officeart/2005/8/layout/pList2"/>
    <dgm:cxn modelId="{050F6984-6B6B-4161-8FC2-3E753CEC5EDB}" srcId="{7A72ED5F-7561-46BD-A8A5-8E2E65B7FE65}" destId="{A8F19557-4F11-4D40-BB63-5F4285B8C95D}" srcOrd="2" destOrd="0" parTransId="{ED514C8B-4326-4AD3-948C-7016FEAED898}" sibTransId="{0D58F31B-753B-4A77-9F56-D25CE11D8A1C}"/>
    <dgm:cxn modelId="{D6CC04C1-2C4C-42A5-84C0-D3EA221F4D08}" srcId="{7A72ED5F-7561-46BD-A8A5-8E2E65B7FE65}" destId="{4FCB105C-97EA-4D40-8FB2-98C68E4E39B6}" srcOrd="0" destOrd="0" parTransId="{007235E8-9106-4202-9023-C6D35A68A39A}" sibTransId="{0056D3DD-B180-4C53-B884-1DD0A95ABA03}"/>
    <dgm:cxn modelId="{D8027FC7-CDB3-43DC-80CB-EF582B9A6E65}" srcId="{7A72ED5F-7561-46BD-A8A5-8E2E65B7FE65}" destId="{22F5555C-3144-40F2-AB25-346F0825E5D5}" srcOrd="1" destOrd="0" parTransId="{6E750C92-E56B-4C98-8882-A21481FECDEA}" sibTransId="{0B391F9D-3746-40D3-895E-F7ED3A96C040}"/>
    <dgm:cxn modelId="{17C844DE-F496-485A-B453-8523E07C0409}" type="presOf" srcId="{4FCB105C-97EA-4D40-8FB2-98C68E4E39B6}" destId="{53EC6C6C-2A0E-4D86-B477-9C8918BF0020}" srcOrd="0" destOrd="0" presId="urn:microsoft.com/office/officeart/2005/8/layout/pList2"/>
    <dgm:cxn modelId="{C62567DE-47B9-4E28-B394-D50CA151D487}" type="presOf" srcId="{0056D3DD-B180-4C53-B884-1DD0A95ABA03}" destId="{10D450F9-6C54-4A02-9049-5B1F2EA20BB9}" srcOrd="0" destOrd="0" presId="urn:microsoft.com/office/officeart/2005/8/layout/pList2"/>
    <dgm:cxn modelId="{C26CCCFB-1F00-4EC7-8F33-B0E65D4B9D15}" type="presOf" srcId="{A8F19557-4F11-4D40-BB63-5F4285B8C95D}" destId="{70274EBF-3AD6-4D9E-BE6D-B989C2F9D457}" srcOrd="0" destOrd="0" presId="urn:microsoft.com/office/officeart/2005/8/layout/pList2"/>
    <dgm:cxn modelId="{AF61E276-9A04-4A86-86FA-445AB627D2EC}" type="presParOf" srcId="{1E4E45AD-2B45-49AD-B82E-8E489E9B0BED}" destId="{E726DB78-BAA9-4769-B683-E9A20FF6162B}" srcOrd="0" destOrd="0" presId="urn:microsoft.com/office/officeart/2005/8/layout/pList2"/>
    <dgm:cxn modelId="{B7C4056A-A512-46E1-BF6E-133CA6F4D2E7}" type="presParOf" srcId="{1E4E45AD-2B45-49AD-B82E-8E489E9B0BED}" destId="{1FA889E2-7FE9-4B9F-ADE3-33D367501280}" srcOrd="1" destOrd="0" presId="urn:microsoft.com/office/officeart/2005/8/layout/pList2"/>
    <dgm:cxn modelId="{C124C654-07B8-4BDB-9DA2-5402FA93EF42}" type="presParOf" srcId="{1FA889E2-7FE9-4B9F-ADE3-33D367501280}" destId="{B1326088-38C4-43DA-A12D-64679416B062}" srcOrd="0" destOrd="0" presId="urn:microsoft.com/office/officeart/2005/8/layout/pList2"/>
    <dgm:cxn modelId="{706EB271-94B7-434E-919E-5FF3A721C9A4}" type="presParOf" srcId="{B1326088-38C4-43DA-A12D-64679416B062}" destId="{53EC6C6C-2A0E-4D86-B477-9C8918BF0020}" srcOrd="0" destOrd="0" presId="urn:microsoft.com/office/officeart/2005/8/layout/pList2"/>
    <dgm:cxn modelId="{1C96F2D9-CE57-428D-9D9D-471300D96D0A}" type="presParOf" srcId="{B1326088-38C4-43DA-A12D-64679416B062}" destId="{7F0E452E-8E72-49F8-A248-E9449C4170C5}" srcOrd="1" destOrd="0" presId="urn:microsoft.com/office/officeart/2005/8/layout/pList2"/>
    <dgm:cxn modelId="{0132FCBF-9A58-49A4-ACA1-11C89A68A9E7}" type="presParOf" srcId="{B1326088-38C4-43DA-A12D-64679416B062}" destId="{F101BC0F-F8CF-4D4C-9660-62E479287604}" srcOrd="2" destOrd="0" presId="urn:microsoft.com/office/officeart/2005/8/layout/pList2"/>
    <dgm:cxn modelId="{136DD979-6F30-4A73-BD56-A8759FE2F21F}" type="presParOf" srcId="{1FA889E2-7FE9-4B9F-ADE3-33D367501280}" destId="{10D450F9-6C54-4A02-9049-5B1F2EA20BB9}" srcOrd="1" destOrd="0" presId="urn:microsoft.com/office/officeart/2005/8/layout/pList2"/>
    <dgm:cxn modelId="{7B56B5E0-E351-4105-800E-507EF3DE1C3C}" type="presParOf" srcId="{1FA889E2-7FE9-4B9F-ADE3-33D367501280}" destId="{485A3671-BAF5-4125-95A5-FFF810DBAE95}" srcOrd="2" destOrd="0" presId="urn:microsoft.com/office/officeart/2005/8/layout/pList2"/>
    <dgm:cxn modelId="{C676BC1E-7247-46A0-95C5-446DCABA1906}" type="presParOf" srcId="{485A3671-BAF5-4125-95A5-FFF810DBAE95}" destId="{48EE2CEA-E389-4D37-B38E-697B54E0BBF6}" srcOrd="0" destOrd="0" presId="urn:microsoft.com/office/officeart/2005/8/layout/pList2"/>
    <dgm:cxn modelId="{41F2D816-B90A-4BCD-BB53-0E23D416F9CA}" type="presParOf" srcId="{485A3671-BAF5-4125-95A5-FFF810DBAE95}" destId="{252724BA-0B94-43D7-9D14-ABE323928F6E}" srcOrd="1" destOrd="0" presId="urn:microsoft.com/office/officeart/2005/8/layout/pList2"/>
    <dgm:cxn modelId="{2C95D315-2C24-4C7C-A708-5E4DD35851A7}" type="presParOf" srcId="{485A3671-BAF5-4125-95A5-FFF810DBAE95}" destId="{EDA12A61-2347-4F3A-8B83-A067EF60291A}" srcOrd="2" destOrd="0" presId="urn:microsoft.com/office/officeart/2005/8/layout/pList2"/>
    <dgm:cxn modelId="{1228D793-E8F0-4E16-ADC9-F3FD5CC01012}" type="presParOf" srcId="{1FA889E2-7FE9-4B9F-ADE3-33D367501280}" destId="{72A1F416-4573-4DC7-BB49-2FBAF5D6C7D9}" srcOrd="3" destOrd="0" presId="urn:microsoft.com/office/officeart/2005/8/layout/pList2"/>
    <dgm:cxn modelId="{E4A1552A-5E5A-4B94-A883-D1F12A51378A}" type="presParOf" srcId="{1FA889E2-7FE9-4B9F-ADE3-33D367501280}" destId="{DD67315C-AE5E-49BA-A197-2542D110B4AF}" srcOrd="4" destOrd="0" presId="urn:microsoft.com/office/officeart/2005/8/layout/pList2"/>
    <dgm:cxn modelId="{9C4E172C-AE22-4907-8AB7-D24F826659F8}" type="presParOf" srcId="{DD67315C-AE5E-49BA-A197-2542D110B4AF}" destId="{70274EBF-3AD6-4D9E-BE6D-B989C2F9D457}" srcOrd="0" destOrd="0" presId="urn:microsoft.com/office/officeart/2005/8/layout/pList2"/>
    <dgm:cxn modelId="{7B31A61B-D43A-4826-89EE-ABCB0CE8A026}" type="presParOf" srcId="{DD67315C-AE5E-49BA-A197-2542D110B4AF}" destId="{AF1C3A29-7CA5-4CC6-B021-7B1493469A87}" srcOrd="1" destOrd="0" presId="urn:microsoft.com/office/officeart/2005/8/layout/pList2"/>
    <dgm:cxn modelId="{06E19D60-ACFC-4DDD-89C5-E7A23163DB4A}" type="presParOf" srcId="{DD67315C-AE5E-49BA-A197-2542D110B4AF}" destId="{FE88A744-89CF-4327-B37B-021927EC30A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72ED5F-7561-46BD-A8A5-8E2E65B7FE65}" type="doc">
      <dgm:prSet loTypeId="urn:microsoft.com/office/officeart/2005/8/layout/pList2" loCatId="list" qsTypeId="urn:microsoft.com/office/officeart/2005/8/quickstyle/simple1" qsCatId="simple" csTypeId="urn:microsoft.com/office/officeart/2005/8/colors/accent1_2" csCatId="accent1" phldr="1"/>
      <dgm:spPr/>
    </dgm:pt>
    <dgm:pt modelId="{4FCB105C-97EA-4D40-8FB2-98C68E4E39B6}">
      <dgm:prSet phldrT="[Text]" custT="1"/>
      <dgm:spPr/>
      <dgm:t>
        <a:bodyPr/>
        <a:lstStyle/>
        <a:p>
          <a:r>
            <a:rPr lang="en-GB" sz="1800" dirty="0"/>
            <a:t>Inflation</a:t>
          </a:r>
        </a:p>
        <a:p>
          <a:endParaRPr lang="en-GB" sz="1600" dirty="0"/>
        </a:p>
        <a:p>
          <a:endParaRPr lang="en-GB" sz="1600" dirty="0"/>
        </a:p>
      </dgm:t>
    </dgm:pt>
    <dgm:pt modelId="{007235E8-9106-4202-9023-C6D35A68A39A}" type="parTrans" cxnId="{D6CC04C1-2C4C-42A5-84C0-D3EA221F4D08}">
      <dgm:prSet/>
      <dgm:spPr/>
      <dgm:t>
        <a:bodyPr/>
        <a:lstStyle/>
        <a:p>
          <a:endParaRPr lang="en-GB"/>
        </a:p>
      </dgm:t>
    </dgm:pt>
    <dgm:pt modelId="{0056D3DD-B180-4C53-B884-1DD0A95ABA03}" type="sibTrans" cxnId="{D6CC04C1-2C4C-42A5-84C0-D3EA221F4D08}">
      <dgm:prSet/>
      <dgm:spPr/>
      <dgm:t>
        <a:bodyPr/>
        <a:lstStyle/>
        <a:p>
          <a:endParaRPr lang="en-GB"/>
        </a:p>
      </dgm:t>
    </dgm:pt>
    <dgm:pt modelId="{22F5555C-3144-40F2-AB25-346F0825E5D5}">
      <dgm:prSet phldrT="[Text]"/>
      <dgm:spPr/>
      <dgm:t>
        <a:bodyPr/>
        <a:lstStyle/>
        <a:p>
          <a:r>
            <a:rPr lang="en-GB" dirty="0"/>
            <a:t>Disconnection of Gas and Electricity</a:t>
          </a:r>
        </a:p>
        <a:p>
          <a:endParaRPr lang="en-GB" dirty="0"/>
        </a:p>
        <a:p>
          <a:r>
            <a:rPr lang="en-GB" dirty="0"/>
            <a:t>High</a:t>
          </a:r>
        </a:p>
      </dgm:t>
    </dgm:pt>
    <dgm:pt modelId="{6E750C92-E56B-4C98-8882-A21481FECDEA}" type="parTrans" cxnId="{D8027FC7-CDB3-43DC-80CB-EF582B9A6E65}">
      <dgm:prSet/>
      <dgm:spPr/>
      <dgm:t>
        <a:bodyPr/>
        <a:lstStyle/>
        <a:p>
          <a:endParaRPr lang="en-GB"/>
        </a:p>
      </dgm:t>
    </dgm:pt>
    <dgm:pt modelId="{0B391F9D-3746-40D3-895E-F7ED3A96C040}" type="sibTrans" cxnId="{D8027FC7-CDB3-43DC-80CB-EF582B9A6E65}">
      <dgm:prSet/>
      <dgm:spPr/>
      <dgm:t>
        <a:bodyPr/>
        <a:lstStyle/>
        <a:p>
          <a:endParaRPr lang="en-GB"/>
        </a:p>
      </dgm:t>
    </dgm:pt>
    <dgm:pt modelId="{A8F19557-4F11-4D40-BB63-5F4285B8C95D}">
      <dgm:prSet phldrT="[Text]"/>
      <dgm:spPr/>
      <dgm:t>
        <a:bodyPr/>
        <a:lstStyle/>
        <a:p>
          <a:r>
            <a:rPr lang="en-GB" dirty="0"/>
            <a:t>Env Tax</a:t>
          </a:r>
        </a:p>
        <a:p>
          <a:r>
            <a:rPr lang="en-GB" dirty="0"/>
            <a:t>Gas Price</a:t>
          </a:r>
        </a:p>
        <a:p>
          <a:r>
            <a:rPr lang="en-GB" dirty="0"/>
            <a:t>Excess Winter Deaths </a:t>
          </a:r>
        </a:p>
      </dgm:t>
    </dgm:pt>
    <dgm:pt modelId="{ED514C8B-4326-4AD3-948C-7016FEAED898}" type="parTrans" cxnId="{050F6984-6B6B-4161-8FC2-3E753CEC5EDB}">
      <dgm:prSet/>
      <dgm:spPr/>
      <dgm:t>
        <a:bodyPr/>
        <a:lstStyle/>
        <a:p>
          <a:endParaRPr lang="en-GB"/>
        </a:p>
      </dgm:t>
    </dgm:pt>
    <dgm:pt modelId="{0D58F31B-753B-4A77-9F56-D25CE11D8A1C}" type="sibTrans" cxnId="{050F6984-6B6B-4161-8FC2-3E753CEC5EDB}">
      <dgm:prSet/>
      <dgm:spPr/>
      <dgm:t>
        <a:bodyPr/>
        <a:lstStyle/>
        <a:p>
          <a:endParaRPr lang="en-GB"/>
        </a:p>
      </dgm:t>
    </dgm:pt>
    <dgm:pt modelId="{1E4E45AD-2B45-49AD-B82E-8E489E9B0BED}" type="pres">
      <dgm:prSet presAssocID="{7A72ED5F-7561-46BD-A8A5-8E2E65B7FE65}" presName="Name0" presStyleCnt="0">
        <dgm:presLayoutVars>
          <dgm:dir/>
          <dgm:resizeHandles val="exact"/>
        </dgm:presLayoutVars>
      </dgm:prSet>
      <dgm:spPr/>
    </dgm:pt>
    <dgm:pt modelId="{E726DB78-BAA9-4769-B683-E9A20FF6162B}" type="pres">
      <dgm:prSet presAssocID="{7A72ED5F-7561-46BD-A8A5-8E2E65B7FE65}" presName="bkgdShp" presStyleLbl="alignAccFollowNode1" presStyleIdx="0" presStyleCnt="1"/>
      <dgm:spPr/>
    </dgm:pt>
    <dgm:pt modelId="{1FA889E2-7FE9-4B9F-ADE3-33D367501280}" type="pres">
      <dgm:prSet presAssocID="{7A72ED5F-7561-46BD-A8A5-8E2E65B7FE65}" presName="linComp" presStyleCnt="0"/>
      <dgm:spPr/>
    </dgm:pt>
    <dgm:pt modelId="{B1326088-38C4-43DA-A12D-64679416B062}" type="pres">
      <dgm:prSet presAssocID="{4FCB105C-97EA-4D40-8FB2-98C68E4E39B6}" presName="compNode" presStyleCnt="0"/>
      <dgm:spPr/>
    </dgm:pt>
    <dgm:pt modelId="{53EC6C6C-2A0E-4D86-B477-9C8918BF0020}" type="pres">
      <dgm:prSet presAssocID="{4FCB105C-97EA-4D40-8FB2-98C68E4E39B6}" presName="node" presStyleLbl="node1" presStyleIdx="0" presStyleCnt="3">
        <dgm:presLayoutVars>
          <dgm:bulletEnabled val="1"/>
        </dgm:presLayoutVars>
      </dgm:prSet>
      <dgm:spPr/>
    </dgm:pt>
    <dgm:pt modelId="{7F0E452E-8E72-49F8-A248-E9449C4170C5}" type="pres">
      <dgm:prSet presAssocID="{4FCB105C-97EA-4D40-8FB2-98C68E4E39B6}" presName="invisiNode" presStyleLbl="node1" presStyleIdx="0" presStyleCnt="3"/>
      <dgm:spPr/>
    </dgm:pt>
    <dgm:pt modelId="{F101BC0F-F8CF-4D4C-9660-62E479287604}" type="pres">
      <dgm:prSet presAssocID="{4FCB105C-97EA-4D40-8FB2-98C68E4E39B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10D450F9-6C54-4A02-9049-5B1F2EA20BB9}" type="pres">
      <dgm:prSet presAssocID="{0056D3DD-B180-4C53-B884-1DD0A95ABA03}" presName="sibTrans" presStyleLbl="sibTrans2D1" presStyleIdx="0" presStyleCnt="0"/>
      <dgm:spPr/>
    </dgm:pt>
    <dgm:pt modelId="{485A3671-BAF5-4125-95A5-FFF810DBAE95}" type="pres">
      <dgm:prSet presAssocID="{22F5555C-3144-40F2-AB25-346F0825E5D5}" presName="compNode" presStyleCnt="0"/>
      <dgm:spPr/>
    </dgm:pt>
    <dgm:pt modelId="{48EE2CEA-E389-4D37-B38E-697B54E0BBF6}" type="pres">
      <dgm:prSet presAssocID="{22F5555C-3144-40F2-AB25-346F0825E5D5}" presName="node" presStyleLbl="node1" presStyleIdx="1" presStyleCnt="3">
        <dgm:presLayoutVars>
          <dgm:bulletEnabled val="1"/>
        </dgm:presLayoutVars>
      </dgm:prSet>
      <dgm:spPr/>
    </dgm:pt>
    <dgm:pt modelId="{252724BA-0B94-43D7-9D14-ABE323928F6E}" type="pres">
      <dgm:prSet presAssocID="{22F5555C-3144-40F2-AB25-346F0825E5D5}" presName="invisiNode" presStyleLbl="node1" presStyleIdx="1" presStyleCnt="3"/>
      <dgm:spPr/>
    </dgm:pt>
    <dgm:pt modelId="{EDA12A61-2347-4F3A-8B83-A067EF60291A}" type="pres">
      <dgm:prSet presAssocID="{22F5555C-3144-40F2-AB25-346F0825E5D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72A1F416-4573-4DC7-BB49-2FBAF5D6C7D9}" type="pres">
      <dgm:prSet presAssocID="{0B391F9D-3746-40D3-895E-F7ED3A96C040}" presName="sibTrans" presStyleLbl="sibTrans2D1" presStyleIdx="0" presStyleCnt="0"/>
      <dgm:spPr/>
    </dgm:pt>
    <dgm:pt modelId="{DD67315C-AE5E-49BA-A197-2542D110B4AF}" type="pres">
      <dgm:prSet presAssocID="{A8F19557-4F11-4D40-BB63-5F4285B8C95D}" presName="compNode" presStyleCnt="0"/>
      <dgm:spPr/>
    </dgm:pt>
    <dgm:pt modelId="{70274EBF-3AD6-4D9E-BE6D-B989C2F9D457}" type="pres">
      <dgm:prSet presAssocID="{A8F19557-4F11-4D40-BB63-5F4285B8C95D}" presName="node" presStyleLbl="node1" presStyleIdx="2" presStyleCnt="3">
        <dgm:presLayoutVars>
          <dgm:bulletEnabled val="1"/>
        </dgm:presLayoutVars>
      </dgm:prSet>
      <dgm:spPr/>
    </dgm:pt>
    <dgm:pt modelId="{AF1C3A29-7CA5-4CC6-B021-7B1493469A87}" type="pres">
      <dgm:prSet presAssocID="{A8F19557-4F11-4D40-BB63-5F4285B8C95D}" presName="invisiNode" presStyleLbl="node1" presStyleIdx="2" presStyleCnt="3"/>
      <dgm:spPr/>
    </dgm:pt>
    <dgm:pt modelId="{FE88A744-89CF-4327-B37B-021927EC30AA}" type="pres">
      <dgm:prSet presAssocID="{A8F19557-4F11-4D40-BB63-5F4285B8C95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dgm:spPr>
      <dgm:extLst>
        <a:ext uri="{E40237B7-FDA0-4F09-8148-C483321AD2D9}">
          <dgm14:cNvPr xmlns:dgm14="http://schemas.microsoft.com/office/drawing/2010/diagram" id="0" name="" descr="Harvey Balls 0% with solid fill"/>
        </a:ext>
      </dgm:extLst>
    </dgm:pt>
  </dgm:ptLst>
  <dgm:cxnLst>
    <dgm:cxn modelId="{7E30B703-E56B-4041-8011-179DABA6C3B7}" type="presOf" srcId="{22F5555C-3144-40F2-AB25-346F0825E5D5}" destId="{48EE2CEA-E389-4D37-B38E-697B54E0BBF6}" srcOrd="0" destOrd="0" presId="urn:microsoft.com/office/officeart/2005/8/layout/pList2"/>
    <dgm:cxn modelId="{D69E3D2F-F242-4567-B2AD-BD932BE088F0}" type="presOf" srcId="{7A72ED5F-7561-46BD-A8A5-8E2E65B7FE65}" destId="{1E4E45AD-2B45-49AD-B82E-8E489E9B0BED}" srcOrd="0" destOrd="0" presId="urn:microsoft.com/office/officeart/2005/8/layout/pList2"/>
    <dgm:cxn modelId="{86CF5737-074B-4416-8F10-8C3C01A1384E}" type="presOf" srcId="{0B391F9D-3746-40D3-895E-F7ED3A96C040}" destId="{72A1F416-4573-4DC7-BB49-2FBAF5D6C7D9}" srcOrd="0" destOrd="0" presId="urn:microsoft.com/office/officeart/2005/8/layout/pList2"/>
    <dgm:cxn modelId="{050F6984-6B6B-4161-8FC2-3E753CEC5EDB}" srcId="{7A72ED5F-7561-46BD-A8A5-8E2E65B7FE65}" destId="{A8F19557-4F11-4D40-BB63-5F4285B8C95D}" srcOrd="2" destOrd="0" parTransId="{ED514C8B-4326-4AD3-948C-7016FEAED898}" sibTransId="{0D58F31B-753B-4A77-9F56-D25CE11D8A1C}"/>
    <dgm:cxn modelId="{D6CC04C1-2C4C-42A5-84C0-D3EA221F4D08}" srcId="{7A72ED5F-7561-46BD-A8A5-8E2E65B7FE65}" destId="{4FCB105C-97EA-4D40-8FB2-98C68E4E39B6}" srcOrd="0" destOrd="0" parTransId="{007235E8-9106-4202-9023-C6D35A68A39A}" sibTransId="{0056D3DD-B180-4C53-B884-1DD0A95ABA03}"/>
    <dgm:cxn modelId="{D8027FC7-CDB3-43DC-80CB-EF582B9A6E65}" srcId="{7A72ED5F-7561-46BD-A8A5-8E2E65B7FE65}" destId="{22F5555C-3144-40F2-AB25-346F0825E5D5}" srcOrd="1" destOrd="0" parTransId="{6E750C92-E56B-4C98-8882-A21481FECDEA}" sibTransId="{0B391F9D-3746-40D3-895E-F7ED3A96C040}"/>
    <dgm:cxn modelId="{17C844DE-F496-485A-B453-8523E07C0409}" type="presOf" srcId="{4FCB105C-97EA-4D40-8FB2-98C68E4E39B6}" destId="{53EC6C6C-2A0E-4D86-B477-9C8918BF0020}" srcOrd="0" destOrd="0" presId="urn:microsoft.com/office/officeart/2005/8/layout/pList2"/>
    <dgm:cxn modelId="{C62567DE-47B9-4E28-B394-D50CA151D487}" type="presOf" srcId="{0056D3DD-B180-4C53-B884-1DD0A95ABA03}" destId="{10D450F9-6C54-4A02-9049-5B1F2EA20BB9}" srcOrd="0" destOrd="0" presId="urn:microsoft.com/office/officeart/2005/8/layout/pList2"/>
    <dgm:cxn modelId="{C26CCCFB-1F00-4EC7-8F33-B0E65D4B9D15}" type="presOf" srcId="{A8F19557-4F11-4D40-BB63-5F4285B8C95D}" destId="{70274EBF-3AD6-4D9E-BE6D-B989C2F9D457}" srcOrd="0" destOrd="0" presId="urn:microsoft.com/office/officeart/2005/8/layout/pList2"/>
    <dgm:cxn modelId="{AF61E276-9A04-4A86-86FA-445AB627D2EC}" type="presParOf" srcId="{1E4E45AD-2B45-49AD-B82E-8E489E9B0BED}" destId="{E726DB78-BAA9-4769-B683-E9A20FF6162B}" srcOrd="0" destOrd="0" presId="urn:microsoft.com/office/officeart/2005/8/layout/pList2"/>
    <dgm:cxn modelId="{B7C4056A-A512-46E1-BF6E-133CA6F4D2E7}" type="presParOf" srcId="{1E4E45AD-2B45-49AD-B82E-8E489E9B0BED}" destId="{1FA889E2-7FE9-4B9F-ADE3-33D367501280}" srcOrd="1" destOrd="0" presId="urn:microsoft.com/office/officeart/2005/8/layout/pList2"/>
    <dgm:cxn modelId="{C124C654-07B8-4BDB-9DA2-5402FA93EF42}" type="presParOf" srcId="{1FA889E2-7FE9-4B9F-ADE3-33D367501280}" destId="{B1326088-38C4-43DA-A12D-64679416B062}" srcOrd="0" destOrd="0" presId="urn:microsoft.com/office/officeart/2005/8/layout/pList2"/>
    <dgm:cxn modelId="{706EB271-94B7-434E-919E-5FF3A721C9A4}" type="presParOf" srcId="{B1326088-38C4-43DA-A12D-64679416B062}" destId="{53EC6C6C-2A0E-4D86-B477-9C8918BF0020}" srcOrd="0" destOrd="0" presId="urn:microsoft.com/office/officeart/2005/8/layout/pList2"/>
    <dgm:cxn modelId="{1C96F2D9-CE57-428D-9D9D-471300D96D0A}" type="presParOf" srcId="{B1326088-38C4-43DA-A12D-64679416B062}" destId="{7F0E452E-8E72-49F8-A248-E9449C4170C5}" srcOrd="1" destOrd="0" presId="urn:microsoft.com/office/officeart/2005/8/layout/pList2"/>
    <dgm:cxn modelId="{0132FCBF-9A58-49A4-ACA1-11C89A68A9E7}" type="presParOf" srcId="{B1326088-38C4-43DA-A12D-64679416B062}" destId="{F101BC0F-F8CF-4D4C-9660-62E479287604}" srcOrd="2" destOrd="0" presId="urn:microsoft.com/office/officeart/2005/8/layout/pList2"/>
    <dgm:cxn modelId="{136DD979-6F30-4A73-BD56-A8759FE2F21F}" type="presParOf" srcId="{1FA889E2-7FE9-4B9F-ADE3-33D367501280}" destId="{10D450F9-6C54-4A02-9049-5B1F2EA20BB9}" srcOrd="1" destOrd="0" presId="urn:microsoft.com/office/officeart/2005/8/layout/pList2"/>
    <dgm:cxn modelId="{7B56B5E0-E351-4105-800E-507EF3DE1C3C}" type="presParOf" srcId="{1FA889E2-7FE9-4B9F-ADE3-33D367501280}" destId="{485A3671-BAF5-4125-95A5-FFF810DBAE95}" srcOrd="2" destOrd="0" presId="urn:microsoft.com/office/officeart/2005/8/layout/pList2"/>
    <dgm:cxn modelId="{C676BC1E-7247-46A0-95C5-446DCABA1906}" type="presParOf" srcId="{485A3671-BAF5-4125-95A5-FFF810DBAE95}" destId="{48EE2CEA-E389-4D37-B38E-697B54E0BBF6}" srcOrd="0" destOrd="0" presId="urn:microsoft.com/office/officeart/2005/8/layout/pList2"/>
    <dgm:cxn modelId="{41F2D816-B90A-4BCD-BB53-0E23D416F9CA}" type="presParOf" srcId="{485A3671-BAF5-4125-95A5-FFF810DBAE95}" destId="{252724BA-0B94-43D7-9D14-ABE323928F6E}" srcOrd="1" destOrd="0" presId="urn:microsoft.com/office/officeart/2005/8/layout/pList2"/>
    <dgm:cxn modelId="{2C95D315-2C24-4C7C-A708-5E4DD35851A7}" type="presParOf" srcId="{485A3671-BAF5-4125-95A5-FFF810DBAE95}" destId="{EDA12A61-2347-4F3A-8B83-A067EF60291A}" srcOrd="2" destOrd="0" presId="urn:microsoft.com/office/officeart/2005/8/layout/pList2"/>
    <dgm:cxn modelId="{1228D793-E8F0-4E16-ADC9-F3FD5CC01012}" type="presParOf" srcId="{1FA889E2-7FE9-4B9F-ADE3-33D367501280}" destId="{72A1F416-4573-4DC7-BB49-2FBAF5D6C7D9}" srcOrd="3" destOrd="0" presId="urn:microsoft.com/office/officeart/2005/8/layout/pList2"/>
    <dgm:cxn modelId="{E4A1552A-5E5A-4B94-A883-D1F12A51378A}" type="presParOf" srcId="{1FA889E2-7FE9-4B9F-ADE3-33D367501280}" destId="{DD67315C-AE5E-49BA-A197-2542D110B4AF}" srcOrd="4" destOrd="0" presId="urn:microsoft.com/office/officeart/2005/8/layout/pList2"/>
    <dgm:cxn modelId="{9C4E172C-AE22-4907-8AB7-D24F826659F8}" type="presParOf" srcId="{DD67315C-AE5E-49BA-A197-2542D110B4AF}" destId="{70274EBF-3AD6-4D9E-BE6D-B989C2F9D457}" srcOrd="0" destOrd="0" presId="urn:microsoft.com/office/officeart/2005/8/layout/pList2"/>
    <dgm:cxn modelId="{7B31A61B-D43A-4826-89EE-ABCB0CE8A026}" type="presParOf" srcId="{DD67315C-AE5E-49BA-A197-2542D110B4AF}" destId="{AF1C3A29-7CA5-4CC6-B021-7B1493469A87}" srcOrd="1" destOrd="0" presId="urn:microsoft.com/office/officeart/2005/8/layout/pList2"/>
    <dgm:cxn modelId="{06E19D60-ACFC-4DDD-89C5-E7A23163DB4A}" type="presParOf" srcId="{DD67315C-AE5E-49BA-A197-2542D110B4AF}" destId="{FE88A744-89CF-4327-B37B-021927EC30AA}"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6DBD7F-25C7-4E7B-98C2-F9C6B712F4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4CB794F-BEE6-49A2-A857-3445A75CA960}">
      <dgm:prSet phldrT="[Text]"/>
      <dgm:spPr/>
      <dgm:t>
        <a:bodyPr/>
        <a:lstStyle/>
        <a:p>
          <a:r>
            <a:rPr lang="en-GB" dirty="0"/>
            <a:t>Use of Renewable energy for heating has a positive impact.</a:t>
          </a:r>
        </a:p>
      </dgm:t>
    </dgm:pt>
    <dgm:pt modelId="{BBEA27EE-EF5A-45BC-AE45-C0FC3418BE2D}" type="parTrans" cxnId="{90E600A9-8E45-4350-9C8E-46D8903CF12F}">
      <dgm:prSet/>
      <dgm:spPr/>
      <dgm:t>
        <a:bodyPr/>
        <a:lstStyle/>
        <a:p>
          <a:endParaRPr lang="en-GB"/>
        </a:p>
      </dgm:t>
    </dgm:pt>
    <dgm:pt modelId="{9F519D0C-AF5D-4622-9B96-BB1C03CB08F0}" type="sibTrans" cxnId="{90E600A9-8E45-4350-9C8E-46D8903CF12F}">
      <dgm:prSet/>
      <dgm:spPr/>
      <dgm:t>
        <a:bodyPr/>
        <a:lstStyle/>
        <a:p>
          <a:endParaRPr lang="en-GB"/>
        </a:p>
      </dgm:t>
    </dgm:pt>
    <dgm:pt modelId="{4A52D075-A873-44E8-9565-B4D051A3CA25}">
      <dgm:prSet phldrT="[Text]"/>
      <dgm:spPr/>
      <dgm:t>
        <a:bodyPr/>
        <a:lstStyle/>
        <a:p>
          <a:r>
            <a:rPr lang="en-GB" dirty="0"/>
            <a:t>Use of Solar Energy for heating has significant impact.</a:t>
          </a:r>
        </a:p>
      </dgm:t>
    </dgm:pt>
    <dgm:pt modelId="{47CA3CFB-8DBD-4FEB-B040-82FA50A4AB23}" type="parTrans" cxnId="{DBE709D9-1691-4A51-92C7-EF921010F8F4}">
      <dgm:prSet/>
      <dgm:spPr/>
      <dgm:t>
        <a:bodyPr/>
        <a:lstStyle/>
        <a:p>
          <a:endParaRPr lang="en-GB"/>
        </a:p>
      </dgm:t>
    </dgm:pt>
    <dgm:pt modelId="{D289A857-4F33-491A-98BC-4240FDFBF446}" type="sibTrans" cxnId="{DBE709D9-1691-4A51-92C7-EF921010F8F4}">
      <dgm:prSet/>
      <dgm:spPr/>
      <dgm:t>
        <a:bodyPr/>
        <a:lstStyle/>
        <a:p>
          <a:endParaRPr lang="en-GB"/>
        </a:p>
      </dgm:t>
    </dgm:pt>
    <dgm:pt modelId="{D6396ED9-55E1-43A9-8082-225A072E7FB4}">
      <dgm:prSet phldrT="[Text]"/>
      <dgm:spPr/>
      <dgm:t>
        <a:bodyPr/>
        <a:lstStyle/>
        <a:p>
          <a:r>
            <a:rPr lang="en-GB" dirty="0"/>
            <a:t>Use of Renewable energy has an impact on GHG.</a:t>
          </a:r>
        </a:p>
      </dgm:t>
    </dgm:pt>
    <dgm:pt modelId="{605445E9-D684-4E5F-8E0E-8B2BCC26401A}" type="parTrans" cxnId="{DA1EE7BC-8246-42D5-B3F7-2FABCB19D22B}">
      <dgm:prSet/>
      <dgm:spPr/>
      <dgm:t>
        <a:bodyPr/>
        <a:lstStyle/>
        <a:p>
          <a:endParaRPr lang="en-GB"/>
        </a:p>
      </dgm:t>
    </dgm:pt>
    <dgm:pt modelId="{952E854B-8EE1-4934-B7C3-473E830744FD}" type="sibTrans" cxnId="{DA1EE7BC-8246-42D5-B3F7-2FABCB19D22B}">
      <dgm:prSet/>
      <dgm:spPr/>
      <dgm:t>
        <a:bodyPr/>
        <a:lstStyle/>
        <a:p>
          <a:endParaRPr lang="en-GB"/>
        </a:p>
      </dgm:t>
    </dgm:pt>
    <dgm:pt modelId="{83FC21C6-3F89-4170-BB8E-BCDC901A2512}">
      <dgm:prSet phldrT="[Text]"/>
      <dgm:spPr/>
      <dgm:t>
        <a:bodyPr/>
        <a:lstStyle/>
        <a:p>
          <a:r>
            <a:rPr lang="en-GB" dirty="0"/>
            <a:t>Consumption of renewable energy has a significant impact.</a:t>
          </a:r>
        </a:p>
      </dgm:t>
    </dgm:pt>
    <dgm:pt modelId="{AF515796-4723-4C2D-AD7A-0A0FFDAD889A}" type="sibTrans" cxnId="{92391163-5A55-4DFA-88BB-FD0485FA865C}">
      <dgm:prSet/>
      <dgm:spPr/>
      <dgm:t>
        <a:bodyPr/>
        <a:lstStyle/>
        <a:p>
          <a:endParaRPr lang="en-GB"/>
        </a:p>
      </dgm:t>
    </dgm:pt>
    <dgm:pt modelId="{565DA72C-6B0D-4F1C-9FAE-BB5632D26324}" type="parTrans" cxnId="{92391163-5A55-4DFA-88BB-FD0485FA865C}">
      <dgm:prSet/>
      <dgm:spPr/>
      <dgm:t>
        <a:bodyPr/>
        <a:lstStyle/>
        <a:p>
          <a:endParaRPr lang="en-GB"/>
        </a:p>
      </dgm:t>
    </dgm:pt>
    <dgm:pt modelId="{F5D47E94-D8BB-4697-8633-412F22DD210A}" type="pres">
      <dgm:prSet presAssocID="{A96DBD7F-25C7-4E7B-98C2-F9C6B712F4A3}" presName="diagram" presStyleCnt="0">
        <dgm:presLayoutVars>
          <dgm:dir/>
          <dgm:resizeHandles val="exact"/>
        </dgm:presLayoutVars>
      </dgm:prSet>
      <dgm:spPr/>
    </dgm:pt>
    <dgm:pt modelId="{EE76888D-575E-49AC-A676-E79254EAF837}" type="pres">
      <dgm:prSet presAssocID="{74CB794F-BEE6-49A2-A857-3445A75CA960}" presName="node" presStyleLbl="node1" presStyleIdx="0" presStyleCnt="4">
        <dgm:presLayoutVars>
          <dgm:bulletEnabled val="1"/>
        </dgm:presLayoutVars>
      </dgm:prSet>
      <dgm:spPr/>
    </dgm:pt>
    <dgm:pt modelId="{C8D44F3D-B5F5-476B-AA18-9A41621E587E}" type="pres">
      <dgm:prSet presAssocID="{9F519D0C-AF5D-4622-9B96-BB1C03CB08F0}" presName="sibTrans" presStyleCnt="0"/>
      <dgm:spPr/>
    </dgm:pt>
    <dgm:pt modelId="{9A46153D-DB70-4A62-B407-76F126975F9F}" type="pres">
      <dgm:prSet presAssocID="{4A52D075-A873-44E8-9565-B4D051A3CA25}" presName="node" presStyleLbl="node1" presStyleIdx="1" presStyleCnt="4">
        <dgm:presLayoutVars>
          <dgm:bulletEnabled val="1"/>
        </dgm:presLayoutVars>
      </dgm:prSet>
      <dgm:spPr/>
    </dgm:pt>
    <dgm:pt modelId="{56D855A9-A6A9-4998-8ED6-EA466DFC45FC}" type="pres">
      <dgm:prSet presAssocID="{D289A857-4F33-491A-98BC-4240FDFBF446}" presName="sibTrans" presStyleCnt="0"/>
      <dgm:spPr/>
    </dgm:pt>
    <dgm:pt modelId="{AB6F34FA-2C72-41D4-924C-5FDDF9ED4CD2}" type="pres">
      <dgm:prSet presAssocID="{D6396ED9-55E1-43A9-8082-225A072E7FB4}" presName="node" presStyleLbl="node1" presStyleIdx="2" presStyleCnt="4">
        <dgm:presLayoutVars>
          <dgm:bulletEnabled val="1"/>
        </dgm:presLayoutVars>
      </dgm:prSet>
      <dgm:spPr/>
    </dgm:pt>
    <dgm:pt modelId="{ED3FBA33-650E-40A3-94A2-DEC800483C37}" type="pres">
      <dgm:prSet presAssocID="{952E854B-8EE1-4934-B7C3-473E830744FD}" presName="sibTrans" presStyleCnt="0"/>
      <dgm:spPr/>
    </dgm:pt>
    <dgm:pt modelId="{39BF13E7-5E50-4742-B43F-4A51ADABB6CD}" type="pres">
      <dgm:prSet presAssocID="{83FC21C6-3F89-4170-BB8E-BCDC901A2512}" presName="node" presStyleLbl="node1" presStyleIdx="3" presStyleCnt="4">
        <dgm:presLayoutVars>
          <dgm:bulletEnabled val="1"/>
        </dgm:presLayoutVars>
      </dgm:prSet>
      <dgm:spPr/>
    </dgm:pt>
  </dgm:ptLst>
  <dgm:cxnLst>
    <dgm:cxn modelId="{9BA31F27-A9D7-4DA6-9377-5FFF8E362C14}" type="presOf" srcId="{A96DBD7F-25C7-4E7B-98C2-F9C6B712F4A3}" destId="{F5D47E94-D8BB-4697-8633-412F22DD210A}" srcOrd="0" destOrd="0" presId="urn:microsoft.com/office/officeart/2005/8/layout/default"/>
    <dgm:cxn modelId="{92391163-5A55-4DFA-88BB-FD0485FA865C}" srcId="{A96DBD7F-25C7-4E7B-98C2-F9C6B712F4A3}" destId="{83FC21C6-3F89-4170-BB8E-BCDC901A2512}" srcOrd="3" destOrd="0" parTransId="{565DA72C-6B0D-4F1C-9FAE-BB5632D26324}" sibTransId="{AF515796-4723-4C2D-AD7A-0A0FFDAD889A}"/>
    <dgm:cxn modelId="{9C724C4C-026C-4265-99B3-57F6869E0FB8}" type="presOf" srcId="{4A52D075-A873-44E8-9565-B4D051A3CA25}" destId="{9A46153D-DB70-4A62-B407-76F126975F9F}" srcOrd="0" destOrd="0" presId="urn:microsoft.com/office/officeart/2005/8/layout/default"/>
    <dgm:cxn modelId="{AA490580-51EA-4681-AAF4-5A093785D393}" type="presOf" srcId="{D6396ED9-55E1-43A9-8082-225A072E7FB4}" destId="{AB6F34FA-2C72-41D4-924C-5FDDF9ED4CD2}" srcOrd="0" destOrd="0" presId="urn:microsoft.com/office/officeart/2005/8/layout/default"/>
    <dgm:cxn modelId="{90E600A9-8E45-4350-9C8E-46D8903CF12F}" srcId="{A96DBD7F-25C7-4E7B-98C2-F9C6B712F4A3}" destId="{74CB794F-BEE6-49A2-A857-3445A75CA960}" srcOrd="0" destOrd="0" parTransId="{BBEA27EE-EF5A-45BC-AE45-C0FC3418BE2D}" sibTransId="{9F519D0C-AF5D-4622-9B96-BB1C03CB08F0}"/>
    <dgm:cxn modelId="{DA1EE7BC-8246-42D5-B3F7-2FABCB19D22B}" srcId="{A96DBD7F-25C7-4E7B-98C2-F9C6B712F4A3}" destId="{D6396ED9-55E1-43A9-8082-225A072E7FB4}" srcOrd="2" destOrd="0" parTransId="{605445E9-D684-4E5F-8E0E-8B2BCC26401A}" sibTransId="{952E854B-8EE1-4934-B7C3-473E830744FD}"/>
    <dgm:cxn modelId="{66B947CC-8EEC-4DBD-AD38-0891952972AC}" type="presOf" srcId="{83FC21C6-3F89-4170-BB8E-BCDC901A2512}" destId="{39BF13E7-5E50-4742-B43F-4A51ADABB6CD}" srcOrd="0" destOrd="0" presId="urn:microsoft.com/office/officeart/2005/8/layout/default"/>
    <dgm:cxn modelId="{DBE709D9-1691-4A51-92C7-EF921010F8F4}" srcId="{A96DBD7F-25C7-4E7B-98C2-F9C6B712F4A3}" destId="{4A52D075-A873-44E8-9565-B4D051A3CA25}" srcOrd="1" destOrd="0" parTransId="{47CA3CFB-8DBD-4FEB-B040-82FA50A4AB23}" sibTransId="{D289A857-4F33-491A-98BC-4240FDFBF446}"/>
    <dgm:cxn modelId="{1BAAFFEC-D837-48E3-8D57-156870094CE8}" type="presOf" srcId="{74CB794F-BEE6-49A2-A857-3445A75CA960}" destId="{EE76888D-575E-49AC-A676-E79254EAF837}" srcOrd="0" destOrd="0" presId="urn:microsoft.com/office/officeart/2005/8/layout/default"/>
    <dgm:cxn modelId="{DD96DD77-C6A0-49EF-BF76-1BA293FD3688}" type="presParOf" srcId="{F5D47E94-D8BB-4697-8633-412F22DD210A}" destId="{EE76888D-575E-49AC-A676-E79254EAF837}" srcOrd="0" destOrd="0" presId="urn:microsoft.com/office/officeart/2005/8/layout/default"/>
    <dgm:cxn modelId="{58F60210-E0C6-491B-8BBC-49C831D69142}" type="presParOf" srcId="{F5D47E94-D8BB-4697-8633-412F22DD210A}" destId="{C8D44F3D-B5F5-476B-AA18-9A41621E587E}" srcOrd="1" destOrd="0" presId="urn:microsoft.com/office/officeart/2005/8/layout/default"/>
    <dgm:cxn modelId="{DC388E95-8FA3-4A3B-931B-E093D0A687AA}" type="presParOf" srcId="{F5D47E94-D8BB-4697-8633-412F22DD210A}" destId="{9A46153D-DB70-4A62-B407-76F126975F9F}" srcOrd="2" destOrd="0" presId="urn:microsoft.com/office/officeart/2005/8/layout/default"/>
    <dgm:cxn modelId="{4675F5D2-0789-4311-8507-6B2DFFF464ED}" type="presParOf" srcId="{F5D47E94-D8BB-4697-8633-412F22DD210A}" destId="{56D855A9-A6A9-4998-8ED6-EA466DFC45FC}" srcOrd="3" destOrd="0" presId="urn:microsoft.com/office/officeart/2005/8/layout/default"/>
    <dgm:cxn modelId="{9C6413B4-84D3-4479-A440-E582BAC0F32A}" type="presParOf" srcId="{F5D47E94-D8BB-4697-8633-412F22DD210A}" destId="{AB6F34FA-2C72-41D4-924C-5FDDF9ED4CD2}" srcOrd="4" destOrd="0" presId="urn:microsoft.com/office/officeart/2005/8/layout/default"/>
    <dgm:cxn modelId="{93A1128F-29C1-4786-858E-284BAF638881}" type="presParOf" srcId="{F5D47E94-D8BB-4697-8633-412F22DD210A}" destId="{ED3FBA33-650E-40A3-94A2-DEC800483C37}" srcOrd="5" destOrd="0" presId="urn:microsoft.com/office/officeart/2005/8/layout/default"/>
    <dgm:cxn modelId="{8037D58D-1913-4D66-9CD8-2812621F1A91}" type="presParOf" srcId="{F5D47E94-D8BB-4697-8633-412F22DD210A}" destId="{39BF13E7-5E50-4742-B43F-4A51ADABB6C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195A-7244-4071-9C2D-9B11FC91E458}">
      <dsp:nvSpPr>
        <dsp:cNvPr id="0" name=""/>
        <dsp:cNvSpPr/>
      </dsp:nvSpPr>
      <dsp:spPr>
        <a:xfrm>
          <a:off x="271105" y="3043"/>
          <a:ext cx="3116684" cy="18700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Partial Least Squares (PLS) Structural Equation Modelling (SEM) used  for building the theory.</a:t>
          </a:r>
          <a:endParaRPr lang="en-US" sz="1700" kern="1200" dirty="0"/>
        </a:p>
      </dsp:txBody>
      <dsp:txXfrm>
        <a:off x="271105" y="3043"/>
        <a:ext cx="3116684" cy="1870010"/>
      </dsp:txXfrm>
    </dsp:sp>
    <dsp:sp modelId="{F96B8899-A7DC-4C2E-8E00-4D9EC9659131}">
      <dsp:nvSpPr>
        <dsp:cNvPr id="0" name=""/>
        <dsp:cNvSpPr/>
      </dsp:nvSpPr>
      <dsp:spPr>
        <a:xfrm>
          <a:off x="3699457" y="3043"/>
          <a:ext cx="3116684" cy="18700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Secondary data from various sources have been analysed.</a:t>
          </a:r>
          <a:endParaRPr lang="en-US" sz="1700" kern="1200" dirty="0"/>
        </a:p>
      </dsp:txBody>
      <dsp:txXfrm>
        <a:off x="3699457" y="3043"/>
        <a:ext cx="3116684" cy="1870010"/>
      </dsp:txXfrm>
    </dsp:sp>
    <dsp:sp modelId="{431E1ED8-9986-4F1E-A179-D6877915CA27}">
      <dsp:nvSpPr>
        <dsp:cNvPr id="0" name=""/>
        <dsp:cNvSpPr/>
      </dsp:nvSpPr>
      <dsp:spPr>
        <a:xfrm>
          <a:off x="7127810" y="3043"/>
          <a:ext cx="3116684" cy="18700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Data set for 13 years (2010-2022) used for analysis to accommodate comparable renewable energy data.</a:t>
          </a:r>
          <a:endParaRPr lang="en-US" sz="1700" kern="1200" dirty="0"/>
        </a:p>
      </dsp:txBody>
      <dsp:txXfrm>
        <a:off x="7127810" y="3043"/>
        <a:ext cx="3116684" cy="1870010"/>
      </dsp:txXfrm>
    </dsp:sp>
    <dsp:sp modelId="{6065A2E8-5B17-454A-B23A-6010574F8065}">
      <dsp:nvSpPr>
        <dsp:cNvPr id="0" name=""/>
        <dsp:cNvSpPr/>
      </dsp:nvSpPr>
      <dsp:spPr>
        <a:xfrm>
          <a:off x="1985281" y="2184722"/>
          <a:ext cx="3116684" cy="18700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SEM helps in modelling causal networks of effects simultaneously—rather than in a piecemeal manner.</a:t>
          </a:r>
          <a:endParaRPr lang="en-US" sz="1700" kern="1200" dirty="0"/>
        </a:p>
      </dsp:txBody>
      <dsp:txXfrm>
        <a:off x="1985281" y="2184722"/>
        <a:ext cx="3116684" cy="1870010"/>
      </dsp:txXfrm>
    </dsp:sp>
    <dsp:sp modelId="{B7F0A538-4FE5-414F-8C1A-0D86279A8B72}">
      <dsp:nvSpPr>
        <dsp:cNvPr id="0" name=""/>
        <dsp:cNvSpPr/>
      </dsp:nvSpPr>
      <dsp:spPr>
        <a:xfrm>
          <a:off x="5413634" y="2184722"/>
          <a:ext cx="3116684" cy="18700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SEM can model multiple independent variables (IV) and multiple dependent variables (DV), chains of causal effects and indirect effects, and the latent constructs that variables are meant to measure.</a:t>
          </a:r>
          <a:endParaRPr lang="en-US" sz="1700" kern="1200" dirty="0"/>
        </a:p>
      </dsp:txBody>
      <dsp:txXfrm>
        <a:off x="5413634" y="2184722"/>
        <a:ext cx="3116684" cy="1870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6DB78-BAA9-4769-B683-E9A20FF6162B}">
      <dsp:nvSpPr>
        <dsp:cNvPr id="0" name=""/>
        <dsp:cNvSpPr/>
      </dsp:nvSpPr>
      <dsp:spPr>
        <a:xfrm>
          <a:off x="0" y="0"/>
          <a:ext cx="5188267" cy="18259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1BC0F-F8CF-4D4C-9660-62E479287604}">
      <dsp:nvSpPr>
        <dsp:cNvPr id="0" name=""/>
        <dsp:cNvSpPr/>
      </dsp:nvSpPr>
      <dsp:spPr>
        <a:xfrm>
          <a:off x="155648" y="243459"/>
          <a:ext cx="1524053" cy="133902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EC6C6C-2A0E-4D86-B477-9C8918BF0020}">
      <dsp:nvSpPr>
        <dsp:cNvPr id="0" name=""/>
        <dsp:cNvSpPr/>
      </dsp:nvSpPr>
      <dsp:spPr>
        <a:xfrm rot="10800000">
          <a:off x="155648" y="1825942"/>
          <a:ext cx="1524053" cy="223170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Household</a:t>
          </a:r>
          <a:r>
            <a:rPr lang="en-GB" sz="2000" kern="1200" dirty="0"/>
            <a:t> </a:t>
          </a:r>
          <a:r>
            <a:rPr lang="en-GB" sz="1800" kern="1200" dirty="0"/>
            <a:t>Expenditure</a:t>
          </a:r>
        </a:p>
        <a:p>
          <a:pPr marL="0" lvl="0" indent="0" algn="ctr" defTabSz="800100">
            <a:lnSpc>
              <a:spcPct val="90000"/>
            </a:lnSpc>
            <a:spcBef>
              <a:spcPct val="0"/>
            </a:spcBef>
            <a:spcAft>
              <a:spcPct val="35000"/>
            </a:spcAft>
            <a:buNone/>
          </a:pPr>
          <a:endParaRPr lang="en-GB" sz="1600" kern="1200" dirty="0"/>
        </a:p>
      </dsp:txBody>
      <dsp:txXfrm rot="10800000">
        <a:off x="202518" y="1825942"/>
        <a:ext cx="1430313" cy="2184837"/>
      </dsp:txXfrm>
    </dsp:sp>
    <dsp:sp modelId="{EDA12A61-2347-4F3A-8B83-A067EF60291A}">
      <dsp:nvSpPr>
        <dsp:cNvPr id="0" name=""/>
        <dsp:cNvSpPr/>
      </dsp:nvSpPr>
      <dsp:spPr>
        <a:xfrm>
          <a:off x="1832106" y="243459"/>
          <a:ext cx="1524053" cy="133902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E2CEA-E389-4D37-B38E-697B54E0BBF6}">
      <dsp:nvSpPr>
        <dsp:cNvPr id="0" name=""/>
        <dsp:cNvSpPr/>
      </dsp:nvSpPr>
      <dsp:spPr>
        <a:xfrm rot="10800000">
          <a:off x="1832106" y="1825942"/>
          <a:ext cx="1524053" cy="223170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Winter Fuel Payments</a:t>
          </a:r>
        </a:p>
        <a:p>
          <a:pPr marL="0" lvl="0" indent="0" algn="ctr" defTabSz="800100">
            <a:lnSpc>
              <a:spcPct val="90000"/>
            </a:lnSpc>
            <a:spcBef>
              <a:spcPct val="0"/>
            </a:spcBef>
            <a:spcAft>
              <a:spcPct val="35000"/>
            </a:spcAft>
            <a:buNone/>
          </a:pPr>
          <a:endParaRPr lang="en-GB" sz="2200" kern="1200" dirty="0"/>
        </a:p>
      </dsp:txBody>
      <dsp:txXfrm rot="10800000">
        <a:off x="1878976" y="1825942"/>
        <a:ext cx="1430313" cy="2184837"/>
      </dsp:txXfrm>
    </dsp:sp>
    <dsp:sp modelId="{FE88A744-89CF-4327-B37B-021927EC30AA}">
      <dsp:nvSpPr>
        <dsp:cNvPr id="0" name=""/>
        <dsp:cNvSpPr/>
      </dsp:nvSpPr>
      <dsp:spPr>
        <a:xfrm>
          <a:off x="3508565" y="243459"/>
          <a:ext cx="1524053" cy="133902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74EBF-3AD6-4D9E-BE6D-B989C2F9D457}">
      <dsp:nvSpPr>
        <dsp:cNvPr id="0" name=""/>
        <dsp:cNvSpPr/>
      </dsp:nvSpPr>
      <dsp:spPr>
        <a:xfrm rot="10800000">
          <a:off x="3474274" y="1825942"/>
          <a:ext cx="1524053" cy="223170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Oil Prices </a:t>
          </a:r>
        </a:p>
      </dsp:txBody>
      <dsp:txXfrm rot="10800000">
        <a:off x="3521144" y="1825942"/>
        <a:ext cx="1430313" cy="2184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6DB78-BAA9-4769-B683-E9A20FF6162B}">
      <dsp:nvSpPr>
        <dsp:cNvPr id="0" name=""/>
        <dsp:cNvSpPr/>
      </dsp:nvSpPr>
      <dsp:spPr>
        <a:xfrm>
          <a:off x="0" y="0"/>
          <a:ext cx="5188267" cy="18259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1BC0F-F8CF-4D4C-9660-62E479287604}">
      <dsp:nvSpPr>
        <dsp:cNvPr id="0" name=""/>
        <dsp:cNvSpPr/>
      </dsp:nvSpPr>
      <dsp:spPr>
        <a:xfrm>
          <a:off x="155648" y="243459"/>
          <a:ext cx="1524053" cy="133902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EC6C6C-2A0E-4D86-B477-9C8918BF0020}">
      <dsp:nvSpPr>
        <dsp:cNvPr id="0" name=""/>
        <dsp:cNvSpPr/>
      </dsp:nvSpPr>
      <dsp:spPr>
        <a:xfrm rot="10800000">
          <a:off x="155648" y="1825942"/>
          <a:ext cx="1524053" cy="223170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Inflation</a:t>
          </a:r>
        </a:p>
        <a:p>
          <a:pPr marL="0" lvl="0" indent="0" algn="ctr" defTabSz="800100">
            <a:lnSpc>
              <a:spcPct val="90000"/>
            </a:lnSpc>
            <a:spcBef>
              <a:spcPct val="0"/>
            </a:spcBef>
            <a:spcAft>
              <a:spcPct val="35000"/>
            </a:spcAft>
            <a:buNone/>
          </a:pPr>
          <a:endParaRPr lang="en-GB" sz="1600" kern="1200" dirty="0"/>
        </a:p>
        <a:p>
          <a:pPr marL="0" lvl="0" indent="0" algn="ctr" defTabSz="800100">
            <a:lnSpc>
              <a:spcPct val="90000"/>
            </a:lnSpc>
            <a:spcBef>
              <a:spcPct val="0"/>
            </a:spcBef>
            <a:spcAft>
              <a:spcPct val="35000"/>
            </a:spcAft>
            <a:buNone/>
          </a:pPr>
          <a:endParaRPr lang="en-GB" sz="1600" kern="1200" dirty="0"/>
        </a:p>
      </dsp:txBody>
      <dsp:txXfrm rot="10800000">
        <a:off x="202518" y="1825942"/>
        <a:ext cx="1430313" cy="2184837"/>
      </dsp:txXfrm>
    </dsp:sp>
    <dsp:sp modelId="{EDA12A61-2347-4F3A-8B83-A067EF60291A}">
      <dsp:nvSpPr>
        <dsp:cNvPr id="0" name=""/>
        <dsp:cNvSpPr/>
      </dsp:nvSpPr>
      <dsp:spPr>
        <a:xfrm>
          <a:off x="1832106" y="243459"/>
          <a:ext cx="1524053" cy="133902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E2CEA-E389-4D37-B38E-697B54E0BBF6}">
      <dsp:nvSpPr>
        <dsp:cNvPr id="0" name=""/>
        <dsp:cNvSpPr/>
      </dsp:nvSpPr>
      <dsp:spPr>
        <a:xfrm rot="10800000">
          <a:off x="1832106" y="1825942"/>
          <a:ext cx="1524053" cy="223170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dirty="0"/>
            <a:t>Disconnection of Gas and Electricity</a:t>
          </a:r>
        </a:p>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kern="1200" dirty="0"/>
            <a:t>High</a:t>
          </a:r>
        </a:p>
      </dsp:txBody>
      <dsp:txXfrm rot="10800000">
        <a:off x="1878976" y="1825942"/>
        <a:ext cx="1430313" cy="2184837"/>
      </dsp:txXfrm>
    </dsp:sp>
    <dsp:sp modelId="{FE88A744-89CF-4327-B37B-021927EC30AA}">
      <dsp:nvSpPr>
        <dsp:cNvPr id="0" name=""/>
        <dsp:cNvSpPr/>
      </dsp:nvSpPr>
      <dsp:spPr>
        <a:xfrm>
          <a:off x="3508565" y="243459"/>
          <a:ext cx="1524053" cy="133902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74EBF-3AD6-4D9E-BE6D-B989C2F9D457}">
      <dsp:nvSpPr>
        <dsp:cNvPr id="0" name=""/>
        <dsp:cNvSpPr/>
      </dsp:nvSpPr>
      <dsp:spPr>
        <a:xfrm rot="10800000">
          <a:off x="3508565" y="1825942"/>
          <a:ext cx="1524053" cy="223170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dirty="0"/>
            <a:t>Env Tax</a:t>
          </a:r>
        </a:p>
        <a:p>
          <a:pPr marL="0" lvl="0" indent="0" algn="ctr" defTabSz="711200">
            <a:lnSpc>
              <a:spcPct val="90000"/>
            </a:lnSpc>
            <a:spcBef>
              <a:spcPct val="0"/>
            </a:spcBef>
            <a:spcAft>
              <a:spcPct val="35000"/>
            </a:spcAft>
            <a:buNone/>
          </a:pPr>
          <a:r>
            <a:rPr lang="en-GB" sz="1600" kern="1200" dirty="0"/>
            <a:t>Gas Price</a:t>
          </a:r>
        </a:p>
        <a:p>
          <a:pPr marL="0" lvl="0" indent="0" algn="ctr" defTabSz="711200">
            <a:lnSpc>
              <a:spcPct val="90000"/>
            </a:lnSpc>
            <a:spcBef>
              <a:spcPct val="0"/>
            </a:spcBef>
            <a:spcAft>
              <a:spcPct val="35000"/>
            </a:spcAft>
            <a:buNone/>
          </a:pPr>
          <a:r>
            <a:rPr lang="en-GB" sz="1600" kern="1200" dirty="0"/>
            <a:t>Excess Winter Deaths </a:t>
          </a:r>
        </a:p>
      </dsp:txBody>
      <dsp:txXfrm rot="10800000">
        <a:off x="3555435" y="1825942"/>
        <a:ext cx="1430313" cy="2184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888D-575E-49AC-A676-E79254EAF837}">
      <dsp:nvSpPr>
        <dsp:cNvPr id="0" name=""/>
        <dsp:cNvSpPr/>
      </dsp:nvSpPr>
      <dsp:spPr>
        <a:xfrm>
          <a:off x="271105" y="2980"/>
          <a:ext cx="3116684" cy="1870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Use of Renewable energy for heating has a positive impact.</a:t>
          </a:r>
        </a:p>
      </dsp:txBody>
      <dsp:txXfrm>
        <a:off x="271105" y="2980"/>
        <a:ext cx="3116684" cy="1870010"/>
      </dsp:txXfrm>
    </dsp:sp>
    <dsp:sp modelId="{9A46153D-DB70-4A62-B407-76F126975F9F}">
      <dsp:nvSpPr>
        <dsp:cNvPr id="0" name=""/>
        <dsp:cNvSpPr/>
      </dsp:nvSpPr>
      <dsp:spPr>
        <a:xfrm>
          <a:off x="3699457" y="2980"/>
          <a:ext cx="3116684" cy="1870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Use of Solar Energy for heating has significant impact.</a:t>
          </a:r>
        </a:p>
      </dsp:txBody>
      <dsp:txXfrm>
        <a:off x="3699457" y="2980"/>
        <a:ext cx="3116684" cy="1870010"/>
      </dsp:txXfrm>
    </dsp:sp>
    <dsp:sp modelId="{AB6F34FA-2C72-41D4-924C-5FDDF9ED4CD2}">
      <dsp:nvSpPr>
        <dsp:cNvPr id="0" name=""/>
        <dsp:cNvSpPr/>
      </dsp:nvSpPr>
      <dsp:spPr>
        <a:xfrm>
          <a:off x="7127810" y="2980"/>
          <a:ext cx="3116684" cy="1870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Use of Renewable energy has an impact on GHG.</a:t>
          </a:r>
        </a:p>
      </dsp:txBody>
      <dsp:txXfrm>
        <a:off x="7127810" y="2980"/>
        <a:ext cx="3116684" cy="1870010"/>
      </dsp:txXfrm>
    </dsp:sp>
    <dsp:sp modelId="{39BF13E7-5E50-4742-B43F-4A51ADABB6CD}">
      <dsp:nvSpPr>
        <dsp:cNvPr id="0" name=""/>
        <dsp:cNvSpPr/>
      </dsp:nvSpPr>
      <dsp:spPr>
        <a:xfrm>
          <a:off x="3699457" y="2184659"/>
          <a:ext cx="3116684" cy="1870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Consumption of renewable energy has a significant impact.</a:t>
          </a:r>
        </a:p>
      </dsp:txBody>
      <dsp:txXfrm>
        <a:off x="3699457" y="2184659"/>
        <a:ext cx="3116684" cy="18700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FE14B-3ACE-C14B-976F-D4DD09CFBFB4}" type="datetimeFigureOut">
              <a:rPr lang="en-US" smtClean="0"/>
              <a:t>7/2/2024</a:t>
            </a:fld>
            <a:endParaRPr lang="en-US"/>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479B3-42F7-3944-841C-181ACE96E93A}" type="slidenum">
              <a:rPr lang="en-US" smtClean="0"/>
              <a:t>‹#›</a:t>
            </a:fld>
            <a:endParaRPr lang="en-US"/>
          </a:p>
        </p:txBody>
      </p:sp>
    </p:spTree>
    <p:extLst>
      <p:ext uri="{BB962C8B-B14F-4D97-AF65-F5344CB8AC3E}">
        <p14:creationId xmlns:p14="http://schemas.microsoft.com/office/powerpoint/2010/main" val="94738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FFB5D-C1F5-2842-8CAF-C81518F68F7E}"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6536-074C-7C47-ADA5-29478494173A}" type="slidenum">
              <a:rPr lang="en-US" smtClean="0"/>
              <a:t>‹#›</a:t>
            </a:fld>
            <a:endParaRPr lang="en-US"/>
          </a:p>
        </p:txBody>
      </p:sp>
    </p:spTree>
    <p:extLst>
      <p:ext uri="{BB962C8B-B14F-4D97-AF65-F5344CB8AC3E}">
        <p14:creationId xmlns:p14="http://schemas.microsoft.com/office/powerpoint/2010/main" val="20417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a:t>
            </a:fld>
            <a:endParaRPr lang="en-US"/>
          </a:p>
        </p:txBody>
      </p:sp>
    </p:spTree>
    <p:extLst>
      <p:ext uri="{BB962C8B-B14F-4D97-AF65-F5344CB8AC3E}">
        <p14:creationId xmlns:p14="http://schemas.microsoft.com/office/powerpoint/2010/main" val="133224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13</a:t>
            </a:fld>
            <a:endParaRPr lang="en-US"/>
          </a:p>
        </p:txBody>
      </p:sp>
    </p:spTree>
    <p:extLst>
      <p:ext uri="{BB962C8B-B14F-4D97-AF65-F5344CB8AC3E}">
        <p14:creationId xmlns:p14="http://schemas.microsoft.com/office/powerpoint/2010/main" val="80422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14</a:t>
            </a:fld>
            <a:endParaRPr lang="en-US"/>
          </a:p>
        </p:txBody>
      </p:sp>
    </p:spTree>
    <p:extLst>
      <p:ext uri="{BB962C8B-B14F-4D97-AF65-F5344CB8AC3E}">
        <p14:creationId xmlns:p14="http://schemas.microsoft.com/office/powerpoint/2010/main" val="95425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16</a:t>
            </a:fld>
            <a:endParaRPr lang="en-US"/>
          </a:p>
        </p:txBody>
      </p:sp>
    </p:spTree>
    <p:extLst>
      <p:ext uri="{BB962C8B-B14F-4D97-AF65-F5344CB8AC3E}">
        <p14:creationId xmlns:p14="http://schemas.microsoft.com/office/powerpoint/2010/main" val="198198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18</a:t>
            </a:fld>
            <a:endParaRPr lang="en-US"/>
          </a:p>
        </p:txBody>
      </p:sp>
    </p:spTree>
    <p:extLst>
      <p:ext uri="{BB962C8B-B14F-4D97-AF65-F5344CB8AC3E}">
        <p14:creationId xmlns:p14="http://schemas.microsoft.com/office/powerpoint/2010/main" val="244799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19</a:t>
            </a:fld>
            <a:endParaRPr lang="en-US"/>
          </a:p>
        </p:txBody>
      </p:sp>
    </p:spTree>
    <p:extLst>
      <p:ext uri="{BB962C8B-B14F-4D97-AF65-F5344CB8AC3E}">
        <p14:creationId xmlns:p14="http://schemas.microsoft.com/office/powerpoint/2010/main" val="100764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Winter fuel payment policy needs to be revaluated to ensure that it reaches the most vulnerable and low-income households and not just the targeted old aged population.  Such payments can also lead to complacency amongst the population and people may be dissuaded to increase their household incomes to be eligible for such payments. </a:t>
            </a:r>
          </a:p>
          <a:p>
            <a:r>
              <a:rPr lang="en-GB" dirty="0"/>
              <a:t>UK Government has introduced Energy Company Obligations including environmental taxation which does not have a significant impact on fuel poverty primarily because of the regressive nature of these taxes, which are passed on to the consumer bills as demonstrated in several studies.</a:t>
            </a:r>
          </a:p>
        </p:txBody>
      </p:sp>
      <p:sp>
        <p:nvSpPr>
          <p:cNvPr id="4" name="Slide Number Placeholder 3"/>
          <p:cNvSpPr>
            <a:spLocks noGrp="1"/>
          </p:cNvSpPr>
          <p:nvPr>
            <p:ph type="sldNum" sz="quarter" idx="5"/>
          </p:nvPr>
        </p:nvSpPr>
        <p:spPr/>
        <p:txBody>
          <a:bodyPr/>
          <a:lstStyle/>
          <a:p>
            <a:fld id="{551F6536-074C-7C47-ADA5-29478494173A}" type="slidenum">
              <a:rPr lang="en-US" smtClean="0"/>
              <a:t>20</a:t>
            </a:fld>
            <a:endParaRPr lang="en-US"/>
          </a:p>
        </p:txBody>
      </p:sp>
    </p:spTree>
    <p:extLst>
      <p:ext uri="{BB962C8B-B14F-4D97-AF65-F5344CB8AC3E}">
        <p14:creationId xmlns:p14="http://schemas.microsoft.com/office/powerpoint/2010/main" val="56397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1F6536-074C-7C47-ADA5-29478494173A}" type="slidenum">
              <a:rPr lang="en-US" smtClean="0"/>
              <a:t>22</a:t>
            </a:fld>
            <a:endParaRPr lang="en-US"/>
          </a:p>
        </p:txBody>
      </p:sp>
    </p:spTree>
    <p:extLst>
      <p:ext uri="{BB962C8B-B14F-4D97-AF65-F5344CB8AC3E}">
        <p14:creationId xmlns:p14="http://schemas.microsoft.com/office/powerpoint/2010/main" val="66630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2</a:t>
            </a:fld>
            <a:endParaRPr lang="en-US"/>
          </a:p>
        </p:txBody>
      </p:sp>
    </p:spTree>
    <p:extLst>
      <p:ext uri="{BB962C8B-B14F-4D97-AF65-F5344CB8AC3E}">
        <p14:creationId xmlns:p14="http://schemas.microsoft.com/office/powerpoint/2010/main" val="295414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3</a:t>
            </a:fld>
            <a:endParaRPr lang="en-US"/>
          </a:p>
        </p:txBody>
      </p:sp>
    </p:spTree>
    <p:extLst>
      <p:ext uri="{BB962C8B-B14F-4D97-AF65-F5344CB8AC3E}">
        <p14:creationId xmlns:p14="http://schemas.microsoft.com/office/powerpoint/2010/main" val="328459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Boardman (1991) developed the concept, using the focus on disproportionate energy expenditure by low income households as the basis for defining 10% EP; this was based on findings (from the 1988 UK Food and Expenditure Survey) that the 30% of households with the lowest incomes devoted on average 10% of their income to energy, about twice the median proportion for the population as a whole. </a:t>
            </a:r>
          </a:p>
          <a:p>
            <a:endParaRPr lang="en-GB" dirty="0"/>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4</a:t>
            </a:fld>
            <a:endParaRPr lang="en-US"/>
          </a:p>
        </p:txBody>
      </p:sp>
    </p:spTree>
    <p:extLst>
      <p:ext uri="{BB962C8B-B14F-4D97-AF65-F5344CB8AC3E}">
        <p14:creationId xmlns:p14="http://schemas.microsoft.com/office/powerpoint/2010/main" val="429378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5</a:t>
            </a:fld>
            <a:endParaRPr lang="en-US"/>
          </a:p>
        </p:txBody>
      </p:sp>
    </p:spTree>
    <p:extLst>
      <p:ext uri="{BB962C8B-B14F-4D97-AF65-F5344CB8AC3E}">
        <p14:creationId xmlns:p14="http://schemas.microsoft.com/office/powerpoint/2010/main" val="289382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6</a:t>
            </a:fld>
            <a:endParaRPr lang="en-US"/>
          </a:p>
        </p:txBody>
      </p:sp>
    </p:spTree>
    <p:extLst>
      <p:ext uri="{BB962C8B-B14F-4D97-AF65-F5344CB8AC3E}">
        <p14:creationId xmlns:p14="http://schemas.microsoft.com/office/powerpoint/2010/main" val="18447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prime advantages of SEM is the ability to include latent (unobserved) variables in causal models. Thus, the researcher may model abstract constructs comprised of many indicators (observed variables), each of which is a reflection or a dimension of the latent construct. Another key advantage of SEM is that it enables the researcher to estimate complete causal networks simultaneously. For example, the effect of can be estimated while also estimating the effects of and , as well as the indirect effect of A on C through B. In addition, these effects can all be estimated across multiple groups</a:t>
            </a:r>
          </a:p>
        </p:txBody>
      </p:sp>
      <p:sp>
        <p:nvSpPr>
          <p:cNvPr id="4" name="Slide Number Placeholder 3"/>
          <p:cNvSpPr>
            <a:spLocks noGrp="1"/>
          </p:cNvSpPr>
          <p:nvPr>
            <p:ph type="sldNum" sz="quarter" idx="5"/>
          </p:nvPr>
        </p:nvSpPr>
        <p:spPr/>
        <p:txBody>
          <a:bodyPr/>
          <a:lstStyle/>
          <a:p>
            <a:fld id="{551F6536-074C-7C47-ADA5-29478494173A}" type="slidenum">
              <a:rPr lang="en-US" smtClean="0"/>
              <a:t>8</a:t>
            </a:fld>
            <a:endParaRPr lang="en-US"/>
          </a:p>
        </p:txBody>
      </p:sp>
    </p:spTree>
    <p:extLst>
      <p:ext uri="{BB962C8B-B14F-4D97-AF65-F5344CB8AC3E}">
        <p14:creationId xmlns:p14="http://schemas.microsoft.com/office/powerpoint/2010/main" val="155181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Open Sans" panose="020B0606030504020204" pitchFamily="34" charset="0"/>
                <a:ea typeface="Calibri" panose="020F0502020204030204" pitchFamily="34" charset="0"/>
                <a:cs typeface="Times New Roman" panose="02020603050405020304" pitchFamily="18" charset="0"/>
              </a:rPr>
              <a:t>The above analysis demonstrates that the impact of THE and WFP is high though THE has a negative loading factor. This could be attributed to the relation of Household Income to the expenditure. Studies have demonstrated that the household expenditure or income have  a direct impact on the fuel poverty  (Moore 2012; </a:t>
            </a:r>
            <a:r>
              <a:rPr lang="en-GB" sz="1800" dirty="0" err="1">
                <a:effectLst/>
                <a:latin typeface="Open Sans" panose="020B0606030504020204" pitchFamily="34" charset="0"/>
                <a:ea typeface="Calibri" panose="020F0502020204030204" pitchFamily="34" charset="0"/>
                <a:cs typeface="Times New Roman" panose="02020603050405020304" pitchFamily="18" charset="0"/>
              </a:rPr>
              <a:t>Siksnelyte-Butkiene</a:t>
            </a:r>
            <a:r>
              <a:rPr lang="en-GB" sz="1800" dirty="0">
                <a:effectLst/>
                <a:latin typeface="Open Sans" panose="020B0606030504020204" pitchFamily="34" charset="0"/>
                <a:ea typeface="Calibri" panose="020F0502020204030204" pitchFamily="34" charset="0"/>
                <a:cs typeface="Times New Roman" panose="02020603050405020304" pitchFamily="18" charset="0"/>
              </a:rPr>
              <a:t> et al, 2021). Winter Fuel Payment has a positive impact. Oil Prices and Inflation have a low loading factor but do impact fuel poverty. The influence of fuel poverty is highest on the gas and electricity disconnections as observed in the regression analysis also.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11</a:t>
            </a:fld>
            <a:endParaRPr lang="en-US"/>
          </a:p>
        </p:txBody>
      </p:sp>
    </p:spTree>
    <p:extLst>
      <p:ext uri="{BB962C8B-B14F-4D97-AF65-F5344CB8AC3E}">
        <p14:creationId xmlns:p14="http://schemas.microsoft.com/office/powerpoint/2010/main" val="34051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12</a:t>
            </a:fld>
            <a:endParaRPr lang="en-US"/>
          </a:p>
        </p:txBody>
      </p:sp>
    </p:spTree>
    <p:extLst>
      <p:ext uri="{BB962C8B-B14F-4D97-AF65-F5344CB8AC3E}">
        <p14:creationId xmlns:p14="http://schemas.microsoft.com/office/powerpoint/2010/main" val="376873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8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562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grpSp>
        <p:nvGrpSpPr>
          <p:cNvPr id="8" name="Group 7"/>
          <p:cNvGrpSpPr/>
          <p:nvPr/>
        </p:nvGrpSpPr>
        <p:grpSpPr>
          <a:xfrm>
            <a:off x="0" y="6780042"/>
            <a:ext cx="12192000" cy="77958"/>
            <a:chOff x="0" y="6693778"/>
            <a:chExt cx="9144000" cy="77958"/>
          </a:xfrm>
        </p:grpSpPr>
        <p:sp>
          <p:nvSpPr>
            <p:cNvPr id="9" name="Rectangle 8"/>
            <p:cNvSpPr/>
            <p:nvPr/>
          </p:nvSpPr>
          <p:spPr>
            <a:xfrm>
              <a:off x="0" y="6693778"/>
              <a:ext cx="2383277" cy="778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800">
                <a:solidFill>
                  <a:prstClr val="white"/>
                </a:solidFill>
              </a:endParaRPr>
            </a:p>
          </p:txBody>
        </p:sp>
        <p:sp>
          <p:nvSpPr>
            <p:cNvPr id="10" name="Rectangle 9"/>
            <p:cNvSpPr/>
            <p:nvPr/>
          </p:nvSpPr>
          <p:spPr>
            <a:xfrm>
              <a:off x="2383277" y="6693915"/>
              <a:ext cx="6760723" cy="77821"/>
            </a:xfrm>
            <a:prstGeom prst="rect">
              <a:avLst/>
            </a:prstGeom>
            <a:gradFill flip="none" rotWithShape="1">
              <a:gsLst>
                <a:gs pos="77000">
                  <a:srgbClr val="00B0F0"/>
                </a:gs>
                <a:gs pos="0">
                  <a:srgbClr val="0092DA"/>
                </a:gs>
                <a:gs pos="10000">
                  <a:srgbClr val="94DEF9"/>
                </a:gs>
                <a:gs pos="21000">
                  <a:schemeClr val="bg1"/>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800">
                <a:solidFill>
                  <a:prstClr val="white"/>
                </a:solidFill>
              </a:endParaRPr>
            </a:p>
          </p:txBody>
        </p:sp>
      </p:grpSp>
      <p:sp>
        <p:nvSpPr>
          <p:cNvPr id="5" name="Title 1"/>
          <p:cNvSpPr>
            <a:spLocks noGrp="1"/>
          </p:cNvSpPr>
          <p:nvPr>
            <p:ph type="title" hasCustomPrompt="1"/>
          </p:nvPr>
        </p:nvSpPr>
        <p:spPr>
          <a:xfrm>
            <a:off x="153600" y="158744"/>
            <a:ext cx="11886461"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9" y="583128"/>
            <a:ext cx="11886461" cy="5832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302248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11" name="Rectangle 10"/>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23393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39063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76258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78884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dirty="0"/>
              <a:t>Click to edit Master title style</a:t>
            </a:r>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02 July 2024</a:t>
            </a:fld>
            <a:endParaRPr lang="en-US" dirty="0"/>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5899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5735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US" dirty="0"/>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157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0937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7318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73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graphicFrame>
        <p:nvGraphicFramePr>
          <p:cNvPr id="5" name="Chart 4"/>
          <p:cNvGraphicFramePr/>
          <p:nvPr userDrawn="1">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1"/>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2"/>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3"/>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4"/>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5"/>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6"/>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7"/>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8"/>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84764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02 July 2024</a:t>
            </a:fld>
            <a:endParaRPr lang="en-US" dirty="0"/>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5293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3"/>
    </p:custDataLst>
    <p:extLst>
      <p:ext uri="{BB962C8B-B14F-4D97-AF65-F5344CB8AC3E}">
        <p14:creationId xmlns:p14="http://schemas.microsoft.com/office/powerpoint/2010/main" val="13645026"/>
      </p:ext>
    </p:extLst>
  </p:cSld>
  <p:clrMap bg1="lt1" tx1="dk1" bg2="lt2" tx2="dk2" accent1="accent1" accent2="accent2" accent3="accent3" accent4="accent4" accent5="accent5" accent6="accent6" hlink="hlink" folHlink="folHlink"/>
  <p:sldLayoutIdLst>
    <p:sldLayoutId id="2147484081" r:id="rId1"/>
    <p:sldLayoutId id="2147484083" r:id="rId2"/>
    <p:sldLayoutId id="2147484082" r:id="rId3"/>
    <p:sldLayoutId id="2147484084" r:id="rId4"/>
    <p:sldLayoutId id="2147484085" r:id="rId5"/>
    <p:sldLayoutId id="2147484086" r:id="rId6"/>
    <p:sldLayoutId id="2147484087" r:id="rId7"/>
    <p:sldLayoutId id="2147484108" r:id="rId8"/>
    <p:sldLayoutId id="2147484088" r:id="rId9"/>
    <p:sldLayoutId id="2147484089" r:id="rId10"/>
    <p:sldLayoutId id="214748411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27505"/>
      </p:ext>
    </p:extLst>
  </p:cSld>
  <p:clrMap bg1="lt1" tx1="dk1" bg2="lt2" tx2="dk2" accent1="accent1" accent2="accent2" accent3="accent3" accent4="accent4" accent5="accent5" accent6="accent6" hlink="hlink" folHlink="folHlink"/>
  <p:sldLayoutIdLst>
    <p:sldLayoutId id="2147484110" r:id="rId1"/>
    <p:sldLayoutId id="2147484112" r:id="rId2"/>
    <p:sldLayoutId id="2147484113" r:id="rId3"/>
    <p:sldLayoutId id="21474841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584570216"/>
      </p:ext>
    </p:extLst>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9.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128_2CC889C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0A18-FD8C-4816-A05A-4112C6EC769C}"/>
              </a:ext>
            </a:extLst>
          </p:cNvPr>
          <p:cNvSpPr>
            <a:spLocks noGrp="1"/>
          </p:cNvSpPr>
          <p:nvPr>
            <p:ph type="title"/>
          </p:nvPr>
        </p:nvSpPr>
        <p:spPr>
          <a:xfrm>
            <a:off x="593364" y="1027646"/>
            <a:ext cx="10515600" cy="939125"/>
          </a:xfrm>
        </p:spPr>
        <p:txBody>
          <a:bodyPr anchor="t">
            <a:normAutofit/>
          </a:bodyPr>
          <a:lstStyle/>
          <a:p>
            <a:r>
              <a:rPr lang="en-GB" sz="2800" i="1" dirty="0"/>
              <a:t>Decarbonising Heating and Fuel Poverty in the UK: Causes, Policy Implications, and Next Steps</a:t>
            </a:r>
          </a:p>
        </p:txBody>
      </p:sp>
      <p:sp>
        <p:nvSpPr>
          <p:cNvPr id="3" name="Subtitle 2">
            <a:extLst>
              <a:ext uri="{FF2B5EF4-FFF2-40B4-BE49-F238E27FC236}">
                <a16:creationId xmlns:a16="http://schemas.microsoft.com/office/drawing/2014/main" id="{DA94946B-9CA8-4184-8DB5-46FAE2D330C7}"/>
              </a:ext>
            </a:extLst>
          </p:cNvPr>
          <p:cNvSpPr>
            <a:spLocks noGrp="1"/>
          </p:cNvSpPr>
          <p:nvPr>
            <p:ph sz="half" idx="1"/>
          </p:nvPr>
        </p:nvSpPr>
        <p:spPr>
          <a:xfrm>
            <a:off x="593364" y="1774879"/>
            <a:ext cx="5181600" cy="4351338"/>
          </a:xfrm>
        </p:spPr>
        <p:txBody>
          <a:bodyPr>
            <a:normAutofit/>
          </a:bodyPr>
          <a:lstStyle/>
          <a:p>
            <a:endParaRPr lang="en-GB" dirty="0"/>
          </a:p>
          <a:p>
            <a:pPr marL="0" indent="0">
              <a:buNone/>
            </a:pPr>
            <a:endParaRPr lang="en-GB" dirty="0"/>
          </a:p>
          <a:p>
            <a:pPr marL="0" indent="0">
              <a:buNone/>
            </a:pPr>
            <a:endParaRPr lang="en-GB" dirty="0"/>
          </a:p>
          <a:p>
            <a:pPr marL="0" indent="0">
              <a:buNone/>
            </a:pPr>
            <a:r>
              <a:rPr lang="en-GB" sz="2400" dirty="0" err="1"/>
              <a:t>Dr.</a:t>
            </a:r>
            <a:r>
              <a:rPr lang="en-GB" sz="2400" dirty="0"/>
              <a:t> Anita Singh </a:t>
            </a:r>
          </a:p>
          <a:p>
            <a:pPr marL="0" indent="0">
              <a:buNone/>
            </a:pPr>
            <a:r>
              <a:rPr lang="en-GB" sz="2400" dirty="0"/>
              <a:t>Prof. Peter Strachan</a:t>
            </a:r>
          </a:p>
          <a:p>
            <a:pPr marL="0" indent="0">
              <a:buNone/>
            </a:pPr>
            <a:endParaRPr lang="en-GB" dirty="0"/>
          </a:p>
          <a:p>
            <a:pPr marL="0" indent="0">
              <a:buNone/>
            </a:pPr>
            <a:r>
              <a:rPr lang="en-GB" sz="2400" dirty="0"/>
              <a:t>Aberdeen Business School</a:t>
            </a:r>
          </a:p>
          <a:p>
            <a:pPr marL="0" indent="0">
              <a:buNone/>
            </a:pPr>
            <a:r>
              <a:rPr lang="en-GB" sz="2400" dirty="0"/>
              <a:t>Robert Gordon University</a:t>
            </a:r>
          </a:p>
        </p:txBody>
      </p:sp>
      <p:pic>
        <p:nvPicPr>
          <p:cNvPr id="4" name="Picture 3" descr="A close-up of a hand holding a button&#10;&#10;Description automatically generated">
            <a:extLst>
              <a:ext uri="{FF2B5EF4-FFF2-40B4-BE49-F238E27FC236}">
                <a16:creationId xmlns:a16="http://schemas.microsoft.com/office/drawing/2014/main" id="{CBFAE5D3-1A4C-06C7-8670-CD0937FB50B7}"/>
              </a:ext>
            </a:extLst>
          </p:cNvPr>
          <p:cNvPicPr>
            <a:picLocks noChangeAspect="1"/>
          </p:cNvPicPr>
          <p:nvPr/>
        </p:nvPicPr>
        <p:blipFill>
          <a:blip r:embed="rId3"/>
          <a:stretch>
            <a:fillRect/>
          </a:stretch>
        </p:blipFill>
        <p:spPr>
          <a:xfrm>
            <a:off x="6258834" y="1966771"/>
            <a:ext cx="5181600" cy="2759202"/>
          </a:xfrm>
          <a:prstGeom prst="rect">
            <a:avLst/>
          </a:prstGeom>
          <a:noFill/>
        </p:spPr>
      </p:pic>
      <p:sp>
        <p:nvSpPr>
          <p:cNvPr id="9" name="Date Placeholder 4">
            <a:extLst>
              <a:ext uri="{FF2B5EF4-FFF2-40B4-BE49-F238E27FC236}">
                <a16:creationId xmlns:a16="http://schemas.microsoft.com/office/drawing/2014/main" id="{5501A463-B58F-BBE5-AFAF-826F61815A20}"/>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23" name="Footer Placeholder 5">
            <a:extLst>
              <a:ext uri="{FF2B5EF4-FFF2-40B4-BE49-F238E27FC236}">
                <a16:creationId xmlns:a16="http://schemas.microsoft.com/office/drawing/2014/main" id="{C067A45E-BD90-2967-3CDE-B2FEA37FFADB}"/>
              </a:ext>
            </a:extLst>
          </p:cNvPr>
          <p:cNvSpPr>
            <a:spLocks noGrp="1"/>
          </p:cNvSpPr>
          <p:nvPr>
            <p:ph type="ftr" sz="quarter" idx="11"/>
          </p:nvPr>
        </p:nvSpPr>
        <p:spPr>
          <a:xfrm>
            <a:off x="1736202" y="6453450"/>
            <a:ext cx="6370899" cy="365125"/>
          </a:xfrm>
        </p:spPr>
        <p:txBody>
          <a:bodyPr/>
          <a:lstStyle/>
          <a:p>
            <a:endParaRPr lang="en-US"/>
          </a:p>
        </p:txBody>
      </p:sp>
      <p:sp>
        <p:nvSpPr>
          <p:cNvPr id="13" name="Slide Number Placeholder 6">
            <a:extLst>
              <a:ext uri="{FF2B5EF4-FFF2-40B4-BE49-F238E27FC236}">
                <a16:creationId xmlns:a16="http://schemas.microsoft.com/office/drawing/2014/main" id="{7510D059-C5F4-A317-6D5D-7D96F75B2AE9}"/>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1</a:t>
            </a:fld>
            <a:endParaRPr lang="en-US"/>
          </a:p>
        </p:txBody>
      </p:sp>
      <p:pic>
        <p:nvPicPr>
          <p:cNvPr id="5" name="Picture 4">
            <a:extLst>
              <a:ext uri="{FF2B5EF4-FFF2-40B4-BE49-F238E27FC236}">
                <a16:creationId xmlns:a16="http://schemas.microsoft.com/office/drawing/2014/main" id="{59FAA9B2-F09D-8F6E-82F6-A73DE6BDA7BE}"/>
              </a:ext>
            </a:extLst>
          </p:cNvPr>
          <p:cNvPicPr>
            <a:picLocks noChangeAspect="1"/>
          </p:cNvPicPr>
          <p:nvPr/>
        </p:nvPicPr>
        <p:blipFill rotWithShape="1">
          <a:blip r:embed="rId4"/>
          <a:srcRect b="16690"/>
          <a:stretch/>
        </p:blipFill>
        <p:spPr>
          <a:xfrm>
            <a:off x="9963160" y="4972657"/>
            <a:ext cx="2104105" cy="985143"/>
          </a:xfrm>
          <a:prstGeom prst="rect">
            <a:avLst/>
          </a:prstGeom>
        </p:spPr>
      </p:pic>
    </p:spTree>
    <p:extLst>
      <p:ext uri="{BB962C8B-B14F-4D97-AF65-F5344CB8AC3E}">
        <p14:creationId xmlns:p14="http://schemas.microsoft.com/office/powerpoint/2010/main" val="122417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A2CE-D74D-4B91-8669-469F2E869D79}"/>
              </a:ext>
            </a:extLst>
          </p:cNvPr>
          <p:cNvSpPr>
            <a:spLocks noGrp="1"/>
          </p:cNvSpPr>
          <p:nvPr>
            <p:ph type="title"/>
          </p:nvPr>
        </p:nvSpPr>
        <p:spPr>
          <a:xfrm>
            <a:off x="501353" y="781014"/>
            <a:ext cx="10515600" cy="757129"/>
          </a:xfrm>
        </p:spPr>
        <p:txBody>
          <a:bodyPr/>
          <a:lstStyle/>
          <a:p>
            <a:r>
              <a:rPr lang="en-GB" dirty="0"/>
              <a:t>Theoretical model Proposed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76C310-2F88-47A2-85FE-00AAD81532D6}"/>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1−</m:t>
                      </m:r>
                      <m:r>
                        <a:rPr lang="en-GB" b="0" i="1" smtClean="0">
                          <a:latin typeface="Cambria Math" panose="02040503050406030204" pitchFamily="18" charset="0"/>
                        </a:rPr>
                        <m:t>𝑁𝐹𝑃</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baseline="-25000"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2</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3</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4</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5</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6</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7</m:t>
                          </m:r>
                        </m:e>
                      </m:d>
                    </m:oMath>
                  </m:oMathPara>
                </a14:m>
                <a:endParaRPr lang="en-GB" dirty="0"/>
              </a:p>
              <a:p>
                <a:pPr marL="0"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2−</m:t>
                      </m:r>
                      <m:r>
                        <a:rPr lang="en-GB" b="0" i="1" smtClean="0">
                          <a:latin typeface="Cambria Math" panose="02040503050406030204" pitchFamily="18" charset="0"/>
                        </a:rPr>
                        <m:t>𝑁𝐹𝑃</m:t>
                      </m:r>
                      <m:r>
                        <a:rPr lang="en-GB" b="0" i="1" smtClean="0">
                          <a:latin typeface="Cambria Math" panose="02040503050406030204" pitchFamily="18" charset="0"/>
                        </a:rPr>
                        <m:t> ⋯(</m:t>
                      </m:r>
                      <m:r>
                        <a:rPr lang="en-GB" b="0" i="1" smtClean="0">
                          <a:latin typeface="Cambria Math" panose="02040503050406030204" pitchFamily="18" charset="0"/>
                        </a:rPr>
                        <m:t>𝑧</m:t>
                      </m:r>
                      <m:r>
                        <a:rPr lang="en-GB" b="0" i="1" baseline="-25000"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baseline="-25000" smtClean="0">
                          <a:latin typeface="Cambria Math" panose="02040503050406030204" pitchFamily="18" charset="0"/>
                        </a:rPr>
                        <m:t>2</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baseline="-25000" smtClean="0">
                          <a:latin typeface="Cambria Math" panose="02040503050406030204" pitchFamily="18" charset="0"/>
                        </a:rPr>
                        <m:t>3</m:t>
                      </m:r>
                      <m:r>
                        <a:rPr lang="en-GB" b="0" i="1" smtClean="0">
                          <a:latin typeface="Cambria Math" panose="02040503050406030204" pitchFamily="18" charset="0"/>
                        </a:rPr>
                        <m:t>)</m:t>
                      </m:r>
                    </m:oMath>
                  </m:oMathPara>
                </a14:m>
                <a:endParaRPr lang="en-GB" dirty="0"/>
              </a:p>
              <a:p>
                <a:pPr marL="0" indent="0">
                  <a:buNone/>
                </a:pPr>
                <a:r>
                  <a:rPr lang="en-GB" dirty="0"/>
                  <a:t>Therefore</a:t>
                </a:r>
              </a:p>
              <a:p>
                <a:pPr marL="0" indent="0">
                  <a:buNone/>
                </a:pPr>
                <a14:m>
                  <m:oMathPara xmlns:m="http://schemas.openxmlformats.org/officeDocument/2006/math">
                    <m:oMathParaPr>
                      <m:jc m:val="left"/>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baseline="-25000"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2</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3</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4</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5</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6</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baseline="-25000" smtClean="0">
                              <a:latin typeface="Cambria Math" panose="02040503050406030204" pitchFamily="18" charset="0"/>
                            </a:rPr>
                            <m:t>7</m:t>
                          </m:r>
                        </m:e>
                      </m:d>
                      <m:r>
                        <a:rPr lang="en-GB" i="1">
                          <a:latin typeface="Cambria Math" panose="02040503050406030204" pitchFamily="18" charset="0"/>
                        </a:rPr>
                        <m:t>⋯(</m:t>
                      </m:r>
                      <m:r>
                        <a:rPr lang="en-GB" i="1">
                          <a:latin typeface="Cambria Math" panose="02040503050406030204" pitchFamily="18" charset="0"/>
                        </a:rPr>
                        <m:t>𝑧</m:t>
                      </m:r>
                      <m:r>
                        <a:rPr lang="en-GB" i="1" baseline="-25000">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𝑧</m:t>
                      </m:r>
                      <m:r>
                        <a:rPr lang="en-GB" i="1" baseline="-25000">
                          <a:latin typeface="Cambria Math" panose="02040503050406030204" pitchFamily="18" charset="0"/>
                        </a:rPr>
                        <m:t>2</m:t>
                      </m:r>
                      <m:r>
                        <a:rPr lang="en-GB" i="1">
                          <a:latin typeface="Cambria Math" panose="02040503050406030204" pitchFamily="18" charset="0"/>
                        </a:rPr>
                        <m:t>,</m:t>
                      </m:r>
                      <m:r>
                        <a:rPr lang="en-GB" i="1">
                          <a:latin typeface="Cambria Math" panose="02040503050406030204" pitchFamily="18" charset="0"/>
                        </a:rPr>
                        <m:t>𝑧</m:t>
                      </m:r>
                      <m:r>
                        <a:rPr lang="en-GB" i="1" baseline="-25000">
                          <a:latin typeface="Cambria Math" panose="02040503050406030204" pitchFamily="18" charset="0"/>
                        </a:rPr>
                        <m:t>3</m:t>
                      </m:r>
                      <m:r>
                        <a:rPr lang="en-GB" i="1">
                          <a:latin typeface="Cambria Math" panose="02040503050406030204" pitchFamily="18" charset="0"/>
                        </a:rPr>
                        <m:t>)</m:t>
                      </m:r>
                    </m:oMath>
                  </m:oMathPara>
                </a14:m>
                <a:endParaRPr lang="en-GB" dirty="0"/>
              </a:p>
              <a:p>
                <a:pPr marL="0" indent="0">
                  <a:buNone/>
                </a:pPr>
                <a:endParaRPr lang="en-GB" dirty="0"/>
              </a:p>
              <a:p>
                <a:pPr marL="0" indent="0">
                  <a:buNone/>
                </a:pPr>
                <a:endParaRPr lang="en-GB" dirty="0"/>
              </a:p>
              <a:p>
                <a:pPr marL="0" indent="0">
                  <a:buNone/>
                </a:pPr>
                <a:endParaRPr lang="en-GB" dirty="0"/>
              </a:p>
            </p:txBody>
          </p:sp>
        </mc:Choice>
        <mc:Fallback xmlns="">
          <p:sp>
            <p:nvSpPr>
              <p:cNvPr id="3" name="Content Placeholder 2">
                <a:extLst>
                  <a:ext uri="{FF2B5EF4-FFF2-40B4-BE49-F238E27FC236}">
                    <a16:creationId xmlns:a16="http://schemas.microsoft.com/office/drawing/2014/main" id="{FB76C310-2F88-47A2-85FE-00AAD81532D6}"/>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CF07211-C231-4DDB-A33E-3CFC7B7C9886}"/>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6036C6C9-1F8E-4A42-BC93-1EBEAB6EA0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E4B28-74F9-424D-BA34-C8422A87E259}"/>
              </a:ext>
            </a:extLst>
          </p:cNvPr>
          <p:cNvSpPr>
            <a:spLocks noGrp="1"/>
          </p:cNvSpPr>
          <p:nvPr>
            <p:ph type="sldNum" sz="quarter" idx="12"/>
          </p:nvPr>
        </p:nvSpPr>
        <p:spPr/>
        <p:txBody>
          <a:bodyPr/>
          <a:lstStyle/>
          <a:p>
            <a:fld id="{437794D7-DC86-9A4E-9C9F-0B324FE8876A}" type="slidenum">
              <a:rPr lang="en-US" smtClean="0"/>
              <a:pPr/>
              <a:t>10</a:t>
            </a:fld>
            <a:endParaRPr lang="en-US" dirty="0"/>
          </a:p>
        </p:txBody>
      </p:sp>
      <p:graphicFrame>
        <p:nvGraphicFramePr>
          <p:cNvPr id="7" name="Table 7">
            <a:extLst>
              <a:ext uri="{FF2B5EF4-FFF2-40B4-BE49-F238E27FC236}">
                <a16:creationId xmlns:a16="http://schemas.microsoft.com/office/drawing/2014/main" id="{4E2BF122-8C7D-4E4C-921A-75FC63D1A17A}"/>
              </a:ext>
            </a:extLst>
          </p:cNvPr>
          <p:cNvGraphicFramePr>
            <a:graphicFrameLocks noGrp="1"/>
          </p:cNvGraphicFramePr>
          <p:nvPr>
            <p:extLst>
              <p:ext uri="{D42A27DB-BD31-4B8C-83A1-F6EECF244321}">
                <p14:modId xmlns:p14="http://schemas.microsoft.com/office/powerpoint/2010/main" val="2790664382"/>
              </p:ext>
            </p:extLst>
          </p:nvPr>
        </p:nvGraphicFramePr>
        <p:xfrm>
          <a:off x="7144286" y="1206772"/>
          <a:ext cx="4546361" cy="4820920"/>
        </p:xfrm>
        <a:graphic>
          <a:graphicData uri="http://schemas.openxmlformats.org/drawingml/2006/table">
            <a:tbl>
              <a:tblPr firstRow="1" bandRow="1">
                <a:tableStyleId>{5C22544A-7EE6-4342-B048-85BDC9FD1C3A}</a:tableStyleId>
              </a:tblPr>
              <a:tblGrid>
                <a:gridCol w="700753">
                  <a:extLst>
                    <a:ext uri="{9D8B030D-6E8A-4147-A177-3AD203B41FA5}">
                      <a16:colId xmlns:a16="http://schemas.microsoft.com/office/drawing/2014/main" val="152716100"/>
                    </a:ext>
                  </a:extLst>
                </a:gridCol>
                <a:gridCol w="3845608">
                  <a:extLst>
                    <a:ext uri="{9D8B030D-6E8A-4147-A177-3AD203B41FA5}">
                      <a16:colId xmlns:a16="http://schemas.microsoft.com/office/drawing/2014/main" val="3827328352"/>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20597270"/>
                  </a:ext>
                </a:extLst>
              </a:tr>
              <a:tr h="370840">
                <a:tc>
                  <a:txBody>
                    <a:bodyPr/>
                    <a:lstStyle/>
                    <a:p>
                      <a:r>
                        <a:rPr lang="en-GB" i="1" dirty="0"/>
                        <a:t>x</a:t>
                      </a:r>
                      <a:r>
                        <a:rPr lang="en-GB" i="1" baseline="-25000" dirty="0"/>
                        <a:t>1</a:t>
                      </a:r>
                    </a:p>
                  </a:txBody>
                  <a:tcPr/>
                </a:tc>
                <a:tc>
                  <a:txBody>
                    <a:bodyPr/>
                    <a:lstStyle/>
                    <a:p>
                      <a:pPr marL="0" indent="0">
                        <a:buNone/>
                      </a:pPr>
                      <a:r>
                        <a:rPr lang="en-GB" dirty="0"/>
                        <a:t>Total Environmental tax (ET)</a:t>
                      </a:r>
                    </a:p>
                  </a:txBody>
                  <a:tcPr/>
                </a:tc>
                <a:extLst>
                  <a:ext uri="{0D108BD9-81ED-4DB2-BD59-A6C34878D82A}">
                    <a16:rowId xmlns:a16="http://schemas.microsoft.com/office/drawing/2014/main" val="1465176154"/>
                  </a:ext>
                </a:extLst>
              </a:tr>
              <a:tr h="370840">
                <a:tc>
                  <a:txBody>
                    <a:bodyPr/>
                    <a:lstStyle/>
                    <a:p>
                      <a:r>
                        <a:rPr lang="en-GB" i="1" dirty="0"/>
                        <a:t>x</a:t>
                      </a:r>
                      <a:r>
                        <a:rPr lang="en-GB" i="1" baseline="-250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Net Gas Imports (NGI)</a:t>
                      </a:r>
                    </a:p>
                  </a:txBody>
                  <a:tcPr/>
                </a:tc>
                <a:extLst>
                  <a:ext uri="{0D108BD9-81ED-4DB2-BD59-A6C34878D82A}">
                    <a16:rowId xmlns:a16="http://schemas.microsoft.com/office/drawing/2014/main" val="699420548"/>
                  </a:ext>
                </a:extLst>
              </a:tr>
              <a:tr h="370840">
                <a:tc>
                  <a:txBody>
                    <a:bodyPr/>
                    <a:lstStyle/>
                    <a:p>
                      <a:r>
                        <a:rPr lang="en-GB" i="1" dirty="0"/>
                        <a:t>x</a:t>
                      </a:r>
                      <a:r>
                        <a:rPr lang="en-GB" i="1" baseline="-25000" dirty="0"/>
                        <a:t>3</a:t>
                      </a:r>
                    </a:p>
                  </a:txBody>
                  <a:tcPr/>
                </a:tc>
                <a:tc>
                  <a:txBody>
                    <a:bodyPr/>
                    <a:lstStyle/>
                    <a:p>
                      <a:r>
                        <a:rPr lang="en-GB" dirty="0"/>
                        <a:t>Total Household Expenditure (THE)</a:t>
                      </a:r>
                    </a:p>
                  </a:txBody>
                  <a:tcPr/>
                </a:tc>
                <a:extLst>
                  <a:ext uri="{0D108BD9-81ED-4DB2-BD59-A6C34878D82A}">
                    <a16:rowId xmlns:a16="http://schemas.microsoft.com/office/drawing/2014/main" val="3191741697"/>
                  </a:ext>
                </a:extLst>
              </a:tr>
              <a:tr h="370840">
                <a:tc>
                  <a:txBody>
                    <a:bodyPr/>
                    <a:lstStyle/>
                    <a:p>
                      <a:r>
                        <a:rPr lang="en-GB" i="1" dirty="0"/>
                        <a:t>x</a:t>
                      </a:r>
                      <a:r>
                        <a:rPr lang="en-GB" i="1" baseline="-25000" dirty="0"/>
                        <a:t>4</a:t>
                      </a:r>
                    </a:p>
                  </a:txBody>
                  <a:tcPr/>
                </a:tc>
                <a:tc>
                  <a:txBody>
                    <a:bodyPr/>
                    <a:lstStyle/>
                    <a:p>
                      <a:r>
                        <a:rPr lang="en-GB" dirty="0"/>
                        <a:t>Oil Price (OP)</a:t>
                      </a:r>
                    </a:p>
                  </a:txBody>
                  <a:tcPr/>
                </a:tc>
                <a:extLst>
                  <a:ext uri="{0D108BD9-81ED-4DB2-BD59-A6C34878D82A}">
                    <a16:rowId xmlns:a16="http://schemas.microsoft.com/office/drawing/2014/main" val="2739286018"/>
                  </a:ext>
                </a:extLst>
              </a:tr>
              <a:tr h="370840">
                <a:tc>
                  <a:txBody>
                    <a:bodyPr/>
                    <a:lstStyle/>
                    <a:p>
                      <a:r>
                        <a:rPr lang="en-GB" i="1" dirty="0"/>
                        <a:t>x</a:t>
                      </a:r>
                      <a:r>
                        <a:rPr lang="en-GB" i="1" baseline="-25000" dirty="0"/>
                        <a:t>5</a:t>
                      </a:r>
                    </a:p>
                  </a:txBody>
                  <a:tcPr/>
                </a:tc>
                <a:tc>
                  <a:txBody>
                    <a:bodyPr/>
                    <a:lstStyle/>
                    <a:p>
                      <a:r>
                        <a:rPr lang="en-GB" dirty="0"/>
                        <a:t>Gas Price (GP)</a:t>
                      </a:r>
                    </a:p>
                  </a:txBody>
                  <a:tcPr/>
                </a:tc>
                <a:extLst>
                  <a:ext uri="{0D108BD9-81ED-4DB2-BD59-A6C34878D82A}">
                    <a16:rowId xmlns:a16="http://schemas.microsoft.com/office/drawing/2014/main" val="3181752282"/>
                  </a:ext>
                </a:extLst>
              </a:tr>
              <a:tr h="370840">
                <a:tc>
                  <a:txBody>
                    <a:bodyPr/>
                    <a:lstStyle/>
                    <a:p>
                      <a:r>
                        <a:rPr lang="en-GB" i="1" dirty="0"/>
                        <a:t>x</a:t>
                      </a:r>
                      <a:r>
                        <a:rPr lang="en-GB" i="1" baseline="-25000" dirty="0"/>
                        <a:t>6</a:t>
                      </a:r>
                    </a:p>
                  </a:txBody>
                  <a:tcPr/>
                </a:tc>
                <a:tc>
                  <a:txBody>
                    <a:bodyPr/>
                    <a:lstStyle/>
                    <a:p>
                      <a:r>
                        <a:rPr lang="en-GB" dirty="0"/>
                        <a:t>Winter fuel payments (WFP)</a:t>
                      </a:r>
                    </a:p>
                  </a:txBody>
                  <a:tcPr/>
                </a:tc>
                <a:extLst>
                  <a:ext uri="{0D108BD9-81ED-4DB2-BD59-A6C34878D82A}">
                    <a16:rowId xmlns:a16="http://schemas.microsoft.com/office/drawing/2014/main" val="647821369"/>
                  </a:ext>
                </a:extLst>
              </a:tr>
              <a:tr h="370840">
                <a:tc>
                  <a:txBody>
                    <a:bodyPr/>
                    <a:lstStyle/>
                    <a:p>
                      <a:r>
                        <a:rPr lang="en-GB" i="1" dirty="0"/>
                        <a:t>x</a:t>
                      </a:r>
                      <a:r>
                        <a:rPr lang="en-GB" i="1" baseline="-250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Inflation (IFL)</a:t>
                      </a:r>
                    </a:p>
                  </a:txBody>
                  <a:tcPr/>
                </a:tc>
                <a:extLst>
                  <a:ext uri="{0D108BD9-81ED-4DB2-BD59-A6C34878D82A}">
                    <a16:rowId xmlns:a16="http://schemas.microsoft.com/office/drawing/2014/main" val="286157593"/>
                  </a:ext>
                </a:extLst>
              </a:tr>
              <a:tr h="370840">
                <a:tc>
                  <a:txBody>
                    <a:bodyPr/>
                    <a:lstStyle/>
                    <a:p>
                      <a:r>
                        <a:rPr lang="en-GB" i="1" dirty="0"/>
                        <a:t>z</a:t>
                      </a:r>
                      <a:r>
                        <a:rPr lang="en-GB" i="1" baseline="-25000" dirty="0"/>
                        <a:t>1</a:t>
                      </a:r>
                    </a:p>
                  </a:txBody>
                  <a:tcPr/>
                </a:tc>
                <a:tc>
                  <a:txBody>
                    <a:bodyPr/>
                    <a:lstStyle/>
                    <a:p>
                      <a:r>
                        <a:rPr lang="en-GB" dirty="0"/>
                        <a:t>Electricity disconnections (NDE)</a:t>
                      </a:r>
                    </a:p>
                  </a:txBody>
                  <a:tcPr/>
                </a:tc>
                <a:extLst>
                  <a:ext uri="{0D108BD9-81ED-4DB2-BD59-A6C34878D82A}">
                    <a16:rowId xmlns:a16="http://schemas.microsoft.com/office/drawing/2014/main" val="570046144"/>
                  </a:ext>
                </a:extLst>
              </a:tr>
              <a:tr h="370840">
                <a:tc>
                  <a:txBody>
                    <a:bodyPr/>
                    <a:lstStyle/>
                    <a:p>
                      <a:r>
                        <a:rPr lang="en-GB" i="1" dirty="0"/>
                        <a:t>z</a:t>
                      </a:r>
                      <a:r>
                        <a:rPr lang="en-GB" i="1" baseline="-25000" dirty="0"/>
                        <a:t>2</a:t>
                      </a:r>
                    </a:p>
                  </a:txBody>
                  <a:tcPr/>
                </a:tc>
                <a:tc>
                  <a:txBody>
                    <a:bodyPr/>
                    <a:lstStyle/>
                    <a:p>
                      <a:r>
                        <a:rPr lang="en-GB" dirty="0"/>
                        <a:t>Gas disconnections (NDG)</a:t>
                      </a:r>
                    </a:p>
                  </a:txBody>
                  <a:tcPr/>
                </a:tc>
                <a:extLst>
                  <a:ext uri="{0D108BD9-81ED-4DB2-BD59-A6C34878D82A}">
                    <a16:rowId xmlns:a16="http://schemas.microsoft.com/office/drawing/2014/main" val="1474529233"/>
                  </a:ext>
                </a:extLst>
              </a:tr>
              <a:tr h="370840">
                <a:tc>
                  <a:txBody>
                    <a:bodyPr/>
                    <a:lstStyle/>
                    <a:p>
                      <a:r>
                        <a:rPr lang="en-GB" i="1" dirty="0"/>
                        <a:t>z</a:t>
                      </a:r>
                      <a:r>
                        <a:rPr lang="en-GB" i="1" baseline="-25000" dirty="0"/>
                        <a:t>3</a:t>
                      </a:r>
                    </a:p>
                  </a:txBody>
                  <a:tcPr/>
                </a:tc>
                <a:tc>
                  <a:txBody>
                    <a:bodyPr/>
                    <a:lstStyle/>
                    <a:p>
                      <a:r>
                        <a:rPr lang="en-GB" dirty="0"/>
                        <a:t>Excess winter deaths (EWD)</a:t>
                      </a:r>
                    </a:p>
                  </a:txBody>
                  <a:tcPr/>
                </a:tc>
                <a:extLst>
                  <a:ext uri="{0D108BD9-81ED-4DB2-BD59-A6C34878D82A}">
                    <a16:rowId xmlns:a16="http://schemas.microsoft.com/office/drawing/2014/main" val="3929675282"/>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43394180"/>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34404505"/>
                  </a:ext>
                </a:extLst>
              </a:tr>
            </a:tbl>
          </a:graphicData>
        </a:graphic>
      </p:graphicFrame>
    </p:spTree>
    <p:extLst>
      <p:ext uri="{BB962C8B-B14F-4D97-AF65-F5344CB8AC3E}">
        <p14:creationId xmlns:p14="http://schemas.microsoft.com/office/powerpoint/2010/main" val="298581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05C8-D4F0-453C-A63E-8E0506938CFC}"/>
              </a:ext>
            </a:extLst>
          </p:cNvPr>
          <p:cNvSpPr>
            <a:spLocks noGrp="1"/>
          </p:cNvSpPr>
          <p:nvPr>
            <p:ph type="title"/>
          </p:nvPr>
        </p:nvSpPr>
        <p:spPr/>
        <p:txBody>
          <a:bodyPr/>
          <a:lstStyle/>
          <a:p>
            <a:r>
              <a:rPr lang="en-GB" dirty="0"/>
              <a:t>Structural Equation Model for Fuel Poverty</a:t>
            </a:r>
          </a:p>
        </p:txBody>
      </p:sp>
      <p:sp>
        <p:nvSpPr>
          <p:cNvPr id="4" name="Date Placeholder 3">
            <a:extLst>
              <a:ext uri="{FF2B5EF4-FFF2-40B4-BE49-F238E27FC236}">
                <a16:creationId xmlns:a16="http://schemas.microsoft.com/office/drawing/2014/main" id="{97A38819-C1B9-405B-AD89-14BECE0120F6}"/>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1173B7D3-5756-4B24-8A80-6CA0CBFC0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6BDDF8-B520-4A23-B09B-1C7A19ABA889}"/>
              </a:ext>
            </a:extLst>
          </p:cNvPr>
          <p:cNvSpPr>
            <a:spLocks noGrp="1"/>
          </p:cNvSpPr>
          <p:nvPr>
            <p:ph type="sldNum" sz="quarter" idx="12"/>
          </p:nvPr>
        </p:nvSpPr>
        <p:spPr/>
        <p:txBody>
          <a:bodyPr/>
          <a:lstStyle/>
          <a:p>
            <a:fld id="{437794D7-DC86-9A4E-9C9F-0B324FE8876A}" type="slidenum">
              <a:rPr lang="en-US" smtClean="0"/>
              <a:pPr/>
              <a:t>11</a:t>
            </a:fld>
            <a:endParaRPr lang="en-US" dirty="0"/>
          </a:p>
        </p:txBody>
      </p:sp>
      <p:pic>
        <p:nvPicPr>
          <p:cNvPr id="10" name="Picture 9">
            <a:extLst>
              <a:ext uri="{FF2B5EF4-FFF2-40B4-BE49-F238E27FC236}">
                <a16:creationId xmlns:a16="http://schemas.microsoft.com/office/drawing/2014/main" id="{B45808DA-603B-4487-A80A-11857EC2222B}"/>
              </a:ext>
            </a:extLst>
          </p:cNvPr>
          <p:cNvPicPr>
            <a:picLocks noChangeAspect="1"/>
          </p:cNvPicPr>
          <p:nvPr/>
        </p:nvPicPr>
        <p:blipFill rotWithShape="1">
          <a:blip r:embed="rId3"/>
          <a:srcRect l="71942"/>
          <a:stretch/>
        </p:blipFill>
        <p:spPr>
          <a:xfrm>
            <a:off x="8269793" y="1636891"/>
            <a:ext cx="2658753" cy="4325251"/>
          </a:xfrm>
          <a:prstGeom prst="rect">
            <a:avLst/>
          </a:prstGeom>
        </p:spPr>
      </p:pic>
      <p:pic>
        <p:nvPicPr>
          <p:cNvPr id="3" name="Picture 2">
            <a:extLst>
              <a:ext uri="{FF2B5EF4-FFF2-40B4-BE49-F238E27FC236}">
                <a16:creationId xmlns:a16="http://schemas.microsoft.com/office/drawing/2014/main" id="{7A07DCEC-DEB8-51A5-7600-D301D75447A3}"/>
              </a:ext>
            </a:extLst>
          </p:cNvPr>
          <p:cNvPicPr>
            <a:picLocks noChangeAspect="1"/>
          </p:cNvPicPr>
          <p:nvPr/>
        </p:nvPicPr>
        <p:blipFill>
          <a:blip r:embed="rId4"/>
          <a:stretch>
            <a:fillRect/>
          </a:stretch>
        </p:blipFill>
        <p:spPr>
          <a:xfrm>
            <a:off x="1028317" y="1636891"/>
            <a:ext cx="5731510" cy="2686685"/>
          </a:xfrm>
          <a:prstGeom prst="rect">
            <a:avLst/>
          </a:prstGeom>
        </p:spPr>
      </p:pic>
      <p:pic>
        <p:nvPicPr>
          <p:cNvPr id="8" name="Picture 7">
            <a:extLst>
              <a:ext uri="{FF2B5EF4-FFF2-40B4-BE49-F238E27FC236}">
                <a16:creationId xmlns:a16="http://schemas.microsoft.com/office/drawing/2014/main" id="{58CB1E2D-ABBC-B24C-8300-A7278CA865C7}"/>
              </a:ext>
            </a:extLst>
          </p:cNvPr>
          <p:cNvPicPr>
            <a:picLocks noChangeAspect="1"/>
          </p:cNvPicPr>
          <p:nvPr/>
        </p:nvPicPr>
        <p:blipFill rotWithShape="1">
          <a:blip r:embed="rId5"/>
          <a:srcRect b="16690"/>
          <a:stretch/>
        </p:blipFill>
        <p:spPr>
          <a:xfrm>
            <a:off x="87640" y="5339229"/>
            <a:ext cx="2104105" cy="985143"/>
          </a:xfrm>
          <a:prstGeom prst="rect">
            <a:avLst/>
          </a:prstGeom>
        </p:spPr>
      </p:pic>
    </p:spTree>
    <p:extLst>
      <p:ext uri="{BB962C8B-B14F-4D97-AF65-F5344CB8AC3E}">
        <p14:creationId xmlns:p14="http://schemas.microsoft.com/office/powerpoint/2010/main" val="29637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FA48-52BD-4DCF-9952-7BA98E6F6FAF}"/>
              </a:ext>
            </a:extLst>
          </p:cNvPr>
          <p:cNvSpPr>
            <a:spLocks noGrp="1"/>
          </p:cNvSpPr>
          <p:nvPr>
            <p:ph type="title"/>
          </p:nvPr>
        </p:nvSpPr>
        <p:spPr>
          <a:xfrm>
            <a:off x="595843" y="1026199"/>
            <a:ext cx="10515600" cy="731729"/>
          </a:xfrm>
        </p:spPr>
        <p:txBody>
          <a:bodyPr/>
          <a:lstStyle/>
          <a:p>
            <a:r>
              <a:rPr lang="en-GB" dirty="0"/>
              <a:t>Results</a:t>
            </a:r>
          </a:p>
        </p:txBody>
      </p:sp>
      <p:sp>
        <p:nvSpPr>
          <p:cNvPr id="3" name="Content Placeholder 2">
            <a:extLst>
              <a:ext uri="{FF2B5EF4-FFF2-40B4-BE49-F238E27FC236}">
                <a16:creationId xmlns:a16="http://schemas.microsoft.com/office/drawing/2014/main" id="{64107B94-EE6A-4EF7-84F6-02B94850E02B}"/>
              </a:ext>
            </a:extLst>
          </p:cNvPr>
          <p:cNvSpPr>
            <a:spLocks noGrp="1"/>
          </p:cNvSpPr>
          <p:nvPr>
            <p:ph idx="1"/>
          </p:nvPr>
        </p:nvSpPr>
        <p:spPr/>
        <p:txBody>
          <a:bodyPr/>
          <a:lstStyle/>
          <a:p>
            <a:r>
              <a:rPr lang="en-GB" dirty="0"/>
              <a:t>Total household expenditure of energy has strong &amp; significant relationship with FP and regression weight of -0.8 </a:t>
            </a:r>
          </a:p>
          <a:p>
            <a:r>
              <a:rPr lang="en-GB" dirty="0"/>
              <a:t>FP is strongly influenced by total environmental tax with regression weight of 0.5, result is statistically significant</a:t>
            </a:r>
          </a:p>
          <a:p>
            <a:r>
              <a:rPr lang="en-GB" dirty="0"/>
              <a:t>Winter Fuel Payment also has a strong and significant impact on FP</a:t>
            </a:r>
          </a:p>
          <a:p>
            <a:r>
              <a:rPr lang="en-GB" dirty="0"/>
              <a:t>FP has a direct bearing on electricity and gas disconnections due to non-payment.</a:t>
            </a:r>
          </a:p>
          <a:p>
            <a:r>
              <a:rPr lang="en-GB" dirty="0"/>
              <a:t>Though FP impact Extra Winter Deaths results are not statistically significant</a:t>
            </a:r>
          </a:p>
        </p:txBody>
      </p:sp>
      <p:sp>
        <p:nvSpPr>
          <p:cNvPr id="4" name="Date Placeholder 3">
            <a:extLst>
              <a:ext uri="{FF2B5EF4-FFF2-40B4-BE49-F238E27FC236}">
                <a16:creationId xmlns:a16="http://schemas.microsoft.com/office/drawing/2014/main" id="{AC60FA9E-64B0-46B9-A2C5-3852FB95D508}"/>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5E518CBC-3863-4672-9C11-CCFA7FF83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1952DA-3625-4A6F-8EC2-AFAF2DE66C3D}"/>
              </a:ext>
            </a:extLst>
          </p:cNvPr>
          <p:cNvSpPr>
            <a:spLocks noGrp="1"/>
          </p:cNvSpPr>
          <p:nvPr>
            <p:ph type="sldNum" sz="quarter" idx="12"/>
          </p:nvPr>
        </p:nvSpPr>
        <p:spPr/>
        <p:txBody>
          <a:bodyPr/>
          <a:lstStyle/>
          <a:p>
            <a:fld id="{437794D7-DC86-9A4E-9C9F-0B324FE8876A}" type="slidenum">
              <a:rPr lang="en-US" smtClean="0"/>
              <a:pPr/>
              <a:t>12</a:t>
            </a:fld>
            <a:endParaRPr lang="en-US" dirty="0"/>
          </a:p>
        </p:txBody>
      </p:sp>
    </p:spTree>
    <p:extLst>
      <p:ext uri="{BB962C8B-B14F-4D97-AF65-F5344CB8AC3E}">
        <p14:creationId xmlns:p14="http://schemas.microsoft.com/office/powerpoint/2010/main" val="324403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AE8C-9B82-F0A3-831F-D2FEB7B0B043}"/>
              </a:ext>
            </a:extLst>
          </p:cNvPr>
          <p:cNvSpPr>
            <a:spLocks noGrp="1"/>
          </p:cNvSpPr>
          <p:nvPr>
            <p:ph type="title"/>
          </p:nvPr>
        </p:nvSpPr>
        <p:spPr/>
        <p:txBody>
          <a:bodyPr/>
          <a:lstStyle/>
          <a:p>
            <a:r>
              <a:rPr lang="en-GB" dirty="0"/>
              <a:t>Interpretation of Results</a:t>
            </a:r>
          </a:p>
        </p:txBody>
      </p:sp>
      <p:graphicFrame>
        <p:nvGraphicFramePr>
          <p:cNvPr id="8" name="Content Placeholder 7">
            <a:extLst>
              <a:ext uri="{FF2B5EF4-FFF2-40B4-BE49-F238E27FC236}">
                <a16:creationId xmlns:a16="http://schemas.microsoft.com/office/drawing/2014/main" id="{C2B46375-2C58-94D8-B084-42E84438AE7B}"/>
              </a:ext>
            </a:extLst>
          </p:cNvPr>
          <p:cNvGraphicFramePr>
            <a:graphicFrameLocks noGrp="1"/>
          </p:cNvGraphicFramePr>
          <p:nvPr>
            <p:ph idx="1"/>
            <p:extLst>
              <p:ext uri="{D42A27DB-BD31-4B8C-83A1-F6EECF244321}">
                <p14:modId xmlns:p14="http://schemas.microsoft.com/office/powerpoint/2010/main" val="1623114229"/>
              </p:ext>
            </p:extLst>
          </p:nvPr>
        </p:nvGraphicFramePr>
        <p:xfrm>
          <a:off x="595313" y="1757363"/>
          <a:ext cx="5188267"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A3FFA72-95B3-7B53-F126-BE97D40FF172}"/>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019EF963-9626-400E-52BE-8FAF29F4C4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5D785-3E77-612D-B16E-0DB215E96661}"/>
              </a:ext>
            </a:extLst>
          </p:cNvPr>
          <p:cNvSpPr>
            <a:spLocks noGrp="1"/>
          </p:cNvSpPr>
          <p:nvPr>
            <p:ph type="sldNum" sz="quarter" idx="12"/>
          </p:nvPr>
        </p:nvSpPr>
        <p:spPr/>
        <p:txBody>
          <a:bodyPr/>
          <a:lstStyle/>
          <a:p>
            <a:fld id="{437794D7-DC86-9A4E-9C9F-0B324FE8876A}" type="slidenum">
              <a:rPr lang="en-US" smtClean="0"/>
              <a:pPr/>
              <a:t>13</a:t>
            </a:fld>
            <a:endParaRPr lang="en-US" dirty="0"/>
          </a:p>
        </p:txBody>
      </p:sp>
      <p:graphicFrame>
        <p:nvGraphicFramePr>
          <p:cNvPr id="10" name="Content Placeholder 7">
            <a:extLst>
              <a:ext uri="{FF2B5EF4-FFF2-40B4-BE49-F238E27FC236}">
                <a16:creationId xmlns:a16="http://schemas.microsoft.com/office/drawing/2014/main" id="{6A9689F7-3C02-D8A7-795D-7E182F2662F2}"/>
              </a:ext>
            </a:extLst>
          </p:cNvPr>
          <p:cNvGraphicFramePr>
            <a:graphicFrameLocks/>
          </p:cNvGraphicFramePr>
          <p:nvPr>
            <p:extLst>
              <p:ext uri="{D42A27DB-BD31-4B8C-83A1-F6EECF244321}">
                <p14:modId xmlns:p14="http://schemas.microsoft.com/office/powerpoint/2010/main" val="3178011481"/>
              </p:ext>
            </p:extLst>
          </p:nvPr>
        </p:nvGraphicFramePr>
        <p:xfrm>
          <a:off x="5783580" y="1757363"/>
          <a:ext cx="5188267" cy="4057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Premium Vector | Impact concept line icon. simple element illustration.  impact concept outline symbol design. can be used for web and mobile ui/ux">
            <a:extLst>
              <a:ext uri="{FF2B5EF4-FFF2-40B4-BE49-F238E27FC236}">
                <a16:creationId xmlns:a16="http://schemas.microsoft.com/office/drawing/2014/main" id="{886B6B6C-E781-0482-EEBF-A00584E2BD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173" y="4479360"/>
            <a:ext cx="1246947" cy="12469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emium Vector | Impact concept line icon. simple element illustration.  impact concept outline symbol design. can be used for web and mobile ui/ux">
            <a:extLst>
              <a:ext uri="{FF2B5EF4-FFF2-40B4-BE49-F238E27FC236}">
                <a16:creationId xmlns:a16="http://schemas.microsoft.com/office/drawing/2014/main" id="{1ED0C343-4384-8760-250F-801C388713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5973" y="4451199"/>
            <a:ext cx="1246947" cy="12469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emium Vector | Impact concept line icon. simple element illustration.  impact concept outline symbol design. can be used for web and mobile ui/ux">
            <a:extLst>
              <a:ext uri="{FF2B5EF4-FFF2-40B4-BE49-F238E27FC236}">
                <a16:creationId xmlns:a16="http://schemas.microsoft.com/office/drawing/2014/main" id="{2B2AD279-4C55-C066-92D3-3A8395B8CC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5773" y="4479359"/>
            <a:ext cx="1246947" cy="1246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remium Vector | Impact concept line icon. simple element illustration.  impact concept outline symbol design. can be used for web and mobile ui/ux">
            <a:extLst>
              <a:ext uri="{FF2B5EF4-FFF2-40B4-BE49-F238E27FC236}">
                <a16:creationId xmlns:a16="http://schemas.microsoft.com/office/drawing/2014/main" id="{7053327F-2AA8-94B6-21BF-E0E13148E8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4437325"/>
            <a:ext cx="1246947" cy="12469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remium Vector | Impact concept line icon. simple element illustration.  impact concept outline symbol design. can be used for web and mobile ui/ux">
            <a:extLst>
              <a:ext uri="{FF2B5EF4-FFF2-40B4-BE49-F238E27FC236}">
                <a16:creationId xmlns:a16="http://schemas.microsoft.com/office/drawing/2014/main" id="{8A8F9F8D-81FF-55DE-49C6-ECB7890953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4240" y="4479360"/>
            <a:ext cx="1246947" cy="12469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6005CBB-C0C8-DB74-5823-52098BF70054}"/>
              </a:ext>
            </a:extLst>
          </p:cNvPr>
          <p:cNvPicPr>
            <a:picLocks noChangeAspect="1"/>
          </p:cNvPicPr>
          <p:nvPr/>
        </p:nvPicPr>
        <p:blipFill>
          <a:blip r:embed="rId14"/>
          <a:stretch>
            <a:fillRect/>
          </a:stretch>
        </p:blipFill>
        <p:spPr>
          <a:xfrm>
            <a:off x="9498453" y="4681429"/>
            <a:ext cx="1055247" cy="1055247"/>
          </a:xfrm>
          <a:prstGeom prst="rect">
            <a:avLst/>
          </a:prstGeom>
        </p:spPr>
      </p:pic>
      <p:pic>
        <p:nvPicPr>
          <p:cNvPr id="16" name="Picture 15">
            <a:extLst>
              <a:ext uri="{FF2B5EF4-FFF2-40B4-BE49-F238E27FC236}">
                <a16:creationId xmlns:a16="http://schemas.microsoft.com/office/drawing/2014/main" id="{64909140-98DC-4ED1-2D49-C88AC28E0F5D}"/>
              </a:ext>
            </a:extLst>
          </p:cNvPr>
          <p:cNvPicPr>
            <a:picLocks noChangeAspect="1"/>
          </p:cNvPicPr>
          <p:nvPr/>
        </p:nvPicPr>
        <p:blipFill rotWithShape="1">
          <a:blip r:embed="rId15"/>
          <a:srcRect b="16690"/>
          <a:stretch/>
        </p:blipFill>
        <p:spPr>
          <a:xfrm>
            <a:off x="9919794" y="453002"/>
            <a:ext cx="2104105" cy="985143"/>
          </a:xfrm>
          <a:prstGeom prst="rect">
            <a:avLst/>
          </a:prstGeom>
        </p:spPr>
      </p:pic>
    </p:spTree>
    <p:extLst>
      <p:ext uri="{BB962C8B-B14F-4D97-AF65-F5344CB8AC3E}">
        <p14:creationId xmlns:p14="http://schemas.microsoft.com/office/powerpoint/2010/main" val="369022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56DB-909F-C47D-6DBC-F58DD7BDFC85}"/>
              </a:ext>
            </a:extLst>
          </p:cNvPr>
          <p:cNvSpPr>
            <a:spLocks noGrp="1"/>
          </p:cNvSpPr>
          <p:nvPr>
            <p:ph type="title"/>
          </p:nvPr>
        </p:nvSpPr>
        <p:spPr/>
        <p:txBody>
          <a:bodyPr/>
          <a:lstStyle/>
          <a:p>
            <a:r>
              <a:rPr lang="en-GB" dirty="0"/>
              <a:t>Solving Fuel Poverty in a Green Way</a:t>
            </a:r>
          </a:p>
        </p:txBody>
      </p:sp>
      <p:sp>
        <p:nvSpPr>
          <p:cNvPr id="3" name="Content Placeholder 2">
            <a:extLst>
              <a:ext uri="{FF2B5EF4-FFF2-40B4-BE49-F238E27FC236}">
                <a16:creationId xmlns:a16="http://schemas.microsoft.com/office/drawing/2014/main" id="{B0CF0EBD-290E-811B-E120-C3618EAA4F38}"/>
              </a:ext>
            </a:extLst>
          </p:cNvPr>
          <p:cNvSpPr>
            <a:spLocks noGrp="1"/>
          </p:cNvSpPr>
          <p:nvPr>
            <p:ph idx="1"/>
          </p:nvPr>
        </p:nvSpPr>
        <p:spPr>
          <a:xfrm>
            <a:off x="595843" y="1757928"/>
            <a:ext cx="7988087" cy="4057777"/>
          </a:xfrm>
        </p:spPr>
        <p:txBody>
          <a:bodyPr/>
          <a:lstStyle/>
          <a:p>
            <a:r>
              <a:rPr lang="en-GB" sz="2400" dirty="0"/>
              <a:t>There is a drive to move to low carbon energy vectors like electricity, hydrogen and district heating that does not generate CO2 at the source. </a:t>
            </a:r>
          </a:p>
          <a:p>
            <a:r>
              <a:rPr lang="en-GB" sz="2400" dirty="0"/>
              <a:t>In order to meet the target of reducing GHG emissions from buildings to near zero by 2050 there is a need for wholistic strategy.</a:t>
            </a:r>
          </a:p>
          <a:p>
            <a:r>
              <a:rPr lang="en-GB" sz="2400" dirty="0"/>
              <a:t>The policy needs to address the issues of the cost of energy heating technologies and incentives for use of renewable energy </a:t>
            </a:r>
          </a:p>
          <a:p>
            <a:r>
              <a:rPr lang="en-GB" sz="2400" dirty="0"/>
              <a:t>A post hoc regression analysis conducted to evaluate the impact of use of green energy on Fuel Poverty in the UK.</a:t>
            </a:r>
          </a:p>
        </p:txBody>
      </p:sp>
      <p:sp>
        <p:nvSpPr>
          <p:cNvPr id="4" name="Date Placeholder 3">
            <a:extLst>
              <a:ext uri="{FF2B5EF4-FFF2-40B4-BE49-F238E27FC236}">
                <a16:creationId xmlns:a16="http://schemas.microsoft.com/office/drawing/2014/main" id="{299EB416-62F9-A034-26F1-8BA44D2B087D}"/>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A483CA35-C859-99D8-7316-A711915F1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421594-7B4E-4D68-0DEF-393AA433617B}"/>
              </a:ext>
            </a:extLst>
          </p:cNvPr>
          <p:cNvSpPr>
            <a:spLocks noGrp="1"/>
          </p:cNvSpPr>
          <p:nvPr>
            <p:ph type="sldNum" sz="quarter" idx="12"/>
          </p:nvPr>
        </p:nvSpPr>
        <p:spPr/>
        <p:txBody>
          <a:bodyPr/>
          <a:lstStyle/>
          <a:p>
            <a:fld id="{437794D7-DC86-9A4E-9C9F-0B324FE8876A}" type="slidenum">
              <a:rPr lang="en-US" smtClean="0"/>
              <a:pPr/>
              <a:t>14</a:t>
            </a:fld>
            <a:endParaRPr lang="en-US" dirty="0"/>
          </a:p>
        </p:txBody>
      </p:sp>
      <p:pic>
        <p:nvPicPr>
          <p:cNvPr id="7" name="Picture 6">
            <a:extLst>
              <a:ext uri="{FF2B5EF4-FFF2-40B4-BE49-F238E27FC236}">
                <a16:creationId xmlns:a16="http://schemas.microsoft.com/office/drawing/2014/main" id="{A9F0797A-5FCF-04C2-A65D-833FE9240464}"/>
              </a:ext>
            </a:extLst>
          </p:cNvPr>
          <p:cNvPicPr>
            <a:picLocks noChangeAspect="1"/>
          </p:cNvPicPr>
          <p:nvPr/>
        </p:nvPicPr>
        <p:blipFill rotWithShape="1">
          <a:blip r:embed="rId3"/>
          <a:srcRect b="16690"/>
          <a:stretch/>
        </p:blipFill>
        <p:spPr>
          <a:xfrm>
            <a:off x="9963160" y="5149434"/>
            <a:ext cx="2104105" cy="985143"/>
          </a:xfrm>
          <a:prstGeom prst="rect">
            <a:avLst/>
          </a:prstGeom>
        </p:spPr>
      </p:pic>
      <p:pic>
        <p:nvPicPr>
          <p:cNvPr id="8" name="Picture 7">
            <a:extLst>
              <a:ext uri="{FF2B5EF4-FFF2-40B4-BE49-F238E27FC236}">
                <a16:creationId xmlns:a16="http://schemas.microsoft.com/office/drawing/2014/main" id="{5D65790C-5559-A708-A760-8C078D290FAD}"/>
              </a:ext>
            </a:extLst>
          </p:cNvPr>
          <p:cNvPicPr>
            <a:picLocks noChangeAspect="1"/>
          </p:cNvPicPr>
          <p:nvPr/>
        </p:nvPicPr>
        <p:blipFill>
          <a:blip r:embed="rId4"/>
          <a:stretch>
            <a:fillRect/>
          </a:stretch>
        </p:blipFill>
        <p:spPr>
          <a:xfrm>
            <a:off x="8915400" y="2542456"/>
            <a:ext cx="2466975" cy="1847850"/>
          </a:xfrm>
          <a:prstGeom prst="rect">
            <a:avLst/>
          </a:prstGeom>
        </p:spPr>
      </p:pic>
    </p:spTree>
    <p:extLst>
      <p:ext uri="{BB962C8B-B14F-4D97-AF65-F5344CB8AC3E}">
        <p14:creationId xmlns:p14="http://schemas.microsoft.com/office/powerpoint/2010/main" val="426235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9D52-0256-30FB-04F9-13F765FDAA9C}"/>
              </a:ext>
            </a:extLst>
          </p:cNvPr>
          <p:cNvSpPr>
            <a:spLocks noGrp="1"/>
          </p:cNvSpPr>
          <p:nvPr>
            <p:ph type="title"/>
          </p:nvPr>
        </p:nvSpPr>
        <p:spPr/>
        <p:txBody>
          <a:bodyPr/>
          <a:lstStyle/>
          <a:p>
            <a:r>
              <a:rPr lang="en-GB" dirty="0"/>
              <a:t>Regression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94EA50-81BE-D462-5D65-7F30B0B21A5C}"/>
                  </a:ext>
                </a:extLst>
              </p:cNvPr>
              <p:cNvSpPr>
                <a:spLocks noGrp="1"/>
              </p:cNvSpPr>
              <p:nvPr>
                <p:ph idx="1"/>
              </p:nvPr>
            </p:nvSpPr>
            <p:spPr/>
            <p:txBody>
              <a:bodyPr/>
              <a:lstStyle/>
              <a:p>
                <a14:m>
                  <m:oMath xmlns:m="http://schemas.openxmlformats.org/officeDocument/2006/math">
                    <m:r>
                      <a:rPr lang="en-GB" b="0" i="1" smtClean="0">
                        <a:latin typeface="Cambria Math" panose="02040503050406030204" pitchFamily="18" charset="0"/>
                      </a:rPr>
                      <m:t>𝑁𝐹𝑃</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𝐹𝐶</m:t>
                        </m:r>
                        <m:r>
                          <a:rPr lang="en-GB" b="0" i="1" baseline="-25000" smtClean="0">
                            <a:latin typeface="Cambria Math" panose="02040503050406030204" pitchFamily="18" charset="0"/>
                          </a:rPr>
                          <m:t>,</m:t>
                        </m:r>
                        <m:r>
                          <a:rPr lang="en-GB" b="0" i="1" smtClean="0">
                            <a:latin typeface="Cambria Math" panose="02040503050406030204" pitchFamily="18" charset="0"/>
                          </a:rPr>
                          <m:t>,</m:t>
                        </m:r>
                        <m:r>
                          <a:rPr lang="en-GB" b="0" i="1" smtClean="0">
                            <a:latin typeface="Cambria Math" panose="02040503050406030204" pitchFamily="18" charset="0"/>
                          </a:rPr>
                          <m:t>𝐺𝐻𝐺𝐸</m:t>
                        </m:r>
                        <m:r>
                          <a:rPr lang="en-GB" b="0" i="1" smtClean="0">
                            <a:latin typeface="Cambria Math" panose="02040503050406030204" pitchFamily="18" charset="0"/>
                          </a:rPr>
                          <m:t>,</m:t>
                        </m:r>
                        <m:r>
                          <a:rPr lang="en-GB" b="0" i="1" smtClean="0">
                            <a:latin typeface="Cambria Math" panose="02040503050406030204" pitchFamily="18" charset="0"/>
                          </a:rPr>
                          <m:t>𝐸𝑆𝑂𝐿𝐴𝑅</m:t>
                        </m:r>
                        <m:r>
                          <a:rPr lang="en-GB" b="0" i="1" smtClean="0">
                            <a:latin typeface="Cambria Math" panose="02040503050406030204" pitchFamily="18" charset="0"/>
                          </a:rPr>
                          <m:t>,</m:t>
                        </m:r>
                        <m:r>
                          <a:rPr lang="en-GB" b="0" i="1" smtClean="0">
                            <a:latin typeface="Cambria Math" panose="02040503050406030204" pitchFamily="18" charset="0"/>
                          </a:rPr>
                          <m:t>𝑅𝐸𝐻𝐸𝐴𝑇</m:t>
                        </m:r>
                      </m:e>
                    </m:d>
                  </m:oMath>
                </a14:m>
                <a:endParaRPr lang="en-GB" dirty="0"/>
              </a:p>
              <a:p>
                <a:r>
                  <a:rPr lang="en-GB" dirty="0"/>
                  <a:t>FC= Final consumption of renewable energy in the UK (in 1,000 metric tons of oil equivalent)</a:t>
                </a:r>
              </a:p>
              <a:p>
                <a:r>
                  <a:rPr lang="en-GB" dirty="0"/>
                  <a:t>GHGE= Estimated territorial greenhouse gas emissions , by million tonnes carbon dioxide equivalent (MtCO2e)</a:t>
                </a:r>
              </a:p>
              <a:p>
                <a:r>
                  <a:rPr lang="en-GB" dirty="0"/>
                  <a:t>ESOLAR = Energy used for heat generation from active solar heating (in 1,000 metric tons of oil equivalent)</a:t>
                </a:r>
              </a:p>
              <a:p>
                <a:r>
                  <a:rPr lang="en-GB" dirty="0"/>
                  <a:t>REHEATING = Renewable energy used for heating and cooling (in 1,000 metric tons of oil equivalent)</a:t>
                </a:r>
              </a:p>
            </p:txBody>
          </p:sp>
        </mc:Choice>
        <mc:Fallback xmlns="">
          <p:sp>
            <p:nvSpPr>
              <p:cNvPr id="3" name="Content Placeholder 2">
                <a:extLst>
                  <a:ext uri="{FF2B5EF4-FFF2-40B4-BE49-F238E27FC236}">
                    <a16:creationId xmlns:a16="http://schemas.microsoft.com/office/drawing/2014/main" id="{D394EA50-81BE-D462-5D65-7F30B0B21A5C}"/>
                  </a:ext>
                </a:extLst>
              </p:cNvPr>
              <p:cNvSpPr>
                <a:spLocks noGrp="1" noRot="1" noChangeAspect="1" noMove="1" noResize="1" noEditPoints="1" noAdjustHandles="1" noChangeArrowheads="1" noChangeShapeType="1" noTextEdit="1"/>
              </p:cNvSpPr>
              <p:nvPr>
                <p:ph idx="1"/>
              </p:nvPr>
            </p:nvSpPr>
            <p:spPr>
              <a:blipFill>
                <a:blip r:embed="rId2"/>
                <a:stretch>
                  <a:fillRect l="-1043" r="-1739" b="-4204"/>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518B4530-697D-1195-4CF0-DCB94297C618}"/>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A59E9760-221C-3F98-1AD6-74B15E4675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95B955-16A5-E5F3-707B-4970E186E0C1}"/>
              </a:ext>
            </a:extLst>
          </p:cNvPr>
          <p:cNvSpPr>
            <a:spLocks noGrp="1"/>
          </p:cNvSpPr>
          <p:nvPr>
            <p:ph type="sldNum" sz="quarter" idx="12"/>
          </p:nvPr>
        </p:nvSpPr>
        <p:spPr/>
        <p:txBody>
          <a:bodyPr/>
          <a:lstStyle/>
          <a:p>
            <a:fld id="{437794D7-DC86-9A4E-9C9F-0B324FE8876A}" type="slidenum">
              <a:rPr lang="en-US" smtClean="0"/>
              <a:pPr/>
              <a:t>15</a:t>
            </a:fld>
            <a:endParaRPr lang="en-US" dirty="0"/>
          </a:p>
        </p:txBody>
      </p:sp>
    </p:spTree>
    <p:extLst>
      <p:ext uri="{BB962C8B-B14F-4D97-AF65-F5344CB8AC3E}">
        <p14:creationId xmlns:p14="http://schemas.microsoft.com/office/powerpoint/2010/main" val="229562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ED54-188A-6574-0950-3F87F733558D}"/>
              </a:ext>
            </a:extLst>
          </p:cNvPr>
          <p:cNvSpPr>
            <a:spLocks noGrp="1"/>
          </p:cNvSpPr>
          <p:nvPr>
            <p:ph type="title"/>
          </p:nvPr>
        </p:nvSpPr>
        <p:spPr>
          <a:xfrm>
            <a:off x="595843" y="1026199"/>
            <a:ext cx="10515600" cy="757129"/>
          </a:xfrm>
        </p:spPr>
        <p:txBody>
          <a:bodyPr anchor="t">
            <a:normAutofit/>
          </a:bodyPr>
          <a:lstStyle/>
          <a:p>
            <a:r>
              <a:rPr lang="en-GB" dirty="0"/>
              <a:t>Regression Results</a:t>
            </a:r>
          </a:p>
        </p:txBody>
      </p:sp>
      <p:sp>
        <p:nvSpPr>
          <p:cNvPr id="4" name="Date Placeholder 3">
            <a:extLst>
              <a:ext uri="{FF2B5EF4-FFF2-40B4-BE49-F238E27FC236}">
                <a16:creationId xmlns:a16="http://schemas.microsoft.com/office/drawing/2014/main" id="{33B0AE3B-685A-B60C-6D6B-1B05426EAB6C}"/>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25" name="Footer Placeholder 4">
            <a:extLst>
              <a:ext uri="{FF2B5EF4-FFF2-40B4-BE49-F238E27FC236}">
                <a16:creationId xmlns:a16="http://schemas.microsoft.com/office/drawing/2014/main" id="{17A02ABD-0FC7-1332-984C-81D561B726F8}"/>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B4F03EF9-7C6D-04F4-F7C9-ABFAEB592F99}"/>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16</a:t>
            </a:fld>
            <a:endParaRPr lang="en-US"/>
          </a:p>
        </p:txBody>
      </p:sp>
      <p:graphicFrame>
        <p:nvGraphicFramePr>
          <p:cNvPr id="5" name="Table 4">
            <a:extLst>
              <a:ext uri="{FF2B5EF4-FFF2-40B4-BE49-F238E27FC236}">
                <a16:creationId xmlns:a16="http://schemas.microsoft.com/office/drawing/2014/main" id="{B9FBE6EF-9868-D766-7B12-B36C1E865B0C}"/>
              </a:ext>
            </a:extLst>
          </p:cNvPr>
          <p:cNvGraphicFramePr>
            <a:graphicFrameLocks noGrp="1"/>
          </p:cNvGraphicFramePr>
          <p:nvPr>
            <p:extLst>
              <p:ext uri="{D42A27DB-BD31-4B8C-83A1-F6EECF244321}">
                <p14:modId xmlns:p14="http://schemas.microsoft.com/office/powerpoint/2010/main" val="3866706072"/>
              </p:ext>
            </p:extLst>
          </p:nvPr>
        </p:nvGraphicFramePr>
        <p:xfrm>
          <a:off x="595843" y="2010334"/>
          <a:ext cx="9957856" cy="3194764"/>
        </p:xfrm>
        <a:graphic>
          <a:graphicData uri="http://schemas.openxmlformats.org/drawingml/2006/table">
            <a:tbl>
              <a:tblPr firstRow="1" bandRow="1">
                <a:tableStyleId>{5C22544A-7EE6-4342-B048-85BDC9FD1C3A}</a:tableStyleId>
              </a:tblPr>
              <a:tblGrid>
                <a:gridCol w="1703758">
                  <a:extLst>
                    <a:ext uri="{9D8B030D-6E8A-4147-A177-3AD203B41FA5}">
                      <a16:colId xmlns:a16="http://schemas.microsoft.com/office/drawing/2014/main" val="720740202"/>
                    </a:ext>
                  </a:extLst>
                </a:gridCol>
                <a:gridCol w="2004458">
                  <a:extLst>
                    <a:ext uri="{9D8B030D-6E8A-4147-A177-3AD203B41FA5}">
                      <a16:colId xmlns:a16="http://schemas.microsoft.com/office/drawing/2014/main" val="3147833716"/>
                    </a:ext>
                  </a:extLst>
                </a:gridCol>
                <a:gridCol w="992343">
                  <a:extLst>
                    <a:ext uri="{9D8B030D-6E8A-4147-A177-3AD203B41FA5}">
                      <a16:colId xmlns:a16="http://schemas.microsoft.com/office/drawing/2014/main" val="3118590352"/>
                    </a:ext>
                  </a:extLst>
                </a:gridCol>
                <a:gridCol w="992343">
                  <a:extLst>
                    <a:ext uri="{9D8B030D-6E8A-4147-A177-3AD203B41FA5}">
                      <a16:colId xmlns:a16="http://schemas.microsoft.com/office/drawing/2014/main" val="1256100658"/>
                    </a:ext>
                  </a:extLst>
                </a:gridCol>
                <a:gridCol w="1083162">
                  <a:extLst>
                    <a:ext uri="{9D8B030D-6E8A-4147-A177-3AD203B41FA5}">
                      <a16:colId xmlns:a16="http://schemas.microsoft.com/office/drawing/2014/main" val="1146078952"/>
                    </a:ext>
                  </a:extLst>
                </a:gridCol>
                <a:gridCol w="1436647">
                  <a:extLst>
                    <a:ext uri="{9D8B030D-6E8A-4147-A177-3AD203B41FA5}">
                      <a16:colId xmlns:a16="http://schemas.microsoft.com/office/drawing/2014/main" val="542931530"/>
                    </a:ext>
                  </a:extLst>
                </a:gridCol>
                <a:gridCol w="1745145">
                  <a:extLst>
                    <a:ext uri="{9D8B030D-6E8A-4147-A177-3AD203B41FA5}">
                      <a16:colId xmlns:a16="http://schemas.microsoft.com/office/drawing/2014/main" val="2038486314"/>
                    </a:ext>
                  </a:extLst>
                </a:gridCol>
              </a:tblGrid>
              <a:tr h="765172">
                <a:tc>
                  <a:txBody>
                    <a:bodyPr/>
                    <a:lstStyle/>
                    <a:p>
                      <a:pPr algn="l" fontAlgn="b"/>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NFP</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FC</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GHGE</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ESOLAR</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REHEATING</a:t>
                      </a:r>
                      <a:endParaRPr lang="en-GB" sz="2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07063522"/>
                  </a:ext>
                </a:extLst>
              </a:tr>
              <a:tr h="765172">
                <a:tc>
                  <a:txBody>
                    <a:bodyPr/>
                    <a:lstStyle/>
                    <a:p>
                      <a:pPr algn="l" fontAlgn="b"/>
                      <a:r>
                        <a:rPr lang="en-GB" sz="2600" u="none" strike="noStrike">
                          <a:effectLst/>
                        </a:rPr>
                        <a:t>Pearson Correlation</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NFP</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-0.97</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0.735</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-0.871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-0.882</a:t>
                      </a:r>
                      <a:endParaRPr lang="en-GB" sz="2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4646664"/>
                  </a:ext>
                </a:extLst>
              </a:tr>
              <a:tr h="409278">
                <a:tc>
                  <a:txBody>
                    <a:bodyPr/>
                    <a:lstStyle/>
                    <a:p>
                      <a:pPr algn="l" fontAlgn="b"/>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FC</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-0.97</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-0.691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0.778</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0.869</a:t>
                      </a:r>
                      <a:endParaRPr lang="en-GB" sz="2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6499053"/>
                  </a:ext>
                </a:extLst>
              </a:tr>
              <a:tr h="409278">
                <a:tc>
                  <a:txBody>
                    <a:bodyPr/>
                    <a:lstStyle/>
                    <a:p>
                      <a:pPr algn="l" fontAlgn="b"/>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GHGE</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0.735</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-0.691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-0.843</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-0.552</a:t>
                      </a:r>
                      <a:endParaRPr lang="en-GB" sz="2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056520"/>
                  </a:ext>
                </a:extLst>
              </a:tr>
              <a:tr h="409278">
                <a:tc>
                  <a:txBody>
                    <a:bodyPr/>
                    <a:lstStyle/>
                    <a:p>
                      <a:pPr algn="l" fontAlgn="b"/>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ESOLAR</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-0.871</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0.778</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-0.843</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dirty="0">
                          <a:effectLst/>
                        </a:rPr>
                        <a:t>1</a:t>
                      </a:r>
                      <a:endParaRPr lang="en-GB" sz="2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0.717</a:t>
                      </a:r>
                      <a:endParaRPr lang="en-GB" sz="2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93262126"/>
                  </a:ext>
                </a:extLst>
              </a:tr>
              <a:tr h="409278">
                <a:tc>
                  <a:txBody>
                    <a:bodyPr/>
                    <a:lstStyle/>
                    <a:p>
                      <a:pPr algn="l" fontAlgn="b"/>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600" u="none" strike="noStrike">
                          <a:effectLst/>
                        </a:rPr>
                        <a:t>REHEATING</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-0.882</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0.869</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-0.552</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a:effectLst/>
                        </a:rPr>
                        <a:t>0.717</a:t>
                      </a:r>
                      <a:endParaRPr lang="en-GB" sz="2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600" u="none" strike="noStrike" dirty="0">
                          <a:effectLst/>
                        </a:rPr>
                        <a:t>1</a:t>
                      </a:r>
                      <a:endParaRPr lang="en-GB" sz="2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380757"/>
                  </a:ext>
                </a:extLst>
              </a:tr>
            </a:tbl>
          </a:graphicData>
        </a:graphic>
      </p:graphicFrame>
      <p:pic>
        <p:nvPicPr>
          <p:cNvPr id="3" name="Picture 2">
            <a:extLst>
              <a:ext uri="{FF2B5EF4-FFF2-40B4-BE49-F238E27FC236}">
                <a16:creationId xmlns:a16="http://schemas.microsoft.com/office/drawing/2014/main" id="{EF08959F-CDA4-1230-E8D8-883EBBBF3816}"/>
              </a:ext>
            </a:extLst>
          </p:cNvPr>
          <p:cNvPicPr>
            <a:picLocks noChangeAspect="1"/>
          </p:cNvPicPr>
          <p:nvPr/>
        </p:nvPicPr>
        <p:blipFill rotWithShape="1">
          <a:blip r:embed="rId3"/>
          <a:srcRect b="16690"/>
          <a:stretch/>
        </p:blipFill>
        <p:spPr>
          <a:xfrm>
            <a:off x="9940025" y="5205098"/>
            <a:ext cx="2104105" cy="985143"/>
          </a:xfrm>
          <a:prstGeom prst="rect">
            <a:avLst/>
          </a:prstGeom>
        </p:spPr>
      </p:pic>
    </p:spTree>
    <p:extLst>
      <p:ext uri="{BB962C8B-B14F-4D97-AF65-F5344CB8AC3E}">
        <p14:creationId xmlns:p14="http://schemas.microsoft.com/office/powerpoint/2010/main" val="387918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297-D2CF-5841-F5A0-E58CFE8BB00B}"/>
              </a:ext>
            </a:extLst>
          </p:cNvPr>
          <p:cNvSpPr>
            <a:spLocks noGrp="1"/>
          </p:cNvSpPr>
          <p:nvPr>
            <p:ph type="title"/>
          </p:nvPr>
        </p:nvSpPr>
        <p:spPr/>
        <p:txBody>
          <a:bodyPr/>
          <a:lstStyle/>
          <a:p>
            <a:r>
              <a:rPr lang="en-GB" dirty="0"/>
              <a:t>Significance (Model Summary)</a:t>
            </a:r>
          </a:p>
        </p:txBody>
      </p:sp>
      <p:graphicFrame>
        <p:nvGraphicFramePr>
          <p:cNvPr id="15" name="Content Placeholder 14">
            <a:extLst>
              <a:ext uri="{FF2B5EF4-FFF2-40B4-BE49-F238E27FC236}">
                <a16:creationId xmlns:a16="http://schemas.microsoft.com/office/drawing/2014/main" id="{B1920559-F21E-9F75-A5E3-E16D14009819}"/>
              </a:ext>
            </a:extLst>
          </p:cNvPr>
          <p:cNvGraphicFramePr>
            <a:graphicFrameLocks noGrp="1"/>
          </p:cNvGraphicFramePr>
          <p:nvPr>
            <p:ph idx="1"/>
            <p:extLst>
              <p:ext uri="{D42A27DB-BD31-4B8C-83A1-F6EECF244321}">
                <p14:modId xmlns:p14="http://schemas.microsoft.com/office/powerpoint/2010/main" val="3420566625"/>
              </p:ext>
            </p:extLst>
          </p:nvPr>
        </p:nvGraphicFramePr>
        <p:xfrm>
          <a:off x="595313" y="1757363"/>
          <a:ext cx="10515600" cy="250444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1240240689"/>
                    </a:ext>
                  </a:extLst>
                </a:gridCol>
                <a:gridCol w="1051560">
                  <a:extLst>
                    <a:ext uri="{9D8B030D-6E8A-4147-A177-3AD203B41FA5}">
                      <a16:colId xmlns:a16="http://schemas.microsoft.com/office/drawing/2014/main" val="4286210818"/>
                    </a:ext>
                  </a:extLst>
                </a:gridCol>
                <a:gridCol w="1051560">
                  <a:extLst>
                    <a:ext uri="{9D8B030D-6E8A-4147-A177-3AD203B41FA5}">
                      <a16:colId xmlns:a16="http://schemas.microsoft.com/office/drawing/2014/main" val="1750510476"/>
                    </a:ext>
                  </a:extLst>
                </a:gridCol>
                <a:gridCol w="1051560">
                  <a:extLst>
                    <a:ext uri="{9D8B030D-6E8A-4147-A177-3AD203B41FA5}">
                      <a16:colId xmlns:a16="http://schemas.microsoft.com/office/drawing/2014/main" val="587428907"/>
                    </a:ext>
                  </a:extLst>
                </a:gridCol>
                <a:gridCol w="1051560">
                  <a:extLst>
                    <a:ext uri="{9D8B030D-6E8A-4147-A177-3AD203B41FA5}">
                      <a16:colId xmlns:a16="http://schemas.microsoft.com/office/drawing/2014/main" val="890435287"/>
                    </a:ext>
                  </a:extLst>
                </a:gridCol>
                <a:gridCol w="1051560">
                  <a:extLst>
                    <a:ext uri="{9D8B030D-6E8A-4147-A177-3AD203B41FA5}">
                      <a16:colId xmlns:a16="http://schemas.microsoft.com/office/drawing/2014/main" val="3987030951"/>
                    </a:ext>
                  </a:extLst>
                </a:gridCol>
                <a:gridCol w="1051560">
                  <a:extLst>
                    <a:ext uri="{9D8B030D-6E8A-4147-A177-3AD203B41FA5}">
                      <a16:colId xmlns:a16="http://schemas.microsoft.com/office/drawing/2014/main" val="1680791196"/>
                    </a:ext>
                  </a:extLst>
                </a:gridCol>
                <a:gridCol w="1051560">
                  <a:extLst>
                    <a:ext uri="{9D8B030D-6E8A-4147-A177-3AD203B41FA5}">
                      <a16:colId xmlns:a16="http://schemas.microsoft.com/office/drawing/2014/main" val="4184777972"/>
                    </a:ext>
                  </a:extLst>
                </a:gridCol>
                <a:gridCol w="1051560">
                  <a:extLst>
                    <a:ext uri="{9D8B030D-6E8A-4147-A177-3AD203B41FA5}">
                      <a16:colId xmlns:a16="http://schemas.microsoft.com/office/drawing/2014/main" val="3798092380"/>
                    </a:ext>
                  </a:extLst>
                </a:gridCol>
                <a:gridCol w="1051560">
                  <a:extLst>
                    <a:ext uri="{9D8B030D-6E8A-4147-A177-3AD203B41FA5}">
                      <a16:colId xmlns:a16="http://schemas.microsoft.com/office/drawing/2014/main" val="3533527899"/>
                    </a:ext>
                  </a:extLst>
                </a:gridCol>
              </a:tblGrid>
              <a:tr h="370840">
                <a:tc>
                  <a:txBody>
                    <a:bodyPr/>
                    <a:lstStyle/>
                    <a:p>
                      <a:pPr algn="l" fontAlgn="b"/>
                      <a:r>
                        <a:rPr lang="en-GB" sz="2000" b="0" i="0" u="none" strike="noStrike" dirty="0">
                          <a:solidFill>
                            <a:schemeClr val="bg1"/>
                          </a:solidFill>
                          <a:effectLst/>
                          <a:latin typeface="Calibri" panose="020F0502020204030204" pitchFamily="34" charset="0"/>
                        </a:rPr>
                        <a:t>Model</a:t>
                      </a:r>
                    </a:p>
                  </a:txBody>
                  <a:tcPr marL="0" marR="0" marT="0" marB="0" anchor="b"/>
                </a:tc>
                <a:tc>
                  <a:txBody>
                    <a:bodyPr/>
                    <a:lstStyle/>
                    <a:p>
                      <a:pPr marL="0" algn="l" defTabSz="914400" rtl="0" eaLnBrk="1" fontAlgn="b" latinLnBrk="0" hangingPunct="1"/>
                      <a:r>
                        <a:rPr lang="en-GB" sz="2000" b="0" i="0" u="none" strike="noStrike" kern="1200" dirty="0">
                          <a:solidFill>
                            <a:schemeClr val="bg1"/>
                          </a:solidFill>
                          <a:effectLst/>
                          <a:latin typeface="Calibri" panose="020F0502020204030204" pitchFamily="34" charset="0"/>
                          <a:ea typeface="+mn-ea"/>
                          <a:cs typeface="+mn-cs"/>
                        </a:rPr>
                        <a:t>R</a:t>
                      </a:r>
                    </a:p>
                  </a:txBody>
                  <a:tcPr marL="0" marR="0" marT="0" marB="0" anchor="b"/>
                </a:tc>
                <a:tc>
                  <a:txBody>
                    <a:bodyPr/>
                    <a:lstStyle/>
                    <a:p>
                      <a:pPr marL="0" algn="l" defTabSz="914400" rtl="0" eaLnBrk="1" fontAlgn="b" latinLnBrk="0" hangingPunct="1"/>
                      <a:r>
                        <a:rPr lang="en-GB" sz="2000" b="0" i="0" u="none" strike="noStrike" kern="1200" dirty="0">
                          <a:solidFill>
                            <a:schemeClr val="bg1"/>
                          </a:solidFill>
                          <a:effectLst/>
                          <a:latin typeface="Calibri" panose="020F0502020204030204" pitchFamily="34" charset="0"/>
                          <a:ea typeface="+mn-ea"/>
                          <a:cs typeface="+mn-cs"/>
                        </a:rPr>
                        <a:t>R Square</a:t>
                      </a:r>
                    </a:p>
                  </a:txBody>
                  <a:tcPr marL="0" marR="0" marT="0" marB="0" anchor="b"/>
                </a:tc>
                <a:tc>
                  <a:txBody>
                    <a:bodyPr/>
                    <a:lstStyle/>
                    <a:p>
                      <a:pPr marL="0" algn="l" defTabSz="914400" rtl="0" eaLnBrk="1" fontAlgn="b" latinLnBrk="0" hangingPunct="1"/>
                      <a:r>
                        <a:rPr lang="en-GB" sz="2000" b="0" i="0" u="none" strike="noStrike" kern="1200" dirty="0">
                          <a:solidFill>
                            <a:schemeClr val="bg1"/>
                          </a:solidFill>
                          <a:effectLst/>
                          <a:latin typeface="Calibri" panose="020F0502020204030204" pitchFamily="34" charset="0"/>
                          <a:ea typeface="+mn-ea"/>
                          <a:cs typeface="+mn-cs"/>
                        </a:rPr>
                        <a:t>Adjusted R Square</a:t>
                      </a:r>
                    </a:p>
                  </a:txBody>
                  <a:tcPr marL="0" marR="0" marT="0" marB="0" anchor="b"/>
                </a:tc>
                <a:tc>
                  <a:txBody>
                    <a:bodyPr/>
                    <a:lstStyle/>
                    <a:p>
                      <a:pPr marL="0" algn="l" defTabSz="914400" rtl="0" eaLnBrk="1" fontAlgn="b" latinLnBrk="0" hangingPunct="1"/>
                      <a:r>
                        <a:rPr lang="en-GB" sz="2000" b="0" i="0" u="none" strike="noStrike" kern="1200" dirty="0">
                          <a:solidFill>
                            <a:schemeClr val="bg1"/>
                          </a:solidFill>
                          <a:effectLst/>
                          <a:latin typeface="Calibri" panose="020F0502020204030204" pitchFamily="34" charset="0"/>
                          <a:ea typeface="+mn-ea"/>
                          <a:cs typeface="+mn-cs"/>
                        </a:rPr>
                        <a:t>Std. Error of the Estimate</a:t>
                      </a:r>
                    </a:p>
                  </a:txBody>
                  <a:tcPr marL="0" marR="0" marT="0" marB="0" anchor="b"/>
                </a:tc>
                <a:tc gridSpan="2">
                  <a:txBody>
                    <a:bodyPr/>
                    <a:lstStyle/>
                    <a:p>
                      <a:pPr marL="0" algn="l" defTabSz="914400" rtl="0" eaLnBrk="1" fontAlgn="b" latinLnBrk="0" hangingPunct="1"/>
                      <a:r>
                        <a:rPr lang="en-GB" sz="2000" b="0" i="0" u="none" strike="noStrike" kern="1200" dirty="0">
                          <a:solidFill>
                            <a:schemeClr val="bg1"/>
                          </a:solidFill>
                          <a:effectLst/>
                          <a:latin typeface="Calibri" panose="020F0502020204030204" pitchFamily="34" charset="0"/>
                          <a:ea typeface="+mn-ea"/>
                          <a:cs typeface="+mn-cs"/>
                        </a:rPr>
                        <a:t>Change Statistics</a:t>
                      </a:r>
                    </a:p>
                  </a:txBody>
                  <a:tcPr marL="0" marR="0" marT="0" marB="0" anchor="b"/>
                </a:tc>
                <a:tc hMerge="1">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9681666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pPr algn="l" fontAlgn="b"/>
                      <a:r>
                        <a:rPr lang="en-GB" sz="2000" b="0" i="0" u="none" strike="noStrike" dirty="0">
                          <a:solidFill>
                            <a:srgbClr val="000000"/>
                          </a:solidFill>
                          <a:effectLst/>
                          <a:latin typeface="Calibri" panose="020F0502020204030204" pitchFamily="34" charset="0"/>
                        </a:rPr>
                        <a:t>R Square Change</a:t>
                      </a:r>
                    </a:p>
                  </a:txBody>
                  <a:tcPr marL="0" marR="0" marT="0" marB="0" anchor="b"/>
                </a:tc>
                <a:tc>
                  <a:txBody>
                    <a:bodyPr/>
                    <a:lstStyle/>
                    <a:p>
                      <a:pPr algn="l" fontAlgn="b"/>
                      <a:r>
                        <a:rPr lang="en-GB" sz="2000" b="0" i="0" u="none" strike="noStrike">
                          <a:solidFill>
                            <a:srgbClr val="000000"/>
                          </a:solidFill>
                          <a:effectLst/>
                          <a:latin typeface="Calibri" panose="020F0502020204030204" pitchFamily="34" charset="0"/>
                        </a:rPr>
                        <a:t>F Change</a:t>
                      </a:r>
                    </a:p>
                  </a:txBody>
                  <a:tcPr marL="0" marR="0" marT="0" marB="0" anchor="b"/>
                </a:tc>
                <a:tc>
                  <a:txBody>
                    <a:bodyPr/>
                    <a:lstStyle/>
                    <a:p>
                      <a:pPr algn="l" fontAlgn="b"/>
                      <a:r>
                        <a:rPr lang="en-GB" sz="2000" b="0" i="0" u="none" strike="noStrike">
                          <a:solidFill>
                            <a:srgbClr val="000000"/>
                          </a:solidFill>
                          <a:effectLst/>
                          <a:latin typeface="Calibri" panose="020F0502020204030204" pitchFamily="34" charset="0"/>
                        </a:rPr>
                        <a:t>df1</a:t>
                      </a:r>
                    </a:p>
                  </a:txBody>
                  <a:tcPr marL="0" marR="0" marT="0" marB="0" anchor="b"/>
                </a:tc>
                <a:tc>
                  <a:txBody>
                    <a:bodyPr/>
                    <a:lstStyle/>
                    <a:p>
                      <a:pPr algn="l" fontAlgn="b"/>
                      <a:r>
                        <a:rPr lang="en-GB" sz="2000" b="0" i="0" u="none" strike="noStrike">
                          <a:solidFill>
                            <a:srgbClr val="000000"/>
                          </a:solidFill>
                          <a:effectLst/>
                          <a:latin typeface="Calibri" panose="020F0502020204030204" pitchFamily="34" charset="0"/>
                        </a:rPr>
                        <a:t>df2</a:t>
                      </a:r>
                    </a:p>
                  </a:txBody>
                  <a:tcPr marL="0" marR="0" marT="0" marB="0" anchor="b"/>
                </a:tc>
                <a:tc>
                  <a:txBody>
                    <a:bodyPr/>
                    <a:lstStyle/>
                    <a:p>
                      <a:pPr algn="l" fontAlgn="b"/>
                      <a:r>
                        <a:rPr lang="en-GB" sz="2000" b="0" i="0" u="none" strike="noStrike" dirty="0">
                          <a:solidFill>
                            <a:srgbClr val="000000"/>
                          </a:solidFill>
                          <a:effectLst/>
                          <a:latin typeface="Calibri" panose="020F0502020204030204" pitchFamily="34" charset="0"/>
                        </a:rPr>
                        <a:t>Sig. F Change</a:t>
                      </a:r>
                    </a:p>
                  </a:txBody>
                  <a:tcPr marL="0" marR="0" marT="0" marB="0" anchor="b"/>
                </a:tc>
                <a:extLst>
                  <a:ext uri="{0D108BD9-81ED-4DB2-BD59-A6C34878D82A}">
                    <a16:rowId xmlns:a16="http://schemas.microsoft.com/office/drawing/2014/main" val="3445877636"/>
                  </a:ext>
                </a:extLst>
              </a:tr>
              <a:tr h="370840">
                <a:tc>
                  <a:txBody>
                    <a:bodyPr/>
                    <a:lstStyle/>
                    <a:p>
                      <a:endParaRPr lang="en-GB"/>
                    </a:p>
                  </a:txBody>
                  <a:tcPr/>
                </a:tc>
                <a:tc>
                  <a:txBody>
                    <a:bodyPr/>
                    <a:lstStyle/>
                    <a:p>
                      <a:pPr algn="l" fontAlgn="b"/>
                      <a:r>
                        <a:rPr lang="en-GB" sz="2000" b="0" i="0" u="none" strike="noStrike" dirty="0">
                          <a:solidFill>
                            <a:srgbClr val="000000"/>
                          </a:solidFill>
                          <a:effectLst/>
                          <a:latin typeface="Calibri" panose="020F0502020204030204" pitchFamily="34" charset="0"/>
                        </a:rPr>
                        <a:t>.989a</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0.979</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0.965</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103.722</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0.979</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68.928</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4</a:t>
                      </a:r>
                    </a:p>
                  </a:txBody>
                  <a:tcPr marL="0" marR="0" marT="0" marB="0" anchor="b"/>
                </a:tc>
                <a:tc>
                  <a:txBody>
                    <a:bodyPr/>
                    <a:lstStyle/>
                    <a:p>
                      <a:pPr algn="r" fontAlgn="b"/>
                      <a:r>
                        <a:rPr lang="en-GB" sz="2000" b="0" i="0" u="none" strike="noStrike">
                          <a:solidFill>
                            <a:srgbClr val="000000"/>
                          </a:solidFill>
                          <a:effectLst/>
                          <a:latin typeface="Calibri" panose="020F0502020204030204" pitchFamily="34" charset="0"/>
                        </a:rPr>
                        <a:t>6</a:t>
                      </a:r>
                    </a:p>
                  </a:txBody>
                  <a:tcPr marL="0" marR="0" marT="0" marB="0" anchor="b"/>
                </a:tc>
                <a:tc>
                  <a:txBody>
                    <a:bodyPr/>
                    <a:lstStyle/>
                    <a:p>
                      <a:pPr algn="l" fontAlgn="b"/>
                      <a:r>
                        <a:rPr lang="en-GB" sz="2000" b="0" i="0" u="none" strike="noStrike" dirty="0">
                          <a:solidFill>
                            <a:srgbClr val="000000"/>
                          </a:solidFill>
                          <a:effectLst/>
                          <a:latin typeface="Calibri" panose="020F0502020204030204" pitchFamily="34" charset="0"/>
                        </a:rPr>
                        <a:t>&lt;.001</a:t>
                      </a:r>
                    </a:p>
                  </a:txBody>
                  <a:tcPr marL="0" marR="0" marT="0" marB="0" anchor="b"/>
                </a:tc>
                <a:extLst>
                  <a:ext uri="{0D108BD9-81ED-4DB2-BD59-A6C34878D82A}">
                    <a16:rowId xmlns:a16="http://schemas.microsoft.com/office/drawing/2014/main" val="3538935784"/>
                  </a:ext>
                </a:extLst>
              </a:tr>
              <a:tr h="370840">
                <a:tc gridSpan="4">
                  <a:txBody>
                    <a:bodyPr/>
                    <a:lstStyle/>
                    <a:p>
                      <a:pPr algn="l" fontAlgn="b"/>
                      <a:r>
                        <a:rPr lang="en-GB" sz="2000" b="0" i="0" u="none" strike="noStrike" dirty="0">
                          <a:solidFill>
                            <a:srgbClr val="000000"/>
                          </a:solidFill>
                          <a:effectLst/>
                          <a:latin typeface="Calibri" panose="020F0502020204030204" pitchFamily="34" charset="0"/>
                        </a:rPr>
                        <a:t>a Predictors: (Constant), REHEATING, GHGE, ESOLAR, FC</a:t>
                      </a: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197829586"/>
                  </a:ext>
                </a:extLst>
              </a:tr>
            </a:tbl>
          </a:graphicData>
        </a:graphic>
      </p:graphicFrame>
      <p:sp>
        <p:nvSpPr>
          <p:cNvPr id="4" name="Date Placeholder 3">
            <a:extLst>
              <a:ext uri="{FF2B5EF4-FFF2-40B4-BE49-F238E27FC236}">
                <a16:creationId xmlns:a16="http://schemas.microsoft.com/office/drawing/2014/main" id="{8382F4E8-D997-32C8-00DD-EC23469C26FC}"/>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846E3E24-8D06-850B-7A08-50D8D8486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03BA6A-7391-91E3-E47D-FA79E0EBA1F4}"/>
              </a:ext>
            </a:extLst>
          </p:cNvPr>
          <p:cNvSpPr>
            <a:spLocks noGrp="1"/>
          </p:cNvSpPr>
          <p:nvPr>
            <p:ph type="sldNum" sz="quarter" idx="12"/>
          </p:nvPr>
        </p:nvSpPr>
        <p:spPr/>
        <p:txBody>
          <a:bodyPr/>
          <a:lstStyle/>
          <a:p>
            <a:fld id="{437794D7-DC86-9A4E-9C9F-0B324FE8876A}" type="slidenum">
              <a:rPr lang="en-US" smtClean="0"/>
              <a:pPr/>
              <a:t>17</a:t>
            </a:fld>
            <a:endParaRPr lang="en-US" dirty="0"/>
          </a:p>
        </p:txBody>
      </p:sp>
      <p:pic>
        <p:nvPicPr>
          <p:cNvPr id="3" name="Picture 2">
            <a:extLst>
              <a:ext uri="{FF2B5EF4-FFF2-40B4-BE49-F238E27FC236}">
                <a16:creationId xmlns:a16="http://schemas.microsoft.com/office/drawing/2014/main" id="{DEE8C3BF-D625-5BCE-21A5-2AE40EBD1EA9}"/>
              </a:ext>
            </a:extLst>
          </p:cNvPr>
          <p:cNvPicPr>
            <a:picLocks noChangeAspect="1"/>
          </p:cNvPicPr>
          <p:nvPr/>
        </p:nvPicPr>
        <p:blipFill rotWithShape="1">
          <a:blip r:embed="rId2"/>
          <a:srcRect b="16690"/>
          <a:stretch/>
        </p:blipFill>
        <p:spPr>
          <a:xfrm>
            <a:off x="9795795" y="4749384"/>
            <a:ext cx="2104105" cy="985143"/>
          </a:xfrm>
          <a:prstGeom prst="rect">
            <a:avLst/>
          </a:prstGeom>
        </p:spPr>
      </p:pic>
    </p:spTree>
    <p:extLst>
      <p:ext uri="{BB962C8B-B14F-4D97-AF65-F5344CB8AC3E}">
        <p14:creationId xmlns:p14="http://schemas.microsoft.com/office/powerpoint/2010/main" val="98790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E75-62E8-5CF6-791F-D6EA0EAFB9C7}"/>
              </a:ext>
            </a:extLst>
          </p:cNvPr>
          <p:cNvSpPr>
            <a:spLocks noGrp="1"/>
          </p:cNvSpPr>
          <p:nvPr>
            <p:ph type="title"/>
          </p:nvPr>
        </p:nvSpPr>
        <p:spPr>
          <a:xfrm>
            <a:off x="595843" y="1026199"/>
            <a:ext cx="10515600" cy="757129"/>
          </a:xfrm>
        </p:spPr>
        <p:txBody>
          <a:bodyPr anchor="t">
            <a:normAutofit/>
          </a:bodyPr>
          <a:lstStyle/>
          <a:p>
            <a:r>
              <a:rPr lang="en-GB" dirty="0"/>
              <a:t>Model Summary</a:t>
            </a:r>
          </a:p>
        </p:txBody>
      </p:sp>
      <p:sp>
        <p:nvSpPr>
          <p:cNvPr id="4" name="Date Placeholder 3">
            <a:extLst>
              <a:ext uri="{FF2B5EF4-FFF2-40B4-BE49-F238E27FC236}">
                <a16:creationId xmlns:a16="http://schemas.microsoft.com/office/drawing/2014/main" id="{4A5E2B96-60CC-5DFF-59E9-75FA709396EC}"/>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23" name="Footer Placeholder 4">
            <a:extLst>
              <a:ext uri="{FF2B5EF4-FFF2-40B4-BE49-F238E27FC236}">
                <a16:creationId xmlns:a16="http://schemas.microsoft.com/office/drawing/2014/main" id="{426325F7-B8A8-DBB3-8DC0-D0B774F6DC97}"/>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06026690-9A84-5983-BA44-2F726773E3FB}"/>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18</a:t>
            </a:fld>
            <a:endParaRPr lang="en-US"/>
          </a:p>
        </p:txBody>
      </p:sp>
      <p:graphicFrame>
        <p:nvGraphicFramePr>
          <p:cNvPr id="8" name="Table 7">
            <a:extLst>
              <a:ext uri="{FF2B5EF4-FFF2-40B4-BE49-F238E27FC236}">
                <a16:creationId xmlns:a16="http://schemas.microsoft.com/office/drawing/2014/main" id="{A357E9B9-DD8F-9B47-B899-C2968BD7FFB4}"/>
              </a:ext>
            </a:extLst>
          </p:cNvPr>
          <p:cNvGraphicFramePr>
            <a:graphicFrameLocks noGrp="1"/>
          </p:cNvGraphicFramePr>
          <p:nvPr>
            <p:extLst>
              <p:ext uri="{D42A27DB-BD31-4B8C-83A1-F6EECF244321}">
                <p14:modId xmlns:p14="http://schemas.microsoft.com/office/powerpoint/2010/main" val="2411889909"/>
              </p:ext>
            </p:extLst>
          </p:nvPr>
        </p:nvGraphicFramePr>
        <p:xfrm>
          <a:off x="595843" y="2075445"/>
          <a:ext cx="7970952" cy="3104273"/>
        </p:xfrm>
        <a:graphic>
          <a:graphicData uri="http://schemas.openxmlformats.org/drawingml/2006/table">
            <a:tbl>
              <a:tblPr>
                <a:tableStyleId>{5C22544A-7EE6-4342-B048-85BDC9FD1C3A}</a:tableStyleId>
              </a:tblPr>
              <a:tblGrid>
                <a:gridCol w="1812484">
                  <a:extLst>
                    <a:ext uri="{9D8B030D-6E8A-4147-A177-3AD203B41FA5}">
                      <a16:colId xmlns:a16="http://schemas.microsoft.com/office/drawing/2014/main" val="465748720"/>
                    </a:ext>
                  </a:extLst>
                </a:gridCol>
                <a:gridCol w="1174428">
                  <a:extLst>
                    <a:ext uri="{9D8B030D-6E8A-4147-A177-3AD203B41FA5}">
                      <a16:colId xmlns:a16="http://schemas.microsoft.com/office/drawing/2014/main" val="3513960087"/>
                    </a:ext>
                  </a:extLst>
                </a:gridCol>
                <a:gridCol w="1180297">
                  <a:extLst>
                    <a:ext uri="{9D8B030D-6E8A-4147-A177-3AD203B41FA5}">
                      <a16:colId xmlns:a16="http://schemas.microsoft.com/office/drawing/2014/main" val="1786441996"/>
                    </a:ext>
                  </a:extLst>
                </a:gridCol>
                <a:gridCol w="1555926">
                  <a:extLst>
                    <a:ext uri="{9D8B030D-6E8A-4147-A177-3AD203B41FA5}">
                      <a16:colId xmlns:a16="http://schemas.microsoft.com/office/drawing/2014/main" val="3356226164"/>
                    </a:ext>
                  </a:extLst>
                </a:gridCol>
                <a:gridCol w="1126204">
                  <a:extLst>
                    <a:ext uri="{9D8B030D-6E8A-4147-A177-3AD203B41FA5}">
                      <a16:colId xmlns:a16="http://schemas.microsoft.com/office/drawing/2014/main" val="4032922018"/>
                    </a:ext>
                  </a:extLst>
                </a:gridCol>
                <a:gridCol w="1121613">
                  <a:extLst>
                    <a:ext uri="{9D8B030D-6E8A-4147-A177-3AD203B41FA5}">
                      <a16:colId xmlns:a16="http://schemas.microsoft.com/office/drawing/2014/main" val="3530252624"/>
                    </a:ext>
                  </a:extLst>
                </a:gridCol>
              </a:tblGrid>
              <a:tr h="584812">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GB" sz="2000" u="none" strike="noStrike">
                          <a:effectLst/>
                        </a:rPr>
                        <a:t>Unstandardized Coefficients</a:t>
                      </a:r>
                      <a:endParaRPr lang="en-GB" sz="2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GB"/>
                    </a:p>
                  </a:txBody>
                  <a:tcPr/>
                </a:tc>
                <a:tc>
                  <a:txBody>
                    <a:bodyPr/>
                    <a:lstStyle/>
                    <a:p>
                      <a:pPr algn="l" fontAlgn="b"/>
                      <a:r>
                        <a:rPr lang="en-GB" sz="2000" u="none" strike="noStrike">
                          <a:effectLst/>
                        </a:rPr>
                        <a:t>Standardized Coefficients</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a:effectLst/>
                        </a:rPr>
                        <a:t>t</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a:effectLst/>
                        </a:rPr>
                        <a:t>Sig.</a:t>
                      </a:r>
                      <a:endParaRPr lang="en-GB"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7913098"/>
                  </a:ext>
                </a:extLst>
              </a:tr>
              <a:tr h="584812">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a:effectLst/>
                        </a:rPr>
                        <a:t>B</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a:effectLst/>
                        </a:rPr>
                        <a:t>Std. Error</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a:effectLst/>
                        </a:rPr>
                        <a:t>Beta</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2475307"/>
                  </a:ext>
                </a:extLst>
              </a:tr>
              <a:tr h="308212">
                <a:tc>
                  <a:txBody>
                    <a:bodyPr/>
                    <a:lstStyle/>
                    <a:p>
                      <a:pPr algn="l" fontAlgn="b"/>
                      <a:r>
                        <a:rPr lang="en-GB" sz="2000" u="none" strike="noStrike">
                          <a:effectLst/>
                        </a:rPr>
                        <a:t>(Constant)</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7315.354</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1239.647</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5.901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0.001</a:t>
                      </a:r>
                      <a:endParaRPr lang="en-GB"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1691956"/>
                  </a:ext>
                </a:extLst>
              </a:tr>
              <a:tr h="308212">
                <a:tc>
                  <a:txBody>
                    <a:bodyPr/>
                    <a:lstStyle/>
                    <a:p>
                      <a:pPr algn="l" fontAlgn="b"/>
                      <a:r>
                        <a:rPr lang="en-GB" sz="2000" u="none" strike="noStrike">
                          <a:effectLst/>
                        </a:rPr>
                        <a:t>FC</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-0.085</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0.018</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-0.673</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-4.775</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effectLst/>
                        </a:rPr>
                        <a:t>0.003</a:t>
                      </a:r>
                      <a:endParaRPr lang="en-GB"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9818804"/>
                  </a:ext>
                </a:extLst>
              </a:tr>
              <a:tr h="308212">
                <a:tc>
                  <a:txBody>
                    <a:bodyPr/>
                    <a:lstStyle/>
                    <a:p>
                      <a:pPr algn="l" fontAlgn="b"/>
                      <a:r>
                        <a:rPr lang="en-GB" sz="2000" u="none" strike="noStrike">
                          <a:effectLst/>
                        </a:rPr>
                        <a:t>GHGE</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-4.842</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9.264</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-0.061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-0.523</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0.62</a:t>
                      </a:r>
                      <a:endParaRPr lang="en-GB"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7342224"/>
                  </a:ext>
                </a:extLst>
              </a:tr>
              <a:tr h="308212">
                <a:tc>
                  <a:txBody>
                    <a:bodyPr/>
                    <a:lstStyle/>
                    <a:p>
                      <a:pPr algn="l" fontAlgn="b"/>
                      <a:r>
                        <a:rPr lang="en-GB" sz="2000" u="none" strike="noStrike">
                          <a:effectLst/>
                        </a:rPr>
                        <a:t>ESOLAR</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-55.697</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22.476</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-0.334</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-2.478</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effectLst/>
                        </a:rPr>
                        <a:t>0.048</a:t>
                      </a:r>
                      <a:endParaRPr lang="en-GB"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9460671"/>
                  </a:ext>
                </a:extLst>
              </a:tr>
              <a:tr h="308212">
                <a:tc>
                  <a:txBody>
                    <a:bodyPr/>
                    <a:lstStyle/>
                    <a:p>
                      <a:pPr algn="l" fontAlgn="b"/>
                      <a:r>
                        <a:rPr lang="en-GB" sz="2000" u="none" strike="noStrike">
                          <a:effectLst/>
                        </a:rPr>
                        <a:t>REHEATING</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-0.085</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0.119</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-0.091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-0.711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0.504</a:t>
                      </a:r>
                      <a:endParaRPr lang="en-GB"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1777781"/>
                  </a:ext>
                </a:extLst>
              </a:tr>
              <a:tr h="368801">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3916712"/>
                  </a:ext>
                </a:extLst>
              </a:tr>
            </a:tbl>
          </a:graphicData>
        </a:graphic>
      </p:graphicFrame>
      <p:pic>
        <p:nvPicPr>
          <p:cNvPr id="3" name="Picture 2">
            <a:extLst>
              <a:ext uri="{FF2B5EF4-FFF2-40B4-BE49-F238E27FC236}">
                <a16:creationId xmlns:a16="http://schemas.microsoft.com/office/drawing/2014/main" id="{5B01D6C3-7096-7B61-6756-D180481EB45A}"/>
              </a:ext>
            </a:extLst>
          </p:cNvPr>
          <p:cNvPicPr>
            <a:picLocks noChangeAspect="1"/>
          </p:cNvPicPr>
          <p:nvPr/>
        </p:nvPicPr>
        <p:blipFill rotWithShape="1">
          <a:blip r:embed="rId3"/>
          <a:srcRect b="16690"/>
          <a:stretch/>
        </p:blipFill>
        <p:spPr>
          <a:xfrm>
            <a:off x="9795795" y="4749384"/>
            <a:ext cx="2104105" cy="985143"/>
          </a:xfrm>
          <a:prstGeom prst="rect">
            <a:avLst/>
          </a:prstGeom>
        </p:spPr>
      </p:pic>
    </p:spTree>
    <p:extLst>
      <p:ext uri="{BB962C8B-B14F-4D97-AF65-F5344CB8AC3E}">
        <p14:creationId xmlns:p14="http://schemas.microsoft.com/office/powerpoint/2010/main" val="112180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1B41-87ED-0B2B-22FA-81B4B9810613}"/>
              </a:ext>
            </a:extLst>
          </p:cNvPr>
          <p:cNvSpPr>
            <a:spLocks noGrp="1"/>
          </p:cNvSpPr>
          <p:nvPr>
            <p:ph type="title"/>
          </p:nvPr>
        </p:nvSpPr>
        <p:spPr/>
        <p:txBody>
          <a:bodyPr/>
          <a:lstStyle/>
          <a:p>
            <a:r>
              <a:rPr lang="en-GB" dirty="0"/>
              <a:t>Post Hoc Regression Results</a:t>
            </a:r>
          </a:p>
        </p:txBody>
      </p:sp>
      <p:graphicFrame>
        <p:nvGraphicFramePr>
          <p:cNvPr id="7" name="Content Placeholder 6">
            <a:extLst>
              <a:ext uri="{FF2B5EF4-FFF2-40B4-BE49-F238E27FC236}">
                <a16:creationId xmlns:a16="http://schemas.microsoft.com/office/drawing/2014/main" id="{B4D4B0DD-18C4-BE04-1B6F-C6A7B6D12D02}"/>
              </a:ext>
            </a:extLst>
          </p:cNvPr>
          <p:cNvGraphicFramePr>
            <a:graphicFrameLocks noGrp="1"/>
          </p:cNvGraphicFramePr>
          <p:nvPr>
            <p:ph idx="1"/>
            <p:extLst>
              <p:ext uri="{D42A27DB-BD31-4B8C-83A1-F6EECF244321}">
                <p14:modId xmlns:p14="http://schemas.microsoft.com/office/powerpoint/2010/main" val="383521610"/>
              </p:ext>
            </p:extLst>
          </p:nvPr>
        </p:nvGraphicFramePr>
        <p:xfrm>
          <a:off x="595313" y="1757363"/>
          <a:ext cx="10515600"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0412B72-8A3A-7EB6-04B7-3B6C8058699B}"/>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32AECF8B-66C7-C2B4-0C4C-ABCF4D7A08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E7FF8D-8799-6A1C-D9A2-C4975551714F}"/>
              </a:ext>
            </a:extLst>
          </p:cNvPr>
          <p:cNvSpPr>
            <a:spLocks noGrp="1"/>
          </p:cNvSpPr>
          <p:nvPr>
            <p:ph type="sldNum" sz="quarter" idx="12"/>
          </p:nvPr>
        </p:nvSpPr>
        <p:spPr/>
        <p:txBody>
          <a:bodyPr/>
          <a:lstStyle/>
          <a:p>
            <a:fld id="{437794D7-DC86-9A4E-9C9F-0B324FE8876A}" type="slidenum">
              <a:rPr lang="en-US" smtClean="0"/>
              <a:pPr/>
              <a:t>19</a:t>
            </a:fld>
            <a:endParaRPr lang="en-US" dirty="0"/>
          </a:p>
        </p:txBody>
      </p:sp>
      <p:pic>
        <p:nvPicPr>
          <p:cNvPr id="8" name="Picture 7">
            <a:extLst>
              <a:ext uri="{FF2B5EF4-FFF2-40B4-BE49-F238E27FC236}">
                <a16:creationId xmlns:a16="http://schemas.microsoft.com/office/drawing/2014/main" id="{0346275A-DA0D-2D17-D41C-55B54C2F5003}"/>
              </a:ext>
            </a:extLst>
          </p:cNvPr>
          <p:cNvPicPr>
            <a:picLocks noChangeAspect="1"/>
          </p:cNvPicPr>
          <p:nvPr/>
        </p:nvPicPr>
        <p:blipFill rotWithShape="1">
          <a:blip r:embed="rId8"/>
          <a:srcRect b="16690"/>
          <a:stretch/>
        </p:blipFill>
        <p:spPr>
          <a:xfrm>
            <a:off x="9795795" y="4749384"/>
            <a:ext cx="2104105" cy="985143"/>
          </a:xfrm>
          <a:prstGeom prst="rect">
            <a:avLst/>
          </a:prstGeom>
        </p:spPr>
      </p:pic>
    </p:spTree>
    <p:extLst>
      <p:ext uri="{BB962C8B-B14F-4D97-AF65-F5344CB8AC3E}">
        <p14:creationId xmlns:p14="http://schemas.microsoft.com/office/powerpoint/2010/main" val="404835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F5E4-1FCA-475F-8E11-D8356B2B3A50}"/>
              </a:ext>
            </a:extLst>
          </p:cNvPr>
          <p:cNvSpPr>
            <a:spLocks noGrp="1"/>
          </p:cNvSpPr>
          <p:nvPr>
            <p:ph type="title"/>
          </p:nvPr>
        </p:nvSpPr>
        <p:spPr>
          <a:xfrm>
            <a:off x="593364" y="1027646"/>
            <a:ext cx="10515600" cy="939125"/>
          </a:xfrm>
        </p:spPr>
        <p:txBody>
          <a:bodyPr anchor="t">
            <a:normAutofit/>
          </a:bodyPr>
          <a:lstStyle/>
          <a:p>
            <a:r>
              <a:rPr lang="en-GB" dirty="0"/>
              <a:t>Introduction</a:t>
            </a:r>
          </a:p>
        </p:txBody>
      </p:sp>
      <p:sp>
        <p:nvSpPr>
          <p:cNvPr id="3" name="Content Placeholder 2">
            <a:extLst>
              <a:ext uri="{FF2B5EF4-FFF2-40B4-BE49-F238E27FC236}">
                <a16:creationId xmlns:a16="http://schemas.microsoft.com/office/drawing/2014/main" id="{58368621-0B17-46EB-976E-D0CDA2C56E5F}"/>
              </a:ext>
            </a:extLst>
          </p:cNvPr>
          <p:cNvSpPr>
            <a:spLocks noGrp="1"/>
          </p:cNvSpPr>
          <p:nvPr>
            <p:ph sz="half" idx="1"/>
          </p:nvPr>
        </p:nvSpPr>
        <p:spPr>
          <a:xfrm>
            <a:off x="593364" y="1774879"/>
            <a:ext cx="5181600" cy="4351338"/>
          </a:xfrm>
        </p:spPr>
        <p:txBody>
          <a:bodyPr>
            <a:normAutofit fontScale="92500"/>
          </a:bodyPr>
          <a:lstStyle/>
          <a:p>
            <a:r>
              <a:rPr lang="en-GB" dirty="0"/>
              <a:t>Fuel poverty occurs when a household cannot afford to adequately heat their home or meet basic energy requirements.</a:t>
            </a:r>
          </a:p>
          <a:p>
            <a:r>
              <a:rPr lang="en-GB" dirty="0"/>
              <a:t>National Energy Action’s figures for April 2024,  show 6 million UK households are in fuel poverty. </a:t>
            </a:r>
          </a:p>
          <a:p>
            <a:r>
              <a:rPr lang="en-GB" dirty="0"/>
              <a:t>Fuel poverty problem needs to be addressed along with decarbonisation of heating and achieving the net zero target.</a:t>
            </a:r>
          </a:p>
          <a:p>
            <a:endParaRPr lang="en-GB" dirty="0"/>
          </a:p>
        </p:txBody>
      </p:sp>
      <p:pic>
        <p:nvPicPr>
          <p:cNvPr id="1026" name="Picture 2" descr="Fuel poverty in UK 'hit one in four in social housing last winter' | Energy  bills | The Guardian">
            <a:extLst>
              <a:ext uri="{FF2B5EF4-FFF2-40B4-BE49-F238E27FC236}">
                <a16:creationId xmlns:a16="http://schemas.microsoft.com/office/drawing/2014/main" id="{EBF94481-B2FA-AC20-7C2B-8CE65FDECA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23"/>
          <a:stretch/>
        </p:blipFill>
        <p:spPr bwMode="auto">
          <a:xfrm>
            <a:off x="6019800" y="539892"/>
            <a:ext cx="5181600" cy="4351338"/>
          </a:xfrm>
          <a:prstGeom prst="rect">
            <a:avLst/>
          </a:prstGeom>
          <a:solidFill>
            <a:srgbClr val="FFFFFF"/>
          </a:solidFill>
        </p:spPr>
      </p:pic>
      <p:sp>
        <p:nvSpPr>
          <p:cNvPr id="4" name="Date Placeholder 3">
            <a:extLst>
              <a:ext uri="{FF2B5EF4-FFF2-40B4-BE49-F238E27FC236}">
                <a16:creationId xmlns:a16="http://schemas.microsoft.com/office/drawing/2014/main" id="{E2425E3B-E3B1-4B7B-842D-317D0D29B34C}"/>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1031" name="Footer Placeholder 5">
            <a:extLst>
              <a:ext uri="{FF2B5EF4-FFF2-40B4-BE49-F238E27FC236}">
                <a16:creationId xmlns:a16="http://schemas.microsoft.com/office/drawing/2014/main" id="{31977611-80DE-BD8F-B667-6EAD3ABD6C4D}"/>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1F7201EC-D0ED-4C84-93A4-AAC8F0FCD7D8}"/>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2</a:t>
            </a:fld>
            <a:endParaRPr lang="en-US"/>
          </a:p>
        </p:txBody>
      </p:sp>
      <p:pic>
        <p:nvPicPr>
          <p:cNvPr id="5" name="Picture 4">
            <a:extLst>
              <a:ext uri="{FF2B5EF4-FFF2-40B4-BE49-F238E27FC236}">
                <a16:creationId xmlns:a16="http://schemas.microsoft.com/office/drawing/2014/main" id="{A7F7A20A-5976-9EBB-E31D-7F284BA19F0E}"/>
              </a:ext>
            </a:extLst>
          </p:cNvPr>
          <p:cNvPicPr>
            <a:picLocks noChangeAspect="1"/>
          </p:cNvPicPr>
          <p:nvPr/>
        </p:nvPicPr>
        <p:blipFill rotWithShape="1">
          <a:blip r:embed="rId4"/>
          <a:srcRect b="16690"/>
          <a:stretch/>
        </p:blipFill>
        <p:spPr>
          <a:xfrm>
            <a:off x="9963160" y="4972657"/>
            <a:ext cx="2104105" cy="985143"/>
          </a:xfrm>
          <a:prstGeom prst="rect">
            <a:avLst/>
          </a:prstGeom>
        </p:spPr>
      </p:pic>
    </p:spTree>
    <p:extLst>
      <p:ext uri="{BB962C8B-B14F-4D97-AF65-F5344CB8AC3E}">
        <p14:creationId xmlns:p14="http://schemas.microsoft.com/office/powerpoint/2010/main" val="128250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9EF-26AA-7097-3197-E512D359860D}"/>
              </a:ext>
            </a:extLst>
          </p:cNvPr>
          <p:cNvSpPr>
            <a:spLocks noGrp="1"/>
          </p:cNvSpPr>
          <p:nvPr>
            <p:ph type="title"/>
          </p:nvPr>
        </p:nvSpPr>
        <p:spPr>
          <a:xfrm>
            <a:off x="2889463" y="424375"/>
            <a:ext cx="7946177" cy="757129"/>
          </a:xfrm>
        </p:spPr>
        <p:txBody>
          <a:bodyPr/>
          <a:lstStyle/>
          <a:p>
            <a:r>
              <a:rPr lang="en-GB" dirty="0"/>
              <a:t>Result as compared to policy</a:t>
            </a:r>
          </a:p>
        </p:txBody>
      </p:sp>
      <p:sp>
        <p:nvSpPr>
          <p:cNvPr id="3" name="Content Placeholder 2">
            <a:extLst>
              <a:ext uri="{FF2B5EF4-FFF2-40B4-BE49-F238E27FC236}">
                <a16:creationId xmlns:a16="http://schemas.microsoft.com/office/drawing/2014/main" id="{3A0EB693-640E-0E15-0319-AC0873442FC3}"/>
              </a:ext>
            </a:extLst>
          </p:cNvPr>
          <p:cNvSpPr>
            <a:spLocks noGrp="1"/>
          </p:cNvSpPr>
          <p:nvPr>
            <p:ph idx="1"/>
          </p:nvPr>
        </p:nvSpPr>
        <p:spPr>
          <a:xfrm>
            <a:off x="595843" y="1320382"/>
            <a:ext cx="10239797" cy="4577558"/>
          </a:xfrm>
        </p:spPr>
        <p:txBody>
          <a:bodyPr/>
          <a:lstStyle/>
          <a:p>
            <a:r>
              <a:rPr lang="en-GB" sz="2000" dirty="0"/>
              <a:t>The UK government is aiming to combat the fuel poverty crisis by improving </a:t>
            </a:r>
            <a:r>
              <a:rPr lang="en-GB" sz="2000" b="1" dirty="0"/>
              <a:t>household incomes</a:t>
            </a:r>
            <a:r>
              <a:rPr lang="en-GB" sz="2000" dirty="0"/>
              <a:t>. As per this study, that is a step in the right direction.</a:t>
            </a:r>
          </a:p>
          <a:p>
            <a:r>
              <a:rPr lang="en-GB" sz="2000" dirty="0"/>
              <a:t>The government also seeks to improve the energy efficiency by improving the efficient housing stock. This has not come out as a significant variable. </a:t>
            </a:r>
          </a:p>
          <a:p>
            <a:r>
              <a:rPr lang="en-GB" sz="2000" dirty="0"/>
              <a:t>Government is also implementing programmes such as the Winter Fuel Payment to help vulnerable customers. This study demonstrates that Winter fuel payment is counterproductive as some of existing studies have also concluded. </a:t>
            </a:r>
          </a:p>
          <a:p>
            <a:r>
              <a:rPr lang="en-GB" sz="2000" dirty="0"/>
              <a:t>UK Government’s Energy Company Obligations including environmental taxation which does not have a significant impact on fuel poverty. </a:t>
            </a:r>
          </a:p>
          <a:p>
            <a:r>
              <a:rPr lang="en-GB" sz="2000" b="1" dirty="0"/>
              <a:t>The government needs to control inflation which has a significant bearing on the fuel poverty. Oil prices affect fuel poverty but are driven by international market. Government needs to focus on alternative energy sources to reduce the dependence on oil because of the lack of control on the oil price. </a:t>
            </a:r>
          </a:p>
        </p:txBody>
      </p:sp>
      <p:sp>
        <p:nvSpPr>
          <p:cNvPr id="4" name="Date Placeholder 3">
            <a:extLst>
              <a:ext uri="{FF2B5EF4-FFF2-40B4-BE49-F238E27FC236}">
                <a16:creationId xmlns:a16="http://schemas.microsoft.com/office/drawing/2014/main" id="{E766E7CD-4CDC-E65A-B71E-B23A96BCCD8A}"/>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A3B11774-B9AB-7279-381D-E3307C7972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8B3BF-4615-5C3E-F1A4-8CEF9B846619}"/>
              </a:ext>
            </a:extLst>
          </p:cNvPr>
          <p:cNvSpPr>
            <a:spLocks noGrp="1"/>
          </p:cNvSpPr>
          <p:nvPr>
            <p:ph type="sldNum" sz="quarter" idx="12"/>
          </p:nvPr>
        </p:nvSpPr>
        <p:spPr/>
        <p:txBody>
          <a:bodyPr/>
          <a:lstStyle/>
          <a:p>
            <a:fld id="{437794D7-DC86-9A4E-9C9F-0B324FE8876A}" type="slidenum">
              <a:rPr lang="en-US" smtClean="0"/>
              <a:pPr/>
              <a:t>20</a:t>
            </a:fld>
            <a:endParaRPr lang="en-US" dirty="0"/>
          </a:p>
        </p:txBody>
      </p:sp>
      <p:pic>
        <p:nvPicPr>
          <p:cNvPr id="7" name="Picture 6">
            <a:extLst>
              <a:ext uri="{FF2B5EF4-FFF2-40B4-BE49-F238E27FC236}">
                <a16:creationId xmlns:a16="http://schemas.microsoft.com/office/drawing/2014/main" id="{F8B8C8FB-0C07-240B-9F96-4940A6474331}"/>
              </a:ext>
            </a:extLst>
          </p:cNvPr>
          <p:cNvPicPr>
            <a:picLocks noChangeAspect="1"/>
          </p:cNvPicPr>
          <p:nvPr/>
        </p:nvPicPr>
        <p:blipFill rotWithShape="1">
          <a:blip r:embed="rId4"/>
          <a:srcRect b="16690"/>
          <a:stretch/>
        </p:blipFill>
        <p:spPr>
          <a:xfrm>
            <a:off x="10087895" y="5190551"/>
            <a:ext cx="2104105" cy="985143"/>
          </a:xfrm>
          <a:prstGeom prst="rect">
            <a:avLst/>
          </a:prstGeom>
        </p:spPr>
      </p:pic>
    </p:spTree>
    <p:extLst>
      <p:ext uri="{BB962C8B-B14F-4D97-AF65-F5344CB8AC3E}">
        <p14:creationId xmlns:p14="http://schemas.microsoft.com/office/powerpoint/2010/main" val="751339977"/>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05C8-D4F0-453C-A63E-8E0506938CFC}"/>
              </a:ext>
            </a:extLst>
          </p:cNvPr>
          <p:cNvSpPr>
            <a:spLocks noGrp="1"/>
          </p:cNvSpPr>
          <p:nvPr>
            <p:ph type="title"/>
          </p:nvPr>
        </p:nvSpPr>
        <p:spPr/>
        <p:txBody>
          <a:bodyPr/>
          <a:lstStyle/>
          <a:p>
            <a:r>
              <a:rPr lang="en-GB" dirty="0"/>
              <a:t>References</a:t>
            </a:r>
          </a:p>
        </p:txBody>
      </p:sp>
      <p:sp>
        <p:nvSpPr>
          <p:cNvPr id="4" name="Date Placeholder 3">
            <a:extLst>
              <a:ext uri="{FF2B5EF4-FFF2-40B4-BE49-F238E27FC236}">
                <a16:creationId xmlns:a16="http://schemas.microsoft.com/office/drawing/2014/main" id="{97A38819-C1B9-405B-AD89-14BECE0120F6}"/>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1173B7D3-5756-4B24-8A80-6CA0CBFC0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6BDDF8-B520-4A23-B09B-1C7A19ABA889}"/>
              </a:ext>
            </a:extLst>
          </p:cNvPr>
          <p:cNvSpPr>
            <a:spLocks noGrp="1"/>
          </p:cNvSpPr>
          <p:nvPr>
            <p:ph type="sldNum" sz="quarter" idx="12"/>
          </p:nvPr>
        </p:nvSpPr>
        <p:spPr/>
        <p:txBody>
          <a:bodyPr/>
          <a:lstStyle/>
          <a:p>
            <a:fld id="{437794D7-DC86-9A4E-9C9F-0B324FE8876A}" type="slidenum">
              <a:rPr lang="en-US" smtClean="0"/>
              <a:pPr/>
              <a:t>21</a:t>
            </a:fld>
            <a:endParaRPr lang="en-US" dirty="0"/>
          </a:p>
        </p:txBody>
      </p:sp>
      <p:sp>
        <p:nvSpPr>
          <p:cNvPr id="7" name="Content Placeholder 6">
            <a:extLst>
              <a:ext uri="{FF2B5EF4-FFF2-40B4-BE49-F238E27FC236}">
                <a16:creationId xmlns:a16="http://schemas.microsoft.com/office/drawing/2014/main" id="{F940DB1D-24D8-4FBB-90D0-28EE1DEECDDB}"/>
              </a:ext>
            </a:extLst>
          </p:cNvPr>
          <p:cNvSpPr>
            <a:spLocks noGrp="1"/>
          </p:cNvSpPr>
          <p:nvPr>
            <p:ph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BOARDMAN, B., 1991.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Fuel Poverty: From Cold Homes to Affordable Warmth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Belhaven Press.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BOUZAROVSKI, S., 2018.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Energy Poverty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Cham: Springer International Publishing.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BRADSHAW, J. and HUTTON, S., 1983. Social policy options and fuel poverty.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Journal of Economic Psychology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3(3–4), pp. 249–266.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CRERAR, P., 2022. Two-thirds of UK families could be in fuel poverty by January, research finds.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The Guardian Labs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Available from: https://</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www.theguardian.com</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/society/2022/</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aug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/17/two-thirds-of-uk-families-could-be-in-fuel-poverty-by-january-research-finds [Accessed 23 Oct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DELLER, D., TURNER, G. and PRICE, C.W., 2021.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Fuel Poverty: Potentially Inconsistent Indicators and Where Next?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Available from: https://</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ssrn.com</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/abstract=3706321.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FILIPPIDOU, F. et al., 2019.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Mapping energy poverty in the EU: policies, metrics and data</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FILIPPIDOU, F., NIEBOER, N. and VISSCHER, H., 2018. Effectiveness of energy renovations: a reassessment based on actual consumption savings.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Energy Efficiency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12(1), pp. 19–35.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2266CC5-27E4-318F-0983-1CE954301485}"/>
              </a:ext>
            </a:extLst>
          </p:cNvPr>
          <p:cNvPicPr>
            <a:picLocks noChangeAspect="1"/>
          </p:cNvPicPr>
          <p:nvPr/>
        </p:nvPicPr>
        <p:blipFill rotWithShape="1">
          <a:blip r:embed="rId2"/>
          <a:srcRect b="16690"/>
          <a:stretch/>
        </p:blipFill>
        <p:spPr>
          <a:xfrm>
            <a:off x="9921525" y="5319800"/>
            <a:ext cx="2104105" cy="985143"/>
          </a:xfrm>
          <a:prstGeom prst="rect">
            <a:avLst/>
          </a:prstGeom>
        </p:spPr>
      </p:pic>
    </p:spTree>
    <p:extLst>
      <p:ext uri="{BB962C8B-B14F-4D97-AF65-F5344CB8AC3E}">
        <p14:creationId xmlns:p14="http://schemas.microsoft.com/office/powerpoint/2010/main" val="295738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05C8-D4F0-453C-A63E-8E0506938CFC}"/>
              </a:ext>
            </a:extLst>
          </p:cNvPr>
          <p:cNvSpPr>
            <a:spLocks noGrp="1"/>
          </p:cNvSpPr>
          <p:nvPr>
            <p:ph type="title"/>
          </p:nvPr>
        </p:nvSpPr>
        <p:spPr/>
        <p:txBody>
          <a:bodyPr/>
          <a:lstStyle/>
          <a:p>
            <a:r>
              <a:rPr lang="en-GB" dirty="0"/>
              <a:t>References</a:t>
            </a:r>
          </a:p>
        </p:txBody>
      </p:sp>
      <p:sp>
        <p:nvSpPr>
          <p:cNvPr id="4" name="Date Placeholder 3">
            <a:extLst>
              <a:ext uri="{FF2B5EF4-FFF2-40B4-BE49-F238E27FC236}">
                <a16:creationId xmlns:a16="http://schemas.microsoft.com/office/drawing/2014/main" id="{97A38819-C1B9-405B-AD89-14BECE0120F6}"/>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1173B7D3-5756-4B24-8A80-6CA0CBFC0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6BDDF8-B520-4A23-B09B-1C7A19ABA889}"/>
              </a:ext>
            </a:extLst>
          </p:cNvPr>
          <p:cNvSpPr>
            <a:spLocks noGrp="1"/>
          </p:cNvSpPr>
          <p:nvPr>
            <p:ph type="sldNum" sz="quarter" idx="12"/>
          </p:nvPr>
        </p:nvSpPr>
        <p:spPr/>
        <p:txBody>
          <a:bodyPr/>
          <a:lstStyle/>
          <a:p>
            <a:fld id="{437794D7-DC86-9A4E-9C9F-0B324FE8876A}" type="slidenum">
              <a:rPr lang="en-US" smtClean="0"/>
              <a:pPr/>
              <a:t>22</a:t>
            </a:fld>
            <a:endParaRPr lang="en-US" dirty="0"/>
          </a:p>
        </p:txBody>
      </p:sp>
      <p:sp>
        <p:nvSpPr>
          <p:cNvPr id="7" name="Content Placeholder 6">
            <a:extLst>
              <a:ext uri="{FF2B5EF4-FFF2-40B4-BE49-F238E27FC236}">
                <a16:creationId xmlns:a16="http://schemas.microsoft.com/office/drawing/2014/main" id="{F940DB1D-24D8-4FBB-90D0-28EE1DEECDDB}"/>
              </a:ext>
            </a:extLst>
          </p:cNvPr>
          <p:cNvSpPr>
            <a:spLocks noGrp="1"/>
          </p:cNvSpPr>
          <p:nvPr>
            <p:ph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HILL, J., 2012.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Independent Review Projects Fuel Poverty to Worsen and Calls for Reinvigorated Strategy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Available from: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www.decc.gov.uk</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hillsfuelpovertyreview</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MATTIOLI, G., WADUD, Z. and LUCAS, K., 2018. Vulnerability to fuel price increases in the UK: A household level analysis.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Transportation Research Part A: Policy and Practice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113, pp. 227–242.</a:t>
            </a:r>
          </a:p>
          <a:p>
            <a:r>
              <a:rPr lang="en-GB" sz="1800" b="0" i="0" dirty="0">
                <a:solidFill>
                  <a:srgbClr val="222222"/>
                </a:solidFill>
                <a:effectLst/>
              </a:rPr>
              <a:t>Li, K., LLOYD, B., LIANG, X.J. and WEI, Y.M., 2014. Energy poor or fuel poor: What are the differences?. </a:t>
            </a:r>
            <a:r>
              <a:rPr lang="en-GB" sz="1800" b="0" i="1" dirty="0">
                <a:solidFill>
                  <a:srgbClr val="222222"/>
                </a:solidFill>
                <a:effectLst/>
              </a:rPr>
              <a:t>Energy Policy</a:t>
            </a:r>
            <a:r>
              <a:rPr lang="en-GB" sz="1800" b="0" i="0" dirty="0">
                <a:solidFill>
                  <a:srgbClr val="222222"/>
                </a:solidFill>
                <a:effectLst/>
              </a:rPr>
              <a:t>, </a:t>
            </a:r>
            <a:r>
              <a:rPr lang="en-GB" sz="1800" b="0" i="1" dirty="0">
                <a:solidFill>
                  <a:srgbClr val="222222"/>
                </a:solidFill>
                <a:effectLst/>
              </a:rPr>
              <a:t>68</a:t>
            </a:r>
            <a:r>
              <a:rPr lang="en-GB" sz="1800" b="0" i="0" dirty="0">
                <a:solidFill>
                  <a:srgbClr val="222222"/>
                </a:solidFill>
                <a:effectLst/>
              </a:rPr>
              <a:t>, pp.476-481</a:t>
            </a:r>
            <a:r>
              <a:rPr lang="en-GB" sz="1200" b="0" i="0" dirty="0">
                <a:solidFill>
                  <a:srgbClr val="222222"/>
                </a:solidFill>
                <a:effectLst/>
                <a:latin typeface="Arial" panose="020B060402020202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PYE, S. et al., 2016. Addressing Energy Poverty and Vulnerable Consumers in the Energy Sector Across the EU. </a:t>
            </a:r>
            <a:r>
              <a:rPr lang="en-GB" sz="1800" i="1" dirty="0" err="1">
                <a:effectLst/>
                <a:latin typeface="Calibri" panose="020F0502020204030204" pitchFamily="34" charset="0"/>
                <a:ea typeface="Times New Roman" panose="02020603050405020304" pitchFamily="18" charset="0"/>
                <a:cs typeface="Times New Roman" panose="02020603050405020304" pitchFamily="18" charset="0"/>
              </a:rPr>
              <a:t>L’Europe</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i="1" dirty="0" err="1">
                <a:effectLst/>
                <a:latin typeface="Calibri" panose="020F0502020204030204" pitchFamily="34" charset="0"/>
                <a:ea typeface="Times New Roman" panose="02020603050405020304" pitchFamily="18" charset="0"/>
                <a:cs typeface="Times New Roman" panose="02020603050405020304" pitchFamily="18" charset="0"/>
              </a:rPr>
              <a:t>En</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 Formation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n° 378(4), pp. 64–89.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THOMSON, H. and SNELL, C., 2013. Quantifying the prevalence of fuel poverty across the European Union.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Energy Policy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52, pp. 563–572.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THOMSON, H., SNELL, C. and LIDDELL, C., 2016. Fuel poverty in the European Union: a concept in need of definition?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People Place and Policy Online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10(1), pp. 5–24.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WANG, C., WANG, J. and NORBÄCK, D., 2022. A Systematic Review of Associations between Energy Use, Fuel Poverty, Energy Efficiency Improvements and Health.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International Journal of Environmental Research and Public Health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671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2609FF4-98C2-4CE1-ADCA-C93CDA4D2CDF}"/>
              </a:ext>
            </a:extLst>
          </p:cNvPr>
          <p:cNvGrpSpPr>
            <a:grpSpLocks noChangeAspect="1"/>
          </p:cNvGrpSpPr>
          <p:nvPr/>
        </p:nvGrpSpPr>
        <p:grpSpPr>
          <a:xfrm>
            <a:off x="1596000" y="0"/>
            <a:ext cx="9000000" cy="5842754"/>
            <a:chOff x="405874" y="0"/>
            <a:chExt cx="8332256" cy="5409258"/>
          </a:xfrm>
        </p:grpSpPr>
        <p:sp>
          <p:nvSpPr>
            <p:cNvPr id="146" name="Freeform: Shape 145">
              <a:extLst>
                <a:ext uri="{FF2B5EF4-FFF2-40B4-BE49-F238E27FC236}">
                  <a16:creationId xmlns:a16="http://schemas.microsoft.com/office/drawing/2014/main" id="{992D609B-B7C8-4F35-B5D9-0C70D223B1D2}"/>
                </a:ext>
              </a:extLst>
            </p:cNvPr>
            <p:cNvSpPr/>
            <p:nvPr/>
          </p:nvSpPr>
          <p:spPr>
            <a:xfrm>
              <a:off x="519083" y="406660"/>
              <a:ext cx="7927656" cy="3308251"/>
            </a:xfrm>
            <a:custGeom>
              <a:avLst/>
              <a:gdLst>
                <a:gd name="connsiteX0" fmla="*/ 3963828 w 7927656"/>
                <a:gd name="connsiteY0" fmla="*/ 0 h 3308251"/>
                <a:gd name="connsiteX1" fmla="*/ 7911430 w 7927656"/>
                <a:gd name="connsiteY1" fmla="*/ 3217388 h 3308251"/>
                <a:gd name="connsiteX2" fmla="*/ 7927656 w 7927656"/>
                <a:gd name="connsiteY2" fmla="*/ 3308251 h 3308251"/>
                <a:gd name="connsiteX3" fmla="*/ 0 w 7927656"/>
                <a:gd name="connsiteY3" fmla="*/ 3308251 h 3308251"/>
                <a:gd name="connsiteX4" fmla="*/ 16226 w 7927656"/>
                <a:gd name="connsiteY4" fmla="*/ 3217388 h 3308251"/>
                <a:gd name="connsiteX5" fmla="*/ 3963828 w 7927656"/>
                <a:gd name="connsiteY5" fmla="*/ 0 h 330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656" h="3308251">
                  <a:moveTo>
                    <a:pt x="3963828" y="0"/>
                  </a:moveTo>
                  <a:cubicBezTo>
                    <a:pt x="5911065" y="0"/>
                    <a:pt x="7535697" y="1381228"/>
                    <a:pt x="7911430" y="3217388"/>
                  </a:cubicBezTo>
                  <a:lnTo>
                    <a:pt x="7927656" y="3308251"/>
                  </a:lnTo>
                  <a:lnTo>
                    <a:pt x="0" y="3308251"/>
                  </a:lnTo>
                  <a:lnTo>
                    <a:pt x="16226" y="3217388"/>
                  </a:lnTo>
                  <a:cubicBezTo>
                    <a:pt x="391959" y="1381228"/>
                    <a:pt x="2016592" y="0"/>
                    <a:pt x="3963828" y="0"/>
                  </a:cubicBezTo>
                  <a:close/>
                </a:path>
              </a:pathLst>
            </a:custGeom>
            <a:gradFill flip="none" rotWithShape="1">
              <a:gsLst>
                <a:gs pos="0">
                  <a:schemeClr val="accent1">
                    <a:lumMod val="5000"/>
                    <a:lumOff val="95000"/>
                    <a:alpha val="0"/>
                  </a:schemeClr>
                </a:gs>
                <a:gs pos="48000">
                  <a:schemeClr val="accent1">
                    <a:lumMod val="30000"/>
                    <a:lumOff val="70000"/>
                    <a:alpha val="67000"/>
                  </a:schemeClr>
                </a:gs>
              </a:gsLst>
              <a:lin ang="16200000" scaled="1"/>
              <a:tileRect/>
            </a:gradFill>
            <a:ln w="165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17AA4559-7AD2-48EC-A0F5-442CB1EFC856}"/>
                </a:ext>
              </a:extLst>
            </p:cNvPr>
            <p:cNvSpPr/>
            <p:nvPr/>
          </p:nvSpPr>
          <p:spPr bwMode="auto">
            <a:xfrm>
              <a:off x="405874" y="5220850"/>
              <a:ext cx="8332252" cy="188408"/>
            </a:xfrm>
            <a:prstGeom prst="ellipse">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grpSp>
          <p:nvGrpSpPr>
            <p:cNvPr id="2" name="Group 1">
              <a:extLst>
                <a:ext uri="{FF2B5EF4-FFF2-40B4-BE49-F238E27FC236}">
                  <a16:creationId xmlns:a16="http://schemas.microsoft.com/office/drawing/2014/main" id="{EEEEF122-3977-44FC-9B35-2E45AF919DEA}"/>
                </a:ext>
              </a:extLst>
            </p:cNvPr>
            <p:cNvGrpSpPr/>
            <p:nvPr/>
          </p:nvGrpSpPr>
          <p:grpSpPr>
            <a:xfrm>
              <a:off x="8039254" y="3654459"/>
              <a:ext cx="698876" cy="1638640"/>
              <a:chOff x="7110010" y="3941267"/>
              <a:chExt cx="841298" cy="1972566"/>
            </a:xfrm>
          </p:grpSpPr>
          <p:sp>
            <p:nvSpPr>
              <p:cNvPr id="58" name="Freeform: Shape 57">
                <a:extLst>
                  <a:ext uri="{FF2B5EF4-FFF2-40B4-BE49-F238E27FC236}">
                    <a16:creationId xmlns:a16="http://schemas.microsoft.com/office/drawing/2014/main" id="{66EFBAD1-1229-45E7-9DDE-5AC3868667AB}"/>
                  </a:ext>
                </a:extLst>
              </p:cNvPr>
              <p:cNvSpPr/>
              <p:nvPr/>
            </p:nvSpPr>
            <p:spPr>
              <a:xfrm>
                <a:off x="7380052" y="4052801"/>
                <a:ext cx="412" cy="6192"/>
              </a:xfrm>
              <a:custGeom>
                <a:avLst/>
                <a:gdLst>
                  <a:gd name="connsiteX0" fmla="*/ 371 w 370"/>
                  <a:gd name="connsiteY0" fmla="*/ 0 h 5561"/>
                  <a:gd name="connsiteX1" fmla="*/ 0 w 370"/>
                  <a:gd name="connsiteY1" fmla="*/ 5561 h 5561"/>
                  <a:gd name="connsiteX2" fmla="*/ 0 w 370"/>
                  <a:gd name="connsiteY2" fmla="*/ 2719 h 5561"/>
                  <a:gd name="connsiteX3" fmla="*/ 371 w 370"/>
                  <a:gd name="connsiteY3" fmla="*/ 0 h 5561"/>
                </a:gdLst>
                <a:ahLst/>
                <a:cxnLst>
                  <a:cxn ang="0">
                    <a:pos x="connsiteX0" y="connsiteY0"/>
                  </a:cxn>
                  <a:cxn ang="0">
                    <a:pos x="connsiteX1" y="connsiteY1"/>
                  </a:cxn>
                  <a:cxn ang="0">
                    <a:pos x="connsiteX2" y="connsiteY2"/>
                  </a:cxn>
                  <a:cxn ang="0">
                    <a:pos x="connsiteX3" y="connsiteY3"/>
                  </a:cxn>
                </a:cxnLst>
                <a:rect l="l" t="t" r="r" b="b"/>
                <a:pathLst>
                  <a:path w="370" h="5561">
                    <a:moveTo>
                      <a:pt x="371" y="0"/>
                    </a:moveTo>
                    <a:cubicBezTo>
                      <a:pt x="124" y="1854"/>
                      <a:pt x="0" y="3707"/>
                      <a:pt x="0" y="5561"/>
                    </a:cubicBezTo>
                    <a:lnTo>
                      <a:pt x="0" y="2719"/>
                    </a:lnTo>
                    <a:cubicBezTo>
                      <a:pt x="0" y="1730"/>
                      <a:pt x="124" y="865"/>
                      <a:pt x="371" y="0"/>
                    </a:cubicBezTo>
                    <a:close/>
                  </a:path>
                </a:pathLst>
              </a:custGeom>
              <a:solidFill>
                <a:srgbClr val="009247"/>
              </a:solidFill>
              <a:ln w="12337"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A3905DD-C0A5-476C-B379-8549C994AABF}"/>
                  </a:ext>
                </a:extLst>
              </p:cNvPr>
              <p:cNvSpPr/>
              <p:nvPr/>
            </p:nvSpPr>
            <p:spPr>
              <a:xfrm>
                <a:off x="7110010" y="3941267"/>
                <a:ext cx="510692" cy="1424328"/>
              </a:xfrm>
              <a:custGeom>
                <a:avLst/>
                <a:gdLst>
                  <a:gd name="connsiteX0" fmla="*/ 436305 w 458646"/>
                  <a:gd name="connsiteY0" fmla="*/ 153802 h 1279177"/>
                  <a:gd name="connsiteX1" fmla="*/ 380445 w 458646"/>
                  <a:gd name="connsiteY1" fmla="*/ 179013 h 1279177"/>
                  <a:gd name="connsiteX2" fmla="*/ 331504 w 458646"/>
                  <a:gd name="connsiteY2" fmla="*/ 160599 h 1279177"/>
                  <a:gd name="connsiteX3" fmla="*/ 310495 w 458646"/>
                  <a:gd name="connsiteY3" fmla="*/ 118085 h 1279177"/>
                  <a:gd name="connsiteX4" fmla="*/ 325819 w 458646"/>
                  <a:gd name="connsiteY4" fmla="*/ 73224 h 1279177"/>
                  <a:gd name="connsiteX5" fmla="*/ 399229 w 458646"/>
                  <a:gd name="connsiteY5" fmla="*/ 68527 h 1279177"/>
                  <a:gd name="connsiteX6" fmla="*/ 414060 w 458646"/>
                  <a:gd name="connsiteY6" fmla="*/ 98806 h 1279177"/>
                  <a:gd name="connsiteX7" fmla="*/ 403184 w 458646"/>
                  <a:gd name="connsiteY7" fmla="*/ 130691 h 1279177"/>
                  <a:gd name="connsiteX8" fmla="*/ 377355 w 458646"/>
                  <a:gd name="connsiteY8" fmla="*/ 143421 h 1279177"/>
                  <a:gd name="connsiteX9" fmla="*/ 350042 w 458646"/>
                  <a:gd name="connsiteY9" fmla="*/ 134152 h 1279177"/>
                  <a:gd name="connsiteX10" fmla="*/ 347076 w 458646"/>
                  <a:gd name="connsiteY10" fmla="*/ 88054 h 1279177"/>
                  <a:gd name="connsiteX11" fmla="*/ 364502 w 458646"/>
                  <a:gd name="connsiteY11" fmla="*/ 86942 h 1279177"/>
                  <a:gd name="connsiteX12" fmla="*/ 365614 w 458646"/>
                  <a:gd name="connsiteY12" fmla="*/ 104367 h 1279177"/>
                  <a:gd name="connsiteX13" fmla="*/ 363637 w 458646"/>
                  <a:gd name="connsiteY13" fmla="*/ 110052 h 1279177"/>
                  <a:gd name="connsiteX14" fmla="*/ 366356 w 458646"/>
                  <a:gd name="connsiteY14" fmla="*/ 115490 h 1279177"/>
                  <a:gd name="connsiteX15" fmla="*/ 375748 w 458646"/>
                  <a:gd name="connsiteY15" fmla="*/ 118703 h 1279177"/>
                  <a:gd name="connsiteX16" fmla="*/ 384646 w 458646"/>
                  <a:gd name="connsiteY16" fmla="*/ 114378 h 1279177"/>
                  <a:gd name="connsiteX17" fmla="*/ 382916 w 458646"/>
                  <a:gd name="connsiteY17" fmla="*/ 87065 h 1279177"/>
                  <a:gd name="connsiteX18" fmla="*/ 344357 w 458646"/>
                  <a:gd name="connsiteY18" fmla="*/ 89537 h 1279177"/>
                  <a:gd name="connsiteX19" fmla="*/ 335212 w 458646"/>
                  <a:gd name="connsiteY19" fmla="*/ 116479 h 1279177"/>
                  <a:gd name="connsiteX20" fmla="*/ 347818 w 458646"/>
                  <a:gd name="connsiteY20" fmla="*/ 142061 h 1279177"/>
                  <a:gd name="connsiteX21" fmla="*/ 383658 w 458646"/>
                  <a:gd name="connsiteY21" fmla="*/ 154296 h 1279177"/>
                  <a:gd name="connsiteX22" fmla="*/ 417767 w 458646"/>
                  <a:gd name="connsiteY22" fmla="*/ 137488 h 1279177"/>
                  <a:gd name="connsiteX23" fmla="*/ 433834 w 458646"/>
                  <a:gd name="connsiteY23" fmla="*/ 90402 h 1279177"/>
                  <a:gd name="connsiteX24" fmla="*/ 411835 w 458646"/>
                  <a:gd name="connsiteY24" fmla="*/ 45664 h 1279177"/>
                  <a:gd name="connsiteX25" fmla="*/ 292698 w 458646"/>
                  <a:gd name="connsiteY25" fmla="*/ 53326 h 1279177"/>
                  <a:gd name="connsiteX26" fmla="*/ 267240 w 458646"/>
                  <a:gd name="connsiteY26" fmla="*/ 105727 h 1279177"/>
                  <a:gd name="connsiteX27" fmla="*/ 267240 w 458646"/>
                  <a:gd name="connsiteY27" fmla="*/ 1266819 h 1279177"/>
                  <a:gd name="connsiteX28" fmla="*/ 254881 w 458646"/>
                  <a:gd name="connsiteY28" fmla="*/ 1279178 h 1279177"/>
                  <a:gd name="connsiteX29" fmla="*/ 242522 w 458646"/>
                  <a:gd name="connsiteY29" fmla="*/ 1266819 h 1279177"/>
                  <a:gd name="connsiteX30" fmla="*/ 242522 w 458646"/>
                  <a:gd name="connsiteY30" fmla="*/ 627508 h 1279177"/>
                  <a:gd name="connsiteX31" fmla="*/ 157248 w 458646"/>
                  <a:gd name="connsiteY31" fmla="*/ 523448 h 1279177"/>
                  <a:gd name="connsiteX32" fmla="*/ 80254 w 458646"/>
                  <a:gd name="connsiteY32" fmla="*/ 527774 h 1279177"/>
                  <a:gd name="connsiteX33" fmla="*/ 29089 w 458646"/>
                  <a:gd name="connsiteY33" fmla="*/ 585365 h 1279177"/>
                  <a:gd name="connsiteX34" fmla="*/ 77041 w 458646"/>
                  <a:gd name="connsiteY34" fmla="*/ 684728 h 1279177"/>
                  <a:gd name="connsiteX35" fmla="*/ 153417 w 458646"/>
                  <a:gd name="connsiteY35" fmla="*/ 647776 h 1279177"/>
                  <a:gd name="connsiteX36" fmla="*/ 151439 w 458646"/>
                  <a:gd name="connsiteY36" fmla="*/ 613048 h 1279177"/>
                  <a:gd name="connsiteX37" fmla="*/ 125486 w 458646"/>
                  <a:gd name="connsiteY37" fmla="*/ 589814 h 1279177"/>
                  <a:gd name="connsiteX38" fmla="*/ 82231 w 458646"/>
                  <a:gd name="connsiteY38" fmla="*/ 610700 h 1279177"/>
                  <a:gd name="connsiteX39" fmla="*/ 66536 w 458646"/>
                  <a:gd name="connsiteY39" fmla="*/ 618362 h 1279177"/>
                  <a:gd name="connsiteX40" fmla="*/ 58873 w 458646"/>
                  <a:gd name="connsiteY40" fmla="*/ 602543 h 1279177"/>
                  <a:gd name="connsiteX41" fmla="*/ 133519 w 458646"/>
                  <a:gd name="connsiteY41" fmla="*/ 566456 h 1279177"/>
                  <a:gd name="connsiteX42" fmla="*/ 176774 w 458646"/>
                  <a:gd name="connsiteY42" fmla="*/ 655933 h 1279177"/>
                  <a:gd name="connsiteX43" fmla="*/ 96691 w 458646"/>
                  <a:gd name="connsiteY43" fmla="*/ 712782 h 1279177"/>
                  <a:gd name="connsiteX44" fmla="*/ 69007 w 458646"/>
                  <a:gd name="connsiteY44" fmla="*/ 707962 h 1279177"/>
                  <a:gd name="connsiteX45" fmla="*/ 5731 w 458646"/>
                  <a:gd name="connsiteY45" fmla="*/ 577208 h 1279177"/>
                  <a:gd name="connsiteX46" fmla="*/ 69502 w 458646"/>
                  <a:gd name="connsiteY46" fmla="*/ 505528 h 1279177"/>
                  <a:gd name="connsiteX47" fmla="*/ 165405 w 458646"/>
                  <a:gd name="connsiteY47" fmla="*/ 500090 h 1279177"/>
                  <a:gd name="connsiteX48" fmla="*/ 242522 w 458646"/>
                  <a:gd name="connsiteY48" fmla="*/ 559535 h 1279177"/>
                  <a:gd name="connsiteX49" fmla="*/ 242522 w 458646"/>
                  <a:gd name="connsiteY49" fmla="*/ 105727 h 1279177"/>
                  <a:gd name="connsiteX50" fmla="*/ 242893 w 458646"/>
                  <a:gd name="connsiteY50" fmla="*/ 100166 h 1279177"/>
                  <a:gd name="connsiteX51" fmla="*/ 274160 w 458646"/>
                  <a:gd name="connsiteY51" fmla="*/ 37013 h 1279177"/>
                  <a:gd name="connsiteX52" fmla="*/ 428149 w 458646"/>
                  <a:gd name="connsiteY52" fmla="*/ 27126 h 1279177"/>
                  <a:gd name="connsiteX53" fmla="*/ 436305 w 458646"/>
                  <a:gd name="connsiteY53" fmla="*/ 153802 h 1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8646" h="1279177">
                    <a:moveTo>
                      <a:pt x="436305" y="153802"/>
                    </a:moveTo>
                    <a:cubicBezTo>
                      <a:pt x="421722" y="170486"/>
                      <a:pt x="401084" y="179013"/>
                      <a:pt x="380445" y="179013"/>
                    </a:cubicBezTo>
                    <a:cubicBezTo>
                      <a:pt x="363019" y="179013"/>
                      <a:pt x="345593" y="172958"/>
                      <a:pt x="331504" y="160599"/>
                    </a:cubicBezTo>
                    <a:cubicBezTo>
                      <a:pt x="319022" y="149724"/>
                      <a:pt x="311607" y="134522"/>
                      <a:pt x="310495" y="118085"/>
                    </a:cubicBezTo>
                    <a:cubicBezTo>
                      <a:pt x="309506" y="101525"/>
                      <a:pt x="314944" y="85582"/>
                      <a:pt x="325819" y="73224"/>
                    </a:cubicBezTo>
                    <a:cubicBezTo>
                      <a:pt x="344728" y="51720"/>
                      <a:pt x="377726" y="49495"/>
                      <a:pt x="399229" y="68527"/>
                    </a:cubicBezTo>
                    <a:cubicBezTo>
                      <a:pt x="408128" y="76190"/>
                      <a:pt x="413318" y="86942"/>
                      <a:pt x="414060" y="98806"/>
                    </a:cubicBezTo>
                    <a:cubicBezTo>
                      <a:pt x="414925" y="110547"/>
                      <a:pt x="410970" y="121793"/>
                      <a:pt x="403184" y="130691"/>
                    </a:cubicBezTo>
                    <a:cubicBezTo>
                      <a:pt x="396634" y="138230"/>
                      <a:pt x="387365" y="142803"/>
                      <a:pt x="377355" y="143421"/>
                    </a:cubicBezTo>
                    <a:cubicBezTo>
                      <a:pt x="367221" y="144038"/>
                      <a:pt x="357581" y="140702"/>
                      <a:pt x="350042" y="134152"/>
                    </a:cubicBezTo>
                    <a:cubicBezTo>
                      <a:pt x="336448" y="122287"/>
                      <a:pt x="335088" y="101525"/>
                      <a:pt x="347076" y="88054"/>
                    </a:cubicBezTo>
                    <a:cubicBezTo>
                      <a:pt x="351525" y="82863"/>
                      <a:pt x="359311" y="82369"/>
                      <a:pt x="364502" y="86942"/>
                    </a:cubicBezTo>
                    <a:cubicBezTo>
                      <a:pt x="369569" y="91391"/>
                      <a:pt x="370063" y="99177"/>
                      <a:pt x="365614" y="104367"/>
                    </a:cubicBezTo>
                    <a:cubicBezTo>
                      <a:pt x="364131" y="105974"/>
                      <a:pt x="363513" y="107951"/>
                      <a:pt x="363637" y="110052"/>
                    </a:cubicBezTo>
                    <a:cubicBezTo>
                      <a:pt x="363760" y="112153"/>
                      <a:pt x="364749" y="114131"/>
                      <a:pt x="366356" y="115490"/>
                    </a:cubicBezTo>
                    <a:cubicBezTo>
                      <a:pt x="368951" y="117838"/>
                      <a:pt x="372411" y="118951"/>
                      <a:pt x="375748" y="118703"/>
                    </a:cubicBezTo>
                    <a:cubicBezTo>
                      <a:pt x="379209" y="118580"/>
                      <a:pt x="382422" y="116973"/>
                      <a:pt x="384646" y="114378"/>
                    </a:cubicBezTo>
                    <a:cubicBezTo>
                      <a:pt x="391691" y="106345"/>
                      <a:pt x="390949" y="94110"/>
                      <a:pt x="382916" y="87065"/>
                    </a:cubicBezTo>
                    <a:cubicBezTo>
                      <a:pt x="371546" y="77178"/>
                      <a:pt x="354368" y="78167"/>
                      <a:pt x="344357" y="89537"/>
                    </a:cubicBezTo>
                    <a:cubicBezTo>
                      <a:pt x="337807" y="96952"/>
                      <a:pt x="334594" y="106592"/>
                      <a:pt x="335212" y="116479"/>
                    </a:cubicBezTo>
                    <a:cubicBezTo>
                      <a:pt x="335830" y="126366"/>
                      <a:pt x="340279" y="135511"/>
                      <a:pt x="347818" y="142061"/>
                    </a:cubicBezTo>
                    <a:cubicBezTo>
                      <a:pt x="357705" y="150712"/>
                      <a:pt x="370558" y="154914"/>
                      <a:pt x="383658" y="154296"/>
                    </a:cubicBezTo>
                    <a:cubicBezTo>
                      <a:pt x="396881" y="153431"/>
                      <a:pt x="408993" y="147499"/>
                      <a:pt x="417767" y="137488"/>
                    </a:cubicBezTo>
                    <a:cubicBezTo>
                      <a:pt x="429261" y="124512"/>
                      <a:pt x="434946" y="107704"/>
                      <a:pt x="433834" y="90402"/>
                    </a:cubicBezTo>
                    <a:cubicBezTo>
                      <a:pt x="432722" y="72976"/>
                      <a:pt x="424936" y="57157"/>
                      <a:pt x="411835" y="45664"/>
                    </a:cubicBezTo>
                    <a:cubicBezTo>
                      <a:pt x="376860" y="14891"/>
                      <a:pt x="323348" y="18351"/>
                      <a:pt x="292698" y="53326"/>
                    </a:cubicBezTo>
                    <a:cubicBezTo>
                      <a:pt x="275520" y="72853"/>
                      <a:pt x="267240" y="90031"/>
                      <a:pt x="267240" y="105727"/>
                    </a:cubicBezTo>
                    <a:lnTo>
                      <a:pt x="267240" y="1266819"/>
                    </a:lnTo>
                    <a:cubicBezTo>
                      <a:pt x="267240" y="1273616"/>
                      <a:pt x="261678" y="1279178"/>
                      <a:pt x="254881" y="1279178"/>
                    </a:cubicBezTo>
                    <a:cubicBezTo>
                      <a:pt x="247960" y="1279178"/>
                      <a:pt x="242522" y="1273616"/>
                      <a:pt x="242522" y="1266819"/>
                    </a:cubicBezTo>
                    <a:lnTo>
                      <a:pt x="242522" y="627508"/>
                    </a:lnTo>
                    <a:cubicBezTo>
                      <a:pt x="235972" y="579680"/>
                      <a:pt x="203222" y="539514"/>
                      <a:pt x="157248" y="523448"/>
                    </a:cubicBezTo>
                    <a:cubicBezTo>
                      <a:pt x="131789" y="514550"/>
                      <a:pt x="104477" y="516157"/>
                      <a:pt x="80254" y="527774"/>
                    </a:cubicBezTo>
                    <a:cubicBezTo>
                      <a:pt x="56155" y="539514"/>
                      <a:pt x="37864" y="559906"/>
                      <a:pt x="29089" y="585365"/>
                    </a:cubicBezTo>
                    <a:cubicBezTo>
                      <a:pt x="14877" y="625901"/>
                      <a:pt x="36504" y="670516"/>
                      <a:pt x="77041" y="684728"/>
                    </a:cubicBezTo>
                    <a:cubicBezTo>
                      <a:pt x="108308" y="695604"/>
                      <a:pt x="142541" y="679043"/>
                      <a:pt x="153417" y="647776"/>
                    </a:cubicBezTo>
                    <a:cubicBezTo>
                      <a:pt x="157495" y="636283"/>
                      <a:pt x="156754" y="623924"/>
                      <a:pt x="151439" y="613048"/>
                    </a:cubicBezTo>
                    <a:cubicBezTo>
                      <a:pt x="146125" y="602049"/>
                      <a:pt x="136980" y="593892"/>
                      <a:pt x="125486" y="589814"/>
                    </a:cubicBezTo>
                    <a:cubicBezTo>
                      <a:pt x="107813" y="583635"/>
                      <a:pt x="88410" y="593027"/>
                      <a:pt x="82231" y="610700"/>
                    </a:cubicBezTo>
                    <a:cubicBezTo>
                      <a:pt x="80007" y="617126"/>
                      <a:pt x="72962" y="620587"/>
                      <a:pt x="66536" y="618362"/>
                    </a:cubicBezTo>
                    <a:cubicBezTo>
                      <a:pt x="60109" y="616138"/>
                      <a:pt x="56649" y="609093"/>
                      <a:pt x="58873" y="602543"/>
                    </a:cubicBezTo>
                    <a:cubicBezTo>
                      <a:pt x="69502" y="572018"/>
                      <a:pt x="103117" y="555828"/>
                      <a:pt x="133519" y="566456"/>
                    </a:cubicBezTo>
                    <a:cubicBezTo>
                      <a:pt x="170101" y="579186"/>
                      <a:pt x="189504" y="619351"/>
                      <a:pt x="176774" y="655933"/>
                    </a:cubicBezTo>
                    <a:cubicBezTo>
                      <a:pt x="164663" y="690784"/>
                      <a:pt x="131789" y="712782"/>
                      <a:pt x="96691" y="712782"/>
                    </a:cubicBezTo>
                    <a:cubicBezTo>
                      <a:pt x="87545" y="712782"/>
                      <a:pt x="78153" y="711176"/>
                      <a:pt x="69007" y="707962"/>
                    </a:cubicBezTo>
                    <a:cubicBezTo>
                      <a:pt x="15495" y="689424"/>
                      <a:pt x="-12930" y="630721"/>
                      <a:pt x="5731" y="577208"/>
                    </a:cubicBezTo>
                    <a:cubicBezTo>
                      <a:pt x="16731" y="545570"/>
                      <a:pt x="39470" y="520111"/>
                      <a:pt x="69502" y="505528"/>
                    </a:cubicBezTo>
                    <a:cubicBezTo>
                      <a:pt x="99780" y="490945"/>
                      <a:pt x="133767" y="489091"/>
                      <a:pt x="165405" y="500090"/>
                    </a:cubicBezTo>
                    <a:cubicBezTo>
                      <a:pt x="197660" y="511337"/>
                      <a:pt x="224355" y="532470"/>
                      <a:pt x="242522" y="559535"/>
                    </a:cubicBezTo>
                    <a:lnTo>
                      <a:pt x="242522" y="105727"/>
                    </a:lnTo>
                    <a:cubicBezTo>
                      <a:pt x="242522" y="103873"/>
                      <a:pt x="242646" y="102019"/>
                      <a:pt x="242893" y="100166"/>
                    </a:cubicBezTo>
                    <a:cubicBezTo>
                      <a:pt x="244376" y="79897"/>
                      <a:pt x="254634" y="59259"/>
                      <a:pt x="274160" y="37013"/>
                    </a:cubicBezTo>
                    <a:cubicBezTo>
                      <a:pt x="313832" y="-8096"/>
                      <a:pt x="382916" y="-12669"/>
                      <a:pt x="428149" y="27126"/>
                    </a:cubicBezTo>
                    <a:cubicBezTo>
                      <a:pt x="465348" y="59753"/>
                      <a:pt x="469056" y="116603"/>
                      <a:pt x="436305" y="153802"/>
                    </a:cubicBezTo>
                    <a:close/>
                  </a:path>
                </a:pathLst>
              </a:custGeom>
              <a:solidFill>
                <a:schemeClr val="accent1"/>
              </a:solidFill>
              <a:ln w="1233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1AA9664-98B7-48AC-BA3A-20B5C8591B20}"/>
                  </a:ext>
                </a:extLst>
              </p:cNvPr>
              <p:cNvSpPr/>
              <p:nvPr/>
            </p:nvSpPr>
            <p:spPr>
              <a:xfrm>
                <a:off x="7129878" y="5351836"/>
                <a:ext cx="596403" cy="561997"/>
              </a:xfrm>
              <a:custGeom>
                <a:avLst/>
                <a:gdLst>
                  <a:gd name="connsiteX0" fmla="*/ 315515 w 535622"/>
                  <a:gd name="connsiteY0" fmla="*/ 504726 h 504725"/>
                  <a:gd name="connsiteX1" fmla="*/ 220107 w 535622"/>
                  <a:gd name="connsiteY1" fmla="*/ 504726 h 504725"/>
                  <a:gd name="connsiteX2" fmla="*/ 0 w 535622"/>
                  <a:gd name="connsiteY2" fmla="*/ 284619 h 504725"/>
                  <a:gd name="connsiteX3" fmla="*/ 0 w 535622"/>
                  <a:gd name="connsiteY3" fmla="*/ 0 h 504725"/>
                  <a:gd name="connsiteX4" fmla="*/ 535622 w 535622"/>
                  <a:gd name="connsiteY4" fmla="*/ 0 h 504725"/>
                  <a:gd name="connsiteX5" fmla="*/ 535622 w 535622"/>
                  <a:gd name="connsiteY5" fmla="*/ 284619 h 504725"/>
                  <a:gd name="connsiteX6" fmla="*/ 315515 w 535622"/>
                  <a:gd name="connsiteY6" fmla="*/ 504726 h 50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 h="504725">
                    <a:moveTo>
                      <a:pt x="315515" y="504726"/>
                    </a:moveTo>
                    <a:lnTo>
                      <a:pt x="220107" y="504726"/>
                    </a:lnTo>
                    <a:cubicBezTo>
                      <a:pt x="98498" y="504726"/>
                      <a:pt x="0" y="406228"/>
                      <a:pt x="0" y="284619"/>
                    </a:cubicBezTo>
                    <a:lnTo>
                      <a:pt x="0" y="0"/>
                    </a:lnTo>
                    <a:lnTo>
                      <a:pt x="535622" y="0"/>
                    </a:lnTo>
                    <a:lnTo>
                      <a:pt x="535622" y="284619"/>
                    </a:lnTo>
                    <a:cubicBezTo>
                      <a:pt x="535622" y="406104"/>
                      <a:pt x="437124" y="504726"/>
                      <a:pt x="315515" y="504726"/>
                    </a:cubicBezTo>
                    <a:close/>
                  </a:path>
                </a:pathLst>
              </a:custGeom>
              <a:solidFill>
                <a:schemeClr val="accent1">
                  <a:lumMod val="75000"/>
                </a:schemeClr>
              </a:solidFill>
              <a:ln w="1233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7580C36-6645-4D92-8109-71248469FEB1}"/>
                  </a:ext>
                </a:extLst>
              </p:cNvPr>
              <p:cNvSpPr/>
              <p:nvPr/>
            </p:nvSpPr>
            <p:spPr>
              <a:xfrm>
                <a:off x="7174739" y="5351836"/>
                <a:ext cx="551679" cy="561997"/>
              </a:xfrm>
              <a:custGeom>
                <a:avLst/>
                <a:gdLst>
                  <a:gd name="connsiteX0" fmla="*/ 21628 w 495456"/>
                  <a:gd name="connsiteY0" fmla="*/ 394734 h 504725"/>
                  <a:gd name="connsiteX1" fmla="*/ 5932 w 495456"/>
                  <a:gd name="connsiteY1" fmla="*/ 398442 h 504725"/>
                  <a:gd name="connsiteX2" fmla="*/ 0 w 495456"/>
                  <a:gd name="connsiteY2" fmla="*/ 411048 h 504725"/>
                  <a:gd name="connsiteX3" fmla="*/ 179941 w 495456"/>
                  <a:gd name="connsiteY3" fmla="*/ 504726 h 504725"/>
                  <a:gd name="connsiteX4" fmla="*/ 275350 w 495456"/>
                  <a:gd name="connsiteY4" fmla="*/ 504726 h 504725"/>
                  <a:gd name="connsiteX5" fmla="*/ 495457 w 495456"/>
                  <a:gd name="connsiteY5" fmla="*/ 284619 h 504725"/>
                  <a:gd name="connsiteX6" fmla="*/ 495457 w 495456"/>
                  <a:gd name="connsiteY6" fmla="*/ 0 h 504725"/>
                  <a:gd name="connsiteX7" fmla="*/ 432057 w 495456"/>
                  <a:gd name="connsiteY7" fmla="*/ 0 h 504725"/>
                  <a:gd name="connsiteX8" fmla="*/ 21628 w 495456"/>
                  <a:gd name="connsiteY8" fmla="*/ 394734 h 50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456" h="504725">
                    <a:moveTo>
                      <a:pt x="21628" y="394734"/>
                    </a:moveTo>
                    <a:lnTo>
                      <a:pt x="5932" y="398442"/>
                    </a:lnTo>
                    <a:cubicBezTo>
                      <a:pt x="3707" y="402520"/>
                      <a:pt x="1854" y="406846"/>
                      <a:pt x="0" y="411048"/>
                    </a:cubicBezTo>
                    <a:cubicBezTo>
                      <a:pt x="39795" y="467650"/>
                      <a:pt x="105542" y="504726"/>
                      <a:pt x="179941" y="504726"/>
                    </a:cubicBezTo>
                    <a:lnTo>
                      <a:pt x="275350" y="504726"/>
                    </a:lnTo>
                    <a:cubicBezTo>
                      <a:pt x="396959" y="504726"/>
                      <a:pt x="495457" y="406228"/>
                      <a:pt x="495457" y="284619"/>
                    </a:cubicBezTo>
                    <a:lnTo>
                      <a:pt x="495457" y="0"/>
                    </a:lnTo>
                    <a:lnTo>
                      <a:pt x="432057" y="0"/>
                    </a:lnTo>
                    <a:cubicBezTo>
                      <a:pt x="345300" y="172897"/>
                      <a:pt x="198603" y="316010"/>
                      <a:pt x="21628" y="394734"/>
                    </a:cubicBezTo>
                    <a:close/>
                  </a:path>
                </a:pathLst>
              </a:custGeom>
              <a:solidFill>
                <a:schemeClr val="accent1"/>
              </a:solidFill>
              <a:ln w="1233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77EADB7-EA59-430F-8F4C-FE5F3E3A1EFD}"/>
                  </a:ext>
                </a:extLst>
              </p:cNvPr>
              <p:cNvSpPr/>
              <p:nvPr/>
            </p:nvSpPr>
            <p:spPr>
              <a:xfrm>
                <a:off x="7118593" y="4078944"/>
                <a:ext cx="252239" cy="252238"/>
              </a:xfrm>
              <a:custGeom>
                <a:avLst/>
                <a:gdLst>
                  <a:gd name="connsiteX0" fmla="*/ 226534 w 226533"/>
                  <a:gd name="connsiteY0" fmla="*/ 226533 h 226533"/>
                  <a:gd name="connsiteX1" fmla="*/ 226534 w 226533"/>
                  <a:gd name="connsiteY1" fmla="*/ 226533 h 226533"/>
                  <a:gd name="connsiteX2" fmla="*/ 0 w 226533"/>
                  <a:gd name="connsiteY2" fmla="*/ 0 h 226533"/>
                  <a:gd name="connsiteX3" fmla="*/ 0 w 226533"/>
                  <a:gd name="connsiteY3" fmla="*/ 0 h 226533"/>
                  <a:gd name="connsiteX4" fmla="*/ 0 w 226533"/>
                  <a:gd name="connsiteY4" fmla="*/ 0 h 226533"/>
                  <a:gd name="connsiteX5" fmla="*/ 226534 w 226533"/>
                  <a:gd name="connsiteY5" fmla="*/ 226533 h 226533"/>
                  <a:gd name="connsiteX6" fmla="*/ 226534 w 226533"/>
                  <a:gd name="connsiteY6" fmla="*/ 226533 h 2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3" h="226533">
                    <a:moveTo>
                      <a:pt x="226534" y="226533"/>
                    </a:moveTo>
                    <a:lnTo>
                      <a:pt x="226534" y="226533"/>
                    </a:lnTo>
                    <a:cubicBezTo>
                      <a:pt x="101341" y="226533"/>
                      <a:pt x="0" y="125069"/>
                      <a:pt x="0" y="0"/>
                    </a:cubicBezTo>
                    <a:lnTo>
                      <a:pt x="0" y="0"/>
                    </a:lnTo>
                    <a:lnTo>
                      <a:pt x="0" y="0"/>
                    </a:lnTo>
                    <a:cubicBezTo>
                      <a:pt x="125069" y="-123"/>
                      <a:pt x="226534" y="101341"/>
                      <a:pt x="226534" y="226533"/>
                    </a:cubicBezTo>
                    <a:lnTo>
                      <a:pt x="226534" y="226533"/>
                    </a:lnTo>
                    <a:close/>
                  </a:path>
                </a:pathLst>
              </a:custGeom>
              <a:solidFill>
                <a:schemeClr val="accent1"/>
              </a:solidFill>
              <a:ln w="12337" cap="rnd">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A189357-7894-4746-A6AE-E08A584BD05F}"/>
                  </a:ext>
                </a:extLst>
              </p:cNvPr>
              <p:cNvSpPr/>
              <p:nvPr/>
            </p:nvSpPr>
            <p:spPr>
              <a:xfrm>
                <a:off x="7455403" y="4636264"/>
                <a:ext cx="495905" cy="651169"/>
              </a:xfrm>
              <a:custGeom>
                <a:avLst/>
                <a:gdLst>
                  <a:gd name="connsiteX0" fmla="*/ 5618 w 445366"/>
                  <a:gd name="connsiteY0" fmla="*/ 584810 h 584809"/>
                  <a:gd name="connsiteX1" fmla="*/ 5618 w 445366"/>
                  <a:gd name="connsiteY1" fmla="*/ 584810 h 584809"/>
                  <a:gd name="connsiteX2" fmla="*/ 5618 w 445366"/>
                  <a:gd name="connsiteY2" fmla="*/ 584810 h 584809"/>
                  <a:gd name="connsiteX3" fmla="*/ 439776 w 445366"/>
                  <a:gd name="connsiteY3" fmla="*/ 0 h 584809"/>
                  <a:gd name="connsiteX4" fmla="*/ 439776 w 445366"/>
                  <a:gd name="connsiteY4" fmla="*/ 0 h 584809"/>
                  <a:gd name="connsiteX5" fmla="*/ 439776 w 445366"/>
                  <a:gd name="connsiteY5" fmla="*/ 0 h 584809"/>
                  <a:gd name="connsiteX6" fmla="*/ 5618 w 445366"/>
                  <a:gd name="connsiteY6" fmla="*/ 584810 h 5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366" h="584809">
                    <a:moveTo>
                      <a:pt x="5618" y="584810"/>
                    </a:moveTo>
                    <a:lnTo>
                      <a:pt x="5618" y="584810"/>
                    </a:lnTo>
                    <a:lnTo>
                      <a:pt x="5618" y="584810"/>
                    </a:lnTo>
                    <a:cubicBezTo>
                      <a:pt x="-36030" y="303404"/>
                      <a:pt x="158371" y="41648"/>
                      <a:pt x="439776" y="0"/>
                    </a:cubicBezTo>
                    <a:lnTo>
                      <a:pt x="439776" y="0"/>
                    </a:lnTo>
                    <a:lnTo>
                      <a:pt x="439776" y="0"/>
                    </a:lnTo>
                    <a:cubicBezTo>
                      <a:pt x="481302" y="281406"/>
                      <a:pt x="287024" y="543162"/>
                      <a:pt x="5618" y="584810"/>
                    </a:cubicBezTo>
                    <a:close/>
                  </a:path>
                </a:pathLst>
              </a:custGeom>
              <a:solidFill>
                <a:schemeClr val="accent1"/>
              </a:solidFill>
              <a:ln w="12337" cap="rnd">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A6EF96E-EBAF-4412-A4BE-DB7C0BA659FD}"/>
                  </a:ext>
                </a:extLst>
              </p:cNvPr>
              <p:cNvSpPr/>
              <p:nvPr/>
            </p:nvSpPr>
            <p:spPr>
              <a:xfrm>
                <a:off x="7115315" y="4896209"/>
                <a:ext cx="235827" cy="360675"/>
              </a:xfrm>
              <a:custGeom>
                <a:avLst/>
                <a:gdLst>
                  <a:gd name="connsiteX0" fmla="*/ 204024 w 211792"/>
                  <a:gd name="connsiteY0" fmla="*/ 323919 h 323919"/>
                  <a:gd name="connsiteX1" fmla="*/ 204024 w 211792"/>
                  <a:gd name="connsiteY1" fmla="*/ 323919 h 323919"/>
                  <a:gd name="connsiteX2" fmla="*/ 7769 w 211792"/>
                  <a:gd name="connsiteY2" fmla="*/ 0 h 323919"/>
                  <a:gd name="connsiteX3" fmla="*/ 7769 w 211792"/>
                  <a:gd name="connsiteY3" fmla="*/ 0 h 323919"/>
                  <a:gd name="connsiteX4" fmla="*/ 7769 w 211792"/>
                  <a:gd name="connsiteY4" fmla="*/ 0 h 323919"/>
                  <a:gd name="connsiteX5" fmla="*/ 204024 w 211792"/>
                  <a:gd name="connsiteY5" fmla="*/ 323919 h 323919"/>
                  <a:gd name="connsiteX6" fmla="*/ 204024 w 211792"/>
                  <a:gd name="connsiteY6" fmla="*/ 323919 h 32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92" h="323919">
                    <a:moveTo>
                      <a:pt x="204024" y="323919"/>
                    </a:moveTo>
                    <a:lnTo>
                      <a:pt x="204024" y="323919"/>
                    </a:lnTo>
                    <a:cubicBezTo>
                      <a:pt x="60416" y="288697"/>
                      <a:pt x="-27453" y="143730"/>
                      <a:pt x="7769" y="0"/>
                    </a:cubicBezTo>
                    <a:lnTo>
                      <a:pt x="7769" y="0"/>
                    </a:lnTo>
                    <a:lnTo>
                      <a:pt x="7769" y="0"/>
                    </a:lnTo>
                    <a:cubicBezTo>
                      <a:pt x="151376" y="35222"/>
                      <a:pt x="239245" y="180312"/>
                      <a:pt x="204024" y="323919"/>
                    </a:cubicBezTo>
                    <a:lnTo>
                      <a:pt x="204024" y="323919"/>
                    </a:lnTo>
                    <a:close/>
                  </a:path>
                </a:pathLst>
              </a:custGeom>
              <a:solidFill>
                <a:schemeClr val="accent1"/>
              </a:solidFill>
              <a:ln w="12337" cap="rnd">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2567CAA-7021-477F-828A-10E948793CB4}"/>
                  </a:ext>
                </a:extLst>
              </p:cNvPr>
              <p:cNvSpPr/>
              <p:nvPr/>
            </p:nvSpPr>
            <p:spPr>
              <a:xfrm>
                <a:off x="7422113" y="4360078"/>
                <a:ext cx="183954" cy="206001"/>
              </a:xfrm>
              <a:custGeom>
                <a:avLst/>
                <a:gdLst>
                  <a:gd name="connsiteX0" fmla="*/ 164912 w 165207"/>
                  <a:gd name="connsiteY0" fmla="*/ 0 h 185008"/>
                  <a:gd name="connsiteX1" fmla="*/ 164912 w 165207"/>
                  <a:gd name="connsiteY1" fmla="*/ 0 h 185008"/>
                  <a:gd name="connsiteX2" fmla="*/ 295 w 165207"/>
                  <a:gd name="connsiteY2" fmla="*/ 185009 h 185008"/>
                  <a:gd name="connsiteX3" fmla="*/ 295 w 165207"/>
                  <a:gd name="connsiteY3" fmla="*/ 185009 h 185008"/>
                  <a:gd name="connsiteX4" fmla="*/ 295 w 165207"/>
                  <a:gd name="connsiteY4" fmla="*/ 185009 h 185008"/>
                  <a:gd name="connsiteX5" fmla="*/ 164912 w 165207"/>
                  <a:gd name="connsiteY5" fmla="*/ 0 h 185008"/>
                  <a:gd name="connsiteX6" fmla="*/ 164912 w 165207"/>
                  <a:gd name="connsiteY6" fmla="*/ 0 h 1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07" h="185008">
                    <a:moveTo>
                      <a:pt x="164912" y="0"/>
                    </a:moveTo>
                    <a:lnTo>
                      <a:pt x="164912" y="0"/>
                    </a:lnTo>
                    <a:cubicBezTo>
                      <a:pt x="170473" y="96521"/>
                      <a:pt x="96816" y="179324"/>
                      <a:pt x="295" y="185009"/>
                    </a:cubicBezTo>
                    <a:lnTo>
                      <a:pt x="295" y="185009"/>
                    </a:lnTo>
                    <a:lnTo>
                      <a:pt x="295" y="185009"/>
                    </a:lnTo>
                    <a:cubicBezTo>
                      <a:pt x="-5266" y="88364"/>
                      <a:pt x="68391" y="5562"/>
                      <a:pt x="164912" y="0"/>
                    </a:cubicBezTo>
                    <a:lnTo>
                      <a:pt x="164912" y="0"/>
                    </a:lnTo>
                    <a:close/>
                  </a:path>
                </a:pathLst>
              </a:custGeom>
              <a:solidFill>
                <a:schemeClr val="accent1"/>
              </a:solidFill>
              <a:ln w="12337" cap="rnd">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782BFAB-CF7C-413B-9E15-44142FB26AFB}"/>
                  </a:ext>
                </a:extLst>
              </p:cNvPr>
              <p:cNvSpPr/>
              <p:nvPr/>
            </p:nvSpPr>
            <p:spPr>
              <a:xfrm>
                <a:off x="7437257" y="4700385"/>
                <a:ext cx="96421" cy="179030"/>
              </a:xfrm>
              <a:custGeom>
                <a:avLst/>
                <a:gdLst>
                  <a:gd name="connsiteX0" fmla="*/ 77654 w 86594"/>
                  <a:gd name="connsiteY0" fmla="*/ 0 h 160785"/>
                  <a:gd name="connsiteX1" fmla="*/ 77654 w 86594"/>
                  <a:gd name="connsiteY1" fmla="*/ 0 h 160785"/>
                  <a:gd name="connsiteX2" fmla="*/ 8940 w 86594"/>
                  <a:gd name="connsiteY2" fmla="*/ 160786 h 160785"/>
                  <a:gd name="connsiteX3" fmla="*/ 8940 w 86594"/>
                  <a:gd name="connsiteY3" fmla="*/ 160786 h 160785"/>
                  <a:gd name="connsiteX4" fmla="*/ 8940 w 86594"/>
                  <a:gd name="connsiteY4" fmla="*/ 160786 h 160785"/>
                  <a:gd name="connsiteX5" fmla="*/ 77654 w 86594"/>
                  <a:gd name="connsiteY5" fmla="*/ 0 h 160785"/>
                  <a:gd name="connsiteX6" fmla="*/ 77654 w 86594"/>
                  <a:gd name="connsiteY6" fmla="*/ 0 h 16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4" h="160785">
                    <a:moveTo>
                      <a:pt x="77654" y="0"/>
                    </a:moveTo>
                    <a:lnTo>
                      <a:pt x="77654" y="0"/>
                    </a:lnTo>
                    <a:cubicBezTo>
                      <a:pt x="103113" y="63400"/>
                      <a:pt x="72340" y="135327"/>
                      <a:pt x="8940" y="160786"/>
                    </a:cubicBezTo>
                    <a:lnTo>
                      <a:pt x="8940" y="160786"/>
                    </a:lnTo>
                    <a:lnTo>
                      <a:pt x="8940" y="160786"/>
                    </a:lnTo>
                    <a:cubicBezTo>
                      <a:pt x="-16518" y="97386"/>
                      <a:pt x="14254" y="25459"/>
                      <a:pt x="77654" y="0"/>
                    </a:cubicBezTo>
                    <a:lnTo>
                      <a:pt x="77654" y="0"/>
                    </a:lnTo>
                    <a:close/>
                  </a:path>
                </a:pathLst>
              </a:custGeom>
              <a:solidFill>
                <a:schemeClr val="accent1"/>
              </a:solidFill>
              <a:ln w="12337" cap="rnd">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5B4228F-CD0F-4288-9C53-1293AC76F97F}"/>
                  </a:ext>
                </a:extLst>
              </p:cNvPr>
              <p:cNvSpPr/>
              <p:nvPr/>
            </p:nvSpPr>
            <p:spPr>
              <a:xfrm>
                <a:off x="7658028" y="5204791"/>
                <a:ext cx="220864" cy="116284"/>
              </a:xfrm>
              <a:custGeom>
                <a:avLst/>
                <a:gdLst>
                  <a:gd name="connsiteX0" fmla="*/ 198356 w 198355"/>
                  <a:gd name="connsiteY0" fmla="*/ 13411 h 104434"/>
                  <a:gd name="connsiteX1" fmla="*/ 197367 w 198355"/>
                  <a:gd name="connsiteY1" fmla="*/ 15512 h 104434"/>
                  <a:gd name="connsiteX2" fmla="*/ 2101 w 198355"/>
                  <a:gd name="connsiteY2" fmla="*/ 92012 h 104434"/>
                  <a:gd name="connsiteX3" fmla="*/ 0 w 198355"/>
                  <a:gd name="connsiteY3" fmla="*/ 91023 h 104434"/>
                  <a:gd name="connsiteX4" fmla="*/ 989 w 198355"/>
                  <a:gd name="connsiteY4" fmla="*/ 88923 h 104434"/>
                  <a:gd name="connsiteX5" fmla="*/ 196255 w 198355"/>
                  <a:gd name="connsiteY5" fmla="*/ 12423 h 104434"/>
                  <a:gd name="connsiteX6" fmla="*/ 198356 w 198355"/>
                  <a:gd name="connsiteY6" fmla="*/ 13411 h 1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355" h="104434">
                    <a:moveTo>
                      <a:pt x="198356" y="13411"/>
                    </a:moveTo>
                    <a:lnTo>
                      <a:pt x="197367" y="15512"/>
                    </a:lnTo>
                    <a:cubicBezTo>
                      <a:pt x="164617" y="90529"/>
                      <a:pt x="77118" y="124762"/>
                      <a:pt x="2101" y="92012"/>
                    </a:cubicBezTo>
                    <a:lnTo>
                      <a:pt x="0" y="91023"/>
                    </a:lnTo>
                    <a:lnTo>
                      <a:pt x="989" y="88923"/>
                    </a:lnTo>
                    <a:cubicBezTo>
                      <a:pt x="33739" y="13906"/>
                      <a:pt x="121238" y="-20328"/>
                      <a:pt x="196255" y="12423"/>
                    </a:cubicBezTo>
                    <a:lnTo>
                      <a:pt x="198356" y="13411"/>
                    </a:lnTo>
                    <a:close/>
                  </a:path>
                </a:pathLst>
              </a:custGeom>
              <a:solidFill>
                <a:schemeClr val="accent1"/>
              </a:solidFill>
              <a:ln w="12337" cap="rnd">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43802B2-B5E0-40A0-AAF2-5ED1A1071DC1}"/>
                  </a:ext>
                </a:extLst>
              </p:cNvPr>
              <p:cNvSpPr/>
              <p:nvPr/>
            </p:nvSpPr>
            <p:spPr>
              <a:xfrm>
                <a:off x="7158083" y="5237049"/>
                <a:ext cx="121922" cy="68075"/>
              </a:xfrm>
              <a:custGeom>
                <a:avLst/>
                <a:gdLst>
                  <a:gd name="connsiteX0" fmla="*/ 109498 w 109497"/>
                  <a:gd name="connsiteY0" fmla="*/ 55904 h 61137"/>
                  <a:gd name="connsiteX1" fmla="*/ 109498 w 109497"/>
                  <a:gd name="connsiteY1" fmla="*/ 55904 h 61137"/>
                  <a:gd name="connsiteX2" fmla="*/ 0 w 109497"/>
                  <a:gd name="connsiteY2" fmla="*/ 5234 h 61137"/>
                  <a:gd name="connsiteX3" fmla="*/ 0 w 109497"/>
                  <a:gd name="connsiteY3" fmla="*/ 5234 h 61137"/>
                  <a:gd name="connsiteX4" fmla="*/ 0 w 109497"/>
                  <a:gd name="connsiteY4" fmla="*/ 5234 h 61137"/>
                  <a:gd name="connsiteX5" fmla="*/ 109498 w 109497"/>
                  <a:gd name="connsiteY5" fmla="*/ 55904 h 61137"/>
                  <a:gd name="connsiteX6" fmla="*/ 109498 w 109497"/>
                  <a:gd name="connsiteY6" fmla="*/ 55904 h 6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97" h="61137">
                    <a:moveTo>
                      <a:pt x="109498" y="55904"/>
                    </a:moveTo>
                    <a:lnTo>
                      <a:pt x="109498" y="55904"/>
                    </a:lnTo>
                    <a:cubicBezTo>
                      <a:pt x="65253" y="72094"/>
                      <a:pt x="16190" y="49478"/>
                      <a:pt x="0" y="5234"/>
                    </a:cubicBezTo>
                    <a:lnTo>
                      <a:pt x="0" y="5234"/>
                    </a:lnTo>
                    <a:lnTo>
                      <a:pt x="0" y="5234"/>
                    </a:lnTo>
                    <a:cubicBezTo>
                      <a:pt x="44244" y="-10956"/>
                      <a:pt x="93308" y="11660"/>
                      <a:pt x="109498" y="55904"/>
                    </a:cubicBezTo>
                    <a:lnTo>
                      <a:pt x="109498" y="55904"/>
                    </a:lnTo>
                    <a:close/>
                  </a:path>
                </a:pathLst>
              </a:custGeom>
              <a:solidFill>
                <a:schemeClr val="accent1"/>
              </a:solidFill>
              <a:ln w="12337" cap="rnd">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5ABC25D1-5D68-4777-8490-C8DA4CEE4169}"/>
                </a:ext>
              </a:extLst>
            </p:cNvPr>
            <p:cNvGrpSpPr/>
            <p:nvPr/>
          </p:nvGrpSpPr>
          <p:grpSpPr>
            <a:xfrm>
              <a:off x="1646668" y="4307294"/>
              <a:ext cx="5850657" cy="985812"/>
              <a:chOff x="2514600" y="3448468"/>
              <a:chExt cx="3460252" cy="583037"/>
            </a:xfrm>
            <a:solidFill>
              <a:schemeClr val="accent1"/>
            </a:solidFill>
          </p:grpSpPr>
          <p:sp>
            <p:nvSpPr>
              <p:cNvPr id="99" name="TextBox 98">
                <a:extLst>
                  <a:ext uri="{FF2B5EF4-FFF2-40B4-BE49-F238E27FC236}">
                    <a16:creationId xmlns:a16="http://schemas.microsoft.com/office/drawing/2014/main" id="{D025DC42-8EF4-480D-BAC2-AD2366CAF71F}"/>
                  </a:ext>
                </a:extLst>
              </p:cNvPr>
              <p:cNvSpPr txBox="1"/>
              <p:nvPr/>
            </p:nvSpPr>
            <p:spPr>
              <a:xfrm>
                <a:off x="3309639" y="3448468"/>
                <a:ext cx="316260" cy="583035"/>
              </a:xfrm>
              <a:custGeom>
                <a:avLst/>
                <a:gdLst/>
                <a:ahLst/>
                <a:cxnLst/>
                <a:rect l="l" t="t" r="r" b="b"/>
                <a:pathLst>
                  <a:path w="316260" h="583035">
                    <a:moveTo>
                      <a:pt x="112738" y="0"/>
                    </a:moveTo>
                    <a:lnTo>
                      <a:pt x="204267" y="0"/>
                    </a:lnTo>
                    <a:lnTo>
                      <a:pt x="316260" y="583035"/>
                    </a:lnTo>
                    <a:lnTo>
                      <a:pt x="229940" y="583035"/>
                    </a:lnTo>
                    <a:lnTo>
                      <a:pt x="212452" y="472530"/>
                    </a:lnTo>
                    <a:lnTo>
                      <a:pt x="103436" y="472530"/>
                    </a:lnTo>
                    <a:lnTo>
                      <a:pt x="85949" y="583035"/>
                    </a:lnTo>
                    <a:lnTo>
                      <a:pt x="0" y="583035"/>
                    </a:lnTo>
                    <a:lnTo>
                      <a:pt x="0" y="581546"/>
                    </a:lnTo>
                    <a:lnTo>
                      <a:pt x="112738" y="0"/>
                    </a:lnTo>
                    <a:close/>
                    <a:moveTo>
                      <a:pt x="157758" y="135062"/>
                    </a:moveTo>
                    <a:lnTo>
                      <a:pt x="114970" y="397744"/>
                    </a:lnTo>
                    <a:lnTo>
                      <a:pt x="200174" y="397744"/>
                    </a:lnTo>
                    <a:lnTo>
                      <a:pt x="157758" y="135062"/>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8" name="TextBox 97">
                <a:extLst>
                  <a:ext uri="{FF2B5EF4-FFF2-40B4-BE49-F238E27FC236}">
                    <a16:creationId xmlns:a16="http://schemas.microsoft.com/office/drawing/2014/main" id="{7C6DE9F5-9263-47DF-8734-125E73A7F17D}"/>
                  </a:ext>
                </a:extLst>
              </p:cNvPr>
              <p:cNvSpPr txBox="1"/>
              <p:nvPr/>
            </p:nvSpPr>
            <p:spPr>
              <a:xfrm>
                <a:off x="2514600" y="3449215"/>
                <a:ext cx="278681" cy="582290"/>
              </a:xfrm>
              <a:custGeom>
                <a:avLst/>
                <a:gdLst/>
                <a:ahLst/>
                <a:cxnLst/>
                <a:rect l="l" t="t" r="r" b="b"/>
                <a:pathLst>
                  <a:path w="278681" h="582290">
                    <a:moveTo>
                      <a:pt x="0" y="0"/>
                    </a:moveTo>
                    <a:lnTo>
                      <a:pt x="278681" y="0"/>
                    </a:lnTo>
                    <a:lnTo>
                      <a:pt x="278681" y="77018"/>
                    </a:lnTo>
                    <a:lnTo>
                      <a:pt x="182687" y="77018"/>
                    </a:lnTo>
                    <a:lnTo>
                      <a:pt x="182687" y="582290"/>
                    </a:lnTo>
                    <a:lnTo>
                      <a:pt x="95995" y="582290"/>
                    </a:lnTo>
                    <a:lnTo>
                      <a:pt x="95995" y="77018"/>
                    </a:lnTo>
                    <a:lnTo>
                      <a:pt x="0" y="7701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7" name="TextBox 96">
                <a:extLst>
                  <a:ext uri="{FF2B5EF4-FFF2-40B4-BE49-F238E27FC236}">
                    <a16:creationId xmlns:a16="http://schemas.microsoft.com/office/drawing/2014/main" id="{5D5A26E9-B196-41D9-AD90-B12103694EF8}"/>
                  </a:ext>
                </a:extLst>
              </p:cNvPr>
              <p:cNvSpPr txBox="1"/>
              <p:nvPr/>
            </p:nvSpPr>
            <p:spPr>
              <a:xfrm>
                <a:off x="2892697" y="3449214"/>
                <a:ext cx="292820" cy="582290"/>
              </a:xfrm>
              <a:custGeom>
                <a:avLst/>
                <a:gdLst/>
                <a:ahLst/>
                <a:cxnLst/>
                <a:rect l="l" t="t" r="r" b="b"/>
                <a:pathLst>
                  <a:path w="292820" h="582290">
                    <a:moveTo>
                      <a:pt x="0" y="0"/>
                    </a:moveTo>
                    <a:lnTo>
                      <a:pt x="87065" y="0"/>
                    </a:lnTo>
                    <a:lnTo>
                      <a:pt x="87065" y="239985"/>
                    </a:lnTo>
                    <a:lnTo>
                      <a:pt x="205011" y="239985"/>
                    </a:lnTo>
                    <a:lnTo>
                      <a:pt x="205011" y="0"/>
                    </a:lnTo>
                    <a:lnTo>
                      <a:pt x="292820" y="0"/>
                    </a:lnTo>
                    <a:lnTo>
                      <a:pt x="292820" y="582290"/>
                    </a:lnTo>
                    <a:lnTo>
                      <a:pt x="205011" y="582290"/>
                    </a:lnTo>
                    <a:lnTo>
                      <a:pt x="205011" y="321096"/>
                    </a:lnTo>
                    <a:lnTo>
                      <a:pt x="87065" y="321096"/>
                    </a:lnTo>
                    <a:lnTo>
                      <a:pt x="87065" y="582290"/>
                    </a:lnTo>
                    <a:lnTo>
                      <a:pt x="0" y="582290"/>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6" name="TextBox 95">
                <a:extLst>
                  <a:ext uri="{FF2B5EF4-FFF2-40B4-BE49-F238E27FC236}">
                    <a16:creationId xmlns:a16="http://schemas.microsoft.com/office/drawing/2014/main" id="{78CDC76D-FBB5-4446-9FC4-D51566F68E00}"/>
                  </a:ext>
                </a:extLst>
              </p:cNvPr>
              <p:cNvSpPr txBox="1"/>
              <p:nvPr/>
            </p:nvSpPr>
            <p:spPr>
              <a:xfrm>
                <a:off x="3730897" y="3449214"/>
                <a:ext cx="295052" cy="582290"/>
              </a:xfrm>
              <a:custGeom>
                <a:avLst/>
                <a:gdLst/>
                <a:ahLst/>
                <a:cxnLst/>
                <a:rect l="l" t="t" r="r" b="b"/>
                <a:pathLst>
                  <a:path w="295052" h="582290">
                    <a:moveTo>
                      <a:pt x="0" y="0"/>
                    </a:moveTo>
                    <a:lnTo>
                      <a:pt x="76275" y="0"/>
                    </a:lnTo>
                    <a:lnTo>
                      <a:pt x="215801" y="359047"/>
                    </a:lnTo>
                    <a:cubicBezTo>
                      <a:pt x="212080" y="341188"/>
                      <a:pt x="210220" y="327173"/>
                      <a:pt x="210220" y="317004"/>
                    </a:cubicBezTo>
                    <a:lnTo>
                      <a:pt x="210220" y="0"/>
                    </a:lnTo>
                    <a:lnTo>
                      <a:pt x="295052" y="0"/>
                    </a:lnTo>
                    <a:lnTo>
                      <a:pt x="295052" y="582290"/>
                    </a:lnTo>
                    <a:lnTo>
                      <a:pt x="218778" y="582290"/>
                    </a:lnTo>
                    <a:lnTo>
                      <a:pt x="79251" y="215800"/>
                    </a:lnTo>
                    <a:cubicBezTo>
                      <a:pt x="82972" y="233660"/>
                      <a:pt x="84832" y="247674"/>
                      <a:pt x="84832" y="257844"/>
                    </a:cubicBezTo>
                    <a:lnTo>
                      <a:pt x="84832" y="582290"/>
                    </a:lnTo>
                    <a:lnTo>
                      <a:pt x="0" y="582290"/>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5" name="TextBox 94">
                <a:extLst>
                  <a:ext uri="{FF2B5EF4-FFF2-40B4-BE49-F238E27FC236}">
                    <a16:creationId xmlns:a16="http://schemas.microsoft.com/office/drawing/2014/main" id="{9F849D11-C2C6-4324-885A-55D05A492A0A}"/>
                  </a:ext>
                </a:extLst>
              </p:cNvPr>
              <p:cNvSpPr txBox="1"/>
              <p:nvPr/>
            </p:nvSpPr>
            <p:spPr>
              <a:xfrm>
                <a:off x="4169047" y="3449214"/>
                <a:ext cx="293564" cy="582290"/>
              </a:xfrm>
              <a:custGeom>
                <a:avLst/>
                <a:gdLst/>
                <a:ahLst/>
                <a:cxnLst/>
                <a:rect l="l" t="t" r="r" b="b"/>
                <a:pathLst>
                  <a:path w="293564" h="582290">
                    <a:moveTo>
                      <a:pt x="0" y="0"/>
                    </a:moveTo>
                    <a:lnTo>
                      <a:pt x="87065" y="0"/>
                    </a:lnTo>
                    <a:lnTo>
                      <a:pt x="87065" y="246310"/>
                    </a:lnTo>
                    <a:lnTo>
                      <a:pt x="183803" y="0"/>
                    </a:lnTo>
                    <a:lnTo>
                      <a:pt x="279053" y="0"/>
                    </a:lnTo>
                    <a:lnTo>
                      <a:pt x="279053" y="4092"/>
                    </a:lnTo>
                    <a:lnTo>
                      <a:pt x="160735" y="280541"/>
                    </a:lnTo>
                    <a:lnTo>
                      <a:pt x="293564" y="582290"/>
                    </a:lnTo>
                    <a:lnTo>
                      <a:pt x="197569" y="582290"/>
                    </a:lnTo>
                    <a:lnTo>
                      <a:pt x="87065" y="322585"/>
                    </a:lnTo>
                    <a:lnTo>
                      <a:pt x="87065" y="582290"/>
                    </a:lnTo>
                    <a:lnTo>
                      <a:pt x="0" y="582290"/>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4" name="TextBox 93">
                <a:extLst>
                  <a:ext uri="{FF2B5EF4-FFF2-40B4-BE49-F238E27FC236}">
                    <a16:creationId xmlns:a16="http://schemas.microsoft.com/office/drawing/2014/main" id="{68A455AC-3202-46B8-BDDA-297C546F4CCB}"/>
                  </a:ext>
                </a:extLst>
              </p:cNvPr>
              <p:cNvSpPr txBox="1"/>
              <p:nvPr/>
            </p:nvSpPr>
            <p:spPr>
              <a:xfrm>
                <a:off x="4829732" y="3449214"/>
                <a:ext cx="317934" cy="582290"/>
              </a:xfrm>
              <a:custGeom>
                <a:avLst/>
                <a:gdLst/>
                <a:ahLst/>
                <a:cxnLst/>
                <a:rect l="l" t="t" r="r" b="b"/>
                <a:pathLst>
                  <a:path w="317934" h="582290">
                    <a:moveTo>
                      <a:pt x="186" y="0"/>
                    </a:moveTo>
                    <a:lnTo>
                      <a:pt x="89855" y="0"/>
                    </a:lnTo>
                    <a:lnTo>
                      <a:pt x="159433" y="253007"/>
                    </a:lnTo>
                    <a:lnTo>
                      <a:pt x="228638" y="0"/>
                    </a:lnTo>
                    <a:lnTo>
                      <a:pt x="317934" y="0"/>
                    </a:lnTo>
                    <a:cubicBezTo>
                      <a:pt x="317934" y="1736"/>
                      <a:pt x="317934" y="2852"/>
                      <a:pt x="317934" y="3348"/>
                    </a:cubicBezTo>
                    <a:lnTo>
                      <a:pt x="240916" y="246682"/>
                    </a:lnTo>
                    <a:cubicBezTo>
                      <a:pt x="231490" y="270743"/>
                      <a:pt x="218716" y="311298"/>
                      <a:pt x="202593" y="368349"/>
                    </a:cubicBezTo>
                    <a:lnTo>
                      <a:pt x="202593" y="582290"/>
                    </a:lnTo>
                    <a:lnTo>
                      <a:pt x="115156" y="582290"/>
                    </a:lnTo>
                    <a:lnTo>
                      <a:pt x="115156" y="368349"/>
                    </a:lnTo>
                    <a:cubicBezTo>
                      <a:pt x="111188" y="349002"/>
                      <a:pt x="105482" y="328538"/>
                      <a:pt x="98041" y="306958"/>
                    </a:cubicBezTo>
                    <a:cubicBezTo>
                      <a:pt x="84895" y="269999"/>
                      <a:pt x="77825" y="249907"/>
                      <a:pt x="76833" y="246682"/>
                    </a:cubicBezTo>
                    <a:lnTo>
                      <a:pt x="186" y="3348"/>
                    </a:lnTo>
                    <a:cubicBezTo>
                      <a:pt x="-62" y="3100"/>
                      <a:pt x="-62" y="1984"/>
                      <a:pt x="18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3" name="TextBox 92">
                <a:extLst>
                  <a:ext uri="{FF2B5EF4-FFF2-40B4-BE49-F238E27FC236}">
                    <a16:creationId xmlns:a16="http://schemas.microsoft.com/office/drawing/2014/main" id="{BBD9B71E-1792-4592-9325-A4FBFB754B3F}"/>
                  </a:ext>
                </a:extLst>
              </p:cNvPr>
              <p:cNvSpPr txBox="1"/>
              <p:nvPr/>
            </p:nvSpPr>
            <p:spPr>
              <a:xfrm>
                <a:off x="5245371" y="3449212"/>
                <a:ext cx="293564" cy="582290"/>
              </a:xfrm>
              <a:custGeom>
                <a:avLst/>
                <a:gdLst/>
                <a:ahLst/>
                <a:cxnLst/>
                <a:rect l="l" t="t" r="r" b="b"/>
                <a:pathLst>
                  <a:path w="293564" h="582290">
                    <a:moveTo>
                      <a:pt x="51718" y="0"/>
                    </a:moveTo>
                    <a:lnTo>
                      <a:pt x="240730" y="0"/>
                    </a:lnTo>
                    <a:cubicBezTo>
                      <a:pt x="275952" y="0"/>
                      <a:pt x="293564" y="17859"/>
                      <a:pt x="293564" y="53578"/>
                    </a:cubicBezTo>
                    <a:lnTo>
                      <a:pt x="293564" y="529084"/>
                    </a:lnTo>
                    <a:cubicBezTo>
                      <a:pt x="293564" y="564554"/>
                      <a:pt x="275952" y="582290"/>
                      <a:pt x="240730" y="582290"/>
                    </a:cubicBezTo>
                    <a:lnTo>
                      <a:pt x="51718" y="582290"/>
                    </a:lnTo>
                    <a:cubicBezTo>
                      <a:pt x="17240" y="582290"/>
                      <a:pt x="0" y="564554"/>
                      <a:pt x="0" y="529084"/>
                    </a:cubicBezTo>
                    <a:lnTo>
                      <a:pt x="0" y="53578"/>
                    </a:lnTo>
                    <a:cubicBezTo>
                      <a:pt x="0" y="17859"/>
                      <a:pt x="17240" y="0"/>
                      <a:pt x="51718" y="0"/>
                    </a:cubicBezTo>
                    <a:close/>
                    <a:moveTo>
                      <a:pt x="87065" y="74786"/>
                    </a:moveTo>
                    <a:lnTo>
                      <a:pt x="87065" y="507504"/>
                    </a:lnTo>
                    <a:lnTo>
                      <a:pt x="206499" y="507504"/>
                    </a:lnTo>
                    <a:lnTo>
                      <a:pt x="206499" y="74786"/>
                    </a:lnTo>
                    <a:lnTo>
                      <a:pt x="87065" y="7478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sp>
            <p:nvSpPr>
              <p:cNvPr id="92" name="TextBox 91">
                <a:extLst>
                  <a:ext uri="{FF2B5EF4-FFF2-40B4-BE49-F238E27FC236}">
                    <a16:creationId xmlns:a16="http://schemas.microsoft.com/office/drawing/2014/main" id="{BE2E4F26-FB5B-41AF-BD52-5A18E101D6C6}"/>
                  </a:ext>
                </a:extLst>
              </p:cNvPr>
              <p:cNvSpPr txBox="1"/>
              <p:nvPr/>
            </p:nvSpPr>
            <p:spPr>
              <a:xfrm>
                <a:off x="5683521" y="3449214"/>
                <a:ext cx="291331" cy="582290"/>
              </a:xfrm>
              <a:custGeom>
                <a:avLst/>
                <a:gdLst/>
                <a:ahLst/>
                <a:cxnLst/>
                <a:rect l="l" t="t" r="r" b="b"/>
                <a:pathLst>
                  <a:path w="291331" h="582290">
                    <a:moveTo>
                      <a:pt x="0" y="0"/>
                    </a:moveTo>
                    <a:lnTo>
                      <a:pt x="87065" y="0"/>
                    </a:lnTo>
                    <a:lnTo>
                      <a:pt x="87065" y="507504"/>
                    </a:lnTo>
                    <a:lnTo>
                      <a:pt x="204267" y="507504"/>
                    </a:lnTo>
                    <a:lnTo>
                      <a:pt x="204267" y="0"/>
                    </a:lnTo>
                    <a:lnTo>
                      <a:pt x="291331" y="0"/>
                    </a:lnTo>
                    <a:lnTo>
                      <a:pt x="291331" y="529084"/>
                    </a:lnTo>
                    <a:cubicBezTo>
                      <a:pt x="291331" y="564554"/>
                      <a:pt x="273472" y="582290"/>
                      <a:pt x="237753" y="582290"/>
                    </a:cubicBezTo>
                    <a:lnTo>
                      <a:pt x="52834" y="582290"/>
                    </a:lnTo>
                    <a:cubicBezTo>
                      <a:pt x="17611" y="582290"/>
                      <a:pt x="0" y="564554"/>
                      <a:pt x="0" y="529084"/>
                    </a:cubicBez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0" b="1" spc="600" dirty="0">
                  <a:solidFill>
                    <a:schemeClr val="accent1">
                      <a:lumMod val="60000"/>
                      <a:lumOff val="40000"/>
                    </a:schemeClr>
                  </a:solidFill>
                  <a:latin typeface="Agency FB" panose="020B0503020202020204" pitchFamily="34" charset="0"/>
                  <a:cs typeface="Tunga" panose="020B0502040204020203" pitchFamily="34" charset="0"/>
                </a:endParaRPr>
              </a:p>
            </p:txBody>
          </p:sp>
        </p:grpSp>
        <p:grpSp>
          <p:nvGrpSpPr>
            <p:cNvPr id="104" name="Group 103">
              <a:extLst>
                <a:ext uri="{FF2B5EF4-FFF2-40B4-BE49-F238E27FC236}">
                  <a16:creationId xmlns:a16="http://schemas.microsoft.com/office/drawing/2014/main" id="{663D97D1-62C2-40EB-9A7F-ADA11A99451F}"/>
                </a:ext>
              </a:extLst>
            </p:cNvPr>
            <p:cNvGrpSpPr/>
            <p:nvPr/>
          </p:nvGrpSpPr>
          <p:grpSpPr>
            <a:xfrm flipH="1">
              <a:off x="405879" y="3654459"/>
              <a:ext cx="698870" cy="1638640"/>
              <a:chOff x="7109996" y="3941267"/>
              <a:chExt cx="841292" cy="1972566"/>
            </a:xfrm>
          </p:grpSpPr>
          <p:sp>
            <p:nvSpPr>
              <p:cNvPr id="105" name="Freeform: Shape 104">
                <a:extLst>
                  <a:ext uri="{FF2B5EF4-FFF2-40B4-BE49-F238E27FC236}">
                    <a16:creationId xmlns:a16="http://schemas.microsoft.com/office/drawing/2014/main" id="{9917E07D-7E19-451A-82EC-5229D5BD31AA}"/>
                  </a:ext>
                </a:extLst>
              </p:cNvPr>
              <p:cNvSpPr/>
              <p:nvPr/>
            </p:nvSpPr>
            <p:spPr>
              <a:xfrm>
                <a:off x="7380043" y="4052801"/>
                <a:ext cx="412" cy="6192"/>
              </a:xfrm>
              <a:custGeom>
                <a:avLst/>
                <a:gdLst>
                  <a:gd name="connsiteX0" fmla="*/ 371 w 370"/>
                  <a:gd name="connsiteY0" fmla="*/ 0 h 5561"/>
                  <a:gd name="connsiteX1" fmla="*/ 0 w 370"/>
                  <a:gd name="connsiteY1" fmla="*/ 5561 h 5561"/>
                  <a:gd name="connsiteX2" fmla="*/ 0 w 370"/>
                  <a:gd name="connsiteY2" fmla="*/ 2719 h 5561"/>
                  <a:gd name="connsiteX3" fmla="*/ 371 w 370"/>
                  <a:gd name="connsiteY3" fmla="*/ 0 h 5561"/>
                </a:gdLst>
                <a:ahLst/>
                <a:cxnLst>
                  <a:cxn ang="0">
                    <a:pos x="connsiteX0" y="connsiteY0"/>
                  </a:cxn>
                  <a:cxn ang="0">
                    <a:pos x="connsiteX1" y="connsiteY1"/>
                  </a:cxn>
                  <a:cxn ang="0">
                    <a:pos x="connsiteX2" y="connsiteY2"/>
                  </a:cxn>
                  <a:cxn ang="0">
                    <a:pos x="connsiteX3" y="connsiteY3"/>
                  </a:cxn>
                </a:cxnLst>
                <a:rect l="l" t="t" r="r" b="b"/>
                <a:pathLst>
                  <a:path w="370" h="5561">
                    <a:moveTo>
                      <a:pt x="371" y="0"/>
                    </a:moveTo>
                    <a:cubicBezTo>
                      <a:pt x="124" y="1854"/>
                      <a:pt x="0" y="3707"/>
                      <a:pt x="0" y="5561"/>
                    </a:cubicBezTo>
                    <a:lnTo>
                      <a:pt x="0" y="2719"/>
                    </a:lnTo>
                    <a:cubicBezTo>
                      <a:pt x="0" y="1730"/>
                      <a:pt x="124" y="865"/>
                      <a:pt x="371" y="0"/>
                    </a:cubicBezTo>
                    <a:close/>
                  </a:path>
                </a:pathLst>
              </a:custGeom>
              <a:solidFill>
                <a:srgbClr val="009247"/>
              </a:solidFill>
              <a:ln w="1233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67C3F9D-D639-42B6-B48F-F228E4FF13C8}"/>
                  </a:ext>
                </a:extLst>
              </p:cNvPr>
              <p:cNvSpPr/>
              <p:nvPr/>
            </p:nvSpPr>
            <p:spPr>
              <a:xfrm>
                <a:off x="7109996" y="3941267"/>
                <a:ext cx="510692" cy="1424328"/>
              </a:xfrm>
              <a:custGeom>
                <a:avLst/>
                <a:gdLst>
                  <a:gd name="connsiteX0" fmla="*/ 436305 w 458646"/>
                  <a:gd name="connsiteY0" fmla="*/ 153802 h 1279177"/>
                  <a:gd name="connsiteX1" fmla="*/ 380445 w 458646"/>
                  <a:gd name="connsiteY1" fmla="*/ 179013 h 1279177"/>
                  <a:gd name="connsiteX2" fmla="*/ 331504 w 458646"/>
                  <a:gd name="connsiteY2" fmla="*/ 160599 h 1279177"/>
                  <a:gd name="connsiteX3" fmla="*/ 310495 w 458646"/>
                  <a:gd name="connsiteY3" fmla="*/ 118085 h 1279177"/>
                  <a:gd name="connsiteX4" fmla="*/ 325819 w 458646"/>
                  <a:gd name="connsiteY4" fmla="*/ 73224 h 1279177"/>
                  <a:gd name="connsiteX5" fmla="*/ 399229 w 458646"/>
                  <a:gd name="connsiteY5" fmla="*/ 68527 h 1279177"/>
                  <a:gd name="connsiteX6" fmla="*/ 414060 w 458646"/>
                  <a:gd name="connsiteY6" fmla="*/ 98806 h 1279177"/>
                  <a:gd name="connsiteX7" fmla="*/ 403184 w 458646"/>
                  <a:gd name="connsiteY7" fmla="*/ 130691 h 1279177"/>
                  <a:gd name="connsiteX8" fmla="*/ 377355 w 458646"/>
                  <a:gd name="connsiteY8" fmla="*/ 143421 h 1279177"/>
                  <a:gd name="connsiteX9" fmla="*/ 350042 w 458646"/>
                  <a:gd name="connsiteY9" fmla="*/ 134152 h 1279177"/>
                  <a:gd name="connsiteX10" fmla="*/ 347076 w 458646"/>
                  <a:gd name="connsiteY10" fmla="*/ 88054 h 1279177"/>
                  <a:gd name="connsiteX11" fmla="*/ 364502 w 458646"/>
                  <a:gd name="connsiteY11" fmla="*/ 86942 h 1279177"/>
                  <a:gd name="connsiteX12" fmla="*/ 365614 w 458646"/>
                  <a:gd name="connsiteY12" fmla="*/ 104367 h 1279177"/>
                  <a:gd name="connsiteX13" fmla="*/ 363637 w 458646"/>
                  <a:gd name="connsiteY13" fmla="*/ 110052 h 1279177"/>
                  <a:gd name="connsiteX14" fmla="*/ 366356 w 458646"/>
                  <a:gd name="connsiteY14" fmla="*/ 115490 h 1279177"/>
                  <a:gd name="connsiteX15" fmla="*/ 375748 w 458646"/>
                  <a:gd name="connsiteY15" fmla="*/ 118703 h 1279177"/>
                  <a:gd name="connsiteX16" fmla="*/ 384646 w 458646"/>
                  <a:gd name="connsiteY16" fmla="*/ 114378 h 1279177"/>
                  <a:gd name="connsiteX17" fmla="*/ 382916 w 458646"/>
                  <a:gd name="connsiteY17" fmla="*/ 87065 h 1279177"/>
                  <a:gd name="connsiteX18" fmla="*/ 344357 w 458646"/>
                  <a:gd name="connsiteY18" fmla="*/ 89537 h 1279177"/>
                  <a:gd name="connsiteX19" fmla="*/ 335212 w 458646"/>
                  <a:gd name="connsiteY19" fmla="*/ 116479 h 1279177"/>
                  <a:gd name="connsiteX20" fmla="*/ 347818 w 458646"/>
                  <a:gd name="connsiteY20" fmla="*/ 142061 h 1279177"/>
                  <a:gd name="connsiteX21" fmla="*/ 383658 w 458646"/>
                  <a:gd name="connsiteY21" fmla="*/ 154296 h 1279177"/>
                  <a:gd name="connsiteX22" fmla="*/ 417767 w 458646"/>
                  <a:gd name="connsiteY22" fmla="*/ 137488 h 1279177"/>
                  <a:gd name="connsiteX23" fmla="*/ 433834 w 458646"/>
                  <a:gd name="connsiteY23" fmla="*/ 90402 h 1279177"/>
                  <a:gd name="connsiteX24" fmla="*/ 411835 w 458646"/>
                  <a:gd name="connsiteY24" fmla="*/ 45664 h 1279177"/>
                  <a:gd name="connsiteX25" fmla="*/ 292698 w 458646"/>
                  <a:gd name="connsiteY25" fmla="*/ 53326 h 1279177"/>
                  <a:gd name="connsiteX26" fmla="*/ 267240 w 458646"/>
                  <a:gd name="connsiteY26" fmla="*/ 105727 h 1279177"/>
                  <a:gd name="connsiteX27" fmla="*/ 267240 w 458646"/>
                  <a:gd name="connsiteY27" fmla="*/ 1266819 h 1279177"/>
                  <a:gd name="connsiteX28" fmla="*/ 254881 w 458646"/>
                  <a:gd name="connsiteY28" fmla="*/ 1279178 h 1279177"/>
                  <a:gd name="connsiteX29" fmla="*/ 242522 w 458646"/>
                  <a:gd name="connsiteY29" fmla="*/ 1266819 h 1279177"/>
                  <a:gd name="connsiteX30" fmla="*/ 242522 w 458646"/>
                  <a:gd name="connsiteY30" fmla="*/ 627508 h 1279177"/>
                  <a:gd name="connsiteX31" fmla="*/ 157248 w 458646"/>
                  <a:gd name="connsiteY31" fmla="*/ 523448 h 1279177"/>
                  <a:gd name="connsiteX32" fmla="*/ 80254 w 458646"/>
                  <a:gd name="connsiteY32" fmla="*/ 527774 h 1279177"/>
                  <a:gd name="connsiteX33" fmla="*/ 29089 w 458646"/>
                  <a:gd name="connsiteY33" fmla="*/ 585365 h 1279177"/>
                  <a:gd name="connsiteX34" fmla="*/ 77041 w 458646"/>
                  <a:gd name="connsiteY34" fmla="*/ 684728 h 1279177"/>
                  <a:gd name="connsiteX35" fmla="*/ 153417 w 458646"/>
                  <a:gd name="connsiteY35" fmla="*/ 647776 h 1279177"/>
                  <a:gd name="connsiteX36" fmla="*/ 151439 w 458646"/>
                  <a:gd name="connsiteY36" fmla="*/ 613048 h 1279177"/>
                  <a:gd name="connsiteX37" fmla="*/ 125486 w 458646"/>
                  <a:gd name="connsiteY37" fmla="*/ 589814 h 1279177"/>
                  <a:gd name="connsiteX38" fmla="*/ 82231 w 458646"/>
                  <a:gd name="connsiteY38" fmla="*/ 610700 h 1279177"/>
                  <a:gd name="connsiteX39" fmla="*/ 66536 w 458646"/>
                  <a:gd name="connsiteY39" fmla="*/ 618362 h 1279177"/>
                  <a:gd name="connsiteX40" fmla="*/ 58873 w 458646"/>
                  <a:gd name="connsiteY40" fmla="*/ 602543 h 1279177"/>
                  <a:gd name="connsiteX41" fmla="*/ 133519 w 458646"/>
                  <a:gd name="connsiteY41" fmla="*/ 566456 h 1279177"/>
                  <a:gd name="connsiteX42" fmla="*/ 176774 w 458646"/>
                  <a:gd name="connsiteY42" fmla="*/ 655933 h 1279177"/>
                  <a:gd name="connsiteX43" fmla="*/ 96691 w 458646"/>
                  <a:gd name="connsiteY43" fmla="*/ 712782 h 1279177"/>
                  <a:gd name="connsiteX44" fmla="*/ 69007 w 458646"/>
                  <a:gd name="connsiteY44" fmla="*/ 707962 h 1279177"/>
                  <a:gd name="connsiteX45" fmla="*/ 5731 w 458646"/>
                  <a:gd name="connsiteY45" fmla="*/ 577208 h 1279177"/>
                  <a:gd name="connsiteX46" fmla="*/ 69502 w 458646"/>
                  <a:gd name="connsiteY46" fmla="*/ 505528 h 1279177"/>
                  <a:gd name="connsiteX47" fmla="*/ 165405 w 458646"/>
                  <a:gd name="connsiteY47" fmla="*/ 500090 h 1279177"/>
                  <a:gd name="connsiteX48" fmla="*/ 242522 w 458646"/>
                  <a:gd name="connsiteY48" fmla="*/ 559535 h 1279177"/>
                  <a:gd name="connsiteX49" fmla="*/ 242522 w 458646"/>
                  <a:gd name="connsiteY49" fmla="*/ 105727 h 1279177"/>
                  <a:gd name="connsiteX50" fmla="*/ 242893 w 458646"/>
                  <a:gd name="connsiteY50" fmla="*/ 100166 h 1279177"/>
                  <a:gd name="connsiteX51" fmla="*/ 274160 w 458646"/>
                  <a:gd name="connsiteY51" fmla="*/ 37013 h 1279177"/>
                  <a:gd name="connsiteX52" fmla="*/ 428149 w 458646"/>
                  <a:gd name="connsiteY52" fmla="*/ 27126 h 1279177"/>
                  <a:gd name="connsiteX53" fmla="*/ 436305 w 458646"/>
                  <a:gd name="connsiteY53" fmla="*/ 153802 h 1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8646" h="1279177">
                    <a:moveTo>
                      <a:pt x="436305" y="153802"/>
                    </a:moveTo>
                    <a:cubicBezTo>
                      <a:pt x="421722" y="170486"/>
                      <a:pt x="401084" y="179013"/>
                      <a:pt x="380445" y="179013"/>
                    </a:cubicBezTo>
                    <a:cubicBezTo>
                      <a:pt x="363019" y="179013"/>
                      <a:pt x="345593" y="172958"/>
                      <a:pt x="331504" y="160599"/>
                    </a:cubicBezTo>
                    <a:cubicBezTo>
                      <a:pt x="319022" y="149724"/>
                      <a:pt x="311607" y="134522"/>
                      <a:pt x="310495" y="118085"/>
                    </a:cubicBezTo>
                    <a:cubicBezTo>
                      <a:pt x="309506" y="101525"/>
                      <a:pt x="314944" y="85582"/>
                      <a:pt x="325819" y="73224"/>
                    </a:cubicBezTo>
                    <a:cubicBezTo>
                      <a:pt x="344728" y="51720"/>
                      <a:pt x="377726" y="49495"/>
                      <a:pt x="399229" y="68527"/>
                    </a:cubicBezTo>
                    <a:cubicBezTo>
                      <a:pt x="408128" y="76190"/>
                      <a:pt x="413318" y="86942"/>
                      <a:pt x="414060" y="98806"/>
                    </a:cubicBezTo>
                    <a:cubicBezTo>
                      <a:pt x="414925" y="110547"/>
                      <a:pt x="410970" y="121793"/>
                      <a:pt x="403184" y="130691"/>
                    </a:cubicBezTo>
                    <a:cubicBezTo>
                      <a:pt x="396634" y="138230"/>
                      <a:pt x="387365" y="142803"/>
                      <a:pt x="377355" y="143421"/>
                    </a:cubicBezTo>
                    <a:cubicBezTo>
                      <a:pt x="367221" y="144038"/>
                      <a:pt x="357581" y="140702"/>
                      <a:pt x="350042" y="134152"/>
                    </a:cubicBezTo>
                    <a:cubicBezTo>
                      <a:pt x="336448" y="122287"/>
                      <a:pt x="335088" y="101525"/>
                      <a:pt x="347076" y="88054"/>
                    </a:cubicBezTo>
                    <a:cubicBezTo>
                      <a:pt x="351525" y="82863"/>
                      <a:pt x="359311" y="82369"/>
                      <a:pt x="364502" y="86942"/>
                    </a:cubicBezTo>
                    <a:cubicBezTo>
                      <a:pt x="369569" y="91391"/>
                      <a:pt x="370063" y="99177"/>
                      <a:pt x="365614" y="104367"/>
                    </a:cubicBezTo>
                    <a:cubicBezTo>
                      <a:pt x="364131" y="105974"/>
                      <a:pt x="363513" y="107951"/>
                      <a:pt x="363637" y="110052"/>
                    </a:cubicBezTo>
                    <a:cubicBezTo>
                      <a:pt x="363760" y="112153"/>
                      <a:pt x="364749" y="114131"/>
                      <a:pt x="366356" y="115490"/>
                    </a:cubicBezTo>
                    <a:cubicBezTo>
                      <a:pt x="368951" y="117838"/>
                      <a:pt x="372411" y="118951"/>
                      <a:pt x="375748" y="118703"/>
                    </a:cubicBezTo>
                    <a:cubicBezTo>
                      <a:pt x="379209" y="118580"/>
                      <a:pt x="382422" y="116973"/>
                      <a:pt x="384646" y="114378"/>
                    </a:cubicBezTo>
                    <a:cubicBezTo>
                      <a:pt x="391691" y="106345"/>
                      <a:pt x="390949" y="94110"/>
                      <a:pt x="382916" y="87065"/>
                    </a:cubicBezTo>
                    <a:cubicBezTo>
                      <a:pt x="371546" y="77178"/>
                      <a:pt x="354368" y="78167"/>
                      <a:pt x="344357" y="89537"/>
                    </a:cubicBezTo>
                    <a:cubicBezTo>
                      <a:pt x="337807" y="96952"/>
                      <a:pt x="334594" y="106592"/>
                      <a:pt x="335212" y="116479"/>
                    </a:cubicBezTo>
                    <a:cubicBezTo>
                      <a:pt x="335830" y="126366"/>
                      <a:pt x="340279" y="135511"/>
                      <a:pt x="347818" y="142061"/>
                    </a:cubicBezTo>
                    <a:cubicBezTo>
                      <a:pt x="357705" y="150712"/>
                      <a:pt x="370558" y="154914"/>
                      <a:pt x="383658" y="154296"/>
                    </a:cubicBezTo>
                    <a:cubicBezTo>
                      <a:pt x="396881" y="153431"/>
                      <a:pt x="408993" y="147499"/>
                      <a:pt x="417767" y="137488"/>
                    </a:cubicBezTo>
                    <a:cubicBezTo>
                      <a:pt x="429261" y="124512"/>
                      <a:pt x="434946" y="107704"/>
                      <a:pt x="433834" y="90402"/>
                    </a:cubicBezTo>
                    <a:cubicBezTo>
                      <a:pt x="432722" y="72976"/>
                      <a:pt x="424936" y="57157"/>
                      <a:pt x="411835" y="45664"/>
                    </a:cubicBezTo>
                    <a:cubicBezTo>
                      <a:pt x="376860" y="14891"/>
                      <a:pt x="323348" y="18351"/>
                      <a:pt x="292698" y="53326"/>
                    </a:cubicBezTo>
                    <a:cubicBezTo>
                      <a:pt x="275520" y="72853"/>
                      <a:pt x="267240" y="90031"/>
                      <a:pt x="267240" y="105727"/>
                    </a:cubicBezTo>
                    <a:lnTo>
                      <a:pt x="267240" y="1266819"/>
                    </a:lnTo>
                    <a:cubicBezTo>
                      <a:pt x="267240" y="1273616"/>
                      <a:pt x="261678" y="1279178"/>
                      <a:pt x="254881" y="1279178"/>
                    </a:cubicBezTo>
                    <a:cubicBezTo>
                      <a:pt x="247960" y="1279178"/>
                      <a:pt x="242522" y="1273616"/>
                      <a:pt x="242522" y="1266819"/>
                    </a:cubicBezTo>
                    <a:lnTo>
                      <a:pt x="242522" y="627508"/>
                    </a:lnTo>
                    <a:cubicBezTo>
                      <a:pt x="235972" y="579680"/>
                      <a:pt x="203222" y="539514"/>
                      <a:pt x="157248" y="523448"/>
                    </a:cubicBezTo>
                    <a:cubicBezTo>
                      <a:pt x="131789" y="514550"/>
                      <a:pt x="104477" y="516157"/>
                      <a:pt x="80254" y="527774"/>
                    </a:cubicBezTo>
                    <a:cubicBezTo>
                      <a:pt x="56155" y="539514"/>
                      <a:pt x="37864" y="559906"/>
                      <a:pt x="29089" y="585365"/>
                    </a:cubicBezTo>
                    <a:cubicBezTo>
                      <a:pt x="14877" y="625901"/>
                      <a:pt x="36504" y="670516"/>
                      <a:pt x="77041" y="684728"/>
                    </a:cubicBezTo>
                    <a:cubicBezTo>
                      <a:pt x="108308" y="695604"/>
                      <a:pt x="142541" y="679043"/>
                      <a:pt x="153417" y="647776"/>
                    </a:cubicBezTo>
                    <a:cubicBezTo>
                      <a:pt x="157495" y="636283"/>
                      <a:pt x="156754" y="623924"/>
                      <a:pt x="151439" y="613048"/>
                    </a:cubicBezTo>
                    <a:cubicBezTo>
                      <a:pt x="146125" y="602049"/>
                      <a:pt x="136980" y="593892"/>
                      <a:pt x="125486" y="589814"/>
                    </a:cubicBezTo>
                    <a:cubicBezTo>
                      <a:pt x="107813" y="583635"/>
                      <a:pt x="88410" y="593027"/>
                      <a:pt x="82231" y="610700"/>
                    </a:cubicBezTo>
                    <a:cubicBezTo>
                      <a:pt x="80007" y="617126"/>
                      <a:pt x="72962" y="620587"/>
                      <a:pt x="66536" y="618362"/>
                    </a:cubicBezTo>
                    <a:cubicBezTo>
                      <a:pt x="60109" y="616138"/>
                      <a:pt x="56649" y="609093"/>
                      <a:pt x="58873" y="602543"/>
                    </a:cubicBezTo>
                    <a:cubicBezTo>
                      <a:pt x="69502" y="572018"/>
                      <a:pt x="103117" y="555828"/>
                      <a:pt x="133519" y="566456"/>
                    </a:cubicBezTo>
                    <a:cubicBezTo>
                      <a:pt x="170101" y="579186"/>
                      <a:pt x="189504" y="619351"/>
                      <a:pt x="176774" y="655933"/>
                    </a:cubicBezTo>
                    <a:cubicBezTo>
                      <a:pt x="164663" y="690784"/>
                      <a:pt x="131789" y="712782"/>
                      <a:pt x="96691" y="712782"/>
                    </a:cubicBezTo>
                    <a:cubicBezTo>
                      <a:pt x="87545" y="712782"/>
                      <a:pt x="78153" y="711176"/>
                      <a:pt x="69007" y="707962"/>
                    </a:cubicBezTo>
                    <a:cubicBezTo>
                      <a:pt x="15495" y="689424"/>
                      <a:pt x="-12930" y="630721"/>
                      <a:pt x="5731" y="577208"/>
                    </a:cubicBezTo>
                    <a:cubicBezTo>
                      <a:pt x="16731" y="545570"/>
                      <a:pt x="39470" y="520111"/>
                      <a:pt x="69502" y="505528"/>
                    </a:cubicBezTo>
                    <a:cubicBezTo>
                      <a:pt x="99780" y="490945"/>
                      <a:pt x="133767" y="489091"/>
                      <a:pt x="165405" y="500090"/>
                    </a:cubicBezTo>
                    <a:cubicBezTo>
                      <a:pt x="197660" y="511337"/>
                      <a:pt x="224355" y="532470"/>
                      <a:pt x="242522" y="559535"/>
                    </a:cubicBezTo>
                    <a:lnTo>
                      <a:pt x="242522" y="105727"/>
                    </a:lnTo>
                    <a:cubicBezTo>
                      <a:pt x="242522" y="103873"/>
                      <a:pt x="242646" y="102019"/>
                      <a:pt x="242893" y="100166"/>
                    </a:cubicBezTo>
                    <a:cubicBezTo>
                      <a:pt x="244376" y="79897"/>
                      <a:pt x="254634" y="59259"/>
                      <a:pt x="274160" y="37013"/>
                    </a:cubicBezTo>
                    <a:cubicBezTo>
                      <a:pt x="313832" y="-8096"/>
                      <a:pt x="382916" y="-12669"/>
                      <a:pt x="428149" y="27126"/>
                    </a:cubicBezTo>
                    <a:cubicBezTo>
                      <a:pt x="465348" y="59753"/>
                      <a:pt x="469056" y="116603"/>
                      <a:pt x="436305" y="153802"/>
                    </a:cubicBezTo>
                    <a:close/>
                  </a:path>
                </a:pathLst>
              </a:custGeom>
              <a:solidFill>
                <a:schemeClr val="accent1"/>
              </a:solidFill>
              <a:ln w="1233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DF8ED29-F6F8-49AE-A085-F4F81DD464CA}"/>
                  </a:ext>
                </a:extLst>
              </p:cNvPr>
              <p:cNvSpPr/>
              <p:nvPr/>
            </p:nvSpPr>
            <p:spPr>
              <a:xfrm>
                <a:off x="7129864" y="5351836"/>
                <a:ext cx="596403" cy="561997"/>
              </a:xfrm>
              <a:custGeom>
                <a:avLst/>
                <a:gdLst>
                  <a:gd name="connsiteX0" fmla="*/ 315515 w 535622"/>
                  <a:gd name="connsiteY0" fmla="*/ 504726 h 504725"/>
                  <a:gd name="connsiteX1" fmla="*/ 220107 w 535622"/>
                  <a:gd name="connsiteY1" fmla="*/ 504726 h 504725"/>
                  <a:gd name="connsiteX2" fmla="*/ 0 w 535622"/>
                  <a:gd name="connsiteY2" fmla="*/ 284619 h 504725"/>
                  <a:gd name="connsiteX3" fmla="*/ 0 w 535622"/>
                  <a:gd name="connsiteY3" fmla="*/ 0 h 504725"/>
                  <a:gd name="connsiteX4" fmla="*/ 535622 w 535622"/>
                  <a:gd name="connsiteY4" fmla="*/ 0 h 504725"/>
                  <a:gd name="connsiteX5" fmla="*/ 535622 w 535622"/>
                  <a:gd name="connsiteY5" fmla="*/ 284619 h 504725"/>
                  <a:gd name="connsiteX6" fmla="*/ 315515 w 535622"/>
                  <a:gd name="connsiteY6" fmla="*/ 504726 h 50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 h="504725">
                    <a:moveTo>
                      <a:pt x="315515" y="504726"/>
                    </a:moveTo>
                    <a:lnTo>
                      <a:pt x="220107" y="504726"/>
                    </a:lnTo>
                    <a:cubicBezTo>
                      <a:pt x="98498" y="504726"/>
                      <a:pt x="0" y="406228"/>
                      <a:pt x="0" y="284619"/>
                    </a:cubicBezTo>
                    <a:lnTo>
                      <a:pt x="0" y="0"/>
                    </a:lnTo>
                    <a:lnTo>
                      <a:pt x="535622" y="0"/>
                    </a:lnTo>
                    <a:lnTo>
                      <a:pt x="535622" y="284619"/>
                    </a:lnTo>
                    <a:cubicBezTo>
                      <a:pt x="535622" y="406104"/>
                      <a:pt x="437124" y="504726"/>
                      <a:pt x="315515" y="504726"/>
                    </a:cubicBezTo>
                    <a:close/>
                  </a:path>
                </a:pathLst>
              </a:custGeom>
              <a:solidFill>
                <a:schemeClr val="accent1">
                  <a:lumMod val="75000"/>
                </a:schemeClr>
              </a:solidFill>
              <a:ln w="1233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79731B-68FA-42D6-BCDB-FB37F5E3DD90}"/>
                  </a:ext>
                </a:extLst>
              </p:cNvPr>
              <p:cNvSpPr/>
              <p:nvPr/>
            </p:nvSpPr>
            <p:spPr>
              <a:xfrm>
                <a:off x="7174725" y="5351836"/>
                <a:ext cx="551678" cy="561997"/>
              </a:xfrm>
              <a:custGeom>
                <a:avLst/>
                <a:gdLst>
                  <a:gd name="connsiteX0" fmla="*/ 21628 w 495456"/>
                  <a:gd name="connsiteY0" fmla="*/ 394734 h 504725"/>
                  <a:gd name="connsiteX1" fmla="*/ 5932 w 495456"/>
                  <a:gd name="connsiteY1" fmla="*/ 398442 h 504725"/>
                  <a:gd name="connsiteX2" fmla="*/ 0 w 495456"/>
                  <a:gd name="connsiteY2" fmla="*/ 411048 h 504725"/>
                  <a:gd name="connsiteX3" fmla="*/ 179941 w 495456"/>
                  <a:gd name="connsiteY3" fmla="*/ 504726 h 504725"/>
                  <a:gd name="connsiteX4" fmla="*/ 275350 w 495456"/>
                  <a:gd name="connsiteY4" fmla="*/ 504726 h 504725"/>
                  <a:gd name="connsiteX5" fmla="*/ 495457 w 495456"/>
                  <a:gd name="connsiteY5" fmla="*/ 284619 h 504725"/>
                  <a:gd name="connsiteX6" fmla="*/ 495457 w 495456"/>
                  <a:gd name="connsiteY6" fmla="*/ 0 h 504725"/>
                  <a:gd name="connsiteX7" fmla="*/ 432057 w 495456"/>
                  <a:gd name="connsiteY7" fmla="*/ 0 h 504725"/>
                  <a:gd name="connsiteX8" fmla="*/ 21628 w 495456"/>
                  <a:gd name="connsiteY8" fmla="*/ 394734 h 50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456" h="504725">
                    <a:moveTo>
                      <a:pt x="21628" y="394734"/>
                    </a:moveTo>
                    <a:lnTo>
                      <a:pt x="5932" y="398442"/>
                    </a:lnTo>
                    <a:cubicBezTo>
                      <a:pt x="3707" y="402520"/>
                      <a:pt x="1854" y="406846"/>
                      <a:pt x="0" y="411048"/>
                    </a:cubicBezTo>
                    <a:cubicBezTo>
                      <a:pt x="39795" y="467650"/>
                      <a:pt x="105542" y="504726"/>
                      <a:pt x="179941" y="504726"/>
                    </a:cubicBezTo>
                    <a:lnTo>
                      <a:pt x="275350" y="504726"/>
                    </a:lnTo>
                    <a:cubicBezTo>
                      <a:pt x="396959" y="504726"/>
                      <a:pt x="495457" y="406228"/>
                      <a:pt x="495457" y="284619"/>
                    </a:cubicBezTo>
                    <a:lnTo>
                      <a:pt x="495457" y="0"/>
                    </a:lnTo>
                    <a:lnTo>
                      <a:pt x="432057" y="0"/>
                    </a:lnTo>
                    <a:cubicBezTo>
                      <a:pt x="345300" y="172897"/>
                      <a:pt x="198603" y="316010"/>
                      <a:pt x="21628" y="394734"/>
                    </a:cubicBezTo>
                    <a:close/>
                  </a:path>
                </a:pathLst>
              </a:custGeom>
              <a:solidFill>
                <a:schemeClr val="accent1"/>
              </a:solidFill>
              <a:ln w="1233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F4DF998-A986-4B52-A5F2-580B0C554C62}"/>
                  </a:ext>
                </a:extLst>
              </p:cNvPr>
              <p:cNvSpPr/>
              <p:nvPr/>
            </p:nvSpPr>
            <p:spPr>
              <a:xfrm>
                <a:off x="7118579" y="4078944"/>
                <a:ext cx="252238" cy="252238"/>
              </a:xfrm>
              <a:custGeom>
                <a:avLst/>
                <a:gdLst>
                  <a:gd name="connsiteX0" fmla="*/ 226534 w 226533"/>
                  <a:gd name="connsiteY0" fmla="*/ 226533 h 226533"/>
                  <a:gd name="connsiteX1" fmla="*/ 226534 w 226533"/>
                  <a:gd name="connsiteY1" fmla="*/ 226533 h 226533"/>
                  <a:gd name="connsiteX2" fmla="*/ 0 w 226533"/>
                  <a:gd name="connsiteY2" fmla="*/ 0 h 226533"/>
                  <a:gd name="connsiteX3" fmla="*/ 0 w 226533"/>
                  <a:gd name="connsiteY3" fmla="*/ 0 h 226533"/>
                  <a:gd name="connsiteX4" fmla="*/ 0 w 226533"/>
                  <a:gd name="connsiteY4" fmla="*/ 0 h 226533"/>
                  <a:gd name="connsiteX5" fmla="*/ 226534 w 226533"/>
                  <a:gd name="connsiteY5" fmla="*/ 226533 h 226533"/>
                  <a:gd name="connsiteX6" fmla="*/ 226534 w 226533"/>
                  <a:gd name="connsiteY6" fmla="*/ 226533 h 2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3" h="226533">
                    <a:moveTo>
                      <a:pt x="226534" y="226533"/>
                    </a:moveTo>
                    <a:lnTo>
                      <a:pt x="226534" y="226533"/>
                    </a:lnTo>
                    <a:cubicBezTo>
                      <a:pt x="101341" y="226533"/>
                      <a:pt x="0" y="125069"/>
                      <a:pt x="0" y="0"/>
                    </a:cubicBezTo>
                    <a:lnTo>
                      <a:pt x="0" y="0"/>
                    </a:lnTo>
                    <a:lnTo>
                      <a:pt x="0" y="0"/>
                    </a:lnTo>
                    <a:cubicBezTo>
                      <a:pt x="125069" y="-123"/>
                      <a:pt x="226534" y="101341"/>
                      <a:pt x="226534" y="226533"/>
                    </a:cubicBezTo>
                    <a:lnTo>
                      <a:pt x="226534" y="226533"/>
                    </a:lnTo>
                    <a:close/>
                  </a:path>
                </a:pathLst>
              </a:custGeom>
              <a:solidFill>
                <a:schemeClr val="accent1"/>
              </a:solidFill>
              <a:ln w="12337" cap="rnd">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95F981E-FF64-4FFD-8CCB-B9FD25F66960}"/>
                  </a:ext>
                </a:extLst>
              </p:cNvPr>
              <p:cNvSpPr/>
              <p:nvPr/>
            </p:nvSpPr>
            <p:spPr>
              <a:xfrm>
                <a:off x="7455384" y="4636264"/>
                <a:ext cx="495904" cy="651169"/>
              </a:xfrm>
              <a:custGeom>
                <a:avLst/>
                <a:gdLst>
                  <a:gd name="connsiteX0" fmla="*/ 5618 w 445366"/>
                  <a:gd name="connsiteY0" fmla="*/ 584810 h 584809"/>
                  <a:gd name="connsiteX1" fmla="*/ 5618 w 445366"/>
                  <a:gd name="connsiteY1" fmla="*/ 584810 h 584809"/>
                  <a:gd name="connsiteX2" fmla="*/ 5618 w 445366"/>
                  <a:gd name="connsiteY2" fmla="*/ 584810 h 584809"/>
                  <a:gd name="connsiteX3" fmla="*/ 439776 w 445366"/>
                  <a:gd name="connsiteY3" fmla="*/ 0 h 584809"/>
                  <a:gd name="connsiteX4" fmla="*/ 439776 w 445366"/>
                  <a:gd name="connsiteY4" fmla="*/ 0 h 584809"/>
                  <a:gd name="connsiteX5" fmla="*/ 439776 w 445366"/>
                  <a:gd name="connsiteY5" fmla="*/ 0 h 584809"/>
                  <a:gd name="connsiteX6" fmla="*/ 5618 w 445366"/>
                  <a:gd name="connsiteY6" fmla="*/ 584810 h 5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366" h="584809">
                    <a:moveTo>
                      <a:pt x="5618" y="584810"/>
                    </a:moveTo>
                    <a:lnTo>
                      <a:pt x="5618" y="584810"/>
                    </a:lnTo>
                    <a:lnTo>
                      <a:pt x="5618" y="584810"/>
                    </a:lnTo>
                    <a:cubicBezTo>
                      <a:pt x="-36030" y="303404"/>
                      <a:pt x="158371" y="41648"/>
                      <a:pt x="439776" y="0"/>
                    </a:cubicBezTo>
                    <a:lnTo>
                      <a:pt x="439776" y="0"/>
                    </a:lnTo>
                    <a:lnTo>
                      <a:pt x="439776" y="0"/>
                    </a:lnTo>
                    <a:cubicBezTo>
                      <a:pt x="481302" y="281406"/>
                      <a:pt x="287024" y="543162"/>
                      <a:pt x="5618" y="584810"/>
                    </a:cubicBezTo>
                    <a:close/>
                  </a:path>
                </a:pathLst>
              </a:custGeom>
              <a:solidFill>
                <a:schemeClr val="accent1"/>
              </a:solidFill>
              <a:ln w="12337" cap="rnd">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B0DD5AE-B284-417A-8801-465453C94C8F}"/>
                  </a:ext>
                </a:extLst>
              </p:cNvPr>
              <p:cNvSpPr/>
              <p:nvPr/>
            </p:nvSpPr>
            <p:spPr>
              <a:xfrm>
                <a:off x="7115293" y="4896209"/>
                <a:ext cx="235826" cy="360675"/>
              </a:xfrm>
              <a:custGeom>
                <a:avLst/>
                <a:gdLst>
                  <a:gd name="connsiteX0" fmla="*/ 204024 w 211792"/>
                  <a:gd name="connsiteY0" fmla="*/ 323919 h 323919"/>
                  <a:gd name="connsiteX1" fmla="*/ 204024 w 211792"/>
                  <a:gd name="connsiteY1" fmla="*/ 323919 h 323919"/>
                  <a:gd name="connsiteX2" fmla="*/ 7769 w 211792"/>
                  <a:gd name="connsiteY2" fmla="*/ 0 h 323919"/>
                  <a:gd name="connsiteX3" fmla="*/ 7769 w 211792"/>
                  <a:gd name="connsiteY3" fmla="*/ 0 h 323919"/>
                  <a:gd name="connsiteX4" fmla="*/ 7769 w 211792"/>
                  <a:gd name="connsiteY4" fmla="*/ 0 h 323919"/>
                  <a:gd name="connsiteX5" fmla="*/ 204024 w 211792"/>
                  <a:gd name="connsiteY5" fmla="*/ 323919 h 323919"/>
                  <a:gd name="connsiteX6" fmla="*/ 204024 w 211792"/>
                  <a:gd name="connsiteY6" fmla="*/ 323919 h 32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92" h="323919">
                    <a:moveTo>
                      <a:pt x="204024" y="323919"/>
                    </a:moveTo>
                    <a:lnTo>
                      <a:pt x="204024" y="323919"/>
                    </a:lnTo>
                    <a:cubicBezTo>
                      <a:pt x="60416" y="288697"/>
                      <a:pt x="-27453" y="143730"/>
                      <a:pt x="7769" y="0"/>
                    </a:cubicBezTo>
                    <a:lnTo>
                      <a:pt x="7769" y="0"/>
                    </a:lnTo>
                    <a:lnTo>
                      <a:pt x="7769" y="0"/>
                    </a:lnTo>
                    <a:cubicBezTo>
                      <a:pt x="151376" y="35222"/>
                      <a:pt x="239245" y="180312"/>
                      <a:pt x="204024" y="323919"/>
                    </a:cubicBezTo>
                    <a:lnTo>
                      <a:pt x="204024" y="323919"/>
                    </a:lnTo>
                    <a:close/>
                  </a:path>
                </a:pathLst>
              </a:custGeom>
              <a:solidFill>
                <a:schemeClr val="accent1"/>
              </a:solidFill>
              <a:ln w="12337" cap="rnd">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75A4E87-CABB-46EA-AB9C-E4E948B9D06A}"/>
                  </a:ext>
                </a:extLst>
              </p:cNvPr>
              <p:cNvSpPr/>
              <p:nvPr/>
            </p:nvSpPr>
            <p:spPr>
              <a:xfrm>
                <a:off x="7422091" y="4360078"/>
                <a:ext cx="183953" cy="206001"/>
              </a:xfrm>
              <a:custGeom>
                <a:avLst/>
                <a:gdLst>
                  <a:gd name="connsiteX0" fmla="*/ 164912 w 165207"/>
                  <a:gd name="connsiteY0" fmla="*/ 0 h 185008"/>
                  <a:gd name="connsiteX1" fmla="*/ 164912 w 165207"/>
                  <a:gd name="connsiteY1" fmla="*/ 0 h 185008"/>
                  <a:gd name="connsiteX2" fmla="*/ 295 w 165207"/>
                  <a:gd name="connsiteY2" fmla="*/ 185009 h 185008"/>
                  <a:gd name="connsiteX3" fmla="*/ 295 w 165207"/>
                  <a:gd name="connsiteY3" fmla="*/ 185009 h 185008"/>
                  <a:gd name="connsiteX4" fmla="*/ 295 w 165207"/>
                  <a:gd name="connsiteY4" fmla="*/ 185009 h 185008"/>
                  <a:gd name="connsiteX5" fmla="*/ 164912 w 165207"/>
                  <a:gd name="connsiteY5" fmla="*/ 0 h 185008"/>
                  <a:gd name="connsiteX6" fmla="*/ 164912 w 165207"/>
                  <a:gd name="connsiteY6" fmla="*/ 0 h 1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07" h="185008">
                    <a:moveTo>
                      <a:pt x="164912" y="0"/>
                    </a:moveTo>
                    <a:lnTo>
                      <a:pt x="164912" y="0"/>
                    </a:lnTo>
                    <a:cubicBezTo>
                      <a:pt x="170473" y="96521"/>
                      <a:pt x="96816" y="179324"/>
                      <a:pt x="295" y="185009"/>
                    </a:cubicBezTo>
                    <a:lnTo>
                      <a:pt x="295" y="185009"/>
                    </a:lnTo>
                    <a:lnTo>
                      <a:pt x="295" y="185009"/>
                    </a:lnTo>
                    <a:cubicBezTo>
                      <a:pt x="-5266" y="88364"/>
                      <a:pt x="68391" y="5562"/>
                      <a:pt x="164912" y="0"/>
                    </a:cubicBezTo>
                    <a:lnTo>
                      <a:pt x="164912" y="0"/>
                    </a:lnTo>
                    <a:close/>
                  </a:path>
                </a:pathLst>
              </a:custGeom>
              <a:solidFill>
                <a:schemeClr val="accent1"/>
              </a:solidFill>
              <a:ln w="12337" cap="rnd">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4A5896-822A-457E-867E-9DBA2244EDFB}"/>
                  </a:ext>
                </a:extLst>
              </p:cNvPr>
              <p:cNvSpPr/>
              <p:nvPr/>
            </p:nvSpPr>
            <p:spPr>
              <a:xfrm>
                <a:off x="7437234" y="4700385"/>
                <a:ext cx="96421" cy="179030"/>
              </a:xfrm>
              <a:custGeom>
                <a:avLst/>
                <a:gdLst>
                  <a:gd name="connsiteX0" fmla="*/ 77654 w 86594"/>
                  <a:gd name="connsiteY0" fmla="*/ 0 h 160785"/>
                  <a:gd name="connsiteX1" fmla="*/ 77654 w 86594"/>
                  <a:gd name="connsiteY1" fmla="*/ 0 h 160785"/>
                  <a:gd name="connsiteX2" fmla="*/ 8940 w 86594"/>
                  <a:gd name="connsiteY2" fmla="*/ 160786 h 160785"/>
                  <a:gd name="connsiteX3" fmla="*/ 8940 w 86594"/>
                  <a:gd name="connsiteY3" fmla="*/ 160786 h 160785"/>
                  <a:gd name="connsiteX4" fmla="*/ 8940 w 86594"/>
                  <a:gd name="connsiteY4" fmla="*/ 160786 h 160785"/>
                  <a:gd name="connsiteX5" fmla="*/ 77654 w 86594"/>
                  <a:gd name="connsiteY5" fmla="*/ 0 h 160785"/>
                  <a:gd name="connsiteX6" fmla="*/ 77654 w 86594"/>
                  <a:gd name="connsiteY6" fmla="*/ 0 h 16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4" h="160785">
                    <a:moveTo>
                      <a:pt x="77654" y="0"/>
                    </a:moveTo>
                    <a:lnTo>
                      <a:pt x="77654" y="0"/>
                    </a:lnTo>
                    <a:cubicBezTo>
                      <a:pt x="103113" y="63400"/>
                      <a:pt x="72340" y="135327"/>
                      <a:pt x="8940" y="160786"/>
                    </a:cubicBezTo>
                    <a:lnTo>
                      <a:pt x="8940" y="160786"/>
                    </a:lnTo>
                    <a:lnTo>
                      <a:pt x="8940" y="160786"/>
                    </a:lnTo>
                    <a:cubicBezTo>
                      <a:pt x="-16518" y="97386"/>
                      <a:pt x="14254" y="25459"/>
                      <a:pt x="77654" y="0"/>
                    </a:cubicBezTo>
                    <a:lnTo>
                      <a:pt x="77654" y="0"/>
                    </a:lnTo>
                    <a:close/>
                  </a:path>
                </a:pathLst>
              </a:custGeom>
              <a:solidFill>
                <a:schemeClr val="accent1"/>
              </a:solidFill>
              <a:ln w="12337" cap="rnd">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827C9EC-B700-42D5-B854-2AB5849CB714}"/>
                  </a:ext>
                </a:extLst>
              </p:cNvPr>
              <p:cNvSpPr/>
              <p:nvPr/>
            </p:nvSpPr>
            <p:spPr>
              <a:xfrm>
                <a:off x="7658005" y="5204791"/>
                <a:ext cx="220864" cy="116284"/>
              </a:xfrm>
              <a:custGeom>
                <a:avLst/>
                <a:gdLst>
                  <a:gd name="connsiteX0" fmla="*/ 198356 w 198355"/>
                  <a:gd name="connsiteY0" fmla="*/ 13411 h 104434"/>
                  <a:gd name="connsiteX1" fmla="*/ 197367 w 198355"/>
                  <a:gd name="connsiteY1" fmla="*/ 15512 h 104434"/>
                  <a:gd name="connsiteX2" fmla="*/ 2101 w 198355"/>
                  <a:gd name="connsiteY2" fmla="*/ 92012 h 104434"/>
                  <a:gd name="connsiteX3" fmla="*/ 0 w 198355"/>
                  <a:gd name="connsiteY3" fmla="*/ 91023 h 104434"/>
                  <a:gd name="connsiteX4" fmla="*/ 989 w 198355"/>
                  <a:gd name="connsiteY4" fmla="*/ 88923 h 104434"/>
                  <a:gd name="connsiteX5" fmla="*/ 196255 w 198355"/>
                  <a:gd name="connsiteY5" fmla="*/ 12423 h 104434"/>
                  <a:gd name="connsiteX6" fmla="*/ 198356 w 198355"/>
                  <a:gd name="connsiteY6" fmla="*/ 13411 h 1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355" h="104434">
                    <a:moveTo>
                      <a:pt x="198356" y="13411"/>
                    </a:moveTo>
                    <a:lnTo>
                      <a:pt x="197367" y="15512"/>
                    </a:lnTo>
                    <a:cubicBezTo>
                      <a:pt x="164617" y="90529"/>
                      <a:pt x="77118" y="124762"/>
                      <a:pt x="2101" y="92012"/>
                    </a:cubicBezTo>
                    <a:lnTo>
                      <a:pt x="0" y="91023"/>
                    </a:lnTo>
                    <a:lnTo>
                      <a:pt x="989" y="88923"/>
                    </a:lnTo>
                    <a:cubicBezTo>
                      <a:pt x="33739" y="13906"/>
                      <a:pt x="121238" y="-20328"/>
                      <a:pt x="196255" y="12423"/>
                    </a:cubicBezTo>
                    <a:lnTo>
                      <a:pt x="198356" y="13411"/>
                    </a:lnTo>
                    <a:close/>
                  </a:path>
                </a:pathLst>
              </a:custGeom>
              <a:solidFill>
                <a:schemeClr val="accent1"/>
              </a:solidFill>
              <a:ln w="12337" cap="rnd">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FBAD756-FD66-4451-99EC-094D330CEBA5}"/>
                  </a:ext>
                </a:extLst>
              </p:cNvPr>
              <p:cNvSpPr/>
              <p:nvPr/>
            </p:nvSpPr>
            <p:spPr>
              <a:xfrm>
                <a:off x="7158083" y="5237049"/>
                <a:ext cx="121922" cy="68075"/>
              </a:xfrm>
              <a:custGeom>
                <a:avLst/>
                <a:gdLst>
                  <a:gd name="connsiteX0" fmla="*/ 109498 w 109497"/>
                  <a:gd name="connsiteY0" fmla="*/ 55904 h 61137"/>
                  <a:gd name="connsiteX1" fmla="*/ 109498 w 109497"/>
                  <a:gd name="connsiteY1" fmla="*/ 55904 h 61137"/>
                  <a:gd name="connsiteX2" fmla="*/ 0 w 109497"/>
                  <a:gd name="connsiteY2" fmla="*/ 5234 h 61137"/>
                  <a:gd name="connsiteX3" fmla="*/ 0 w 109497"/>
                  <a:gd name="connsiteY3" fmla="*/ 5234 h 61137"/>
                  <a:gd name="connsiteX4" fmla="*/ 0 w 109497"/>
                  <a:gd name="connsiteY4" fmla="*/ 5234 h 61137"/>
                  <a:gd name="connsiteX5" fmla="*/ 109498 w 109497"/>
                  <a:gd name="connsiteY5" fmla="*/ 55904 h 61137"/>
                  <a:gd name="connsiteX6" fmla="*/ 109498 w 109497"/>
                  <a:gd name="connsiteY6" fmla="*/ 55904 h 6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97" h="61137">
                    <a:moveTo>
                      <a:pt x="109498" y="55904"/>
                    </a:moveTo>
                    <a:lnTo>
                      <a:pt x="109498" y="55904"/>
                    </a:lnTo>
                    <a:cubicBezTo>
                      <a:pt x="65253" y="72094"/>
                      <a:pt x="16190" y="49478"/>
                      <a:pt x="0" y="5234"/>
                    </a:cubicBezTo>
                    <a:lnTo>
                      <a:pt x="0" y="5234"/>
                    </a:lnTo>
                    <a:lnTo>
                      <a:pt x="0" y="5234"/>
                    </a:lnTo>
                    <a:cubicBezTo>
                      <a:pt x="44244" y="-10956"/>
                      <a:pt x="93308" y="11660"/>
                      <a:pt x="109498" y="55904"/>
                    </a:cubicBezTo>
                    <a:lnTo>
                      <a:pt x="109498" y="55904"/>
                    </a:lnTo>
                    <a:close/>
                  </a:path>
                </a:pathLst>
              </a:custGeom>
              <a:solidFill>
                <a:schemeClr val="accent1"/>
              </a:solidFill>
              <a:ln w="12337" cap="rnd">
                <a:noFill/>
                <a:prstDash val="solid"/>
                <a:miter/>
              </a:ln>
            </p:spPr>
            <p:txBody>
              <a:bodyPr rtlCol="0" anchor="ctr"/>
              <a:lstStyle/>
              <a:p>
                <a:endParaRPr lang="en-US"/>
              </a:p>
            </p:txBody>
          </p:sp>
        </p:grpSp>
        <p:sp>
          <p:nvSpPr>
            <p:cNvPr id="126" name="Freeform: Shape 125">
              <a:extLst>
                <a:ext uri="{FF2B5EF4-FFF2-40B4-BE49-F238E27FC236}">
                  <a16:creationId xmlns:a16="http://schemas.microsoft.com/office/drawing/2014/main" id="{D4BF9763-1B0D-4822-99FD-DA7C9B30FBDB}"/>
                </a:ext>
              </a:extLst>
            </p:cNvPr>
            <p:cNvSpPr/>
            <p:nvPr/>
          </p:nvSpPr>
          <p:spPr>
            <a:xfrm>
              <a:off x="1992816" y="0"/>
              <a:ext cx="49695" cy="1961305"/>
            </a:xfrm>
            <a:custGeom>
              <a:avLst/>
              <a:gdLst>
                <a:gd name="connsiteX0" fmla="*/ 0 w 49695"/>
                <a:gd name="connsiteY0" fmla="*/ 0 h 1961305"/>
                <a:gd name="connsiteX1" fmla="*/ 49695 w 49695"/>
                <a:gd name="connsiteY1" fmla="*/ 0 h 1961305"/>
                <a:gd name="connsiteX2" fmla="*/ 49695 w 49695"/>
                <a:gd name="connsiteY2" fmla="*/ 1961306 h 1961305"/>
                <a:gd name="connsiteX3" fmla="*/ 0 w 49695"/>
                <a:gd name="connsiteY3" fmla="*/ 1961306 h 1961305"/>
              </a:gdLst>
              <a:ahLst/>
              <a:cxnLst>
                <a:cxn ang="0">
                  <a:pos x="connsiteX0" y="connsiteY0"/>
                </a:cxn>
                <a:cxn ang="0">
                  <a:pos x="connsiteX1" y="connsiteY1"/>
                </a:cxn>
                <a:cxn ang="0">
                  <a:pos x="connsiteX2" y="connsiteY2"/>
                </a:cxn>
                <a:cxn ang="0">
                  <a:pos x="connsiteX3" y="connsiteY3"/>
                </a:cxn>
              </a:cxnLst>
              <a:rect l="l" t="t" r="r" b="b"/>
              <a:pathLst>
                <a:path w="49695" h="1961305">
                  <a:moveTo>
                    <a:pt x="0" y="0"/>
                  </a:moveTo>
                  <a:lnTo>
                    <a:pt x="49695" y="0"/>
                  </a:lnTo>
                  <a:lnTo>
                    <a:pt x="49695" y="1961306"/>
                  </a:lnTo>
                  <a:lnTo>
                    <a:pt x="0" y="1961306"/>
                  </a:lnTo>
                  <a:close/>
                </a:path>
              </a:pathLst>
            </a:custGeom>
            <a:solidFill>
              <a:schemeClr val="accent1">
                <a:lumMod val="50000"/>
              </a:schemeClr>
            </a:solidFill>
            <a:ln w="16543"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98B24E9-4B4C-4785-96EC-821A6C53F5A0}"/>
                </a:ext>
              </a:extLst>
            </p:cNvPr>
            <p:cNvSpPr/>
            <p:nvPr/>
          </p:nvSpPr>
          <p:spPr>
            <a:xfrm>
              <a:off x="1906677" y="1903328"/>
              <a:ext cx="221972" cy="129207"/>
            </a:xfrm>
            <a:custGeom>
              <a:avLst/>
              <a:gdLst>
                <a:gd name="connsiteX0" fmla="*/ 0 w 221972"/>
                <a:gd name="connsiteY0" fmla="*/ 0 h 129207"/>
                <a:gd name="connsiteX1" fmla="*/ 221972 w 221972"/>
                <a:gd name="connsiteY1" fmla="*/ 0 h 129207"/>
                <a:gd name="connsiteX2" fmla="*/ 221972 w 221972"/>
                <a:gd name="connsiteY2" fmla="*/ 129208 h 129207"/>
                <a:gd name="connsiteX3" fmla="*/ 0 w 221972"/>
                <a:gd name="connsiteY3" fmla="*/ 129208 h 129207"/>
              </a:gdLst>
              <a:ahLst/>
              <a:cxnLst>
                <a:cxn ang="0">
                  <a:pos x="connsiteX0" y="connsiteY0"/>
                </a:cxn>
                <a:cxn ang="0">
                  <a:pos x="connsiteX1" y="connsiteY1"/>
                </a:cxn>
                <a:cxn ang="0">
                  <a:pos x="connsiteX2" y="connsiteY2"/>
                </a:cxn>
                <a:cxn ang="0">
                  <a:pos x="connsiteX3" y="connsiteY3"/>
                </a:cxn>
              </a:cxnLst>
              <a:rect l="l" t="t" r="r" b="b"/>
              <a:pathLst>
                <a:path w="221972" h="129207">
                  <a:moveTo>
                    <a:pt x="0" y="0"/>
                  </a:moveTo>
                  <a:lnTo>
                    <a:pt x="221972" y="0"/>
                  </a:lnTo>
                  <a:lnTo>
                    <a:pt x="221972" y="129208"/>
                  </a:lnTo>
                  <a:lnTo>
                    <a:pt x="0" y="129208"/>
                  </a:lnTo>
                  <a:close/>
                </a:path>
              </a:pathLst>
            </a:custGeom>
            <a:solidFill>
              <a:schemeClr val="accent1">
                <a:lumMod val="50000"/>
              </a:schemeClr>
            </a:solidFill>
            <a:ln w="16543"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id="{BD52D14A-ED2D-437B-AABC-7FE7E7E8AF0E}"/>
                </a:ext>
              </a:extLst>
            </p:cNvPr>
            <p:cNvSpPr/>
            <p:nvPr/>
          </p:nvSpPr>
          <p:spPr>
            <a:xfrm>
              <a:off x="1615132" y="2001062"/>
              <a:ext cx="805063" cy="404188"/>
            </a:xfrm>
            <a:custGeom>
              <a:avLst/>
              <a:gdLst>
                <a:gd name="connsiteX0" fmla="*/ 0 w 805063"/>
                <a:gd name="connsiteY0" fmla="*/ 0 h 404188"/>
                <a:gd name="connsiteX1" fmla="*/ 805063 w 805063"/>
                <a:gd name="connsiteY1" fmla="*/ 0 h 404188"/>
                <a:gd name="connsiteX2" fmla="*/ 805063 w 805063"/>
                <a:gd name="connsiteY2" fmla="*/ 404188 h 404188"/>
                <a:gd name="connsiteX3" fmla="*/ 0 w 805063"/>
                <a:gd name="connsiteY3" fmla="*/ 404188 h 404188"/>
              </a:gdLst>
              <a:ahLst/>
              <a:cxnLst>
                <a:cxn ang="0">
                  <a:pos x="connsiteX0" y="connsiteY0"/>
                </a:cxn>
                <a:cxn ang="0">
                  <a:pos x="connsiteX1" y="connsiteY1"/>
                </a:cxn>
                <a:cxn ang="0">
                  <a:pos x="connsiteX2" y="connsiteY2"/>
                </a:cxn>
                <a:cxn ang="0">
                  <a:pos x="connsiteX3" y="connsiteY3"/>
                </a:cxn>
              </a:cxnLst>
              <a:rect l="l" t="t" r="r" b="b"/>
              <a:pathLst>
                <a:path w="805063" h="404188">
                  <a:moveTo>
                    <a:pt x="0" y="0"/>
                  </a:moveTo>
                  <a:lnTo>
                    <a:pt x="805063" y="0"/>
                  </a:lnTo>
                  <a:lnTo>
                    <a:pt x="805063" y="404188"/>
                  </a:lnTo>
                  <a:lnTo>
                    <a:pt x="0" y="404188"/>
                  </a:lnTo>
                  <a:close/>
                </a:path>
              </a:pathLst>
            </a:custGeom>
            <a:solidFill>
              <a:schemeClr val="accent1">
                <a:lumMod val="75000"/>
              </a:schemeClr>
            </a:solidFill>
            <a:ln w="16543"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id="{13BCE959-A5E2-44B8-96DC-2A2BF2DE1383}"/>
                </a:ext>
              </a:extLst>
            </p:cNvPr>
            <p:cNvSpPr/>
            <p:nvPr/>
          </p:nvSpPr>
          <p:spPr>
            <a:xfrm>
              <a:off x="952529" y="2405250"/>
              <a:ext cx="2130269" cy="1934801"/>
            </a:xfrm>
            <a:custGeom>
              <a:avLst/>
              <a:gdLst>
                <a:gd name="connsiteX0" fmla="*/ 2130270 w 2130269"/>
                <a:gd name="connsiteY0" fmla="*/ 1934802 h 1934801"/>
                <a:gd name="connsiteX1" fmla="*/ 0 w 2130269"/>
                <a:gd name="connsiteY1" fmla="*/ 1934802 h 1934801"/>
                <a:gd name="connsiteX2" fmla="*/ 662603 w 2130269"/>
                <a:gd name="connsiteY2" fmla="*/ 0 h 1934801"/>
                <a:gd name="connsiteX3" fmla="*/ 1467667 w 2130269"/>
                <a:gd name="connsiteY3" fmla="*/ 0 h 1934801"/>
              </a:gdLst>
              <a:ahLst/>
              <a:cxnLst>
                <a:cxn ang="0">
                  <a:pos x="connsiteX0" y="connsiteY0"/>
                </a:cxn>
                <a:cxn ang="0">
                  <a:pos x="connsiteX1" y="connsiteY1"/>
                </a:cxn>
                <a:cxn ang="0">
                  <a:pos x="connsiteX2" y="connsiteY2"/>
                </a:cxn>
                <a:cxn ang="0">
                  <a:pos x="connsiteX3" y="connsiteY3"/>
                </a:cxn>
              </a:cxnLst>
              <a:rect l="l" t="t" r="r" b="b"/>
              <a:pathLst>
                <a:path w="2130269" h="1934801">
                  <a:moveTo>
                    <a:pt x="2130270" y="1934802"/>
                  </a:moveTo>
                  <a:lnTo>
                    <a:pt x="0" y="1934802"/>
                  </a:lnTo>
                  <a:lnTo>
                    <a:pt x="662603" y="0"/>
                  </a:lnTo>
                  <a:lnTo>
                    <a:pt x="1467667" y="0"/>
                  </a:lnTo>
                  <a:close/>
                </a:path>
              </a:pathLst>
            </a:custGeom>
            <a:gradFill flip="none" rotWithShape="1">
              <a:gsLst>
                <a:gs pos="0">
                  <a:schemeClr val="accent1">
                    <a:lumMod val="5000"/>
                    <a:lumOff val="95000"/>
                    <a:alpha val="0"/>
                  </a:schemeClr>
                </a:gs>
                <a:gs pos="48000">
                  <a:schemeClr val="accent1">
                    <a:lumMod val="30000"/>
                    <a:lumOff val="70000"/>
                    <a:alpha val="67000"/>
                  </a:schemeClr>
                </a:gs>
              </a:gsLst>
              <a:lin ang="16200000" scaled="1"/>
              <a:tileRect/>
            </a:gradFill>
            <a:ln w="16543"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id="{12A28AC9-D782-458F-A4A4-9ADFD5884DDD}"/>
                </a:ext>
              </a:extLst>
            </p:cNvPr>
            <p:cNvSpPr/>
            <p:nvPr/>
          </p:nvSpPr>
          <p:spPr>
            <a:xfrm>
              <a:off x="4545495" y="0"/>
              <a:ext cx="49695" cy="1961305"/>
            </a:xfrm>
            <a:custGeom>
              <a:avLst/>
              <a:gdLst>
                <a:gd name="connsiteX0" fmla="*/ 0 w 49695"/>
                <a:gd name="connsiteY0" fmla="*/ 0 h 1961305"/>
                <a:gd name="connsiteX1" fmla="*/ 49695 w 49695"/>
                <a:gd name="connsiteY1" fmla="*/ 0 h 1961305"/>
                <a:gd name="connsiteX2" fmla="*/ 49695 w 49695"/>
                <a:gd name="connsiteY2" fmla="*/ 1961306 h 1961305"/>
                <a:gd name="connsiteX3" fmla="*/ 0 w 49695"/>
                <a:gd name="connsiteY3" fmla="*/ 1961306 h 1961305"/>
              </a:gdLst>
              <a:ahLst/>
              <a:cxnLst>
                <a:cxn ang="0">
                  <a:pos x="connsiteX0" y="connsiteY0"/>
                </a:cxn>
                <a:cxn ang="0">
                  <a:pos x="connsiteX1" y="connsiteY1"/>
                </a:cxn>
                <a:cxn ang="0">
                  <a:pos x="connsiteX2" y="connsiteY2"/>
                </a:cxn>
                <a:cxn ang="0">
                  <a:pos x="connsiteX3" y="connsiteY3"/>
                </a:cxn>
              </a:cxnLst>
              <a:rect l="l" t="t" r="r" b="b"/>
              <a:pathLst>
                <a:path w="49695" h="1961305">
                  <a:moveTo>
                    <a:pt x="0" y="0"/>
                  </a:moveTo>
                  <a:lnTo>
                    <a:pt x="49695" y="0"/>
                  </a:lnTo>
                  <a:lnTo>
                    <a:pt x="49695" y="1961306"/>
                  </a:lnTo>
                  <a:lnTo>
                    <a:pt x="0" y="1961306"/>
                  </a:lnTo>
                  <a:close/>
                </a:path>
              </a:pathLst>
            </a:custGeom>
            <a:solidFill>
              <a:schemeClr val="accent1">
                <a:lumMod val="50000"/>
              </a:schemeClr>
            </a:solidFill>
            <a:ln w="16543"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id="{69784E45-39A5-48AB-B1CA-2527317E306C}"/>
                </a:ext>
              </a:extLst>
            </p:cNvPr>
            <p:cNvSpPr/>
            <p:nvPr/>
          </p:nvSpPr>
          <p:spPr>
            <a:xfrm>
              <a:off x="4459357" y="1903328"/>
              <a:ext cx="221972" cy="129207"/>
            </a:xfrm>
            <a:custGeom>
              <a:avLst/>
              <a:gdLst>
                <a:gd name="connsiteX0" fmla="*/ 0 w 221972"/>
                <a:gd name="connsiteY0" fmla="*/ 0 h 129207"/>
                <a:gd name="connsiteX1" fmla="*/ 221972 w 221972"/>
                <a:gd name="connsiteY1" fmla="*/ 0 h 129207"/>
                <a:gd name="connsiteX2" fmla="*/ 221972 w 221972"/>
                <a:gd name="connsiteY2" fmla="*/ 129208 h 129207"/>
                <a:gd name="connsiteX3" fmla="*/ 0 w 221972"/>
                <a:gd name="connsiteY3" fmla="*/ 129208 h 129207"/>
              </a:gdLst>
              <a:ahLst/>
              <a:cxnLst>
                <a:cxn ang="0">
                  <a:pos x="connsiteX0" y="connsiteY0"/>
                </a:cxn>
                <a:cxn ang="0">
                  <a:pos x="connsiteX1" y="connsiteY1"/>
                </a:cxn>
                <a:cxn ang="0">
                  <a:pos x="connsiteX2" y="connsiteY2"/>
                </a:cxn>
                <a:cxn ang="0">
                  <a:pos x="connsiteX3" y="connsiteY3"/>
                </a:cxn>
              </a:cxnLst>
              <a:rect l="l" t="t" r="r" b="b"/>
              <a:pathLst>
                <a:path w="221972" h="129207">
                  <a:moveTo>
                    <a:pt x="0" y="0"/>
                  </a:moveTo>
                  <a:lnTo>
                    <a:pt x="221972" y="0"/>
                  </a:lnTo>
                  <a:lnTo>
                    <a:pt x="221972" y="129208"/>
                  </a:lnTo>
                  <a:lnTo>
                    <a:pt x="0" y="129208"/>
                  </a:lnTo>
                  <a:close/>
                </a:path>
              </a:pathLst>
            </a:custGeom>
            <a:solidFill>
              <a:schemeClr val="accent1">
                <a:lumMod val="50000"/>
              </a:schemeClr>
            </a:solidFill>
            <a:ln w="16543"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id="{C20164C5-B474-42A4-8249-5B0D1AF33FF4}"/>
                </a:ext>
              </a:extLst>
            </p:cNvPr>
            <p:cNvSpPr/>
            <p:nvPr/>
          </p:nvSpPr>
          <p:spPr>
            <a:xfrm>
              <a:off x="4167811" y="2001062"/>
              <a:ext cx="805063" cy="404188"/>
            </a:xfrm>
            <a:custGeom>
              <a:avLst/>
              <a:gdLst>
                <a:gd name="connsiteX0" fmla="*/ 0 w 805063"/>
                <a:gd name="connsiteY0" fmla="*/ 0 h 404188"/>
                <a:gd name="connsiteX1" fmla="*/ 805063 w 805063"/>
                <a:gd name="connsiteY1" fmla="*/ 0 h 404188"/>
                <a:gd name="connsiteX2" fmla="*/ 805063 w 805063"/>
                <a:gd name="connsiteY2" fmla="*/ 404188 h 404188"/>
                <a:gd name="connsiteX3" fmla="*/ 0 w 805063"/>
                <a:gd name="connsiteY3" fmla="*/ 404188 h 404188"/>
              </a:gdLst>
              <a:ahLst/>
              <a:cxnLst>
                <a:cxn ang="0">
                  <a:pos x="connsiteX0" y="connsiteY0"/>
                </a:cxn>
                <a:cxn ang="0">
                  <a:pos x="connsiteX1" y="connsiteY1"/>
                </a:cxn>
                <a:cxn ang="0">
                  <a:pos x="connsiteX2" y="connsiteY2"/>
                </a:cxn>
                <a:cxn ang="0">
                  <a:pos x="connsiteX3" y="connsiteY3"/>
                </a:cxn>
              </a:cxnLst>
              <a:rect l="l" t="t" r="r" b="b"/>
              <a:pathLst>
                <a:path w="805063" h="404188">
                  <a:moveTo>
                    <a:pt x="0" y="0"/>
                  </a:moveTo>
                  <a:lnTo>
                    <a:pt x="805063" y="0"/>
                  </a:lnTo>
                  <a:lnTo>
                    <a:pt x="805063" y="404188"/>
                  </a:lnTo>
                  <a:lnTo>
                    <a:pt x="0" y="404188"/>
                  </a:lnTo>
                  <a:close/>
                </a:path>
              </a:pathLst>
            </a:custGeom>
            <a:solidFill>
              <a:schemeClr val="accent1">
                <a:lumMod val="75000"/>
              </a:schemeClr>
            </a:solidFill>
            <a:ln w="16543" cap="flat">
              <a:noFill/>
              <a:prstDash val="solid"/>
              <a:miter/>
            </a:ln>
          </p:spPr>
          <p:txBody>
            <a:bodyPr rtlCol="0" anchor="ctr"/>
            <a:lstStyle/>
            <a:p>
              <a:endParaRPr lang="en-US"/>
            </a:p>
          </p:txBody>
        </p:sp>
        <p:sp>
          <p:nvSpPr>
            <p:cNvPr id="3079" name="Freeform: Shape 3078">
              <a:extLst>
                <a:ext uri="{FF2B5EF4-FFF2-40B4-BE49-F238E27FC236}">
                  <a16:creationId xmlns:a16="http://schemas.microsoft.com/office/drawing/2014/main" id="{FC6E0AB2-BB9D-46E6-AC2A-1664277FAE55}"/>
                </a:ext>
              </a:extLst>
            </p:cNvPr>
            <p:cNvSpPr/>
            <p:nvPr/>
          </p:nvSpPr>
          <p:spPr>
            <a:xfrm>
              <a:off x="3505208" y="2405250"/>
              <a:ext cx="2130269" cy="1934801"/>
            </a:xfrm>
            <a:custGeom>
              <a:avLst/>
              <a:gdLst>
                <a:gd name="connsiteX0" fmla="*/ 2130270 w 2130269"/>
                <a:gd name="connsiteY0" fmla="*/ 1934802 h 1934801"/>
                <a:gd name="connsiteX1" fmla="*/ 0 w 2130269"/>
                <a:gd name="connsiteY1" fmla="*/ 1934802 h 1934801"/>
                <a:gd name="connsiteX2" fmla="*/ 662603 w 2130269"/>
                <a:gd name="connsiteY2" fmla="*/ 0 h 1934801"/>
                <a:gd name="connsiteX3" fmla="*/ 1467666 w 2130269"/>
                <a:gd name="connsiteY3" fmla="*/ 0 h 1934801"/>
              </a:gdLst>
              <a:ahLst/>
              <a:cxnLst>
                <a:cxn ang="0">
                  <a:pos x="connsiteX0" y="connsiteY0"/>
                </a:cxn>
                <a:cxn ang="0">
                  <a:pos x="connsiteX1" y="connsiteY1"/>
                </a:cxn>
                <a:cxn ang="0">
                  <a:pos x="connsiteX2" y="connsiteY2"/>
                </a:cxn>
                <a:cxn ang="0">
                  <a:pos x="connsiteX3" y="connsiteY3"/>
                </a:cxn>
              </a:cxnLst>
              <a:rect l="l" t="t" r="r" b="b"/>
              <a:pathLst>
                <a:path w="2130269" h="1934801">
                  <a:moveTo>
                    <a:pt x="2130270" y="1934802"/>
                  </a:moveTo>
                  <a:lnTo>
                    <a:pt x="0" y="1934802"/>
                  </a:lnTo>
                  <a:lnTo>
                    <a:pt x="662603" y="0"/>
                  </a:lnTo>
                  <a:lnTo>
                    <a:pt x="1467666" y="0"/>
                  </a:lnTo>
                  <a:close/>
                </a:path>
              </a:pathLst>
            </a:custGeom>
            <a:gradFill flip="none" rotWithShape="1">
              <a:gsLst>
                <a:gs pos="0">
                  <a:schemeClr val="accent1">
                    <a:lumMod val="5000"/>
                    <a:lumOff val="95000"/>
                    <a:alpha val="0"/>
                  </a:schemeClr>
                </a:gs>
                <a:gs pos="48000">
                  <a:schemeClr val="accent1">
                    <a:lumMod val="30000"/>
                    <a:lumOff val="70000"/>
                    <a:alpha val="67000"/>
                  </a:schemeClr>
                </a:gs>
              </a:gsLst>
              <a:lin ang="16200000" scaled="1"/>
              <a:tileRect/>
            </a:gradFill>
            <a:ln w="165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081" name="Freeform: Shape 3080">
              <a:extLst>
                <a:ext uri="{FF2B5EF4-FFF2-40B4-BE49-F238E27FC236}">
                  <a16:creationId xmlns:a16="http://schemas.microsoft.com/office/drawing/2014/main" id="{F278A611-7551-4F45-8CBC-63E9BEECC416}"/>
                </a:ext>
              </a:extLst>
            </p:cNvPr>
            <p:cNvSpPr/>
            <p:nvPr/>
          </p:nvSpPr>
          <p:spPr>
            <a:xfrm>
              <a:off x="7099831" y="0"/>
              <a:ext cx="49695" cy="1961305"/>
            </a:xfrm>
            <a:custGeom>
              <a:avLst/>
              <a:gdLst>
                <a:gd name="connsiteX0" fmla="*/ 0 w 49695"/>
                <a:gd name="connsiteY0" fmla="*/ 0 h 1961305"/>
                <a:gd name="connsiteX1" fmla="*/ 49695 w 49695"/>
                <a:gd name="connsiteY1" fmla="*/ 0 h 1961305"/>
                <a:gd name="connsiteX2" fmla="*/ 49695 w 49695"/>
                <a:gd name="connsiteY2" fmla="*/ 1961306 h 1961305"/>
                <a:gd name="connsiteX3" fmla="*/ 0 w 49695"/>
                <a:gd name="connsiteY3" fmla="*/ 1961306 h 1961305"/>
              </a:gdLst>
              <a:ahLst/>
              <a:cxnLst>
                <a:cxn ang="0">
                  <a:pos x="connsiteX0" y="connsiteY0"/>
                </a:cxn>
                <a:cxn ang="0">
                  <a:pos x="connsiteX1" y="connsiteY1"/>
                </a:cxn>
                <a:cxn ang="0">
                  <a:pos x="connsiteX2" y="connsiteY2"/>
                </a:cxn>
                <a:cxn ang="0">
                  <a:pos x="connsiteX3" y="connsiteY3"/>
                </a:cxn>
              </a:cxnLst>
              <a:rect l="l" t="t" r="r" b="b"/>
              <a:pathLst>
                <a:path w="49695" h="1961305">
                  <a:moveTo>
                    <a:pt x="0" y="0"/>
                  </a:moveTo>
                  <a:lnTo>
                    <a:pt x="49695" y="0"/>
                  </a:lnTo>
                  <a:lnTo>
                    <a:pt x="49695" y="1961306"/>
                  </a:lnTo>
                  <a:lnTo>
                    <a:pt x="0" y="1961306"/>
                  </a:lnTo>
                  <a:close/>
                </a:path>
              </a:pathLst>
            </a:custGeom>
            <a:solidFill>
              <a:schemeClr val="accent1">
                <a:lumMod val="50000"/>
              </a:schemeClr>
            </a:solidFill>
            <a:ln w="16543" cap="flat">
              <a:noFill/>
              <a:prstDash val="solid"/>
              <a:miter/>
            </a:ln>
          </p:spPr>
          <p:txBody>
            <a:bodyPr rtlCol="0" anchor="ctr"/>
            <a:lstStyle/>
            <a:p>
              <a:endParaRPr lang="en-US"/>
            </a:p>
          </p:txBody>
        </p:sp>
        <p:sp>
          <p:nvSpPr>
            <p:cNvPr id="3082" name="Freeform: Shape 3081">
              <a:extLst>
                <a:ext uri="{FF2B5EF4-FFF2-40B4-BE49-F238E27FC236}">
                  <a16:creationId xmlns:a16="http://schemas.microsoft.com/office/drawing/2014/main" id="{30469FBB-9396-4085-B943-5741B1859567}"/>
                </a:ext>
              </a:extLst>
            </p:cNvPr>
            <p:cNvSpPr/>
            <p:nvPr/>
          </p:nvSpPr>
          <p:spPr>
            <a:xfrm>
              <a:off x="7013693" y="1903328"/>
              <a:ext cx="221972" cy="129207"/>
            </a:xfrm>
            <a:custGeom>
              <a:avLst/>
              <a:gdLst>
                <a:gd name="connsiteX0" fmla="*/ 0 w 221972"/>
                <a:gd name="connsiteY0" fmla="*/ 0 h 129207"/>
                <a:gd name="connsiteX1" fmla="*/ 221972 w 221972"/>
                <a:gd name="connsiteY1" fmla="*/ 0 h 129207"/>
                <a:gd name="connsiteX2" fmla="*/ 221972 w 221972"/>
                <a:gd name="connsiteY2" fmla="*/ 129208 h 129207"/>
                <a:gd name="connsiteX3" fmla="*/ 0 w 221972"/>
                <a:gd name="connsiteY3" fmla="*/ 129208 h 129207"/>
              </a:gdLst>
              <a:ahLst/>
              <a:cxnLst>
                <a:cxn ang="0">
                  <a:pos x="connsiteX0" y="connsiteY0"/>
                </a:cxn>
                <a:cxn ang="0">
                  <a:pos x="connsiteX1" y="connsiteY1"/>
                </a:cxn>
                <a:cxn ang="0">
                  <a:pos x="connsiteX2" y="connsiteY2"/>
                </a:cxn>
                <a:cxn ang="0">
                  <a:pos x="connsiteX3" y="connsiteY3"/>
                </a:cxn>
              </a:cxnLst>
              <a:rect l="l" t="t" r="r" b="b"/>
              <a:pathLst>
                <a:path w="221972" h="129207">
                  <a:moveTo>
                    <a:pt x="0" y="0"/>
                  </a:moveTo>
                  <a:lnTo>
                    <a:pt x="221972" y="0"/>
                  </a:lnTo>
                  <a:lnTo>
                    <a:pt x="221972" y="129208"/>
                  </a:lnTo>
                  <a:lnTo>
                    <a:pt x="0" y="129208"/>
                  </a:lnTo>
                  <a:close/>
                </a:path>
              </a:pathLst>
            </a:custGeom>
            <a:solidFill>
              <a:schemeClr val="accent1">
                <a:lumMod val="50000"/>
              </a:schemeClr>
            </a:solidFill>
            <a:ln w="16543"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id="{909927E2-F246-4719-9DAA-7B57159C9162}"/>
                </a:ext>
              </a:extLst>
            </p:cNvPr>
            <p:cNvSpPr/>
            <p:nvPr/>
          </p:nvSpPr>
          <p:spPr>
            <a:xfrm>
              <a:off x="6722147" y="2001062"/>
              <a:ext cx="805063" cy="404188"/>
            </a:xfrm>
            <a:custGeom>
              <a:avLst/>
              <a:gdLst>
                <a:gd name="connsiteX0" fmla="*/ 0 w 805063"/>
                <a:gd name="connsiteY0" fmla="*/ 0 h 404188"/>
                <a:gd name="connsiteX1" fmla="*/ 805063 w 805063"/>
                <a:gd name="connsiteY1" fmla="*/ 0 h 404188"/>
                <a:gd name="connsiteX2" fmla="*/ 805063 w 805063"/>
                <a:gd name="connsiteY2" fmla="*/ 404188 h 404188"/>
                <a:gd name="connsiteX3" fmla="*/ 0 w 805063"/>
                <a:gd name="connsiteY3" fmla="*/ 404188 h 404188"/>
              </a:gdLst>
              <a:ahLst/>
              <a:cxnLst>
                <a:cxn ang="0">
                  <a:pos x="connsiteX0" y="connsiteY0"/>
                </a:cxn>
                <a:cxn ang="0">
                  <a:pos x="connsiteX1" y="connsiteY1"/>
                </a:cxn>
                <a:cxn ang="0">
                  <a:pos x="connsiteX2" y="connsiteY2"/>
                </a:cxn>
                <a:cxn ang="0">
                  <a:pos x="connsiteX3" y="connsiteY3"/>
                </a:cxn>
              </a:cxnLst>
              <a:rect l="l" t="t" r="r" b="b"/>
              <a:pathLst>
                <a:path w="805063" h="404188">
                  <a:moveTo>
                    <a:pt x="0" y="0"/>
                  </a:moveTo>
                  <a:lnTo>
                    <a:pt x="805063" y="0"/>
                  </a:lnTo>
                  <a:lnTo>
                    <a:pt x="805063" y="404188"/>
                  </a:lnTo>
                  <a:lnTo>
                    <a:pt x="0" y="404188"/>
                  </a:lnTo>
                  <a:close/>
                </a:path>
              </a:pathLst>
            </a:custGeom>
            <a:solidFill>
              <a:schemeClr val="accent1">
                <a:lumMod val="75000"/>
              </a:schemeClr>
            </a:solidFill>
            <a:ln w="16543"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id="{1A93902D-E610-4929-96B3-AA76BFE963D5}"/>
                </a:ext>
              </a:extLst>
            </p:cNvPr>
            <p:cNvSpPr/>
            <p:nvPr/>
          </p:nvSpPr>
          <p:spPr>
            <a:xfrm>
              <a:off x="6059544" y="2405250"/>
              <a:ext cx="2130269" cy="1934801"/>
            </a:xfrm>
            <a:custGeom>
              <a:avLst/>
              <a:gdLst>
                <a:gd name="connsiteX0" fmla="*/ 2130270 w 2130269"/>
                <a:gd name="connsiteY0" fmla="*/ 1934802 h 1934801"/>
                <a:gd name="connsiteX1" fmla="*/ 0 w 2130269"/>
                <a:gd name="connsiteY1" fmla="*/ 1934802 h 1934801"/>
                <a:gd name="connsiteX2" fmla="*/ 662603 w 2130269"/>
                <a:gd name="connsiteY2" fmla="*/ 0 h 1934801"/>
                <a:gd name="connsiteX3" fmla="*/ 1467667 w 2130269"/>
                <a:gd name="connsiteY3" fmla="*/ 0 h 1934801"/>
              </a:gdLst>
              <a:ahLst/>
              <a:cxnLst>
                <a:cxn ang="0">
                  <a:pos x="connsiteX0" y="connsiteY0"/>
                </a:cxn>
                <a:cxn ang="0">
                  <a:pos x="connsiteX1" y="connsiteY1"/>
                </a:cxn>
                <a:cxn ang="0">
                  <a:pos x="connsiteX2" y="connsiteY2"/>
                </a:cxn>
                <a:cxn ang="0">
                  <a:pos x="connsiteX3" y="connsiteY3"/>
                </a:cxn>
              </a:cxnLst>
              <a:rect l="l" t="t" r="r" b="b"/>
              <a:pathLst>
                <a:path w="2130269" h="1934801">
                  <a:moveTo>
                    <a:pt x="2130270" y="1934802"/>
                  </a:moveTo>
                  <a:lnTo>
                    <a:pt x="0" y="1934802"/>
                  </a:lnTo>
                  <a:lnTo>
                    <a:pt x="662603" y="0"/>
                  </a:lnTo>
                  <a:lnTo>
                    <a:pt x="1467667" y="0"/>
                  </a:lnTo>
                  <a:close/>
                </a:path>
              </a:pathLst>
            </a:custGeom>
            <a:gradFill flip="none" rotWithShape="1">
              <a:gsLst>
                <a:gs pos="0">
                  <a:schemeClr val="accent1">
                    <a:lumMod val="5000"/>
                    <a:lumOff val="95000"/>
                    <a:alpha val="0"/>
                  </a:schemeClr>
                </a:gs>
                <a:gs pos="48000">
                  <a:schemeClr val="accent1">
                    <a:lumMod val="30000"/>
                    <a:lumOff val="70000"/>
                    <a:alpha val="67000"/>
                  </a:schemeClr>
                </a:gs>
              </a:gsLst>
              <a:lin ang="16200000" scaled="1"/>
              <a:tileRect/>
            </a:gradFill>
            <a:ln w="165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090" name="Group 3089">
              <a:extLst>
                <a:ext uri="{FF2B5EF4-FFF2-40B4-BE49-F238E27FC236}">
                  <a16:creationId xmlns:a16="http://schemas.microsoft.com/office/drawing/2014/main" id="{41C4E4FB-145C-4611-96F8-EB79259B7174}"/>
                </a:ext>
              </a:extLst>
            </p:cNvPr>
            <p:cNvGrpSpPr/>
            <p:nvPr/>
          </p:nvGrpSpPr>
          <p:grpSpPr>
            <a:xfrm>
              <a:off x="1808979" y="4383215"/>
              <a:ext cx="5688346" cy="909891"/>
              <a:chOff x="10880147" y="4383215"/>
              <a:chExt cx="5688346" cy="909891"/>
            </a:xfrm>
            <a:solidFill>
              <a:schemeClr val="tx1">
                <a:alpha val="11000"/>
              </a:schemeClr>
            </a:solidFill>
          </p:grpSpPr>
          <p:sp>
            <p:nvSpPr>
              <p:cNvPr id="191" name="Freeform: Shape 190">
                <a:extLst>
                  <a:ext uri="{FF2B5EF4-FFF2-40B4-BE49-F238E27FC236}">
                    <a16:creationId xmlns:a16="http://schemas.microsoft.com/office/drawing/2014/main" id="{4357F680-2763-45A6-BAC1-4200E402AD60}"/>
                  </a:ext>
                </a:extLst>
              </p:cNvPr>
              <p:cNvSpPr/>
              <p:nvPr/>
            </p:nvSpPr>
            <p:spPr bwMode="auto">
              <a:xfrm flipH="1">
                <a:off x="16075905" y="4383215"/>
                <a:ext cx="492588" cy="909889"/>
              </a:xfrm>
              <a:custGeom>
                <a:avLst/>
                <a:gdLst>
                  <a:gd name="connsiteX0" fmla="*/ 0 w 492588"/>
                  <a:gd name="connsiteY0" fmla="*/ 0 h 909889"/>
                  <a:gd name="connsiteX1" fmla="*/ 0 w 492588"/>
                  <a:gd name="connsiteY1" fmla="*/ 819927 h 909889"/>
                  <a:gd name="connsiteX2" fmla="*/ 90591 w 492588"/>
                  <a:gd name="connsiteY2" fmla="*/ 909889 h 909889"/>
                  <a:gd name="connsiteX3" fmla="*/ 403255 w 492588"/>
                  <a:gd name="connsiteY3" fmla="*/ 909889 h 909889"/>
                  <a:gd name="connsiteX4" fmla="*/ 492588 w 492588"/>
                  <a:gd name="connsiteY4" fmla="*/ 819927 h 909889"/>
                  <a:gd name="connsiteX5" fmla="*/ 492588 w 492588"/>
                  <a:gd name="connsiteY5" fmla="*/ 72087 h 909889"/>
                  <a:gd name="connsiteX6" fmla="*/ 345377 w 492588"/>
                  <a:gd name="connsiteY6" fmla="*/ 50544 h 909889"/>
                  <a:gd name="connsiteX7" fmla="*/ 345377 w 492588"/>
                  <a:gd name="connsiteY7" fmla="*/ 783439 h 909889"/>
                  <a:gd name="connsiteX8" fmla="*/ 147209 w 492588"/>
                  <a:gd name="connsiteY8" fmla="*/ 783439 h 909889"/>
                  <a:gd name="connsiteX9" fmla="*/ 147209 w 492588"/>
                  <a:gd name="connsiteY9" fmla="*/ 21543 h 909889"/>
                  <a:gd name="connsiteX10" fmla="*/ 0 w 492588"/>
                  <a:gd name="connsiteY10" fmla="*/ 0 h 90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88" h="909889">
                    <a:moveTo>
                      <a:pt x="0" y="0"/>
                    </a:moveTo>
                    <a:lnTo>
                      <a:pt x="0" y="819927"/>
                    </a:lnTo>
                    <a:cubicBezTo>
                      <a:pt x="0" y="879901"/>
                      <a:pt x="30196" y="909889"/>
                      <a:pt x="90591" y="909889"/>
                    </a:cubicBezTo>
                    <a:lnTo>
                      <a:pt x="403255" y="909889"/>
                    </a:lnTo>
                    <a:cubicBezTo>
                      <a:pt x="462811" y="909889"/>
                      <a:pt x="492588" y="879901"/>
                      <a:pt x="492588" y="819927"/>
                    </a:cubicBezTo>
                    <a:lnTo>
                      <a:pt x="492588" y="72087"/>
                    </a:lnTo>
                    <a:lnTo>
                      <a:pt x="345377" y="50544"/>
                    </a:lnTo>
                    <a:lnTo>
                      <a:pt x="345377" y="783439"/>
                    </a:lnTo>
                    <a:lnTo>
                      <a:pt x="147209" y="783439"/>
                    </a:lnTo>
                    <a:lnTo>
                      <a:pt x="147209" y="21543"/>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9" name="Freeform: Shape 188">
                <a:extLst>
                  <a:ext uri="{FF2B5EF4-FFF2-40B4-BE49-F238E27FC236}">
                    <a16:creationId xmlns:a16="http://schemas.microsoft.com/office/drawing/2014/main" id="{C785BB6A-D861-4F5C-A138-21BB29FB9F1C}"/>
                  </a:ext>
                </a:extLst>
              </p:cNvPr>
              <p:cNvSpPr/>
              <p:nvPr/>
            </p:nvSpPr>
            <p:spPr bwMode="auto">
              <a:xfrm flipH="1">
                <a:off x="15335074" y="4491079"/>
                <a:ext cx="496363" cy="802022"/>
              </a:xfrm>
              <a:custGeom>
                <a:avLst/>
                <a:gdLst>
                  <a:gd name="connsiteX0" fmla="*/ 0 w 496363"/>
                  <a:gd name="connsiteY0" fmla="*/ 0 h 802022"/>
                  <a:gd name="connsiteX1" fmla="*/ 0 w 496363"/>
                  <a:gd name="connsiteY1" fmla="*/ 712060 h 802022"/>
                  <a:gd name="connsiteX2" fmla="*/ 89333 w 496363"/>
                  <a:gd name="connsiteY2" fmla="*/ 802022 h 802022"/>
                  <a:gd name="connsiteX3" fmla="*/ 408917 w 496363"/>
                  <a:gd name="connsiteY3" fmla="*/ 802022 h 802022"/>
                  <a:gd name="connsiteX4" fmla="*/ 496363 w 496363"/>
                  <a:gd name="connsiteY4" fmla="*/ 712060 h 802022"/>
                  <a:gd name="connsiteX5" fmla="*/ 496363 w 496363"/>
                  <a:gd name="connsiteY5" fmla="*/ 72640 h 802022"/>
                  <a:gd name="connsiteX6" fmla="*/ 349152 w 496363"/>
                  <a:gd name="connsiteY6" fmla="*/ 51096 h 802022"/>
                  <a:gd name="connsiteX7" fmla="*/ 349152 w 496363"/>
                  <a:gd name="connsiteY7" fmla="*/ 675572 h 802022"/>
                  <a:gd name="connsiteX8" fmla="*/ 147211 w 496363"/>
                  <a:gd name="connsiteY8" fmla="*/ 675572 h 802022"/>
                  <a:gd name="connsiteX9" fmla="*/ 147211 w 496363"/>
                  <a:gd name="connsiteY9" fmla="*/ 21543 h 802022"/>
                  <a:gd name="connsiteX10" fmla="*/ 0 w 496363"/>
                  <a:gd name="connsiteY10" fmla="*/ 0 h 8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363" h="802022">
                    <a:moveTo>
                      <a:pt x="0" y="0"/>
                    </a:moveTo>
                    <a:lnTo>
                      <a:pt x="0" y="712060"/>
                    </a:lnTo>
                    <a:cubicBezTo>
                      <a:pt x="0" y="772034"/>
                      <a:pt x="29779" y="802022"/>
                      <a:pt x="89333" y="802022"/>
                    </a:cubicBezTo>
                    <a:lnTo>
                      <a:pt x="408917" y="802022"/>
                    </a:lnTo>
                    <a:cubicBezTo>
                      <a:pt x="467213" y="802022"/>
                      <a:pt x="496363" y="772034"/>
                      <a:pt x="496363" y="712060"/>
                    </a:cubicBezTo>
                    <a:lnTo>
                      <a:pt x="496363" y="72640"/>
                    </a:lnTo>
                    <a:lnTo>
                      <a:pt x="349152" y="51096"/>
                    </a:lnTo>
                    <a:lnTo>
                      <a:pt x="349152" y="675572"/>
                    </a:lnTo>
                    <a:lnTo>
                      <a:pt x="147211" y="675572"/>
                    </a:lnTo>
                    <a:lnTo>
                      <a:pt x="147211" y="21543"/>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7" name="Freeform: Shape 186">
                <a:extLst>
                  <a:ext uri="{FF2B5EF4-FFF2-40B4-BE49-F238E27FC236}">
                    <a16:creationId xmlns:a16="http://schemas.microsoft.com/office/drawing/2014/main" id="{60A5A6F7-7548-4FB4-BE4E-BF9F200EFF9C}"/>
                  </a:ext>
                </a:extLst>
              </p:cNvPr>
              <p:cNvSpPr/>
              <p:nvPr/>
            </p:nvSpPr>
            <p:spPr bwMode="auto">
              <a:xfrm flipH="1">
                <a:off x="14738698" y="4601188"/>
                <a:ext cx="340344" cy="691916"/>
              </a:xfrm>
              <a:custGeom>
                <a:avLst/>
                <a:gdLst>
                  <a:gd name="connsiteX0" fmla="*/ 0 w 340344"/>
                  <a:gd name="connsiteY0" fmla="*/ 0 h 691916"/>
                  <a:gd name="connsiteX1" fmla="*/ 39394 w 340344"/>
                  <a:gd name="connsiteY1" fmla="*/ 124463 h 691916"/>
                  <a:gd name="connsiteX2" fmla="*/ 104191 w 340344"/>
                  <a:gd name="connsiteY2" fmla="*/ 330180 h 691916"/>
                  <a:gd name="connsiteX3" fmla="*/ 104191 w 340344"/>
                  <a:gd name="connsiteY3" fmla="*/ 691916 h 691916"/>
                  <a:gd name="connsiteX4" fmla="*/ 252031 w 340344"/>
                  <a:gd name="connsiteY4" fmla="*/ 691916 h 691916"/>
                  <a:gd name="connsiteX5" fmla="*/ 252031 w 340344"/>
                  <a:gd name="connsiteY5" fmla="*/ 330180 h 691916"/>
                  <a:gd name="connsiteX6" fmla="*/ 280969 w 340344"/>
                  <a:gd name="connsiteY6" fmla="*/ 226379 h 691916"/>
                  <a:gd name="connsiteX7" fmla="*/ 316828 w 340344"/>
                  <a:gd name="connsiteY7" fmla="*/ 124463 h 691916"/>
                  <a:gd name="connsiteX8" fmla="*/ 340344 w 340344"/>
                  <a:gd name="connsiteY8" fmla="*/ 49807 h 691916"/>
                  <a:gd name="connsiteX9" fmla="*/ 206043 w 340344"/>
                  <a:gd name="connsiteY9" fmla="*/ 30153 h 691916"/>
                  <a:gd name="connsiteX10" fmla="*/ 177167 w 340344"/>
                  <a:gd name="connsiteY10" fmla="*/ 135157 h 691916"/>
                  <a:gd name="connsiteX11" fmla="*/ 146043 w 340344"/>
                  <a:gd name="connsiteY11" fmla="*/ 21372 h 691916"/>
                  <a:gd name="connsiteX12" fmla="*/ 0 w 340344"/>
                  <a:gd name="connsiteY12" fmla="*/ 0 h 6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344" h="691916">
                    <a:moveTo>
                      <a:pt x="0" y="0"/>
                    </a:moveTo>
                    <a:lnTo>
                      <a:pt x="39394" y="124463"/>
                    </a:lnTo>
                    <a:cubicBezTo>
                      <a:pt x="55331" y="165146"/>
                      <a:pt x="76930" y="233717"/>
                      <a:pt x="104191" y="330180"/>
                    </a:cubicBezTo>
                    <a:lnTo>
                      <a:pt x="104191" y="691916"/>
                    </a:lnTo>
                    <a:lnTo>
                      <a:pt x="252031" y="691916"/>
                    </a:lnTo>
                    <a:lnTo>
                      <a:pt x="252031" y="330180"/>
                    </a:lnTo>
                    <a:cubicBezTo>
                      <a:pt x="258740" y="297468"/>
                      <a:pt x="268388" y="262867"/>
                      <a:pt x="280969" y="226379"/>
                    </a:cubicBezTo>
                    <a:cubicBezTo>
                      <a:pt x="303197" y="163888"/>
                      <a:pt x="315151" y="129916"/>
                      <a:pt x="316828" y="124463"/>
                    </a:cubicBezTo>
                    <a:lnTo>
                      <a:pt x="340344" y="49807"/>
                    </a:lnTo>
                    <a:lnTo>
                      <a:pt x="206043" y="30153"/>
                    </a:lnTo>
                    <a:lnTo>
                      <a:pt x="177167" y="135157"/>
                    </a:lnTo>
                    <a:lnTo>
                      <a:pt x="146043" y="21372"/>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5" name="Freeform: Shape 184">
                <a:extLst>
                  <a:ext uri="{FF2B5EF4-FFF2-40B4-BE49-F238E27FC236}">
                    <a16:creationId xmlns:a16="http://schemas.microsoft.com/office/drawing/2014/main" id="{31547993-0B29-4B83-B901-BE91249684C6}"/>
                  </a:ext>
                </a:extLst>
              </p:cNvPr>
              <p:cNvSpPr/>
              <p:nvPr/>
            </p:nvSpPr>
            <p:spPr bwMode="auto">
              <a:xfrm flipH="1">
                <a:off x="13515206" y="4789828"/>
                <a:ext cx="496363" cy="503276"/>
              </a:xfrm>
              <a:custGeom>
                <a:avLst/>
                <a:gdLst>
                  <a:gd name="connsiteX0" fmla="*/ 221541 w 496363"/>
                  <a:gd name="connsiteY0" fmla="*/ 0 h 503276"/>
                  <a:gd name="connsiteX1" fmla="*/ 0 w 496363"/>
                  <a:gd name="connsiteY1" fmla="*/ 503276 h 503276"/>
                  <a:gd name="connsiteX2" fmla="*/ 162310 w 496363"/>
                  <a:gd name="connsiteY2" fmla="*/ 503276 h 503276"/>
                  <a:gd name="connsiteX3" fmla="*/ 349152 w 496363"/>
                  <a:gd name="connsiteY3" fmla="*/ 64161 h 503276"/>
                  <a:gd name="connsiteX4" fmla="*/ 349152 w 496363"/>
                  <a:gd name="connsiteY4" fmla="*/ 503276 h 503276"/>
                  <a:gd name="connsiteX5" fmla="*/ 496363 w 496363"/>
                  <a:gd name="connsiteY5" fmla="*/ 503276 h 503276"/>
                  <a:gd name="connsiteX6" fmla="*/ 496363 w 496363"/>
                  <a:gd name="connsiteY6" fmla="*/ 40218 h 503276"/>
                  <a:gd name="connsiteX7" fmla="*/ 221541 w 496363"/>
                  <a:gd name="connsiteY7" fmla="*/ 0 h 50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63" h="503276">
                    <a:moveTo>
                      <a:pt x="221541" y="0"/>
                    </a:moveTo>
                    <a:lnTo>
                      <a:pt x="0" y="503276"/>
                    </a:lnTo>
                    <a:lnTo>
                      <a:pt x="162310" y="503276"/>
                    </a:lnTo>
                    <a:lnTo>
                      <a:pt x="349152" y="64161"/>
                    </a:lnTo>
                    <a:lnTo>
                      <a:pt x="349152" y="503276"/>
                    </a:lnTo>
                    <a:lnTo>
                      <a:pt x="496363" y="503276"/>
                    </a:lnTo>
                    <a:lnTo>
                      <a:pt x="496363" y="40218"/>
                    </a:lnTo>
                    <a:lnTo>
                      <a:pt x="221541"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3" name="Freeform: Shape 182">
                <a:extLst>
                  <a:ext uri="{FF2B5EF4-FFF2-40B4-BE49-F238E27FC236}">
                    <a16:creationId xmlns:a16="http://schemas.microsoft.com/office/drawing/2014/main" id="{B610CCB6-41EB-4902-A93D-01333AE5D284}"/>
                  </a:ext>
                </a:extLst>
              </p:cNvPr>
              <p:cNvSpPr/>
              <p:nvPr/>
            </p:nvSpPr>
            <p:spPr bwMode="auto">
              <a:xfrm flipH="1">
                <a:off x="12996874" y="4865455"/>
                <a:ext cx="276378" cy="427649"/>
              </a:xfrm>
              <a:custGeom>
                <a:avLst/>
                <a:gdLst>
                  <a:gd name="connsiteX0" fmla="*/ 0 w 276378"/>
                  <a:gd name="connsiteY0" fmla="*/ 0 h 427649"/>
                  <a:gd name="connsiteX1" fmla="*/ 0 w 276378"/>
                  <a:gd name="connsiteY1" fmla="*/ 427649 h 427649"/>
                  <a:gd name="connsiteX2" fmla="*/ 128965 w 276378"/>
                  <a:gd name="connsiteY2" fmla="*/ 427649 h 427649"/>
                  <a:gd name="connsiteX3" fmla="*/ 276378 w 276378"/>
                  <a:gd name="connsiteY3" fmla="*/ 40446 h 427649"/>
                  <a:gd name="connsiteX4" fmla="*/ 145241 w 276378"/>
                  <a:gd name="connsiteY4" fmla="*/ 21255 h 427649"/>
                  <a:gd name="connsiteX5" fmla="*/ 133999 w 276378"/>
                  <a:gd name="connsiteY5" fmla="*/ 50185 h 427649"/>
                  <a:gd name="connsiteX6" fmla="*/ 139219 w 276378"/>
                  <a:gd name="connsiteY6" fmla="*/ 20374 h 427649"/>
                  <a:gd name="connsiteX7" fmla="*/ 0 w 276378"/>
                  <a:gd name="connsiteY7" fmla="*/ 0 h 4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78" h="427649">
                    <a:moveTo>
                      <a:pt x="0" y="0"/>
                    </a:moveTo>
                    <a:lnTo>
                      <a:pt x="0" y="427649"/>
                    </a:lnTo>
                    <a:lnTo>
                      <a:pt x="128965" y="427649"/>
                    </a:lnTo>
                    <a:lnTo>
                      <a:pt x="276378" y="40446"/>
                    </a:lnTo>
                    <a:lnTo>
                      <a:pt x="145241" y="21255"/>
                    </a:lnTo>
                    <a:lnTo>
                      <a:pt x="133999" y="50185"/>
                    </a:lnTo>
                    <a:lnTo>
                      <a:pt x="139219" y="20374"/>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2" name="Freeform: Shape 181">
                <a:extLst>
                  <a:ext uri="{FF2B5EF4-FFF2-40B4-BE49-F238E27FC236}">
                    <a16:creationId xmlns:a16="http://schemas.microsoft.com/office/drawing/2014/main" id="{A13E6DB6-3C85-4D6F-B174-70A21613CDF3}"/>
                  </a:ext>
                </a:extLst>
              </p:cNvPr>
              <p:cNvSpPr/>
              <p:nvPr/>
            </p:nvSpPr>
            <p:spPr bwMode="auto">
              <a:xfrm flipH="1">
                <a:off x="12774374" y="4917472"/>
                <a:ext cx="143435" cy="375632"/>
              </a:xfrm>
              <a:custGeom>
                <a:avLst/>
                <a:gdLst>
                  <a:gd name="connsiteX0" fmla="*/ 0 w 143435"/>
                  <a:gd name="connsiteY0" fmla="*/ 0 h 375632"/>
                  <a:gd name="connsiteX1" fmla="*/ 0 w 143435"/>
                  <a:gd name="connsiteY1" fmla="*/ 375632 h 375632"/>
                  <a:gd name="connsiteX2" fmla="*/ 143435 w 143435"/>
                  <a:gd name="connsiteY2" fmla="*/ 375632 h 375632"/>
                  <a:gd name="connsiteX3" fmla="*/ 143435 w 143435"/>
                  <a:gd name="connsiteY3" fmla="*/ 20991 h 375632"/>
                  <a:gd name="connsiteX4" fmla="*/ 0 w 143435"/>
                  <a:gd name="connsiteY4" fmla="*/ 0 h 375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35" h="375632">
                    <a:moveTo>
                      <a:pt x="0" y="0"/>
                    </a:moveTo>
                    <a:lnTo>
                      <a:pt x="0" y="375632"/>
                    </a:lnTo>
                    <a:lnTo>
                      <a:pt x="143435" y="375632"/>
                    </a:lnTo>
                    <a:lnTo>
                      <a:pt x="143435" y="2099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1" name="Freeform: Shape 180">
                <a:extLst>
                  <a:ext uri="{FF2B5EF4-FFF2-40B4-BE49-F238E27FC236}">
                    <a16:creationId xmlns:a16="http://schemas.microsoft.com/office/drawing/2014/main" id="{65AA57E5-A3CA-4043-B40C-B9C99F690590}"/>
                  </a:ext>
                </a:extLst>
              </p:cNvPr>
              <p:cNvSpPr/>
              <p:nvPr/>
            </p:nvSpPr>
            <p:spPr bwMode="auto">
              <a:xfrm flipH="1">
                <a:off x="12062102" y="4973430"/>
                <a:ext cx="534738" cy="319673"/>
              </a:xfrm>
              <a:custGeom>
                <a:avLst/>
                <a:gdLst>
                  <a:gd name="connsiteX0" fmla="*/ 61405 w 534738"/>
                  <a:gd name="connsiteY0" fmla="*/ 0 h 319673"/>
                  <a:gd name="connsiteX1" fmla="*/ 0 w 534738"/>
                  <a:gd name="connsiteY1" fmla="*/ 319673 h 319673"/>
                  <a:gd name="connsiteX2" fmla="*/ 145951 w 534738"/>
                  <a:gd name="connsiteY2" fmla="*/ 319673 h 319673"/>
                  <a:gd name="connsiteX3" fmla="*/ 175520 w 534738"/>
                  <a:gd name="connsiteY3" fmla="*/ 132829 h 319673"/>
                  <a:gd name="connsiteX4" fmla="*/ 359847 w 534738"/>
                  <a:gd name="connsiteY4" fmla="*/ 132829 h 319673"/>
                  <a:gd name="connsiteX5" fmla="*/ 389414 w 534738"/>
                  <a:gd name="connsiteY5" fmla="*/ 319673 h 319673"/>
                  <a:gd name="connsiteX6" fmla="*/ 534738 w 534738"/>
                  <a:gd name="connsiteY6" fmla="*/ 319673 h 319673"/>
                  <a:gd name="connsiteX7" fmla="*/ 534738 w 534738"/>
                  <a:gd name="connsiteY7" fmla="*/ 317156 h 319673"/>
                  <a:gd name="connsiteX8" fmla="*/ 485280 w 534738"/>
                  <a:gd name="connsiteY8" fmla="*/ 62032 h 319673"/>
                  <a:gd name="connsiteX9" fmla="*/ 61405 w 534738"/>
                  <a:gd name="connsiteY9" fmla="*/ 0 h 31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738" h="319673">
                    <a:moveTo>
                      <a:pt x="61405" y="0"/>
                    </a:moveTo>
                    <a:lnTo>
                      <a:pt x="0" y="319673"/>
                    </a:lnTo>
                    <a:lnTo>
                      <a:pt x="145951" y="319673"/>
                    </a:lnTo>
                    <a:lnTo>
                      <a:pt x="175520" y="132829"/>
                    </a:lnTo>
                    <a:lnTo>
                      <a:pt x="359847" y="132829"/>
                    </a:lnTo>
                    <a:lnTo>
                      <a:pt x="389414" y="319673"/>
                    </a:lnTo>
                    <a:lnTo>
                      <a:pt x="534738" y="319673"/>
                    </a:lnTo>
                    <a:lnTo>
                      <a:pt x="534738" y="317156"/>
                    </a:lnTo>
                    <a:lnTo>
                      <a:pt x="485280" y="62032"/>
                    </a:lnTo>
                    <a:lnTo>
                      <a:pt x="61405"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80" name="Freeform: Shape 179">
                <a:extLst>
                  <a:ext uri="{FF2B5EF4-FFF2-40B4-BE49-F238E27FC236}">
                    <a16:creationId xmlns:a16="http://schemas.microsoft.com/office/drawing/2014/main" id="{3F1DCE30-505B-4F4B-A9C1-95B3586DBE07}"/>
                  </a:ext>
                </a:extLst>
              </p:cNvPr>
              <p:cNvSpPr/>
              <p:nvPr/>
            </p:nvSpPr>
            <p:spPr bwMode="auto">
              <a:xfrm flipH="1">
                <a:off x="11703766" y="5073413"/>
                <a:ext cx="148469" cy="219691"/>
              </a:xfrm>
              <a:custGeom>
                <a:avLst/>
                <a:gdLst>
                  <a:gd name="connsiteX0" fmla="*/ 0 w 148469"/>
                  <a:gd name="connsiteY0" fmla="*/ 0 h 219691"/>
                  <a:gd name="connsiteX1" fmla="*/ 0 w 148469"/>
                  <a:gd name="connsiteY1" fmla="*/ 219691 h 219691"/>
                  <a:gd name="connsiteX2" fmla="*/ 148469 w 148469"/>
                  <a:gd name="connsiteY2" fmla="*/ 219691 h 219691"/>
                  <a:gd name="connsiteX3" fmla="*/ 148469 w 148469"/>
                  <a:gd name="connsiteY3" fmla="*/ 21728 h 219691"/>
                  <a:gd name="connsiteX4" fmla="*/ 0 w 148469"/>
                  <a:gd name="connsiteY4" fmla="*/ 0 h 21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69" h="219691">
                    <a:moveTo>
                      <a:pt x="0" y="0"/>
                    </a:moveTo>
                    <a:lnTo>
                      <a:pt x="0" y="219691"/>
                    </a:lnTo>
                    <a:lnTo>
                      <a:pt x="148469" y="219691"/>
                    </a:lnTo>
                    <a:lnTo>
                      <a:pt x="148469" y="21728"/>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79" name="Freeform: Shape 178">
                <a:extLst>
                  <a:ext uri="{FF2B5EF4-FFF2-40B4-BE49-F238E27FC236}">
                    <a16:creationId xmlns:a16="http://schemas.microsoft.com/office/drawing/2014/main" id="{A10E7436-B15B-4DFE-841F-D92A940F2835}"/>
                  </a:ext>
                </a:extLst>
              </p:cNvPr>
              <p:cNvSpPr/>
              <p:nvPr/>
            </p:nvSpPr>
            <p:spPr bwMode="auto">
              <a:xfrm flipH="1">
                <a:off x="11357130" y="5124325"/>
                <a:ext cx="147211" cy="168779"/>
              </a:xfrm>
              <a:custGeom>
                <a:avLst/>
                <a:gdLst>
                  <a:gd name="connsiteX0" fmla="*/ 0 w 147211"/>
                  <a:gd name="connsiteY0" fmla="*/ 0 h 168779"/>
                  <a:gd name="connsiteX1" fmla="*/ 0 w 147211"/>
                  <a:gd name="connsiteY1" fmla="*/ 168779 h 168779"/>
                  <a:gd name="connsiteX2" fmla="*/ 147211 w 147211"/>
                  <a:gd name="connsiteY2" fmla="*/ 168779 h 168779"/>
                  <a:gd name="connsiteX3" fmla="*/ 147211 w 147211"/>
                  <a:gd name="connsiteY3" fmla="*/ 21544 h 168779"/>
                  <a:gd name="connsiteX4" fmla="*/ 0 w 147211"/>
                  <a:gd name="connsiteY4" fmla="*/ 0 h 16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11" h="168779">
                    <a:moveTo>
                      <a:pt x="0" y="0"/>
                    </a:moveTo>
                    <a:lnTo>
                      <a:pt x="0" y="168779"/>
                    </a:lnTo>
                    <a:lnTo>
                      <a:pt x="147211" y="168779"/>
                    </a:lnTo>
                    <a:lnTo>
                      <a:pt x="147211" y="21544"/>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78" name="Freeform: Shape 177">
                <a:extLst>
                  <a:ext uri="{FF2B5EF4-FFF2-40B4-BE49-F238E27FC236}">
                    <a16:creationId xmlns:a16="http://schemas.microsoft.com/office/drawing/2014/main" id="{51CE12DD-B604-4DD7-A641-EC38AD0D24AE}"/>
                  </a:ext>
                </a:extLst>
              </p:cNvPr>
              <p:cNvSpPr/>
              <p:nvPr/>
            </p:nvSpPr>
            <p:spPr bwMode="auto">
              <a:xfrm flipH="1">
                <a:off x="10880147" y="5194221"/>
                <a:ext cx="146581" cy="98885"/>
              </a:xfrm>
              <a:custGeom>
                <a:avLst/>
                <a:gdLst>
                  <a:gd name="connsiteX0" fmla="*/ 0 w 146581"/>
                  <a:gd name="connsiteY0" fmla="*/ 0 h 98885"/>
                  <a:gd name="connsiteX1" fmla="*/ 0 w 146581"/>
                  <a:gd name="connsiteY1" fmla="*/ 98885 h 98885"/>
                  <a:gd name="connsiteX2" fmla="*/ 146581 w 146581"/>
                  <a:gd name="connsiteY2" fmla="*/ 98885 h 98885"/>
                  <a:gd name="connsiteX3" fmla="*/ 146581 w 146581"/>
                  <a:gd name="connsiteY3" fmla="*/ 21452 h 98885"/>
                  <a:gd name="connsiteX4" fmla="*/ 0 w 146581"/>
                  <a:gd name="connsiteY4" fmla="*/ 0 h 98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1" h="98885">
                    <a:moveTo>
                      <a:pt x="0" y="0"/>
                    </a:moveTo>
                    <a:lnTo>
                      <a:pt x="0" y="98885"/>
                    </a:lnTo>
                    <a:lnTo>
                      <a:pt x="146581" y="98885"/>
                    </a:lnTo>
                    <a:lnTo>
                      <a:pt x="146581" y="21452"/>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grpSp>
      </p:grpSp>
      <p:pic>
        <p:nvPicPr>
          <p:cNvPr id="4" name="Picture 3">
            <a:extLst>
              <a:ext uri="{FF2B5EF4-FFF2-40B4-BE49-F238E27FC236}">
                <a16:creationId xmlns:a16="http://schemas.microsoft.com/office/drawing/2014/main" id="{E5A80BD4-88F3-3487-C527-CCBBBC098BC7}"/>
              </a:ext>
            </a:extLst>
          </p:cNvPr>
          <p:cNvPicPr>
            <a:picLocks noChangeAspect="1"/>
          </p:cNvPicPr>
          <p:nvPr/>
        </p:nvPicPr>
        <p:blipFill rotWithShape="1">
          <a:blip r:embed="rId2"/>
          <a:srcRect b="16690"/>
          <a:stretch/>
        </p:blipFill>
        <p:spPr>
          <a:xfrm>
            <a:off x="10070234" y="-3809"/>
            <a:ext cx="2104105" cy="985143"/>
          </a:xfrm>
          <a:prstGeom prst="rect">
            <a:avLst/>
          </a:prstGeom>
        </p:spPr>
      </p:pic>
    </p:spTree>
    <p:extLst>
      <p:ext uri="{BB962C8B-B14F-4D97-AF65-F5344CB8AC3E}">
        <p14:creationId xmlns:p14="http://schemas.microsoft.com/office/powerpoint/2010/main" val="427602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58A0-33FB-4123-856B-A112A7B8EA86}"/>
              </a:ext>
            </a:extLst>
          </p:cNvPr>
          <p:cNvSpPr>
            <a:spLocks noGrp="1"/>
          </p:cNvSpPr>
          <p:nvPr>
            <p:ph type="title"/>
          </p:nvPr>
        </p:nvSpPr>
        <p:spPr>
          <a:xfrm>
            <a:off x="593364" y="1027646"/>
            <a:ext cx="10515600" cy="939125"/>
          </a:xfrm>
        </p:spPr>
        <p:txBody>
          <a:bodyPr anchor="t">
            <a:normAutofit/>
          </a:bodyPr>
          <a:lstStyle/>
          <a:p>
            <a:r>
              <a:rPr lang="en-GB" dirty="0"/>
              <a:t>Aim &amp; Objectives of the Research </a:t>
            </a:r>
          </a:p>
        </p:txBody>
      </p:sp>
      <p:sp>
        <p:nvSpPr>
          <p:cNvPr id="3" name="Content Placeholder 2">
            <a:extLst>
              <a:ext uri="{FF2B5EF4-FFF2-40B4-BE49-F238E27FC236}">
                <a16:creationId xmlns:a16="http://schemas.microsoft.com/office/drawing/2014/main" id="{CFB6A4FA-7B23-49B9-8F4D-011BD6E52B88}"/>
              </a:ext>
            </a:extLst>
          </p:cNvPr>
          <p:cNvSpPr>
            <a:spLocks noGrp="1"/>
          </p:cNvSpPr>
          <p:nvPr>
            <p:ph sz="half" idx="1"/>
          </p:nvPr>
        </p:nvSpPr>
        <p:spPr>
          <a:xfrm>
            <a:off x="593363" y="1774879"/>
            <a:ext cx="5787339" cy="4351338"/>
          </a:xfrm>
        </p:spPr>
        <p:txBody>
          <a:bodyPr>
            <a:normAutofit/>
          </a:bodyPr>
          <a:lstStyle/>
          <a:p>
            <a:pPr marL="0" indent="0">
              <a:buNone/>
            </a:pPr>
            <a:r>
              <a:rPr lang="en-GB" sz="2000" dirty="0"/>
              <a:t>This study aims to identify the main causes of fuel poverty and critically analyse the impact of policy measures taken by the UK government, with a view to provide alternative green approaches to combat the crisis. The objective of the research is to:</a:t>
            </a:r>
          </a:p>
          <a:p>
            <a:pPr marL="571500" indent="-571500">
              <a:buAutoNum type="romanLcParenBoth"/>
            </a:pPr>
            <a:r>
              <a:rPr lang="en-GB" sz="2000" dirty="0"/>
              <a:t>Evaluate the main causes and impact of fuel poverty within the UK by drawing parameters from various definitions.</a:t>
            </a:r>
          </a:p>
          <a:p>
            <a:pPr marL="571500" indent="-571500">
              <a:buAutoNum type="romanLcParenBoth"/>
            </a:pPr>
            <a:r>
              <a:rPr lang="en-GB" sz="2000" dirty="0"/>
              <a:t>Analyse the impact of government policy on the fuel poverty.</a:t>
            </a:r>
          </a:p>
          <a:p>
            <a:pPr marL="571500" indent="-571500">
              <a:buAutoNum type="romanLcParenBoth"/>
            </a:pPr>
            <a:r>
              <a:rPr lang="en-GB" sz="2000" dirty="0"/>
              <a:t>Identify the renewable energy options.</a:t>
            </a:r>
          </a:p>
          <a:p>
            <a:pPr marL="571500" indent="-571500">
              <a:buAutoNum type="romanLcParenBoth"/>
            </a:pPr>
            <a:r>
              <a:rPr lang="en-GB" sz="2000" dirty="0"/>
              <a:t>Recommend  policy measures. </a:t>
            </a:r>
          </a:p>
        </p:txBody>
      </p:sp>
      <p:pic>
        <p:nvPicPr>
          <p:cNvPr id="7" name="Picture 6">
            <a:extLst>
              <a:ext uri="{FF2B5EF4-FFF2-40B4-BE49-F238E27FC236}">
                <a16:creationId xmlns:a16="http://schemas.microsoft.com/office/drawing/2014/main" id="{E694BFAF-9B1A-481A-AD88-CEA1EB12C403}"/>
              </a:ext>
            </a:extLst>
          </p:cNvPr>
          <p:cNvPicPr>
            <a:picLocks noChangeAspect="1"/>
          </p:cNvPicPr>
          <p:nvPr/>
        </p:nvPicPr>
        <p:blipFill>
          <a:blip r:embed="rId3"/>
          <a:stretch>
            <a:fillRect/>
          </a:stretch>
        </p:blipFill>
        <p:spPr>
          <a:xfrm>
            <a:off x="6925019" y="1658039"/>
            <a:ext cx="3371161" cy="3371161"/>
          </a:xfrm>
          <a:prstGeom prst="rect">
            <a:avLst/>
          </a:prstGeom>
          <a:noFill/>
        </p:spPr>
      </p:pic>
      <p:sp>
        <p:nvSpPr>
          <p:cNvPr id="4" name="Date Placeholder 3">
            <a:extLst>
              <a:ext uri="{FF2B5EF4-FFF2-40B4-BE49-F238E27FC236}">
                <a16:creationId xmlns:a16="http://schemas.microsoft.com/office/drawing/2014/main" id="{6F5566A7-06F5-4CE9-BD0E-280BE15930BE}"/>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12" name="Footer Placeholder 5">
            <a:extLst>
              <a:ext uri="{FF2B5EF4-FFF2-40B4-BE49-F238E27FC236}">
                <a16:creationId xmlns:a16="http://schemas.microsoft.com/office/drawing/2014/main" id="{1C9B0EFA-B621-2235-CFE5-ED6DCFE5FEFC}"/>
              </a:ext>
            </a:extLst>
          </p:cNvPr>
          <p:cNvSpPr>
            <a:spLocks noGrp="1"/>
          </p:cNvSpPr>
          <p:nvPr>
            <p:ph type="ftr" sz="quarter" idx="11"/>
          </p:nvPr>
        </p:nvSpPr>
        <p:spPr>
          <a:xfrm>
            <a:off x="1736202" y="6453450"/>
            <a:ext cx="6370899" cy="365125"/>
          </a:xfrm>
        </p:spPr>
        <p:txBody>
          <a:bodyPr/>
          <a:lstStyle/>
          <a:p>
            <a:endParaRPr lang="en-US" dirty="0"/>
          </a:p>
        </p:txBody>
      </p:sp>
      <p:sp>
        <p:nvSpPr>
          <p:cNvPr id="6" name="Slide Number Placeholder 5">
            <a:extLst>
              <a:ext uri="{FF2B5EF4-FFF2-40B4-BE49-F238E27FC236}">
                <a16:creationId xmlns:a16="http://schemas.microsoft.com/office/drawing/2014/main" id="{B59B3F70-AF33-4788-BF6B-6BD495C72336}"/>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3</a:t>
            </a:fld>
            <a:endParaRPr lang="en-US"/>
          </a:p>
        </p:txBody>
      </p:sp>
      <p:pic>
        <p:nvPicPr>
          <p:cNvPr id="5" name="Picture 4">
            <a:extLst>
              <a:ext uri="{FF2B5EF4-FFF2-40B4-BE49-F238E27FC236}">
                <a16:creationId xmlns:a16="http://schemas.microsoft.com/office/drawing/2014/main" id="{A544F6D0-8D2C-3361-5746-3E3669ABB5D3}"/>
              </a:ext>
            </a:extLst>
          </p:cNvPr>
          <p:cNvPicPr>
            <a:picLocks noChangeAspect="1"/>
          </p:cNvPicPr>
          <p:nvPr/>
        </p:nvPicPr>
        <p:blipFill rotWithShape="1">
          <a:blip r:embed="rId4"/>
          <a:srcRect b="16690"/>
          <a:stretch/>
        </p:blipFill>
        <p:spPr>
          <a:xfrm>
            <a:off x="9963160" y="4972657"/>
            <a:ext cx="2104105" cy="985143"/>
          </a:xfrm>
          <a:prstGeom prst="rect">
            <a:avLst/>
          </a:prstGeom>
        </p:spPr>
      </p:pic>
    </p:spTree>
    <p:extLst>
      <p:ext uri="{BB962C8B-B14F-4D97-AF65-F5344CB8AC3E}">
        <p14:creationId xmlns:p14="http://schemas.microsoft.com/office/powerpoint/2010/main" val="51730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6E1D-AE91-4574-837C-891EFD945AA6}"/>
              </a:ext>
            </a:extLst>
          </p:cNvPr>
          <p:cNvSpPr>
            <a:spLocks noGrp="1"/>
          </p:cNvSpPr>
          <p:nvPr>
            <p:ph type="title"/>
          </p:nvPr>
        </p:nvSpPr>
        <p:spPr>
          <a:xfrm>
            <a:off x="593364" y="1027646"/>
            <a:ext cx="10515600" cy="939125"/>
          </a:xfrm>
        </p:spPr>
        <p:txBody>
          <a:bodyPr anchor="t">
            <a:normAutofit/>
          </a:bodyPr>
          <a:lstStyle/>
          <a:p>
            <a:r>
              <a:rPr lang="en-GB" dirty="0"/>
              <a:t>Fuel Poverty Definitions</a:t>
            </a:r>
          </a:p>
        </p:txBody>
      </p:sp>
      <p:sp>
        <p:nvSpPr>
          <p:cNvPr id="3" name="Content Placeholder 2">
            <a:extLst>
              <a:ext uri="{FF2B5EF4-FFF2-40B4-BE49-F238E27FC236}">
                <a16:creationId xmlns:a16="http://schemas.microsoft.com/office/drawing/2014/main" id="{E5C15C2C-0746-4C6F-95F3-C6CDB26DBE3E}"/>
              </a:ext>
            </a:extLst>
          </p:cNvPr>
          <p:cNvSpPr>
            <a:spLocks noGrp="1"/>
          </p:cNvSpPr>
          <p:nvPr>
            <p:ph sz="half" idx="1"/>
          </p:nvPr>
        </p:nvSpPr>
        <p:spPr>
          <a:xfrm>
            <a:off x="593364" y="1774879"/>
            <a:ext cx="9876516" cy="4351338"/>
          </a:xfrm>
        </p:spPr>
        <p:txBody>
          <a:bodyPr>
            <a:normAutofit/>
          </a:bodyPr>
          <a:lstStyle/>
          <a:p>
            <a:r>
              <a:rPr lang="en-GB" sz="2000" dirty="0"/>
              <a:t>Inability to afford adequate warmth at home (Bradshaw and Hutton 1983)  </a:t>
            </a:r>
          </a:p>
          <a:p>
            <a:r>
              <a:rPr lang="en-GB" sz="2000" dirty="0"/>
              <a:t>Energy expenditure exceeding 10% of the household income (Boardman 1991)  Northern Island and Wales</a:t>
            </a:r>
          </a:p>
          <a:p>
            <a:r>
              <a:rPr lang="en-GB" sz="2000" dirty="0"/>
              <a:t>Fuel poverty in the England is now measured using the Low Income Low Energy Efficiency (LILEE) indicator. Under this indicator, a household is considered to be fuel poor if:</a:t>
            </a:r>
          </a:p>
          <a:p>
            <a:pPr lvl="1"/>
            <a:r>
              <a:rPr lang="en-GB" sz="2000" dirty="0"/>
              <a:t>they are living in a property with a fuel poverty energy efficiency rating of band D or below</a:t>
            </a:r>
          </a:p>
          <a:p>
            <a:pPr marL="457200" lvl="1" indent="0">
              <a:buNone/>
            </a:pPr>
            <a:r>
              <a:rPr lang="en-GB" sz="2000" dirty="0"/>
              <a:t>	and</a:t>
            </a:r>
          </a:p>
          <a:p>
            <a:pPr lvl="1"/>
            <a:r>
              <a:rPr lang="en-GB" sz="2000" dirty="0"/>
              <a:t>when they spend the required amount to heat their home, they are left with a residual income below the official poverty line.</a:t>
            </a:r>
          </a:p>
        </p:txBody>
      </p:sp>
      <p:sp>
        <p:nvSpPr>
          <p:cNvPr id="4" name="Date Placeholder 3">
            <a:extLst>
              <a:ext uri="{FF2B5EF4-FFF2-40B4-BE49-F238E27FC236}">
                <a16:creationId xmlns:a16="http://schemas.microsoft.com/office/drawing/2014/main" id="{90A278F9-BEF7-44A9-98F0-36331D80D4EF}"/>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12" name="Footer Placeholder 5">
            <a:extLst>
              <a:ext uri="{FF2B5EF4-FFF2-40B4-BE49-F238E27FC236}">
                <a16:creationId xmlns:a16="http://schemas.microsoft.com/office/drawing/2014/main" id="{04D66349-90DF-8336-BA9A-A23370AFB64C}"/>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4DDE0465-7C34-4984-A465-993C0F96EEA1}"/>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4</a:t>
            </a:fld>
            <a:endParaRPr lang="en-US"/>
          </a:p>
        </p:txBody>
      </p:sp>
      <p:pic>
        <p:nvPicPr>
          <p:cNvPr id="10" name="Picture 9">
            <a:extLst>
              <a:ext uri="{FF2B5EF4-FFF2-40B4-BE49-F238E27FC236}">
                <a16:creationId xmlns:a16="http://schemas.microsoft.com/office/drawing/2014/main" id="{33D215A9-77FD-4ACE-8317-211BE22536EE}"/>
              </a:ext>
            </a:extLst>
          </p:cNvPr>
          <p:cNvPicPr>
            <a:picLocks noChangeAspect="1"/>
          </p:cNvPicPr>
          <p:nvPr/>
        </p:nvPicPr>
        <p:blipFill rotWithShape="1">
          <a:blip r:embed="rId3"/>
          <a:srcRect l="12366" r="8444" b="-3"/>
          <a:stretch/>
        </p:blipFill>
        <p:spPr>
          <a:xfrm>
            <a:off x="10075670" y="0"/>
            <a:ext cx="2066588" cy="1735453"/>
          </a:xfrm>
          <a:prstGeom prst="rect">
            <a:avLst/>
          </a:prstGeom>
          <a:noFill/>
        </p:spPr>
      </p:pic>
      <p:pic>
        <p:nvPicPr>
          <p:cNvPr id="5" name="Picture 4">
            <a:extLst>
              <a:ext uri="{FF2B5EF4-FFF2-40B4-BE49-F238E27FC236}">
                <a16:creationId xmlns:a16="http://schemas.microsoft.com/office/drawing/2014/main" id="{1F6AD17A-1125-72E8-B36E-ACFC73FA5267}"/>
              </a:ext>
            </a:extLst>
          </p:cNvPr>
          <p:cNvPicPr>
            <a:picLocks noChangeAspect="1"/>
          </p:cNvPicPr>
          <p:nvPr/>
        </p:nvPicPr>
        <p:blipFill rotWithShape="1">
          <a:blip r:embed="rId4"/>
          <a:srcRect b="16690"/>
          <a:stretch/>
        </p:blipFill>
        <p:spPr>
          <a:xfrm>
            <a:off x="9494531" y="4858965"/>
            <a:ext cx="2104105" cy="985143"/>
          </a:xfrm>
          <a:prstGeom prst="rect">
            <a:avLst/>
          </a:prstGeom>
        </p:spPr>
      </p:pic>
    </p:spTree>
    <p:extLst>
      <p:ext uri="{BB962C8B-B14F-4D97-AF65-F5344CB8AC3E}">
        <p14:creationId xmlns:p14="http://schemas.microsoft.com/office/powerpoint/2010/main" val="353997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FBB-24C1-48D2-AE77-A45192345876}"/>
              </a:ext>
            </a:extLst>
          </p:cNvPr>
          <p:cNvSpPr>
            <a:spLocks noGrp="1"/>
          </p:cNvSpPr>
          <p:nvPr>
            <p:ph type="title"/>
          </p:nvPr>
        </p:nvSpPr>
        <p:spPr/>
        <p:txBody>
          <a:bodyPr/>
          <a:lstStyle/>
          <a:p>
            <a:r>
              <a:rPr lang="en-GB" dirty="0"/>
              <a:t>Existing Studies on Fuel Poverty</a:t>
            </a:r>
          </a:p>
        </p:txBody>
      </p:sp>
      <p:sp>
        <p:nvSpPr>
          <p:cNvPr id="3" name="Content Placeholder 2">
            <a:extLst>
              <a:ext uri="{FF2B5EF4-FFF2-40B4-BE49-F238E27FC236}">
                <a16:creationId xmlns:a16="http://schemas.microsoft.com/office/drawing/2014/main" id="{B150611B-3AD1-4AAD-9F46-2893D6A228FE}"/>
              </a:ext>
            </a:extLst>
          </p:cNvPr>
          <p:cNvSpPr>
            <a:spLocks noGrp="1"/>
          </p:cNvSpPr>
          <p:nvPr>
            <p:ph idx="1"/>
          </p:nvPr>
        </p:nvSpPr>
        <p:spPr>
          <a:xfrm>
            <a:off x="595843" y="1757928"/>
            <a:ext cx="10102637" cy="4695521"/>
          </a:xfrm>
        </p:spPr>
        <p:txBody>
          <a:bodyPr/>
          <a:lstStyle/>
          <a:p>
            <a:r>
              <a:rPr lang="en-GB" sz="2000" dirty="0"/>
              <a:t>Fuel poverty and energy poverty have been used interchangeably. (Deller Turner &amp; Price 2021; Li et at 2014)</a:t>
            </a:r>
          </a:p>
          <a:p>
            <a:r>
              <a:rPr lang="en-GB" sz="2000" dirty="0"/>
              <a:t>Several studies have been conducted to analyse the </a:t>
            </a:r>
            <a:r>
              <a:rPr lang="en-GB" sz="2000" b="1" dirty="0"/>
              <a:t>definition</a:t>
            </a:r>
            <a:r>
              <a:rPr lang="en-GB" sz="2000" dirty="0"/>
              <a:t> of fuel poverty (Thomson &amp; Snell 2012, Hill 2012).</a:t>
            </a:r>
          </a:p>
          <a:p>
            <a:r>
              <a:rPr lang="en-GB" sz="2000" b="1" dirty="0"/>
              <a:t>Drivers of fuel poverty </a:t>
            </a:r>
            <a:r>
              <a:rPr lang="en-GB" sz="2000" dirty="0"/>
              <a:t>analysed in the literature (Thomson &amp; Snell 2012, </a:t>
            </a:r>
            <a:r>
              <a:rPr lang="en-GB" sz="2000" dirty="0" err="1"/>
              <a:t>Fillipidou</a:t>
            </a:r>
            <a:r>
              <a:rPr lang="en-GB" sz="2000" dirty="0"/>
              <a:t> et al 2018, </a:t>
            </a:r>
            <a:r>
              <a:rPr lang="en-GB" sz="2000" dirty="0" err="1"/>
              <a:t>Bouzarouski</a:t>
            </a:r>
            <a:r>
              <a:rPr lang="en-GB" sz="2000" dirty="0"/>
              <a:t> et al 2018).</a:t>
            </a:r>
          </a:p>
          <a:p>
            <a:r>
              <a:rPr lang="en-GB" sz="2000" b="1" dirty="0"/>
              <a:t>Impact of fuel poverty </a:t>
            </a:r>
            <a:r>
              <a:rPr lang="en-GB" sz="2000" dirty="0"/>
              <a:t>on the health and wellbeing of individuals especially vulnerable groups studied (</a:t>
            </a:r>
            <a:r>
              <a:rPr lang="en-GB" sz="2000" dirty="0" err="1"/>
              <a:t>Awaworyi</a:t>
            </a:r>
            <a:r>
              <a:rPr lang="en-GB" sz="2000" dirty="0"/>
              <a:t> &amp; Smyth, 2020; </a:t>
            </a:r>
            <a:r>
              <a:rPr lang="en-GB" sz="2000" dirty="0" err="1"/>
              <a:t>Llorca</a:t>
            </a:r>
            <a:r>
              <a:rPr lang="en-GB" sz="2000" dirty="0"/>
              <a:t> et al. 2020; Wang et al 2022).</a:t>
            </a:r>
          </a:p>
          <a:p>
            <a:r>
              <a:rPr lang="en-GB" sz="2000" dirty="0"/>
              <a:t>The </a:t>
            </a:r>
            <a:r>
              <a:rPr lang="en-GB" sz="2000" b="1" dirty="0"/>
              <a:t>government policy and interventions </a:t>
            </a:r>
            <a:r>
              <a:rPr lang="en-GB" sz="2000" dirty="0"/>
              <a:t>have been critically analysed (</a:t>
            </a:r>
            <a:r>
              <a:rPr lang="en-GB" sz="2000" dirty="0" err="1"/>
              <a:t>Matiolli</a:t>
            </a:r>
            <a:r>
              <a:rPr lang="en-GB" sz="2000" dirty="0"/>
              <a:t> et al 2018).</a:t>
            </a:r>
          </a:p>
          <a:p>
            <a:r>
              <a:rPr lang="en-GB" sz="2000" dirty="0"/>
              <a:t>In addition to managing the fuel poverty issues, </a:t>
            </a:r>
            <a:r>
              <a:rPr lang="en-GB" sz="2000" b="1" dirty="0"/>
              <a:t>decarbonising heating </a:t>
            </a:r>
            <a:r>
              <a:rPr lang="en-GB" sz="2000" dirty="0"/>
              <a:t>is also an additional challenge that the UK policy makers. Several studies have evaluated the renewable energy options available (Chaudry et al., 2015; </a:t>
            </a:r>
            <a:r>
              <a:rPr lang="en-GB" sz="2000" dirty="0" err="1"/>
              <a:t>Risinggård</a:t>
            </a:r>
            <a:r>
              <a:rPr lang="en-GB" sz="2000" dirty="0"/>
              <a:t>  et al., 2023)</a:t>
            </a:r>
          </a:p>
          <a:p>
            <a:endParaRPr lang="en-GB" sz="2000" dirty="0"/>
          </a:p>
          <a:p>
            <a:pPr marL="0" indent="0">
              <a:buNone/>
            </a:pPr>
            <a:endParaRPr lang="en-GB" dirty="0"/>
          </a:p>
        </p:txBody>
      </p:sp>
      <p:sp>
        <p:nvSpPr>
          <p:cNvPr id="4" name="Date Placeholder 3">
            <a:extLst>
              <a:ext uri="{FF2B5EF4-FFF2-40B4-BE49-F238E27FC236}">
                <a16:creationId xmlns:a16="http://schemas.microsoft.com/office/drawing/2014/main" id="{3B2A820B-5FC0-49B9-91EA-F9410A1B86F7}"/>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762D2C9F-2216-458C-86FA-70F3EC8AD1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3BFB69-2AF4-47BB-B3DB-D0729FE9DC70}"/>
              </a:ext>
            </a:extLst>
          </p:cNvPr>
          <p:cNvSpPr>
            <a:spLocks noGrp="1"/>
          </p:cNvSpPr>
          <p:nvPr>
            <p:ph type="sldNum" sz="quarter" idx="12"/>
          </p:nvPr>
        </p:nvSpPr>
        <p:spPr/>
        <p:txBody>
          <a:bodyPr/>
          <a:lstStyle/>
          <a:p>
            <a:fld id="{437794D7-DC86-9A4E-9C9F-0B324FE8876A}" type="slidenum">
              <a:rPr lang="en-US" smtClean="0"/>
              <a:pPr/>
              <a:t>5</a:t>
            </a:fld>
            <a:endParaRPr lang="en-US" dirty="0"/>
          </a:p>
        </p:txBody>
      </p:sp>
      <p:pic>
        <p:nvPicPr>
          <p:cNvPr id="7" name="Picture 6">
            <a:extLst>
              <a:ext uri="{FF2B5EF4-FFF2-40B4-BE49-F238E27FC236}">
                <a16:creationId xmlns:a16="http://schemas.microsoft.com/office/drawing/2014/main" id="{C189D0E5-88C1-FCA9-0681-6BB164CBD47A}"/>
              </a:ext>
            </a:extLst>
          </p:cNvPr>
          <p:cNvPicPr>
            <a:picLocks noChangeAspect="1"/>
          </p:cNvPicPr>
          <p:nvPr/>
        </p:nvPicPr>
        <p:blipFill rotWithShape="1">
          <a:blip r:embed="rId3"/>
          <a:srcRect b="16690"/>
          <a:stretch/>
        </p:blipFill>
        <p:spPr>
          <a:xfrm>
            <a:off x="9963160" y="4972657"/>
            <a:ext cx="2104105" cy="985143"/>
          </a:xfrm>
          <a:prstGeom prst="rect">
            <a:avLst/>
          </a:prstGeom>
        </p:spPr>
      </p:pic>
    </p:spTree>
    <p:extLst>
      <p:ext uri="{BB962C8B-B14F-4D97-AF65-F5344CB8AC3E}">
        <p14:creationId xmlns:p14="http://schemas.microsoft.com/office/powerpoint/2010/main" val="116670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5107-DD7B-4105-BE08-C6D887B97AE0}"/>
              </a:ext>
            </a:extLst>
          </p:cNvPr>
          <p:cNvSpPr>
            <a:spLocks noGrp="1"/>
          </p:cNvSpPr>
          <p:nvPr>
            <p:ph type="title"/>
          </p:nvPr>
        </p:nvSpPr>
        <p:spPr>
          <a:xfrm>
            <a:off x="595843" y="881233"/>
            <a:ext cx="10515600" cy="757129"/>
          </a:xfrm>
        </p:spPr>
        <p:txBody>
          <a:bodyPr/>
          <a:lstStyle/>
          <a:p>
            <a:r>
              <a:rPr lang="en-GB" dirty="0"/>
              <a:t>Gap in the Literature and Contribution</a:t>
            </a:r>
          </a:p>
        </p:txBody>
      </p:sp>
      <p:sp>
        <p:nvSpPr>
          <p:cNvPr id="3" name="Content Placeholder 2">
            <a:extLst>
              <a:ext uri="{FF2B5EF4-FFF2-40B4-BE49-F238E27FC236}">
                <a16:creationId xmlns:a16="http://schemas.microsoft.com/office/drawing/2014/main" id="{0B3A32EA-4E7E-4E07-A87E-16C7F47A9E4A}"/>
              </a:ext>
            </a:extLst>
          </p:cNvPr>
          <p:cNvSpPr>
            <a:spLocks noGrp="1"/>
          </p:cNvSpPr>
          <p:nvPr>
            <p:ph idx="1"/>
          </p:nvPr>
        </p:nvSpPr>
        <p:spPr>
          <a:xfrm>
            <a:off x="595843" y="1490299"/>
            <a:ext cx="10515600" cy="4057777"/>
          </a:xfrm>
        </p:spPr>
        <p:txBody>
          <a:bodyPr/>
          <a:lstStyle/>
          <a:p>
            <a:r>
              <a:rPr lang="en-GB" sz="2400" dirty="0"/>
              <a:t>Most of the existing literature focuses on the association of fuel poverty with a limited number of parameters and lacks a robust multi variable analysis.</a:t>
            </a:r>
          </a:p>
          <a:p>
            <a:r>
              <a:rPr lang="en-GB" sz="2400" dirty="0"/>
              <a:t>Causes of fuel poverty and its impacts are linked to each other such that if a variable A impacts a variable B (A-&gt;B) and B affects C (B-&gt;C), it is possible that A may have an influence on C (A-&gt;C) or vice versa. It is therefore important to study the causes and effects in a single model.</a:t>
            </a:r>
          </a:p>
          <a:p>
            <a:r>
              <a:rPr lang="en-GB" sz="2400" dirty="0"/>
              <a:t>While most studies have used cross-sectional data for analysis this research is based on representative panel data for 13 years, focusing on the objective and quantifiable subjective measures of fuel poverty, using Structured Equation Model. </a:t>
            </a:r>
          </a:p>
          <a:p>
            <a:r>
              <a:rPr lang="en-GB" sz="2400" dirty="0"/>
              <a:t>The findings from SEM analysis are then evaluated to consider the options of resolving the fuel poverty issues along with reducing GHG emissions.</a:t>
            </a:r>
          </a:p>
          <a:p>
            <a:r>
              <a:rPr lang="en-GB" sz="2400" dirty="0"/>
              <a:t>Most recent definition of Fuel Poverty has been used.</a:t>
            </a:r>
          </a:p>
          <a:p>
            <a:endParaRPr lang="en-GB" sz="3200" dirty="0"/>
          </a:p>
        </p:txBody>
      </p:sp>
      <p:sp>
        <p:nvSpPr>
          <p:cNvPr id="4" name="Date Placeholder 3">
            <a:extLst>
              <a:ext uri="{FF2B5EF4-FFF2-40B4-BE49-F238E27FC236}">
                <a16:creationId xmlns:a16="http://schemas.microsoft.com/office/drawing/2014/main" id="{9E391A1B-305C-45E2-AE2E-A1BB5AD5EEAA}"/>
              </a:ext>
            </a:extLst>
          </p:cNvPr>
          <p:cNvSpPr>
            <a:spLocks noGrp="1"/>
          </p:cNvSpPr>
          <p:nvPr>
            <p:ph type="dt" sz="half" idx="10"/>
          </p:nvPr>
        </p:nvSpPr>
        <p:spPr/>
        <p:txBody>
          <a:bodyPr/>
          <a:lstStyle/>
          <a:p>
            <a:fld id="{CD071B8E-0DD7-5842-950E-3289D9FBABB1}" type="datetime4">
              <a:rPr lang="en-GB" smtClean="0"/>
              <a:pPr/>
              <a:t>02 July 2024</a:t>
            </a:fld>
            <a:endParaRPr lang="en-US" dirty="0"/>
          </a:p>
        </p:txBody>
      </p:sp>
      <p:sp>
        <p:nvSpPr>
          <p:cNvPr id="5" name="Footer Placeholder 4">
            <a:extLst>
              <a:ext uri="{FF2B5EF4-FFF2-40B4-BE49-F238E27FC236}">
                <a16:creationId xmlns:a16="http://schemas.microsoft.com/office/drawing/2014/main" id="{CE5DA692-806B-4505-9193-935261F8D6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8D393-973E-42C6-BECF-10E84CB2F285}"/>
              </a:ext>
            </a:extLst>
          </p:cNvPr>
          <p:cNvSpPr>
            <a:spLocks noGrp="1"/>
          </p:cNvSpPr>
          <p:nvPr>
            <p:ph type="sldNum" sz="quarter" idx="12"/>
          </p:nvPr>
        </p:nvSpPr>
        <p:spPr/>
        <p:txBody>
          <a:bodyPr/>
          <a:lstStyle/>
          <a:p>
            <a:fld id="{437794D7-DC86-9A4E-9C9F-0B324FE8876A}" type="slidenum">
              <a:rPr lang="en-US" smtClean="0"/>
              <a:pPr/>
              <a:t>6</a:t>
            </a:fld>
            <a:endParaRPr lang="en-US" dirty="0"/>
          </a:p>
        </p:txBody>
      </p:sp>
      <p:pic>
        <p:nvPicPr>
          <p:cNvPr id="7" name="Picture 6">
            <a:extLst>
              <a:ext uri="{FF2B5EF4-FFF2-40B4-BE49-F238E27FC236}">
                <a16:creationId xmlns:a16="http://schemas.microsoft.com/office/drawing/2014/main" id="{236A50B4-35FE-5F2D-6EB6-3C38625C3938}"/>
              </a:ext>
            </a:extLst>
          </p:cNvPr>
          <p:cNvPicPr>
            <a:picLocks noChangeAspect="1"/>
          </p:cNvPicPr>
          <p:nvPr/>
        </p:nvPicPr>
        <p:blipFill rotWithShape="1">
          <a:blip r:embed="rId3"/>
          <a:srcRect b="16690"/>
          <a:stretch/>
        </p:blipFill>
        <p:spPr>
          <a:xfrm>
            <a:off x="9963160" y="4972657"/>
            <a:ext cx="2104105" cy="985143"/>
          </a:xfrm>
          <a:prstGeom prst="rect">
            <a:avLst/>
          </a:prstGeom>
        </p:spPr>
      </p:pic>
    </p:spTree>
    <p:extLst>
      <p:ext uri="{BB962C8B-B14F-4D97-AF65-F5344CB8AC3E}">
        <p14:creationId xmlns:p14="http://schemas.microsoft.com/office/powerpoint/2010/main" val="13146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A9654C-5335-1242-9E55-52EF7E0A8A88}"/>
              </a:ext>
            </a:extLst>
          </p:cNvPr>
          <p:cNvSpPr>
            <a:spLocks noGrp="1"/>
          </p:cNvSpPr>
          <p:nvPr>
            <p:ph type="body" sz="quarter" idx="13"/>
          </p:nvPr>
        </p:nvSpPr>
        <p:spPr>
          <a:xfrm>
            <a:off x="3528680" y="642254"/>
            <a:ext cx="3459904" cy="583200"/>
          </a:xfrm>
        </p:spPr>
        <p:txBody>
          <a:bodyPr>
            <a:normAutofit/>
          </a:bodyPr>
          <a:lstStyle/>
          <a:p>
            <a:r>
              <a:rPr lang="en-GB" b="1" dirty="0"/>
              <a:t>Research Methodology</a:t>
            </a:r>
            <a:endParaRPr lang="en-US" dirty="0"/>
          </a:p>
        </p:txBody>
      </p:sp>
      <p:grpSp>
        <p:nvGrpSpPr>
          <p:cNvPr id="235" name="Group 234">
            <a:extLst>
              <a:ext uri="{FF2B5EF4-FFF2-40B4-BE49-F238E27FC236}">
                <a16:creationId xmlns:a16="http://schemas.microsoft.com/office/drawing/2014/main" id="{8C32C3DD-1AE0-41D2-BE1E-07E5A49F5D50}"/>
              </a:ext>
            </a:extLst>
          </p:cNvPr>
          <p:cNvGrpSpPr/>
          <p:nvPr/>
        </p:nvGrpSpPr>
        <p:grpSpPr>
          <a:xfrm>
            <a:off x="698381" y="1209015"/>
            <a:ext cx="8977992" cy="4356338"/>
            <a:chOff x="118873" y="1022329"/>
            <a:chExt cx="8977992" cy="4356338"/>
          </a:xfrm>
        </p:grpSpPr>
        <p:sp>
          <p:nvSpPr>
            <p:cNvPr id="73" name="Rectangle 72">
              <a:extLst>
                <a:ext uri="{FF2B5EF4-FFF2-40B4-BE49-F238E27FC236}">
                  <a16:creationId xmlns:a16="http://schemas.microsoft.com/office/drawing/2014/main" id="{4C18FF4D-68BE-4379-9555-3A03E1EAAF32}"/>
                </a:ext>
              </a:extLst>
            </p:cNvPr>
            <p:cNvSpPr/>
            <p:nvPr/>
          </p:nvSpPr>
          <p:spPr bwMode="auto">
            <a:xfrm>
              <a:off x="118873" y="1022329"/>
              <a:ext cx="1500133" cy="4356338"/>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76" name="Rectangle 75">
              <a:extLst>
                <a:ext uri="{FF2B5EF4-FFF2-40B4-BE49-F238E27FC236}">
                  <a16:creationId xmlns:a16="http://schemas.microsoft.com/office/drawing/2014/main" id="{08AE7156-C396-4A7B-A708-DA1F79B9A704}"/>
                </a:ext>
              </a:extLst>
            </p:cNvPr>
            <p:cNvSpPr/>
            <p:nvPr/>
          </p:nvSpPr>
          <p:spPr bwMode="auto">
            <a:xfrm>
              <a:off x="1625192" y="1022329"/>
              <a:ext cx="1500133" cy="4356338"/>
            </a:xfrm>
            <a:prstGeom prst="rect">
              <a:avLst/>
            </a:prstGeom>
            <a:solidFill>
              <a:schemeClr val="accent2">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88" name="Rectangle 87">
              <a:extLst>
                <a:ext uri="{FF2B5EF4-FFF2-40B4-BE49-F238E27FC236}">
                  <a16:creationId xmlns:a16="http://schemas.microsoft.com/office/drawing/2014/main" id="{D07269EA-3845-457D-917A-68F72436E578}"/>
                </a:ext>
              </a:extLst>
            </p:cNvPr>
            <p:cNvSpPr/>
            <p:nvPr/>
          </p:nvSpPr>
          <p:spPr bwMode="auto">
            <a:xfrm>
              <a:off x="3125325" y="1022329"/>
              <a:ext cx="1500133" cy="4356338"/>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00" name="Rectangle 99">
              <a:extLst>
                <a:ext uri="{FF2B5EF4-FFF2-40B4-BE49-F238E27FC236}">
                  <a16:creationId xmlns:a16="http://schemas.microsoft.com/office/drawing/2014/main" id="{61329B4C-D6A7-4440-90F7-9AA2CDC3C977}"/>
                </a:ext>
              </a:extLst>
            </p:cNvPr>
            <p:cNvSpPr/>
            <p:nvPr/>
          </p:nvSpPr>
          <p:spPr bwMode="auto">
            <a:xfrm>
              <a:off x="4596466" y="1022329"/>
              <a:ext cx="1500133" cy="4356338"/>
            </a:xfrm>
            <a:prstGeom prst="rect">
              <a:avLst/>
            </a:prstGeom>
            <a:solidFill>
              <a:schemeClr val="accent2">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12" name="Rectangle 111">
              <a:extLst>
                <a:ext uri="{FF2B5EF4-FFF2-40B4-BE49-F238E27FC236}">
                  <a16:creationId xmlns:a16="http://schemas.microsoft.com/office/drawing/2014/main" id="{93367DC9-B45C-4101-BDDA-72452E331C30}"/>
                </a:ext>
              </a:extLst>
            </p:cNvPr>
            <p:cNvSpPr/>
            <p:nvPr/>
          </p:nvSpPr>
          <p:spPr bwMode="auto">
            <a:xfrm>
              <a:off x="6096599" y="1022329"/>
              <a:ext cx="1500133" cy="4356338"/>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24" name="Rectangle 123">
              <a:extLst>
                <a:ext uri="{FF2B5EF4-FFF2-40B4-BE49-F238E27FC236}">
                  <a16:creationId xmlns:a16="http://schemas.microsoft.com/office/drawing/2014/main" id="{AD90EF0A-BDB4-4BCA-A00D-39A1957BFBB9}"/>
                </a:ext>
              </a:extLst>
            </p:cNvPr>
            <p:cNvSpPr/>
            <p:nvPr/>
          </p:nvSpPr>
          <p:spPr bwMode="auto">
            <a:xfrm>
              <a:off x="7596732" y="1022329"/>
              <a:ext cx="1500133" cy="4356338"/>
            </a:xfrm>
            <a:prstGeom prst="rect">
              <a:avLst/>
            </a:prstGeom>
            <a:solidFill>
              <a:schemeClr val="accent2">
                <a:lumMod val="20000"/>
                <a:lumOff val="8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38" name="Rectangle 137">
              <a:extLst>
                <a:ext uri="{FF2B5EF4-FFF2-40B4-BE49-F238E27FC236}">
                  <a16:creationId xmlns:a16="http://schemas.microsoft.com/office/drawing/2014/main" id="{6A65C782-F953-45CE-820A-0AD7D7BBF938}"/>
                </a:ext>
              </a:extLst>
            </p:cNvPr>
            <p:cNvSpPr/>
            <p:nvPr/>
          </p:nvSpPr>
          <p:spPr>
            <a:xfrm>
              <a:off x="209705" y="3789982"/>
              <a:ext cx="1318469" cy="307777"/>
            </a:xfrm>
            <a:prstGeom prst="rect">
              <a:avLst/>
            </a:prstGeom>
          </p:spPr>
          <p:txBody>
            <a:bodyPr wrap="square" anchor="ctr">
              <a:spAutoFit/>
            </a:bodyPr>
            <a:lstStyle/>
            <a:p>
              <a:pPr algn="ctr"/>
              <a:r>
                <a:rPr lang="en-IN" sz="1400" dirty="0">
                  <a:solidFill>
                    <a:sysClr val="windowText" lastClr="000000"/>
                  </a:solidFill>
                </a:rPr>
                <a:t>Positivism</a:t>
              </a:r>
            </a:p>
          </p:txBody>
        </p:sp>
        <p:sp>
          <p:nvSpPr>
            <p:cNvPr id="140" name="Rectangle 139">
              <a:extLst>
                <a:ext uri="{FF2B5EF4-FFF2-40B4-BE49-F238E27FC236}">
                  <a16:creationId xmlns:a16="http://schemas.microsoft.com/office/drawing/2014/main" id="{120CFE0D-D517-4626-BB1F-C6B4BF860CDA}"/>
                </a:ext>
              </a:extLst>
            </p:cNvPr>
            <p:cNvSpPr/>
            <p:nvPr/>
          </p:nvSpPr>
          <p:spPr>
            <a:xfrm>
              <a:off x="1716024" y="3789982"/>
              <a:ext cx="1318469" cy="307777"/>
            </a:xfrm>
            <a:prstGeom prst="rect">
              <a:avLst/>
            </a:prstGeom>
          </p:spPr>
          <p:txBody>
            <a:bodyPr wrap="square" anchor="ctr">
              <a:spAutoFit/>
            </a:bodyPr>
            <a:lstStyle/>
            <a:p>
              <a:pPr algn="ctr"/>
              <a:r>
                <a:rPr lang="en-IN" sz="1400" dirty="0">
                  <a:solidFill>
                    <a:sysClr val="windowText" lastClr="000000"/>
                  </a:solidFill>
                </a:rPr>
                <a:t>Deductive</a:t>
              </a:r>
            </a:p>
          </p:txBody>
        </p:sp>
        <p:sp>
          <p:nvSpPr>
            <p:cNvPr id="142" name="Rectangle 141">
              <a:extLst>
                <a:ext uri="{FF2B5EF4-FFF2-40B4-BE49-F238E27FC236}">
                  <a16:creationId xmlns:a16="http://schemas.microsoft.com/office/drawing/2014/main" id="{99293EA9-0985-426C-B45A-20CEB41FACA5}"/>
                </a:ext>
              </a:extLst>
            </p:cNvPr>
            <p:cNvSpPr/>
            <p:nvPr/>
          </p:nvSpPr>
          <p:spPr>
            <a:xfrm>
              <a:off x="3216157" y="3789982"/>
              <a:ext cx="1318469" cy="307777"/>
            </a:xfrm>
            <a:prstGeom prst="rect">
              <a:avLst/>
            </a:prstGeom>
          </p:spPr>
          <p:txBody>
            <a:bodyPr wrap="square" anchor="ctr">
              <a:spAutoFit/>
            </a:bodyPr>
            <a:lstStyle/>
            <a:p>
              <a:pPr algn="ctr"/>
              <a:r>
                <a:rPr lang="en-IN" sz="1400" dirty="0">
                  <a:solidFill>
                    <a:sysClr val="windowText" lastClr="000000"/>
                  </a:solidFill>
                </a:rPr>
                <a:t>Quantitative</a:t>
              </a:r>
            </a:p>
          </p:txBody>
        </p:sp>
        <p:sp>
          <p:nvSpPr>
            <p:cNvPr id="144" name="Rectangle 143">
              <a:extLst>
                <a:ext uri="{FF2B5EF4-FFF2-40B4-BE49-F238E27FC236}">
                  <a16:creationId xmlns:a16="http://schemas.microsoft.com/office/drawing/2014/main" id="{6210350B-1C3F-427D-B60D-D1C5B6E53332}"/>
                </a:ext>
              </a:extLst>
            </p:cNvPr>
            <p:cNvSpPr/>
            <p:nvPr/>
          </p:nvSpPr>
          <p:spPr>
            <a:xfrm>
              <a:off x="4687298" y="3574539"/>
              <a:ext cx="1318469" cy="738664"/>
            </a:xfrm>
            <a:prstGeom prst="rect">
              <a:avLst/>
            </a:prstGeom>
          </p:spPr>
          <p:txBody>
            <a:bodyPr wrap="square" anchor="ctr">
              <a:spAutoFit/>
            </a:bodyPr>
            <a:lstStyle/>
            <a:p>
              <a:pPr algn="ctr"/>
              <a:r>
                <a:rPr lang="en-IN" sz="1400" dirty="0">
                  <a:solidFill>
                    <a:sysClr val="windowText" lastClr="000000"/>
                  </a:solidFill>
                </a:rPr>
                <a:t>Published (Secondary Sources)</a:t>
              </a:r>
            </a:p>
          </p:txBody>
        </p:sp>
        <p:sp>
          <p:nvSpPr>
            <p:cNvPr id="146" name="Rectangle 145">
              <a:extLst>
                <a:ext uri="{FF2B5EF4-FFF2-40B4-BE49-F238E27FC236}">
                  <a16:creationId xmlns:a16="http://schemas.microsoft.com/office/drawing/2014/main" id="{8CF18EF5-1631-4C55-AF03-EC038AD10CDD}"/>
                </a:ext>
              </a:extLst>
            </p:cNvPr>
            <p:cNvSpPr/>
            <p:nvPr/>
          </p:nvSpPr>
          <p:spPr>
            <a:xfrm>
              <a:off x="6187431" y="3682261"/>
              <a:ext cx="1318469" cy="523220"/>
            </a:xfrm>
            <a:prstGeom prst="rect">
              <a:avLst/>
            </a:prstGeom>
          </p:spPr>
          <p:txBody>
            <a:bodyPr wrap="square" anchor="ctr">
              <a:spAutoFit/>
            </a:bodyPr>
            <a:lstStyle/>
            <a:p>
              <a:pPr algn="ctr"/>
              <a:r>
                <a:rPr lang="en-IN" sz="1400" dirty="0">
                  <a:solidFill>
                    <a:sysClr val="windowText" lastClr="000000"/>
                  </a:solidFill>
                </a:rPr>
                <a:t>Panel Data 2011-2020</a:t>
              </a:r>
            </a:p>
          </p:txBody>
        </p:sp>
        <p:sp>
          <p:nvSpPr>
            <p:cNvPr id="148" name="Rectangle 147">
              <a:extLst>
                <a:ext uri="{FF2B5EF4-FFF2-40B4-BE49-F238E27FC236}">
                  <a16:creationId xmlns:a16="http://schemas.microsoft.com/office/drawing/2014/main" id="{21AD63A5-4921-4E5A-BE63-CE925D139084}"/>
                </a:ext>
              </a:extLst>
            </p:cNvPr>
            <p:cNvSpPr/>
            <p:nvPr/>
          </p:nvSpPr>
          <p:spPr>
            <a:xfrm>
              <a:off x="7687564" y="3359096"/>
              <a:ext cx="1318469" cy="1169551"/>
            </a:xfrm>
            <a:prstGeom prst="rect">
              <a:avLst/>
            </a:prstGeom>
          </p:spPr>
          <p:txBody>
            <a:bodyPr wrap="square" anchor="ctr">
              <a:spAutoFit/>
            </a:bodyPr>
            <a:lstStyle/>
            <a:p>
              <a:pPr algn="ctr"/>
              <a:r>
                <a:rPr lang="en-IN" sz="1400" dirty="0">
                  <a:solidFill>
                    <a:sysClr val="windowText" lastClr="000000"/>
                  </a:solidFill>
                </a:rPr>
                <a:t>Systematic Equation Modelling</a:t>
              </a:r>
            </a:p>
            <a:p>
              <a:pPr algn="ctr"/>
              <a:r>
                <a:rPr lang="en-IN" sz="1400" dirty="0">
                  <a:solidFill>
                    <a:sysClr val="windowText" lastClr="000000"/>
                  </a:solidFill>
                </a:rPr>
                <a:t>And Regression Analysis</a:t>
              </a:r>
            </a:p>
          </p:txBody>
        </p:sp>
        <p:grpSp>
          <p:nvGrpSpPr>
            <p:cNvPr id="234" name="Group 233">
              <a:extLst>
                <a:ext uri="{FF2B5EF4-FFF2-40B4-BE49-F238E27FC236}">
                  <a16:creationId xmlns:a16="http://schemas.microsoft.com/office/drawing/2014/main" id="{0256B200-CD68-4E29-9BA1-4E10ECCAADC5}"/>
                </a:ext>
              </a:extLst>
            </p:cNvPr>
            <p:cNvGrpSpPr/>
            <p:nvPr/>
          </p:nvGrpSpPr>
          <p:grpSpPr>
            <a:xfrm>
              <a:off x="7716764" y="1222843"/>
              <a:ext cx="1260068" cy="1501499"/>
              <a:chOff x="7692299" y="1222843"/>
              <a:chExt cx="1260068" cy="1501499"/>
            </a:xfrm>
          </p:grpSpPr>
          <p:sp>
            <p:nvSpPr>
              <p:cNvPr id="126" name="Rectangle 18">
                <a:extLst>
                  <a:ext uri="{FF2B5EF4-FFF2-40B4-BE49-F238E27FC236}">
                    <a16:creationId xmlns:a16="http://schemas.microsoft.com/office/drawing/2014/main" id="{F505432C-1F2B-43E2-80E3-51F8DBE7D281}"/>
                  </a:ext>
                </a:extLst>
              </p:cNvPr>
              <p:cNvSpPr/>
              <p:nvPr/>
            </p:nvSpPr>
            <p:spPr bwMode="auto">
              <a:xfrm>
                <a:off x="7733992" y="2128001"/>
                <a:ext cx="1159288" cy="478212"/>
              </a:xfrm>
              <a:custGeom>
                <a:avLst/>
                <a:gdLst>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22621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78580 h 226218"/>
                  <a:gd name="connsiteX4" fmla="*/ 0 w 912018"/>
                  <a:gd name="connsiteY4" fmla="*/ 0 h 226218"/>
                  <a:gd name="connsiteX0" fmla="*/ 9925 w 912018"/>
                  <a:gd name="connsiteY0" fmla="*/ 0 h 305619"/>
                  <a:gd name="connsiteX1" fmla="*/ 912018 w 912018"/>
                  <a:gd name="connsiteY1" fmla="*/ 79401 h 305619"/>
                  <a:gd name="connsiteX2" fmla="*/ 912018 w 912018"/>
                  <a:gd name="connsiteY2" fmla="*/ 305619 h 305619"/>
                  <a:gd name="connsiteX3" fmla="*/ 0 w 912018"/>
                  <a:gd name="connsiteY3" fmla="*/ 157981 h 305619"/>
                  <a:gd name="connsiteX4" fmla="*/ 9925 w 912018"/>
                  <a:gd name="connsiteY4" fmla="*/ 0 h 305619"/>
                  <a:gd name="connsiteX0" fmla="*/ 0 w 981494"/>
                  <a:gd name="connsiteY0" fmla="*/ 0 h 404871"/>
                  <a:gd name="connsiteX1" fmla="*/ 981494 w 981494"/>
                  <a:gd name="connsiteY1" fmla="*/ 178653 h 404871"/>
                  <a:gd name="connsiteX2" fmla="*/ 981494 w 981494"/>
                  <a:gd name="connsiteY2" fmla="*/ 404871 h 404871"/>
                  <a:gd name="connsiteX3" fmla="*/ 69476 w 981494"/>
                  <a:gd name="connsiteY3" fmla="*/ 257233 h 404871"/>
                  <a:gd name="connsiteX4" fmla="*/ 0 w 981494"/>
                  <a:gd name="connsiteY4" fmla="*/ 0 h 40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94" h="404871">
                    <a:moveTo>
                      <a:pt x="0" y="0"/>
                    </a:moveTo>
                    <a:lnTo>
                      <a:pt x="981494" y="178653"/>
                    </a:lnTo>
                    <a:lnTo>
                      <a:pt x="981494" y="404871"/>
                    </a:lnTo>
                    <a:cubicBezTo>
                      <a:pt x="722732" y="400902"/>
                      <a:pt x="185364" y="363596"/>
                      <a:pt x="69476" y="257233"/>
                    </a:cubicBezTo>
                    <a:lnTo>
                      <a:pt x="0" y="0"/>
                    </a:lnTo>
                    <a:close/>
                  </a:path>
                </a:pathLst>
              </a:custGeom>
              <a:solidFill>
                <a:srgbClr val="011E3A"/>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27" name="Rectangle 16">
                <a:extLst>
                  <a:ext uri="{FF2B5EF4-FFF2-40B4-BE49-F238E27FC236}">
                    <a16:creationId xmlns:a16="http://schemas.microsoft.com/office/drawing/2014/main" id="{59CC0ECB-A718-48CA-A1A9-DA7D49C5AC1B}"/>
                  </a:ext>
                </a:extLst>
              </p:cNvPr>
              <p:cNvSpPr/>
              <p:nvPr/>
            </p:nvSpPr>
            <p:spPr bwMode="auto">
              <a:xfrm>
                <a:off x="7692299" y="1442729"/>
                <a:ext cx="1200981" cy="1281613"/>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93" h="1085059">
                    <a:moveTo>
                      <a:pt x="0" y="0"/>
                    </a:moveTo>
                    <a:lnTo>
                      <a:pt x="1016793" y="0"/>
                    </a:lnTo>
                    <a:cubicBezTo>
                      <a:pt x="1015999" y="328349"/>
                      <a:pt x="1015206" y="656697"/>
                      <a:pt x="1014412" y="985046"/>
                    </a:cubicBezTo>
                    <a:lnTo>
                      <a:pt x="0" y="1085059"/>
                    </a:lnTo>
                    <a:lnTo>
                      <a:pt x="0" y="0"/>
                    </a:lnTo>
                    <a:close/>
                  </a:path>
                </a:pathLst>
              </a:cu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28" name="Rectangle 16">
                <a:extLst>
                  <a:ext uri="{FF2B5EF4-FFF2-40B4-BE49-F238E27FC236}">
                    <a16:creationId xmlns:a16="http://schemas.microsoft.com/office/drawing/2014/main" id="{0555FA32-106F-4E78-AAB7-215FE682FF67}"/>
                  </a:ext>
                </a:extLst>
              </p:cNvPr>
              <p:cNvSpPr/>
              <p:nvPr/>
            </p:nvSpPr>
            <p:spPr bwMode="auto">
              <a:xfrm>
                <a:off x="7692300" y="1274032"/>
                <a:ext cx="1200981" cy="1295799"/>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 name="connsiteX0" fmla="*/ 0 w 1016793"/>
                  <a:gd name="connsiteY0" fmla="*/ 0 h 985046"/>
                  <a:gd name="connsiteX1" fmla="*/ 1016793 w 1016793"/>
                  <a:gd name="connsiteY1" fmla="*/ 0 h 985046"/>
                  <a:gd name="connsiteX2" fmla="*/ 1014412 w 1016793"/>
                  <a:gd name="connsiteY2" fmla="*/ 985046 h 985046"/>
                  <a:gd name="connsiteX3" fmla="*/ 261937 w 1016793"/>
                  <a:gd name="connsiteY3" fmla="*/ 782641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345281 w 1016793"/>
                  <a:gd name="connsiteY3" fmla="*/ 882653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2 w 1016793"/>
                  <a:gd name="connsiteY4" fmla="*/ 854079 h 985046"/>
                  <a:gd name="connsiteX5" fmla="*/ 0 w 1016793"/>
                  <a:gd name="connsiteY5" fmla="*/ 0 h 9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985046">
                    <a:moveTo>
                      <a:pt x="0" y="0"/>
                    </a:moveTo>
                    <a:lnTo>
                      <a:pt x="1016793" y="0"/>
                    </a:lnTo>
                    <a:cubicBezTo>
                      <a:pt x="1015999" y="328349"/>
                      <a:pt x="1015206" y="656697"/>
                      <a:pt x="1014412" y="985046"/>
                    </a:cubicBezTo>
                    <a:cubicBezTo>
                      <a:pt x="812006" y="970759"/>
                      <a:pt x="850106" y="1018384"/>
                      <a:pt x="264318" y="785022"/>
                    </a:cubicBezTo>
                    <a:cubicBezTo>
                      <a:pt x="150018" y="894560"/>
                      <a:pt x="145255" y="846936"/>
                      <a:pt x="121442" y="854079"/>
                    </a:cubicBezTo>
                    <a:cubicBezTo>
                      <a:pt x="-73820" y="675749"/>
                      <a:pt x="40481" y="283105"/>
                      <a:pt x="0" y="0"/>
                    </a:cubicBezTo>
                    <a:close/>
                  </a:path>
                </a:pathLst>
              </a:custGeom>
              <a:solidFill>
                <a:schemeClr val="accent2">
                  <a:lumMod val="5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nvGrpSpPr>
              <p:cNvPr id="223" name="Group 222">
                <a:extLst>
                  <a:ext uri="{FF2B5EF4-FFF2-40B4-BE49-F238E27FC236}">
                    <a16:creationId xmlns:a16="http://schemas.microsoft.com/office/drawing/2014/main" id="{3BFE9BB9-D6AC-4007-9216-D9D57A0893B9}"/>
                  </a:ext>
                </a:extLst>
              </p:cNvPr>
              <p:cNvGrpSpPr/>
              <p:nvPr/>
            </p:nvGrpSpPr>
            <p:grpSpPr>
              <a:xfrm>
                <a:off x="8718898" y="1222843"/>
                <a:ext cx="233469" cy="247510"/>
                <a:chOff x="8718898" y="1222843"/>
                <a:chExt cx="233469" cy="247510"/>
              </a:xfrm>
            </p:grpSpPr>
            <p:sp>
              <p:nvSpPr>
                <p:cNvPr id="132" name="Freeform: Shape 131">
                  <a:extLst>
                    <a:ext uri="{FF2B5EF4-FFF2-40B4-BE49-F238E27FC236}">
                      <a16:creationId xmlns:a16="http://schemas.microsoft.com/office/drawing/2014/main" id="{E86F3047-587C-4BFC-A4EB-1F3ABEA1F1F1}"/>
                    </a:ext>
                  </a:extLst>
                </p:cNvPr>
                <p:cNvSpPr/>
                <p:nvPr/>
              </p:nvSpPr>
              <p:spPr>
                <a:xfrm>
                  <a:off x="8742366" y="1337398"/>
                  <a:ext cx="112393" cy="112397"/>
                </a:xfrm>
                <a:custGeom>
                  <a:avLst/>
                  <a:gdLst>
                    <a:gd name="connsiteX0" fmla="*/ 101784 w 712527"/>
                    <a:gd name="connsiteY0" fmla="*/ 712550 h 712549"/>
                    <a:gd name="connsiteX1" fmla="*/ 0 w 712527"/>
                    <a:gd name="connsiteY1" fmla="*/ 611128 h 712549"/>
                    <a:gd name="connsiteX2" fmla="*/ 29852 w 712527"/>
                    <a:gd name="connsiteY2" fmla="*/ 539014 h 712549"/>
                    <a:gd name="connsiteX3" fmla="*/ 537848 w 712527"/>
                    <a:gd name="connsiteY3" fmla="*/ 31017 h 712549"/>
                    <a:gd name="connsiteX4" fmla="*/ 681514 w 712527"/>
                    <a:gd name="connsiteY4" fmla="*/ 28521 h 712549"/>
                    <a:gd name="connsiteX5" fmla="*/ 684009 w 712527"/>
                    <a:gd name="connsiteY5" fmla="*/ 172187 h 712549"/>
                    <a:gd name="connsiteX6" fmla="*/ 681514 w 712527"/>
                    <a:gd name="connsiteY6" fmla="*/ 174683 h 712549"/>
                    <a:gd name="connsiteX7" fmla="*/ 173517 w 712527"/>
                    <a:gd name="connsiteY7" fmla="*/ 682679 h 712549"/>
                    <a:gd name="connsiteX8" fmla="*/ 101784 w 712527"/>
                    <a:gd name="connsiteY8" fmla="*/ 712550 h 7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27" h="712549">
                      <a:moveTo>
                        <a:pt x="101784" y="712550"/>
                      </a:moveTo>
                      <a:cubicBezTo>
                        <a:pt x="45672" y="712655"/>
                        <a:pt x="105" y="667239"/>
                        <a:pt x="0" y="611128"/>
                      </a:cubicBezTo>
                      <a:cubicBezTo>
                        <a:pt x="-48" y="584077"/>
                        <a:pt x="10697" y="558121"/>
                        <a:pt x="29852" y="539014"/>
                      </a:cubicBezTo>
                      <a:lnTo>
                        <a:pt x="537848" y="31017"/>
                      </a:lnTo>
                      <a:cubicBezTo>
                        <a:pt x="576834" y="-9340"/>
                        <a:pt x="641147" y="-10464"/>
                        <a:pt x="681514" y="28521"/>
                      </a:cubicBezTo>
                      <a:cubicBezTo>
                        <a:pt x="721871" y="67507"/>
                        <a:pt x="722986" y="131820"/>
                        <a:pt x="684009" y="172187"/>
                      </a:cubicBezTo>
                      <a:cubicBezTo>
                        <a:pt x="683190" y="173035"/>
                        <a:pt x="682362" y="173863"/>
                        <a:pt x="681514" y="174683"/>
                      </a:cubicBezTo>
                      <a:lnTo>
                        <a:pt x="173517" y="682679"/>
                      </a:lnTo>
                      <a:cubicBezTo>
                        <a:pt x="154515" y="701748"/>
                        <a:pt x="128711" y="712493"/>
                        <a:pt x="101784" y="712550"/>
                      </a:cubicBezTo>
                      <a:close/>
                    </a:path>
                  </a:pathLst>
                </a:custGeom>
                <a:solidFill>
                  <a:schemeClr val="accent1">
                    <a:lumMod val="60000"/>
                    <a:lumOff val="40000"/>
                  </a:schemeClr>
                </a:solidFill>
                <a:ln w="9525"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38678590-35B1-4AB7-805E-FC5196775197}"/>
                    </a:ext>
                  </a:extLst>
                </p:cNvPr>
                <p:cNvSpPr/>
                <p:nvPr/>
              </p:nvSpPr>
              <p:spPr>
                <a:xfrm>
                  <a:off x="8792106" y="1233652"/>
                  <a:ext cx="160261" cy="160262"/>
                </a:xfrm>
                <a:custGeom>
                  <a:avLst/>
                  <a:gdLst>
                    <a:gd name="connsiteX0" fmla="*/ 1015994 w 1015993"/>
                    <a:gd name="connsiteY0" fmla="*/ 507997 h 1015993"/>
                    <a:gd name="connsiteX1" fmla="*/ 507997 w 1015993"/>
                    <a:gd name="connsiteY1" fmla="*/ 1015994 h 1015993"/>
                    <a:gd name="connsiteX2" fmla="*/ 0 w 1015993"/>
                    <a:gd name="connsiteY2" fmla="*/ 507997 h 1015993"/>
                    <a:gd name="connsiteX3" fmla="*/ 507997 w 1015993"/>
                    <a:gd name="connsiteY3" fmla="*/ 0 h 1015993"/>
                    <a:gd name="connsiteX4" fmla="*/ 1015994 w 1015993"/>
                    <a:gd name="connsiteY4" fmla="*/ 507997 h 101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3" h="1015993">
                      <a:moveTo>
                        <a:pt x="1015994" y="507997"/>
                      </a:moveTo>
                      <a:cubicBezTo>
                        <a:pt x="1015994" y="788556"/>
                        <a:pt x="788556" y="1015994"/>
                        <a:pt x="507997" y="1015994"/>
                      </a:cubicBezTo>
                      <a:cubicBezTo>
                        <a:pt x="227438" y="1015994"/>
                        <a:pt x="0" y="788556"/>
                        <a:pt x="0" y="507997"/>
                      </a:cubicBezTo>
                      <a:cubicBezTo>
                        <a:pt x="0" y="227438"/>
                        <a:pt x="227438" y="0"/>
                        <a:pt x="507997" y="0"/>
                      </a:cubicBezTo>
                      <a:cubicBezTo>
                        <a:pt x="788556" y="0"/>
                        <a:pt x="1015994" y="227438"/>
                        <a:pt x="1015994" y="507997"/>
                      </a:cubicBezTo>
                      <a:close/>
                    </a:path>
                  </a:pathLst>
                </a:custGeom>
                <a:solidFill>
                  <a:schemeClr val="accent1"/>
                </a:solidFill>
                <a:ln w="9525" cap="flat">
                  <a:noFill/>
                  <a:prstDash val="solid"/>
                  <a:miter/>
                </a:ln>
              </p:spPr>
              <p:txBody>
                <a:bodyPr rtlCol="0" anchor="ctr"/>
                <a:lstStyle/>
                <a:p>
                  <a:endParaRPr lang="en-IN"/>
                </a:p>
              </p:txBody>
            </p:sp>
            <p:sp>
              <p:nvSpPr>
                <p:cNvPr id="134" name="Rectangle: Rounded Corners 133">
                  <a:extLst>
                    <a:ext uri="{FF2B5EF4-FFF2-40B4-BE49-F238E27FC236}">
                      <a16:creationId xmlns:a16="http://schemas.microsoft.com/office/drawing/2014/main" id="{8BC08620-DABF-4AB0-9D1B-C396CF1D6A4B}"/>
                    </a:ext>
                  </a:extLst>
                </p:cNvPr>
                <p:cNvSpPr/>
                <p:nvPr/>
              </p:nvSpPr>
              <p:spPr bwMode="auto">
                <a:xfrm rot="2458017">
                  <a:off x="8846899" y="1222843"/>
                  <a:ext cx="86810" cy="137700"/>
                </a:xfrm>
                <a:prstGeom prst="roundRect">
                  <a:avLst>
                    <a:gd name="adj" fmla="val 50000"/>
                  </a:avLst>
                </a:pr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31" name="Oval 130">
                  <a:extLst>
                    <a:ext uri="{FF2B5EF4-FFF2-40B4-BE49-F238E27FC236}">
                      <a16:creationId xmlns:a16="http://schemas.microsoft.com/office/drawing/2014/main" id="{B6B70A6E-19A5-4C51-A9A5-4229D99AA7B6}"/>
                    </a:ext>
                  </a:extLst>
                </p:cNvPr>
                <p:cNvSpPr/>
                <p:nvPr/>
              </p:nvSpPr>
              <p:spPr bwMode="auto">
                <a:xfrm>
                  <a:off x="8718898" y="1402494"/>
                  <a:ext cx="67859" cy="67859"/>
                </a:xfrm>
                <a:prstGeom prst="ellipse">
                  <a:avLst/>
                </a:pr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149" name="Rectangle 148">
                <a:extLst>
                  <a:ext uri="{FF2B5EF4-FFF2-40B4-BE49-F238E27FC236}">
                    <a16:creationId xmlns:a16="http://schemas.microsoft.com/office/drawing/2014/main" id="{849C01B8-399E-44C5-9645-E4C41C57BAAD}"/>
                  </a:ext>
                </a:extLst>
              </p:cNvPr>
              <p:cNvSpPr/>
              <p:nvPr/>
            </p:nvSpPr>
            <p:spPr>
              <a:xfrm>
                <a:off x="7902163" y="1911794"/>
                <a:ext cx="873493" cy="307777"/>
              </a:xfrm>
              <a:prstGeom prst="rect">
                <a:avLst/>
              </a:prstGeom>
            </p:spPr>
            <p:txBody>
              <a:bodyPr wrap="square" anchor="ctr">
                <a:spAutoFit/>
              </a:bodyPr>
              <a:lstStyle/>
              <a:p>
                <a:pPr algn="ctr"/>
                <a:r>
                  <a:rPr lang="en-IN" sz="1400" b="1" dirty="0">
                    <a:solidFill>
                      <a:schemeClr val="bg1"/>
                    </a:solidFill>
                  </a:rPr>
                  <a:t>Analysis</a:t>
                </a:r>
              </a:p>
            </p:txBody>
          </p:sp>
          <p:sp>
            <p:nvSpPr>
              <p:cNvPr id="178" name="Graphic 176">
                <a:extLst>
                  <a:ext uri="{FF2B5EF4-FFF2-40B4-BE49-F238E27FC236}">
                    <a16:creationId xmlns:a16="http://schemas.microsoft.com/office/drawing/2014/main" id="{99A47B16-991B-49A2-9089-BD9B6FBBB725}"/>
                  </a:ext>
                </a:extLst>
              </p:cNvPr>
              <p:cNvSpPr>
                <a:spLocks noChangeAspect="1"/>
              </p:cNvSpPr>
              <p:nvPr/>
            </p:nvSpPr>
            <p:spPr>
              <a:xfrm>
                <a:off x="8163777" y="1479333"/>
                <a:ext cx="324000" cy="324000"/>
              </a:xfrm>
              <a:custGeom>
                <a:avLst/>
                <a:gdLst>
                  <a:gd name="connsiteX0" fmla="*/ 331875 w 348750"/>
                  <a:gd name="connsiteY0" fmla="*/ 168750 h 348750"/>
                  <a:gd name="connsiteX1" fmla="*/ 326250 w 348750"/>
                  <a:gd name="connsiteY1" fmla="*/ 168750 h 348750"/>
                  <a:gd name="connsiteX2" fmla="*/ 326250 w 348750"/>
                  <a:gd name="connsiteY2" fmla="*/ 112500 h 348750"/>
                  <a:gd name="connsiteX3" fmla="*/ 294204 w 348750"/>
                  <a:gd name="connsiteY3" fmla="*/ 112500 h 348750"/>
                  <a:gd name="connsiteX4" fmla="*/ 306731 w 348750"/>
                  <a:gd name="connsiteY4" fmla="*/ 104153 h 348750"/>
                  <a:gd name="connsiteX5" fmla="*/ 315000 w 348750"/>
                  <a:gd name="connsiteY5" fmla="*/ 88695 h 348750"/>
                  <a:gd name="connsiteX6" fmla="*/ 315000 w 348750"/>
                  <a:gd name="connsiteY6" fmla="*/ 86079 h 348750"/>
                  <a:gd name="connsiteX7" fmla="*/ 296421 w 348750"/>
                  <a:gd name="connsiteY7" fmla="*/ 67500 h 348750"/>
                  <a:gd name="connsiteX8" fmla="*/ 286116 w 348750"/>
                  <a:gd name="connsiteY8" fmla="*/ 70622 h 348750"/>
                  <a:gd name="connsiteX9" fmla="*/ 236053 w 348750"/>
                  <a:gd name="connsiteY9" fmla="*/ 104001 h 348750"/>
                  <a:gd name="connsiteX10" fmla="*/ 213559 w 348750"/>
                  <a:gd name="connsiteY10" fmla="*/ 112095 h 348750"/>
                  <a:gd name="connsiteX11" fmla="*/ 225000 w 348750"/>
                  <a:gd name="connsiteY11" fmla="*/ 84375 h 348750"/>
                  <a:gd name="connsiteX12" fmla="*/ 185625 w 348750"/>
                  <a:gd name="connsiteY12" fmla="*/ 45000 h 348750"/>
                  <a:gd name="connsiteX13" fmla="*/ 146700 w 348750"/>
                  <a:gd name="connsiteY13" fmla="*/ 78750 h 348750"/>
                  <a:gd name="connsiteX14" fmla="*/ 123182 w 348750"/>
                  <a:gd name="connsiteY14" fmla="*/ 78750 h 348750"/>
                  <a:gd name="connsiteX15" fmla="*/ 95625 w 348750"/>
                  <a:gd name="connsiteY15" fmla="*/ 56250 h 348750"/>
                  <a:gd name="connsiteX16" fmla="*/ 90000 w 348750"/>
                  <a:gd name="connsiteY16" fmla="*/ 56250 h 348750"/>
                  <a:gd name="connsiteX17" fmla="*/ 90000 w 348750"/>
                  <a:gd name="connsiteY17" fmla="*/ 47329 h 348750"/>
                  <a:gd name="connsiteX18" fmla="*/ 100569 w 348750"/>
                  <a:gd name="connsiteY18" fmla="*/ 36759 h 348750"/>
                  <a:gd name="connsiteX19" fmla="*/ 106875 w 348750"/>
                  <a:gd name="connsiteY19" fmla="*/ 21538 h 348750"/>
                  <a:gd name="connsiteX20" fmla="*/ 85343 w 348750"/>
                  <a:gd name="connsiteY20" fmla="*/ 0 h 348750"/>
                  <a:gd name="connsiteX21" fmla="*/ 83408 w 348750"/>
                  <a:gd name="connsiteY21" fmla="*/ 0 h 348750"/>
                  <a:gd name="connsiteX22" fmla="*/ 61875 w 348750"/>
                  <a:gd name="connsiteY22" fmla="*/ 21538 h 348750"/>
                  <a:gd name="connsiteX23" fmla="*/ 61875 w 348750"/>
                  <a:gd name="connsiteY23" fmla="*/ 28125 h 348750"/>
                  <a:gd name="connsiteX24" fmla="*/ 73125 w 348750"/>
                  <a:gd name="connsiteY24" fmla="*/ 28125 h 348750"/>
                  <a:gd name="connsiteX25" fmla="*/ 73125 w 348750"/>
                  <a:gd name="connsiteY25" fmla="*/ 21538 h 348750"/>
                  <a:gd name="connsiteX26" fmla="*/ 83408 w 348750"/>
                  <a:gd name="connsiteY26" fmla="*/ 11250 h 348750"/>
                  <a:gd name="connsiteX27" fmla="*/ 85343 w 348750"/>
                  <a:gd name="connsiteY27" fmla="*/ 11250 h 348750"/>
                  <a:gd name="connsiteX28" fmla="*/ 95625 w 348750"/>
                  <a:gd name="connsiteY28" fmla="*/ 21538 h 348750"/>
                  <a:gd name="connsiteX29" fmla="*/ 92616 w 348750"/>
                  <a:gd name="connsiteY29" fmla="*/ 28811 h 348750"/>
                  <a:gd name="connsiteX30" fmla="*/ 78750 w 348750"/>
                  <a:gd name="connsiteY30" fmla="*/ 42671 h 348750"/>
                  <a:gd name="connsiteX31" fmla="*/ 78750 w 348750"/>
                  <a:gd name="connsiteY31" fmla="*/ 56250 h 348750"/>
                  <a:gd name="connsiteX32" fmla="*/ 73125 w 348750"/>
                  <a:gd name="connsiteY32" fmla="*/ 56250 h 348750"/>
                  <a:gd name="connsiteX33" fmla="*/ 45568 w 348750"/>
                  <a:gd name="connsiteY33" fmla="*/ 78750 h 348750"/>
                  <a:gd name="connsiteX34" fmla="*/ 39375 w 348750"/>
                  <a:gd name="connsiteY34" fmla="*/ 78750 h 348750"/>
                  <a:gd name="connsiteX35" fmla="*/ 0 w 348750"/>
                  <a:gd name="connsiteY35" fmla="*/ 118125 h 348750"/>
                  <a:gd name="connsiteX36" fmla="*/ 0 w 348750"/>
                  <a:gd name="connsiteY36" fmla="*/ 123750 h 348750"/>
                  <a:gd name="connsiteX37" fmla="*/ 0 w 348750"/>
                  <a:gd name="connsiteY37" fmla="*/ 303750 h 348750"/>
                  <a:gd name="connsiteX38" fmla="*/ 0 w 348750"/>
                  <a:gd name="connsiteY38" fmla="*/ 309375 h 348750"/>
                  <a:gd name="connsiteX39" fmla="*/ 39375 w 348750"/>
                  <a:gd name="connsiteY39" fmla="*/ 348750 h 348750"/>
                  <a:gd name="connsiteX40" fmla="*/ 247500 w 348750"/>
                  <a:gd name="connsiteY40" fmla="*/ 348750 h 348750"/>
                  <a:gd name="connsiteX41" fmla="*/ 270000 w 348750"/>
                  <a:gd name="connsiteY41" fmla="*/ 326244 h 348750"/>
                  <a:gd name="connsiteX42" fmla="*/ 270000 w 348750"/>
                  <a:gd name="connsiteY42" fmla="*/ 292500 h 348750"/>
                  <a:gd name="connsiteX43" fmla="*/ 326250 w 348750"/>
                  <a:gd name="connsiteY43" fmla="*/ 292500 h 348750"/>
                  <a:gd name="connsiteX44" fmla="*/ 326250 w 348750"/>
                  <a:gd name="connsiteY44" fmla="*/ 225000 h 348750"/>
                  <a:gd name="connsiteX45" fmla="*/ 331875 w 348750"/>
                  <a:gd name="connsiteY45" fmla="*/ 225000 h 348750"/>
                  <a:gd name="connsiteX46" fmla="*/ 348750 w 348750"/>
                  <a:gd name="connsiteY46" fmla="*/ 208125 h 348750"/>
                  <a:gd name="connsiteX47" fmla="*/ 348750 w 348750"/>
                  <a:gd name="connsiteY47" fmla="*/ 185625 h 348750"/>
                  <a:gd name="connsiteX48" fmla="*/ 331875 w 348750"/>
                  <a:gd name="connsiteY48" fmla="*/ 168750 h 348750"/>
                  <a:gd name="connsiteX49" fmla="*/ 191053 w 348750"/>
                  <a:gd name="connsiteY49" fmla="*/ 166618 h 348750"/>
                  <a:gd name="connsiteX50" fmla="*/ 185625 w 348750"/>
                  <a:gd name="connsiteY50" fmla="*/ 172046 h 348750"/>
                  <a:gd name="connsiteX51" fmla="*/ 180197 w 348750"/>
                  <a:gd name="connsiteY51" fmla="*/ 166618 h 348750"/>
                  <a:gd name="connsiteX52" fmla="*/ 183769 w 348750"/>
                  <a:gd name="connsiteY52" fmla="*/ 123750 h 348750"/>
                  <a:gd name="connsiteX53" fmla="*/ 185625 w 348750"/>
                  <a:gd name="connsiteY53" fmla="*/ 123750 h 348750"/>
                  <a:gd name="connsiteX54" fmla="*/ 187481 w 348750"/>
                  <a:gd name="connsiteY54" fmla="*/ 123750 h 348750"/>
                  <a:gd name="connsiteX55" fmla="*/ 225000 w 348750"/>
                  <a:gd name="connsiteY55" fmla="*/ 292500 h 348750"/>
                  <a:gd name="connsiteX56" fmla="*/ 225000 w 348750"/>
                  <a:gd name="connsiteY56" fmla="*/ 303750 h 348750"/>
                  <a:gd name="connsiteX57" fmla="*/ 202500 w 348750"/>
                  <a:gd name="connsiteY57" fmla="*/ 303750 h 348750"/>
                  <a:gd name="connsiteX58" fmla="*/ 202500 w 348750"/>
                  <a:gd name="connsiteY58" fmla="*/ 292500 h 348750"/>
                  <a:gd name="connsiteX59" fmla="*/ 225000 w 348750"/>
                  <a:gd name="connsiteY59" fmla="*/ 281250 h 348750"/>
                  <a:gd name="connsiteX60" fmla="*/ 165808 w 348750"/>
                  <a:gd name="connsiteY60" fmla="*/ 281250 h 348750"/>
                  <a:gd name="connsiteX61" fmla="*/ 182520 w 348750"/>
                  <a:gd name="connsiteY61" fmla="*/ 239467 h 348750"/>
                  <a:gd name="connsiteX62" fmla="*/ 190609 w 348750"/>
                  <a:gd name="connsiteY62" fmla="*/ 237482 h 348750"/>
                  <a:gd name="connsiteX63" fmla="*/ 225000 w 348750"/>
                  <a:gd name="connsiteY63" fmla="*/ 266963 h 348750"/>
                  <a:gd name="connsiteX64" fmla="*/ 191250 w 348750"/>
                  <a:gd name="connsiteY64" fmla="*/ 292500 h 348750"/>
                  <a:gd name="connsiteX65" fmla="*/ 191250 w 348750"/>
                  <a:gd name="connsiteY65" fmla="*/ 303750 h 348750"/>
                  <a:gd name="connsiteX66" fmla="*/ 78750 w 348750"/>
                  <a:gd name="connsiteY66" fmla="*/ 303750 h 348750"/>
                  <a:gd name="connsiteX67" fmla="*/ 78750 w 348750"/>
                  <a:gd name="connsiteY67" fmla="*/ 123750 h 348750"/>
                  <a:gd name="connsiteX68" fmla="*/ 90000 w 348750"/>
                  <a:gd name="connsiteY68" fmla="*/ 123750 h 348750"/>
                  <a:gd name="connsiteX69" fmla="*/ 90000 w 348750"/>
                  <a:gd name="connsiteY69" fmla="*/ 275625 h 348750"/>
                  <a:gd name="connsiteX70" fmla="*/ 106875 w 348750"/>
                  <a:gd name="connsiteY70" fmla="*/ 292500 h 348750"/>
                  <a:gd name="connsiteX71" fmla="*/ 67500 w 348750"/>
                  <a:gd name="connsiteY71" fmla="*/ 123750 h 348750"/>
                  <a:gd name="connsiteX72" fmla="*/ 67500 w 348750"/>
                  <a:gd name="connsiteY72" fmla="*/ 303750 h 348750"/>
                  <a:gd name="connsiteX73" fmla="*/ 45000 w 348750"/>
                  <a:gd name="connsiteY73" fmla="*/ 303750 h 348750"/>
                  <a:gd name="connsiteX74" fmla="*/ 45000 w 348750"/>
                  <a:gd name="connsiteY74" fmla="*/ 123750 h 348750"/>
                  <a:gd name="connsiteX75" fmla="*/ 106875 w 348750"/>
                  <a:gd name="connsiteY75" fmla="*/ 281250 h 348750"/>
                  <a:gd name="connsiteX76" fmla="*/ 101250 w 348750"/>
                  <a:gd name="connsiteY76" fmla="*/ 275625 h 348750"/>
                  <a:gd name="connsiteX77" fmla="*/ 101250 w 348750"/>
                  <a:gd name="connsiteY77" fmla="*/ 231148 h 348750"/>
                  <a:gd name="connsiteX78" fmla="*/ 104198 w 348750"/>
                  <a:gd name="connsiteY78" fmla="*/ 227683 h 348750"/>
                  <a:gd name="connsiteX79" fmla="*/ 144810 w 348750"/>
                  <a:gd name="connsiteY79" fmla="*/ 164514 h 348750"/>
                  <a:gd name="connsiteX80" fmla="*/ 140743 w 348750"/>
                  <a:gd name="connsiteY80" fmla="*/ 201122 h 348750"/>
                  <a:gd name="connsiteX81" fmla="*/ 108692 w 348750"/>
                  <a:gd name="connsiteY81" fmla="*/ 281250 h 348750"/>
                  <a:gd name="connsiteX82" fmla="*/ 101250 w 348750"/>
                  <a:gd name="connsiteY82" fmla="*/ 123750 h 348750"/>
                  <a:gd name="connsiteX83" fmla="*/ 130033 w 348750"/>
                  <a:gd name="connsiteY83" fmla="*/ 123750 h 348750"/>
                  <a:gd name="connsiteX84" fmla="*/ 113659 w 348750"/>
                  <a:gd name="connsiteY84" fmla="*/ 140760 h 348750"/>
                  <a:gd name="connsiteX85" fmla="*/ 101250 w 348750"/>
                  <a:gd name="connsiteY85" fmla="*/ 159930 h 348750"/>
                  <a:gd name="connsiteX86" fmla="*/ 185625 w 348750"/>
                  <a:gd name="connsiteY86" fmla="*/ 56250 h 348750"/>
                  <a:gd name="connsiteX87" fmla="*/ 213750 w 348750"/>
                  <a:gd name="connsiteY87" fmla="*/ 84375 h 348750"/>
                  <a:gd name="connsiteX88" fmla="*/ 185625 w 348750"/>
                  <a:gd name="connsiteY88" fmla="*/ 112500 h 348750"/>
                  <a:gd name="connsiteX89" fmla="*/ 157500 w 348750"/>
                  <a:gd name="connsiteY89" fmla="*/ 84375 h 348750"/>
                  <a:gd name="connsiteX90" fmla="*/ 185625 w 348750"/>
                  <a:gd name="connsiteY90" fmla="*/ 56250 h 348750"/>
                  <a:gd name="connsiteX91" fmla="*/ 73125 w 348750"/>
                  <a:gd name="connsiteY91" fmla="*/ 67500 h 348750"/>
                  <a:gd name="connsiteX92" fmla="*/ 95625 w 348750"/>
                  <a:gd name="connsiteY92" fmla="*/ 67500 h 348750"/>
                  <a:gd name="connsiteX93" fmla="*/ 111465 w 348750"/>
                  <a:gd name="connsiteY93" fmla="*/ 78750 h 348750"/>
                  <a:gd name="connsiteX94" fmla="*/ 57291 w 348750"/>
                  <a:gd name="connsiteY94" fmla="*/ 78750 h 348750"/>
                  <a:gd name="connsiteX95" fmla="*/ 73125 w 348750"/>
                  <a:gd name="connsiteY95" fmla="*/ 67500 h 348750"/>
                  <a:gd name="connsiteX96" fmla="*/ 39375 w 348750"/>
                  <a:gd name="connsiteY96" fmla="*/ 90000 h 348750"/>
                  <a:gd name="connsiteX97" fmla="*/ 146700 w 348750"/>
                  <a:gd name="connsiteY97" fmla="*/ 90000 h 348750"/>
                  <a:gd name="connsiteX98" fmla="*/ 158124 w 348750"/>
                  <a:gd name="connsiteY98" fmla="*/ 112500 h 348750"/>
                  <a:gd name="connsiteX99" fmla="*/ 11818 w 348750"/>
                  <a:gd name="connsiteY99" fmla="*/ 112500 h 348750"/>
                  <a:gd name="connsiteX100" fmla="*/ 39375 w 348750"/>
                  <a:gd name="connsiteY100" fmla="*/ 90000 h 348750"/>
                  <a:gd name="connsiteX101" fmla="*/ 11250 w 348750"/>
                  <a:gd name="connsiteY101" fmla="*/ 303750 h 348750"/>
                  <a:gd name="connsiteX102" fmla="*/ 11250 w 348750"/>
                  <a:gd name="connsiteY102" fmla="*/ 123750 h 348750"/>
                  <a:gd name="connsiteX103" fmla="*/ 33750 w 348750"/>
                  <a:gd name="connsiteY103" fmla="*/ 123750 h 348750"/>
                  <a:gd name="connsiteX104" fmla="*/ 33750 w 348750"/>
                  <a:gd name="connsiteY104" fmla="*/ 303750 h 348750"/>
                  <a:gd name="connsiteX105" fmla="*/ 11818 w 348750"/>
                  <a:gd name="connsiteY105" fmla="*/ 315000 h 348750"/>
                  <a:gd name="connsiteX106" fmla="*/ 225000 w 348750"/>
                  <a:gd name="connsiteY106" fmla="*/ 315000 h 348750"/>
                  <a:gd name="connsiteX107" fmla="*/ 225000 w 348750"/>
                  <a:gd name="connsiteY107" fmla="*/ 326256 h 348750"/>
                  <a:gd name="connsiteX108" fmla="*/ 228128 w 348750"/>
                  <a:gd name="connsiteY108" fmla="*/ 337500 h 348750"/>
                  <a:gd name="connsiteX109" fmla="*/ 39375 w 348750"/>
                  <a:gd name="connsiteY109" fmla="*/ 337500 h 348750"/>
                  <a:gd name="connsiteX110" fmla="*/ 11818 w 348750"/>
                  <a:gd name="connsiteY110" fmla="*/ 315000 h 348750"/>
                  <a:gd name="connsiteX111" fmla="*/ 258750 w 348750"/>
                  <a:gd name="connsiteY111" fmla="*/ 326244 h 348750"/>
                  <a:gd name="connsiteX112" fmla="*/ 247500 w 348750"/>
                  <a:gd name="connsiteY112" fmla="*/ 337500 h 348750"/>
                  <a:gd name="connsiteX113" fmla="*/ 236250 w 348750"/>
                  <a:gd name="connsiteY113" fmla="*/ 326256 h 348750"/>
                  <a:gd name="connsiteX114" fmla="*/ 236250 w 348750"/>
                  <a:gd name="connsiteY114" fmla="*/ 261788 h 348750"/>
                  <a:gd name="connsiteX115" fmla="*/ 197933 w 348750"/>
                  <a:gd name="connsiteY115" fmla="*/ 228943 h 348750"/>
                  <a:gd name="connsiteX116" fmla="*/ 187273 w 348750"/>
                  <a:gd name="connsiteY116" fmla="*/ 225000 h 348750"/>
                  <a:gd name="connsiteX117" fmla="*/ 172074 w 348750"/>
                  <a:gd name="connsiteY117" fmla="*/ 235294 h 348750"/>
                  <a:gd name="connsiteX118" fmla="*/ 153692 w 348750"/>
                  <a:gd name="connsiteY118" fmla="*/ 281250 h 348750"/>
                  <a:gd name="connsiteX119" fmla="*/ 120808 w 348750"/>
                  <a:gd name="connsiteY119" fmla="*/ 281250 h 348750"/>
                  <a:gd name="connsiteX120" fmla="*/ 151476 w 348750"/>
                  <a:gd name="connsiteY120" fmla="*/ 204587 h 348750"/>
                  <a:gd name="connsiteX121" fmla="*/ 158158 w 348750"/>
                  <a:gd name="connsiteY121" fmla="*/ 146250 h 348750"/>
                  <a:gd name="connsiteX122" fmla="*/ 143179 w 348750"/>
                  <a:gd name="connsiteY122" fmla="*/ 146250 h 348750"/>
                  <a:gd name="connsiteX123" fmla="*/ 101250 w 348750"/>
                  <a:gd name="connsiteY123" fmla="*/ 211472 h 348750"/>
                  <a:gd name="connsiteX124" fmla="*/ 101250 w 348750"/>
                  <a:gd name="connsiteY124" fmla="*/ 180641 h 348750"/>
                  <a:gd name="connsiteX125" fmla="*/ 123103 w 348750"/>
                  <a:gd name="connsiteY125" fmla="*/ 146874 h 348750"/>
                  <a:gd name="connsiteX126" fmla="*/ 165600 w 348750"/>
                  <a:gd name="connsiteY126" fmla="*/ 123750 h 348750"/>
                  <a:gd name="connsiteX127" fmla="*/ 172479 w 348750"/>
                  <a:gd name="connsiteY127" fmla="*/ 123750 h 348750"/>
                  <a:gd name="connsiteX128" fmla="*/ 168548 w 348750"/>
                  <a:gd name="connsiteY128" fmla="*/ 170882 h 348750"/>
                  <a:gd name="connsiteX129" fmla="*/ 185625 w 348750"/>
                  <a:gd name="connsiteY129" fmla="*/ 187954 h 348750"/>
                  <a:gd name="connsiteX130" fmla="*/ 202697 w 348750"/>
                  <a:gd name="connsiteY130" fmla="*/ 170882 h 348750"/>
                  <a:gd name="connsiteX131" fmla="*/ 198765 w 348750"/>
                  <a:gd name="connsiteY131" fmla="*/ 123750 h 348750"/>
                  <a:gd name="connsiteX132" fmla="*/ 207968 w 348750"/>
                  <a:gd name="connsiteY132" fmla="*/ 123750 h 348750"/>
                  <a:gd name="connsiteX133" fmla="*/ 242291 w 348750"/>
                  <a:gd name="connsiteY133" fmla="*/ 113355 h 348750"/>
                  <a:gd name="connsiteX134" fmla="*/ 292354 w 348750"/>
                  <a:gd name="connsiteY134" fmla="*/ 79976 h 348750"/>
                  <a:gd name="connsiteX135" fmla="*/ 296421 w 348750"/>
                  <a:gd name="connsiteY135" fmla="*/ 78750 h 348750"/>
                  <a:gd name="connsiteX136" fmla="*/ 303750 w 348750"/>
                  <a:gd name="connsiteY136" fmla="*/ 86079 h 348750"/>
                  <a:gd name="connsiteX137" fmla="*/ 303750 w 348750"/>
                  <a:gd name="connsiteY137" fmla="*/ 88695 h 348750"/>
                  <a:gd name="connsiteX138" fmla="*/ 300488 w 348750"/>
                  <a:gd name="connsiteY138" fmla="*/ 94792 h 348750"/>
                  <a:gd name="connsiteX139" fmla="*/ 226890 w 348750"/>
                  <a:gd name="connsiteY139" fmla="*/ 143859 h 348750"/>
                  <a:gd name="connsiteX140" fmla="*/ 219375 w 348750"/>
                  <a:gd name="connsiteY140" fmla="*/ 157894 h 348750"/>
                  <a:gd name="connsiteX141" fmla="*/ 219369 w 348750"/>
                  <a:gd name="connsiteY141" fmla="*/ 210713 h 348750"/>
                  <a:gd name="connsiteX142" fmla="*/ 252855 w 348750"/>
                  <a:gd name="connsiteY142" fmla="*/ 239417 h 348750"/>
                  <a:gd name="connsiteX143" fmla="*/ 258750 w 348750"/>
                  <a:gd name="connsiteY143" fmla="*/ 252225 h 348750"/>
                  <a:gd name="connsiteX144" fmla="*/ 260173 w 348750"/>
                  <a:gd name="connsiteY144" fmla="*/ 230873 h 348750"/>
                  <a:gd name="connsiteX145" fmla="*/ 230619 w 348750"/>
                  <a:gd name="connsiteY145" fmla="*/ 205538 h 348750"/>
                  <a:gd name="connsiteX146" fmla="*/ 230625 w 348750"/>
                  <a:gd name="connsiteY146" fmla="*/ 157894 h 348750"/>
                  <a:gd name="connsiteX147" fmla="*/ 233128 w 348750"/>
                  <a:gd name="connsiteY147" fmla="*/ 153214 h 348750"/>
                  <a:gd name="connsiteX148" fmla="*/ 281250 w 348750"/>
                  <a:gd name="connsiteY148" fmla="*/ 121134 h 348750"/>
                  <a:gd name="connsiteX149" fmla="*/ 281250 w 348750"/>
                  <a:gd name="connsiteY149" fmla="*/ 123750 h 348750"/>
                  <a:gd name="connsiteX150" fmla="*/ 281250 w 348750"/>
                  <a:gd name="connsiteY150" fmla="*/ 281250 h 348750"/>
                  <a:gd name="connsiteX151" fmla="*/ 270000 w 348750"/>
                  <a:gd name="connsiteY151" fmla="*/ 281250 h 348750"/>
                  <a:gd name="connsiteX152" fmla="*/ 270000 w 348750"/>
                  <a:gd name="connsiteY152" fmla="*/ 252225 h 348750"/>
                  <a:gd name="connsiteX153" fmla="*/ 260173 w 348750"/>
                  <a:gd name="connsiteY153" fmla="*/ 230873 h 348750"/>
                  <a:gd name="connsiteX154" fmla="*/ 315000 w 348750"/>
                  <a:gd name="connsiteY154" fmla="*/ 281250 h 348750"/>
                  <a:gd name="connsiteX155" fmla="*/ 292500 w 348750"/>
                  <a:gd name="connsiteY155" fmla="*/ 281250 h 348750"/>
                  <a:gd name="connsiteX156" fmla="*/ 292500 w 348750"/>
                  <a:gd name="connsiteY156" fmla="*/ 123750 h 348750"/>
                  <a:gd name="connsiteX157" fmla="*/ 315000 w 348750"/>
                  <a:gd name="connsiteY157" fmla="*/ 123750 h 348750"/>
                  <a:gd name="connsiteX158" fmla="*/ 337500 w 348750"/>
                  <a:gd name="connsiteY158" fmla="*/ 208125 h 348750"/>
                  <a:gd name="connsiteX159" fmla="*/ 331875 w 348750"/>
                  <a:gd name="connsiteY159" fmla="*/ 213750 h 348750"/>
                  <a:gd name="connsiteX160" fmla="*/ 326250 w 348750"/>
                  <a:gd name="connsiteY160" fmla="*/ 213750 h 348750"/>
                  <a:gd name="connsiteX161" fmla="*/ 326250 w 348750"/>
                  <a:gd name="connsiteY161" fmla="*/ 180000 h 348750"/>
                  <a:gd name="connsiteX162" fmla="*/ 331875 w 348750"/>
                  <a:gd name="connsiteY162" fmla="*/ 180000 h 348750"/>
                  <a:gd name="connsiteX163" fmla="*/ 337500 w 348750"/>
                  <a:gd name="connsiteY163" fmla="*/ 185625 h 34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48750" h="348750">
                    <a:moveTo>
                      <a:pt x="331875" y="168750"/>
                    </a:moveTo>
                    <a:lnTo>
                      <a:pt x="326250" y="168750"/>
                    </a:lnTo>
                    <a:lnTo>
                      <a:pt x="326250" y="112500"/>
                    </a:lnTo>
                    <a:lnTo>
                      <a:pt x="294204" y="112500"/>
                    </a:lnTo>
                    <a:lnTo>
                      <a:pt x="306731" y="104153"/>
                    </a:lnTo>
                    <a:cubicBezTo>
                      <a:pt x="311906" y="100693"/>
                      <a:pt x="315000" y="94916"/>
                      <a:pt x="315000" y="88695"/>
                    </a:cubicBezTo>
                    <a:lnTo>
                      <a:pt x="315000" y="86079"/>
                    </a:lnTo>
                    <a:cubicBezTo>
                      <a:pt x="315000" y="75831"/>
                      <a:pt x="306669" y="67500"/>
                      <a:pt x="296421" y="67500"/>
                    </a:cubicBezTo>
                    <a:cubicBezTo>
                      <a:pt x="292742" y="67500"/>
                      <a:pt x="289176" y="68580"/>
                      <a:pt x="286116" y="70622"/>
                    </a:cubicBezTo>
                    <a:lnTo>
                      <a:pt x="236053" y="104001"/>
                    </a:lnTo>
                    <a:cubicBezTo>
                      <a:pt x="229275" y="108518"/>
                      <a:pt x="221574" y="111206"/>
                      <a:pt x="213559" y="112095"/>
                    </a:cubicBezTo>
                    <a:cubicBezTo>
                      <a:pt x="220624" y="104968"/>
                      <a:pt x="225000" y="95175"/>
                      <a:pt x="225000" y="84375"/>
                    </a:cubicBezTo>
                    <a:cubicBezTo>
                      <a:pt x="225000" y="62663"/>
                      <a:pt x="207332" y="45000"/>
                      <a:pt x="185625" y="45000"/>
                    </a:cubicBezTo>
                    <a:cubicBezTo>
                      <a:pt x="165831" y="45000"/>
                      <a:pt x="149445" y="59698"/>
                      <a:pt x="146700" y="78750"/>
                    </a:cubicBezTo>
                    <a:lnTo>
                      <a:pt x="123182" y="78750"/>
                    </a:lnTo>
                    <a:cubicBezTo>
                      <a:pt x="120566" y="65931"/>
                      <a:pt x="109209" y="56250"/>
                      <a:pt x="95625" y="56250"/>
                    </a:cubicBezTo>
                    <a:lnTo>
                      <a:pt x="90000" y="56250"/>
                    </a:lnTo>
                    <a:lnTo>
                      <a:pt x="90000" y="47329"/>
                    </a:lnTo>
                    <a:lnTo>
                      <a:pt x="100569" y="36759"/>
                    </a:lnTo>
                    <a:cubicBezTo>
                      <a:pt x="104636" y="32692"/>
                      <a:pt x="106875" y="27287"/>
                      <a:pt x="106875" y="21538"/>
                    </a:cubicBezTo>
                    <a:cubicBezTo>
                      <a:pt x="106875" y="9658"/>
                      <a:pt x="97211" y="0"/>
                      <a:pt x="85343" y="0"/>
                    </a:cubicBezTo>
                    <a:lnTo>
                      <a:pt x="83408" y="0"/>
                    </a:lnTo>
                    <a:cubicBezTo>
                      <a:pt x="71539" y="0"/>
                      <a:pt x="61875" y="9658"/>
                      <a:pt x="61875" y="21538"/>
                    </a:cubicBezTo>
                    <a:lnTo>
                      <a:pt x="61875" y="28125"/>
                    </a:lnTo>
                    <a:lnTo>
                      <a:pt x="73125" y="28125"/>
                    </a:lnTo>
                    <a:lnTo>
                      <a:pt x="73125" y="21538"/>
                    </a:lnTo>
                    <a:cubicBezTo>
                      <a:pt x="73125" y="15863"/>
                      <a:pt x="77738" y="11250"/>
                      <a:pt x="83408" y="11250"/>
                    </a:cubicBezTo>
                    <a:lnTo>
                      <a:pt x="85343" y="11250"/>
                    </a:lnTo>
                    <a:cubicBezTo>
                      <a:pt x="91013" y="11250"/>
                      <a:pt x="95625" y="15863"/>
                      <a:pt x="95625" y="21538"/>
                    </a:cubicBezTo>
                    <a:cubicBezTo>
                      <a:pt x="95625" y="24283"/>
                      <a:pt x="94556" y="26871"/>
                      <a:pt x="92616" y="28811"/>
                    </a:cubicBezTo>
                    <a:lnTo>
                      <a:pt x="78750" y="42671"/>
                    </a:lnTo>
                    <a:lnTo>
                      <a:pt x="78750" y="56250"/>
                    </a:lnTo>
                    <a:lnTo>
                      <a:pt x="73125" y="56250"/>
                    </a:lnTo>
                    <a:cubicBezTo>
                      <a:pt x="59546" y="56250"/>
                      <a:pt x="48184" y="65931"/>
                      <a:pt x="45568" y="78750"/>
                    </a:cubicBezTo>
                    <a:lnTo>
                      <a:pt x="39375" y="78750"/>
                    </a:lnTo>
                    <a:cubicBezTo>
                      <a:pt x="17668" y="78750"/>
                      <a:pt x="0" y="96413"/>
                      <a:pt x="0" y="118125"/>
                    </a:cubicBezTo>
                    <a:lnTo>
                      <a:pt x="0" y="123750"/>
                    </a:lnTo>
                    <a:lnTo>
                      <a:pt x="0" y="303750"/>
                    </a:lnTo>
                    <a:lnTo>
                      <a:pt x="0" y="309375"/>
                    </a:lnTo>
                    <a:cubicBezTo>
                      <a:pt x="0" y="331082"/>
                      <a:pt x="17668" y="348750"/>
                      <a:pt x="39375" y="348750"/>
                    </a:cubicBezTo>
                    <a:lnTo>
                      <a:pt x="247500" y="348750"/>
                    </a:lnTo>
                    <a:cubicBezTo>
                      <a:pt x="259909" y="348750"/>
                      <a:pt x="270000" y="338653"/>
                      <a:pt x="270000" y="326244"/>
                    </a:cubicBezTo>
                    <a:lnTo>
                      <a:pt x="270000" y="292500"/>
                    </a:lnTo>
                    <a:lnTo>
                      <a:pt x="326250" y="292500"/>
                    </a:lnTo>
                    <a:lnTo>
                      <a:pt x="326250" y="225000"/>
                    </a:lnTo>
                    <a:lnTo>
                      <a:pt x="331875" y="225000"/>
                    </a:lnTo>
                    <a:cubicBezTo>
                      <a:pt x="341179" y="225000"/>
                      <a:pt x="348750" y="217429"/>
                      <a:pt x="348750" y="208125"/>
                    </a:cubicBezTo>
                    <a:lnTo>
                      <a:pt x="348750" y="185625"/>
                    </a:lnTo>
                    <a:cubicBezTo>
                      <a:pt x="348750" y="176321"/>
                      <a:pt x="341179" y="168750"/>
                      <a:pt x="331875" y="168750"/>
                    </a:cubicBezTo>
                    <a:close/>
                    <a:moveTo>
                      <a:pt x="191053" y="166618"/>
                    </a:moveTo>
                    <a:lnTo>
                      <a:pt x="185625" y="172046"/>
                    </a:lnTo>
                    <a:lnTo>
                      <a:pt x="180197" y="166618"/>
                    </a:lnTo>
                    <a:lnTo>
                      <a:pt x="183769" y="123750"/>
                    </a:lnTo>
                    <a:lnTo>
                      <a:pt x="185625" y="123750"/>
                    </a:lnTo>
                    <a:lnTo>
                      <a:pt x="187481" y="123750"/>
                    </a:lnTo>
                    <a:close/>
                    <a:moveTo>
                      <a:pt x="225000" y="292500"/>
                    </a:moveTo>
                    <a:lnTo>
                      <a:pt x="225000" y="303750"/>
                    </a:lnTo>
                    <a:lnTo>
                      <a:pt x="202500" y="303750"/>
                    </a:lnTo>
                    <a:lnTo>
                      <a:pt x="202500" y="292500"/>
                    </a:lnTo>
                    <a:close/>
                    <a:moveTo>
                      <a:pt x="225000" y="281250"/>
                    </a:moveTo>
                    <a:lnTo>
                      <a:pt x="165808" y="281250"/>
                    </a:lnTo>
                    <a:lnTo>
                      <a:pt x="182520" y="239467"/>
                    </a:lnTo>
                    <a:cubicBezTo>
                      <a:pt x="183758" y="236368"/>
                      <a:pt x="188083" y="235322"/>
                      <a:pt x="190609" y="237482"/>
                    </a:cubicBezTo>
                    <a:lnTo>
                      <a:pt x="225000" y="266963"/>
                    </a:lnTo>
                    <a:close/>
                    <a:moveTo>
                      <a:pt x="191250" y="292500"/>
                    </a:moveTo>
                    <a:lnTo>
                      <a:pt x="191250" y="303750"/>
                    </a:lnTo>
                    <a:lnTo>
                      <a:pt x="78750" y="303750"/>
                    </a:lnTo>
                    <a:lnTo>
                      <a:pt x="78750" y="123750"/>
                    </a:lnTo>
                    <a:lnTo>
                      <a:pt x="90000" y="123750"/>
                    </a:lnTo>
                    <a:lnTo>
                      <a:pt x="90000" y="275625"/>
                    </a:lnTo>
                    <a:cubicBezTo>
                      <a:pt x="90000" y="284929"/>
                      <a:pt x="97571" y="292500"/>
                      <a:pt x="106875" y="292500"/>
                    </a:cubicBezTo>
                    <a:close/>
                    <a:moveTo>
                      <a:pt x="67500" y="123750"/>
                    </a:moveTo>
                    <a:lnTo>
                      <a:pt x="67500" y="303750"/>
                    </a:lnTo>
                    <a:lnTo>
                      <a:pt x="45000" y="303750"/>
                    </a:lnTo>
                    <a:lnTo>
                      <a:pt x="45000" y="123750"/>
                    </a:lnTo>
                    <a:close/>
                    <a:moveTo>
                      <a:pt x="106875" y="281250"/>
                    </a:moveTo>
                    <a:cubicBezTo>
                      <a:pt x="103770" y="281250"/>
                      <a:pt x="101250" y="278730"/>
                      <a:pt x="101250" y="275625"/>
                    </a:cubicBezTo>
                    <a:lnTo>
                      <a:pt x="101250" y="231148"/>
                    </a:lnTo>
                    <a:cubicBezTo>
                      <a:pt x="102358" y="230108"/>
                      <a:pt x="103371" y="228977"/>
                      <a:pt x="104198" y="227683"/>
                    </a:cubicBezTo>
                    <a:lnTo>
                      <a:pt x="144810" y="164514"/>
                    </a:lnTo>
                    <a:lnTo>
                      <a:pt x="140743" y="201122"/>
                    </a:lnTo>
                    <a:lnTo>
                      <a:pt x="108692" y="281250"/>
                    </a:lnTo>
                    <a:close/>
                    <a:moveTo>
                      <a:pt x="101250" y="123750"/>
                    </a:moveTo>
                    <a:lnTo>
                      <a:pt x="130033" y="123750"/>
                    </a:lnTo>
                    <a:cubicBezTo>
                      <a:pt x="123643" y="128250"/>
                      <a:pt x="118052" y="133965"/>
                      <a:pt x="113659" y="140760"/>
                    </a:cubicBezTo>
                    <a:lnTo>
                      <a:pt x="101250" y="159930"/>
                    </a:lnTo>
                    <a:close/>
                    <a:moveTo>
                      <a:pt x="185625" y="56250"/>
                    </a:moveTo>
                    <a:cubicBezTo>
                      <a:pt x="201133" y="56250"/>
                      <a:pt x="213750" y="68867"/>
                      <a:pt x="213750" y="84375"/>
                    </a:cubicBezTo>
                    <a:cubicBezTo>
                      <a:pt x="213750" y="99883"/>
                      <a:pt x="201133" y="112500"/>
                      <a:pt x="185625" y="112500"/>
                    </a:cubicBezTo>
                    <a:cubicBezTo>
                      <a:pt x="170117" y="112500"/>
                      <a:pt x="157500" y="99883"/>
                      <a:pt x="157500" y="84375"/>
                    </a:cubicBezTo>
                    <a:cubicBezTo>
                      <a:pt x="157500" y="68867"/>
                      <a:pt x="170117" y="56250"/>
                      <a:pt x="185625" y="56250"/>
                    </a:cubicBezTo>
                    <a:close/>
                    <a:moveTo>
                      <a:pt x="73125" y="67500"/>
                    </a:moveTo>
                    <a:lnTo>
                      <a:pt x="95625" y="67500"/>
                    </a:lnTo>
                    <a:cubicBezTo>
                      <a:pt x="102949" y="67500"/>
                      <a:pt x="109136" y="72219"/>
                      <a:pt x="111465" y="78750"/>
                    </a:cubicBezTo>
                    <a:lnTo>
                      <a:pt x="57291" y="78750"/>
                    </a:lnTo>
                    <a:cubicBezTo>
                      <a:pt x="59614" y="72219"/>
                      <a:pt x="65801" y="67500"/>
                      <a:pt x="73125" y="67500"/>
                    </a:cubicBezTo>
                    <a:close/>
                    <a:moveTo>
                      <a:pt x="39375" y="90000"/>
                    </a:moveTo>
                    <a:lnTo>
                      <a:pt x="146700" y="90000"/>
                    </a:lnTo>
                    <a:cubicBezTo>
                      <a:pt x="147960" y="98758"/>
                      <a:pt x="152078" y="106588"/>
                      <a:pt x="158124" y="112500"/>
                    </a:cubicBezTo>
                    <a:lnTo>
                      <a:pt x="11818" y="112500"/>
                    </a:lnTo>
                    <a:cubicBezTo>
                      <a:pt x="14428" y="99681"/>
                      <a:pt x="25791" y="90000"/>
                      <a:pt x="39375" y="90000"/>
                    </a:cubicBezTo>
                    <a:close/>
                    <a:moveTo>
                      <a:pt x="11250" y="303750"/>
                    </a:moveTo>
                    <a:lnTo>
                      <a:pt x="11250" y="123750"/>
                    </a:lnTo>
                    <a:lnTo>
                      <a:pt x="33750" y="123750"/>
                    </a:lnTo>
                    <a:lnTo>
                      <a:pt x="33750" y="303750"/>
                    </a:lnTo>
                    <a:close/>
                    <a:moveTo>
                      <a:pt x="11818" y="315000"/>
                    </a:moveTo>
                    <a:lnTo>
                      <a:pt x="225000" y="315000"/>
                    </a:lnTo>
                    <a:lnTo>
                      <a:pt x="225000" y="326256"/>
                    </a:lnTo>
                    <a:cubicBezTo>
                      <a:pt x="225000" y="330368"/>
                      <a:pt x="226193" y="334181"/>
                      <a:pt x="228128" y="337500"/>
                    </a:cubicBezTo>
                    <a:lnTo>
                      <a:pt x="39375" y="337500"/>
                    </a:lnTo>
                    <a:cubicBezTo>
                      <a:pt x="25791" y="337500"/>
                      <a:pt x="14428" y="327819"/>
                      <a:pt x="11818" y="315000"/>
                    </a:cubicBezTo>
                    <a:close/>
                    <a:moveTo>
                      <a:pt x="258750" y="326244"/>
                    </a:moveTo>
                    <a:cubicBezTo>
                      <a:pt x="258750" y="332454"/>
                      <a:pt x="253704" y="337500"/>
                      <a:pt x="247500" y="337500"/>
                    </a:cubicBezTo>
                    <a:cubicBezTo>
                      <a:pt x="241296" y="337500"/>
                      <a:pt x="236250" y="332460"/>
                      <a:pt x="236250" y="326256"/>
                    </a:cubicBezTo>
                    <a:lnTo>
                      <a:pt x="236250" y="261788"/>
                    </a:lnTo>
                    <a:lnTo>
                      <a:pt x="197933" y="228943"/>
                    </a:lnTo>
                    <a:cubicBezTo>
                      <a:pt x="194968" y="226401"/>
                      <a:pt x="191183" y="225000"/>
                      <a:pt x="187273" y="225000"/>
                    </a:cubicBezTo>
                    <a:cubicBezTo>
                      <a:pt x="180540" y="225000"/>
                      <a:pt x="174572" y="229044"/>
                      <a:pt x="172074" y="235294"/>
                    </a:cubicBezTo>
                    <a:lnTo>
                      <a:pt x="153692" y="281250"/>
                    </a:lnTo>
                    <a:lnTo>
                      <a:pt x="120808" y="281250"/>
                    </a:lnTo>
                    <a:lnTo>
                      <a:pt x="151476" y="204587"/>
                    </a:lnTo>
                    <a:lnTo>
                      <a:pt x="158158" y="146250"/>
                    </a:lnTo>
                    <a:lnTo>
                      <a:pt x="143179" y="146250"/>
                    </a:lnTo>
                    <a:lnTo>
                      <a:pt x="101250" y="211472"/>
                    </a:lnTo>
                    <a:lnTo>
                      <a:pt x="101250" y="180641"/>
                    </a:lnTo>
                    <a:lnTo>
                      <a:pt x="123103" y="146874"/>
                    </a:lnTo>
                    <a:cubicBezTo>
                      <a:pt x="132469" y="132396"/>
                      <a:pt x="148359" y="123750"/>
                      <a:pt x="165600" y="123750"/>
                    </a:cubicBezTo>
                    <a:lnTo>
                      <a:pt x="172479" y="123750"/>
                    </a:lnTo>
                    <a:lnTo>
                      <a:pt x="168548" y="170882"/>
                    </a:lnTo>
                    <a:lnTo>
                      <a:pt x="185625" y="187954"/>
                    </a:lnTo>
                    <a:lnTo>
                      <a:pt x="202697" y="170882"/>
                    </a:lnTo>
                    <a:lnTo>
                      <a:pt x="198765" y="123750"/>
                    </a:lnTo>
                    <a:lnTo>
                      <a:pt x="207968" y="123750"/>
                    </a:lnTo>
                    <a:cubicBezTo>
                      <a:pt x="220224" y="123750"/>
                      <a:pt x="232093" y="120156"/>
                      <a:pt x="242291" y="113355"/>
                    </a:cubicBezTo>
                    <a:lnTo>
                      <a:pt x="292354" y="79976"/>
                    </a:lnTo>
                    <a:cubicBezTo>
                      <a:pt x="293563" y="79178"/>
                      <a:pt x="294969" y="78750"/>
                      <a:pt x="296421" y="78750"/>
                    </a:cubicBezTo>
                    <a:cubicBezTo>
                      <a:pt x="300465" y="78750"/>
                      <a:pt x="303750" y="82035"/>
                      <a:pt x="303750" y="86079"/>
                    </a:cubicBezTo>
                    <a:lnTo>
                      <a:pt x="303750" y="88695"/>
                    </a:lnTo>
                    <a:cubicBezTo>
                      <a:pt x="303750" y="91153"/>
                      <a:pt x="302529" y="93431"/>
                      <a:pt x="300488" y="94792"/>
                    </a:cubicBezTo>
                    <a:lnTo>
                      <a:pt x="226890" y="143859"/>
                    </a:lnTo>
                    <a:cubicBezTo>
                      <a:pt x="222182" y="146993"/>
                      <a:pt x="219375" y="152241"/>
                      <a:pt x="219375" y="157894"/>
                    </a:cubicBezTo>
                    <a:lnTo>
                      <a:pt x="219369" y="210713"/>
                    </a:lnTo>
                    <a:lnTo>
                      <a:pt x="252855" y="239417"/>
                    </a:lnTo>
                    <a:cubicBezTo>
                      <a:pt x="256601" y="242623"/>
                      <a:pt x="258750" y="247292"/>
                      <a:pt x="258750" y="252225"/>
                    </a:cubicBezTo>
                    <a:close/>
                    <a:moveTo>
                      <a:pt x="260173" y="230873"/>
                    </a:moveTo>
                    <a:lnTo>
                      <a:pt x="230619" y="205538"/>
                    </a:lnTo>
                    <a:lnTo>
                      <a:pt x="230625" y="157894"/>
                    </a:lnTo>
                    <a:cubicBezTo>
                      <a:pt x="230625" y="156009"/>
                      <a:pt x="231559" y="154260"/>
                      <a:pt x="233128" y="153214"/>
                    </a:cubicBezTo>
                    <a:lnTo>
                      <a:pt x="281250" y="121134"/>
                    </a:lnTo>
                    <a:lnTo>
                      <a:pt x="281250" y="123750"/>
                    </a:lnTo>
                    <a:lnTo>
                      <a:pt x="281250" y="281250"/>
                    </a:lnTo>
                    <a:lnTo>
                      <a:pt x="270000" y="281250"/>
                    </a:lnTo>
                    <a:lnTo>
                      <a:pt x="270000" y="252225"/>
                    </a:lnTo>
                    <a:cubicBezTo>
                      <a:pt x="270000" y="244001"/>
                      <a:pt x="266417" y="236216"/>
                      <a:pt x="260173" y="230873"/>
                    </a:cubicBezTo>
                    <a:close/>
                    <a:moveTo>
                      <a:pt x="315000" y="281250"/>
                    </a:moveTo>
                    <a:lnTo>
                      <a:pt x="292500" y="281250"/>
                    </a:lnTo>
                    <a:lnTo>
                      <a:pt x="292500" y="123750"/>
                    </a:lnTo>
                    <a:lnTo>
                      <a:pt x="315000" y="123750"/>
                    </a:lnTo>
                    <a:close/>
                    <a:moveTo>
                      <a:pt x="337500" y="208125"/>
                    </a:moveTo>
                    <a:cubicBezTo>
                      <a:pt x="337500" y="211230"/>
                      <a:pt x="334980" y="213750"/>
                      <a:pt x="331875" y="213750"/>
                    </a:cubicBezTo>
                    <a:lnTo>
                      <a:pt x="326250" y="213750"/>
                    </a:lnTo>
                    <a:lnTo>
                      <a:pt x="326250" y="180000"/>
                    </a:lnTo>
                    <a:lnTo>
                      <a:pt x="331875" y="180000"/>
                    </a:lnTo>
                    <a:cubicBezTo>
                      <a:pt x="334980" y="180000"/>
                      <a:pt x="337500" y="182520"/>
                      <a:pt x="337500" y="185625"/>
                    </a:cubicBezTo>
                    <a:close/>
                  </a:path>
                </a:pathLst>
              </a:custGeom>
              <a:solidFill>
                <a:schemeClr val="bg1"/>
              </a:solidFill>
              <a:ln w="5507" cap="flat">
                <a:noFill/>
                <a:prstDash val="solid"/>
                <a:miter/>
              </a:ln>
            </p:spPr>
            <p:txBody>
              <a:bodyPr rtlCol="0" anchor="ctr"/>
              <a:lstStyle/>
              <a:p>
                <a:endParaRPr lang="en-IN"/>
              </a:p>
            </p:txBody>
          </p:sp>
        </p:grpSp>
        <p:grpSp>
          <p:nvGrpSpPr>
            <p:cNvPr id="233" name="Group 232">
              <a:extLst>
                <a:ext uri="{FF2B5EF4-FFF2-40B4-BE49-F238E27FC236}">
                  <a16:creationId xmlns:a16="http://schemas.microsoft.com/office/drawing/2014/main" id="{D8584F73-BF56-4926-A1E8-466601A377C6}"/>
                </a:ext>
              </a:extLst>
            </p:cNvPr>
            <p:cNvGrpSpPr/>
            <p:nvPr/>
          </p:nvGrpSpPr>
          <p:grpSpPr>
            <a:xfrm>
              <a:off x="6216631" y="1222843"/>
              <a:ext cx="1260068" cy="1501499"/>
              <a:chOff x="6192166" y="1222843"/>
              <a:chExt cx="1260068" cy="1501499"/>
            </a:xfrm>
          </p:grpSpPr>
          <p:sp>
            <p:nvSpPr>
              <p:cNvPr id="114" name="Rectangle 18">
                <a:extLst>
                  <a:ext uri="{FF2B5EF4-FFF2-40B4-BE49-F238E27FC236}">
                    <a16:creationId xmlns:a16="http://schemas.microsoft.com/office/drawing/2014/main" id="{BE37668B-61B3-436B-8E21-C9F7ACA76220}"/>
                  </a:ext>
                </a:extLst>
              </p:cNvPr>
              <p:cNvSpPr/>
              <p:nvPr/>
            </p:nvSpPr>
            <p:spPr bwMode="auto">
              <a:xfrm>
                <a:off x="6315920" y="2339016"/>
                <a:ext cx="1077227" cy="267197"/>
              </a:xfrm>
              <a:custGeom>
                <a:avLst/>
                <a:gdLst>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22621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78580 h 226218"/>
                  <a:gd name="connsiteX4" fmla="*/ 0 w 912018"/>
                  <a:gd name="connsiteY4" fmla="*/ 0 h 22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18" h="226218">
                    <a:moveTo>
                      <a:pt x="0" y="0"/>
                    </a:moveTo>
                    <a:lnTo>
                      <a:pt x="912018" y="0"/>
                    </a:lnTo>
                    <a:lnTo>
                      <a:pt x="912018" y="226218"/>
                    </a:lnTo>
                    <a:cubicBezTo>
                      <a:pt x="653256" y="222249"/>
                      <a:pt x="115888" y="184943"/>
                      <a:pt x="0" y="78580"/>
                    </a:cubicBezTo>
                    <a:lnTo>
                      <a:pt x="0" y="0"/>
                    </a:lnTo>
                    <a:close/>
                  </a:path>
                </a:pathLst>
              </a:custGeom>
              <a:solidFill>
                <a:srgbClr val="002D4D"/>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15" name="Rectangle 16">
                <a:extLst>
                  <a:ext uri="{FF2B5EF4-FFF2-40B4-BE49-F238E27FC236}">
                    <a16:creationId xmlns:a16="http://schemas.microsoft.com/office/drawing/2014/main" id="{A24D0710-A874-4985-9F0F-F44CAF8EAC9C}"/>
                  </a:ext>
                </a:extLst>
              </p:cNvPr>
              <p:cNvSpPr/>
              <p:nvPr/>
            </p:nvSpPr>
            <p:spPr bwMode="auto">
              <a:xfrm>
                <a:off x="6192166" y="1442729"/>
                <a:ext cx="1200981" cy="1281613"/>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93" h="1085059">
                    <a:moveTo>
                      <a:pt x="0" y="0"/>
                    </a:moveTo>
                    <a:lnTo>
                      <a:pt x="1016793" y="0"/>
                    </a:lnTo>
                    <a:cubicBezTo>
                      <a:pt x="1015999" y="328349"/>
                      <a:pt x="1015206" y="656697"/>
                      <a:pt x="1014412" y="985046"/>
                    </a:cubicBezTo>
                    <a:lnTo>
                      <a:pt x="0" y="1085059"/>
                    </a:lnTo>
                    <a:lnTo>
                      <a:pt x="0" y="0"/>
                    </a:lnTo>
                    <a:close/>
                  </a:path>
                </a:pathLst>
              </a:cu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16" name="Rectangle 16">
                <a:extLst>
                  <a:ext uri="{FF2B5EF4-FFF2-40B4-BE49-F238E27FC236}">
                    <a16:creationId xmlns:a16="http://schemas.microsoft.com/office/drawing/2014/main" id="{8BF9154B-EC75-44BA-9E0A-DC0F7657099A}"/>
                  </a:ext>
                </a:extLst>
              </p:cNvPr>
              <p:cNvSpPr/>
              <p:nvPr/>
            </p:nvSpPr>
            <p:spPr bwMode="auto">
              <a:xfrm>
                <a:off x="6192167" y="1310413"/>
                <a:ext cx="1200981" cy="1295799"/>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 name="connsiteX0" fmla="*/ 0 w 1016793"/>
                  <a:gd name="connsiteY0" fmla="*/ 0 h 985046"/>
                  <a:gd name="connsiteX1" fmla="*/ 1016793 w 1016793"/>
                  <a:gd name="connsiteY1" fmla="*/ 0 h 985046"/>
                  <a:gd name="connsiteX2" fmla="*/ 1014412 w 1016793"/>
                  <a:gd name="connsiteY2" fmla="*/ 985046 h 985046"/>
                  <a:gd name="connsiteX3" fmla="*/ 261937 w 1016793"/>
                  <a:gd name="connsiteY3" fmla="*/ 782641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345281 w 1016793"/>
                  <a:gd name="connsiteY3" fmla="*/ 882653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2 w 1016793"/>
                  <a:gd name="connsiteY4" fmla="*/ 854079 h 985046"/>
                  <a:gd name="connsiteX5" fmla="*/ 0 w 1016793"/>
                  <a:gd name="connsiteY5" fmla="*/ 0 h 9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985046">
                    <a:moveTo>
                      <a:pt x="0" y="0"/>
                    </a:moveTo>
                    <a:lnTo>
                      <a:pt x="1016793" y="0"/>
                    </a:lnTo>
                    <a:cubicBezTo>
                      <a:pt x="1015999" y="328349"/>
                      <a:pt x="1015206" y="656697"/>
                      <a:pt x="1014412" y="985046"/>
                    </a:cubicBezTo>
                    <a:cubicBezTo>
                      <a:pt x="812006" y="970759"/>
                      <a:pt x="850106" y="1018384"/>
                      <a:pt x="264318" y="785022"/>
                    </a:cubicBezTo>
                    <a:cubicBezTo>
                      <a:pt x="150018" y="894560"/>
                      <a:pt x="145255" y="846936"/>
                      <a:pt x="121442" y="854079"/>
                    </a:cubicBezTo>
                    <a:cubicBezTo>
                      <a:pt x="-73820" y="675749"/>
                      <a:pt x="40481" y="283105"/>
                      <a:pt x="0" y="0"/>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nvGrpSpPr>
              <p:cNvPr id="224" name="Group 223">
                <a:extLst>
                  <a:ext uri="{FF2B5EF4-FFF2-40B4-BE49-F238E27FC236}">
                    <a16:creationId xmlns:a16="http://schemas.microsoft.com/office/drawing/2014/main" id="{AF1FB8B5-4E48-49D9-9F1D-C91D32778578}"/>
                  </a:ext>
                </a:extLst>
              </p:cNvPr>
              <p:cNvGrpSpPr/>
              <p:nvPr/>
            </p:nvGrpSpPr>
            <p:grpSpPr>
              <a:xfrm>
                <a:off x="7218765" y="1222843"/>
                <a:ext cx="233469" cy="247510"/>
                <a:chOff x="7218765" y="1222843"/>
                <a:chExt cx="233469" cy="247510"/>
              </a:xfrm>
            </p:grpSpPr>
            <p:sp>
              <p:nvSpPr>
                <p:cNvPr id="120" name="Freeform: Shape 119">
                  <a:extLst>
                    <a:ext uri="{FF2B5EF4-FFF2-40B4-BE49-F238E27FC236}">
                      <a16:creationId xmlns:a16="http://schemas.microsoft.com/office/drawing/2014/main" id="{71F9C73C-3142-4860-9501-62BAF2D125ED}"/>
                    </a:ext>
                  </a:extLst>
                </p:cNvPr>
                <p:cNvSpPr/>
                <p:nvPr/>
              </p:nvSpPr>
              <p:spPr>
                <a:xfrm>
                  <a:off x="7242233" y="1337398"/>
                  <a:ext cx="112393" cy="112397"/>
                </a:xfrm>
                <a:custGeom>
                  <a:avLst/>
                  <a:gdLst>
                    <a:gd name="connsiteX0" fmla="*/ 101784 w 712527"/>
                    <a:gd name="connsiteY0" fmla="*/ 712550 h 712549"/>
                    <a:gd name="connsiteX1" fmla="*/ 0 w 712527"/>
                    <a:gd name="connsiteY1" fmla="*/ 611128 h 712549"/>
                    <a:gd name="connsiteX2" fmla="*/ 29852 w 712527"/>
                    <a:gd name="connsiteY2" fmla="*/ 539014 h 712549"/>
                    <a:gd name="connsiteX3" fmla="*/ 537848 w 712527"/>
                    <a:gd name="connsiteY3" fmla="*/ 31017 h 712549"/>
                    <a:gd name="connsiteX4" fmla="*/ 681514 w 712527"/>
                    <a:gd name="connsiteY4" fmla="*/ 28521 h 712549"/>
                    <a:gd name="connsiteX5" fmla="*/ 684009 w 712527"/>
                    <a:gd name="connsiteY5" fmla="*/ 172187 h 712549"/>
                    <a:gd name="connsiteX6" fmla="*/ 681514 w 712527"/>
                    <a:gd name="connsiteY6" fmla="*/ 174683 h 712549"/>
                    <a:gd name="connsiteX7" fmla="*/ 173517 w 712527"/>
                    <a:gd name="connsiteY7" fmla="*/ 682679 h 712549"/>
                    <a:gd name="connsiteX8" fmla="*/ 101784 w 712527"/>
                    <a:gd name="connsiteY8" fmla="*/ 712550 h 7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27" h="712549">
                      <a:moveTo>
                        <a:pt x="101784" y="712550"/>
                      </a:moveTo>
                      <a:cubicBezTo>
                        <a:pt x="45672" y="712655"/>
                        <a:pt x="105" y="667239"/>
                        <a:pt x="0" y="611128"/>
                      </a:cubicBezTo>
                      <a:cubicBezTo>
                        <a:pt x="-48" y="584077"/>
                        <a:pt x="10697" y="558121"/>
                        <a:pt x="29852" y="539014"/>
                      </a:cubicBezTo>
                      <a:lnTo>
                        <a:pt x="537848" y="31017"/>
                      </a:lnTo>
                      <a:cubicBezTo>
                        <a:pt x="576834" y="-9340"/>
                        <a:pt x="641147" y="-10464"/>
                        <a:pt x="681514" y="28521"/>
                      </a:cubicBezTo>
                      <a:cubicBezTo>
                        <a:pt x="721871" y="67507"/>
                        <a:pt x="722986" y="131820"/>
                        <a:pt x="684009" y="172187"/>
                      </a:cubicBezTo>
                      <a:cubicBezTo>
                        <a:pt x="683190" y="173035"/>
                        <a:pt x="682362" y="173863"/>
                        <a:pt x="681514" y="174683"/>
                      </a:cubicBezTo>
                      <a:lnTo>
                        <a:pt x="173517" y="682679"/>
                      </a:lnTo>
                      <a:cubicBezTo>
                        <a:pt x="154515" y="701748"/>
                        <a:pt x="128711" y="712493"/>
                        <a:pt x="101784" y="712550"/>
                      </a:cubicBezTo>
                      <a:close/>
                    </a:path>
                  </a:pathLst>
                </a:custGeom>
                <a:solidFill>
                  <a:schemeClr val="accent1">
                    <a:lumMod val="60000"/>
                    <a:lumOff val="40000"/>
                  </a:schemeClr>
                </a:solidFill>
                <a:ln w="9525"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6B9E2073-5DA3-4434-A1CB-27E59652889E}"/>
                    </a:ext>
                  </a:extLst>
                </p:cNvPr>
                <p:cNvSpPr/>
                <p:nvPr/>
              </p:nvSpPr>
              <p:spPr>
                <a:xfrm>
                  <a:off x="7291973" y="1233652"/>
                  <a:ext cx="160261" cy="160262"/>
                </a:xfrm>
                <a:custGeom>
                  <a:avLst/>
                  <a:gdLst>
                    <a:gd name="connsiteX0" fmla="*/ 1015994 w 1015993"/>
                    <a:gd name="connsiteY0" fmla="*/ 507997 h 1015993"/>
                    <a:gd name="connsiteX1" fmla="*/ 507997 w 1015993"/>
                    <a:gd name="connsiteY1" fmla="*/ 1015994 h 1015993"/>
                    <a:gd name="connsiteX2" fmla="*/ 0 w 1015993"/>
                    <a:gd name="connsiteY2" fmla="*/ 507997 h 1015993"/>
                    <a:gd name="connsiteX3" fmla="*/ 507997 w 1015993"/>
                    <a:gd name="connsiteY3" fmla="*/ 0 h 1015993"/>
                    <a:gd name="connsiteX4" fmla="*/ 1015994 w 1015993"/>
                    <a:gd name="connsiteY4" fmla="*/ 507997 h 101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3" h="1015993">
                      <a:moveTo>
                        <a:pt x="1015994" y="507997"/>
                      </a:moveTo>
                      <a:cubicBezTo>
                        <a:pt x="1015994" y="788556"/>
                        <a:pt x="788556" y="1015994"/>
                        <a:pt x="507997" y="1015994"/>
                      </a:cubicBezTo>
                      <a:cubicBezTo>
                        <a:pt x="227438" y="1015994"/>
                        <a:pt x="0" y="788556"/>
                        <a:pt x="0" y="507997"/>
                      </a:cubicBezTo>
                      <a:cubicBezTo>
                        <a:pt x="0" y="227438"/>
                        <a:pt x="227438" y="0"/>
                        <a:pt x="507997" y="0"/>
                      </a:cubicBezTo>
                      <a:cubicBezTo>
                        <a:pt x="788556" y="0"/>
                        <a:pt x="1015994" y="227438"/>
                        <a:pt x="1015994" y="507997"/>
                      </a:cubicBezTo>
                      <a:close/>
                    </a:path>
                  </a:pathLst>
                </a:custGeom>
                <a:solidFill>
                  <a:schemeClr val="accent1"/>
                </a:solidFill>
                <a:ln w="9525" cap="flat">
                  <a:noFill/>
                  <a:prstDash val="solid"/>
                  <a:miter/>
                </a:ln>
              </p:spPr>
              <p:txBody>
                <a:bodyPr rtlCol="0" anchor="ctr"/>
                <a:lstStyle/>
                <a:p>
                  <a:endParaRPr lang="en-IN"/>
                </a:p>
              </p:txBody>
            </p:sp>
            <p:sp>
              <p:nvSpPr>
                <p:cNvPr id="122" name="Rectangle: Rounded Corners 121">
                  <a:extLst>
                    <a:ext uri="{FF2B5EF4-FFF2-40B4-BE49-F238E27FC236}">
                      <a16:creationId xmlns:a16="http://schemas.microsoft.com/office/drawing/2014/main" id="{44F4D335-8030-48A2-8595-D2721F221B6E}"/>
                    </a:ext>
                  </a:extLst>
                </p:cNvPr>
                <p:cNvSpPr/>
                <p:nvPr/>
              </p:nvSpPr>
              <p:spPr bwMode="auto">
                <a:xfrm rot="2458017">
                  <a:off x="7346766" y="1222843"/>
                  <a:ext cx="86810" cy="137700"/>
                </a:xfrm>
                <a:prstGeom prst="roundRect">
                  <a:avLst>
                    <a:gd name="adj" fmla="val 50000"/>
                  </a:avLst>
                </a:pr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19" name="Oval 118">
                  <a:extLst>
                    <a:ext uri="{FF2B5EF4-FFF2-40B4-BE49-F238E27FC236}">
                      <a16:creationId xmlns:a16="http://schemas.microsoft.com/office/drawing/2014/main" id="{369277DF-4A5D-47B3-BB8D-F7FFA27747BE}"/>
                    </a:ext>
                  </a:extLst>
                </p:cNvPr>
                <p:cNvSpPr/>
                <p:nvPr/>
              </p:nvSpPr>
              <p:spPr bwMode="auto">
                <a:xfrm>
                  <a:off x="7218765" y="1402494"/>
                  <a:ext cx="67859" cy="67859"/>
                </a:xfrm>
                <a:prstGeom prst="ellipse">
                  <a:avLst/>
                </a:pr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147" name="Rectangle 146">
                <a:extLst>
                  <a:ext uri="{FF2B5EF4-FFF2-40B4-BE49-F238E27FC236}">
                    <a16:creationId xmlns:a16="http://schemas.microsoft.com/office/drawing/2014/main" id="{9DC94DE6-8B16-4E94-990C-73F9037E1B72}"/>
                  </a:ext>
                </a:extLst>
              </p:cNvPr>
              <p:cNvSpPr/>
              <p:nvPr/>
            </p:nvSpPr>
            <p:spPr>
              <a:xfrm>
                <a:off x="6414728" y="1804073"/>
                <a:ext cx="873493" cy="523220"/>
              </a:xfrm>
              <a:prstGeom prst="rect">
                <a:avLst/>
              </a:prstGeom>
            </p:spPr>
            <p:txBody>
              <a:bodyPr wrap="square" anchor="ctr">
                <a:spAutoFit/>
              </a:bodyPr>
              <a:lstStyle/>
              <a:p>
                <a:pPr algn="ctr"/>
                <a:r>
                  <a:rPr lang="en-IN" sz="1400" b="1" dirty="0">
                    <a:solidFill>
                      <a:schemeClr val="bg1"/>
                    </a:solidFill>
                  </a:rPr>
                  <a:t>Time Horizon</a:t>
                </a:r>
              </a:p>
            </p:txBody>
          </p:sp>
          <p:grpSp>
            <p:nvGrpSpPr>
              <p:cNvPr id="220" name="Group 219">
                <a:extLst>
                  <a:ext uri="{FF2B5EF4-FFF2-40B4-BE49-F238E27FC236}">
                    <a16:creationId xmlns:a16="http://schemas.microsoft.com/office/drawing/2014/main" id="{F55EF417-67E5-4E1E-B7B3-0060B88052D3}"/>
                  </a:ext>
                </a:extLst>
              </p:cNvPr>
              <p:cNvGrpSpPr>
                <a:grpSpLocks noChangeAspect="1"/>
              </p:cNvGrpSpPr>
              <p:nvPr/>
            </p:nvGrpSpPr>
            <p:grpSpPr>
              <a:xfrm>
                <a:off x="6653411" y="1479333"/>
                <a:ext cx="262996" cy="324000"/>
                <a:chOff x="6653411" y="1408995"/>
                <a:chExt cx="292218" cy="360000"/>
              </a:xfrm>
            </p:grpSpPr>
            <p:sp>
              <p:nvSpPr>
                <p:cNvPr id="180" name="Freeform: Shape 179">
                  <a:extLst>
                    <a:ext uri="{FF2B5EF4-FFF2-40B4-BE49-F238E27FC236}">
                      <a16:creationId xmlns:a16="http://schemas.microsoft.com/office/drawing/2014/main" id="{8AC091FE-9A29-4804-BAC4-9DB6FDEA6D9F}"/>
                    </a:ext>
                  </a:extLst>
                </p:cNvPr>
                <p:cNvSpPr/>
                <p:nvPr/>
              </p:nvSpPr>
              <p:spPr>
                <a:xfrm>
                  <a:off x="6653411" y="1408995"/>
                  <a:ext cx="292218" cy="360000"/>
                </a:xfrm>
                <a:custGeom>
                  <a:avLst/>
                  <a:gdLst>
                    <a:gd name="connsiteX0" fmla="*/ 289129 w 292218"/>
                    <a:gd name="connsiteY0" fmla="*/ 93464 h 360000"/>
                    <a:gd name="connsiteX1" fmla="*/ 198754 w 292218"/>
                    <a:gd name="connsiteY1" fmla="*/ 3090 h 360000"/>
                    <a:gd name="connsiteX2" fmla="*/ 191297 w 292218"/>
                    <a:gd name="connsiteY2" fmla="*/ 0 h 360000"/>
                    <a:gd name="connsiteX3" fmla="*/ 38789 w 292218"/>
                    <a:gd name="connsiteY3" fmla="*/ 0 h 360000"/>
                    <a:gd name="connsiteX4" fmla="*/ 0 w 292218"/>
                    <a:gd name="connsiteY4" fmla="*/ 38789 h 360000"/>
                    <a:gd name="connsiteX5" fmla="*/ 0 w 292218"/>
                    <a:gd name="connsiteY5" fmla="*/ 321211 h 360000"/>
                    <a:gd name="connsiteX6" fmla="*/ 38789 w 292218"/>
                    <a:gd name="connsiteY6" fmla="*/ 360000 h 360000"/>
                    <a:gd name="connsiteX7" fmla="*/ 253430 w 292218"/>
                    <a:gd name="connsiteY7" fmla="*/ 360000 h 360000"/>
                    <a:gd name="connsiteX8" fmla="*/ 292219 w 292218"/>
                    <a:gd name="connsiteY8" fmla="*/ 321211 h 360000"/>
                    <a:gd name="connsiteX9" fmla="*/ 292219 w 292218"/>
                    <a:gd name="connsiteY9" fmla="*/ 100922 h 360000"/>
                    <a:gd name="connsiteX10" fmla="*/ 289129 w 292218"/>
                    <a:gd name="connsiteY10" fmla="*/ 93464 h 360000"/>
                    <a:gd name="connsiteX11" fmla="*/ 201844 w 292218"/>
                    <a:gd name="connsiteY11" fmla="*/ 36009 h 360000"/>
                    <a:gd name="connsiteX12" fmla="*/ 256209 w 292218"/>
                    <a:gd name="connsiteY12" fmla="*/ 90375 h 360000"/>
                    <a:gd name="connsiteX13" fmla="*/ 219540 w 292218"/>
                    <a:gd name="connsiteY13" fmla="*/ 90375 h 360000"/>
                    <a:gd name="connsiteX14" fmla="*/ 201844 w 292218"/>
                    <a:gd name="connsiteY14" fmla="*/ 72679 h 360000"/>
                    <a:gd name="connsiteX15" fmla="*/ 253430 w 292218"/>
                    <a:gd name="connsiteY15" fmla="*/ 338906 h 360000"/>
                    <a:gd name="connsiteX16" fmla="*/ 38789 w 292218"/>
                    <a:gd name="connsiteY16" fmla="*/ 338906 h 360000"/>
                    <a:gd name="connsiteX17" fmla="*/ 21094 w 292218"/>
                    <a:gd name="connsiteY17" fmla="*/ 321211 h 360000"/>
                    <a:gd name="connsiteX18" fmla="*/ 21094 w 292218"/>
                    <a:gd name="connsiteY18" fmla="*/ 38789 h 360000"/>
                    <a:gd name="connsiteX19" fmla="*/ 38789 w 292218"/>
                    <a:gd name="connsiteY19" fmla="*/ 21094 h 360000"/>
                    <a:gd name="connsiteX20" fmla="*/ 180750 w 292218"/>
                    <a:gd name="connsiteY20" fmla="*/ 21094 h 360000"/>
                    <a:gd name="connsiteX21" fmla="*/ 180750 w 292218"/>
                    <a:gd name="connsiteY21" fmla="*/ 72679 h 360000"/>
                    <a:gd name="connsiteX22" fmla="*/ 219539 w 292218"/>
                    <a:gd name="connsiteY22" fmla="*/ 111469 h 360000"/>
                    <a:gd name="connsiteX23" fmla="*/ 271125 w 292218"/>
                    <a:gd name="connsiteY23" fmla="*/ 111469 h 360000"/>
                    <a:gd name="connsiteX24" fmla="*/ 271125 w 292218"/>
                    <a:gd name="connsiteY24" fmla="*/ 321211 h 360000"/>
                    <a:gd name="connsiteX25" fmla="*/ 253430 w 292218"/>
                    <a:gd name="connsiteY25" fmla="*/ 338906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218" h="360000">
                      <a:moveTo>
                        <a:pt x="289129" y="93464"/>
                      </a:moveTo>
                      <a:lnTo>
                        <a:pt x="198754" y="3090"/>
                      </a:lnTo>
                      <a:cubicBezTo>
                        <a:pt x="196777" y="1112"/>
                        <a:pt x="194094" y="0"/>
                        <a:pt x="191297" y="0"/>
                      </a:cubicBezTo>
                      <a:lnTo>
                        <a:pt x="38789" y="0"/>
                      </a:lnTo>
                      <a:cubicBezTo>
                        <a:pt x="17401" y="0"/>
                        <a:pt x="0" y="17401"/>
                        <a:pt x="0" y="38789"/>
                      </a:cubicBezTo>
                      <a:lnTo>
                        <a:pt x="0" y="321211"/>
                      </a:lnTo>
                      <a:cubicBezTo>
                        <a:pt x="0" y="342599"/>
                        <a:pt x="17401" y="360000"/>
                        <a:pt x="38789" y="360000"/>
                      </a:cubicBezTo>
                      <a:lnTo>
                        <a:pt x="253430" y="360000"/>
                      </a:lnTo>
                      <a:cubicBezTo>
                        <a:pt x="274819" y="360000"/>
                        <a:pt x="292219" y="342599"/>
                        <a:pt x="292219" y="321211"/>
                      </a:cubicBezTo>
                      <a:lnTo>
                        <a:pt x="292219" y="100922"/>
                      </a:lnTo>
                      <a:cubicBezTo>
                        <a:pt x="292219" y="98125"/>
                        <a:pt x="291108" y="95442"/>
                        <a:pt x="289129" y="93464"/>
                      </a:cubicBezTo>
                      <a:close/>
                      <a:moveTo>
                        <a:pt x="201844" y="36009"/>
                      </a:moveTo>
                      <a:lnTo>
                        <a:pt x="256209" y="90375"/>
                      </a:lnTo>
                      <a:lnTo>
                        <a:pt x="219540" y="90375"/>
                      </a:lnTo>
                      <a:cubicBezTo>
                        <a:pt x="209782" y="90375"/>
                        <a:pt x="201844" y="82436"/>
                        <a:pt x="201844" y="72679"/>
                      </a:cubicBezTo>
                      <a:close/>
                      <a:moveTo>
                        <a:pt x="253430" y="338906"/>
                      </a:moveTo>
                      <a:lnTo>
                        <a:pt x="38789" y="338906"/>
                      </a:lnTo>
                      <a:cubicBezTo>
                        <a:pt x="29032" y="338906"/>
                        <a:pt x="21094" y="330968"/>
                        <a:pt x="21094" y="321211"/>
                      </a:cubicBezTo>
                      <a:lnTo>
                        <a:pt x="21094" y="38789"/>
                      </a:lnTo>
                      <a:cubicBezTo>
                        <a:pt x="21094" y="29032"/>
                        <a:pt x="29032" y="21094"/>
                        <a:pt x="38789" y="21094"/>
                      </a:cubicBezTo>
                      <a:lnTo>
                        <a:pt x="180750" y="21094"/>
                      </a:lnTo>
                      <a:lnTo>
                        <a:pt x="180750" y="72679"/>
                      </a:lnTo>
                      <a:cubicBezTo>
                        <a:pt x="180750" y="94068"/>
                        <a:pt x="198150" y="111469"/>
                        <a:pt x="219539" y="111469"/>
                      </a:cubicBezTo>
                      <a:lnTo>
                        <a:pt x="271125" y="111469"/>
                      </a:lnTo>
                      <a:lnTo>
                        <a:pt x="271125" y="321211"/>
                      </a:lnTo>
                      <a:cubicBezTo>
                        <a:pt x="271125" y="330968"/>
                        <a:pt x="263187" y="338906"/>
                        <a:pt x="253430" y="338906"/>
                      </a:cubicBezTo>
                      <a:close/>
                    </a:path>
                  </a:pathLst>
                </a:custGeom>
                <a:solidFill>
                  <a:schemeClr val="bg1"/>
                </a:solidFill>
                <a:ln w="688" cap="flat">
                  <a:noFill/>
                  <a:prstDash val="solid"/>
                  <a:miter/>
                </a:ln>
              </p:spPr>
              <p:txBody>
                <a:bodyPr rtlCol="0" anchor="ctr"/>
                <a:lstStyle/>
                <a:p>
                  <a:endParaRPr lang="en-IN"/>
                </a:p>
              </p:txBody>
            </p:sp>
            <p:sp>
              <p:nvSpPr>
                <p:cNvPr id="181" name="Freeform: Shape 180">
                  <a:extLst>
                    <a:ext uri="{FF2B5EF4-FFF2-40B4-BE49-F238E27FC236}">
                      <a16:creationId xmlns:a16="http://schemas.microsoft.com/office/drawing/2014/main" id="{F96A5380-9632-4A07-AA8C-F92486863243}"/>
                    </a:ext>
                  </a:extLst>
                </p:cNvPr>
                <p:cNvSpPr/>
                <p:nvPr/>
              </p:nvSpPr>
              <p:spPr>
                <a:xfrm>
                  <a:off x="6698598" y="1567151"/>
                  <a:ext cx="66281" cy="66281"/>
                </a:xfrm>
                <a:custGeom>
                  <a:avLst/>
                  <a:gdLst>
                    <a:gd name="connsiteX0" fmla="*/ 55735 w 66281"/>
                    <a:gd name="connsiteY0" fmla="*/ 0 h 66281"/>
                    <a:gd name="connsiteX1" fmla="*/ 10547 w 66281"/>
                    <a:gd name="connsiteY1" fmla="*/ 0 h 66281"/>
                    <a:gd name="connsiteX2" fmla="*/ 0 w 66281"/>
                    <a:gd name="connsiteY2" fmla="*/ 10547 h 66281"/>
                    <a:gd name="connsiteX3" fmla="*/ 0 w 66281"/>
                    <a:gd name="connsiteY3" fmla="*/ 55735 h 66281"/>
                    <a:gd name="connsiteX4" fmla="*/ 10547 w 66281"/>
                    <a:gd name="connsiteY4" fmla="*/ 66281 h 66281"/>
                    <a:gd name="connsiteX5" fmla="*/ 55735 w 66281"/>
                    <a:gd name="connsiteY5" fmla="*/ 66281 h 66281"/>
                    <a:gd name="connsiteX6" fmla="*/ 66281 w 66281"/>
                    <a:gd name="connsiteY6" fmla="*/ 55735 h 66281"/>
                    <a:gd name="connsiteX7" fmla="*/ 66281 w 66281"/>
                    <a:gd name="connsiteY7" fmla="*/ 10546 h 66281"/>
                    <a:gd name="connsiteX8" fmla="*/ 55735 w 66281"/>
                    <a:gd name="connsiteY8" fmla="*/ 0 h 66281"/>
                    <a:gd name="connsiteX9" fmla="*/ 45188 w 66281"/>
                    <a:gd name="connsiteY9" fmla="*/ 45188 h 66281"/>
                    <a:gd name="connsiteX10" fmla="*/ 21094 w 66281"/>
                    <a:gd name="connsiteY10" fmla="*/ 45188 h 66281"/>
                    <a:gd name="connsiteX11" fmla="*/ 21094 w 66281"/>
                    <a:gd name="connsiteY11" fmla="*/ 21093 h 66281"/>
                    <a:gd name="connsiteX12" fmla="*/ 45188 w 66281"/>
                    <a:gd name="connsiteY12" fmla="*/ 21093 h 6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81" h="66281">
                      <a:moveTo>
                        <a:pt x="55735" y="0"/>
                      </a:moveTo>
                      <a:lnTo>
                        <a:pt x="10547" y="0"/>
                      </a:lnTo>
                      <a:cubicBezTo>
                        <a:pt x="4722" y="0"/>
                        <a:pt x="0" y="4722"/>
                        <a:pt x="0" y="10547"/>
                      </a:cubicBezTo>
                      <a:lnTo>
                        <a:pt x="0" y="55735"/>
                      </a:lnTo>
                      <a:cubicBezTo>
                        <a:pt x="0" y="61559"/>
                        <a:pt x="4722" y="66281"/>
                        <a:pt x="10547" y="66281"/>
                      </a:cubicBezTo>
                      <a:lnTo>
                        <a:pt x="55735" y="66281"/>
                      </a:lnTo>
                      <a:cubicBezTo>
                        <a:pt x="61559" y="66281"/>
                        <a:pt x="66281" y="61559"/>
                        <a:pt x="66281" y="55735"/>
                      </a:cubicBezTo>
                      <a:lnTo>
                        <a:pt x="66281" y="10546"/>
                      </a:lnTo>
                      <a:cubicBezTo>
                        <a:pt x="66281" y="4721"/>
                        <a:pt x="61560" y="0"/>
                        <a:pt x="55735" y="0"/>
                      </a:cubicBezTo>
                      <a:close/>
                      <a:moveTo>
                        <a:pt x="45188" y="45188"/>
                      </a:moveTo>
                      <a:lnTo>
                        <a:pt x="21094" y="45188"/>
                      </a:lnTo>
                      <a:lnTo>
                        <a:pt x="21094" y="21093"/>
                      </a:lnTo>
                      <a:lnTo>
                        <a:pt x="45188" y="21093"/>
                      </a:lnTo>
                      <a:close/>
                    </a:path>
                  </a:pathLst>
                </a:custGeom>
                <a:solidFill>
                  <a:schemeClr val="bg1"/>
                </a:solidFill>
                <a:ln w="688" cap="flat">
                  <a:noFill/>
                  <a:prstDash val="solid"/>
                  <a:miter/>
                </a:ln>
              </p:spPr>
              <p:txBody>
                <a:bodyPr rtlCol="0" anchor="ctr"/>
                <a:lstStyle/>
                <a:p>
                  <a:endParaRPr lang="en-IN"/>
                </a:p>
              </p:txBody>
            </p:sp>
            <p:sp>
              <p:nvSpPr>
                <p:cNvPr id="182" name="Freeform: Shape 181">
                  <a:extLst>
                    <a:ext uri="{FF2B5EF4-FFF2-40B4-BE49-F238E27FC236}">
                      <a16:creationId xmlns:a16="http://schemas.microsoft.com/office/drawing/2014/main" id="{61C95DBA-5179-4158-A3B2-8E7AB0F8E0B6}"/>
                    </a:ext>
                  </a:extLst>
                </p:cNvPr>
                <p:cNvSpPr/>
                <p:nvPr/>
              </p:nvSpPr>
              <p:spPr>
                <a:xfrm>
                  <a:off x="6698598" y="1657526"/>
                  <a:ext cx="66281" cy="66281"/>
                </a:xfrm>
                <a:custGeom>
                  <a:avLst/>
                  <a:gdLst>
                    <a:gd name="connsiteX0" fmla="*/ 55735 w 66281"/>
                    <a:gd name="connsiteY0" fmla="*/ 0 h 66281"/>
                    <a:gd name="connsiteX1" fmla="*/ 10547 w 66281"/>
                    <a:gd name="connsiteY1" fmla="*/ 0 h 66281"/>
                    <a:gd name="connsiteX2" fmla="*/ 0 w 66281"/>
                    <a:gd name="connsiteY2" fmla="*/ 10547 h 66281"/>
                    <a:gd name="connsiteX3" fmla="*/ 0 w 66281"/>
                    <a:gd name="connsiteY3" fmla="*/ 55735 h 66281"/>
                    <a:gd name="connsiteX4" fmla="*/ 10547 w 66281"/>
                    <a:gd name="connsiteY4" fmla="*/ 66281 h 66281"/>
                    <a:gd name="connsiteX5" fmla="*/ 55735 w 66281"/>
                    <a:gd name="connsiteY5" fmla="*/ 66281 h 66281"/>
                    <a:gd name="connsiteX6" fmla="*/ 66281 w 66281"/>
                    <a:gd name="connsiteY6" fmla="*/ 55735 h 66281"/>
                    <a:gd name="connsiteX7" fmla="*/ 66281 w 66281"/>
                    <a:gd name="connsiteY7" fmla="*/ 10547 h 66281"/>
                    <a:gd name="connsiteX8" fmla="*/ 55735 w 66281"/>
                    <a:gd name="connsiteY8" fmla="*/ 0 h 66281"/>
                    <a:gd name="connsiteX9" fmla="*/ 45188 w 66281"/>
                    <a:gd name="connsiteY9" fmla="*/ 45187 h 66281"/>
                    <a:gd name="connsiteX10" fmla="*/ 21094 w 66281"/>
                    <a:gd name="connsiteY10" fmla="*/ 45187 h 66281"/>
                    <a:gd name="connsiteX11" fmla="*/ 21094 w 66281"/>
                    <a:gd name="connsiteY11" fmla="*/ 21093 h 66281"/>
                    <a:gd name="connsiteX12" fmla="*/ 45188 w 66281"/>
                    <a:gd name="connsiteY12" fmla="*/ 21093 h 6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81" h="66281">
                      <a:moveTo>
                        <a:pt x="55735" y="0"/>
                      </a:moveTo>
                      <a:lnTo>
                        <a:pt x="10547" y="0"/>
                      </a:lnTo>
                      <a:cubicBezTo>
                        <a:pt x="4722" y="0"/>
                        <a:pt x="0" y="4722"/>
                        <a:pt x="0" y="10547"/>
                      </a:cubicBezTo>
                      <a:lnTo>
                        <a:pt x="0" y="55735"/>
                      </a:lnTo>
                      <a:cubicBezTo>
                        <a:pt x="0" y="61559"/>
                        <a:pt x="4722" y="66281"/>
                        <a:pt x="10547" y="66281"/>
                      </a:cubicBezTo>
                      <a:lnTo>
                        <a:pt x="55735" y="66281"/>
                      </a:lnTo>
                      <a:cubicBezTo>
                        <a:pt x="61559" y="66281"/>
                        <a:pt x="66281" y="61559"/>
                        <a:pt x="66281" y="55735"/>
                      </a:cubicBezTo>
                      <a:lnTo>
                        <a:pt x="66281" y="10547"/>
                      </a:lnTo>
                      <a:cubicBezTo>
                        <a:pt x="66281" y="4722"/>
                        <a:pt x="61560" y="0"/>
                        <a:pt x="55735" y="0"/>
                      </a:cubicBezTo>
                      <a:close/>
                      <a:moveTo>
                        <a:pt x="45188" y="45187"/>
                      </a:moveTo>
                      <a:lnTo>
                        <a:pt x="21094" y="45187"/>
                      </a:lnTo>
                      <a:lnTo>
                        <a:pt x="21094" y="21093"/>
                      </a:lnTo>
                      <a:lnTo>
                        <a:pt x="45188" y="21093"/>
                      </a:lnTo>
                      <a:close/>
                    </a:path>
                  </a:pathLst>
                </a:custGeom>
                <a:solidFill>
                  <a:schemeClr val="bg1"/>
                </a:solidFill>
                <a:ln w="688" cap="flat">
                  <a:noFill/>
                  <a:prstDash val="solid"/>
                  <a:miter/>
                </a:ln>
              </p:spPr>
              <p:txBody>
                <a:bodyPr rtlCol="0" anchor="ctr"/>
                <a:lstStyle/>
                <a:p>
                  <a:endParaRPr lang="en-IN"/>
                </a:p>
              </p:txBody>
            </p:sp>
            <p:sp>
              <p:nvSpPr>
                <p:cNvPr id="183" name="Freeform: Shape 182">
                  <a:extLst>
                    <a:ext uri="{FF2B5EF4-FFF2-40B4-BE49-F238E27FC236}">
                      <a16:creationId xmlns:a16="http://schemas.microsoft.com/office/drawing/2014/main" id="{3D240CFE-94F9-4AA3-A135-F8CB2C38E5C4}"/>
                    </a:ext>
                  </a:extLst>
                </p:cNvPr>
                <p:cNvSpPr/>
                <p:nvPr/>
              </p:nvSpPr>
              <p:spPr>
                <a:xfrm>
                  <a:off x="6788974" y="1567151"/>
                  <a:ext cx="66281" cy="21093"/>
                </a:xfrm>
                <a:custGeom>
                  <a:avLst/>
                  <a:gdLst>
                    <a:gd name="connsiteX0" fmla="*/ 0 w 66281"/>
                    <a:gd name="connsiteY0" fmla="*/ 10547 h 21093"/>
                    <a:gd name="connsiteX1" fmla="*/ 10547 w 66281"/>
                    <a:gd name="connsiteY1" fmla="*/ 21094 h 21093"/>
                    <a:gd name="connsiteX2" fmla="*/ 55735 w 66281"/>
                    <a:gd name="connsiteY2" fmla="*/ 21094 h 21093"/>
                    <a:gd name="connsiteX3" fmla="*/ 66281 w 66281"/>
                    <a:gd name="connsiteY3" fmla="*/ 10547 h 21093"/>
                    <a:gd name="connsiteX4" fmla="*/ 55735 w 66281"/>
                    <a:gd name="connsiteY4" fmla="*/ 0 h 21093"/>
                    <a:gd name="connsiteX5" fmla="*/ 10547 w 66281"/>
                    <a:gd name="connsiteY5" fmla="*/ 0 h 21093"/>
                    <a:gd name="connsiteX6" fmla="*/ 0 w 66281"/>
                    <a:gd name="connsiteY6" fmla="*/ 10547 h 2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81" h="21093">
                      <a:moveTo>
                        <a:pt x="0" y="10547"/>
                      </a:moveTo>
                      <a:cubicBezTo>
                        <a:pt x="0" y="16372"/>
                        <a:pt x="4722" y="21094"/>
                        <a:pt x="10547" y="21094"/>
                      </a:cubicBezTo>
                      <a:lnTo>
                        <a:pt x="55735" y="21094"/>
                      </a:lnTo>
                      <a:cubicBezTo>
                        <a:pt x="61559" y="21094"/>
                        <a:pt x="66281" y="16372"/>
                        <a:pt x="66281" y="10547"/>
                      </a:cubicBezTo>
                      <a:cubicBezTo>
                        <a:pt x="66281" y="4722"/>
                        <a:pt x="61559" y="0"/>
                        <a:pt x="55735" y="0"/>
                      </a:cubicBezTo>
                      <a:lnTo>
                        <a:pt x="10547" y="0"/>
                      </a:lnTo>
                      <a:cubicBezTo>
                        <a:pt x="4722" y="0"/>
                        <a:pt x="0" y="4721"/>
                        <a:pt x="0" y="10547"/>
                      </a:cubicBezTo>
                      <a:close/>
                    </a:path>
                  </a:pathLst>
                </a:custGeom>
                <a:solidFill>
                  <a:schemeClr val="bg1"/>
                </a:solidFill>
                <a:ln w="688" cap="flat">
                  <a:noFill/>
                  <a:prstDash val="solid"/>
                  <a:miter/>
                </a:ln>
              </p:spPr>
              <p:txBody>
                <a:bodyPr rtlCol="0" anchor="ctr"/>
                <a:lstStyle/>
                <a:p>
                  <a:endParaRPr lang="en-IN"/>
                </a:p>
              </p:txBody>
            </p:sp>
            <p:sp>
              <p:nvSpPr>
                <p:cNvPr id="184" name="Freeform: Shape 183">
                  <a:extLst>
                    <a:ext uri="{FF2B5EF4-FFF2-40B4-BE49-F238E27FC236}">
                      <a16:creationId xmlns:a16="http://schemas.microsoft.com/office/drawing/2014/main" id="{5B49D140-1E63-4F87-911F-CE27352E7481}"/>
                    </a:ext>
                  </a:extLst>
                </p:cNvPr>
                <p:cNvSpPr/>
                <p:nvPr/>
              </p:nvSpPr>
              <p:spPr>
                <a:xfrm>
                  <a:off x="6788974" y="1612338"/>
                  <a:ext cx="111468" cy="21093"/>
                </a:xfrm>
                <a:custGeom>
                  <a:avLst/>
                  <a:gdLst>
                    <a:gd name="connsiteX0" fmla="*/ 100922 w 111468"/>
                    <a:gd name="connsiteY0" fmla="*/ 0 h 21093"/>
                    <a:gd name="connsiteX1" fmla="*/ 10547 w 111468"/>
                    <a:gd name="connsiteY1" fmla="*/ 0 h 21093"/>
                    <a:gd name="connsiteX2" fmla="*/ 0 w 111468"/>
                    <a:gd name="connsiteY2" fmla="*/ 10547 h 21093"/>
                    <a:gd name="connsiteX3" fmla="*/ 10547 w 111468"/>
                    <a:gd name="connsiteY3" fmla="*/ 21094 h 21093"/>
                    <a:gd name="connsiteX4" fmla="*/ 100922 w 111468"/>
                    <a:gd name="connsiteY4" fmla="*/ 21094 h 21093"/>
                    <a:gd name="connsiteX5" fmla="*/ 111469 w 111468"/>
                    <a:gd name="connsiteY5" fmla="*/ 10547 h 21093"/>
                    <a:gd name="connsiteX6" fmla="*/ 100922 w 111468"/>
                    <a:gd name="connsiteY6" fmla="*/ 0 h 2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8" h="21093">
                      <a:moveTo>
                        <a:pt x="100922" y="0"/>
                      </a:moveTo>
                      <a:lnTo>
                        <a:pt x="10547" y="0"/>
                      </a:lnTo>
                      <a:cubicBezTo>
                        <a:pt x="4722" y="0"/>
                        <a:pt x="0" y="4722"/>
                        <a:pt x="0" y="10547"/>
                      </a:cubicBezTo>
                      <a:cubicBezTo>
                        <a:pt x="0" y="16372"/>
                        <a:pt x="4722" y="21094"/>
                        <a:pt x="10547" y="21094"/>
                      </a:cubicBezTo>
                      <a:lnTo>
                        <a:pt x="100922" y="21094"/>
                      </a:lnTo>
                      <a:cubicBezTo>
                        <a:pt x="106746" y="21094"/>
                        <a:pt x="111469" y="16372"/>
                        <a:pt x="111469" y="10547"/>
                      </a:cubicBezTo>
                      <a:cubicBezTo>
                        <a:pt x="111469" y="4722"/>
                        <a:pt x="106746" y="0"/>
                        <a:pt x="100922" y="0"/>
                      </a:cubicBezTo>
                      <a:close/>
                    </a:path>
                  </a:pathLst>
                </a:custGeom>
                <a:solidFill>
                  <a:schemeClr val="bg1"/>
                </a:solidFill>
                <a:ln w="688" cap="flat">
                  <a:noFill/>
                  <a:prstDash val="solid"/>
                  <a:miter/>
                </a:ln>
              </p:spPr>
              <p:txBody>
                <a:bodyPr rtlCol="0" anchor="ctr"/>
                <a:lstStyle/>
                <a:p>
                  <a:endParaRPr lang="en-IN"/>
                </a:p>
              </p:txBody>
            </p:sp>
            <p:sp>
              <p:nvSpPr>
                <p:cNvPr id="185" name="Freeform: Shape 184">
                  <a:extLst>
                    <a:ext uri="{FF2B5EF4-FFF2-40B4-BE49-F238E27FC236}">
                      <a16:creationId xmlns:a16="http://schemas.microsoft.com/office/drawing/2014/main" id="{2385EB4C-169A-4960-BAEE-8716165DE9A3}"/>
                    </a:ext>
                  </a:extLst>
                </p:cNvPr>
                <p:cNvSpPr/>
                <p:nvPr/>
              </p:nvSpPr>
              <p:spPr>
                <a:xfrm>
                  <a:off x="6788974" y="1657526"/>
                  <a:ext cx="66281" cy="21093"/>
                </a:xfrm>
                <a:custGeom>
                  <a:avLst/>
                  <a:gdLst>
                    <a:gd name="connsiteX0" fmla="*/ 10547 w 66281"/>
                    <a:gd name="connsiteY0" fmla="*/ 21094 h 21093"/>
                    <a:gd name="connsiteX1" fmla="*/ 55735 w 66281"/>
                    <a:gd name="connsiteY1" fmla="*/ 21094 h 21093"/>
                    <a:gd name="connsiteX2" fmla="*/ 66281 w 66281"/>
                    <a:gd name="connsiteY2" fmla="*/ 10547 h 21093"/>
                    <a:gd name="connsiteX3" fmla="*/ 55735 w 66281"/>
                    <a:gd name="connsiteY3" fmla="*/ 0 h 21093"/>
                    <a:gd name="connsiteX4" fmla="*/ 10547 w 66281"/>
                    <a:gd name="connsiteY4" fmla="*/ 0 h 21093"/>
                    <a:gd name="connsiteX5" fmla="*/ 0 w 66281"/>
                    <a:gd name="connsiteY5" fmla="*/ 10547 h 21093"/>
                    <a:gd name="connsiteX6" fmla="*/ 10547 w 66281"/>
                    <a:gd name="connsiteY6" fmla="*/ 21094 h 2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81" h="21093">
                      <a:moveTo>
                        <a:pt x="10547" y="21094"/>
                      </a:moveTo>
                      <a:lnTo>
                        <a:pt x="55735" y="21094"/>
                      </a:lnTo>
                      <a:cubicBezTo>
                        <a:pt x="61559" y="21094"/>
                        <a:pt x="66281" y="16372"/>
                        <a:pt x="66281" y="10547"/>
                      </a:cubicBezTo>
                      <a:cubicBezTo>
                        <a:pt x="66281" y="4722"/>
                        <a:pt x="61559" y="0"/>
                        <a:pt x="55735" y="0"/>
                      </a:cubicBezTo>
                      <a:lnTo>
                        <a:pt x="10547" y="0"/>
                      </a:lnTo>
                      <a:cubicBezTo>
                        <a:pt x="4722" y="0"/>
                        <a:pt x="0" y="4722"/>
                        <a:pt x="0" y="10547"/>
                      </a:cubicBezTo>
                      <a:cubicBezTo>
                        <a:pt x="0" y="16372"/>
                        <a:pt x="4722" y="21094"/>
                        <a:pt x="10547" y="21094"/>
                      </a:cubicBezTo>
                      <a:close/>
                    </a:path>
                  </a:pathLst>
                </a:custGeom>
                <a:solidFill>
                  <a:schemeClr val="bg1"/>
                </a:solidFill>
                <a:ln w="688" cap="flat">
                  <a:noFill/>
                  <a:prstDash val="solid"/>
                  <a:miter/>
                </a:ln>
              </p:spPr>
              <p:txBody>
                <a:bodyPr rtlCol="0" anchor="ctr"/>
                <a:lstStyle/>
                <a:p>
                  <a:endParaRPr lang="en-IN"/>
                </a:p>
              </p:txBody>
            </p:sp>
            <p:sp>
              <p:nvSpPr>
                <p:cNvPr id="186" name="Freeform: Shape 185">
                  <a:extLst>
                    <a:ext uri="{FF2B5EF4-FFF2-40B4-BE49-F238E27FC236}">
                      <a16:creationId xmlns:a16="http://schemas.microsoft.com/office/drawing/2014/main" id="{3691104C-FB2B-4F98-8D98-6EE3B189E570}"/>
                    </a:ext>
                  </a:extLst>
                </p:cNvPr>
                <p:cNvSpPr/>
                <p:nvPr/>
              </p:nvSpPr>
              <p:spPr>
                <a:xfrm>
                  <a:off x="6788974" y="1702713"/>
                  <a:ext cx="111468" cy="21093"/>
                </a:xfrm>
                <a:custGeom>
                  <a:avLst/>
                  <a:gdLst>
                    <a:gd name="connsiteX0" fmla="*/ 100922 w 111468"/>
                    <a:gd name="connsiteY0" fmla="*/ 0 h 21093"/>
                    <a:gd name="connsiteX1" fmla="*/ 10547 w 111468"/>
                    <a:gd name="connsiteY1" fmla="*/ 0 h 21093"/>
                    <a:gd name="connsiteX2" fmla="*/ 0 w 111468"/>
                    <a:gd name="connsiteY2" fmla="*/ 10547 h 21093"/>
                    <a:gd name="connsiteX3" fmla="*/ 10547 w 111468"/>
                    <a:gd name="connsiteY3" fmla="*/ 21094 h 21093"/>
                    <a:gd name="connsiteX4" fmla="*/ 100922 w 111468"/>
                    <a:gd name="connsiteY4" fmla="*/ 21094 h 21093"/>
                    <a:gd name="connsiteX5" fmla="*/ 111469 w 111468"/>
                    <a:gd name="connsiteY5" fmla="*/ 10547 h 21093"/>
                    <a:gd name="connsiteX6" fmla="*/ 100922 w 111468"/>
                    <a:gd name="connsiteY6" fmla="*/ 0 h 2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8" h="21093">
                      <a:moveTo>
                        <a:pt x="100922" y="0"/>
                      </a:moveTo>
                      <a:lnTo>
                        <a:pt x="10547" y="0"/>
                      </a:lnTo>
                      <a:cubicBezTo>
                        <a:pt x="4722" y="0"/>
                        <a:pt x="0" y="4722"/>
                        <a:pt x="0" y="10547"/>
                      </a:cubicBezTo>
                      <a:cubicBezTo>
                        <a:pt x="0" y="16372"/>
                        <a:pt x="4722" y="21094"/>
                        <a:pt x="10547" y="21094"/>
                      </a:cubicBezTo>
                      <a:lnTo>
                        <a:pt x="100922" y="21094"/>
                      </a:lnTo>
                      <a:cubicBezTo>
                        <a:pt x="106746" y="21094"/>
                        <a:pt x="111469" y="16372"/>
                        <a:pt x="111469" y="10547"/>
                      </a:cubicBezTo>
                      <a:cubicBezTo>
                        <a:pt x="111469" y="4722"/>
                        <a:pt x="106746" y="0"/>
                        <a:pt x="100922" y="0"/>
                      </a:cubicBezTo>
                      <a:close/>
                    </a:path>
                  </a:pathLst>
                </a:custGeom>
                <a:solidFill>
                  <a:schemeClr val="bg1"/>
                </a:solidFill>
                <a:ln w="688" cap="flat">
                  <a:noFill/>
                  <a:prstDash val="solid"/>
                  <a:miter/>
                </a:ln>
              </p:spPr>
              <p:txBody>
                <a:bodyPr rtlCol="0" anchor="ctr"/>
                <a:lstStyle/>
                <a:p>
                  <a:endParaRPr lang="en-IN"/>
                </a:p>
              </p:txBody>
            </p:sp>
            <p:sp>
              <p:nvSpPr>
                <p:cNvPr id="187" name="Freeform: Shape 186">
                  <a:extLst>
                    <a:ext uri="{FF2B5EF4-FFF2-40B4-BE49-F238E27FC236}">
                      <a16:creationId xmlns:a16="http://schemas.microsoft.com/office/drawing/2014/main" id="{0D916111-3DC7-4D50-B200-2535FC30E3CE}"/>
                    </a:ext>
                  </a:extLst>
                </p:cNvPr>
                <p:cNvSpPr/>
                <p:nvPr/>
              </p:nvSpPr>
              <p:spPr>
                <a:xfrm>
                  <a:off x="6698599" y="1465479"/>
                  <a:ext cx="77577" cy="21093"/>
                </a:xfrm>
                <a:custGeom>
                  <a:avLst/>
                  <a:gdLst>
                    <a:gd name="connsiteX0" fmla="*/ 10547 w 77577"/>
                    <a:gd name="connsiteY0" fmla="*/ 21094 h 21093"/>
                    <a:gd name="connsiteX1" fmla="*/ 67031 w 77577"/>
                    <a:gd name="connsiteY1" fmla="*/ 21094 h 21093"/>
                    <a:gd name="connsiteX2" fmla="*/ 77578 w 77577"/>
                    <a:gd name="connsiteY2" fmla="*/ 10547 h 21093"/>
                    <a:gd name="connsiteX3" fmla="*/ 67031 w 77577"/>
                    <a:gd name="connsiteY3" fmla="*/ 0 h 21093"/>
                    <a:gd name="connsiteX4" fmla="*/ 10547 w 77577"/>
                    <a:gd name="connsiteY4" fmla="*/ 0 h 21093"/>
                    <a:gd name="connsiteX5" fmla="*/ 0 w 77577"/>
                    <a:gd name="connsiteY5" fmla="*/ 10547 h 21093"/>
                    <a:gd name="connsiteX6" fmla="*/ 10547 w 77577"/>
                    <a:gd name="connsiteY6" fmla="*/ 21094 h 2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77" h="21093">
                      <a:moveTo>
                        <a:pt x="10547" y="21094"/>
                      </a:moveTo>
                      <a:lnTo>
                        <a:pt x="67031" y="21094"/>
                      </a:lnTo>
                      <a:cubicBezTo>
                        <a:pt x="72856" y="21094"/>
                        <a:pt x="77578" y="16372"/>
                        <a:pt x="77578" y="10547"/>
                      </a:cubicBezTo>
                      <a:cubicBezTo>
                        <a:pt x="77578" y="4722"/>
                        <a:pt x="72856" y="0"/>
                        <a:pt x="67031" y="0"/>
                      </a:cubicBezTo>
                      <a:lnTo>
                        <a:pt x="10547" y="0"/>
                      </a:lnTo>
                      <a:cubicBezTo>
                        <a:pt x="4722" y="0"/>
                        <a:pt x="0" y="4722"/>
                        <a:pt x="0" y="10547"/>
                      </a:cubicBezTo>
                      <a:cubicBezTo>
                        <a:pt x="0" y="16372"/>
                        <a:pt x="4722" y="21094"/>
                        <a:pt x="10547" y="21094"/>
                      </a:cubicBezTo>
                      <a:close/>
                    </a:path>
                  </a:pathLst>
                </a:custGeom>
                <a:solidFill>
                  <a:schemeClr val="bg1"/>
                </a:solidFill>
                <a:ln w="688" cap="flat">
                  <a:noFill/>
                  <a:prstDash val="solid"/>
                  <a:miter/>
                </a:ln>
              </p:spPr>
              <p:txBody>
                <a:bodyPr rtlCol="0" anchor="ctr"/>
                <a:lstStyle/>
                <a:p>
                  <a:endParaRPr lang="en-IN"/>
                </a:p>
              </p:txBody>
            </p:sp>
            <p:sp>
              <p:nvSpPr>
                <p:cNvPr id="188" name="Freeform: Shape 187">
                  <a:extLst>
                    <a:ext uri="{FF2B5EF4-FFF2-40B4-BE49-F238E27FC236}">
                      <a16:creationId xmlns:a16="http://schemas.microsoft.com/office/drawing/2014/main" id="{950E8575-EA00-44CE-9D3B-CD68F12145B6}"/>
                    </a:ext>
                  </a:extLst>
                </p:cNvPr>
                <p:cNvSpPr/>
                <p:nvPr/>
              </p:nvSpPr>
              <p:spPr>
                <a:xfrm>
                  <a:off x="6698599" y="1510666"/>
                  <a:ext cx="111468" cy="21093"/>
                </a:xfrm>
                <a:custGeom>
                  <a:avLst/>
                  <a:gdLst>
                    <a:gd name="connsiteX0" fmla="*/ 10547 w 111468"/>
                    <a:gd name="connsiteY0" fmla="*/ 21094 h 21093"/>
                    <a:gd name="connsiteX1" fmla="*/ 100922 w 111468"/>
                    <a:gd name="connsiteY1" fmla="*/ 21094 h 21093"/>
                    <a:gd name="connsiteX2" fmla="*/ 111469 w 111468"/>
                    <a:gd name="connsiteY2" fmla="*/ 10547 h 21093"/>
                    <a:gd name="connsiteX3" fmla="*/ 100922 w 111468"/>
                    <a:gd name="connsiteY3" fmla="*/ 0 h 21093"/>
                    <a:gd name="connsiteX4" fmla="*/ 10547 w 111468"/>
                    <a:gd name="connsiteY4" fmla="*/ 0 h 21093"/>
                    <a:gd name="connsiteX5" fmla="*/ 0 w 111468"/>
                    <a:gd name="connsiteY5" fmla="*/ 10547 h 21093"/>
                    <a:gd name="connsiteX6" fmla="*/ 10547 w 111468"/>
                    <a:gd name="connsiteY6" fmla="*/ 21094 h 2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8" h="21093">
                      <a:moveTo>
                        <a:pt x="10547" y="21094"/>
                      </a:moveTo>
                      <a:lnTo>
                        <a:pt x="100922" y="21094"/>
                      </a:lnTo>
                      <a:cubicBezTo>
                        <a:pt x="106746" y="21094"/>
                        <a:pt x="111469" y="16372"/>
                        <a:pt x="111469" y="10547"/>
                      </a:cubicBezTo>
                      <a:cubicBezTo>
                        <a:pt x="111469" y="4722"/>
                        <a:pt x="106746" y="0"/>
                        <a:pt x="100922" y="0"/>
                      </a:cubicBezTo>
                      <a:lnTo>
                        <a:pt x="10547" y="0"/>
                      </a:lnTo>
                      <a:cubicBezTo>
                        <a:pt x="4722" y="0"/>
                        <a:pt x="0" y="4722"/>
                        <a:pt x="0" y="10547"/>
                      </a:cubicBezTo>
                      <a:cubicBezTo>
                        <a:pt x="0" y="16372"/>
                        <a:pt x="4722" y="21094"/>
                        <a:pt x="10547" y="21094"/>
                      </a:cubicBezTo>
                      <a:close/>
                    </a:path>
                  </a:pathLst>
                </a:custGeom>
                <a:solidFill>
                  <a:schemeClr val="bg1"/>
                </a:solidFill>
                <a:ln w="688" cap="flat">
                  <a:noFill/>
                  <a:prstDash val="solid"/>
                  <a:miter/>
                </a:ln>
              </p:spPr>
              <p:txBody>
                <a:bodyPr rtlCol="0" anchor="ctr"/>
                <a:lstStyle/>
                <a:p>
                  <a:endParaRPr lang="en-IN"/>
                </a:p>
              </p:txBody>
            </p:sp>
          </p:grpSp>
        </p:grpSp>
        <p:grpSp>
          <p:nvGrpSpPr>
            <p:cNvPr id="232" name="Group 231">
              <a:extLst>
                <a:ext uri="{FF2B5EF4-FFF2-40B4-BE49-F238E27FC236}">
                  <a16:creationId xmlns:a16="http://schemas.microsoft.com/office/drawing/2014/main" id="{D43C907A-0CBC-4C97-9902-85CE34046A41}"/>
                </a:ext>
              </a:extLst>
            </p:cNvPr>
            <p:cNvGrpSpPr/>
            <p:nvPr/>
          </p:nvGrpSpPr>
          <p:grpSpPr>
            <a:xfrm>
              <a:off x="4716498" y="1222843"/>
              <a:ext cx="1260068" cy="1501499"/>
              <a:chOff x="4692033" y="1222843"/>
              <a:chExt cx="1260068" cy="1501499"/>
            </a:xfrm>
          </p:grpSpPr>
          <p:sp>
            <p:nvSpPr>
              <p:cNvPr id="102" name="Rectangle 18">
                <a:extLst>
                  <a:ext uri="{FF2B5EF4-FFF2-40B4-BE49-F238E27FC236}">
                    <a16:creationId xmlns:a16="http://schemas.microsoft.com/office/drawing/2014/main" id="{7FBAB269-E6F8-4E0D-872B-C2CF2397A198}"/>
                  </a:ext>
                </a:extLst>
              </p:cNvPr>
              <p:cNvSpPr/>
              <p:nvPr/>
            </p:nvSpPr>
            <p:spPr bwMode="auto">
              <a:xfrm>
                <a:off x="4815787" y="2339016"/>
                <a:ext cx="1077227" cy="267197"/>
              </a:xfrm>
              <a:custGeom>
                <a:avLst/>
                <a:gdLst>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22621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78580 h 226218"/>
                  <a:gd name="connsiteX4" fmla="*/ 0 w 912018"/>
                  <a:gd name="connsiteY4" fmla="*/ 0 h 22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18" h="226218">
                    <a:moveTo>
                      <a:pt x="0" y="0"/>
                    </a:moveTo>
                    <a:lnTo>
                      <a:pt x="912018" y="0"/>
                    </a:lnTo>
                    <a:lnTo>
                      <a:pt x="912018" y="226218"/>
                    </a:lnTo>
                    <a:cubicBezTo>
                      <a:pt x="653256" y="222249"/>
                      <a:pt x="115888" y="184943"/>
                      <a:pt x="0" y="78580"/>
                    </a:cubicBezTo>
                    <a:lnTo>
                      <a:pt x="0" y="0"/>
                    </a:lnTo>
                    <a:close/>
                  </a:path>
                </a:pathLst>
              </a:custGeom>
              <a:solidFill>
                <a:srgbClr val="004474"/>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03" name="Rectangle 16">
                <a:extLst>
                  <a:ext uri="{FF2B5EF4-FFF2-40B4-BE49-F238E27FC236}">
                    <a16:creationId xmlns:a16="http://schemas.microsoft.com/office/drawing/2014/main" id="{FCF50829-FCAE-47D6-B116-6E1E64381F21}"/>
                  </a:ext>
                </a:extLst>
              </p:cNvPr>
              <p:cNvSpPr/>
              <p:nvPr/>
            </p:nvSpPr>
            <p:spPr bwMode="auto">
              <a:xfrm>
                <a:off x="4692033" y="1442729"/>
                <a:ext cx="1200981" cy="1281613"/>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93" h="1085059">
                    <a:moveTo>
                      <a:pt x="0" y="0"/>
                    </a:moveTo>
                    <a:lnTo>
                      <a:pt x="1016793" y="0"/>
                    </a:lnTo>
                    <a:cubicBezTo>
                      <a:pt x="1015999" y="328349"/>
                      <a:pt x="1015206" y="656697"/>
                      <a:pt x="1014412" y="985046"/>
                    </a:cubicBezTo>
                    <a:lnTo>
                      <a:pt x="0" y="1085059"/>
                    </a:lnTo>
                    <a:lnTo>
                      <a:pt x="0" y="0"/>
                    </a:lnTo>
                    <a:close/>
                  </a:path>
                </a:pathLst>
              </a:cu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04" name="Rectangle 16">
                <a:extLst>
                  <a:ext uri="{FF2B5EF4-FFF2-40B4-BE49-F238E27FC236}">
                    <a16:creationId xmlns:a16="http://schemas.microsoft.com/office/drawing/2014/main" id="{58560117-9BED-4309-A862-C609EA14887D}"/>
                  </a:ext>
                </a:extLst>
              </p:cNvPr>
              <p:cNvSpPr/>
              <p:nvPr/>
            </p:nvSpPr>
            <p:spPr bwMode="auto">
              <a:xfrm>
                <a:off x="4692034" y="1310413"/>
                <a:ext cx="1200981" cy="1295799"/>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 name="connsiteX0" fmla="*/ 0 w 1016793"/>
                  <a:gd name="connsiteY0" fmla="*/ 0 h 985046"/>
                  <a:gd name="connsiteX1" fmla="*/ 1016793 w 1016793"/>
                  <a:gd name="connsiteY1" fmla="*/ 0 h 985046"/>
                  <a:gd name="connsiteX2" fmla="*/ 1014412 w 1016793"/>
                  <a:gd name="connsiteY2" fmla="*/ 985046 h 985046"/>
                  <a:gd name="connsiteX3" fmla="*/ 261937 w 1016793"/>
                  <a:gd name="connsiteY3" fmla="*/ 782641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345281 w 1016793"/>
                  <a:gd name="connsiteY3" fmla="*/ 882653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2 w 1016793"/>
                  <a:gd name="connsiteY4" fmla="*/ 854079 h 985046"/>
                  <a:gd name="connsiteX5" fmla="*/ 0 w 1016793"/>
                  <a:gd name="connsiteY5" fmla="*/ 0 h 9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985046">
                    <a:moveTo>
                      <a:pt x="0" y="0"/>
                    </a:moveTo>
                    <a:lnTo>
                      <a:pt x="1016793" y="0"/>
                    </a:lnTo>
                    <a:cubicBezTo>
                      <a:pt x="1015999" y="328349"/>
                      <a:pt x="1015206" y="656697"/>
                      <a:pt x="1014412" y="985046"/>
                    </a:cubicBezTo>
                    <a:cubicBezTo>
                      <a:pt x="812006" y="970759"/>
                      <a:pt x="850106" y="1018384"/>
                      <a:pt x="264318" y="785022"/>
                    </a:cubicBezTo>
                    <a:cubicBezTo>
                      <a:pt x="150018" y="894560"/>
                      <a:pt x="145255" y="846936"/>
                      <a:pt x="121442" y="854079"/>
                    </a:cubicBezTo>
                    <a:cubicBezTo>
                      <a:pt x="-73820" y="675749"/>
                      <a:pt x="40481" y="283105"/>
                      <a:pt x="0" y="0"/>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nvGrpSpPr>
              <p:cNvPr id="225" name="Group 224">
                <a:extLst>
                  <a:ext uri="{FF2B5EF4-FFF2-40B4-BE49-F238E27FC236}">
                    <a16:creationId xmlns:a16="http://schemas.microsoft.com/office/drawing/2014/main" id="{E53DF83F-8567-4EA8-88CB-BA205DDA0EB6}"/>
                  </a:ext>
                </a:extLst>
              </p:cNvPr>
              <p:cNvGrpSpPr/>
              <p:nvPr/>
            </p:nvGrpSpPr>
            <p:grpSpPr>
              <a:xfrm>
                <a:off x="5718632" y="1222843"/>
                <a:ext cx="233469" cy="247510"/>
                <a:chOff x="5718632" y="1222843"/>
                <a:chExt cx="233469" cy="247510"/>
              </a:xfrm>
            </p:grpSpPr>
            <p:sp>
              <p:nvSpPr>
                <p:cNvPr id="108" name="Freeform: Shape 107">
                  <a:extLst>
                    <a:ext uri="{FF2B5EF4-FFF2-40B4-BE49-F238E27FC236}">
                      <a16:creationId xmlns:a16="http://schemas.microsoft.com/office/drawing/2014/main" id="{D36C7228-E406-41F7-8727-27F805743F44}"/>
                    </a:ext>
                  </a:extLst>
                </p:cNvPr>
                <p:cNvSpPr/>
                <p:nvPr/>
              </p:nvSpPr>
              <p:spPr>
                <a:xfrm>
                  <a:off x="5742100" y="1337398"/>
                  <a:ext cx="112393" cy="112397"/>
                </a:xfrm>
                <a:custGeom>
                  <a:avLst/>
                  <a:gdLst>
                    <a:gd name="connsiteX0" fmla="*/ 101784 w 712527"/>
                    <a:gd name="connsiteY0" fmla="*/ 712550 h 712549"/>
                    <a:gd name="connsiteX1" fmla="*/ 0 w 712527"/>
                    <a:gd name="connsiteY1" fmla="*/ 611128 h 712549"/>
                    <a:gd name="connsiteX2" fmla="*/ 29852 w 712527"/>
                    <a:gd name="connsiteY2" fmla="*/ 539014 h 712549"/>
                    <a:gd name="connsiteX3" fmla="*/ 537848 w 712527"/>
                    <a:gd name="connsiteY3" fmla="*/ 31017 h 712549"/>
                    <a:gd name="connsiteX4" fmla="*/ 681514 w 712527"/>
                    <a:gd name="connsiteY4" fmla="*/ 28521 h 712549"/>
                    <a:gd name="connsiteX5" fmla="*/ 684009 w 712527"/>
                    <a:gd name="connsiteY5" fmla="*/ 172187 h 712549"/>
                    <a:gd name="connsiteX6" fmla="*/ 681514 w 712527"/>
                    <a:gd name="connsiteY6" fmla="*/ 174683 h 712549"/>
                    <a:gd name="connsiteX7" fmla="*/ 173517 w 712527"/>
                    <a:gd name="connsiteY7" fmla="*/ 682679 h 712549"/>
                    <a:gd name="connsiteX8" fmla="*/ 101784 w 712527"/>
                    <a:gd name="connsiteY8" fmla="*/ 712550 h 7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27" h="712549">
                      <a:moveTo>
                        <a:pt x="101784" y="712550"/>
                      </a:moveTo>
                      <a:cubicBezTo>
                        <a:pt x="45672" y="712655"/>
                        <a:pt x="105" y="667239"/>
                        <a:pt x="0" y="611128"/>
                      </a:cubicBezTo>
                      <a:cubicBezTo>
                        <a:pt x="-48" y="584077"/>
                        <a:pt x="10697" y="558121"/>
                        <a:pt x="29852" y="539014"/>
                      </a:cubicBezTo>
                      <a:lnTo>
                        <a:pt x="537848" y="31017"/>
                      </a:lnTo>
                      <a:cubicBezTo>
                        <a:pt x="576834" y="-9340"/>
                        <a:pt x="641147" y="-10464"/>
                        <a:pt x="681514" y="28521"/>
                      </a:cubicBezTo>
                      <a:cubicBezTo>
                        <a:pt x="721871" y="67507"/>
                        <a:pt x="722986" y="131820"/>
                        <a:pt x="684009" y="172187"/>
                      </a:cubicBezTo>
                      <a:cubicBezTo>
                        <a:pt x="683190" y="173035"/>
                        <a:pt x="682362" y="173863"/>
                        <a:pt x="681514" y="174683"/>
                      </a:cubicBezTo>
                      <a:lnTo>
                        <a:pt x="173517" y="682679"/>
                      </a:lnTo>
                      <a:cubicBezTo>
                        <a:pt x="154515" y="701748"/>
                        <a:pt x="128711" y="712493"/>
                        <a:pt x="101784" y="712550"/>
                      </a:cubicBezTo>
                      <a:close/>
                    </a:path>
                  </a:pathLst>
                </a:custGeom>
                <a:solidFill>
                  <a:schemeClr val="accent1">
                    <a:lumMod val="60000"/>
                    <a:lumOff val="40000"/>
                  </a:schemeClr>
                </a:solidFill>
                <a:ln w="9525"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2D2D2CFC-6DDA-46B0-9A5E-B105E2E1EBDD}"/>
                    </a:ext>
                  </a:extLst>
                </p:cNvPr>
                <p:cNvSpPr/>
                <p:nvPr/>
              </p:nvSpPr>
              <p:spPr>
                <a:xfrm>
                  <a:off x="5791840" y="1233652"/>
                  <a:ext cx="160261" cy="160262"/>
                </a:xfrm>
                <a:custGeom>
                  <a:avLst/>
                  <a:gdLst>
                    <a:gd name="connsiteX0" fmla="*/ 1015994 w 1015993"/>
                    <a:gd name="connsiteY0" fmla="*/ 507997 h 1015993"/>
                    <a:gd name="connsiteX1" fmla="*/ 507997 w 1015993"/>
                    <a:gd name="connsiteY1" fmla="*/ 1015994 h 1015993"/>
                    <a:gd name="connsiteX2" fmla="*/ 0 w 1015993"/>
                    <a:gd name="connsiteY2" fmla="*/ 507997 h 1015993"/>
                    <a:gd name="connsiteX3" fmla="*/ 507997 w 1015993"/>
                    <a:gd name="connsiteY3" fmla="*/ 0 h 1015993"/>
                    <a:gd name="connsiteX4" fmla="*/ 1015994 w 1015993"/>
                    <a:gd name="connsiteY4" fmla="*/ 507997 h 101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3" h="1015993">
                      <a:moveTo>
                        <a:pt x="1015994" y="507997"/>
                      </a:moveTo>
                      <a:cubicBezTo>
                        <a:pt x="1015994" y="788556"/>
                        <a:pt x="788556" y="1015994"/>
                        <a:pt x="507997" y="1015994"/>
                      </a:cubicBezTo>
                      <a:cubicBezTo>
                        <a:pt x="227438" y="1015994"/>
                        <a:pt x="0" y="788556"/>
                        <a:pt x="0" y="507997"/>
                      </a:cubicBezTo>
                      <a:cubicBezTo>
                        <a:pt x="0" y="227438"/>
                        <a:pt x="227438" y="0"/>
                        <a:pt x="507997" y="0"/>
                      </a:cubicBezTo>
                      <a:cubicBezTo>
                        <a:pt x="788556" y="0"/>
                        <a:pt x="1015994" y="227438"/>
                        <a:pt x="1015994" y="507997"/>
                      </a:cubicBezTo>
                      <a:close/>
                    </a:path>
                  </a:pathLst>
                </a:custGeom>
                <a:solidFill>
                  <a:schemeClr val="accent1">
                    <a:lumMod val="75000"/>
                  </a:schemeClr>
                </a:solidFill>
                <a:ln w="9525" cap="flat">
                  <a:noFill/>
                  <a:prstDash val="solid"/>
                  <a:miter/>
                </a:ln>
              </p:spPr>
              <p:txBody>
                <a:bodyPr rtlCol="0" anchor="ctr"/>
                <a:lstStyle/>
                <a:p>
                  <a:endParaRPr lang="en-IN"/>
                </a:p>
              </p:txBody>
            </p:sp>
            <p:sp>
              <p:nvSpPr>
                <p:cNvPr id="110" name="Rectangle: Rounded Corners 109">
                  <a:extLst>
                    <a:ext uri="{FF2B5EF4-FFF2-40B4-BE49-F238E27FC236}">
                      <a16:creationId xmlns:a16="http://schemas.microsoft.com/office/drawing/2014/main" id="{FC37E1B8-B9D3-4493-9921-6697B056A43D}"/>
                    </a:ext>
                  </a:extLst>
                </p:cNvPr>
                <p:cNvSpPr/>
                <p:nvPr/>
              </p:nvSpPr>
              <p:spPr bwMode="auto">
                <a:xfrm rot="2458017">
                  <a:off x="5846633" y="1222843"/>
                  <a:ext cx="86810" cy="137700"/>
                </a:xfrm>
                <a:prstGeom prst="roundRect">
                  <a:avLst>
                    <a:gd name="adj" fmla="val 50000"/>
                  </a:avLst>
                </a:pr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07" name="Oval 106">
                  <a:extLst>
                    <a:ext uri="{FF2B5EF4-FFF2-40B4-BE49-F238E27FC236}">
                      <a16:creationId xmlns:a16="http://schemas.microsoft.com/office/drawing/2014/main" id="{7AE8896C-7631-4583-AF8F-D7CE47D7114A}"/>
                    </a:ext>
                  </a:extLst>
                </p:cNvPr>
                <p:cNvSpPr/>
                <p:nvPr/>
              </p:nvSpPr>
              <p:spPr bwMode="auto">
                <a:xfrm>
                  <a:off x="5718632" y="1402494"/>
                  <a:ext cx="67859" cy="67859"/>
                </a:xfrm>
                <a:prstGeom prst="ellipse">
                  <a:avLst/>
                </a:pr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145" name="Rectangle 144">
                <a:extLst>
                  <a:ext uri="{FF2B5EF4-FFF2-40B4-BE49-F238E27FC236}">
                    <a16:creationId xmlns:a16="http://schemas.microsoft.com/office/drawing/2014/main" id="{C0BAAC44-B00E-4DFB-ABDB-52A12633E6D5}"/>
                  </a:ext>
                </a:extLst>
              </p:cNvPr>
              <p:cNvSpPr/>
              <p:nvPr/>
            </p:nvSpPr>
            <p:spPr>
              <a:xfrm>
                <a:off x="4927293" y="1911794"/>
                <a:ext cx="873493" cy="307777"/>
              </a:xfrm>
              <a:prstGeom prst="rect">
                <a:avLst/>
              </a:prstGeom>
            </p:spPr>
            <p:txBody>
              <a:bodyPr wrap="square" anchor="ctr">
                <a:spAutoFit/>
              </a:bodyPr>
              <a:lstStyle/>
              <a:p>
                <a:pPr algn="ctr"/>
                <a:r>
                  <a:rPr lang="en-IN" sz="1400" b="1" dirty="0">
                    <a:solidFill>
                      <a:schemeClr val="bg1"/>
                    </a:solidFill>
                  </a:rPr>
                  <a:t>Data </a:t>
                </a:r>
              </a:p>
            </p:txBody>
          </p:sp>
          <p:grpSp>
            <p:nvGrpSpPr>
              <p:cNvPr id="219" name="Group 218">
                <a:extLst>
                  <a:ext uri="{FF2B5EF4-FFF2-40B4-BE49-F238E27FC236}">
                    <a16:creationId xmlns:a16="http://schemas.microsoft.com/office/drawing/2014/main" id="{8490AA9B-3CA7-41BF-87B8-37E325555D26}"/>
                  </a:ext>
                </a:extLst>
              </p:cNvPr>
              <p:cNvGrpSpPr>
                <a:grpSpLocks noChangeAspect="1"/>
              </p:cNvGrpSpPr>
              <p:nvPr/>
            </p:nvGrpSpPr>
            <p:grpSpPr>
              <a:xfrm>
                <a:off x="5153045" y="1479333"/>
                <a:ext cx="322943" cy="324000"/>
                <a:chOff x="5153044" y="1391846"/>
                <a:chExt cx="358676" cy="359850"/>
              </a:xfrm>
            </p:grpSpPr>
            <p:sp>
              <p:nvSpPr>
                <p:cNvPr id="190" name="Freeform: Shape 189">
                  <a:extLst>
                    <a:ext uri="{FF2B5EF4-FFF2-40B4-BE49-F238E27FC236}">
                      <a16:creationId xmlns:a16="http://schemas.microsoft.com/office/drawing/2014/main" id="{C22B80D2-D095-4879-911C-B53F58383AF9}"/>
                    </a:ext>
                  </a:extLst>
                </p:cNvPr>
                <p:cNvSpPr/>
                <p:nvPr/>
              </p:nvSpPr>
              <p:spPr>
                <a:xfrm>
                  <a:off x="5153044" y="1391846"/>
                  <a:ext cx="358676" cy="359850"/>
                </a:xfrm>
                <a:custGeom>
                  <a:avLst/>
                  <a:gdLst>
                    <a:gd name="connsiteX0" fmla="*/ 335301 w 358676"/>
                    <a:gd name="connsiteY0" fmla="*/ 35925 h 359850"/>
                    <a:gd name="connsiteX1" fmla="*/ 215551 w 358676"/>
                    <a:gd name="connsiteY1" fmla="*/ 35925 h 359850"/>
                    <a:gd name="connsiteX2" fmla="*/ 215551 w 358676"/>
                    <a:gd name="connsiteY2" fmla="*/ 23950 h 359850"/>
                    <a:gd name="connsiteX3" fmla="*/ 191601 w 358676"/>
                    <a:gd name="connsiteY3" fmla="*/ 0 h 359850"/>
                    <a:gd name="connsiteX4" fmla="*/ 23950 w 358676"/>
                    <a:gd name="connsiteY4" fmla="*/ 0 h 359850"/>
                    <a:gd name="connsiteX5" fmla="*/ 0 w 358676"/>
                    <a:gd name="connsiteY5" fmla="*/ 23950 h 359850"/>
                    <a:gd name="connsiteX6" fmla="*/ 0 w 358676"/>
                    <a:gd name="connsiteY6" fmla="*/ 155676 h 359850"/>
                    <a:gd name="connsiteX7" fmla="*/ 83825 w 358676"/>
                    <a:gd name="connsiteY7" fmla="*/ 221538 h 359850"/>
                    <a:gd name="connsiteX8" fmla="*/ 89813 w 358676"/>
                    <a:gd name="connsiteY8" fmla="*/ 215551 h 359850"/>
                    <a:gd name="connsiteX9" fmla="*/ 83825 w 358676"/>
                    <a:gd name="connsiteY9" fmla="*/ 209563 h 359850"/>
                    <a:gd name="connsiteX10" fmla="*/ 59875 w 358676"/>
                    <a:gd name="connsiteY10" fmla="*/ 185613 h 359850"/>
                    <a:gd name="connsiteX11" fmla="*/ 59875 w 358676"/>
                    <a:gd name="connsiteY11" fmla="*/ 183218 h 359850"/>
                    <a:gd name="connsiteX12" fmla="*/ 85023 w 358676"/>
                    <a:gd name="connsiteY12" fmla="*/ 161663 h 359850"/>
                    <a:gd name="connsiteX13" fmla="*/ 167651 w 358676"/>
                    <a:gd name="connsiteY13" fmla="*/ 161663 h 359850"/>
                    <a:gd name="connsiteX14" fmla="*/ 167651 w 358676"/>
                    <a:gd name="connsiteY14" fmla="*/ 173638 h 359850"/>
                    <a:gd name="connsiteX15" fmla="*/ 113763 w 358676"/>
                    <a:gd name="connsiteY15" fmla="*/ 173638 h 359850"/>
                    <a:gd name="connsiteX16" fmla="*/ 107775 w 358676"/>
                    <a:gd name="connsiteY16" fmla="*/ 179626 h 359850"/>
                    <a:gd name="connsiteX17" fmla="*/ 122146 w 358676"/>
                    <a:gd name="connsiteY17" fmla="*/ 216150 h 359850"/>
                    <a:gd name="connsiteX18" fmla="*/ 119751 w 358676"/>
                    <a:gd name="connsiteY18" fmla="*/ 233514 h 359850"/>
                    <a:gd name="connsiteX19" fmla="*/ 155676 w 358676"/>
                    <a:gd name="connsiteY19" fmla="*/ 288599 h 359850"/>
                    <a:gd name="connsiteX20" fmla="*/ 137713 w 358676"/>
                    <a:gd name="connsiteY20" fmla="*/ 299376 h 359850"/>
                    <a:gd name="connsiteX21" fmla="*/ 107775 w 358676"/>
                    <a:gd name="connsiteY21" fmla="*/ 329314 h 359850"/>
                    <a:gd name="connsiteX22" fmla="*/ 107775 w 358676"/>
                    <a:gd name="connsiteY22" fmla="*/ 359252 h 359850"/>
                    <a:gd name="connsiteX23" fmla="*/ 119751 w 358676"/>
                    <a:gd name="connsiteY23" fmla="*/ 359252 h 359850"/>
                    <a:gd name="connsiteX24" fmla="*/ 119751 w 358676"/>
                    <a:gd name="connsiteY24" fmla="*/ 329314 h 359850"/>
                    <a:gd name="connsiteX25" fmla="*/ 136516 w 358676"/>
                    <a:gd name="connsiteY25" fmla="*/ 311351 h 359850"/>
                    <a:gd name="connsiteX26" fmla="*/ 165854 w 358676"/>
                    <a:gd name="connsiteY26" fmla="*/ 325721 h 359850"/>
                    <a:gd name="connsiteX27" fmla="*/ 173638 w 358676"/>
                    <a:gd name="connsiteY27" fmla="*/ 328715 h 359850"/>
                    <a:gd name="connsiteX28" fmla="*/ 173638 w 358676"/>
                    <a:gd name="connsiteY28" fmla="*/ 359252 h 359850"/>
                    <a:gd name="connsiteX29" fmla="*/ 185613 w 358676"/>
                    <a:gd name="connsiteY29" fmla="*/ 359252 h 359850"/>
                    <a:gd name="connsiteX30" fmla="*/ 185613 w 358676"/>
                    <a:gd name="connsiteY30" fmla="*/ 328715 h 359850"/>
                    <a:gd name="connsiteX31" fmla="*/ 193397 w 358676"/>
                    <a:gd name="connsiteY31" fmla="*/ 326320 h 359850"/>
                    <a:gd name="connsiteX32" fmla="*/ 222736 w 358676"/>
                    <a:gd name="connsiteY32" fmla="*/ 311950 h 359850"/>
                    <a:gd name="connsiteX33" fmla="*/ 239501 w 358676"/>
                    <a:gd name="connsiteY33" fmla="*/ 329913 h 359850"/>
                    <a:gd name="connsiteX34" fmla="*/ 239501 w 358676"/>
                    <a:gd name="connsiteY34" fmla="*/ 359850 h 359850"/>
                    <a:gd name="connsiteX35" fmla="*/ 251476 w 358676"/>
                    <a:gd name="connsiteY35" fmla="*/ 359850 h 359850"/>
                    <a:gd name="connsiteX36" fmla="*/ 251476 w 358676"/>
                    <a:gd name="connsiteY36" fmla="*/ 329913 h 359850"/>
                    <a:gd name="connsiteX37" fmla="*/ 221538 w 358676"/>
                    <a:gd name="connsiteY37" fmla="*/ 299975 h 359850"/>
                    <a:gd name="connsiteX38" fmla="*/ 203576 w 358676"/>
                    <a:gd name="connsiteY38" fmla="*/ 289198 h 359850"/>
                    <a:gd name="connsiteX39" fmla="*/ 239501 w 358676"/>
                    <a:gd name="connsiteY39" fmla="*/ 232316 h 359850"/>
                    <a:gd name="connsiteX40" fmla="*/ 239501 w 358676"/>
                    <a:gd name="connsiteY40" fmla="*/ 228125 h 359850"/>
                    <a:gd name="connsiteX41" fmla="*/ 233514 w 358676"/>
                    <a:gd name="connsiteY41" fmla="*/ 204175 h 359850"/>
                    <a:gd name="connsiteX42" fmla="*/ 273630 w 358676"/>
                    <a:gd name="connsiteY42" fmla="*/ 204175 h 359850"/>
                    <a:gd name="connsiteX43" fmla="*/ 298778 w 358676"/>
                    <a:gd name="connsiteY43" fmla="*/ 225730 h 359850"/>
                    <a:gd name="connsiteX44" fmla="*/ 277222 w 358676"/>
                    <a:gd name="connsiteY44" fmla="*/ 252075 h 359850"/>
                    <a:gd name="connsiteX45" fmla="*/ 274827 w 358676"/>
                    <a:gd name="connsiteY45" fmla="*/ 252075 h 359850"/>
                    <a:gd name="connsiteX46" fmla="*/ 268840 w 358676"/>
                    <a:gd name="connsiteY46" fmla="*/ 258062 h 359850"/>
                    <a:gd name="connsiteX47" fmla="*/ 274827 w 358676"/>
                    <a:gd name="connsiteY47" fmla="*/ 264050 h 359850"/>
                    <a:gd name="connsiteX48" fmla="*/ 358653 w 358676"/>
                    <a:gd name="connsiteY48" fmla="*/ 198187 h 359850"/>
                    <a:gd name="connsiteX49" fmla="*/ 358653 w 358676"/>
                    <a:gd name="connsiteY49" fmla="*/ 59875 h 359850"/>
                    <a:gd name="connsiteX50" fmla="*/ 335301 w 358676"/>
                    <a:gd name="connsiteY50" fmla="*/ 35925 h 359850"/>
                    <a:gd name="connsiteX51" fmla="*/ 85023 w 358676"/>
                    <a:gd name="connsiteY51" fmla="*/ 149688 h 359850"/>
                    <a:gd name="connsiteX52" fmla="*/ 47900 w 358676"/>
                    <a:gd name="connsiteY52" fmla="*/ 182021 h 359850"/>
                    <a:gd name="connsiteX53" fmla="*/ 55085 w 358676"/>
                    <a:gd name="connsiteY53" fmla="*/ 207168 h 359850"/>
                    <a:gd name="connsiteX54" fmla="*/ 11975 w 358676"/>
                    <a:gd name="connsiteY54" fmla="*/ 155676 h 359850"/>
                    <a:gd name="connsiteX55" fmla="*/ 11975 w 358676"/>
                    <a:gd name="connsiteY55" fmla="*/ 23950 h 359850"/>
                    <a:gd name="connsiteX56" fmla="*/ 23950 w 358676"/>
                    <a:gd name="connsiteY56" fmla="*/ 11975 h 359850"/>
                    <a:gd name="connsiteX57" fmla="*/ 191601 w 358676"/>
                    <a:gd name="connsiteY57" fmla="*/ 11975 h 359850"/>
                    <a:gd name="connsiteX58" fmla="*/ 203576 w 358676"/>
                    <a:gd name="connsiteY58" fmla="*/ 23950 h 359850"/>
                    <a:gd name="connsiteX59" fmla="*/ 203576 w 358676"/>
                    <a:gd name="connsiteY59" fmla="*/ 137713 h 359850"/>
                    <a:gd name="connsiteX60" fmla="*/ 191601 w 358676"/>
                    <a:gd name="connsiteY60" fmla="*/ 149688 h 359850"/>
                    <a:gd name="connsiteX61" fmla="*/ 85023 w 358676"/>
                    <a:gd name="connsiteY61" fmla="*/ 149688 h 359850"/>
                    <a:gd name="connsiteX62" fmla="*/ 120349 w 358676"/>
                    <a:gd name="connsiteY62" fmla="*/ 185613 h 359850"/>
                    <a:gd name="connsiteX63" fmla="*/ 185613 w 358676"/>
                    <a:gd name="connsiteY63" fmla="*/ 185613 h 359850"/>
                    <a:gd name="connsiteX64" fmla="*/ 226927 w 358676"/>
                    <a:gd name="connsiteY64" fmla="*/ 221538 h 359850"/>
                    <a:gd name="connsiteX65" fmla="*/ 161663 w 358676"/>
                    <a:gd name="connsiteY65" fmla="*/ 221538 h 359850"/>
                    <a:gd name="connsiteX66" fmla="*/ 120349 w 358676"/>
                    <a:gd name="connsiteY66" fmla="*/ 185613 h 359850"/>
                    <a:gd name="connsiteX67" fmla="*/ 195792 w 358676"/>
                    <a:gd name="connsiteY67" fmla="*/ 278420 h 359850"/>
                    <a:gd name="connsiteX68" fmla="*/ 191601 w 358676"/>
                    <a:gd name="connsiteY68" fmla="*/ 283809 h 359850"/>
                    <a:gd name="connsiteX69" fmla="*/ 191601 w 358676"/>
                    <a:gd name="connsiteY69" fmla="*/ 287401 h 359850"/>
                    <a:gd name="connsiteX70" fmla="*/ 203576 w 358676"/>
                    <a:gd name="connsiteY70" fmla="*/ 307759 h 359850"/>
                    <a:gd name="connsiteX71" fmla="*/ 188008 w 358676"/>
                    <a:gd name="connsiteY71" fmla="*/ 315543 h 359850"/>
                    <a:gd name="connsiteX72" fmla="*/ 170644 w 358676"/>
                    <a:gd name="connsiteY72" fmla="*/ 315543 h 359850"/>
                    <a:gd name="connsiteX73" fmla="*/ 155676 w 358676"/>
                    <a:gd name="connsiteY73" fmla="*/ 307759 h 359850"/>
                    <a:gd name="connsiteX74" fmla="*/ 167651 w 358676"/>
                    <a:gd name="connsiteY74" fmla="*/ 287401 h 359850"/>
                    <a:gd name="connsiteX75" fmla="*/ 167651 w 358676"/>
                    <a:gd name="connsiteY75" fmla="*/ 284408 h 359850"/>
                    <a:gd name="connsiteX76" fmla="*/ 163459 w 358676"/>
                    <a:gd name="connsiteY76" fmla="*/ 279019 h 359850"/>
                    <a:gd name="connsiteX77" fmla="*/ 131726 w 358676"/>
                    <a:gd name="connsiteY77" fmla="*/ 233514 h 359850"/>
                    <a:gd name="connsiteX78" fmla="*/ 132324 w 358676"/>
                    <a:gd name="connsiteY78" fmla="*/ 225131 h 359850"/>
                    <a:gd name="connsiteX79" fmla="*/ 161663 w 358676"/>
                    <a:gd name="connsiteY79" fmla="*/ 233514 h 359850"/>
                    <a:gd name="connsiteX80" fmla="*/ 227526 w 358676"/>
                    <a:gd name="connsiteY80" fmla="*/ 233514 h 359850"/>
                    <a:gd name="connsiteX81" fmla="*/ 195792 w 358676"/>
                    <a:gd name="connsiteY81" fmla="*/ 278420 h 359850"/>
                    <a:gd name="connsiteX82" fmla="*/ 347277 w 358676"/>
                    <a:gd name="connsiteY82" fmla="*/ 197588 h 359850"/>
                    <a:gd name="connsiteX83" fmla="*/ 304166 w 358676"/>
                    <a:gd name="connsiteY83" fmla="*/ 249081 h 359850"/>
                    <a:gd name="connsiteX84" fmla="*/ 311351 w 358676"/>
                    <a:gd name="connsiteY84" fmla="*/ 223933 h 359850"/>
                    <a:gd name="connsiteX85" fmla="*/ 274229 w 358676"/>
                    <a:gd name="connsiteY85" fmla="*/ 191601 h 359850"/>
                    <a:gd name="connsiteX86" fmla="*/ 225730 w 358676"/>
                    <a:gd name="connsiteY86" fmla="*/ 191601 h 359850"/>
                    <a:gd name="connsiteX87" fmla="*/ 185613 w 358676"/>
                    <a:gd name="connsiteY87" fmla="*/ 173638 h 359850"/>
                    <a:gd name="connsiteX88" fmla="*/ 179626 w 358676"/>
                    <a:gd name="connsiteY88" fmla="*/ 173638 h 359850"/>
                    <a:gd name="connsiteX89" fmla="*/ 179626 w 358676"/>
                    <a:gd name="connsiteY89" fmla="*/ 161663 h 359850"/>
                    <a:gd name="connsiteX90" fmla="*/ 191601 w 358676"/>
                    <a:gd name="connsiteY90" fmla="*/ 161663 h 359850"/>
                    <a:gd name="connsiteX91" fmla="*/ 215551 w 358676"/>
                    <a:gd name="connsiteY91" fmla="*/ 137713 h 359850"/>
                    <a:gd name="connsiteX92" fmla="*/ 215551 w 358676"/>
                    <a:gd name="connsiteY92" fmla="*/ 47900 h 359850"/>
                    <a:gd name="connsiteX93" fmla="*/ 335301 w 358676"/>
                    <a:gd name="connsiteY93" fmla="*/ 47900 h 359850"/>
                    <a:gd name="connsiteX94" fmla="*/ 347277 w 358676"/>
                    <a:gd name="connsiteY94" fmla="*/ 59875 h 359850"/>
                    <a:gd name="connsiteX95" fmla="*/ 347277 w 358676"/>
                    <a:gd name="connsiteY95" fmla="*/ 197588 h 35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8676" h="359850">
                      <a:moveTo>
                        <a:pt x="335301" y="35925"/>
                      </a:moveTo>
                      <a:lnTo>
                        <a:pt x="215551" y="35925"/>
                      </a:lnTo>
                      <a:lnTo>
                        <a:pt x="215551" y="23950"/>
                      </a:lnTo>
                      <a:cubicBezTo>
                        <a:pt x="215551" y="10778"/>
                        <a:pt x="204773" y="0"/>
                        <a:pt x="191601" y="0"/>
                      </a:cubicBezTo>
                      <a:lnTo>
                        <a:pt x="23950" y="0"/>
                      </a:lnTo>
                      <a:cubicBezTo>
                        <a:pt x="10778" y="0"/>
                        <a:pt x="0" y="10778"/>
                        <a:pt x="0" y="23950"/>
                      </a:cubicBezTo>
                      <a:lnTo>
                        <a:pt x="0" y="155676"/>
                      </a:lnTo>
                      <a:cubicBezTo>
                        <a:pt x="0" y="221538"/>
                        <a:pt x="62869" y="221538"/>
                        <a:pt x="83825" y="221538"/>
                      </a:cubicBezTo>
                      <a:cubicBezTo>
                        <a:pt x="87418" y="221538"/>
                        <a:pt x="89813" y="219143"/>
                        <a:pt x="89813" y="215551"/>
                      </a:cubicBezTo>
                      <a:cubicBezTo>
                        <a:pt x="89813" y="211958"/>
                        <a:pt x="87418" y="209563"/>
                        <a:pt x="83825" y="209563"/>
                      </a:cubicBezTo>
                      <a:cubicBezTo>
                        <a:pt x="70653" y="209563"/>
                        <a:pt x="59875" y="198786"/>
                        <a:pt x="59875" y="185613"/>
                      </a:cubicBezTo>
                      <a:cubicBezTo>
                        <a:pt x="59875" y="185015"/>
                        <a:pt x="59875" y="183817"/>
                        <a:pt x="59875" y="183218"/>
                      </a:cubicBezTo>
                      <a:cubicBezTo>
                        <a:pt x="61672" y="170644"/>
                        <a:pt x="72449" y="161663"/>
                        <a:pt x="85023" y="161663"/>
                      </a:cubicBezTo>
                      <a:lnTo>
                        <a:pt x="167651" y="161663"/>
                      </a:lnTo>
                      <a:lnTo>
                        <a:pt x="167651" y="173638"/>
                      </a:lnTo>
                      <a:lnTo>
                        <a:pt x="113763" y="173638"/>
                      </a:lnTo>
                      <a:cubicBezTo>
                        <a:pt x="110170" y="173638"/>
                        <a:pt x="107775" y="176033"/>
                        <a:pt x="107775" y="179626"/>
                      </a:cubicBezTo>
                      <a:cubicBezTo>
                        <a:pt x="107775" y="193397"/>
                        <a:pt x="113164" y="206570"/>
                        <a:pt x="122146" y="216150"/>
                      </a:cubicBezTo>
                      <a:cubicBezTo>
                        <a:pt x="120349" y="222137"/>
                        <a:pt x="119751" y="227526"/>
                        <a:pt x="119751" y="233514"/>
                      </a:cubicBezTo>
                      <a:cubicBezTo>
                        <a:pt x="119751" y="257464"/>
                        <a:pt x="134121" y="279019"/>
                        <a:pt x="155676" y="288599"/>
                      </a:cubicBezTo>
                      <a:cubicBezTo>
                        <a:pt x="155676" y="292191"/>
                        <a:pt x="153879" y="299376"/>
                        <a:pt x="137713" y="299376"/>
                      </a:cubicBezTo>
                      <a:cubicBezTo>
                        <a:pt x="120948" y="299376"/>
                        <a:pt x="107775" y="312549"/>
                        <a:pt x="107775" y="329314"/>
                      </a:cubicBezTo>
                      <a:lnTo>
                        <a:pt x="107775" y="359252"/>
                      </a:lnTo>
                      <a:lnTo>
                        <a:pt x="119751" y="359252"/>
                      </a:lnTo>
                      <a:lnTo>
                        <a:pt x="119751" y="329314"/>
                      </a:lnTo>
                      <a:cubicBezTo>
                        <a:pt x="119751" y="319734"/>
                        <a:pt x="126936" y="311950"/>
                        <a:pt x="136516" y="311351"/>
                      </a:cubicBezTo>
                      <a:lnTo>
                        <a:pt x="165854" y="325721"/>
                      </a:lnTo>
                      <a:cubicBezTo>
                        <a:pt x="168249" y="326919"/>
                        <a:pt x="171243" y="328116"/>
                        <a:pt x="173638" y="328715"/>
                      </a:cubicBezTo>
                      <a:lnTo>
                        <a:pt x="173638" y="359252"/>
                      </a:lnTo>
                      <a:lnTo>
                        <a:pt x="185613" y="359252"/>
                      </a:lnTo>
                      <a:lnTo>
                        <a:pt x="185613" y="328715"/>
                      </a:lnTo>
                      <a:cubicBezTo>
                        <a:pt x="188607" y="328116"/>
                        <a:pt x="191002" y="327518"/>
                        <a:pt x="193397" y="326320"/>
                      </a:cubicBezTo>
                      <a:lnTo>
                        <a:pt x="222736" y="311950"/>
                      </a:lnTo>
                      <a:cubicBezTo>
                        <a:pt x="232316" y="312549"/>
                        <a:pt x="239501" y="320333"/>
                        <a:pt x="239501" y="329913"/>
                      </a:cubicBezTo>
                      <a:lnTo>
                        <a:pt x="239501" y="359850"/>
                      </a:lnTo>
                      <a:lnTo>
                        <a:pt x="251476" y="359850"/>
                      </a:lnTo>
                      <a:lnTo>
                        <a:pt x="251476" y="329913"/>
                      </a:lnTo>
                      <a:cubicBezTo>
                        <a:pt x="251476" y="313148"/>
                        <a:pt x="238304" y="299975"/>
                        <a:pt x="221538" y="299975"/>
                      </a:cubicBezTo>
                      <a:cubicBezTo>
                        <a:pt x="205372" y="299975"/>
                        <a:pt x="203576" y="292790"/>
                        <a:pt x="203576" y="289198"/>
                      </a:cubicBezTo>
                      <a:cubicBezTo>
                        <a:pt x="226328" y="279617"/>
                        <a:pt x="240100" y="256865"/>
                        <a:pt x="239501" y="232316"/>
                      </a:cubicBezTo>
                      <a:cubicBezTo>
                        <a:pt x="239501" y="231119"/>
                        <a:pt x="239501" y="228724"/>
                        <a:pt x="239501" y="228125"/>
                      </a:cubicBezTo>
                      <a:cubicBezTo>
                        <a:pt x="239501" y="219742"/>
                        <a:pt x="237705" y="211360"/>
                        <a:pt x="233514" y="204175"/>
                      </a:cubicBezTo>
                      <a:lnTo>
                        <a:pt x="273630" y="204175"/>
                      </a:lnTo>
                      <a:cubicBezTo>
                        <a:pt x="286204" y="204175"/>
                        <a:pt x="296981" y="213156"/>
                        <a:pt x="298778" y="225730"/>
                      </a:cubicBezTo>
                      <a:cubicBezTo>
                        <a:pt x="299975" y="238902"/>
                        <a:pt x="290395" y="250877"/>
                        <a:pt x="277222" y="252075"/>
                      </a:cubicBezTo>
                      <a:cubicBezTo>
                        <a:pt x="276624" y="252075"/>
                        <a:pt x="275426" y="252075"/>
                        <a:pt x="274827" y="252075"/>
                      </a:cubicBezTo>
                      <a:cubicBezTo>
                        <a:pt x="271235" y="252075"/>
                        <a:pt x="268840" y="254470"/>
                        <a:pt x="268840" y="258062"/>
                      </a:cubicBezTo>
                      <a:cubicBezTo>
                        <a:pt x="268840" y="261655"/>
                        <a:pt x="271235" y="264050"/>
                        <a:pt x="274827" y="264050"/>
                      </a:cubicBezTo>
                      <a:cubicBezTo>
                        <a:pt x="295784" y="264050"/>
                        <a:pt x="358653" y="264050"/>
                        <a:pt x="358653" y="198187"/>
                      </a:cubicBezTo>
                      <a:lnTo>
                        <a:pt x="358653" y="59875"/>
                      </a:lnTo>
                      <a:cubicBezTo>
                        <a:pt x="359252" y="46703"/>
                        <a:pt x="348474" y="35925"/>
                        <a:pt x="335301" y="35925"/>
                      </a:cubicBezTo>
                      <a:close/>
                      <a:moveTo>
                        <a:pt x="85023" y="149688"/>
                      </a:moveTo>
                      <a:cubicBezTo>
                        <a:pt x="66462" y="149688"/>
                        <a:pt x="50295" y="163459"/>
                        <a:pt x="47900" y="182021"/>
                      </a:cubicBezTo>
                      <a:cubicBezTo>
                        <a:pt x="47301" y="191002"/>
                        <a:pt x="49696" y="199983"/>
                        <a:pt x="55085" y="207168"/>
                      </a:cubicBezTo>
                      <a:cubicBezTo>
                        <a:pt x="25746" y="201181"/>
                        <a:pt x="11975" y="185015"/>
                        <a:pt x="11975" y="155676"/>
                      </a:cubicBezTo>
                      <a:lnTo>
                        <a:pt x="11975" y="23950"/>
                      </a:lnTo>
                      <a:cubicBezTo>
                        <a:pt x="11975" y="17364"/>
                        <a:pt x="17364" y="11975"/>
                        <a:pt x="23950" y="11975"/>
                      </a:cubicBezTo>
                      <a:lnTo>
                        <a:pt x="191601" y="11975"/>
                      </a:lnTo>
                      <a:cubicBezTo>
                        <a:pt x="198187" y="11975"/>
                        <a:pt x="203576" y="17364"/>
                        <a:pt x="203576" y="23950"/>
                      </a:cubicBezTo>
                      <a:lnTo>
                        <a:pt x="203576" y="137713"/>
                      </a:lnTo>
                      <a:cubicBezTo>
                        <a:pt x="203576" y="144299"/>
                        <a:pt x="198187" y="149688"/>
                        <a:pt x="191601" y="149688"/>
                      </a:cubicBezTo>
                      <a:lnTo>
                        <a:pt x="85023" y="149688"/>
                      </a:lnTo>
                      <a:close/>
                      <a:moveTo>
                        <a:pt x="120349" y="185613"/>
                      </a:moveTo>
                      <a:lnTo>
                        <a:pt x="185613" y="185613"/>
                      </a:lnTo>
                      <a:cubicBezTo>
                        <a:pt x="206570" y="185613"/>
                        <a:pt x="223933" y="201181"/>
                        <a:pt x="226927" y="221538"/>
                      </a:cubicBezTo>
                      <a:lnTo>
                        <a:pt x="161663" y="221538"/>
                      </a:lnTo>
                      <a:cubicBezTo>
                        <a:pt x="140707" y="221538"/>
                        <a:pt x="123343" y="205971"/>
                        <a:pt x="120349" y="185613"/>
                      </a:cubicBezTo>
                      <a:close/>
                      <a:moveTo>
                        <a:pt x="195792" y="278420"/>
                      </a:moveTo>
                      <a:cubicBezTo>
                        <a:pt x="193397" y="279019"/>
                        <a:pt x="191601" y="281414"/>
                        <a:pt x="191601" y="283809"/>
                      </a:cubicBezTo>
                      <a:lnTo>
                        <a:pt x="191601" y="287401"/>
                      </a:lnTo>
                      <a:cubicBezTo>
                        <a:pt x="191002" y="295784"/>
                        <a:pt x="195792" y="304166"/>
                        <a:pt x="203576" y="307759"/>
                      </a:cubicBezTo>
                      <a:lnTo>
                        <a:pt x="188008" y="315543"/>
                      </a:lnTo>
                      <a:cubicBezTo>
                        <a:pt x="182620" y="317938"/>
                        <a:pt x="176033" y="317938"/>
                        <a:pt x="170644" y="315543"/>
                      </a:cubicBezTo>
                      <a:lnTo>
                        <a:pt x="155676" y="307759"/>
                      </a:lnTo>
                      <a:cubicBezTo>
                        <a:pt x="163459" y="304166"/>
                        <a:pt x="168249" y="295784"/>
                        <a:pt x="167651" y="287401"/>
                      </a:cubicBezTo>
                      <a:lnTo>
                        <a:pt x="167651" y="284408"/>
                      </a:lnTo>
                      <a:cubicBezTo>
                        <a:pt x="167651" y="282012"/>
                        <a:pt x="165854" y="279617"/>
                        <a:pt x="163459" y="279019"/>
                      </a:cubicBezTo>
                      <a:cubicBezTo>
                        <a:pt x="144299" y="271834"/>
                        <a:pt x="131726" y="253871"/>
                        <a:pt x="131726" y="233514"/>
                      </a:cubicBezTo>
                      <a:cubicBezTo>
                        <a:pt x="131726" y="230520"/>
                        <a:pt x="131726" y="227526"/>
                        <a:pt x="132324" y="225131"/>
                      </a:cubicBezTo>
                      <a:cubicBezTo>
                        <a:pt x="140707" y="230520"/>
                        <a:pt x="150886" y="233514"/>
                        <a:pt x="161663" y="233514"/>
                      </a:cubicBezTo>
                      <a:lnTo>
                        <a:pt x="227526" y="233514"/>
                      </a:lnTo>
                      <a:cubicBezTo>
                        <a:pt x="227526" y="253871"/>
                        <a:pt x="214952" y="271834"/>
                        <a:pt x="195792" y="278420"/>
                      </a:cubicBezTo>
                      <a:close/>
                      <a:moveTo>
                        <a:pt x="347277" y="197588"/>
                      </a:moveTo>
                      <a:cubicBezTo>
                        <a:pt x="347277" y="226927"/>
                        <a:pt x="333505" y="243094"/>
                        <a:pt x="304166" y="249081"/>
                      </a:cubicBezTo>
                      <a:cubicBezTo>
                        <a:pt x="309555" y="241896"/>
                        <a:pt x="311950" y="232915"/>
                        <a:pt x="311351" y="223933"/>
                      </a:cubicBezTo>
                      <a:cubicBezTo>
                        <a:pt x="308956" y="205372"/>
                        <a:pt x="293389" y="191601"/>
                        <a:pt x="274229" y="191601"/>
                      </a:cubicBezTo>
                      <a:lnTo>
                        <a:pt x="225730" y="191601"/>
                      </a:lnTo>
                      <a:cubicBezTo>
                        <a:pt x="215551" y="180225"/>
                        <a:pt x="201181" y="173638"/>
                        <a:pt x="185613" y="173638"/>
                      </a:cubicBezTo>
                      <a:lnTo>
                        <a:pt x="179626" y="173638"/>
                      </a:lnTo>
                      <a:lnTo>
                        <a:pt x="179626" y="161663"/>
                      </a:lnTo>
                      <a:lnTo>
                        <a:pt x="191601" y="161663"/>
                      </a:lnTo>
                      <a:cubicBezTo>
                        <a:pt x="204773" y="161663"/>
                        <a:pt x="215551" y="150886"/>
                        <a:pt x="215551" y="137713"/>
                      </a:cubicBezTo>
                      <a:lnTo>
                        <a:pt x="215551" y="47900"/>
                      </a:lnTo>
                      <a:lnTo>
                        <a:pt x="335301" y="47900"/>
                      </a:lnTo>
                      <a:cubicBezTo>
                        <a:pt x="341888" y="47900"/>
                        <a:pt x="347277" y="53289"/>
                        <a:pt x="347277" y="59875"/>
                      </a:cubicBezTo>
                      <a:lnTo>
                        <a:pt x="347277" y="197588"/>
                      </a:lnTo>
                      <a:close/>
                    </a:path>
                  </a:pathLst>
                </a:custGeom>
                <a:solidFill>
                  <a:schemeClr val="bg1"/>
                </a:solidFill>
                <a:ln w="733" cap="flat">
                  <a:noFill/>
                  <a:prstDash val="solid"/>
                  <a:miter/>
                </a:ln>
              </p:spPr>
              <p:txBody>
                <a:bodyPr rtlCol="0" anchor="ctr"/>
                <a:lstStyle/>
                <a:p>
                  <a:endParaRPr lang="en-IN"/>
                </a:p>
              </p:txBody>
            </p:sp>
            <p:sp>
              <p:nvSpPr>
                <p:cNvPr id="191" name="Freeform: Shape 190">
                  <a:extLst>
                    <a:ext uri="{FF2B5EF4-FFF2-40B4-BE49-F238E27FC236}">
                      <a16:creationId xmlns:a16="http://schemas.microsoft.com/office/drawing/2014/main" id="{9DFC7DFD-930C-412C-B8DE-4595C13756C4}"/>
                    </a:ext>
                  </a:extLst>
                </p:cNvPr>
                <p:cNvSpPr/>
                <p:nvPr/>
              </p:nvSpPr>
              <p:spPr>
                <a:xfrm>
                  <a:off x="5200944" y="1415796"/>
                  <a:ext cx="107775" cy="113762"/>
                </a:xfrm>
                <a:custGeom>
                  <a:avLst/>
                  <a:gdLst>
                    <a:gd name="connsiteX0" fmla="*/ 89813 w 107775"/>
                    <a:gd name="connsiteY0" fmla="*/ 41913 h 113762"/>
                    <a:gd name="connsiteX1" fmla="*/ 83825 w 107775"/>
                    <a:gd name="connsiteY1" fmla="*/ 41913 h 113762"/>
                    <a:gd name="connsiteX2" fmla="*/ 77838 w 107775"/>
                    <a:gd name="connsiteY2" fmla="*/ 35925 h 113762"/>
                    <a:gd name="connsiteX3" fmla="*/ 77838 w 107775"/>
                    <a:gd name="connsiteY3" fmla="*/ 17963 h 113762"/>
                    <a:gd name="connsiteX4" fmla="*/ 59875 w 107775"/>
                    <a:gd name="connsiteY4" fmla="*/ 0 h 113762"/>
                    <a:gd name="connsiteX5" fmla="*/ 41913 w 107775"/>
                    <a:gd name="connsiteY5" fmla="*/ 17963 h 113762"/>
                    <a:gd name="connsiteX6" fmla="*/ 41913 w 107775"/>
                    <a:gd name="connsiteY6" fmla="*/ 35925 h 113762"/>
                    <a:gd name="connsiteX7" fmla="*/ 35925 w 107775"/>
                    <a:gd name="connsiteY7" fmla="*/ 41913 h 113762"/>
                    <a:gd name="connsiteX8" fmla="*/ 29938 w 107775"/>
                    <a:gd name="connsiteY8" fmla="*/ 35925 h 113762"/>
                    <a:gd name="connsiteX9" fmla="*/ 5988 w 107775"/>
                    <a:gd name="connsiteY9" fmla="*/ 35925 h 113762"/>
                    <a:gd name="connsiteX10" fmla="*/ 0 w 107775"/>
                    <a:gd name="connsiteY10" fmla="*/ 41913 h 113762"/>
                    <a:gd name="connsiteX11" fmla="*/ 0 w 107775"/>
                    <a:gd name="connsiteY11" fmla="*/ 107775 h 113762"/>
                    <a:gd name="connsiteX12" fmla="*/ 5988 w 107775"/>
                    <a:gd name="connsiteY12" fmla="*/ 113763 h 113762"/>
                    <a:gd name="connsiteX13" fmla="*/ 29938 w 107775"/>
                    <a:gd name="connsiteY13" fmla="*/ 113763 h 113762"/>
                    <a:gd name="connsiteX14" fmla="*/ 35925 w 107775"/>
                    <a:gd name="connsiteY14" fmla="*/ 107775 h 113762"/>
                    <a:gd name="connsiteX15" fmla="*/ 89813 w 107775"/>
                    <a:gd name="connsiteY15" fmla="*/ 107775 h 113762"/>
                    <a:gd name="connsiteX16" fmla="*/ 107775 w 107775"/>
                    <a:gd name="connsiteY16" fmla="*/ 89813 h 113762"/>
                    <a:gd name="connsiteX17" fmla="*/ 107775 w 107775"/>
                    <a:gd name="connsiteY17" fmla="*/ 59875 h 113762"/>
                    <a:gd name="connsiteX18" fmla="*/ 89813 w 107775"/>
                    <a:gd name="connsiteY18" fmla="*/ 41913 h 113762"/>
                    <a:gd name="connsiteX19" fmla="*/ 23950 w 107775"/>
                    <a:gd name="connsiteY19" fmla="*/ 101788 h 113762"/>
                    <a:gd name="connsiteX20" fmla="*/ 11975 w 107775"/>
                    <a:gd name="connsiteY20" fmla="*/ 101788 h 113762"/>
                    <a:gd name="connsiteX21" fmla="*/ 11975 w 107775"/>
                    <a:gd name="connsiteY21" fmla="*/ 47900 h 113762"/>
                    <a:gd name="connsiteX22" fmla="*/ 23950 w 107775"/>
                    <a:gd name="connsiteY22" fmla="*/ 47900 h 113762"/>
                    <a:gd name="connsiteX23" fmla="*/ 23950 w 107775"/>
                    <a:gd name="connsiteY23" fmla="*/ 101788 h 113762"/>
                    <a:gd name="connsiteX24" fmla="*/ 95800 w 107775"/>
                    <a:gd name="connsiteY24" fmla="*/ 89813 h 113762"/>
                    <a:gd name="connsiteX25" fmla="*/ 89813 w 107775"/>
                    <a:gd name="connsiteY25" fmla="*/ 95800 h 113762"/>
                    <a:gd name="connsiteX26" fmla="*/ 35925 w 107775"/>
                    <a:gd name="connsiteY26" fmla="*/ 95800 h 113762"/>
                    <a:gd name="connsiteX27" fmla="*/ 35925 w 107775"/>
                    <a:gd name="connsiteY27" fmla="*/ 53888 h 113762"/>
                    <a:gd name="connsiteX28" fmla="*/ 53888 w 107775"/>
                    <a:gd name="connsiteY28" fmla="*/ 35925 h 113762"/>
                    <a:gd name="connsiteX29" fmla="*/ 53888 w 107775"/>
                    <a:gd name="connsiteY29" fmla="*/ 17963 h 113762"/>
                    <a:gd name="connsiteX30" fmla="*/ 59875 w 107775"/>
                    <a:gd name="connsiteY30" fmla="*/ 11975 h 113762"/>
                    <a:gd name="connsiteX31" fmla="*/ 65863 w 107775"/>
                    <a:gd name="connsiteY31" fmla="*/ 17963 h 113762"/>
                    <a:gd name="connsiteX32" fmla="*/ 65863 w 107775"/>
                    <a:gd name="connsiteY32" fmla="*/ 35925 h 113762"/>
                    <a:gd name="connsiteX33" fmla="*/ 83825 w 107775"/>
                    <a:gd name="connsiteY33" fmla="*/ 53888 h 113762"/>
                    <a:gd name="connsiteX34" fmla="*/ 89813 w 107775"/>
                    <a:gd name="connsiteY34" fmla="*/ 53888 h 113762"/>
                    <a:gd name="connsiteX35" fmla="*/ 95800 w 107775"/>
                    <a:gd name="connsiteY35" fmla="*/ 59875 h 113762"/>
                    <a:gd name="connsiteX36" fmla="*/ 95800 w 107775"/>
                    <a:gd name="connsiteY36" fmla="*/ 89813 h 11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7775" h="113762">
                      <a:moveTo>
                        <a:pt x="89813" y="41913"/>
                      </a:moveTo>
                      <a:lnTo>
                        <a:pt x="83825" y="41913"/>
                      </a:lnTo>
                      <a:cubicBezTo>
                        <a:pt x="80233" y="41913"/>
                        <a:pt x="77838" y="39518"/>
                        <a:pt x="77838" y="35925"/>
                      </a:cubicBezTo>
                      <a:lnTo>
                        <a:pt x="77838" y="17963"/>
                      </a:lnTo>
                      <a:cubicBezTo>
                        <a:pt x="77838" y="7784"/>
                        <a:pt x="70054" y="0"/>
                        <a:pt x="59875" y="0"/>
                      </a:cubicBezTo>
                      <a:cubicBezTo>
                        <a:pt x="49696" y="0"/>
                        <a:pt x="41913" y="7784"/>
                        <a:pt x="41913" y="17963"/>
                      </a:cubicBezTo>
                      <a:lnTo>
                        <a:pt x="41913" y="35925"/>
                      </a:lnTo>
                      <a:cubicBezTo>
                        <a:pt x="41913" y="39518"/>
                        <a:pt x="39518" y="41913"/>
                        <a:pt x="35925" y="41913"/>
                      </a:cubicBezTo>
                      <a:cubicBezTo>
                        <a:pt x="35925" y="38320"/>
                        <a:pt x="33530" y="35925"/>
                        <a:pt x="29938" y="35925"/>
                      </a:cubicBezTo>
                      <a:lnTo>
                        <a:pt x="5988" y="35925"/>
                      </a:lnTo>
                      <a:cubicBezTo>
                        <a:pt x="2395" y="35925"/>
                        <a:pt x="0" y="38320"/>
                        <a:pt x="0" y="41913"/>
                      </a:cubicBezTo>
                      <a:lnTo>
                        <a:pt x="0" y="107775"/>
                      </a:lnTo>
                      <a:cubicBezTo>
                        <a:pt x="0" y="111368"/>
                        <a:pt x="2395" y="113763"/>
                        <a:pt x="5988" y="113763"/>
                      </a:cubicBezTo>
                      <a:lnTo>
                        <a:pt x="29938" y="113763"/>
                      </a:lnTo>
                      <a:cubicBezTo>
                        <a:pt x="33530" y="113763"/>
                        <a:pt x="35925" y="111368"/>
                        <a:pt x="35925" y="107775"/>
                      </a:cubicBezTo>
                      <a:lnTo>
                        <a:pt x="89813" y="107775"/>
                      </a:lnTo>
                      <a:cubicBezTo>
                        <a:pt x="99992" y="107775"/>
                        <a:pt x="107775" y="99992"/>
                        <a:pt x="107775" y="89813"/>
                      </a:cubicBezTo>
                      <a:lnTo>
                        <a:pt x="107775" y="59875"/>
                      </a:lnTo>
                      <a:cubicBezTo>
                        <a:pt x="107775" y="49696"/>
                        <a:pt x="99992" y="41913"/>
                        <a:pt x="89813" y="41913"/>
                      </a:cubicBezTo>
                      <a:close/>
                      <a:moveTo>
                        <a:pt x="23950" y="101788"/>
                      </a:moveTo>
                      <a:lnTo>
                        <a:pt x="11975" y="101788"/>
                      </a:lnTo>
                      <a:lnTo>
                        <a:pt x="11975" y="47900"/>
                      </a:lnTo>
                      <a:lnTo>
                        <a:pt x="23950" y="47900"/>
                      </a:lnTo>
                      <a:lnTo>
                        <a:pt x="23950" y="101788"/>
                      </a:lnTo>
                      <a:close/>
                      <a:moveTo>
                        <a:pt x="95800" y="89813"/>
                      </a:moveTo>
                      <a:cubicBezTo>
                        <a:pt x="95800" y="93405"/>
                        <a:pt x="93405" y="95800"/>
                        <a:pt x="89813" y="95800"/>
                      </a:cubicBezTo>
                      <a:lnTo>
                        <a:pt x="35925" y="95800"/>
                      </a:lnTo>
                      <a:lnTo>
                        <a:pt x="35925" y="53888"/>
                      </a:lnTo>
                      <a:cubicBezTo>
                        <a:pt x="46104" y="53888"/>
                        <a:pt x="53888" y="46104"/>
                        <a:pt x="53888" y="35925"/>
                      </a:cubicBezTo>
                      <a:lnTo>
                        <a:pt x="53888" y="17963"/>
                      </a:lnTo>
                      <a:cubicBezTo>
                        <a:pt x="53888" y="14370"/>
                        <a:pt x="56283" y="11975"/>
                        <a:pt x="59875" y="11975"/>
                      </a:cubicBezTo>
                      <a:cubicBezTo>
                        <a:pt x="63468" y="11975"/>
                        <a:pt x="65863" y="14370"/>
                        <a:pt x="65863" y="17963"/>
                      </a:cubicBezTo>
                      <a:lnTo>
                        <a:pt x="65863" y="35925"/>
                      </a:lnTo>
                      <a:cubicBezTo>
                        <a:pt x="65863" y="46104"/>
                        <a:pt x="73647" y="53888"/>
                        <a:pt x="83825" y="53888"/>
                      </a:cubicBezTo>
                      <a:lnTo>
                        <a:pt x="89813" y="53888"/>
                      </a:lnTo>
                      <a:cubicBezTo>
                        <a:pt x="93405" y="53888"/>
                        <a:pt x="95800" y="56283"/>
                        <a:pt x="95800" y="59875"/>
                      </a:cubicBezTo>
                      <a:lnTo>
                        <a:pt x="95800" y="89813"/>
                      </a:lnTo>
                      <a:close/>
                    </a:path>
                  </a:pathLst>
                </a:custGeom>
                <a:solidFill>
                  <a:schemeClr val="bg1"/>
                </a:solidFill>
                <a:ln w="733" cap="flat">
                  <a:noFill/>
                  <a:prstDash val="solid"/>
                  <a:miter/>
                </a:ln>
              </p:spPr>
              <p:txBody>
                <a:bodyPr rtlCol="0" anchor="ctr"/>
                <a:lstStyle/>
                <a:p>
                  <a:endParaRPr lang="en-IN"/>
                </a:p>
              </p:txBody>
            </p:sp>
            <p:sp>
              <p:nvSpPr>
                <p:cNvPr id="192" name="Freeform: Shape 191">
                  <a:extLst>
                    <a:ext uri="{FF2B5EF4-FFF2-40B4-BE49-F238E27FC236}">
                      <a16:creationId xmlns:a16="http://schemas.microsoft.com/office/drawing/2014/main" id="{2A9B9D91-2DAE-4B55-97CC-9EA4AA3E3150}"/>
                    </a:ext>
                  </a:extLst>
                </p:cNvPr>
                <p:cNvSpPr/>
                <p:nvPr/>
              </p:nvSpPr>
              <p:spPr>
                <a:xfrm>
                  <a:off x="5380570" y="1451721"/>
                  <a:ext cx="107775" cy="113762"/>
                </a:xfrm>
                <a:custGeom>
                  <a:avLst/>
                  <a:gdLst>
                    <a:gd name="connsiteX0" fmla="*/ 101788 w 107775"/>
                    <a:gd name="connsiteY0" fmla="*/ 0 h 113762"/>
                    <a:gd name="connsiteX1" fmla="*/ 77838 w 107775"/>
                    <a:gd name="connsiteY1" fmla="*/ 0 h 113762"/>
                    <a:gd name="connsiteX2" fmla="*/ 71850 w 107775"/>
                    <a:gd name="connsiteY2" fmla="*/ 5988 h 113762"/>
                    <a:gd name="connsiteX3" fmla="*/ 17963 w 107775"/>
                    <a:gd name="connsiteY3" fmla="*/ 5988 h 113762"/>
                    <a:gd name="connsiteX4" fmla="*/ 0 w 107775"/>
                    <a:gd name="connsiteY4" fmla="*/ 23950 h 113762"/>
                    <a:gd name="connsiteX5" fmla="*/ 0 w 107775"/>
                    <a:gd name="connsiteY5" fmla="*/ 53888 h 113762"/>
                    <a:gd name="connsiteX6" fmla="*/ 17963 w 107775"/>
                    <a:gd name="connsiteY6" fmla="*/ 71850 h 113762"/>
                    <a:gd name="connsiteX7" fmla="*/ 23950 w 107775"/>
                    <a:gd name="connsiteY7" fmla="*/ 71850 h 113762"/>
                    <a:gd name="connsiteX8" fmla="*/ 29938 w 107775"/>
                    <a:gd name="connsiteY8" fmla="*/ 77838 h 113762"/>
                    <a:gd name="connsiteX9" fmla="*/ 29938 w 107775"/>
                    <a:gd name="connsiteY9" fmla="*/ 95800 h 113762"/>
                    <a:gd name="connsiteX10" fmla="*/ 47900 w 107775"/>
                    <a:gd name="connsiteY10" fmla="*/ 113763 h 113762"/>
                    <a:gd name="connsiteX11" fmla="*/ 65863 w 107775"/>
                    <a:gd name="connsiteY11" fmla="*/ 95800 h 113762"/>
                    <a:gd name="connsiteX12" fmla="*/ 65863 w 107775"/>
                    <a:gd name="connsiteY12" fmla="*/ 77838 h 113762"/>
                    <a:gd name="connsiteX13" fmla="*/ 71850 w 107775"/>
                    <a:gd name="connsiteY13" fmla="*/ 71850 h 113762"/>
                    <a:gd name="connsiteX14" fmla="*/ 77838 w 107775"/>
                    <a:gd name="connsiteY14" fmla="*/ 77838 h 113762"/>
                    <a:gd name="connsiteX15" fmla="*/ 101788 w 107775"/>
                    <a:gd name="connsiteY15" fmla="*/ 77838 h 113762"/>
                    <a:gd name="connsiteX16" fmla="*/ 107775 w 107775"/>
                    <a:gd name="connsiteY16" fmla="*/ 71850 h 113762"/>
                    <a:gd name="connsiteX17" fmla="*/ 107775 w 107775"/>
                    <a:gd name="connsiteY17" fmla="*/ 5988 h 113762"/>
                    <a:gd name="connsiteX18" fmla="*/ 101788 w 107775"/>
                    <a:gd name="connsiteY18" fmla="*/ 0 h 113762"/>
                    <a:gd name="connsiteX19" fmla="*/ 71850 w 107775"/>
                    <a:gd name="connsiteY19" fmla="*/ 59875 h 113762"/>
                    <a:gd name="connsiteX20" fmla="*/ 53888 w 107775"/>
                    <a:gd name="connsiteY20" fmla="*/ 77838 h 113762"/>
                    <a:gd name="connsiteX21" fmla="*/ 53888 w 107775"/>
                    <a:gd name="connsiteY21" fmla="*/ 95800 h 113762"/>
                    <a:gd name="connsiteX22" fmla="*/ 47900 w 107775"/>
                    <a:gd name="connsiteY22" fmla="*/ 101788 h 113762"/>
                    <a:gd name="connsiteX23" fmla="*/ 41913 w 107775"/>
                    <a:gd name="connsiteY23" fmla="*/ 95800 h 113762"/>
                    <a:gd name="connsiteX24" fmla="*/ 41913 w 107775"/>
                    <a:gd name="connsiteY24" fmla="*/ 77838 h 113762"/>
                    <a:gd name="connsiteX25" fmla="*/ 23950 w 107775"/>
                    <a:gd name="connsiteY25" fmla="*/ 59875 h 113762"/>
                    <a:gd name="connsiteX26" fmla="*/ 17963 w 107775"/>
                    <a:gd name="connsiteY26" fmla="*/ 59875 h 113762"/>
                    <a:gd name="connsiteX27" fmla="*/ 11975 w 107775"/>
                    <a:gd name="connsiteY27" fmla="*/ 53888 h 113762"/>
                    <a:gd name="connsiteX28" fmla="*/ 11975 w 107775"/>
                    <a:gd name="connsiteY28" fmla="*/ 23950 h 113762"/>
                    <a:gd name="connsiteX29" fmla="*/ 17963 w 107775"/>
                    <a:gd name="connsiteY29" fmla="*/ 17963 h 113762"/>
                    <a:gd name="connsiteX30" fmla="*/ 71850 w 107775"/>
                    <a:gd name="connsiteY30" fmla="*/ 17963 h 113762"/>
                    <a:gd name="connsiteX31" fmla="*/ 71850 w 107775"/>
                    <a:gd name="connsiteY31" fmla="*/ 59875 h 113762"/>
                    <a:gd name="connsiteX32" fmla="*/ 95800 w 107775"/>
                    <a:gd name="connsiteY32" fmla="*/ 65863 h 113762"/>
                    <a:gd name="connsiteX33" fmla="*/ 83825 w 107775"/>
                    <a:gd name="connsiteY33" fmla="*/ 65863 h 113762"/>
                    <a:gd name="connsiteX34" fmla="*/ 83825 w 107775"/>
                    <a:gd name="connsiteY34" fmla="*/ 11975 h 113762"/>
                    <a:gd name="connsiteX35" fmla="*/ 95800 w 107775"/>
                    <a:gd name="connsiteY35" fmla="*/ 11975 h 113762"/>
                    <a:gd name="connsiteX36" fmla="*/ 95800 w 107775"/>
                    <a:gd name="connsiteY36" fmla="*/ 65863 h 11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7775" h="113762">
                      <a:moveTo>
                        <a:pt x="101788" y="0"/>
                      </a:moveTo>
                      <a:lnTo>
                        <a:pt x="77838" y="0"/>
                      </a:lnTo>
                      <a:cubicBezTo>
                        <a:pt x="74245" y="0"/>
                        <a:pt x="71850" y="2395"/>
                        <a:pt x="71850" y="5988"/>
                      </a:cubicBezTo>
                      <a:lnTo>
                        <a:pt x="17963" y="5988"/>
                      </a:lnTo>
                      <a:cubicBezTo>
                        <a:pt x="7784" y="5988"/>
                        <a:pt x="0" y="13771"/>
                        <a:pt x="0" y="23950"/>
                      </a:cubicBezTo>
                      <a:lnTo>
                        <a:pt x="0" y="53888"/>
                      </a:lnTo>
                      <a:cubicBezTo>
                        <a:pt x="0" y="64067"/>
                        <a:pt x="7784" y="71850"/>
                        <a:pt x="17963" y="71850"/>
                      </a:cubicBezTo>
                      <a:lnTo>
                        <a:pt x="23950" y="71850"/>
                      </a:lnTo>
                      <a:cubicBezTo>
                        <a:pt x="27543" y="71850"/>
                        <a:pt x="29938" y="74245"/>
                        <a:pt x="29938" y="77838"/>
                      </a:cubicBezTo>
                      <a:lnTo>
                        <a:pt x="29938" y="95800"/>
                      </a:lnTo>
                      <a:cubicBezTo>
                        <a:pt x="29938" y="105979"/>
                        <a:pt x="37721" y="113763"/>
                        <a:pt x="47900" y="113763"/>
                      </a:cubicBezTo>
                      <a:cubicBezTo>
                        <a:pt x="58079" y="113763"/>
                        <a:pt x="65863" y="105979"/>
                        <a:pt x="65863" y="95800"/>
                      </a:cubicBezTo>
                      <a:lnTo>
                        <a:pt x="65863" y="77838"/>
                      </a:lnTo>
                      <a:cubicBezTo>
                        <a:pt x="65863" y="74245"/>
                        <a:pt x="68258" y="71850"/>
                        <a:pt x="71850" y="71850"/>
                      </a:cubicBezTo>
                      <a:cubicBezTo>
                        <a:pt x="71850" y="75443"/>
                        <a:pt x="74245" y="77838"/>
                        <a:pt x="77838" y="77838"/>
                      </a:cubicBezTo>
                      <a:lnTo>
                        <a:pt x="101788" y="77838"/>
                      </a:lnTo>
                      <a:cubicBezTo>
                        <a:pt x="105380" y="77838"/>
                        <a:pt x="107775" y="75443"/>
                        <a:pt x="107775" y="71850"/>
                      </a:cubicBezTo>
                      <a:lnTo>
                        <a:pt x="107775" y="5988"/>
                      </a:lnTo>
                      <a:cubicBezTo>
                        <a:pt x="107775" y="2395"/>
                        <a:pt x="105380" y="0"/>
                        <a:pt x="101788" y="0"/>
                      </a:cubicBezTo>
                      <a:close/>
                      <a:moveTo>
                        <a:pt x="71850" y="59875"/>
                      </a:moveTo>
                      <a:cubicBezTo>
                        <a:pt x="61672" y="59875"/>
                        <a:pt x="53888" y="67659"/>
                        <a:pt x="53888" y="77838"/>
                      </a:cubicBezTo>
                      <a:lnTo>
                        <a:pt x="53888" y="95800"/>
                      </a:lnTo>
                      <a:cubicBezTo>
                        <a:pt x="53888" y="99393"/>
                        <a:pt x="51493" y="101788"/>
                        <a:pt x="47900" y="101788"/>
                      </a:cubicBezTo>
                      <a:cubicBezTo>
                        <a:pt x="44308" y="101788"/>
                        <a:pt x="41913" y="99393"/>
                        <a:pt x="41913" y="95800"/>
                      </a:cubicBezTo>
                      <a:lnTo>
                        <a:pt x="41913" y="77838"/>
                      </a:lnTo>
                      <a:cubicBezTo>
                        <a:pt x="41913" y="67659"/>
                        <a:pt x="34129" y="59875"/>
                        <a:pt x="23950" y="59875"/>
                      </a:cubicBezTo>
                      <a:lnTo>
                        <a:pt x="17963" y="59875"/>
                      </a:lnTo>
                      <a:cubicBezTo>
                        <a:pt x="14370" y="59875"/>
                        <a:pt x="11975" y="57480"/>
                        <a:pt x="11975" y="53888"/>
                      </a:cubicBezTo>
                      <a:lnTo>
                        <a:pt x="11975" y="23950"/>
                      </a:lnTo>
                      <a:cubicBezTo>
                        <a:pt x="11975" y="20358"/>
                        <a:pt x="14370" y="17963"/>
                        <a:pt x="17963" y="17963"/>
                      </a:cubicBezTo>
                      <a:lnTo>
                        <a:pt x="71850" y="17963"/>
                      </a:lnTo>
                      <a:lnTo>
                        <a:pt x="71850" y="59875"/>
                      </a:lnTo>
                      <a:close/>
                      <a:moveTo>
                        <a:pt x="95800" y="65863"/>
                      </a:moveTo>
                      <a:lnTo>
                        <a:pt x="83825" y="65863"/>
                      </a:lnTo>
                      <a:lnTo>
                        <a:pt x="83825" y="11975"/>
                      </a:lnTo>
                      <a:lnTo>
                        <a:pt x="95800" y="11975"/>
                      </a:lnTo>
                      <a:lnTo>
                        <a:pt x="95800" y="65863"/>
                      </a:lnTo>
                      <a:close/>
                    </a:path>
                  </a:pathLst>
                </a:custGeom>
                <a:solidFill>
                  <a:schemeClr val="bg1"/>
                </a:solidFill>
                <a:ln w="733" cap="flat">
                  <a:noFill/>
                  <a:prstDash val="solid"/>
                  <a:miter/>
                </a:ln>
              </p:spPr>
              <p:txBody>
                <a:bodyPr rtlCol="0" anchor="ctr"/>
                <a:lstStyle/>
                <a:p>
                  <a:endParaRPr lang="en-IN"/>
                </a:p>
              </p:txBody>
            </p:sp>
            <p:sp>
              <p:nvSpPr>
                <p:cNvPr id="193" name="Freeform: Shape 192">
                  <a:extLst>
                    <a:ext uri="{FF2B5EF4-FFF2-40B4-BE49-F238E27FC236}">
                      <a16:creationId xmlns:a16="http://schemas.microsoft.com/office/drawing/2014/main" id="{C5744C9A-2AEC-46DB-8745-F8F180935B35}"/>
                    </a:ext>
                  </a:extLst>
                </p:cNvPr>
                <p:cNvSpPr/>
                <p:nvPr/>
              </p:nvSpPr>
              <p:spPr>
                <a:xfrm>
                  <a:off x="5374583" y="1547521"/>
                  <a:ext cx="23950" cy="11975"/>
                </a:xfrm>
                <a:custGeom>
                  <a:avLst/>
                  <a:gdLst>
                    <a:gd name="connsiteX0" fmla="*/ 0 w 23950"/>
                    <a:gd name="connsiteY0" fmla="*/ 0 h 11975"/>
                    <a:gd name="connsiteX1" fmla="*/ 23950 w 23950"/>
                    <a:gd name="connsiteY1" fmla="*/ 0 h 11975"/>
                    <a:gd name="connsiteX2" fmla="*/ 23950 w 23950"/>
                    <a:gd name="connsiteY2" fmla="*/ 11975 h 11975"/>
                    <a:gd name="connsiteX3" fmla="*/ 0 w 23950"/>
                    <a:gd name="connsiteY3" fmla="*/ 11975 h 11975"/>
                  </a:gdLst>
                  <a:ahLst/>
                  <a:cxnLst>
                    <a:cxn ang="0">
                      <a:pos x="connsiteX0" y="connsiteY0"/>
                    </a:cxn>
                    <a:cxn ang="0">
                      <a:pos x="connsiteX1" y="connsiteY1"/>
                    </a:cxn>
                    <a:cxn ang="0">
                      <a:pos x="connsiteX2" y="connsiteY2"/>
                    </a:cxn>
                    <a:cxn ang="0">
                      <a:pos x="connsiteX3" y="connsiteY3"/>
                    </a:cxn>
                  </a:cxnLst>
                  <a:rect l="l" t="t" r="r" b="b"/>
                  <a:pathLst>
                    <a:path w="23950" h="11975">
                      <a:moveTo>
                        <a:pt x="0" y="0"/>
                      </a:moveTo>
                      <a:lnTo>
                        <a:pt x="23950" y="0"/>
                      </a:lnTo>
                      <a:lnTo>
                        <a:pt x="23950" y="11975"/>
                      </a:lnTo>
                      <a:lnTo>
                        <a:pt x="0" y="11975"/>
                      </a:lnTo>
                      <a:close/>
                    </a:path>
                  </a:pathLst>
                </a:custGeom>
                <a:solidFill>
                  <a:schemeClr val="bg1"/>
                </a:solidFill>
                <a:ln w="733" cap="flat">
                  <a:noFill/>
                  <a:prstDash val="solid"/>
                  <a:miter/>
                </a:ln>
              </p:spPr>
              <p:txBody>
                <a:bodyPr rtlCol="0" anchor="ctr"/>
                <a:lstStyle/>
                <a:p>
                  <a:endParaRPr lang="en-IN"/>
                </a:p>
              </p:txBody>
            </p:sp>
            <p:sp>
              <p:nvSpPr>
                <p:cNvPr id="194" name="Freeform: Shape 193">
                  <a:extLst>
                    <a:ext uri="{FF2B5EF4-FFF2-40B4-BE49-F238E27FC236}">
                      <a16:creationId xmlns:a16="http://schemas.microsoft.com/office/drawing/2014/main" id="{0028CB48-13DA-4160-BA5F-ACD396AB1697}"/>
                    </a:ext>
                  </a:extLst>
                </p:cNvPr>
                <p:cNvSpPr/>
                <p:nvPr/>
              </p:nvSpPr>
              <p:spPr>
                <a:xfrm>
                  <a:off x="5296745" y="1415796"/>
                  <a:ext cx="23950" cy="23950"/>
                </a:xfrm>
                <a:custGeom>
                  <a:avLst/>
                  <a:gdLst>
                    <a:gd name="connsiteX0" fmla="*/ 17963 w 23950"/>
                    <a:gd name="connsiteY0" fmla="*/ 5988 h 23950"/>
                    <a:gd name="connsiteX1" fmla="*/ 17963 w 23950"/>
                    <a:gd name="connsiteY1" fmla="*/ 0 h 23950"/>
                    <a:gd name="connsiteX2" fmla="*/ 5988 w 23950"/>
                    <a:gd name="connsiteY2" fmla="*/ 0 h 23950"/>
                    <a:gd name="connsiteX3" fmla="*/ 5988 w 23950"/>
                    <a:gd name="connsiteY3" fmla="*/ 5988 h 23950"/>
                    <a:gd name="connsiteX4" fmla="*/ 0 w 23950"/>
                    <a:gd name="connsiteY4" fmla="*/ 5988 h 23950"/>
                    <a:gd name="connsiteX5" fmla="*/ 0 w 23950"/>
                    <a:gd name="connsiteY5" fmla="*/ 17963 h 23950"/>
                    <a:gd name="connsiteX6" fmla="*/ 5988 w 23950"/>
                    <a:gd name="connsiteY6" fmla="*/ 17963 h 23950"/>
                    <a:gd name="connsiteX7" fmla="*/ 5988 w 23950"/>
                    <a:gd name="connsiteY7" fmla="*/ 23950 h 23950"/>
                    <a:gd name="connsiteX8" fmla="*/ 17963 w 23950"/>
                    <a:gd name="connsiteY8" fmla="*/ 23950 h 23950"/>
                    <a:gd name="connsiteX9" fmla="*/ 17963 w 23950"/>
                    <a:gd name="connsiteY9" fmla="*/ 17963 h 23950"/>
                    <a:gd name="connsiteX10" fmla="*/ 23950 w 23950"/>
                    <a:gd name="connsiteY10" fmla="*/ 17963 h 23950"/>
                    <a:gd name="connsiteX11" fmla="*/ 23950 w 23950"/>
                    <a:gd name="connsiteY11" fmla="*/ 5988 h 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50" h="23950">
                      <a:moveTo>
                        <a:pt x="17963" y="5988"/>
                      </a:moveTo>
                      <a:lnTo>
                        <a:pt x="17963" y="0"/>
                      </a:lnTo>
                      <a:lnTo>
                        <a:pt x="5988" y="0"/>
                      </a:lnTo>
                      <a:lnTo>
                        <a:pt x="5988" y="5988"/>
                      </a:lnTo>
                      <a:lnTo>
                        <a:pt x="0" y="5988"/>
                      </a:lnTo>
                      <a:lnTo>
                        <a:pt x="0" y="17963"/>
                      </a:lnTo>
                      <a:lnTo>
                        <a:pt x="5988" y="17963"/>
                      </a:lnTo>
                      <a:lnTo>
                        <a:pt x="5988" y="23950"/>
                      </a:lnTo>
                      <a:lnTo>
                        <a:pt x="17963" y="23950"/>
                      </a:lnTo>
                      <a:lnTo>
                        <a:pt x="17963" y="17963"/>
                      </a:lnTo>
                      <a:lnTo>
                        <a:pt x="23950" y="17963"/>
                      </a:lnTo>
                      <a:lnTo>
                        <a:pt x="23950" y="5988"/>
                      </a:lnTo>
                      <a:close/>
                    </a:path>
                  </a:pathLst>
                </a:custGeom>
                <a:solidFill>
                  <a:schemeClr val="bg1"/>
                </a:solidFill>
                <a:ln w="733" cap="flat">
                  <a:noFill/>
                  <a:prstDash val="solid"/>
                  <a:miter/>
                </a:ln>
              </p:spPr>
              <p:txBody>
                <a:bodyPr rtlCol="0" anchor="ctr"/>
                <a:lstStyle/>
                <a:p>
                  <a:endParaRPr lang="en-IN"/>
                </a:p>
              </p:txBody>
            </p:sp>
          </p:grpSp>
        </p:grpSp>
        <p:grpSp>
          <p:nvGrpSpPr>
            <p:cNvPr id="231" name="Group 230">
              <a:extLst>
                <a:ext uri="{FF2B5EF4-FFF2-40B4-BE49-F238E27FC236}">
                  <a16:creationId xmlns:a16="http://schemas.microsoft.com/office/drawing/2014/main" id="{67CDDFAA-57E7-470F-9462-6C159F63E239}"/>
                </a:ext>
              </a:extLst>
            </p:cNvPr>
            <p:cNvGrpSpPr/>
            <p:nvPr/>
          </p:nvGrpSpPr>
          <p:grpSpPr>
            <a:xfrm>
              <a:off x="3229506" y="1222843"/>
              <a:ext cx="1275919" cy="1501499"/>
              <a:chOff x="3176050" y="1222843"/>
              <a:chExt cx="1275919" cy="1501499"/>
            </a:xfrm>
          </p:grpSpPr>
          <p:sp>
            <p:nvSpPr>
              <p:cNvPr id="90" name="Rectangle 18">
                <a:extLst>
                  <a:ext uri="{FF2B5EF4-FFF2-40B4-BE49-F238E27FC236}">
                    <a16:creationId xmlns:a16="http://schemas.microsoft.com/office/drawing/2014/main" id="{BAB5239D-8C1B-4200-AE9D-266743A57970}"/>
                  </a:ext>
                </a:extLst>
              </p:cNvPr>
              <p:cNvSpPr/>
              <p:nvPr/>
            </p:nvSpPr>
            <p:spPr bwMode="auto">
              <a:xfrm>
                <a:off x="3315655" y="2339016"/>
                <a:ext cx="1077227" cy="267197"/>
              </a:xfrm>
              <a:custGeom>
                <a:avLst/>
                <a:gdLst>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22621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78580 h 226218"/>
                  <a:gd name="connsiteX4" fmla="*/ 0 w 912018"/>
                  <a:gd name="connsiteY4" fmla="*/ 0 h 22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18" h="226218">
                    <a:moveTo>
                      <a:pt x="0" y="0"/>
                    </a:moveTo>
                    <a:lnTo>
                      <a:pt x="912018" y="0"/>
                    </a:lnTo>
                    <a:lnTo>
                      <a:pt x="912018" y="226218"/>
                    </a:lnTo>
                    <a:cubicBezTo>
                      <a:pt x="653256" y="222249"/>
                      <a:pt x="115888" y="184943"/>
                      <a:pt x="0" y="78580"/>
                    </a:cubicBezTo>
                    <a:lnTo>
                      <a:pt x="0" y="0"/>
                    </a:lnTo>
                    <a:close/>
                  </a:path>
                </a:pathLst>
              </a:custGeom>
              <a:solidFill>
                <a:srgbClr val="005A9A"/>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91" name="Rectangle 16">
                <a:extLst>
                  <a:ext uri="{FF2B5EF4-FFF2-40B4-BE49-F238E27FC236}">
                    <a16:creationId xmlns:a16="http://schemas.microsoft.com/office/drawing/2014/main" id="{C10C1CAC-1558-44D7-8FE4-1354D6A67162}"/>
                  </a:ext>
                </a:extLst>
              </p:cNvPr>
              <p:cNvSpPr/>
              <p:nvPr/>
            </p:nvSpPr>
            <p:spPr bwMode="auto">
              <a:xfrm>
                <a:off x="3191901" y="1442729"/>
                <a:ext cx="1200981" cy="1281613"/>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93" h="1085059">
                    <a:moveTo>
                      <a:pt x="0" y="0"/>
                    </a:moveTo>
                    <a:lnTo>
                      <a:pt x="1016793" y="0"/>
                    </a:lnTo>
                    <a:cubicBezTo>
                      <a:pt x="1015999" y="328349"/>
                      <a:pt x="1015206" y="656697"/>
                      <a:pt x="1014412" y="985046"/>
                    </a:cubicBezTo>
                    <a:lnTo>
                      <a:pt x="0" y="1085059"/>
                    </a:lnTo>
                    <a:lnTo>
                      <a:pt x="0" y="0"/>
                    </a:lnTo>
                    <a:close/>
                  </a:path>
                </a:pathLst>
              </a:cu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92" name="Rectangle 16">
                <a:extLst>
                  <a:ext uri="{FF2B5EF4-FFF2-40B4-BE49-F238E27FC236}">
                    <a16:creationId xmlns:a16="http://schemas.microsoft.com/office/drawing/2014/main" id="{9DD8EF16-CFFD-4B56-BA22-D100AAA68A58}"/>
                  </a:ext>
                </a:extLst>
              </p:cNvPr>
              <p:cNvSpPr/>
              <p:nvPr/>
            </p:nvSpPr>
            <p:spPr bwMode="auto">
              <a:xfrm>
                <a:off x="3191902" y="1310413"/>
                <a:ext cx="1200981" cy="1295799"/>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 name="connsiteX0" fmla="*/ 0 w 1016793"/>
                  <a:gd name="connsiteY0" fmla="*/ 0 h 985046"/>
                  <a:gd name="connsiteX1" fmla="*/ 1016793 w 1016793"/>
                  <a:gd name="connsiteY1" fmla="*/ 0 h 985046"/>
                  <a:gd name="connsiteX2" fmla="*/ 1014412 w 1016793"/>
                  <a:gd name="connsiteY2" fmla="*/ 985046 h 985046"/>
                  <a:gd name="connsiteX3" fmla="*/ 261937 w 1016793"/>
                  <a:gd name="connsiteY3" fmla="*/ 782641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345281 w 1016793"/>
                  <a:gd name="connsiteY3" fmla="*/ 882653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2 w 1016793"/>
                  <a:gd name="connsiteY4" fmla="*/ 854079 h 985046"/>
                  <a:gd name="connsiteX5" fmla="*/ 0 w 1016793"/>
                  <a:gd name="connsiteY5" fmla="*/ 0 h 9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985046">
                    <a:moveTo>
                      <a:pt x="0" y="0"/>
                    </a:moveTo>
                    <a:lnTo>
                      <a:pt x="1016793" y="0"/>
                    </a:lnTo>
                    <a:cubicBezTo>
                      <a:pt x="1015999" y="328349"/>
                      <a:pt x="1015206" y="656697"/>
                      <a:pt x="1014412" y="985046"/>
                    </a:cubicBezTo>
                    <a:cubicBezTo>
                      <a:pt x="812006" y="970759"/>
                      <a:pt x="850106" y="1018384"/>
                      <a:pt x="264318" y="785022"/>
                    </a:cubicBezTo>
                    <a:cubicBezTo>
                      <a:pt x="150018" y="894560"/>
                      <a:pt x="145255" y="846936"/>
                      <a:pt x="121442" y="854079"/>
                    </a:cubicBezTo>
                    <a:cubicBezTo>
                      <a:pt x="-73820" y="675749"/>
                      <a:pt x="40481" y="283105"/>
                      <a:pt x="0" y="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nvGrpSpPr>
              <p:cNvPr id="226" name="Group 225">
                <a:extLst>
                  <a:ext uri="{FF2B5EF4-FFF2-40B4-BE49-F238E27FC236}">
                    <a16:creationId xmlns:a16="http://schemas.microsoft.com/office/drawing/2014/main" id="{1553D39A-3ED1-479A-AB65-8E906EB46E9E}"/>
                  </a:ext>
                </a:extLst>
              </p:cNvPr>
              <p:cNvGrpSpPr/>
              <p:nvPr/>
            </p:nvGrpSpPr>
            <p:grpSpPr>
              <a:xfrm>
                <a:off x="4218500" y="1222843"/>
                <a:ext cx="233469" cy="247510"/>
                <a:chOff x="4218500" y="1222843"/>
                <a:chExt cx="233469" cy="247510"/>
              </a:xfrm>
            </p:grpSpPr>
            <p:sp>
              <p:nvSpPr>
                <p:cNvPr id="96" name="Freeform: Shape 95">
                  <a:extLst>
                    <a:ext uri="{FF2B5EF4-FFF2-40B4-BE49-F238E27FC236}">
                      <a16:creationId xmlns:a16="http://schemas.microsoft.com/office/drawing/2014/main" id="{126CE7C6-A511-471A-BA06-DBE0D99FA344}"/>
                    </a:ext>
                  </a:extLst>
                </p:cNvPr>
                <p:cNvSpPr/>
                <p:nvPr/>
              </p:nvSpPr>
              <p:spPr>
                <a:xfrm>
                  <a:off x="4241968" y="1337398"/>
                  <a:ext cx="112393" cy="112397"/>
                </a:xfrm>
                <a:custGeom>
                  <a:avLst/>
                  <a:gdLst>
                    <a:gd name="connsiteX0" fmla="*/ 101784 w 712527"/>
                    <a:gd name="connsiteY0" fmla="*/ 712550 h 712549"/>
                    <a:gd name="connsiteX1" fmla="*/ 0 w 712527"/>
                    <a:gd name="connsiteY1" fmla="*/ 611128 h 712549"/>
                    <a:gd name="connsiteX2" fmla="*/ 29852 w 712527"/>
                    <a:gd name="connsiteY2" fmla="*/ 539014 h 712549"/>
                    <a:gd name="connsiteX3" fmla="*/ 537848 w 712527"/>
                    <a:gd name="connsiteY3" fmla="*/ 31017 h 712549"/>
                    <a:gd name="connsiteX4" fmla="*/ 681514 w 712527"/>
                    <a:gd name="connsiteY4" fmla="*/ 28521 h 712549"/>
                    <a:gd name="connsiteX5" fmla="*/ 684009 w 712527"/>
                    <a:gd name="connsiteY5" fmla="*/ 172187 h 712549"/>
                    <a:gd name="connsiteX6" fmla="*/ 681514 w 712527"/>
                    <a:gd name="connsiteY6" fmla="*/ 174683 h 712549"/>
                    <a:gd name="connsiteX7" fmla="*/ 173517 w 712527"/>
                    <a:gd name="connsiteY7" fmla="*/ 682679 h 712549"/>
                    <a:gd name="connsiteX8" fmla="*/ 101784 w 712527"/>
                    <a:gd name="connsiteY8" fmla="*/ 712550 h 7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27" h="712549">
                      <a:moveTo>
                        <a:pt x="101784" y="712550"/>
                      </a:moveTo>
                      <a:cubicBezTo>
                        <a:pt x="45672" y="712655"/>
                        <a:pt x="105" y="667239"/>
                        <a:pt x="0" y="611128"/>
                      </a:cubicBezTo>
                      <a:cubicBezTo>
                        <a:pt x="-48" y="584077"/>
                        <a:pt x="10697" y="558121"/>
                        <a:pt x="29852" y="539014"/>
                      </a:cubicBezTo>
                      <a:lnTo>
                        <a:pt x="537848" y="31017"/>
                      </a:lnTo>
                      <a:cubicBezTo>
                        <a:pt x="576834" y="-9340"/>
                        <a:pt x="641147" y="-10464"/>
                        <a:pt x="681514" y="28521"/>
                      </a:cubicBezTo>
                      <a:cubicBezTo>
                        <a:pt x="721871" y="67507"/>
                        <a:pt x="722986" y="131820"/>
                        <a:pt x="684009" y="172187"/>
                      </a:cubicBezTo>
                      <a:cubicBezTo>
                        <a:pt x="683190" y="173035"/>
                        <a:pt x="682362" y="173863"/>
                        <a:pt x="681514" y="174683"/>
                      </a:cubicBezTo>
                      <a:lnTo>
                        <a:pt x="173517" y="682679"/>
                      </a:lnTo>
                      <a:cubicBezTo>
                        <a:pt x="154515" y="701748"/>
                        <a:pt x="128711" y="712493"/>
                        <a:pt x="101784" y="712550"/>
                      </a:cubicBezTo>
                      <a:close/>
                    </a:path>
                  </a:pathLst>
                </a:custGeom>
                <a:solidFill>
                  <a:schemeClr val="accent2">
                    <a:lumMod val="60000"/>
                    <a:lumOff val="40000"/>
                  </a:schemeClr>
                </a:solidFill>
                <a:ln w="9525"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56B4FE95-0B77-4C06-99BE-ED16EFD419A3}"/>
                    </a:ext>
                  </a:extLst>
                </p:cNvPr>
                <p:cNvSpPr/>
                <p:nvPr/>
              </p:nvSpPr>
              <p:spPr>
                <a:xfrm>
                  <a:off x="4291708" y="1233652"/>
                  <a:ext cx="160261" cy="160262"/>
                </a:xfrm>
                <a:custGeom>
                  <a:avLst/>
                  <a:gdLst>
                    <a:gd name="connsiteX0" fmla="*/ 1015994 w 1015993"/>
                    <a:gd name="connsiteY0" fmla="*/ 507997 h 1015993"/>
                    <a:gd name="connsiteX1" fmla="*/ 507997 w 1015993"/>
                    <a:gd name="connsiteY1" fmla="*/ 1015994 h 1015993"/>
                    <a:gd name="connsiteX2" fmla="*/ 0 w 1015993"/>
                    <a:gd name="connsiteY2" fmla="*/ 507997 h 1015993"/>
                    <a:gd name="connsiteX3" fmla="*/ 507997 w 1015993"/>
                    <a:gd name="connsiteY3" fmla="*/ 0 h 1015993"/>
                    <a:gd name="connsiteX4" fmla="*/ 1015994 w 1015993"/>
                    <a:gd name="connsiteY4" fmla="*/ 507997 h 101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3" h="1015993">
                      <a:moveTo>
                        <a:pt x="1015994" y="507997"/>
                      </a:moveTo>
                      <a:cubicBezTo>
                        <a:pt x="1015994" y="788556"/>
                        <a:pt x="788556" y="1015994"/>
                        <a:pt x="507997" y="1015994"/>
                      </a:cubicBezTo>
                      <a:cubicBezTo>
                        <a:pt x="227438" y="1015994"/>
                        <a:pt x="0" y="788556"/>
                        <a:pt x="0" y="507997"/>
                      </a:cubicBezTo>
                      <a:cubicBezTo>
                        <a:pt x="0" y="227438"/>
                        <a:pt x="227438" y="0"/>
                        <a:pt x="507997" y="0"/>
                      </a:cubicBezTo>
                      <a:cubicBezTo>
                        <a:pt x="788556" y="0"/>
                        <a:pt x="1015994" y="227438"/>
                        <a:pt x="1015994" y="507997"/>
                      </a:cubicBezTo>
                      <a:close/>
                    </a:path>
                  </a:pathLst>
                </a:custGeom>
                <a:solidFill>
                  <a:schemeClr val="accent2">
                    <a:lumMod val="50000"/>
                  </a:schemeClr>
                </a:solidFill>
                <a:ln w="9525" cap="flat">
                  <a:noFill/>
                  <a:prstDash val="solid"/>
                  <a:miter/>
                </a:ln>
              </p:spPr>
              <p:txBody>
                <a:bodyPr rtlCol="0" anchor="ctr"/>
                <a:lstStyle/>
                <a:p>
                  <a:endParaRPr lang="en-IN"/>
                </a:p>
              </p:txBody>
            </p:sp>
            <p:sp>
              <p:nvSpPr>
                <p:cNvPr id="98" name="Rectangle: Rounded Corners 97">
                  <a:extLst>
                    <a:ext uri="{FF2B5EF4-FFF2-40B4-BE49-F238E27FC236}">
                      <a16:creationId xmlns:a16="http://schemas.microsoft.com/office/drawing/2014/main" id="{499D7DDE-F2FC-4DA5-933B-C03B057D6DB1}"/>
                    </a:ext>
                  </a:extLst>
                </p:cNvPr>
                <p:cNvSpPr/>
                <p:nvPr/>
              </p:nvSpPr>
              <p:spPr bwMode="auto">
                <a:xfrm rot="2458017">
                  <a:off x="4346501" y="1222843"/>
                  <a:ext cx="86810" cy="137700"/>
                </a:xfrm>
                <a:prstGeom prst="roundRect">
                  <a:avLst>
                    <a:gd name="adj" fmla="val 50000"/>
                  </a:avLst>
                </a:pr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95" name="Oval 94">
                  <a:extLst>
                    <a:ext uri="{FF2B5EF4-FFF2-40B4-BE49-F238E27FC236}">
                      <a16:creationId xmlns:a16="http://schemas.microsoft.com/office/drawing/2014/main" id="{E4A27B8E-49CC-4969-91C6-84349FBC6BD3}"/>
                    </a:ext>
                  </a:extLst>
                </p:cNvPr>
                <p:cNvSpPr/>
                <p:nvPr/>
              </p:nvSpPr>
              <p:spPr bwMode="auto">
                <a:xfrm>
                  <a:off x="4218500" y="1402494"/>
                  <a:ext cx="67859" cy="67859"/>
                </a:xfrm>
                <a:prstGeom prst="ellipse">
                  <a:avLst/>
                </a:pr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143" name="Rectangle 142">
                <a:extLst>
                  <a:ext uri="{FF2B5EF4-FFF2-40B4-BE49-F238E27FC236}">
                    <a16:creationId xmlns:a16="http://schemas.microsoft.com/office/drawing/2014/main" id="{0ADB5CAF-6373-4123-8954-877A74B52E2F}"/>
                  </a:ext>
                </a:extLst>
              </p:cNvPr>
              <p:cNvSpPr/>
              <p:nvPr/>
            </p:nvSpPr>
            <p:spPr>
              <a:xfrm>
                <a:off x="3176050" y="1911794"/>
                <a:ext cx="1216833" cy="307777"/>
              </a:xfrm>
              <a:prstGeom prst="rect">
                <a:avLst/>
              </a:prstGeom>
            </p:spPr>
            <p:txBody>
              <a:bodyPr wrap="square" anchor="ctr">
                <a:spAutoFit/>
              </a:bodyPr>
              <a:lstStyle/>
              <a:p>
                <a:pPr algn="ctr"/>
                <a:r>
                  <a:rPr lang="en-IN" sz="1400" b="1" dirty="0">
                    <a:solidFill>
                      <a:schemeClr val="bg1"/>
                    </a:solidFill>
                  </a:rPr>
                  <a:t>Methodology</a:t>
                </a:r>
              </a:p>
            </p:txBody>
          </p:sp>
          <p:grpSp>
            <p:nvGrpSpPr>
              <p:cNvPr id="218" name="Group 217">
                <a:extLst>
                  <a:ext uri="{FF2B5EF4-FFF2-40B4-BE49-F238E27FC236}">
                    <a16:creationId xmlns:a16="http://schemas.microsoft.com/office/drawing/2014/main" id="{FBBE4007-FD08-4126-A7D5-419CF6FAF61D}"/>
                  </a:ext>
                </a:extLst>
              </p:cNvPr>
              <p:cNvGrpSpPr>
                <a:grpSpLocks noChangeAspect="1"/>
              </p:cNvGrpSpPr>
              <p:nvPr/>
            </p:nvGrpSpPr>
            <p:grpSpPr>
              <a:xfrm>
                <a:off x="3686313" y="1479333"/>
                <a:ext cx="323748" cy="324000"/>
                <a:chOff x="3686313" y="1356871"/>
                <a:chExt cx="359676" cy="359956"/>
              </a:xfrm>
            </p:grpSpPr>
            <p:sp>
              <p:nvSpPr>
                <p:cNvPr id="196" name="Freeform: Shape 195">
                  <a:extLst>
                    <a:ext uri="{FF2B5EF4-FFF2-40B4-BE49-F238E27FC236}">
                      <a16:creationId xmlns:a16="http://schemas.microsoft.com/office/drawing/2014/main" id="{0627688F-D7F7-4377-B8AF-585FE9180FE1}"/>
                    </a:ext>
                  </a:extLst>
                </p:cNvPr>
                <p:cNvSpPr/>
                <p:nvPr/>
              </p:nvSpPr>
              <p:spPr>
                <a:xfrm>
                  <a:off x="3686313" y="1356871"/>
                  <a:ext cx="359676" cy="359956"/>
                </a:xfrm>
                <a:custGeom>
                  <a:avLst/>
                  <a:gdLst>
                    <a:gd name="connsiteX0" fmla="*/ 344140 w 359676"/>
                    <a:gd name="connsiteY0" fmla="*/ 77446 h 359956"/>
                    <a:gd name="connsiteX1" fmla="*/ 335414 w 359676"/>
                    <a:gd name="connsiteY1" fmla="*/ 74718 h 359956"/>
                    <a:gd name="connsiteX2" fmla="*/ 328324 w 359676"/>
                    <a:gd name="connsiteY2" fmla="*/ 73628 h 359956"/>
                    <a:gd name="connsiteX3" fmla="*/ 306509 w 359676"/>
                    <a:gd name="connsiteY3" fmla="*/ 89444 h 359956"/>
                    <a:gd name="connsiteX4" fmla="*/ 301600 w 359676"/>
                    <a:gd name="connsiteY4" fmla="*/ 104169 h 359956"/>
                    <a:gd name="connsiteX5" fmla="*/ 301600 w 359676"/>
                    <a:gd name="connsiteY5" fmla="*/ 93261 h 359956"/>
                    <a:gd name="connsiteX6" fmla="*/ 301600 w 359676"/>
                    <a:gd name="connsiteY6" fmla="*/ 92716 h 359956"/>
                    <a:gd name="connsiteX7" fmla="*/ 299419 w 359676"/>
                    <a:gd name="connsiteY7" fmla="*/ 88353 h 359956"/>
                    <a:gd name="connsiteX8" fmla="*/ 209975 w 359676"/>
                    <a:gd name="connsiteY8" fmla="*/ 1636 h 359956"/>
                    <a:gd name="connsiteX9" fmla="*/ 206157 w 359676"/>
                    <a:gd name="connsiteY9" fmla="*/ 0 h 359956"/>
                    <a:gd name="connsiteX10" fmla="*/ 31087 w 359676"/>
                    <a:gd name="connsiteY10" fmla="*/ 0 h 359956"/>
                    <a:gd name="connsiteX11" fmla="*/ 25633 w 359676"/>
                    <a:gd name="connsiteY11" fmla="*/ 5454 h 359956"/>
                    <a:gd name="connsiteX12" fmla="*/ 25633 w 359676"/>
                    <a:gd name="connsiteY12" fmla="*/ 22361 h 359956"/>
                    <a:gd name="connsiteX13" fmla="*/ 5454 w 359676"/>
                    <a:gd name="connsiteY13" fmla="*/ 22361 h 359956"/>
                    <a:gd name="connsiteX14" fmla="*/ 0 w 359676"/>
                    <a:gd name="connsiteY14" fmla="*/ 27814 h 359956"/>
                    <a:gd name="connsiteX15" fmla="*/ 0 w 359676"/>
                    <a:gd name="connsiteY15" fmla="*/ 354503 h 359956"/>
                    <a:gd name="connsiteX16" fmla="*/ 5454 w 359676"/>
                    <a:gd name="connsiteY16" fmla="*/ 359957 h 359956"/>
                    <a:gd name="connsiteX17" fmla="*/ 270513 w 359676"/>
                    <a:gd name="connsiteY17" fmla="*/ 359957 h 359956"/>
                    <a:gd name="connsiteX18" fmla="*/ 275966 w 359676"/>
                    <a:gd name="connsiteY18" fmla="*/ 354503 h 359956"/>
                    <a:gd name="connsiteX19" fmla="*/ 275966 w 359676"/>
                    <a:gd name="connsiteY19" fmla="*/ 337596 h 359956"/>
                    <a:gd name="connsiteX20" fmla="*/ 296146 w 359676"/>
                    <a:gd name="connsiteY20" fmla="*/ 337596 h 359956"/>
                    <a:gd name="connsiteX21" fmla="*/ 301600 w 359676"/>
                    <a:gd name="connsiteY21" fmla="*/ 332142 h 359956"/>
                    <a:gd name="connsiteX22" fmla="*/ 301600 w 359676"/>
                    <a:gd name="connsiteY22" fmla="*/ 258515 h 359956"/>
                    <a:gd name="connsiteX23" fmla="*/ 316870 w 359676"/>
                    <a:gd name="connsiteY23" fmla="*/ 237790 h 359956"/>
                    <a:gd name="connsiteX24" fmla="*/ 317416 w 359676"/>
                    <a:gd name="connsiteY24" fmla="*/ 236153 h 359956"/>
                    <a:gd name="connsiteX25" fmla="*/ 358320 w 359676"/>
                    <a:gd name="connsiteY25" fmla="*/ 105805 h 359956"/>
                    <a:gd name="connsiteX26" fmla="*/ 344140 w 359676"/>
                    <a:gd name="connsiteY26" fmla="*/ 77446 h 359956"/>
                    <a:gd name="connsiteX27" fmla="*/ 211610 w 359676"/>
                    <a:gd name="connsiteY27" fmla="*/ 18543 h 359956"/>
                    <a:gd name="connsiteX28" fmla="*/ 283056 w 359676"/>
                    <a:gd name="connsiteY28" fmla="*/ 87263 h 359956"/>
                    <a:gd name="connsiteX29" fmla="*/ 211610 w 359676"/>
                    <a:gd name="connsiteY29" fmla="*/ 87263 h 359956"/>
                    <a:gd name="connsiteX30" fmla="*/ 211610 w 359676"/>
                    <a:gd name="connsiteY30" fmla="*/ 18543 h 359956"/>
                    <a:gd name="connsiteX31" fmla="*/ 265059 w 359676"/>
                    <a:gd name="connsiteY31" fmla="*/ 349049 h 359956"/>
                    <a:gd name="connsiteX32" fmla="*/ 10907 w 359676"/>
                    <a:gd name="connsiteY32" fmla="*/ 349049 h 359956"/>
                    <a:gd name="connsiteX33" fmla="*/ 10907 w 359676"/>
                    <a:gd name="connsiteY33" fmla="*/ 33268 h 359956"/>
                    <a:gd name="connsiteX34" fmla="*/ 25632 w 359676"/>
                    <a:gd name="connsiteY34" fmla="*/ 33268 h 359956"/>
                    <a:gd name="connsiteX35" fmla="*/ 25632 w 359676"/>
                    <a:gd name="connsiteY35" fmla="*/ 332142 h 359956"/>
                    <a:gd name="connsiteX36" fmla="*/ 31086 w 359676"/>
                    <a:gd name="connsiteY36" fmla="*/ 337596 h 359956"/>
                    <a:gd name="connsiteX37" fmla="*/ 265059 w 359676"/>
                    <a:gd name="connsiteY37" fmla="*/ 337596 h 359956"/>
                    <a:gd name="connsiteX38" fmla="*/ 265059 w 359676"/>
                    <a:gd name="connsiteY38" fmla="*/ 349049 h 359956"/>
                    <a:gd name="connsiteX39" fmla="*/ 291238 w 359676"/>
                    <a:gd name="connsiteY39" fmla="*/ 326689 h 359956"/>
                    <a:gd name="connsiteX40" fmla="*/ 290692 w 359676"/>
                    <a:gd name="connsiteY40" fmla="*/ 326689 h 359956"/>
                    <a:gd name="connsiteX41" fmla="*/ 36540 w 359676"/>
                    <a:gd name="connsiteY41" fmla="*/ 326689 h 359956"/>
                    <a:gd name="connsiteX42" fmla="*/ 36540 w 359676"/>
                    <a:gd name="connsiteY42" fmla="*/ 10908 h 359956"/>
                    <a:gd name="connsiteX43" fmla="*/ 200703 w 359676"/>
                    <a:gd name="connsiteY43" fmla="*/ 10908 h 359956"/>
                    <a:gd name="connsiteX44" fmla="*/ 200703 w 359676"/>
                    <a:gd name="connsiteY44" fmla="*/ 92716 h 359956"/>
                    <a:gd name="connsiteX45" fmla="*/ 206156 w 359676"/>
                    <a:gd name="connsiteY45" fmla="*/ 98170 h 359956"/>
                    <a:gd name="connsiteX46" fmla="*/ 291237 w 359676"/>
                    <a:gd name="connsiteY46" fmla="*/ 98170 h 359956"/>
                    <a:gd name="connsiteX47" fmla="*/ 291237 w 359676"/>
                    <a:gd name="connsiteY47" fmla="*/ 139074 h 359956"/>
                    <a:gd name="connsiteX48" fmla="*/ 265604 w 359676"/>
                    <a:gd name="connsiteY48" fmla="*/ 219792 h 359956"/>
                    <a:gd name="connsiteX49" fmla="*/ 265604 w 359676"/>
                    <a:gd name="connsiteY49" fmla="*/ 221428 h 359956"/>
                    <a:gd name="connsiteX50" fmla="*/ 266695 w 359676"/>
                    <a:gd name="connsiteY50" fmla="*/ 290693 h 359956"/>
                    <a:gd name="connsiteX51" fmla="*/ 270513 w 359676"/>
                    <a:gd name="connsiteY51" fmla="*/ 295601 h 359956"/>
                    <a:gd name="connsiteX52" fmla="*/ 276512 w 359676"/>
                    <a:gd name="connsiteY52" fmla="*/ 293420 h 359956"/>
                    <a:gd name="connsiteX53" fmla="*/ 291237 w 359676"/>
                    <a:gd name="connsiteY53" fmla="*/ 273785 h 359956"/>
                    <a:gd name="connsiteX54" fmla="*/ 291237 w 359676"/>
                    <a:gd name="connsiteY54" fmla="*/ 326689 h 359956"/>
                    <a:gd name="connsiteX55" fmla="*/ 277057 w 359676"/>
                    <a:gd name="connsiteY55" fmla="*/ 273785 h 359956"/>
                    <a:gd name="connsiteX56" fmla="*/ 275966 w 359676"/>
                    <a:gd name="connsiteY56" fmla="*/ 228518 h 359956"/>
                    <a:gd name="connsiteX57" fmla="*/ 303236 w 359676"/>
                    <a:gd name="connsiteY57" fmla="*/ 237244 h 359956"/>
                    <a:gd name="connsiteX58" fmla="*/ 277057 w 359676"/>
                    <a:gd name="connsiteY58" fmla="*/ 273785 h 359956"/>
                    <a:gd name="connsiteX59" fmla="*/ 348504 w 359676"/>
                    <a:gd name="connsiteY59" fmla="*/ 102533 h 359956"/>
                    <a:gd name="connsiteX60" fmla="*/ 309236 w 359676"/>
                    <a:gd name="connsiteY60" fmla="*/ 227428 h 359956"/>
                    <a:gd name="connsiteX61" fmla="*/ 277603 w 359676"/>
                    <a:gd name="connsiteY61" fmla="*/ 217066 h 359956"/>
                    <a:gd name="connsiteX62" fmla="*/ 316871 w 359676"/>
                    <a:gd name="connsiteY62" fmla="*/ 92716 h 359956"/>
                    <a:gd name="connsiteX63" fmla="*/ 331596 w 359676"/>
                    <a:gd name="connsiteY63" fmla="*/ 85081 h 359956"/>
                    <a:gd name="connsiteX64" fmla="*/ 340322 w 359676"/>
                    <a:gd name="connsiteY64" fmla="*/ 87808 h 359956"/>
                    <a:gd name="connsiteX65" fmla="*/ 348504 w 359676"/>
                    <a:gd name="connsiteY65" fmla="*/ 102533 h 3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9676" h="359956">
                      <a:moveTo>
                        <a:pt x="344140" y="77446"/>
                      </a:moveTo>
                      <a:lnTo>
                        <a:pt x="335414" y="74718"/>
                      </a:lnTo>
                      <a:cubicBezTo>
                        <a:pt x="333233" y="74173"/>
                        <a:pt x="331051" y="73628"/>
                        <a:pt x="328324" y="73628"/>
                      </a:cubicBezTo>
                      <a:cubicBezTo>
                        <a:pt x="318507" y="73628"/>
                        <a:pt x="309781" y="80172"/>
                        <a:pt x="306509" y="89444"/>
                      </a:cubicBezTo>
                      <a:lnTo>
                        <a:pt x="301600" y="104169"/>
                      </a:lnTo>
                      <a:lnTo>
                        <a:pt x="301600" y="93261"/>
                      </a:lnTo>
                      <a:lnTo>
                        <a:pt x="301600" y="92716"/>
                      </a:lnTo>
                      <a:cubicBezTo>
                        <a:pt x="301600" y="91080"/>
                        <a:pt x="300509" y="89444"/>
                        <a:pt x="299419" y="88353"/>
                      </a:cubicBezTo>
                      <a:lnTo>
                        <a:pt x="209975" y="1636"/>
                      </a:lnTo>
                      <a:cubicBezTo>
                        <a:pt x="208884" y="545"/>
                        <a:pt x="207248" y="0"/>
                        <a:pt x="206157" y="0"/>
                      </a:cubicBezTo>
                      <a:lnTo>
                        <a:pt x="31087" y="0"/>
                      </a:lnTo>
                      <a:cubicBezTo>
                        <a:pt x="27814" y="0"/>
                        <a:pt x="25633" y="2182"/>
                        <a:pt x="25633" y="5454"/>
                      </a:cubicBezTo>
                      <a:lnTo>
                        <a:pt x="25633" y="22361"/>
                      </a:lnTo>
                      <a:lnTo>
                        <a:pt x="5454" y="22361"/>
                      </a:lnTo>
                      <a:cubicBezTo>
                        <a:pt x="2181" y="22361"/>
                        <a:pt x="0" y="24542"/>
                        <a:pt x="0" y="27814"/>
                      </a:cubicBezTo>
                      <a:lnTo>
                        <a:pt x="0" y="354503"/>
                      </a:lnTo>
                      <a:cubicBezTo>
                        <a:pt x="0" y="357776"/>
                        <a:pt x="2182" y="359957"/>
                        <a:pt x="5454" y="359957"/>
                      </a:cubicBezTo>
                      <a:lnTo>
                        <a:pt x="270513" y="359957"/>
                      </a:lnTo>
                      <a:cubicBezTo>
                        <a:pt x="273785" y="359957"/>
                        <a:pt x="275966" y="357775"/>
                        <a:pt x="275966" y="354503"/>
                      </a:cubicBezTo>
                      <a:lnTo>
                        <a:pt x="275966" y="337596"/>
                      </a:lnTo>
                      <a:lnTo>
                        <a:pt x="296146" y="337596"/>
                      </a:lnTo>
                      <a:cubicBezTo>
                        <a:pt x="299419" y="337596"/>
                        <a:pt x="301600" y="335414"/>
                        <a:pt x="301600" y="332142"/>
                      </a:cubicBezTo>
                      <a:lnTo>
                        <a:pt x="301600" y="258515"/>
                      </a:lnTo>
                      <a:lnTo>
                        <a:pt x="316870" y="237790"/>
                      </a:lnTo>
                      <a:lnTo>
                        <a:pt x="317416" y="236153"/>
                      </a:lnTo>
                      <a:lnTo>
                        <a:pt x="358320" y="105805"/>
                      </a:lnTo>
                      <a:cubicBezTo>
                        <a:pt x="362684" y="93807"/>
                        <a:pt x="356139" y="81263"/>
                        <a:pt x="344140" y="77446"/>
                      </a:cubicBezTo>
                      <a:close/>
                      <a:moveTo>
                        <a:pt x="211610" y="18543"/>
                      </a:moveTo>
                      <a:lnTo>
                        <a:pt x="283056" y="87263"/>
                      </a:lnTo>
                      <a:lnTo>
                        <a:pt x="211610" y="87263"/>
                      </a:lnTo>
                      <a:lnTo>
                        <a:pt x="211610" y="18543"/>
                      </a:lnTo>
                      <a:close/>
                      <a:moveTo>
                        <a:pt x="265059" y="349049"/>
                      </a:moveTo>
                      <a:lnTo>
                        <a:pt x="10907" y="349049"/>
                      </a:lnTo>
                      <a:lnTo>
                        <a:pt x="10907" y="33268"/>
                      </a:lnTo>
                      <a:lnTo>
                        <a:pt x="25632" y="33268"/>
                      </a:lnTo>
                      <a:lnTo>
                        <a:pt x="25632" y="332142"/>
                      </a:lnTo>
                      <a:cubicBezTo>
                        <a:pt x="25632" y="335415"/>
                        <a:pt x="27814" y="337596"/>
                        <a:pt x="31086" y="337596"/>
                      </a:cubicBezTo>
                      <a:lnTo>
                        <a:pt x="265059" y="337596"/>
                      </a:lnTo>
                      <a:lnTo>
                        <a:pt x="265059" y="349049"/>
                      </a:lnTo>
                      <a:close/>
                      <a:moveTo>
                        <a:pt x="291238" y="326689"/>
                      </a:moveTo>
                      <a:lnTo>
                        <a:pt x="290692" y="326689"/>
                      </a:lnTo>
                      <a:lnTo>
                        <a:pt x="36540" y="326689"/>
                      </a:lnTo>
                      <a:lnTo>
                        <a:pt x="36540" y="10908"/>
                      </a:lnTo>
                      <a:lnTo>
                        <a:pt x="200703" y="10908"/>
                      </a:lnTo>
                      <a:lnTo>
                        <a:pt x="200703" y="92716"/>
                      </a:lnTo>
                      <a:cubicBezTo>
                        <a:pt x="200703" y="95989"/>
                        <a:pt x="202884" y="98170"/>
                        <a:pt x="206156" y="98170"/>
                      </a:cubicBezTo>
                      <a:lnTo>
                        <a:pt x="291237" y="98170"/>
                      </a:lnTo>
                      <a:lnTo>
                        <a:pt x="291237" y="139074"/>
                      </a:lnTo>
                      <a:lnTo>
                        <a:pt x="265604" y="219792"/>
                      </a:lnTo>
                      <a:lnTo>
                        <a:pt x="265604" y="221428"/>
                      </a:lnTo>
                      <a:lnTo>
                        <a:pt x="266695" y="290693"/>
                      </a:lnTo>
                      <a:cubicBezTo>
                        <a:pt x="266695" y="292875"/>
                        <a:pt x="268331" y="295057"/>
                        <a:pt x="270513" y="295601"/>
                      </a:cubicBezTo>
                      <a:cubicBezTo>
                        <a:pt x="272695" y="296147"/>
                        <a:pt x="275421" y="295601"/>
                        <a:pt x="276512" y="293420"/>
                      </a:cubicBezTo>
                      <a:lnTo>
                        <a:pt x="291237" y="273785"/>
                      </a:lnTo>
                      <a:lnTo>
                        <a:pt x="291237" y="326689"/>
                      </a:lnTo>
                      <a:close/>
                      <a:moveTo>
                        <a:pt x="277057" y="273785"/>
                      </a:moveTo>
                      <a:lnTo>
                        <a:pt x="275966" y="228518"/>
                      </a:lnTo>
                      <a:lnTo>
                        <a:pt x="303236" y="237244"/>
                      </a:lnTo>
                      <a:lnTo>
                        <a:pt x="277057" y="273785"/>
                      </a:lnTo>
                      <a:close/>
                      <a:moveTo>
                        <a:pt x="348504" y="102533"/>
                      </a:moveTo>
                      <a:lnTo>
                        <a:pt x="309236" y="227428"/>
                      </a:lnTo>
                      <a:lnTo>
                        <a:pt x="277603" y="217066"/>
                      </a:lnTo>
                      <a:lnTo>
                        <a:pt x="316871" y="92716"/>
                      </a:lnTo>
                      <a:cubicBezTo>
                        <a:pt x="319053" y="86717"/>
                        <a:pt x="325597" y="82899"/>
                        <a:pt x="331596" y="85081"/>
                      </a:cubicBezTo>
                      <a:lnTo>
                        <a:pt x="340322" y="87808"/>
                      </a:lnTo>
                      <a:cubicBezTo>
                        <a:pt x="346868" y="89444"/>
                        <a:pt x="350685" y="96534"/>
                        <a:pt x="348504" y="102533"/>
                      </a:cubicBezTo>
                      <a:close/>
                    </a:path>
                  </a:pathLst>
                </a:custGeom>
                <a:solidFill>
                  <a:schemeClr val="bg1"/>
                </a:solidFill>
                <a:ln w="709" cap="flat">
                  <a:noFill/>
                  <a:prstDash val="solid"/>
                  <a:miter/>
                </a:ln>
              </p:spPr>
              <p:txBody>
                <a:bodyPr rtlCol="0" anchor="ctr"/>
                <a:lstStyle/>
                <a:p>
                  <a:endParaRPr lang="en-IN"/>
                </a:p>
              </p:txBody>
            </p:sp>
            <p:sp>
              <p:nvSpPr>
                <p:cNvPr id="197" name="Freeform: Shape 196">
                  <a:extLst>
                    <a:ext uri="{FF2B5EF4-FFF2-40B4-BE49-F238E27FC236}">
                      <a16:creationId xmlns:a16="http://schemas.microsoft.com/office/drawing/2014/main" id="{1E2B8923-5134-4D78-BEE9-5C7DC3F49C22}"/>
                    </a:ext>
                  </a:extLst>
                </p:cNvPr>
                <p:cNvSpPr/>
                <p:nvPr/>
              </p:nvSpPr>
              <p:spPr>
                <a:xfrm>
                  <a:off x="3754486" y="1388503"/>
                  <a:ext cx="89443" cy="66536"/>
                </a:xfrm>
                <a:custGeom>
                  <a:avLst/>
                  <a:gdLst>
                    <a:gd name="connsiteX0" fmla="*/ 5454 w 89443"/>
                    <a:gd name="connsiteY0" fmla="*/ 66537 h 66536"/>
                    <a:gd name="connsiteX1" fmla="*/ 83990 w 89443"/>
                    <a:gd name="connsiteY1" fmla="*/ 66537 h 66536"/>
                    <a:gd name="connsiteX2" fmla="*/ 89444 w 89443"/>
                    <a:gd name="connsiteY2" fmla="*/ 61083 h 66536"/>
                    <a:gd name="connsiteX3" fmla="*/ 89444 w 89443"/>
                    <a:gd name="connsiteY3" fmla="*/ 5454 h 66536"/>
                    <a:gd name="connsiteX4" fmla="*/ 83990 w 89443"/>
                    <a:gd name="connsiteY4" fmla="*/ 0 h 66536"/>
                    <a:gd name="connsiteX5" fmla="*/ 5454 w 89443"/>
                    <a:gd name="connsiteY5" fmla="*/ 0 h 66536"/>
                    <a:gd name="connsiteX6" fmla="*/ 0 w 89443"/>
                    <a:gd name="connsiteY6" fmla="*/ 5454 h 66536"/>
                    <a:gd name="connsiteX7" fmla="*/ 0 w 89443"/>
                    <a:gd name="connsiteY7" fmla="*/ 61083 h 66536"/>
                    <a:gd name="connsiteX8" fmla="*/ 5454 w 89443"/>
                    <a:gd name="connsiteY8" fmla="*/ 66537 h 66536"/>
                    <a:gd name="connsiteX9" fmla="*/ 10908 w 89443"/>
                    <a:gd name="connsiteY9" fmla="*/ 10907 h 66536"/>
                    <a:gd name="connsiteX10" fmla="*/ 78537 w 89443"/>
                    <a:gd name="connsiteY10" fmla="*/ 10907 h 66536"/>
                    <a:gd name="connsiteX11" fmla="*/ 78537 w 89443"/>
                    <a:gd name="connsiteY11" fmla="*/ 55629 h 66536"/>
                    <a:gd name="connsiteX12" fmla="*/ 10908 w 89443"/>
                    <a:gd name="connsiteY12" fmla="*/ 55629 h 66536"/>
                    <a:gd name="connsiteX13" fmla="*/ 10908 w 89443"/>
                    <a:gd name="connsiteY13" fmla="*/ 10907 h 6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43" h="66536">
                      <a:moveTo>
                        <a:pt x="5454" y="66537"/>
                      </a:moveTo>
                      <a:lnTo>
                        <a:pt x="83990" y="66537"/>
                      </a:lnTo>
                      <a:cubicBezTo>
                        <a:pt x="87263" y="66537"/>
                        <a:pt x="89444" y="64355"/>
                        <a:pt x="89444" y="61083"/>
                      </a:cubicBezTo>
                      <a:lnTo>
                        <a:pt x="89444" y="5454"/>
                      </a:lnTo>
                      <a:cubicBezTo>
                        <a:pt x="89444" y="2181"/>
                        <a:pt x="87262" y="0"/>
                        <a:pt x="83990" y="0"/>
                      </a:cubicBezTo>
                      <a:lnTo>
                        <a:pt x="5454" y="0"/>
                      </a:lnTo>
                      <a:cubicBezTo>
                        <a:pt x="2181" y="0"/>
                        <a:pt x="0" y="2182"/>
                        <a:pt x="0" y="5454"/>
                      </a:cubicBezTo>
                      <a:lnTo>
                        <a:pt x="0" y="61083"/>
                      </a:lnTo>
                      <a:cubicBezTo>
                        <a:pt x="0" y="63811"/>
                        <a:pt x="2727" y="66537"/>
                        <a:pt x="5454" y="66537"/>
                      </a:cubicBezTo>
                      <a:close/>
                      <a:moveTo>
                        <a:pt x="10908" y="10907"/>
                      </a:moveTo>
                      <a:lnTo>
                        <a:pt x="78537" y="10907"/>
                      </a:lnTo>
                      <a:lnTo>
                        <a:pt x="78537" y="55629"/>
                      </a:lnTo>
                      <a:lnTo>
                        <a:pt x="10908" y="55629"/>
                      </a:lnTo>
                      <a:lnTo>
                        <a:pt x="10908" y="10907"/>
                      </a:lnTo>
                      <a:close/>
                    </a:path>
                  </a:pathLst>
                </a:custGeom>
                <a:solidFill>
                  <a:schemeClr val="bg1"/>
                </a:solidFill>
                <a:ln w="709" cap="flat">
                  <a:noFill/>
                  <a:prstDash val="solid"/>
                  <a:miter/>
                </a:ln>
              </p:spPr>
              <p:txBody>
                <a:bodyPr rtlCol="0" anchor="ctr"/>
                <a:lstStyle/>
                <a:p>
                  <a:endParaRPr lang="en-IN"/>
                </a:p>
              </p:txBody>
            </p:sp>
            <p:sp>
              <p:nvSpPr>
                <p:cNvPr id="198" name="Freeform: Shape 197">
                  <a:extLst>
                    <a:ext uri="{FF2B5EF4-FFF2-40B4-BE49-F238E27FC236}">
                      <a16:creationId xmlns:a16="http://schemas.microsoft.com/office/drawing/2014/main" id="{3298B229-2291-4E0A-A7DC-97920947BCAD}"/>
                    </a:ext>
                  </a:extLst>
                </p:cNvPr>
                <p:cNvSpPr/>
                <p:nvPr/>
              </p:nvSpPr>
              <p:spPr>
                <a:xfrm>
                  <a:off x="3743579" y="1495400"/>
                  <a:ext cx="176705" cy="10907"/>
                </a:xfrm>
                <a:custGeom>
                  <a:avLst/>
                  <a:gdLst>
                    <a:gd name="connsiteX0" fmla="*/ 5454 w 176705"/>
                    <a:gd name="connsiteY0" fmla="*/ 10907 h 10907"/>
                    <a:gd name="connsiteX1" fmla="*/ 171252 w 176705"/>
                    <a:gd name="connsiteY1" fmla="*/ 10907 h 10907"/>
                    <a:gd name="connsiteX2" fmla="*/ 176706 w 176705"/>
                    <a:gd name="connsiteY2" fmla="*/ 5454 h 10907"/>
                    <a:gd name="connsiteX3" fmla="*/ 171252 w 176705"/>
                    <a:gd name="connsiteY3" fmla="*/ 0 h 10907"/>
                    <a:gd name="connsiteX4" fmla="*/ 5454 w 176705"/>
                    <a:gd name="connsiteY4" fmla="*/ 0 h 10907"/>
                    <a:gd name="connsiteX5" fmla="*/ 0 w 176705"/>
                    <a:gd name="connsiteY5" fmla="*/ 5454 h 10907"/>
                    <a:gd name="connsiteX6" fmla="*/ 5454 w 176705"/>
                    <a:gd name="connsiteY6" fmla="*/ 10907 h 1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05" h="10907">
                      <a:moveTo>
                        <a:pt x="5454" y="10907"/>
                      </a:moveTo>
                      <a:lnTo>
                        <a:pt x="171252" y="10907"/>
                      </a:lnTo>
                      <a:cubicBezTo>
                        <a:pt x="174525" y="10907"/>
                        <a:pt x="176706" y="8725"/>
                        <a:pt x="176706" y="5454"/>
                      </a:cubicBezTo>
                      <a:cubicBezTo>
                        <a:pt x="176706" y="2181"/>
                        <a:pt x="174524" y="0"/>
                        <a:pt x="171252" y="0"/>
                      </a:cubicBezTo>
                      <a:lnTo>
                        <a:pt x="5454" y="0"/>
                      </a:lnTo>
                      <a:cubicBezTo>
                        <a:pt x="2181" y="0"/>
                        <a:pt x="0" y="2182"/>
                        <a:pt x="0" y="5454"/>
                      </a:cubicBezTo>
                      <a:cubicBezTo>
                        <a:pt x="-1" y="8725"/>
                        <a:pt x="2181" y="10907"/>
                        <a:pt x="5454" y="10907"/>
                      </a:cubicBezTo>
                      <a:close/>
                    </a:path>
                  </a:pathLst>
                </a:custGeom>
                <a:solidFill>
                  <a:schemeClr val="bg1"/>
                </a:solidFill>
                <a:ln w="709" cap="flat">
                  <a:noFill/>
                  <a:prstDash val="solid"/>
                  <a:miter/>
                </a:ln>
              </p:spPr>
              <p:txBody>
                <a:bodyPr rtlCol="0" anchor="ctr"/>
                <a:lstStyle/>
                <a:p>
                  <a:endParaRPr lang="en-IN"/>
                </a:p>
              </p:txBody>
            </p:sp>
            <p:sp>
              <p:nvSpPr>
                <p:cNvPr id="199" name="Freeform: Shape 198">
                  <a:extLst>
                    <a:ext uri="{FF2B5EF4-FFF2-40B4-BE49-F238E27FC236}">
                      <a16:creationId xmlns:a16="http://schemas.microsoft.com/office/drawing/2014/main" id="{5580FCFD-13B0-4451-8FE4-4D9E4238000D}"/>
                    </a:ext>
                  </a:extLst>
                </p:cNvPr>
                <p:cNvSpPr/>
                <p:nvPr/>
              </p:nvSpPr>
              <p:spPr>
                <a:xfrm>
                  <a:off x="3743579" y="1535214"/>
                  <a:ext cx="176705" cy="10907"/>
                </a:xfrm>
                <a:custGeom>
                  <a:avLst/>
                  <a:gdLst>
                    <a:gd name="connsiteX0" fmla="*/ 5454 w 176705"/>
                    <a:gd name="connsiteY0" fmla="*/ 10907 h 10907"/>
                    <a:gd name="connsiteX1" fmla="*/ 171252 w 176705"/>
                    <a:gd name="connsiteY1" fmla="*/ 10907 h 10907"/>
                    <a:gd name="connsiteX2" fmla="*/ 176706 w 176705"/>
                    <a:gd name="connsiteY2" fmla="*/ 5454 h 10907"/>
                    <a:gd name="connsiteX3" fmla="*/ 171252 w 176705"/>
                    <a:gd name="connsiteY3" fmla="*/ 0 h 10907"/>
                    <a:gd name="connsiteX4" fmla="*/ 5454 w 176705"/>
                    <a:gd name="connsiteY4" fmla="*/ 0 h 10907"/>
                    <a:gd name="connsiteX5" fmla="*/ 0 w 176705"/>
                    <a:gd name="connsiteY5" fmla="*/ 5454 h 10907"/>
                    <a:gd name="connsiteX6" fmla="*/ 5454 w 176705"/>
                    <a:gd name="connsiteY6" fmla="*/ 10907 h 1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05" h="10907">
                      <a:moveTo>
                        <a:pt x="5454" y="10907"/>
                      </a:moveTo>
                      <a:lnTo>
                        <a:pt x="171252" y="10907"/>
                      </a:lnTo>
                      <a:cubicBezTo>
                        <a:pt x="174525" y="10907"/>
                        <a:pt x="176706" y="8725"/>
                        <a:pt x="176706" y="5454"/>
                      </a:cubicBezTo>
                      <a:cubicBezTo>
                        <a:pt x="176706" y="2182"/>
                        <a:pt x="174524" y="0"/>
                        <a:pt x="171252" y="0"/>
                      </a:cubicBezTo>
                      <a:lnTo>
                        <a:pt x="5454" y="0"/>
                      </a:lnTo>
                      <a:cubicBezTo>
                        <a:pt x="2181" y="0"/>
                        <a:pt x="0" y="2182"/>
                        <a:pt x="0" y="5454"/>
                      </a:cubicBezTo>
                      <a:cubicBezTo>
                        <a:pt x="0" y="8725"/>
                        <a:pt x="2181" y="10907"/>
                        <a:pt x="5454" y="10907"/>
                      </a:cubicBezTo>
                      <a:close/>
                    </a:path>
                  </a:pathLst>
                </a:custGeom>
                <a:solidFill>
                  <a:schemeClr val="bg1"/>
                </a:solidFill>
                <a:ln w="709" cap="flat">
                  <a:noFill/>
                  <a:prstDash val="solid"/>
                  <a:miter/>
                </a:ln>
              </p:spPr>
              <p:txBody>
                <a:bodyPr rtlCol="0" anchor="ctr"/>
                <a:lstStyle/>
                <a:p>
                  <a:endParaRPr lang="en-IN"/>
                </a:p>
              </p:txBody>
            </p:sp>
            <p:sp>
              <p:nvSpPr>
                <p:cNvPr id="200" name="Freeform: Shape 199">
                  <a:extLst>
                    <a:ext uri="{FF2B5EF4-FFF2-40B4-BE49-F238E27FC236}">
                      <a16:creationId xmlns:a16="http://schemas.microsoft.com/office/drawing/2014/main" id="{90805ABC-6B40-4491-AFF9-BFB4FC680CE7}"/>
                    </a:ext>
                  </a:extLst>
                </p:cNvPr>
                <p:cNvSpPr/>
                <p:nvPr/>
              </p:nvSpPr>
              <p:spPr>
                <a:xfrm>
                  <a:off x="3743579" y="1575027"/>
                  <a:ext cx="176705" cy="10907"/>
                </a:xfrm>
                <a:custGeom>
                  <a:avLst/>
                  <a:gdLst>
                    <a:gd name="connsiteX0" fmla="*/ 5454 w 176705"/>
                    <a:gd name="connsiteY0" fmla="*/ 10907 h 10907"/>
                    <a:gd name="connsiteX1" fmla="*/ 171252 w 176705"/>
                    <a:gd name="connsiteY1" fmla="*/ 10907 h 10907"/>
                    <a:gd name="connsiteX2" fmla="*/ 176706 w 176705"/>
                    <a:gd name="connsiteY2" fmla="*/ 5454 h 10907"/>
                    <a:gd name="connsiteX3" fmla="*/ 171252 w 176705"/>
                    <a:gd name="connsiteY3" fmla="*/ 0 h 10907"/>
                    <a:gd name="connsiteX4" fmla="*/ 5454 w 176705"/>
                    <a:gd name="connsiteY4" fmla="*/ 0 h 10907"/>
                    <a:gd name="connsiteX5" fmla="*/ 0 w 176705"/>
                    <a:gd name="connsiteY5" fmla="*/ 5454 h 10907"/>
                    <a:gd name="connsiteX6" fmla="*/ 5454 w 176705"/>
                    <a:gd name="connsiteY6" fmla="*/ 10907 h 1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05" h="10907">
                      <a:moveTo>
                        <a:pt x="5454" y="10907"/>
                      </a:moveTo>
                      <a:lnTo>
                        <a:pt x="171252" y="10907"/>
                      </a:lnTo>
                      <a:cubicBezTo>
                        <a:pt x="174525" y="10907"/>
                        <a:pt x="176706" y="8725"/>
                        <a:pt x="176706" y="5454"/>
                      </a:cubicBezTo>
                      <a:cubicBezTo>
                        <a:pt x="176706" y="2182"/>
                        <a:pt x="174524" y="0"/>
                        <a:pt x="171252" y="0"/>
                      </a:cubicBezTo>
                      <a:lnTo>
                        <a:pt x="5454" y="0"/>
                      </a:lnTo>
                      <a:cubicBezTo>
                        <a:pt x="2181" y="0"/>
                        <a:pt x="0" y="2182"/>
                        <a:pt x="0" y="5454"/>
                      </a:cubicBezTo>
                      <a:cubicBezTo>
                        <a:pt x="0" y="8725"/>
                        <a:pt x="2181" y="10907"/>
                        <a:pt x="5454" y="10907"/>
                      </a:cubicBezTo>
                      <a:close/>
                    </a:path>
                  </a:pathLst>
                </a:custGeom>
                <a:solidFill>
                  <a:schemeClr val="bg1"/>
                </a:solidFill>
                <a:ln w="709" cap="flat">
                  <a:noFill/>
                  <a:prstDash val="solid"/>
                  <a:miter/>
                </a:ln>
              </p:spPr>
              <p:txBody>
                <a:bodyPr rtlCol="0" anchor="ctr"/>
                <a:lstStyle/>
                <a:p>
                  <a:endParaRPr lang="en-IN"/>
                </a:p>
              </p:txBody>
            </p:sp>
            <p:sp>
              <p:nvSpPr>
                <p:cNvPr id="201" name="Freeform: Shape 200">
                  <a:extLst>
                    <a:ext uri="{FF2B5EF4-FFF2-40B4-BE49-F238E27FC236}">
                      <a16:creationId xmlns:a16="http://schemas.microsoft.com/office/drawing/2014/main" id="{2148699C-4DA0-4A50-A025-5D33B0B14308}"/>
                    </a:ext>
                  </a:extLst>
                </p:cNvPr>
                <p:cNvSpPr/>
                <p:nvPr/>
              </p:nvSpPr>
              <p:spPr>
                <a:xfrm>
                  <a:off x="3743579" y="1614841"/>
                  <a:ext cx="176160" cy="10907"/>
                </a:xfrm>
                <a:custGeom>
                  <a:avLst/>
                  <a:gdLst>
                    <a:gd name="connsiteX0" fmla="*/ 176160 w 176160"/>
                    <a:gd name="connsiteY0" fmla="*/ 5454 h 10907"/>
                    <a:gd name="connsiteX1" fmla="*/ 170707 w 176160"/>
                    <a:gd name="connsiteY1" fmla="*/ 0 h 10907"/>
                    <a:gd name="connsiteX2" fmla="*/ 5454 w 176160"/>
                    <a:gd name="connsiteY2" fmla="*/ 0 h 10907"/>
                    <a:gd name="connsiteX3" fmla="*/ 0 w 176160"/>
                    <a:gd name="connsiteY3" fmla="*/ 5454 h 10907"/>
                    <a:gd name="connsiteX4" fmla="*/ 5454 w 176160"/>
                    <a:gd name="connsiteY4" fmla="*/ 10907 h 10907"/>
                    <a:gd name="connsiteX5" fmla="*/ 171252 w 176160"/>
                    <a:gd name="connsiteY5" fmla="*/ 10907 h 10907"/>
                    <a:gd name="connsiteX6" fmla="*/ 176160 w 176160"/>
                    <a:gd name="connsiteY6" fmla="*/ 5454 h 1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60" h="10907">
                      <a:moveTo>
                        <a:pt x="176160" y="5454"/>
                      </a:moveTo>
                      <a:cubicBezTo>
                        <a:pt x="176160" y="2181"/>
                        <a:pt x="173979" y="0"/>
                        <a:pt x="170707" y="0"/>
                      </a:cubicBezTo>
                      <a:lnTo>
                        <a:pt x="5454" y="0"/>
                      </a:lnTo>
                      <a:cubicBezTo>
                        <a:pt x="2181" y="0"/>
                        <a:pt x="0" y="2182"/>
                        <a:pt x="0" y="5454"/>
                      </a:cubicBezTo>
                      <a:cubicBezTo>
                        <a:pt x="0" y="8725"/>
                        <a:pt x="2182" y="10907"/>
                        <a:pt x="5454" y="10907"/>
                      </a:cubicBezTo>
                      <a:lnTo>
                        <a:pt x="171252" y="10907"/>
                      </a:lnTo>
                      <a:cubicBezTo>
                        <a:pt x="173979" y="10907"/>
                        <a:pt x="176160" y="8180"/>
                        <a:pt x="176160" y="5454"/>
                      </a:cubicBezTo>
                      <a:close/>
                    </a:path>
                  </a:pathLst>
                </a:custGeom>
                <a:solidFill>
                  <a:schemeClr val="bg1"/>
                </a:solidFill>
                <a:ln w="709" cap="flat">
                  <a:noFill/>
                  <a:prstDash val="solid"/>
                  <a:miter/>
                </a:ln>
              </p:spPr>
              <p:txBody>
                <a:bodyPr rtlCol="0" anchor="ctr"/>
                <a:lstStyle/>
                <a:p>
                  <a:endParaRPr lang="en-IN"/>
                </a:p>
              </p:txBody>
            </p:sp>
            <p:sp>
              <p:nvSpPr>
                <p:cNvPr id="202" name="Freeform: Shape 201">
                  <a:extLst>
                    <a:ext uri="{FF2B5EF4-FFF2-40B4-BE49-F238E27FC236}">
                      <a16:creationId xmlns:a16="http://schemas.microsoft.com/office/drawing/2014/main" id="{6B9318E1-AAD2-4093-BD27-17A197987E85}"/>
                    </a:ext>
                  </a:extLst>
                </p:cNvPr>
                <p:cNvSpPr/>
                <p:nvPr/>
              </p:nvSpPr>
              <p:spPr>
                <a:xfrm>
                  <a:off x="3849930" y="1654654"/>
                  <a:ext cx="92715" cy="10907"/>
                </a:xfrm>
                <a:custGeom>
                  <a:avLst/>
                  <a:gdLst>
                    <a:gd name="connsiteX0" fmla="*/ 87807 w 92715"/>
                    <a:gd name="connsiteY0" fmla="*/ 0 h 10907"/>
                    <a:gd name="connsiteX1" fmla="*/ 5454 w 92715"/>
                    <a:gd name="connsiteY1" fmla="*/ 0 h 10907"/>
                    <a:gd name="connsiteX2" fmla="*/ 0 w 92715"/>
                    <a:gd name="connsiteY2" fmla="*/ 5454 h 10907"/>
                    <a:gd name="connsiteX3" fmla="*/ 5454 w 92715"/>
                    <a:gd name="connsiteY3" fmla="*/ 10907 h 10907"/>
                    <a:gd name="connsiteX4" fmla="*/ 87262 w 92715"/>
                    <a:gd name="connsiteY4" fmla="*/ 10907 h 10907"/>
                    <a:gd name="connsiteX5" fmla="*/ 92716 w 92715"/>
                    <a:gd name="connsiteY5" fmla="*/ 5454 h 10907"/>
                    <a:gd name="connsiteX6" fmla="*/ 87807 w 92715"/>
                    <a:gd name="connsiteY6" fmla="*/ 0 h 1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15" h="10907">
                      <a:moveTo>
                        <a:pt x="87807" y="0"/>
                      </a:moveTo>
                      <a:lnTo>
                        <a:pt x="5454" y="0"/>
                      </a:lnTo>
                      <a:cubicBezTo>
                        <a:pt x="2181" y="0"/>
                        <a:pt x="0" y="2182"/>
                        <a:pt x="0" y="5454"/>
                      </a:cubicBezTo>
                      <a:cubicBezTo>
                        <a:pt x="0" y="8725"/>
                        <a:pt x="2182" y="10907"/>
                        <a:pt x="5454" y="10907"/>
                      </a:cubicBezTo>
                      <a:lnTo>
                        <a:pt x="87262" y="10907"/>
                      </a:lnTo>
                      <a:cubicBezTo>
                        <a:pt x="90535" y="10907"/>
                        <a:pt x="92716" y="8725"/>
                        <a:pt x="92716" y="5454"/>
                      </a:cubicBezTo>
                      <a:cubicBezTo>
                        <a:pt x="92716" y="2182"/>
                        <a:pt x="90535" y="0"/>
                        <a:pt x="87807" y="0"/>
                      </a:cubicBezTo>
                      <a:close/>
                    </a:path>
                  </a:pathLst>
                </a:custGeom>
                <a:solidFill>
                  <a:schemeClr val="bg1"/>
                </a:solidFill>
                <a:ln w="709" cap="flat">
                  <a:noFill/>
                  <a:prstDash val="solid"/>
                  <a:miter/>
                </a:ln>
              </p:spPr>
              <p:txBody>
                <a:bodyPr rtlCol="0" anchor="ctr"/>
                <a:lstStyle/>
                <a:p>
                  <a:endParaRPr lang="en-IN"/>
                </a:p>
              </p:txBody>
            </p:sp>
          </p:grpSp>
        </p:grpSp>
        <p:grpSp>
          <p:nvGrpSpPr>
            <p:cNvPr id="230" name="Group 229">
              <a:extLst>
                <a:ext uri="{FF2B5EF4-FFF2-40B4-BE49-F238E27FC236}">
                  <a16:creationId xmlns:a16="http://schemas.microsoft.com/office/drawing/2014/main" id="{23F24048-52D3-448D-AC15-A13CE15B4208}"/>
                </a:ext>
              </a:extLst>
            </p:cNvPr>
            <p:cNvGrpSpPr/>
            <p:nvPr/>
          </p:nvGrpSpPr>
          <p:grpSpPr>
            <a:xfrm>
              <a:off x="1745224" y="1222843"/>
              <a:ext cx="1260068" cy="1501499"/>
              <a:chOff x="1691768" y="1222843"/>
              <a:chExt cx="1260068" cy="1501499"/>
            </a:xfrm>
          </p:grpSpPr>
          <p:sp>
            <p:nvSpPr>
              <p:cNvPr id="78" name="Rectangle 18">
                <a:extLst>
                  <a:ext uri="{FF2B5EF4-FFF2-40B4-BE49-F238E27FC236}">
                    <a16:creationId xmlns:a16="http://schemas.microsoft.com/office/drawing/2014/main" id="{1B3F9082-04E6-4093-9FD5-4490E8AF2D5F}"/>
                  </a:ext>
                </a:extLst>
              </p:cNvPr>
              <p:cNvSpPr/>
              <p:nvPr/>
            </p:nvSpPr>
            <p:spPr bwMode="auto">
              <a:xfrm>
                <a:off x="1815522" y="2339016"/>
                <a:ext cx="1077227" cy="267197"/>
              </a:xfrm>
              <a:custGeom>
                <a:avLst/>
                <a:gdLst>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22621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78580 h 226218"/>
                  <a:gd name="connsiteX4" fmla="*/ 0 w 912018"/>
                  <a:gd name="connsiteY4" fmla="*/ 0 h 22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18" h="226218">
                    <a:moveTo>
                      <a:pt x="0" y="0"/>
                    </a:moveTo>
                    <a:lnTo>
                      <a:pt x="912018" y="0"/>
                    </a:lnTo>
                    <a:lnTo>
                      <a:pt x="912018" y="226218"/>
                    </a:lnTo>
                    <a:cubicBezTo>
                      <a:pt x="653256" y="222249"/>
                      <a:pt x="115888" y="184943"/>
                      <a:pt x="0" y="78580"/>
                    </a:cubicBezTo>
                    <a:lnTo>
                      <a:pt x="0" y="0"/>
                    </a:lnTo>
                    <a:close/>
                  </a:path>
                </a:pathLst>
              </a:custGeom>
              <a:solidFill>
                <a:srgbClr val="2276CA"/>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79" name="Rectangle 16">
                <a:extLst>
                  <a:ext uri="{FF2B5EF4-FFF2-40B4-BE49-F238E27FC236}">
                    <a16:creationId xmlns:a16="http://schemas.microsoft.com/office/drawing/2014/main" id="{9A8F14EF-3092-455A-8D5B-34852FD362A9}"/>
                  </a:ext>
                </a:extLst>
              </p:cNvPr>
              <p:cNvSpPr/>
              <p:nvPr/>
            </p:nvSpPr>
            <p:spPr bwMode="auto">
              <a:xfrm>
                <a:off x="1691768" y="1442729"/>
                <a:ext cx="1200981" cy="1281613"/>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93" h="1085059">
                    <a:moveTo>
                      <a:pt x="0" y="0"/>
                    </a:moveTo>
                    <a:lnTo>
                      <a:pt x="1016793" y="0"/>
                    </a:lnTo>
                    <a:cubicBezTo>
                      <a:pt x="1015999" y="328349"/>
                      <a:pt x="1015206" y="656697"/>
                      <a:pt x="1014412" y="985046"/>
                    </a:cubicBezTo>
                    <a:lnTo>
                      <a:pt x="0" y="1085059"/>
                    </a:lnTo>
                    <a:lnTo>
                      <a:pt x="0" y="0"/>
                    </a:lnTo>
                    <a:close/>
                  </a:path>
                </a:pathLst>
              </a:cu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80" name="Rectangle 16">
                <a:extLst>
                  <a:ext uri="{FF2B5EF4-FFF2-40B4-BE49-F238E27FC236}">
                    <a16:creationId xmlns:a16="http://schemas.microsoft.com/office/drawing/2014/main" id="{670E922F-D1AC-4D25-955B-4AA02B955334}"/>
                  </a:ext>
                </a:extLst>
              </p:cNvPr>
              <p:cNvSpPr/>
              <p:nvPr/>
            </p:nvSpPr>
            <p:spPr bwMode="auto">
              <a:xfrm>
                <a:off x="1691769" y="1310413"/>
                <a:ext cx="1200981" cy="1295799"/>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 name="connsiteX0" fmla="*/ 0 w 1016793"/>
                  <a:gd name="connsiteY0" fmla="*/ 0 h 985046"/>
                  <a:gd name="connsiteX1" fmla="*/ 1016793 w 1016793"/>
                  <a:gd name="connsiteY1" fmla="*/ 0 h 985046"/>
                  <a:gd name="connsiteX2" fmla="*/ 1014412 w 1016793"/>
                  <a:gd name="connsiteY2" fmla="*/ 985046 h 985046"/>
                  <a:gd name="connsiteX3" fmla="*/ 261937 w 1016793"/>
                  <a:gd name="connsiteY3" fmla="*/ 782641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345281 w 1016793"/>
                  <a:gd name="connsiteY3" fmla="*/ 882653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2 w 1016793"/>
                  <a:gd name="connsiteY4" fmla="*/ 854079 h 985046"/>
                  <a:gd name="connsiteX5" fmla="*/ 0 w 1016793"/>
                  <a:gd name="connsiteY5" fmla="*/ 0 h 9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985046">
                    <a:moveTo>
                      <a:pt x="0" y="0"/>
                    </a:moveTo>
                    <a:lnTo>
                      <a:pt x="1016793" y="0"/>
                    </a:lnTo>
                    <a:cubicBezTo>
                      <a:pt x="1015999" y="328349"/>
                      <a:pt x="1015206" y="656697"/>
                      <a:pt x="1014412" y="985046"/>
                    </a:cubicBezTo>
                    <a:cubicBezTo>
                      <a:pt x="812006" y="970759"/>
                      <a:pt x="850106" y="1018384"/>
                      <a:pt x="264318" y="785022"/>
                    </a:cubicBezTo>
                    <a:cubicBezTo>
                      <a:pt x="150018" y="894560"/>
                      <a:pt x="145255" y="846936"/>
                      <a:pt x="121442" y="854079"/>
                    </a:cubicBezTo>
                    <a:cubicBezTo>
                      <a:pt x="-73820" y="675749"/>
                      <a:pt x="40481" y="283105"/>
                      <a:pt x="0" y="0"/>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nvGrpSpPr>
              <p:cNvPr id="227" name="Group 226">
                <a:extLst>
                  <a:ext uri="{FF2B5EF4-FFF2-40B4-BE49-F238E27FC236}">
                    <a16:creationId xmlns:a16="http://schemas.microsoft.com/office/drawing/2014/main" id="{7FDFFE9D-0AA2-4E84-AEF3-AE7E0FF88F22}"/>
                  </a:ext>
                </a:extLst>
              </p:cNvPr>
              <p:cNvGrpSpPr/>
              <p:nvPr/>
            </p:nvGrpSpPr>
            <p:grpSpPr>
              <a:xfrm>
                <a:off x="2718367" y="1222843"/>
                <a:ext cx="233469" cy="247510"/>
                <a:chOff x="2718367" y="1222843"/>
                <a:chExt cx="233469" cy="247510"/>
              </a:xfrm>
            </p:grpSpPr>
            <p:sp>
              <p:nvSpPr>
                <p:cNvPr id="84" name="Freeform: Shape 83">
                  <a:extLst>
                    <a:ext uri="{FF2B5EF4-FFF2-40B4-BE49-F238E27FC236}">
                      <a16:creationId xmlns:a16="http://schemas.microsoft.com/office/drawing/2014/main" id="{62785477-ABD7-450E-9E1E-6E5443C01AC0}"/>
                    </a:ext>
                  </a:extLst>
                </p:cNvPr>
                <p:cNvSpPr/>
                <p:nvPr/>
              </p:nvSpPr>
              <p:spPr>
                <a:xfrm>
                  <a:off x="2741835" y="1337398"/>
                  <a:ext cx="112393" cy="112397"/>
                </a:xfrm>
                <a:custGeom>
                  <a:avLst/>
                  <a:gdLst>
                    <a:gd name="connsiteX0" fmla="*/ 101784 w 712527"/>
                    <a:gd name="connsiteY0" fmla="*/ 712550 h 712549"/>
                    <a:gd name="connsiteX1" fmla="*/ 0 w 712527"/>
                    <a:gd name="connsiteY1" fmla="*/ 611128 h 712549"/>
                    <a:gd name="connsiteX2" fmla="*/ 29852 w 712527"/>
                    <a:gd name="connsiteY2" fmla="*/ 539014 h 712549"/>
                    <a:gd name="connsiteX3" fmla="*/ 537848 w 712527"/>
                    <a:gd name="connsiteY3" fmla="*/ 31017 h 712549"/>
                    <a:gd name="connsiteX4" fmla="*/ 681514 w 712527"/>
                    <a:gd name="connsiteY4" fmla="*/ 28521 h 712549"/>
                    <a:gd name="connsiteX5" fmla="*/ 684009 w 712527"/>
                    <a:gd name="connsiteY5" fmla="*/ 172187 h 712549"/>
                    <a:gd name="connsiteX6" fmla="*/ 681514 w 712527"/>
                    <a:gd name="connsiteY6" fmla="*/ 174683 h 712549"/>
                    <a:gd name="connsiteX7" fmla="*/ 173517 w 712527"/>
                    <a:gd name="connsiteY7" fmla="*/ 682679 h 712549"/>
                    <a:gd name="connsiteX8" fmla="*/ 101784 w 712527"/>
                    <a:gd name="connsiteY8" fmla="*/ 712550 h 7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27" h="712549">
                      <a:moveTo>
                        <a:pt x="101784" y="712550"/>
                      </a:moveTo>
                      <a:cubicBezTo>
                        <a:pt x="45672" y="712655"/>
                        <a:pt x="105" y="667239"/>
                        <a:pt x="0" y="611128"/>
                      </a:cubicBezTo>
                      <a:cubicBezTo>
                        <a:pt x="-48" y="584077"/>
                        <a:pt x="10697" y="558121"/>
                        <a:pt x="29852" y="539014"/>
                      </a:cubicBezTo>
                      <a:lnTo>
                        <a:pt x="537848" y="31017"/>
                      </a:lnTo>
                      <a:cubicBezTo>
                        <a:pt x="576834" y="-9340"/>
                        <a:pt x="641147" y="-10464"/>
                        <a:pt x="681514" y="28521"/>
                      </a:cubicBezTo>
                      <a:cubicBezTo>
                        <a:pt x="721871" y="67507"/>
                        <a:pt x="722986" y="131820"/>
                        <a:pt x="684009" y="172187"/>
                      </a:cubicBezTo>
                      <a:cubicBezTo>
                        <a:pt x="683190" y="173035"/>
                        <a:pt x="682362" y="173863"/>
                        <a:pt x="681514" y="174683"/>
                      </a:cubicBezTo>
                      <a:lnTo>
                        <a:pt x="173517" y="682679"/>
                      </a:lnTo>
                      <a:cubicBezTo>
                        <a:pt x="154515" y="701748"/>
                        <a:pt x="128711" y="712493"/>
                        <a:pt x="101784" y="712550"/>
                      </a:cubicBezTo>
                      <a:close/>
                    </a:path>
                  </a:pathLst>
                </a:custGeom>
                <a:solidFill>
                  <a:schemeClr val="accent2">
                    <a:lumMod val="50000"/>
                  </a:schemeClr>
                </a:solidFill>
                <a:ln w="9525"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1DF88C5C-4405-421A-A223-0E09D042DC57}"/>
                    </a:ext>
                  </a:extLst>
                </p:cNvPr>
                <p:cNvSpPr/>
                <p:nvPr/>
              </p:nvSpPr>
              <p:spPr>
                <a:xfrm>
                  <a:off x="2791575" y="1233652"/>
                  <a:ext cx="160261" cy="160262"/>
                </a:xfrm>
                <a:custGeom>
                  <a:avLst/>
                  <a:gdLst>
                    <a:gd name="connsiteX0" fmla="*/ 1015994 w 1015993"/>
                    <a:gd name="connsiteY0" fmla="*/ 507997 h 1015993"/>
                    <a:gd name="connsiteX1" fmla="*/ 507997 w 1015993"/>
                    <a:gd name="connsiteY1" fmla="*/ 1015994 h 1015993"/>
                    <a:gd name="connsiteX2" fmla="*/ 0 w 1015993"/>
                    <a:gd name="connsiteY2" fmla="*/ 507997 h 1015993"/>
                    <a:gd name="connsiteX3" fmla="*/ 507997 w 1015993"/>
                    <a:gd name="connsiteY3" fmla="*/ 0 h 1015993"/>
                    <a:gd name="connsiteX4" fmla="*/ 1015994 w 1015993"/>
                    <a:gd name="connsiteY4" fmla="*/ 507997 h 101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3" h="1015993">
                      <a:moveTo>
                        <a:pt x="1015994" y="507997"/>
                      </a:moveTo>
                      <a:cubicBezTo>
                        <a:pt x="1015994" y="788556"/>
                        <a:pt x="788556" y="1015994"/>
                        <a:pt x="507997" y="1015994"/>
                      </a:cubicBezTo>
                      <a:cubicBezTo>
                        <a:pt x="227438" y="1015994"/>
                        <a:pt x="0" y="788556"/>
                        <a:pt x="0" y="507997"/>
                      </a:cubicBezTo>
                      <a:cubicBezTo>
                        <a:pt x="0" y="227438"/>
                        <a:pt x="227438" y="0"/>
                        <a:pt x="507997" y="0"/>
                      </a:cubicBezTo>
                      <a:cubicBezTo>
                        <a:pt x="788556" y="0"/>
                        <a:pt x="1015994" y="227438"/>
                        <a:pt x="1015994" y="507997"/>
                      </a:cubicBezTo>
                      <a:close/>
                    </a:path>
                  </a:pathLst>
                </a:custGeom>
                <a:solidFill>
                  <a:schemeClr val="accent1"/>
                </a:solidFill>
                <a:ln w="9525" cap="flat">
                  <a:noFill/>
                  <a:prstDash val="solid"/>
                  <a:miter/>
                </a:ln>
              </p:spPr>
              <p:txBody>
                <a:bodyPr rtlCol="0" anchor="ctr"/>
                <a:lstStyle/>
                <a:p>
                  <a:endParaRPr lang="en-IN"/>
                </a:p>
              </p:txBody>
            </p:sp>
            <p:sp>
              <p:nvSpPr>
                <p:cNvPr id="86" name="Rectangle: Rounded Corners 85">
                  <a:extLst>
                    <a:ext uri="{FF2B5EF4-FFF2-40B4-BE49-F238E27FC236}">
                      <a16:creationId xmlns:a16="http://schemas.microsoft.com/office/drawing/2014/main" id="{0B556C72-B10D-4F56-9488-7A8060E14086}"/>
                    </a:ext>
                  </a:extLst>
                </p:cNvPr>
                <p:cNvSpPr/>
                <p:nvPr/>
              </p:nvSpPr>
              <p:spPr bwMode="auto">
                <a:xfrm rot="2458017">
                  <a:off x="2846368" y="1222843"/>
                  <a:ext cx="86810" cy="137700"/>
                </a:xfrm>
                <a:prstGeom prst="roundRect">
                  <a:avLst>
                    <a:gd name="adj" fmla="val 50000"/>
                  </a:avLst>
                </a:prstGeom>
                <a:solidFill>
                  <a:schemeClr val="accent2">
                    <a:lumMod val="5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83" name="Oval 82">
                  <a:extLst>
                    <a:ext uri="{FF2B5EF4-FFF2-40B4-BE49-F238E27FC236}">
                      <a16:creationId xmlns:a16="http://schemas.microsoft.com/office/drawing/2014/main" id="{D535DF61-D628-4423-80C2-27C945458FC1}"/>
                    </a:ext>
                  </a:extLst>
                </p:cNvPr>
                <p:cNvSpPr/>
                <p:nvPr/>
              </p:nvSpPr>
              <p:spPr bwMode="auto">
                <a:xfrm>
                  <a:off x="2718367" y="1402494"/>
                  <a:ext cx="67859" cy="67859"/>
                </a:xfrm>
                <a:prstGeom prst="ellipse">
                  <a:avLst/>
                </a:pr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141" name="Rectangle 140">
                <a:extLst>
                  <a:ext uri="{FF2B5EF4-FFF2-40B4-BE49-F238E27FC236}">
                    <a16:creationId xmlns:a16="http://schemas.microsoft.com/office/drawing/2014/main" id="{4519475C-4356-40A5-8F35-3BC43BC0E278}"/>
                  </a:ext>
                </a:extLst>
              </p:cNvPr>
              <p:cNvSpPr/>
              <p:nvPr/>
            </p:nvSpPr>
            <p:spPr>
              <a:xfrm>
                <a:off x="1893808" y="1911794"/>
                <a:ext cx="926279" cy="307777"/>
              </a:xfrm>
              <a:prstGeom prst="rect">
                <a:avLst/>
              </a:prstGeom>
            </p:spPr>
            <p:txBody>
              <a:bodyPr wrap="square" anchor="ctr">
                <a:spAutoFit/>
              </a:bodyPr>
              <a:lstStyle/>
              <a:p>
                <a:pPr algn="ctr"/>
                <a:r>
                  <a:rPr lang="en-IN" sz="1400" b="1" dirty="0">
                    <a:solidFill>
                      <a:schemeClr val="bg1"/>
                    </a:solidFill>
                  </a:rPr>
                  <a:t>Approach</a:t>
                </a:r>
              </a:p>
            </p:txBody>
          </p:sp>
          <p:grpSp>
            <p:nvGrpSpPr>
              <p:cNvPr id="217" name="Group 216">
                <a:extLst>
                  <a:ext uri="{FF2B5EF4-FFF2-40B4-BE49-F238E27FC236}">
                    <a16:creationId xmlns:a16="http://schemas.microsoft.com/office/drawing/2014/main" id="{471DC1BB-6AC2-47FF-9CC9-13AA4EB0F903}"/>
                  </a:ext>
                </a:extLst>
              </p:cNvPr>
              <p:cNvGrpSpPr>
                <a:grpSpLocks noChangeAspect="1"/>
              </p:cNvGrpSpPr>
              <p:nvPr/>
            </p:nvGrpSpPr>
            <p:grpSpPr>
              <a:xfrm>
                <a:off x="2198988" y="1479333"/>
                <a:ext cx="365392" cy="324000"/>
                <a:chOff x="2198988" y="1375386"/>
                <a:chExt cx="359999" cy="319218"/>
              </a:xfrm>
            </p:grpSpPr>
            <p:sp>
              <p:nvSpPr>
                <p:cNvPr id="204" name="Freeform: Shape 203">
                  <a:extLst>
                    <a:ext uri="{FF2B5EF4-FFF2-40B4-BE49-F238E27FC236}">
                      <a16:creationId xmlns:a16="http://schemas.microsoft.com/office/drawing/2014/main" id="{2116F0CB-0F1C-4CB1-9131-A7FF181CC9DB}"/>
                    </a:ext>
                  </a:extLst>
                </p:cNvPr>
                <p:cNvSpPr/>
                <p:nvPr/>
              </p:nvSpPr>
              <p:spPr>
                <a:xfrm>
                  <a:off x="2544925" y="1573332"/>
                  <a:ext cx="14062" cy="14082"/>
                </a:xfrm>
                <a:custGeom>
                  <a:avLst/>
                  <a:gdLst>
                    <a:gd name="connsiteX0" fmla="*/ 7031 w 14062"/>
                    <a:gd name="connsiteY0" fmla="*/ 0 h 14082"/>
                    <a:gd name="connsiteX1" fmla="*/ 0 w 14062"/>
                    <a:gd name="connsiteY1" fmla="*/ 7051 h 14082"/>
                    <a:gd name="connsiteX2" fmla="*/ 7031 w 14062"/>
                    <a:gd name="connsiteY2" fmla="*/ 14082 h 14082"/>
                    <a:gd name="connsiteX3" fmla="*/ 14063 w 14062"/>
                    <a:gd name="connsiteY3" fmla="*/ 7051 h 14082"/>
                    <a:gd name="connsiteX4" fmla="*/ 14063 w 14062"/>
                    <a:gd name="connsiteY4" fmla="*/ 7011 h 14082"/>
                    <a:gd name="connsiteX5" fmla="*/ 7031 w 14062"/>
                    <a:gd name="connsiteY5" fmla="*/ 0 h 1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62" h="14082">
                      <a:moveTo>
                        <a:pt x="7031" y="0"/>
                      </a:moveTo>
                      <a:cubicBezTo>
                        <a:pt x="3148" y="0"/>
                        <a:pt x="0" y="3168"/>
                        <a:pt x="0" y="7051"/>
                      </a:cubicBezTo>
                      <a:cubicBezTo>
                        <a:pt x="0" y="10934"/>
                        <a:pt x="3148" y="14082"/>
                        <a:pt x="7031" y="14082"/>
                      </a:cubicBezTo>
                      <a:cubicBezTo>
                        <a:pt x="10915" y="14082"/>
                        <a:pt x="14063" y="10934"/>
                        <a:pt x="14063" y="7051"/>
                      </a:cubicBezTo>
                      <a:lnTo>
                        <a:pt x="14063" y="7011"/>
                      </a:lnTo>
                      <a:cubicBezTo>
                        <a:pt x="14063" y="3128"/>
                        <a:pt x="10915" y="0"/>
                        <a:pt x="7031" y="0"/>
                      </a:cubicBezTo>
                      <a:close/>
                    </a:path>
                  </a:pathLst>
                </a:custGeom>
                <a:solidFill>
                  <a:schemeClr val="bg1"/>
                </a:solidFill>
                <a:ln w="688" cap="flat">
                  <a:noFill/>
                  <a:prstDash val="solid"/>
                  <a:miter/>
                </a:ln>
              </p:spPr>
              <p:txBody>
                <a:bodyPr rtlCol="0" anchor="ctr"/>
                <a:lstStyle/>
                <a:p>
                  <a:endParaRPr lang="en-IN"/>
                </a:p>
              </p:txBody>
            </p:sp>
            <p:sp>
              <p:nvSpPr>
                <p:cNvPr id="205" name="Freeform: Shape 204">
                  <a:extLst>
                    <a:ext uri="{FF2B5EF4-FFF2-40B4-BE49-F238E27FC236}">
                      <a16:creationId xmlns:a16="http://schemas.microsoft.com/office/drawing/2014/main" id="{1DD1D8A6-5572-4BD5-9275-AA06905CDCFC}"/>
                    </a:ext>
                  </a:extLst>
                </p:cNvPr>
                <p:cNvSpPr/>
                <p:nvPr/>
              </p:nvSpPr>
              <p:spPr>
                <a:xfrm>
                  <a:off x="2198988" y="1375386"/>
                  <a:ext cx="355278" cy="319218"/>
                </a:xfrm>
                <a:custGeom>
                  <a:avLst/>
                  <a:gdLst>
                    <a:gd name="connsiteX0" fmla="*/ 350315 w 355278"/>
                    <a:gd name="connsiteY0" fmla="*/ 229831 h 319218"/>
                    <a:gd name="connsiteX1" fmla="*/ 341526 w 355278"/>
                    <a:gd name="connsiteY1" fmla="*/ 234481 h 319218"/>
                    <a:gd name="connsiteX2" fmla="*/ 245722 w 355278"/>
                    <a:gd name="connsiteY2" fmla="*/ 305156 h 319218"/>
                    <a:gd name="connsiteX3" fmla="*/ 145506 w 355278"/>
                    <a:gd name="connsiteY3" fmla="*/ 204998 h 319218"/>
                    <a:gd name="connsiteX4" fmla="*/ 245722 w 355278"/>
                    <a:gd name="connsiteY4" fmla="*/ 104839 h 319218"/>
                    <a:gd name="connsiteX5" fmla="*/ 341526 w 355278"/>
                    <a:gd name="connsiteY5" fmla="*/ 175514 h 319218"/>
                    <a:gd name="connsiteX6" fmla="*/ 350315 w 355278"/>
                    <a:gd name="connsiteY6" fmla="*/ 180164 h 319218"/>
                    <a:gd name="connsiteX7" fmla="*/ 354965 w 355278"/>
                    <a:gd name="connsiteY7" fmla="*/ 171375 h 319218"/>
                    <a:gd name="connsiteX8" fmla="*/ 314229 w 355278"/>
                    <a:gd name="connsiteY8" fmla="*/ 113574 h 319218"/>
                    <a:gd name="connsiteX9" fmla="*/ 245721 w 355278"/>
                    <a:gd name="connsiteY9" fmla="*/ 90777 h 319218"/>
                    <a:gd name="connsiteX10" fmla="*/ 228516 w 355278"/>
                    <a:gd name="connsiteY10" fmla="*/ 92071 h 319218"/>
                    <a:gd name="connsiteX11" fmla="*/ 228516 w 355278"/>
                    <a:gd name="connsiteY11" fmla="*/ 43126 h 319218"/>
                    <a:gd name="connsiteX12" fmla="*/ 192320 w 355278"/>
                    <a:gd name="connsiteY12" fmla="*/ 10937 h 319218"/>
                    <a:gd name="connsiteX13" fmla="*/ 114259 w 355278"/>
                    <a:gd name="connsiteY13" fmla="*/ 0 h 319218"/>
                    <a:gd name="connsiteX14" fmla="*/ 36196 w 355278"/>
                    <a:gd name="connsiteY14" fmla="*/ 10937 h 319218"/>
                    <a:gd name="connsiteX15" fmla="*/ 0 w 355278"/>
                    <a:gd name="connsiteY15" fmla="*/ 43126 h 319218"/>
                    <a:gd name="connsiteX16" fmla="*/ 0 w 355278"/>
                    <a:gd name="connsiteY16" fmla="*/ 258742 h 319218"/>
                    <a:gd name="connsiteX17" fmla="*/ 36196 w 355278"/>
                    <a:gd name="connsiteY17" fmla="*/ 290931 h 319218"/>
                    <a:gd name="connsiteX18" fmla="*/ 114258 w 355278"/>
                    <a:gd name="connsiteY18" fmla="*/ 301868 h 319218"/>
                    <a:gd name="connsiteX19" fmla="*/ 176034 w 355278"/>
                    <a:gd name="connsiteY19" fmla="*/ 295458 h 319218"/>
                    <a:gd name="connsiteX20" fmla="*/ 245722 w 355278"/>
                    <a:gd name="connsiteY20" fmla="*/ 319219 h 319218"/>
                    <a:gd name="connsiteX21" fmla="*/ 314229 w 355278"/>
                    <a:gd name="connsiteY21" fmla="*/ 296421 h 319218"/>
                    <a:gd name="connsiteX22" fmla="*/ 354966 w 355278"/>
                    <a:gd name="connsiteY22" fmla="*/ 238621 h 319218"/>
                    <a:gd name="connsiteX23" fmla="*/ 350315 w 355278"/>
                    <a:gd name="connsiteY23" fmla="*/ 229831 h 319218"/>
                    <a:gd name="connsiteX24" fmla="*/ 114259 w 355278"/>
                    <a:gd name="connsiteY24" fmla="*/ 14063 h 319218"/>
                    <a:gd name="connsiteX25" fmla="*/ 214455 w 355278"/>
                    <a:gd name="connsiteY25" fmla="*/ 43126 h 319218"/>
                    <a:gd name="connsiteX26" fmla="*/ 114259 w 355278"/>
                    <a:gd name="connsiteY26" fmla="*/ 72210 h 319218"/>
                    <a:gd name="connsiteX27" fmla="*/ 14063 w 355278"/>
                    <a:gd name="connsiteY27" fmla="*/ 43126 h 319218"/>
                    <a:gd name="connsiteX28" fmla="*/ 114259 w 355278"/>
                    <a:gd name="connsiteY28" fmla="*/ 14063 h 319218"/>
                    <a:gd name="connsiteX29" fmla="*/ 14063 w 355278"/>
                    <a:gd name="connsiteY29" fmla="*/ 64897 h 319218"/>
                    <a:gd name="connsiteX30" fmla="*/ 36195 w 355278"/>
                    <a:gd name="connsiteY30" fmla="*/ 75325 h 319218"/>
                    <a:gd name="connsiteX31" fmla="*/ 114259 w 355278"/>
                    <a:gd name="connsiteY31" fmla="*/ 86273 h 319218"/>
                    <a:gd name="connsiteX32" fmla="*/ 192322 w 355278"/>
                    <a:gd name="connsiteY32" fmla="*/ 75325 h 319218"/>
                    <a:gd name="connsiteX33" fmla="*/ 214455 w 355278"/>
                    <a:gd name="connsiteY33" fmla="*/ 64897 h 319218"/>
                    <a:gd name="connsiteX34" fmla="*/ 214455 w 355278"/>
                    <a:gd name="connsiteY34" fmla="*/ 95122 h 319218"/>
                    <a:gd name="connsiteX35" fmla="*/ 168333 w 355278"/>
                    <a:gd name="connsiteY35" fmla="*/ 121033 h 319218"/>
                    <a:gd name="connsiteX36" fmla="*/ 114259 w 355278"/>
                    <a:gd name="connsiteY36" fmla="*/ 126114 h 319218"/>
                    <a:gd name="connsiteX37" fmla="*/ 14063 w 355278"/>
                    <a:gd name="connsiteY37" fmla="*/ 97031 h 319218"/>
                    <a:gd name="connsiteX38" fmla="*/ 14063 w 355278"/>
                    <a:gd name="connsiteY38" fmla="*/ 118801 h 319218"/>
                    <a:gd name="connsiteX39" fmla="*/ 36195 w 355278"/>
                    <a:gd name="connsiteY39" fmla="*/ 129229 h 319218"/>
                    <a:gd name="connsiteX40" fmla="*/ 114259 w 355278"/>
                    <a:gd name="connsiteY40" fmla="*/ 140176 h 319218"/>
                    <a:gd name="connsiteX41" fmla="*/ 153417 w 355278"/>
                    <a:gd name="connsiteY41" fmla="*/ 137739 h 319218"/>
                    <a:gd name="connsiteX42" fmla="*/ 134350 w 355278"/>
                    <a:gd name="connsiteY42" fmla="*/ 179348 h 319218"/>
                    <a:gd name="connsiteX43" fmla="*/ 114259 w 355278"/>
                    <a:gd name="connsiteY43" fmla="*/ 180018 h 319218"/>
                    <a:gd name="connsiteX44" fmla="*/ 14063 w 355278"/>
                    <a:gd name="connsiteY44" fmla="*/ 150934 h 319218"/>
                    <a:gd name="connsiteX45" fmla="*/ 14063 w 355278"/>
                    <a:gd name="connsiteY45" fmla="*/ 172705 h 319218"/>
                    <a:gd name="connsiteX46" fmla="*/ 36195 w 355278"/>
                    <a:gd name="connsiteY46" fmla="*/ 183133 h 319218"/>
                    <a:gd name="connsiteX47" fmla="*/ 114259 w 355278"/>
                    <a:gd name="connsiteY47" fmla="*/ 194081 h 319218"/>
                    <a:gd name="connsiteX48" fmla="*/ 132013 w 355278"/>
                    <a:gd name="connsiteY48" fmla="*/ 193573 h 319218"/>
                    <a:gd name="connsiteX49" fmla="*/ 131443 w 355278"/>
                    <a:gd name="connsiteY49" fmla="*/ 204998 h 319218"/>
                    <a:gd name="connsiteX50" fmla="*/ 134973 w 355278"/>
                    <a:gd name="connsiteY50" fmla="*/ 233210 h 319218"/>
                    <a:gd name="connsiteX51" fmla="*/ 114258 w 355278"/>
                    <a:gd name="connsiteY51" fmla="*/ 233902 h 319218"/>
                    <a:gd name="connsiteX52" fmla="*/ 14063 w 355278"/>
                    <a:gd name="connsiteY52" fmla="*/ 204838 h 319218"/>
                    <a:gd name="connsiteX53" fmla="*/ 114259 w 355278"/>
                    <a:gd name="connsiteY53" fmla="*/ 287806 h 319218"/>
                    <a:gd name="connsiteX54" fmla="*/ 14063 w 355278"/>
                    <a:gd name="connsiteY54" fmla="*/ 258742 h 319218"/>
                    <a:gd name="connsiteX55" fmla="*/ 14063 w 355278"/>
                    <a:gd name="connsiteY55" fmla="*/ 226604 h 319218"/>
                    <a:gd name="connsiteX56" fmla="*/ 36196 w 355278"/>
                    <a:gd name="connsiteY56" fmla="*/ 237027 h 319218"/>
                    <a:gd name="connsiteX57" fmla="*/ 114258 w 355278"/>
                    <a:gd name="connsiteY57" fmla="*/ 247965 h 319218"/>
                    <a:gd name="connsiteX58" fmla="*/ 139442 w 355278"/>
                    <a:gd name="connsiteY58" fmla="*/ 246983 h 319218"/>
                    <a:gd name="connsiteX59" fmla="*/ 163025 w 355278"/>
                    <a:gd name="connsiteY59" fmla="*/ 283754 h 319218"/>
                    <a:gd name="connsiteX60" fmla="*/ 114259 w 355278"/>
                    <a:gd name="connsiteY60" fmla="*/ 287806 h 31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5278" h="319218">
                      <a:moveTo>
                        <a:pt x="350315" y="229831"/>
                      </a:moveTo>
                      <a:cubicBezTo>
                        <a:pt x="346603" y="228687"/>
                        <a:pt x="342669" y="230769"/>
                        <a:pt x="341526" y="234481"/>
                      </a:cubicBezTo>
                      <a:cubicBezTo>
                        <a:pt x="328504" y="276754"/>
                        <a:pt x="290003" y="305156"/>
                        <a:pt x="245722" y="305156"/>
                      </a:cubicBezTo>
                      <a:cubicBezTo>
                        <a:pt x="190463" y="305156"/>
                        <a:pt x="145506" y="260225"/>
                        <a:pt x="145506" y="204998"/>
                      </a:cubicBezTo>
                      <a:cubicBezTo>
                        <a:pt x="145506" y="149770"/>
                        <a:pt x="190463" y="104839"/>
                        <a:pt x="245722" y="104839"/>
                      </a:cubicBezTo>
                      <a:cubicBezTo>
                        <a:pt x="290004" y="104839"/>
                        <a:pt x="328504" y="133241"/>
                        <a:pt x="341526" y="175514"/>
                      </a:cubicBezTo>
                      <a:cubicBezTo>
                        <a:pt x="342669" y="179226"/>
                        <a:pt x="346605" y="181309"/>
                        <a:pt x="350315" y="180164"/>
                      </a:cubicBezTo>
                      <a:cubicBezTo>
                        <a:pt x="354026" y="179021"/>
                        <a:pt x="356108" y="175085"/>
                        <a:pt x="354965" y="171375"/>
                      </a:cubicBezTo>
                      <a:cubicBezTo>
                        <a:pt x="347925" y="148520"/>
                        <a:pt x="333458" y="127993"/>
                        <a:pt x="314229" y="113574"/>
                      </a:cubicBezTo>
                      <a:cubicBezTo>
                        <a:pt x="294339" y="98660"/>
                        <a:pt x="270650" y="90777"/>
                        <a:pt x="245721" y="90777"/>
                      </a:cubicBezTo>
                      <a:cubicBezTo>
                        <a:pt x="239875" y="90777"/>
                        <a:pt x="234129" y="91220"/>
                        <a:pt x="228516" y="92071"/>
                      </a:cubicBezTo>
                      <a:lnTo>
                        <a:pt x="228516" y="43126"/>
                      </a:lnTo>
                      <a:cubicBezTo>
                        <a:pt x="228516" y="34000"/>
                        <a:pt x="222237" y="21007"/>
                        <a:pt x="192320" y="10937"/>
                      </a:cubicBezTo>
                      <a:cubicBezTo>
                        <a:pt x="171365" y="3884"/>
                        <a:pt x="143642" y="0"/>
                        <a:pt x="114259" y="0"/>
                      </a:cubicBezTo>
                      <a:cubicBezTo>
                        <a:pt x="84875" y="0"/>
                        <a:pt x="57152" y="3884"/>
                        <a:pt x="36196" y="10937"/>
                      </a:cubicBezTo>
                      <a:cubicBezTo>
                        <a:pt x="6280" y="21007"/>
                        <a:pt x="0" y="34000"/>
                        <a:pt x="0" y="43126"/>
                      </a:cubicBezTo>
                      <a:lnTo>
                        <a:pt x="0" y="258742"/>
                      </a:lnTo>
                      <a:cubicBezTo>
                        <a:pt x="0" y="267868"/>
                        <a:pt x="6280" y="280861"/>
                        <a:pt x="36196" y="290931"/>
                      </a:cubicBezTo>
                      <a:cubicBezTo>
                        <a:pt x="57151" y="297984"/>
                        <a:pt x="84874" y="301868"/>
                        <a:pt x="114258" y="301868"/>
                      </a:cubicBezTo>
                      <a:cubicBezTo>
                        <a:pt x="136487" y="301868"/>
                        <a:pt x="157757" y="299655"/>
                        <a:pt x="176034" y="295458"/>
                      </a:cubicBezTo>
                      <a:cubicBezTo>
                        <a:pt x="195337" y="310347"/>
                        <a:pt x="219511" y="319219"/>
                        <a:pt x="245722" y="319219"/>
                      </a:cubicBezTo>
                      <a:cubicBezTo>
                        <a:pt x="270650" y="319219"/>
                        <a:pt x="294339" y="311335"/>
                        <a:pt x="314229" y="296421"/>
                      </a:cubicBezTo>
                      <a:cubicBezTo>
                        <a:pt x="333458" y="282002"/>
                        <a:pt x="347925" y="261475"/>
                        <a:pt x="354966" y="238621"/>
                      </a:cubicBezTo>
                      <a:cubicBezTo>
                        <a:pt x="356108" y="234909"/>
                        <a:pt x="354026" y="230974"/>
                        <a:pt x="350315" y="229831"/>
                      </a:cubicBezTo>
                      <a:close/>
                      <a:moveTo>
                        <a:pt x="114259" y="14063"/>
                      </a:moveTo>
                      <a:cubicBezTo>
                        <a:pt x="175422" y="14063"/>
                        <a:pt x="214455" y="31276"/>
                        <a:pt x="214455" y="43126"/>
                      </a:cubicBezTo>
                      <a:cubicBezTo>
                        <a:pt x="214455" y="54984"/>
                        <a:pt x="175422" y="72210"/>
                        <a:pt x="114259" y="72210"/>
                      </a:cubicBezTo>
                      <a:cubicBezTo>
                        <a:pt x="53095" y="72210"/>
                        <a:pt x="14063" y="54985"/>
                        <a:pt x="14063" y="43126"/>
                      </a:cubicBezTo>
                      <a:cubicBezTo>
                        <a:pt x="14063" y="31276"/>
                        <a:pt x="53095" y="14063"/>
                        <a:pt x="114259" y="14063"/>
                      </a:cubicBezTo>
                      <a:close/>
                      <a:moveTo>
                        <a:pt x="14063" y="64897"/>
                      </a:moveTo>
                      <a:cubicBezTo>
                        <a:pt x="19375" y="68524"/>
                        <a:pt x="26551" y="72077"/>
                        <a:pt x="36195" y="75325"/>
                      </a:cubicBezTo>
                      <a:cubicBezTo>
                        <a:pt x="57155" y="82385"/>
                        <a:pt x="84878" y="86273"/>
                        <a:pt x="114259" y="86273"/>
                      </a:cubicBezTo>
                      <a:cubicBezTo>
                        <a:pt x="143639" y="86273"/>
                        <a:pt x="171362" y="82384"/>
                        <a:pt x="192322" y="75325"/>
                      </a:cubicBezTo>
                      <a:cubicBezTo>
                        <a:pt x="201966" y="72077"/>
                        <a:pt x="209142" y="68524"/>
                        <a:pt x="214455" y="64897"/>
                      </a:cubicBezTo>
                      <a:lnTo>
                        <a:pt x="214455" y="95122"/>
                      </a:lnTo>
                      <a:cubicBezTo>
                        <a:pt x="197035" y="100081"/>
                        <a:pt x="181303" y="109081"/>
                        <a:pt x="168333" y="121033"/>
                      </a:cubicBezTo>
                      <a:cubicBezTo>
                        <a:pt x="152106" y="124356"/>
                        <a:pt x="133461" y="126114"/>
                        <a:pt x="114259" y="126114"/>
                      </a:cubicBezTo>
                      <a:cubicBezTo>
                        <a:pt x="53095" y="126114"/>
                        <a:pt x="14063" y="108889"/>
                        <a:pt x="14063" y="97031"/>
                      </a:cubicBezTo>
                      <a:close/>
                      <a:moveTo>
                        <a:pt x="14063" y="118801"/>
                      </a:moveTo>
                      <a:cubicBezTo>
                        <a:pt x="19375" y="122428"/>
                        <a:pt x="26551" y="125980"/>
                        <a:pt x="36195" y="129229"/>
                      </a:cubicBezTo>
                      <a:cubicBezTo>
                        <a:pt x="57155" y="136289"/>
                        <a:pt x="84878" y="140176"/>
                        <a:pt x="114259" y="140176"/>
                      </a:cubicBezTo>
                      <a:cubicBezTo>
                        <a:pt x="127738" y="140176"/>
                        <a:pt x="140984" y="139342"/>
                        <a:pt x="153417" y="137739"/>
                      </a:cubicBezTo>
                      <a:cubicBezTo>
                        <a:pt x="144454" y="149995"/>
                        <a:pt x="137865" y="164090"/>
                        <a:pt x="134350" y="179348"/>
                      </a:cubicBezTo>
                      <a:cubicBezTo>
                        <a:pt x="127718" y="179787"/>
                        <a:pt x="120985" y="180018"/>
                        <a:pt x="114259" y="180018"/>
                      </a:cubicBezTo>
                      <a:cubicBezTo>
                        <a:pt x="53095" y="180018"/>
                        <a:pt x="14063" y="162792"/>
                        <a:pt x="14063" y="150934"/>
                      </a:cubicBezTo>
                      <a:close/>
                      <a:moveTo>
                        <a:pt x="14063" y="172705"/>
                      </a:moveTo>
                      <a:cubicBezTo>
                        <a:pt x="19375" y="176333"/>
                        <a:pt x="26551" y="179885"/>
                        <a:pt x="36195" y="183133"/>
                      </a:cubicBezTo>
                      <a:cubicBezTo>
                        <a:pt x="57155" y="190193"/>
                        <a:pt x="84878" y="194081"/>
                        <a:pt x="114259" y="194081"/>
                      </a:cubicBezTo>
                      <a:cubicBezTo>
                        <a:pt x="120193" y="194081"/>
                        <a:pt x="126131" y="193901"/>
                        <a:pt x="132013" y="193573"/>
                      </a:cubicBezTo>
                      <a:cubicBezTo>
                        <a:pt x="131638" y="197331"/>
                        <a:pt x="131443" y="201142"/>
                        <a:pt x="131443" y="204998"/>
                      </a:cubicBezTo>
                      <a:cubicBezTo>
                        <a:pt x="131443" y="214731"/>
                        <a:pt x="132671" y="224183"/>
                        <a:pt x="134973" y="233210"/>
                      </a:cubicBezTo>
                      <a:cubicBezTo>
                        <a:pt x="128163" y="233667"/>
                        <a:pt x="121228" y="233902"/>
                        <a:pt x="114258" y="233902"/>
                      </a:cubicBezTo>
                      <a:cubicBezTo>
                        <a:pt x="53095" y="233902"/>
                        <a:pt x="14063" y="216688"/>
                        <a:pt x="14063" y="204838"/>
                      </a:cubicBezTo>
                      <a:close/>
                      <a:moveTo>
                        <a:pt x="114259" y="287806"/>
                      </a:moveTo>
                      <a:cubicBezTo>
                        <a:pt x="53095" y="287806"/>
                        <a:pt x="14063" y="270592"/>
                        <a:pt x="14063" y="258742"/>
                      </a:cubicBezTo>
                      <a:lnTo>
                        <a:pt x="14063" y="226604"/>
                      </a:lnTo>
                      <a:cubicBezTo>
                        <a:pt x="19375" y="230230"/>
                        <a:pt x="26552" y="233781"/>
                        <a:pt x="36196" y="237027"/>
                      </a:cubicBezTo>
                      <a:cubicBezTo>
                        <a:pt x="57151" y="244080"/>
                        <a:pt x="84874" y="247965"/>
                        <a:pt x="114258" y="247965"/>
                      </a:cubicBezTo>
                      <a:cubicBezTo>
                        <a:pt x="122746" y="247965"/>
                        <a:pt x="131190" y="247632"/>
                        <a:pt x="139442" y="246983"/>
                      </a:cubicBezTo>
                      <a:cubicBezTo>
                        <a:pt x="144904" y="260748"/>
                        <a:pt x="152968" y="273208"/>
                        <a:pt x="163025" y="283754"/>
                      </a:cubicBezTo>
                      <a:cubicBezTo>
                        <a:pt x="148132" y="286413"/>
                        <a:pt x="131531" y="287806"/>
                        <a:pt x="114259" y="287806"/>
                      </a:cubicBezTo>
                      <a:close/>
                    </a:path>
                  </a:pathLst>
                </a:custGeom>
                <a:solidFill>
                  <a:schemeClr val="bg1"/>
                </a:solidFill>
                <a:ln w="688" cap="flat">
                  <a:noFill/>
                  <a:prstDash val="solid"/>
                  <a:miter/>
                </a:ln>
              </p:spPr>
              <p:txBody>
                <a:bodyPr rtlCol="0" anchor="ctr"/>
                <a:lstStyle/>
                <a:p>
                  <a:endParaRPr lang="en-IN"/>
                </a:p>
              </p:txBody>
            </p:sp>
            <p:sp>
              <p:nvSpPr>
                <p:cNvPr id="206" name="Freeform: Shape 205">
                  <a:extLst>
                    <a:ext uri="{FF2B5EF4-FFF2-40B4-BE49-F238E27FC236}">
                      <a16:creationId xmlns:a16="http://schemas.microsoft.com/office/drawing/2014/main" id="{5D289837-E252-4549-80C0-1793452CB8B8}"/>
                    </a:ext>
                  </a:extLst>
                </p:cNvPr>
                <p:cNvSpPr/>
                <p:nvPr/>
              </p:nvSpPr>
              <p:spPr>
                <a:xfrm>
                  <a:off x="2396163" y="1508014"/>
                  <a:ext cx="97093" cy="144738"/>
                </a:xfrm>
                <a:custGeom>
                  <a:avLst/>
                  <a:gdLst>
                    <a:gd name="connsiteX0" fmla="*/ 97093 w 97093"/>
                    <a:gd name="connsiteY0" fmla="*/ 47250 h 144738"/>
                    <a:gd name="connsiteX1" fmla="*/ 71961 w 97093"/>
                    <a:gd name="connsiteY1" fmla="*/ 15883 h 144738"/>
                    <a:gd name="connsiteX2" fmla="*/ 71961 w 97093"/>
                    <a:gd name="connsiteY2" fmla="*/ 7031 h 144738"/>
                    <a:gd name="connsiteX3" fmla="*/ 64929 w 97093"/>
                    <a:gd name="connsiteY3" fmla="*/ 0 h 144738"/>
                    <a:gd name="connsiteX4" fmla="*/ 57898 w 97093"/>
                    <a:gd name="connsiteY4" fmla="*/ 7031 h 144738"/>
                    <a:gd name="connsiteX5" fmla="*/ 57898 w 97093"/>
                    <a:gd name="connsiteY5" fmla="*/ 15100 h 144738"/>
                    <a:gd name="connsiteX6" fmla="*/ 35587 w 97093"/>
                    <a:gd name="connsiteY6" fmla="*/ 15100 h 144738"/>
                    <a:gd name="connsiteX7" fmla="*/ 35587 w 97093"/>
                    <a:gd name="connsiteY7" fmla="*/ 7031 h 144738"/>
                    <a:gd name="connsiteX8" fmla="*/ 28556 w 97093"/>
                    <a:gd name="connsiteY8" fmla="*/ 0 h 144738"/>
                    <a:gd name="connsiteX9" fmla="*/ 21525 w 97093"/>
                    <a:gd name="connsiteY9" fmla="*/ 7031 h 144738"/>
                    <a:gd name="connsiteX10" fmla="*/ 21525 w 97093"/>
                    <a:gd name="connsiteY10" fmla="*/ 15100 h 144738"/>
                    <a:gd name="connsiteX11" fmla="*/ 7031 w 97093"/>
                    <a:gd name="connsiteY11" fmla="*/ 15100 h 144738"/>
                    <a:gd name="connsiteX12" fmla="*/ 0 w 97093"/>
                    <a:gd name="connsiteY12" fmla="*/ 22131 h 144738"/>
                    <a:gd name="connsiteX13" fmla="*/ 7031 w 97093"/>
                    <a:gd name="connsiteY13" fmla="*/ 29162 h 144738"/>
                    <a:gd name="connsiteX14" fmla="*/ 20528 w 97093"/>
                    <a:gd name="connsiteY14" fmla="*/ 29162 h 144738"/>
                    <a:gd name="connsiteX15" fmla="*/ 20528 w 97093"/>
                    <a:gd name="connsiteY15" fmla="*/ 72369 h 144738"/>
                    <a:gd name="connsiteX16" fmla="*/ 20528 w 97093"/>
                    <a:gd name="connsiteY16" fmla="*/ 115576 h 144738"/>
                    <a:gd name="connsiteX17" fmla="*/ 7031 w 97093"/>
                    <a:gd name="connsiteY17" fmla="*/ 115576 h 144738"/>
                    <a:gd name="connsiteX18" fmla="*/ 0 w 97093"/>
                    <a:gd name="connsiteY18" fmla="*/ 122607 h 144738"/>
                    <a:gd name="connsiteX19" fmla="*/ 7031 w 97093"/>
                    <a:gd name="connsiteY19" fmla="*/ 129639 h 144738"/>
                    <a:gd name="connsiteX20" fmla="*/ 21525 w 97093"/>
                    <a:gd name="connsiteY20" fmla="*/ 129639 h 144738"/>
                    <a:gd name="connsiteX21" fmla="*/ 21525 w 97093"/>
                    <a:gd name="connsiteY21" fmla="*/ 137707 h 144738"/>
                    <a:gd name="connsiteX22" fmla="*/ 28556 w 97093"/>
                    <a:gd name="connsiteY22" fmla="*/ 144738 h 144738"/>
                    <a:gd name="connsiteX23" fmla="*/ 35587 w 97093"/>
                    <a:gd name="connsiteY23" fmla="*/ 137707 h 144738"/>
                    <a:gd name="connsiteX24" fmla="*/ 35587 w 97093"/>
                    <a:gd name="connsiteY24" fmla="*/ 129639 h 144738"/>
                    <a:gd name="connsiteX25" fmla="*/ 57898 w 97093"/>
                    <a:gd name="connsiteY25" fmla="*/ 129639 h 144738"/>
                    <a:gd name="connsiteX26" fmla="*/ 57898 w 97093"/>
                    <a:gd name="connsiteY26" fmla="*/ 137707 h 144738"/>
                    <a:gd name="connsiteX27" fmla="*/ 64929 w 97093"/>
                    <a:gd name="connsiteY27" fmla="*/ 144738 h 144738"/>
                    <a:gd name="connsiteX28" fmla="*/ 71961 w 97093"/>
                    <a:gd name="connsiteY28" fmla="*/ 137707 h 144738"/>
                    <a:gd name="connsiteX29" fmla="*/ 71961 w 97093"/>
                    <a:gd name="connsiteY29" fmla="*/ 128855 h 144738"/>
                    <a:gd name="connsiteX30" fmla="*/ 97093 w 97093"/>
                    <a:gd name="connsiteY30" fmla="*/ 97488 h 144738"/>
                    <a:gd name="connsiteX31" fmla="*/ 84970 w 97093"/>
                    <a:gd name="connsiteY31" fmla="*/ 72369 h 144738"/>
                    <a:gd name="connsiteX32" fmla="*/ 97093 w 97093"/>
                    <a:gd name="connsiteY32" fmla="*/ 47250 h 144738"/>
                    <a:gd name="connsiteX33" fmla="*/ 64929 w 97093"/>
                    <a:gd name="connsiteY33" fmla="*/ 115576 h 144738"/>
                    <a:gd name="connsiteX34" fmla="*/ 34591 w 97093"/>
                    <a:gd name="connsiteY34" fmla="*/ 115576 h 144738"/>
                    <a:gd name="connsiteX35" fmla="*/ 34591 w 97093"/>
                    <a:gd name="connsiteY35" fmla="*/ 79400 h 144738"/>
                    <a:gd name="connsiteX36" fmla="*/ 64929 w 97093"/>
                    <a:gd name="connsiteY36" fmla="*/ 79400 h 144738"/>
                    <a:gd name="connsiteX37" fmla="*/ 83031 w 97093"/>
                    <a:gd name="connsiteY37" fmla="*/ 97488 h 144738"/>
                    <a:gd name="connsiteX38" fmla="*/ 64929 w 97093"/>
                    <a:gd name="connsiteY38" fmla="*/ 115576 h 144738"/>
                    <a:gd name="connsiteX39" fmla="*/ 64929 w 97093"/>
                    <a:gd name="connsiteY39" fmla="*/ 65338 h 144738"/>
                    <a:gd name="connsiteX40" fmla="*/ 34591 w 97093"/>
                    <a:gd name="connsiteY40" fmla="*/ 65338 h 144738"/>
                    <a:gd name="connsiteX41" fmla="*/ 34591 w 97093"/>
                    <a:gd name="connsiteY41" fmla="*/ 29162 h 144738"/>
                    <a:gd name="connsiteX42" fmla="*/ 64929 w 97093"/>
                    <a:gd name="connsiteY42" fmla="*/ 29162 h 144738"/>
                    <a:gd name="connsiteX43" fmla="*/ 83031 w 97093"/>
                    <a:gd name="connsiteY43" fmla="*/ 47250 h 144738"/>
                    <a:gd name="connsiteX44" fmla="*/ 64929 w 97093"/>
                    <a:gd name="connsiteY44" fmla="*/ 65338 h 1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7093" h="144738">
                      <a:moveTo>
                        <a:pt x="97093" y="47250"/>
                      </a:moveTo>
                      <a:cubicBezTo>
                        <a:pt x="97093" y="31937"/>
                        <a:pt x="86324" y="19098"/>
                        <a:pt x="71961" y="15883"/>
                      </a:cubicBezTo>
                      <a:lnTo>
                        <a:pt x="71961" y="7031"/>
                      </a:lnTo>
                      <a:cubicBezTo>
                        <a:pt x="71961" y="3148"/>
                        <a:pt x="68813" y="0"/>
                        <a:pt x="64929" y="0"/>
                      </a:cubicBezTo>
                      <a:cubicBezTo>
                        <a:pt x="61046" y="0"/>
                        <a:pt x="57898" y="3148"/>
                        <a:pt x="57898" y="7031"/>
                      </a:cubicBezTo>
                      <a:lnTo>
                        <a:pt x="57898" y="15100"/>
                      </a:lnTo>
                      <a:lnTo>
                        <a:pt x="35587" y="15100"/>
                      </a:lnTo>
                      <a:lnTo>
                        <a:pt x="35587" y="7031"/>
                      </a:lnTo>
                      <a:cubicBezTo>
                        <a:pt x="35587" y="3148"/>
                        <a:pt x="32439" y="0"/>
                        <a:pt x="28556" y="0"/>
                      </a:cubicBezTo>
                      <a:cubicBezTo>
                        <a:pt x="24673" y="0"/>
                        <a:pt x="21525" y="3148"/>
                        <a:pt x="21525" y="7031"/>
                      </a:cubicBezTo>
                      <a:lnTo>
                        <a:pt x="21525" y="15100"/>
                      </a:lnTo>
                      <a:lnTo>
                        <a:pt x="7031" y="15100"/>
                      </a:lnTo>
                      <a:cubicBezTo>
                        <a:pt x="3148" y="15100"/>
                        <a:pt x="0" y="18247"/>
                        <a:pt x="0" y="22131"/>
                      </a:cubicBezTo>
                      <a:cubicBezTo>
                        <a:pt x="0" y="26014"/>
                        <a:pt x="3148" y="29162"/>
                        <a:pt x="7031" y="29162"/>
                      </a:cubicBezTo>
                      <a:lnTo>
                        <a:pt x="20528" y="29162"/>
                      </a:lnTo>
                      <a:lnTo>
                        <a:pt x="20528" y="72369"/>
                      </a:lnTo>
                      <a:lnTo>
                        <a:pt x="20528" y="115576"/>
                      </a:lnTo>
                      <a:lnTo>
                        <a:pt x="7031" y="115576"/>
                      </a:lnTo>
                      <a:cubicBezTo>
                        <a:pt x="3148" y="115576"/>
                        <a:pt x="0" y="118724"/>
                        <a:pt x="0" y="122607"/>
                      </a:cubicBezTo>
                      <a:cubicBezTo>
                        <a:pt x="0" y="126491"/>
                        <a:pt x="3148" y="129639"/>
                        <a:pt x="7031" y="129639"/>
                      </a:cubicBezTo>
                      <a:lnTo>
                        <a:pt x="21525" y="129639"/>
                      </a:lnTo>
                      <a:lnTo>
                        <a:pt x="21525" y="137707"/>
                      </a:lnTo>
                      <a:cubicBezTo>
                        <a:pt x="21525" y="141590"/>
                        <a:pt x="24673" y="144738"/>
                        <a:pt x="28556" y="144738"/>
                      </a:cubicBezTo>
                      <a:cubicBezTo>
                        <a:pt x="32439" y="144738"/>
                        <a:pt x="35587" y="141590"/>
                        <a:pt x="35587" y="137707"/>
                      </a:cubicBezTo>
                      <a:lnTo>
                        <a:pt x="35587" y="129639"/>
                      </a:lnTo>
                      <a:lnTo>
                        <a:pt x="57898" y="129639"/>
                      </a:lnTo>
                      <a:lnTo>
                        <a:pt x="57898" y="137707"/>
                      </a:lnTo>
                      <a:cubicBezTo>
                        <a:pt x="57898" y="141590"/>
                        <a:pt x="61046" y="144738"/>
                        <a:pt x="64929" y="144738"/>
                      </a:cubicBezTo>
                      <a:cubicBezTo>
                        <a:pt x="68813" y="144738"/>
                        <a:pt x="71961" y="141590"/>
                        <a:pt x="71961" y="137707"/>
                      </a:cubicBezTo>
                      <a:lnTo>
                        <a:pt x="71961" y="128855"/>
                      </a:lnTo>
                      <a:cubicBezTo>
                        <a:pt x="86324" y="125640"/>
                        <a:pt x="97093" y="112802"/>
                        <a:pt x="97093" y="97488"/>
                      </a:cubicBezTo>
                      <a:cubicBezTo>
                        <a:pt x="97093" y="87331"/>
                        <a:pt x="92351" y="78266"/>
                        <a:pt x="84970" y="72369"/>
                      </a:cubicBezTo>
                      <a:cubicBezTo>
                        <a:pt x="92351" y="66473"/>
                        <a:pt x="97093" y="57407"/>
                        <a:pt x="97093" y="47250"/>
                      </a:cubicBezTo>
                      <a:close/>
                      <a:moveTo>
                        <a:pt x="64929" y="115576"/>
                      </a:moveTo>
                      <a:lnTo>
                        <a:pt x="34591" y="115576"/>
                      </a:lnTo>
                      <a:lnTo>
                        <a:pt x="34591" y="79400"/>
                      </a:lnTo>
                      <a:lnTo>
                        <a:pt x="64929" y="79400"/>
                      </a:lnTo>
                      <a:cubicBezTo>
                        <a:pt x="74910" y="79400"/>
                        <a:pt x="83031" y="87514"/>
                        <a:pt x="83031" y="97488"/>
                      </a:cubicBezTo>
                      <a:cubicBezTo>
                        <a:pt x="83031" y="107462"/>
                        <a:pt x="74910" y="115576"/>
                        <a:pt x="64929" y="115576"/>
                      </a:cubicBezTo>
                      <a:close/>
                      <a:moveTo>
                        <a:pt x="64929" y="65338"/>
                      </a:moveTo>
                      <a:lnTo>
                        <a:pt x="34591" y="65338"/>
                      </a:lnTo>
                      <a:lnTo>
                        <a:pt x="34591" y="29162"/>
                      </a:lnTo>
                      <a:lnTo>
                        <a:pt x="64929" y="29162"/>
                      </a:lnTo>
                      <a:cubicBezTo>
                        <a:pt x="74910" y="29162"/>
                        <a:pt x="83031" y="37276"/>
                        <a:pt x="83031" y="47250"/>
                      </a:cubicBezTo>
                      <a:cubicBezTo>
                        <a:pt x="83031" y="57224"/>
                        <a:pt x="74910" y="65338"/>
                        <a:pt x="64929" y="65338"/>
                      </a:cubicBezTo>
                      <a:close/>
                    </a:path>
                  </a:pathLst>
                </a:custGeom>
                <a:solidFill>
                  <a:schemeClr val="bg1"/>
                </a:solidFill>
                <a:ln w="688" cap="flat">
                  <a:noFill/>
                  <a:prstDash val="solid"/>
                  <a:miter/>
                </a:ln>
              </p:spPr>
              <p:txBody>
                <a:bodyPr rtlCol="0" anchor="ctr"/>
                <a:lstStyle/>
                <a:p>
                  <a:endParaRPr lang="en-IN"/>
                </a:p>
              </p:txBody>
            </p:sp>
          </p:grpSp>
        </p:grpSp>
        <p:grpSp>
          <p:nvGrpSpPr>
            <p:cNvPr id="229" name="Group 228">
              <a:extLst>
                <a:ext uri="{FF2B5EF4-FFF2-40B4-BE49-F238E27FC236}">
                  <a16:creationId xmlns:a16="http://schemas.microsoft.com/office/drawing/2014/main" id="{0E458D22-EF2A-4918-8B39-AE47D06E5FF9}"/>
                </a:ext>
              </a:extLst>
            </p:cNvPr>
            <p:cNvGrpSpPr/>
            <p:nvPr/>
          </p:nvGrpSpPr>
          <p:grpSpPr>
            <a:xfrm>
              <a:off x="238905" y="1222843"/>
              <a:ext cx="1260068" cy="1501499"/>
              <a:chOff x="191635" y="1222843"/>
              <a:chExt cx="1260068" cy="1501499"/>
            </a:xfrm>
          </p:grpSpPr>
          <p:sp>
            <p:nvSpPr>
              <p:cNvPr id="19" name="Rectangle 18">
                <a:extLst>
                  <a:ext uri="{FF2B5EF4-FFF2-40B4-BE49-F238E27FC236}">
                    <a16:creationId xmlns:a16="http://schemas.microsoft.com/office/drawing/2014/main" id="{ABAB5371-AB3C-4947-85F3-B80CA42D7930}"/>
                  </a:ext>
                </a:extLst>
              </p:cNvPr>
              <p:cNvSpPr/>
              <p:nvPr/>
            </p:nvSpPr>
            <p:spPr bwMode="auto">
              <a:xfrm>
                <a:off x="315389" y="2339016"/>
                <a:ext cx="1077227" cy="267197"/>
              </a:xfrm>
              <a:custGeom>
                <a:avLst/>
                <a:gdLst>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22621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92868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85724 h 226218"/>
                  <a:gd name="connsiteX4" fmla="*/ 0 w 912018"/>
                  <a:gd name="connsiteY4" fmla="*/ 0 h 226218"/>
                  <a:gd name="connsiteX0" fmla="*/ 0 w 912018"/>
                  <a:gd name="connsiteY0" fmla="*/ 0 h 226218"/>
                  <a:gd name="connsiteX1" fmla="*/ 912018 w 912018"/>
                  <a:gd name="connsiteY1" fmla="*/ 0 h 226218"/>
                  <a:gd name="connsiteX2" fmla="*/ 912018 w 912018"/>
                  <a:gd name="connsiteY2" fmla="*/ 226218 h 226218"/>
                  <a:gd name="connsiteX3" fmla="*/ 0 w 912018"/>
                  <a:gd name="connsiteY3" fmla="*/ 78580 h 226218"/>
                  <a:gd name="connsiteX4" fmla="*/ 0 w 912018"/>
                  <a:gd name="connsiteY4" fmla="*/ 0 h 22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18" h="226218">
                    <a:moveTo>
                      <a:pt x="0" y="0"/>
                    </a:moveTo>
                    <a:lnTo>
                      <a:pt x="912018" y="0"/>
                    </a:lnTo>
                    <a:lnTo>
                      <a:pt x="912018" y="226218"/>
                    </a:lnTo>
                    <a:cubicBezTo>
                      <a:pt x="653256" y="222249"/>
                      <a:pt x="115888" y="184943"/>
                      <a:pt x="0" y="78580"/>
                    </a:cubicBezTo>
                    <a:lnTo>
                      <a:pt x="0" y="0"/>
                    </a:lnTo>
                    <a:close/>
                  </a:path>
                </a:pathLst>
              </a:custGeom>
              <a:solidFill>
                <a:srgbClr val="338DCD"/>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7" name="Rectangle 16">
                <a:extLst>
                  <a:ext uri="{FF2B5EF4-FFF2-40B4-BE49-F238E27FC236}">
                    <a16:creationId xmlns:a16="http://schemas.microsoft.com/office/drawing/2014/main" id="{E31EA6A3-9F69-4B91-A9E9-A991B38A50A9}"/>
                  </a:ext>
                </a:extLst>
              </p:cNvPr>
              <p:cNvSpPr/>
              <p:nvPr/>
            </p:nvSpPr>
            <p:spPr bwMode="auto">
              <a:xfrm>
                <a:off x="191635" y="1442729"/>
                <a:ext cx="1200981" cy="1281613"/>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93" h="1085059">
                    <a:moveTo>
                      <a:pt x="0" y="0"/>
                    </a:moveTo>
                    <a:lnTo>
                      <a:pt x="1016793" y="0"/>
                    </a:lnTo>
                    <a:cubicBezTo>
                      <a:pt x="1015999" y="328349"/>
                      <a:pt x="1015206" y="656697"/>
                      <a:pt x="1014412" y="985046"/>
                    </a:cubicBezTo>
                    <a:lnTo>
                      <a:pt x="0" y="1085059"/>
                    </a:lnTo>
                    <a:lnTo>
                      <a:pt x="0" y="0"/>
                    </a:lnTo>
                    <a:close/>
                  </a:path>
                </a:pathLst>
              </a:cu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dirty="0"/>
              </a:p>
            </p:txBody>
          </p:sp>
          <p:sp>
            <p:nvSpPr>
              <p:cNvPr id="18" name="Rectangle 16">
                <a:extLst>
                  <a:ext uri="{FF2B5EF4-FFF2-40B4-BE49-F238E27FC236}">
                    <a16:creationId xmlns:a16="http://schemas.microsoft.com/office/drawing/2014/main" id="{4A00619E-2E1F-48FC-BB6F-1459662B095D}"/>
                  </a:ext>
                </a:extLst>
              </p:cNvPr>
              <p:cNvSpPr/>
              <p:nvPr/>
            </p:nvSpPr>
            <p:spPr bwMode="auto">
              <a:xfrm>
                <a:off x="191636" y="1310413"/>
                <a:ext cx="1200981" cy="1295799"/>
              </a:xfrm>
              <a:custGeom>
                <a:avLst/>
                <a:gdLst>
                  <a:gd name="connsiteX0" fmla="*/ 0 w 1016793"/>
                  <a:gd name="connsiteY0" fmla="*/ 0 h 1085059"/>
                  <a:gd name="connsiteX1" fmla="*/ 1016793 w 1016793"/>
                  <a:gd name="connsiteY1" fmla="*/ 0 h 1085059"/>
                  <a:gd name="connsiteX2" fmla="*/ 1016793 w 1016793"/>
                  <a:gd name="connsiteY2" fmla="*/ 1085059 h 1085059"/>
                  <a:gd name="connsiteX3" fmla="*/ 0 w 1016793"/>
                  <a:gd name="connsiteY3" fmla="*/ 1085059 h 1085059"/>
                  <a:gd name="connsiteX4" fmla="*/ 0 w 1016793"/>
                  <a:gd name="connsiteY4" fmla="*/ 0 h 1085059"/>
                  <a:gd name="connsiteX0" fmla="*/ 0 w 1016793"/>
                  <a:gd name="connsiteY0" fmla="*/ 0 h 1085059"/>
                  <a:gd name="connsiteX1" fmla="*/ 1016793 w 1016793"/>
                  <a:gd name="connsiteY1" fmla="*/ 0 h 1085059"/>
                  <a:gd name="connsiteX2" fmla="*/ 1014412 w 1016793"/>
                  <a:gd name="connsiteY2" fmla="*/ 985046 h 1085059"/>
                  <a:gd name="connsiteX3" fmla="*/ 0 w 1016793"/>
                  <a:gd name="connsiteY3" fmla="*/ 1085059 h 1085059"/>
                  <a:gd name="connsiteX4" fmla="*/ 0 w 1016793"/>
                  <a:gd name="connsiteY4" fmla="*/ 0 h 1085059"/>
                  <a:gd name="connsiteX0" fmla="*/ 0 w 1016793"/>
                  <a:gd name="connsiteY0" fmla="*/ 0 h 985046"/>
                  <a:gd name="connsiteX1" fmla="*/ 1016793 w 1016793"/>
                  <a:gd name="connsiteY1" fmla="*/ 0 h 985046"/>
                  <a:gd name="connsiteX2" fmla="*/ 1014412 w 1016793"/>
                  <a:gd name="connsiteY2" fmla="*/ 985046 h 985046"/>
                  <a:gd name="connsiteX3" fmla="*/ 261937 w 1016793"/>
                  <a:gd name="connsiteY3" fmla="*/ 782641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121443 w 1016793"/>
                  <a:gd name="connsiteY3" fmla="*/ 849316 h 985046"/>
                  <a:gd name="connsiteX4" fmla="*/ 0 w 1016793"/>
                  <a:gd name="connsiteY4" fmla="*/ 0 h 985046"/>
                  <a:gd name="connsiteX0" fmla="*/ 0 w 1016793"/>
                  <a:gd name="connsiteY0" fmla="*/ 0 h 985046"/>
                  <a:gd name="connsiteX1" fmla="*/ 1016793 w 1016793"/>
                  <a:gd name="connsiteY1" fmla="*/ 0 h 985046"/>
                  <a:gd name="connsiteX2" fmla="*/ 1014412 w 1016793"/>
                  <a:gd name="connsiteY2" fmla="*/ 985046 h 985046"/>
                  <a:gd name="connsiteX3" fmla="*/ 345281 w 1016793"/>
                  <a:gd name="connsiteY3" fmla="*/ 882653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3 w 1016793"/>
                  <a:gd name="connsiteY4" fmla="*/ 849316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3824 w 1016793"/>
                  <a:gd name="connsiteY4" fmla="*/ 854079 h 985046"/>
                  <a:gd name="connsiteX5" fmla="*/ 0 w 1016793"/>
                  <a:gd name="connsiteY5" fmla="*/ 0 h 985046"/>
                  <a:gd name="connsiteX0" fmla="*/ 0 w 1016793"/>
                  <a:gd name="connsiteY0" fmla="*/ 0 h 985046"/>
                  <a:gd name="connsiteX1" fmla="*/ 1016793 w 1016793"/>
                  <a:gd name="connsiteY1" fmla="*/ 0 h 985046"/>
                  <a:gd name="connsiteX2" fmla="*/ 1014412 w 1016793"/>
                  <a:gd name="connsiteY2" fmla="*/ 985046 h 985046"/>
                  <a:gd name="connsiteX3" fmla="*/ 264318 w 1016793"/>
                  <a:gd name="connsiteY3" fmla="*/ 785022 h 985046"/>
                  <a:gd name="connsiteX4" fmla="*/ 121442 w 1016793"/>
                  <a:gd name="connsiteY4" fmla="*/ 854079 h 985046"/>
                  <a:gd name="connsiteX5" fmla="*/ 0 w 1016793"/>
                  <a:gd name="connsiteY5" fmla="*/ 0 h 98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93" h="985046">
                    <a:moveTo>
                      <a:pt x="0" y="0"/>
                    </a:moveTo>
                    <a:lnTo>
                      <a:pt x="1016793" y="0"/>
                    </a:lnTo>
                    <a:cubicBezTo>
                      <a:pt x="1015999" y="328349"/>
                      <a:pt x="1015206" y="656697"/>
                      <a:pt x="1014412" y="985046"/>
                    </a:cubicBezTo>
                    <a:cubicBezTo>
                      <a:pt x="812006" y="970759"/>
                      <a:pt x="850106" y="1018384"/>
                      <a:pt x="264318" y="785022"/>
                    </a:cubicBezTo>
                    <a:cubicBezTo>
                      <a:pt x="150018" y="894560"/>
                      <a:pt x="145255" y="846936"/>
                      <a:pt x="121442" y="854079"/>
                    </a:cubicBezTo>
                    <a:cubicBezTo>
                      <a:pt x="-73820" y="675749"/>
                      <a:pt x="40481" y="283105"/>
                      <a:pt x="0" y="0"/>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nvGrpSpPr>
              <p:cNvPr id="228" name="Group 227">
                <a:extLst>
                  <a:ext uri="{FF2B5EF4-FFF2-40B4-BE49-F238E27FC236}">
                    <a16:creationId xmlns:a16="http://schemas.microsoft.com/office/drawing/2014/main" id="{E5EFAF8B-9FE3-4ECB-977B-A6620FEAC324}"/>
                  </a:ext>
                </a:extLst>
              </p:cNvPr>
              <p:cNvGrpSpPr/>
              <p:nvPr/>
            </p:nvGrpSpPr>
            <p:grpSpPr>
              <a:xfrm>
                <a:off x="1218234" y="1222843"/>
                <a:ext cx="233469" cy="247510"/>
                <a:chOff x="1218234" y="1222843"/>
                <a:chExt cx="233469" cy="247510"/>
              </a:xfrm>
            </p:grpSpPr>
            <p:sp>
              <p:nvSpPr>
                <p:cNvPr id="10" name="Freeform: Shape 9">
                  <a:extLst>
                    <a:ext uri="{FF2B5EF4-FFF2-40B4-BE49-F238E27FC236}">
                      <a16:creationId xmlns:a16="http://schemas.microsoft.com/office/drawing/2014/main" id="{658A3C26-CA23-4B59-BD42-F04A77491610}"/>
                    </a:ext>
                  </a:extLst>
                </p:cNvPr>
                <p:cNvSpPr/>
                <p:nvPr/>
              </p:nvSpPr>
              <p:spPr>
                <a:xfrm>
                  <a:off x="1241702" y="1337398"/>
                  <a:ext cx="112393" cy="112397"/>
                </a:xfrm>
                <a:custGeom>
                  <a:avLst/>
                  <a:gdLst>
                    <a:gd name="connsiteX0" fmla="*/ 101784 w 712527"/>
                    <a:gd name="connsiteY0" fmla="*/ 712550 h 712549"/>
                    <a:gd name="connsiteX1" fmla="*/ 0 w 712527"/>
                    <a:gd name="connsiteY1" fmla="*/ 611128 h 712549"/>
                    <a:gd name="connsiteX2" fmla="*/ 29852 w 712527"/>
                    <a:gd name="connsiteY2" fmla="*/ 539014 h 712549"/>
                    <a:gd name="connsiteX3" fmla="*/ 537848 w 712527"/>
                    <a:gd name="connsiteY3" fmla="*/ 31017 h 712549"/>
                    <a:gd name="connsiteX4" fmla="*/ 681514 w 712527"/>
                    <a:gd name="connsiteY4" fmla="*/ 28521 h 712549"/>
                    <a:gd name="connsiteX5" fmla="*/ 684009 w 712527"/>
                    <a:gd name="connsiteY5" fmla="*/ 172187 h 712549"/>
                    <a:gd name="connsiteX6" fmla="*/ 681514 w 712527"/>
                    <a:gd name="connsiteY6" fmla="*/ 174683 h 712549"/>
                    <a:gd name="connsiteX7" fmla="*/ 173517 w 712527"/>
                    <a:gd name="connsiteY7" fmla="*/ 682679 h 712549"/>
                    <a:gd name="connsiteX8" fmla="*/ 101784 w 712527"/>
                    <a:gd name="connsiteY8" fmla="*/ 712550 h 7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27" h="712549">
                      <a:moveTo>
                        <a:pt x="101784" y="712550"/>
                      </a:moveTo>
                      <a:cubicBezTo>
                        <a:pt x="45672" y="712655"/>
                        <a:pt x="105" y="667239"/>
                        <a:pt x="0" y="611128"/>
                      </a:cubicBezTo>
                      <a:cubicBezTo>
                        <a:pt x="-48" y="584077"/>
                        <a:pt x="10697" y="558121"/>
                        <a:pt x="29852" y="539014"/>
                      </a:cubicBezTo>
                      <a:lnTo>
                        <a:pt x="537848" y="31017"/>
                      </a:lnTo>
                      <a:cubicBezTo>
                        <a:pt x="576834" y="-9340"/>
                        <a:pt x="641147" y="-10464"/>
                        <a:pt x="681514" y="28521"/>
                      </a:cubicBezTo>
                      <a:cubicBezTo>
                        <a:pt x="721871" y="67507"/>
                        <a:pt x="722986" y="131820"/>
                        <a:pt x="684009" y="172187"/>
                      </a:cubicBezTo>
                      <a:cubicBezTo>
                        <a:pt x="683190" y="173035"/>
                        <a:pt x="682362" y="173863"/>
                        <a:pt x="681514" y="174683"/>
                      </a:cubicBezTo>
                      <a:lnTo>
                        <a:pt x="173517" y="682679"/>
                      </a:lnTo>
                      <a:cubicBezTo>
                        <a:pt x="154515" y="701748"/>
                        <a:pt x="128711" y="712493"/>
                        <a:pt x="101784" y="712550"/>
                      </a:cubicBezTo>
                      <a:close/>
                    </a:path>
                  </a:pathLst>
                </a:custGeom>
                <a:solidFill>
                  <a:schemeClr val="accent2">
                    <a:lumMod val="50000"/>
                  </a:schemeClr>
                </a:solidFill>
                <a:ln w="9525"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614C6432-205D-45B0-A03C-304D23436B5C}"/>
                    </a:ext>
                  </a:extLst>
                </p:cNvPr>
                <p:cNvSpPr/>
                <p:nvPr/>
              </p:nvSpPr>
              <p:spPr>
                <a:xfrm>
                  <a:off x="1291442" y="1233652"/>
                  <a:ext cx="160261" cy="160262"/>
                </a:xfrm>
                <a:custGeom>
                  <a:avLst/>
                  <a:gdLst>
                    <a:gd name="connsiteX0" fmla="*/ 1015994 w 1015993"/>
                    <a:gd name="connsiteY0" fmla="*/ 507997 h 1015993"/>
                    <a:gd name="connsiteX1" fmla="*/ 507997 w 1015993"/>
                    <a:gd name="connsiteY1" fmla="*/ 1015994 h 1015993"/>
                    <a:gd name="connsiteX2" fmla="*/ 0 w 1015993"/>
                    <a:gd name="connsiteY2" fmla="*/ 507997 h 1015993"/>
                    <a:gd name="connsiteX3" fmla="*/ 507997 w 1015993"/>
                    <a:gd name="connsiteY3" fmla="*/ 0 h 1015993"/>
                    <a:gd name="connsiteX4" fmla="*/ 1015994 w 1015993"/>
                    <a:gd name="connsiteY4" fmla="*/ 507997 h 101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3" h="1015993">
                      <a:moveTo>
                        <a:pt x="1015994" y="507997"/>
                      </a:moveTo>
                      <a:cubicBezTo>
                        <a:pt x="1015994" y="788556"/>
                        <a:pt x="788556" y="1015994"/>
                        <a:pt x="507997" y="1015994"/>
                      </a:cubicBezTo>
                      <a:cubicBezTo>
                        <a:pt x="227438" y="1015994"/>
                        <a:pt x="0" y="788556"/>
                        <a:pt x="0" y="507997"/>
                      </a:cubicBezTo>
                      <a:cubicBezTo>
                        <a:pt x="0" y="227438"/>
                        <a:pt x="227438" y="0"/>
                        <a:pt x="507997" y="0"/>
                      </a:cubicBezTo>
                      <a:cubicBezTo>
                        <a:pt x="788556" y="0"/>
                        <a:pt x="1015994" y="227438"/>
                        <a:pt x="1015994" y="507997"/>
                      </a:cubicBezTo>
                      <a:close/>
                    </a:path>
                  </a:pathLst>
                </a:custGeom>
                <a:solidFill>
                  <a:schemeClr val="accent1"/>
                </a:solidFill>
                <a:ln w="9525" cap="flat">
                  <a:noFill/>
                  <a:prstDash val="solid"/>
                  <a:miter/>
                </a:ln>
              </p:spPr>
              <p:txBody>
                <a:bodyPr rtlCol="0" anchor="ctr"/>
                <a:lstStyle/>
                <a:p>
                  <a:endParaRPr lang="en-IN"/>
                </a:p>
              </p:txBody>
            </p:sp>
            <p:sp>
              <p:nvSpPr>
                <p:cNvPr id="13" name="Rectangle: Rounded Corners 12">
                  <a:extLst>
                    <a:ext uri="{FF2B5EF4-FFF2-40B4-BE49-F238E27FC236}">
                      <a16:creationId xmlns:a16="http://schemas.microsoft.com/office/drawing/2014/main" id="{B176D0A7-FA23-4376-AE92-BA589DB646C6}"/>
                    </a:ext>
                  </a:extLst>
                </p:cNvPr>
                <p:cNvSpPr/>
                <p:nvPr/>
              </p:nvSpPr>
              <p:spPr bwMode="auto">
                <a:xfrm rot="2458017">
                  <a:off x="1346235" y="1222843"/>
                  <a:ext cx="86810" cy="137700"/>
                </a:xfrm>
                <a:prstGeom prst="roundRect">
                  <a:avLst>
                    <a:gd name="adj" fmla="val 50000"/>
                  </a:avLst>
                </a:prstGeom>
                <a:solidFill>
                  <a:schemeClr val="accent2">
                    <a:lumMod val="5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5" name="Oval 14">
                  <a:extLst>
                    <a:ext uri="{FF2B5EF4-FFF2-40B4-BE49-F238E27FC236}">
                      <a16:creationId xmlns:a16="http://schemas.microsoft.com/office/drawing/2014/main" id="{0E95ADA8-E28E-4113-840C-167B039BE02C}"/>
                    </a:ext>
                  </a:extLst>
                </p:cNvPr>
                <p:cNvSpPr/>
                <p:nvPr/>
              </p:nvSpPr>
              <p:spPr bwMode="auto">
                <a:xfrm>
                  <a:off x="1218234" y="1402494"/>
                  <a:ext cx="67859" cy="67859"/>
                </a:xfrm>
                <a:prstGeom prst="ellipse">
                  <a:avLst/>
                </a:prstGeom>
                <a:solidFill>
                  <a:schemeClr val="tx1">
                    <a:alpha val="20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139" name="Rectangle 138">
                <a:extLst>
                  <a:ext uri="{FF2B5EF4-FFF2-40B4-BE49-F238E27FC236}">
                    <a16:creationId xmlns:a16="http://schemas.microsoft.com/office/drawing/2014/main" id="{038B1606-2836-4F2C-80F0-9AD449B41C62}"/>
                  </a:ext>
                </a:extLst>
              </p:cNvPr>
              <p:cNvSpPr/>
              <p:nvPr/>
            </p:nvSpPr>
            <p:spPr>
              <a:xfrm>
                <a:off x="197821" y="1911794"/>
                <a:ext cx="1055303" cy="307777"/>
              </a:xfrm>
              <a:prstGeom prst="rect">
                <a:avLst/>
              </a:prstGeom>
            </p:spPr>
            <p:txBody>
              <a:bodyPr wrap="square" anchor="ctr">
                <a:spAutoFit/>
              </a:bodyPr>
              <a:lstStyle/>
              <a:p>
                <a:pPr algn="ctr"/>
                <a:r>
                  <a:rPr lang="en-IN" sz="1400" b="1" dirty="0">
                    <a:solidFill>
                      <a:schemeClr val="bg1"/>
                    </a:solidFill>
                  </a:rPr>
                  <a:t>Philosophy</a:t>
                </a:r>
              </a:p>
            </p:txBody>
          </p:sp>
          <p:grpSp>
            <p:nvGrpSpPr>
              <p:cNvPr id="216" name="Group 215">
                <a:extLst>
                  <a:ext uri="{FF2B5EF4-FFF2-40B4-BE49-F238E27FC236}">
                    <a16:creationId xmlns:a16="http://schemas.microsoft.com/office/drawing/2014/main" id="{A333034A-E176-4B16-B68E-2E02909FD4AA}"/>
                  </a:ext>
                </a:extLst>
              </p:cNvPr>
              <p:cNvGrpSpPr>
                <a:grpSpLocks noChangeAspect="1"/>
              </p:cNvGrpSpPr>
              <p:nvPr/>
            </p:nvGrpSpPr>
            <p:grpSpPr>
              <a:xfrm>
                <a:off x="652677" y="1479333"/>
                <a:ext cx="322282" cy="324000"/>
                <a:chOff x="652677" y="1381589"/>
                <a:chExt cx="337500" cy="339299"/>
              </a:xfrm>
            </p:grpSpPr>
            <p:sp>
              <p:nvSpPr>
                <p:cNvPr id="208" name="Freeform: Shape 207">
                  <a:extLst>
                    <a:ext uri="{FF2B5EF4-FFF2-40B4-BE49-F238E27FC236}">
                      <a16:creationId xmlns:a16="http://schemas.microsoft.com/office/drawing/2014/main" id="{4A33FD59-921F-4A65-A677-4542B4E8477E}"/>
                    </a:ext>
                  </a:extLst>
                </p:cNvPr>
                <p:cNvSpPr/>
                <p:nvPr/>
              </p:nvSpPr>
              <p:spPr>
                <a:xfrm>
                  <a:off x="731428" y="1512764"/>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sp>
              <p:nvSpPr>
                <p:cNvPr id="209" name="Freeform: Shape 208">
                  <a:extLst>
                    <a:ext uri="{FF2B5EF4-FFF2-40B4-BE49-F238E27FC236}">
                      <a16:creationId xmlns:a16="http://schemas.microsoft.com/office/drawing/2014/main" id="{D8261EEA-859E-446D-8994-C46376C17BA7}"/>
                    </a:ext>
                  </a:extLst>
                </p:cNvPr>
                <p:cNvSpPr/>
                <p:nvPr/>
              </p:nvSpPr>
              <p:spPr>
                <a:xfrm>
                  <a:off x="787678" y="1512764"/>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sp>
              <p:nvSpPr>
                <p:cNvPr id="210" name="Freeform: Shape 209">
                  <a:extLst>
                    <a:ext uri="{FF2B5EF4-FFF2-40B4-BE49-F238E27FC236}">
                      <a16:creationId xmlns:a16="http://schemas.microsoft.com/office/drawing/2014/main" id="{FB620511-BBF1-4122-B0AD-10A11254C71E}"/>
                    </a:ext>
                  </a:extLst>
                </p:cNvPr>
                <p:cNvSpPr/>
                <p:nvPr/>
              </p:nvSpPr>
              <p:spPr>
                <a:xfrm>
                  <a:off x="652677" y="1381589"/>
                  <a:ext cx="337500" cy="339299"/>
                </a:xfrm>
                <a:custGeom>
                  <a:avLst/>
                  <a:gdLst>
                    <a:gd name="connsiteX0" fmla="*/ 332674 w 337500"/>
                    <a:gd name="connsiteY0" fmla="*/ 193106 h 339299"/>
                    <a:gd name="connsiteX1" fmla="*/ 310697 w 337500"/>
                    <a:gd name="connsiteY1" fmla="*/ 189967 h 339299"/>
                    <a:gd name="connsiteX2" fmla="*/ 307002 w 337500"/>
                    <a:gd name="connsiteY2" fmla="*/ 180967 h 339299"/>
                    <a:gd name="connsiteX3" fmla="*/ 320299 w 337500"/>
                    <a:gd name="connsiteY3" fmla="*/ 163237 h 339299"/>
                    <a:gd name="connsiteX4" fmla="*/ 319776 w 337500"/>
                    <a:gd name="connsiteY4" fmla="*/ 155886 h 339299"/>
                    <a:gd name="connsiteX5" fmla="*/ 295909 w 337500"/>
                    <a:gd name="connsiteY5" fmla="*/ 132019 h 339299"/>
                    <a:gd name="connsiteX6" fmla="*/ 292500 w 337500"/>
                    <a:gd name="connsiteY6" fmla="*/ 130427 h 339299"/>
                    <a:gd name="connsiteX7" fmla="*/ 292500 w 337500"/>
                    <a:gd name="connsiteY7" fmla="*/ 76281 h 339299"/>
                    <a:gd name="connsiteX8" fmla="*/ 309375 w 337500"/>
                    <a:gd name="connsiteY8" fmla="*/ 41175 h 339299"/>
                    <a:gd name="connsiteX9" fmla="*/ 283652 w 337500"/>
                    <a:gd name="connsiteY9" fmla="*/ 540 h 339299"/>
                    <a:gd name="connsiteX10" fmla="*/ 276164 w 337500"/>
                    <a:gd name="connsiteY10" fmla="*/ 3224 h 339299"/>
                    <a:gd name="connsiteX11" fmla="*/ 275625 w 337500"/>
                    <a:gd name="connsiteY11" fmla="*/ 5625 h 339299"/>
                    <a:gd name="connsiteX12" fmla="*/ 275625 w 337500"/>
                    <a:gd name="connsiteY12" fmla="*/ 37125 h 339299"/>
                    <a:gd name="connsiteX13" fmla="*/ 264375 w 337500"/>
                    <a:gd name="connsiteY13" fmla="*/ 40877 h 339299"/>
                    <a:gd name="connsiteX14" fmla="*/ 253125 w 337500"/>
                    <a:gd name="connsiteY14" fmla="*/ 37125 h 339299"/>
                    <a:gd name="connsiteX15" fmla="*/ 253125 w 337500"/>
                    <a:gd name="connsiteY15" fmla="*/ 5625 h 339299"/>
                    <a:gd name="connsiteX16" fmla="*/ 247477 w 337500"/>
                    <a:gd name="connsiteY16" fmla="*/ 24 h 339299"/>
                    <a:gd name="connsiteX17" fmla="*/ 245098 w 337500"/>
                    <a:gd name="connsiteY17" fmla="*/ 562 h 339299"/>
                    <a:gd name="connsiteX18" fmla="*/ 219375 w 337500"/>
                    <a:gd name="connsiteY18" fmla="*/ 41175 h 339299"/>
                    <a:gd name="connsiteX19" fmla="*/ 236250 w 337500"/>
                    <a:gd name="connsiteY19" fmla="*/ 76281 h 339299"/>
                    <a:gd name="connsiteX20" fmla="*/ 236250 w 337500"/>
                    <a:gd name="connsiteY20" fmla="*/ 114300 h 339299"/>
                    <a:gd name="connsiteX21" fmla="*/ 219375 w 337500"/>
                    <a:gd name="connsiteY21" fmla="*/ 114300 h 339299"/>
                    <a:gd name="connsiteX22" fmla="*/ 213807 w 337500"/>
                    <a:gd name="connsiteY22" fmla="*/ 119126 h 339299"/>
                    <a:gd name="connsiteX23" fmla="*/ 210167 w 337500"/>
                    <a:gd name="connsiteY23" fmla="*/ 144602 h 339299"/>
                    <a:gd name="connsiteX24" fmla="*/ 221305 w 337500"/>
                    <a:gd name="connsiteY24" fmla="*/ 146194 h 339299"/>
                    <a:gd name="connsiteX25" fmla="*/ 224252 w 337500"/>
                    <a:gd name="connsiteY25" fmla="*/ 125550 h 339299"/>
                    <a:gd name="connsiteX26" fmla="*/ 248248 w 337500"/>
                    <a:gd name="connsiteY26" fmla="*/ 125550 h 339299"/>
                    <a:gd name="connsiteX27" fmla="*/ 251196 w 337500"/>
                    <a:gd name="connsiteY27" fmla="*/ 146194 h 339299"/>
                    <a:gd name="connsiteX28" fmla="*/ 255190 w 337500"/>
                    <a:gd name="connsiteY28" fmla="*/ 150795 h 339299"/>
                    <a:gd name="connsiteX29" fmla="*/ 268690 w 337500"/>
                    <a:gd name="connsiteY29" fmla="*/ 156347 h 339299"/>
                    <a:gd name="connsiteX30" fmla="*/ 274770 w 337500"/>
                    <a:gd name="connsiteY30" fmla="*/ 155914 h 339299"/>
                    <a:gd name="connsiteX31" fmla="*/ 291426 w 337500"/>
                    <a:gd name="connsiteY31" fmla="*/ 143426 h 339299"/>
                    <a:gd name="connsiteX32" fmla="*/ 308391 w 337500"/>
                    <a:gd name="connsiteY32" fmla="*/ 160391 h 339299"/>
                    <a:gd name="connsiteX33" fmla="*/ 295875 w 337500"/>
                    <a:gd name="connsiteY33" fmla="*/ 177047 h 339299"/>
                    <a:gd name="connsiteX34" fmla="*/ 295442 w 337500"/>
                    <a:gd name="connsiteY34" fmla="*/ 183127 h 339299"/>
                    <a:gd name="connsiteX35" fmla="*/ 300994 w 337500"/>
                    <a:gd name="connsiteY35" fmla="*/ 196627 h 339299"/>
                    <a:gd name="connsiteX36" fmla="*/ 305595 w 337500"/>
                    <a:gd name="connsiteY36" fmla="*/ 200621 h 339299"/>
                    <a:gd name="connsiteX37" fmla="*/ 326239 w 337500"/>
                    <a:gd name="connsiteY37" fmla="*/ 203569 h 339299"/>
                    <a:gd name="connsiteX38" fmla="*/ 326239 w 337500"/>
                    <a:gd name="connsiteY38" fmla="*/ 227565 h 339299"/>
                    <a:gd name="connsiteX39" fmla="*/ 305595 w 337500"/>
                    <a:gd name="connsiteY39" fmla="*/ 230512 h 339299"/>
                    <a:gd name="connsiteX40" fmla="*/ 300994 w 337500"/>
                    <a:gd name="connsiteY40" fmla="*/ 234506 h 339299"/>
                    <a:gd name="connsiteX41" fmla="*/ 295442 w 337500"/>
                    <a:gd name="connsiteY41" fmla="*/ 248006 h 339299"/>
                    <a:gd name="connsiteX42" fmla="*/ 295875 w 337500"/>
                    <a:gd name="connsiteY42" fmla="*/ 254087 h 339299"/>
                    <a:gd name="connsiteX43" fmla="*/ 308363 w 337500"/>
                    <a:gd name="connsiteY43" fmla="*/ 270742 h 339299"/>
                    <a:gd name="connsiteX44" fmla="*/ 291398 w 337500"/>
                    <a:gd name="connsiteY44" fmla="*/ 287707 h 339299"/>
                    <a:gd name="connsiteX45" fmla="*/ 274753 w 337500"/>
                    <a:gd name="connsiteY45" fmla="*/ 275175 h 339299"/>
                    <a:gd name="connsiteX46" fmla="*/ 268673 w 337500"/>
                    <a:gd name="connsiteY46" fmla="*/ 274742 h 339299"/>
                    <a:gd name="connsiteX47" fmla="*/ 255173 w 337500"/>
                    <a:gd name="connsiteY47" fmla="*/ 280294 h 339299"/>
                    <a:gd name="connsiteX48" fmla="*/ 251179 w 337500"/>
                    <a:gd name="connsiteY48" fmla="*/ 284895 h 339299"/>
                    <a:gd name="connsiteX49" fmla="*/ 248248 w 337500"/>
                    <a:gd name="connsiteY49" fmla="*/ 305550 h 339299"/>
                    <a:gd name="connsiteX50" fmla="*/ 225000 w 337500"/>
                    <a:gd name="connsiteY50" fmla="*/ 305550 h 339299"/>
                    <a:gd name="connsiteX51" fmla="*/ 225000 w 337500"/>
                    <a:gd name="connsiteY51" fmla="*/ 281762 h 339299"/>
                    <a:gd name="connsiteX52" fmla="*/ 222469 w 337500"/>
                    <a:gd name="connsiteY52" fmla="*/ 264206 h 339299"/>
                    <a:gd name="connsiteX53" fmla="*/ 286046 w 337500"/>
                    <a:gd name="connsiteY53" fmla="*/ 229424 h 339299"/>
                    <a:gd name="connsiteX54" fmla="*/ 251264 w 337500"/>
                    <a:gd name="connsiteY54" fmla="*/ 165847 h 339299"/>
                    <a:gd name="connsiteX55" fmla="*/ 187687 w 337500"/>
                    <a:gd name="connsiteY55" fmla="*/ 200629 h 339299"/>
                    <a:gd name="connsiteX56" fmla="*/ 186503 w 337500"/>
                    <a:gd name="connsiteY56" fmla="*/ 224482 h 339299"/>
                    <a:gd name="connsiteX57" fmla="*/ 186103 w 337500"/>
                    <a:gd name="connsiteY57" fmla="*/ 224308 h 339299"/>
                    <a:gd name="connsiteX58" fmla="*/ 140625 w 337500"/>
                    <a:gd name="connsiteY58" fmla="*/ 206117 h 339299"/>
                    <a:gd name="connsiteX59" fmla="*/ 140625 w 337500"/>
                    <a:gd name="connsiteY59" fmla="*/ 197471 h 339299"/>
                    <a:gd name="connsiteX60" fmla="*/ 160195 w 337500"/>
                    <a:gd name="connsiteY60" fmla="*/ 181800 h 339299"/>
                    <a:gd name="connsiteX61" fmla="*/ 174375 w 337500"/>
                    <a:gd name="connsiteY61" fmla="*/ 181800 h 339299"/>
                    <a:gd name="connsiteX62" fmla="*/ 191250 w 337500"/>
                    <a:gd name="connsiteY62" fmla="*/ 164925 h 339299"/>
                    <a:gd name="connsiteX63" fmla="*/ 191250 w 337500"/>
                    <a:gd name="connsiteY63" fmla="*/ 152640 h 339299"/>
                    <a:gd name="connsiteX64" fmla="*/ 202500 w 337500"/>
                    <a:gd name="connsiteY64" fmla="*/ 136800 h 339299"/>
                    <a:gd name="connsiteX65" fmla="*/ 202500 w 337500"/>
                    <a:gd name="connsiteY65" fmla="*/ 119925 h 339299"/>
                    <a:gd name="connsiteX66" fmla="*/ 191250 w 337500"/>
                    <a:gd name="connsiteY66" fmla="*/ 104085 h 339299"/>
                    <a:gd name="connsiteX67" fmla="*/ 191250 w 337500"/>
                    <a:gd name="connsiteY67" fmla="*/ 97425 h 339299"/>
                    <a:gd name="connsiteX68" fmla="*/ 112500 w 337500"/>
                    <a:gd name="connsiteY68" fmla="*/ 18675 h 339299"/>
                    <a:gd name="connsiteX69" fmla="*/ 33750 w 337500"/>
                    <a:gd name="connsiteY69" fmla="*/ 97425 h 339299"/>
                    <a:gd name="connsiteX70" fmla="*/ 33750 w 337500"/>
                    <a:gd name="connsiteY70" fmla="*/ 104085 h 339299"/>
                    <a:gd name="connsiteX71" fmla="*/ 22500 w 337500"/>
                    <a:gd name="connsiteY71" fmla="*/ 119925 h 339299"/>
                    <a:gd name="connsiteX72" fmla="*/ 22500 w 337500"/>
                    <a:gd name="connsiteY72" fmla="*/ 136800 h 339299"/>
                    <a:gd name="connsiteX73" fmla="*/ 39375 w 337500"/>
                    <a:gd name="connsiteY73" fmla="*/ 153675 h 339299"/>
                    <a:gd name="connsiteX74" fmla="*/ 50625 w 337500"/>
                    <a:gd name="connsiteY74" fmla="*/ 153675 h 339299"/>
                    <a:gd name="connsiteX75" fmla="*/ 51688 w 337500"/>
                    <a:gd name="connsiteY75" fmla="*/ 153596 h 339299"/>
                    <a:gd name="connsiteX76" fmla="*/ 84375 w 337500"/>
                    <a:gd name="connsiteY76" fmla="*/ 197471 h 339299"/>
                    <a:gd name="connsiteX77" fmla="*/ 84375 w 337500"/>
                    <a:gd name="connsiteY77" fmla="*/ 206117 h 339299"/>
                    <a:gd name="connsiteX78" fmla="*/ 38897 w 337500"/>
                    <a:gd name="connsiteY78" fmla="*/ 224308 h 339299"/>
                    <a:gd name="connsiteX79" fmla="*/ 0 w 337500"/>
                    <a:gd name="connsiteY79" fmla="*/ 281762 h 339299"/>
                    <a:gd name="connsiteX80" fmla="*/ 0 w 337500"/>
                    <a:gd name="connsiteY80" fmla="*/ 333675 h 339299"/>
                    <a:gd name="connsiteX81" fmla="*/ 5625 w 337500"/>
                    <a:gd name="connsiteY81" fmla="*/ 339300 h 339299"/>
                    <a:gd name="connsiteX82" fmla="*/ 219375 w 337500"/>
                    <a:gd name="connsiteY82" fmla="*/ 339300 h 339299"/>
                    <a:gd name="connsiteX83" fmla="*/ 225000 w 337500"/>
                    <a:gd name="connsiteY83" fmla="*/ 333675 h 339299"/>
                    <a:gd name="connsiteX84" fmla="*/ 225000 w 337500"/>
                    <a:gd name="connsiteY84" fmla="*/ 316800 h 339299"/>
                    <a:gd name="connsiteX85" fmla="*/ 253125 w 337500"/>
                    <a:gd name="connsiteY85" fmla="*/ 316800 h 339299"/>
                    <a:gd name="connsiteX86" fmla="*/ 258694 w 337500"/>
                    <a:gd name="connsiteY86" fmla="*/ 311974 h 339299"/>
                    <a:gd name="connsiteX87" fmla="*/ 261833 w 337500"/>
                    <a:gd name="connsiteY87" fmla="*/ 289997 h 339299"/>
                    <a:gd name="connsiteX88" fmla="*/ 270833 w 337500"/>
                    <a:gd name="connsiteY88" fmla="*/ 286301 h 339299"/>
                    <a:gd name="connsiteX89" fmla="*/ 288563 w 337500"/>
                    <a:gd name="connsiteY89" fmla="*/ 299599 h 339299"/>
                    <a:gd name="connsiteX90" fmla="*/ 295915 w 337500"/>
                    <a:gd name="connsiteY90" fmla="*/ 299076 h 339299"/>
                    <a:gd name="connsiteX91" fmla="*/ 319782 w 337500"/>
                    <a:gd name="connsiteY91" fmla="*/ 275209 h 339299"/>
                    <a:gd name="connsiteX92" fmla="*/ 320305 w 337500"/>
                    <a:gd name="connsiteY92" fmla="*/ 267857 h 339299"/>
                    <a:gd name="connsiteX93" fmla="*/ 307007 w 337500"/>
                    <a:gd name="connsiteY93" fmla="*/ 250127 h 339299"/>
                    <a:gd name="connsiteX94" fmla="*/ 310703 w 337500"/>
                    <a:gd name="connsiteY94" fmla="*/ 241127 h 339299"/>
                    <a:gd name="connsiteX95" fmla="*/ 332680 w 337500"/>
                    <a:gd name="connsiteY95" fmla="*/ 237988 h 339299"/>
                    <a:gd name="connsiteX96" fmla="*/ 337500 w 337500"/>
                    <a:gd name="connsiteY96" fmla="*/ 232425 h 339299"/>
                    <a:gd name="connsiteX97" fmla="*/ 337500 w 337500"/>
                    <a:gd name="connsiteY97" fmla="*/ 198675 h 339299"/>
                    <a:gd name="connsiteX98" fmla="*/ 332674 w 337500"/>
                    <a:gd name="connsiteY98" fmla="*/ 193106 h 339299"/>
                    <a:gd name="connsiteX99" fmla="*/ 270799 w 337500"/>
                    <a:gd name="connsiteY99" fmla="*/ 144799 h 339299"/>
                    <a:gd name="connsiteX100" fmla="*/ 269972 w 337500"/>
                    <a:gd name="connsiteY100" fmla="*/ 144461 h 339299"/>
                    <a:gd name="connsiteX101" fmla="*/ 269972 w 337500"/>
                    <a:gd name="connsiteY101" fmla="*/ 74925 h 339299"/>
                    <a:gd name="connsiteX102" fmla="*/ 258750 w 337500"/>
                    <a:gd name="connsiteY102" fmla="*/ 74925 h 339299"/>
                    <a:gd name="connsiteX103" fmla="*/ 258750 w 337500"/>
                    <a:gd name="connsiteY103" fmla="*/ 119531 h 339299"/>
                    <a:gd name="connsiteX104" fmla="*/ 258694 w 337500"/>
                    <a:gd name="connsiteY104" fmla="*/ 119126 h 339299"/>
                    <a:gd name="connsiteX105" fmla="*/ 253125 w 337500"/>
                    <a:gd name="connsiteY105" fmla="*/ 114300 h 339299"/>
                    <a:gd name="connsiteX106" fmla="*/ 247500 w 337500"/>
                    <a:gd name="connsiteY106" fmla="*/ 114300 h 339299"/>
                    <a:gd name="connsiteX107" fmla="*/ 247500 w 337500"/>
                    <a:gd name="connsiteY107" fmla="*/ 73462 h 339299"/>
                    <a:gd name="connsiteX108" fmla="*/ 245087 w 337500"/>
                    <a:gd name="connsiteY108" fmla="*/ 68844 h 339299"/>
                    <a:gd name="connsiteX109" fmla="*/ 236673 w 337500"/>
                    <a:gd name="connsiteY109" fmla="*/ 21862 h 339299"/>
                    <a:gd name="connsiteX110" fmla="*/ 241875 w 337500"/>
                    <a:gd name="connsiteY110" fmla="*/ 15986 h 339299"/>
                    <a:gd name="connsiteX111" fmla="*/ 241875 w 337500"/>
                    <a:gd name="connsiteY111" fmla="*/ 41175 h 339299"/>
                    <a:gd name="connsiteX112" fmla="*/ 245723 w 337500"/>
                    <a:gd name="connsiteY112" fmla="*/ 46513 h 339299"/>
                    <a:gd name="connsiteX113" fmla="*/ 262598 w 337500"/>
                    <a:gd name="connsiteY113" fmla="*/ 52138 h 339299"/>
                    <a:gd name="connsiteX114" fmla="*/ 266153 w 337500"/>
                    <a:gd name="connsiteY114" fmla="*/ 52138 h 339299"/>
                    <a:gd name="connsiteX115" fmla="*/ 283028 w 337500"/>
                    <a:gd name="connsiteY115" fmla="*/ 46513 h 339299"/>
                    <a:gd name="connsiteX116" fmla="*/ 286875 w 337500"/>
                    <a:gd name="connsiteY116" fmla="*/ 41175 h 339299"/>
                    <a:gd name="connsiteX117" fmla="*/ 286875 w 337500"/>
                    <a:gd name="connsiteY117" fmla="*/ 15986 h 339299"/>
                    <a:gd name="connsiteX118" fmla="*/ 289560 w 337500"/>
                    <a:gd name="connsiteY118" fmla="*/ 63641 h 339299"/>
                    <a:gd name="connsiteX119" fmla="*/ 283663 w 337500"/>
                    <a:gd name="connsiteY119" fmla="*/ 68861 h 339299"/>
                    <a:gd name="connsiteX120" fmla="*/ 281250 w 337500"/>
                    <a:gd name="connsiteY120" fmla="*/ 73462 h 339299"/>
                    <a:gd name="connsiteX121" fmla="*/ 281250 w 337500"/>
                    <a:gd name="connsiteY121" fmla="*/ 136986 h 339299"/>
                    <a:gd name="connsiteX122" fmla="*/ 196875 w 337500"/>
                    <a:gd name="connsiteY122" fmla="*/ 215550 h 339299"/>
                    <a:gd name="connsiteX123" fmla="*/ 236251 w 337500"/>
                    <a:gd name="connsiteY123" fmla="*/ 175615 h 339299"/>
                    <a:gd name="connsiteX124" fmla="*/ 276186 w 337500"/>
                    <a:gd name="connsiteY124" fmla="*/ 214991 h 339299"/>
                    <a:gd name="connsiteX125" fmla="*/ 236810 w 337500"/>
                    <a:gd name="connsiteY125" fmla="*/ 254926 h 339299"/>
                    <a:gd name="connsiteX126" fmla="*/ 215623 w 337500"/>
                    <a:gd name="connsiteY126" fmla="*/ 248968 h 339299"/>
                    <a:gd name="connsiteX127" fmla="*/ 200937 w 337500"/>
                    <a:gd name="connsiteY127" fmla="*/ 232785 h 339299"/>
                    <a:gd name="connsiteX128" fmla="*/ 196875 w 337500"/>
                    <a:gd name="connsiteY128" fmla="*/ 215550 h 339299"/>
                    <a:gd name="connsiteX129" fmla="*/ 174375 w 337500"/>
                    <a:gd name="connsiteY129" fmla="*/ 170550 h 339299"/>
                    <a:gd name="connsiteX130" fmla="*/ 167547 w 337500"/>
                    <a:gd name="connsiteY130" fmla="*/ 170550 h 339299"/>
                    <a:gd name="connsiteX131" fmla="*/ 173312 w 337500"/>
                    <a:gd name="connsiteY131" fmla="*/ 153596 h 339299"/>
                    <a:gd name="connsiteX132" fmla="*/ 174375 w 337500"/>
                    <a:gd name="connsiteY132" fmla="*/ 153675 h 339299"/>
                    <a:gd name="connsiteX133" fmla="*/ 180000 w 337500"/>
                    <a:gd name="connsiteY133" fmla="*/ 153675 h 339299"/>
                    <a:gd name="connsiteX134" fmla="*/ 180000 w 337500"/>
                    <a:gd name="connsiteY134" fmla="*/ 164925 h 339299"/>
                    <a:gd name="connsiteX135" fmla="*/ 174375 w 337500"/>
                    <a:gd name="connsiteY135" fmla="*/ 170550 h 339299"/>
                    <a:gd name="connsiteX136" fmla="*/ 163125 w 337500"/>
                    <a:gd name="connsiteY136" fmla="*/ 108675 h 339299"/>
                    <a:gd name="connsiteX137" fmla="*/ 149625 w 337500"/>
                    <a:gd name="connsiteY137" fmla="*/ 101925 h 339299"/>
                    <a:gd name="connsiteX138" fmla="*/ 139500 w 337500"/>
                    <a:gd name="connsiteY138" fmla="*/ 88425 h 339299"/>
                    <a:gd name="connsiteX139" fmla="*/ 135709 w 337500"/>
                    <a:gd name="connsiteY139" fmla="*/ 86220 h 339299"/>
                    <a:gd name="connsiteX140" fmla="*/ 131485 w 337500"/>
                    <a:gd name="connsiteY140" fmla="*/ 87407 h 339299"/>
                    <a:gd name="connsiteX141" fmla="*/ 112607 w 337500"/>
                    <a:gd name="connsiteY141" fmla="*/ 102487 h 339299"/>
                    <a:gd name="connsiteX142" fmla="*/ 95063 w 337500"/>
                    <a:gd name="connsiteY142" fmla="*/ 108675 h 339299"/>
                    <a:gd name="connsiteX143" fmla="*/ 61875 w 337500"/>
                    <a:gd name="connsiteY143" fmla="*/ 108675 h 339299"/>
                    <a:gd name="connsiteX144" fmla="*/ 61875 w 337500"/>
                    <a:gd name="connsiteY144" fmla="*/ 103050 h 339299"/>
                    <a:gd name="connsiteX145" fmla="*/ 112500 w 337500"/>
                    <a:gd name="connsiteY145" fmla="*/ 52425 h 339299"/>
                    <a:gd name="connsiteX146" fmla="*/ 163125 w 337500"/>
                    <a:gd name="connsiteY146" fmla="*/ 103050 h 339299"/>
                    <a:gd name="connsiteX147" fmla="*/ 191250 w 337500"/>
                    <a:gd name="connsiteY147" fmla="*/ 136800 h 339299"/>
                    <a:gd name="connsiteX148" fmla="*/ 185625 w 337500"/>
                    <a:gd name="connsiteY148" fmla="*/ 142425 h 339299"/>
                    <a:gd name="connsiteX149" fmla="*/ 174375 w 337500"/>
                    <a:gd name="connsiteY149" fmla="*/ 142425 h 339299"/>
                    <a:gd name="connsiteX150" fmla="*/ 174375 w 337500"/>
                    <a:gd name="connsiteY150" fmla="*/ 114300 h 339299"/>
                    <a:gd name="connsiteX151" fmla="*/ 185625 w 337500"/>
                    <a:gd name="connsiteY151" fmla="*/ 114300 h 339299"/>
                    <a:gd name="connsiteX152" fmla="*/ 191250 w 337500"/>
                    <a:gd name="connsiteY152" fmla="*/ 119925 h 339299"/>
                    <a:gd name="connsiteX153" fmla="*/ 112500 w 337500"/>
                    <a:gd name="connsiteY153" fmla="*/ 29925 h 339299"/>
                    <a:gd name="connsiteX154" fmla="*/ 180000 w 337500"/>
                    <a:gd name="connsiteY154" fmla="*/ 97425 h 339299"/>
                    <a:gd name="connsiteX155" fmla="*/ 180000 w 337500"/>
                    <a:gd name="connsiteY155" fmla="*/ 103050 h 339299"/>
                    <a:gd name="connsiteX156" fmla="*/ 174375 w 337500"/>
                    <a:gd name="connsiteY156" fmla="*/ 103050 h 339299"/>
                    <a:gd name="connsiteX157" fmla="*/ 112500 w 337500"/>
                    <a:gd name="connsiteY157" fmla="*/ 41175 h 339299"/>
                    <a:gd name="connsiteX158" fmla="*/ 50625 w 337500"/>
                    <a:gd name="connsiteY158" fmla="*/ 103050 h 339299"/>
                    <a:gd name="connsiteX159" fmla="*/ 45000 w 337500"/>
                    <a:gd name="connsiteY159" fmla="*/ 103050 h 339299"/>
                    <a:gd name="connsiteX160" fmla="*/ 45000 w 337500"/>
                    <a:gd name="connsiteY160" fmla="*/ 97425 h 339299"/>
                    <a:gd name="connsiteX161" fmla="*/ 112500 w 337500"/>
                    <a:gd name="connsiteY161" fmla="*/ 29925 h 339299"/>
                    <a:gd name="connsiteX162" fmla="*/ 39375 w 337500"/>
                    <a:gd name="connsiteY162" fmla="*/ 142425 h 339299"/>
                    <a:gd name="connsiteX163" fmla="*/ 33750 w 337500"/>
                    <a:gd name="connsiteY163" fmla="*/ 136800 h 339299"/>
                    <a:gd name="connsiteX164" fmla="*/ 33750 w 337500"/>
                    <a:gd name="connsiteY164" fmla="*/ 119925 h 339299"/>
                    <a:gd name="connsiteX165" fmla="*/ 39375 w 337500"/>
                    <a:gd name="connsiteY165" fmla="*/ 114300 h 339299"/>
                    <a:gd name="connsiteX166" fmla="*/ 50625 w 337500"/>
                    <a:gd name="connsiteY166" fmla="*/ 114300 h 339299"/>
                    <a:gd name="connsiteX167" fmla="*/ 50625 w 337500"/>
                    <a:gd name="connsiteY167" fmla="*/ 142425 h 339299"/>
                    <a:gd name="connsiteX168" fmla="*/ 61875 w 337500"/>
                    <a:gd name="connsiteY168" fmla="*/ 142425 h 339299"/>
                    <a:gd name="connsiteX169" fmla="*/ 61875 w 337500"/>
                    <a:gd name="connsiteY169" fmla="*/ 119925 h 339299"/>
                    <a:gd name="connsiteX170" fmla="*/ 95063 w 337500"/>
                    <a:gd name="connsiteY170" fmla="*/ 119925 h 339299"/>
                    <a:gd name="connsiteX171" fmla="*/ 119655 w 337500"/>
                    <a:gd name="connsiteY171" fmla="*/ 111296 h 339299"/>
                    <a:gd name="connsiteX172" fmla="*/ 134005 w 337500"/>
                    <a:gd name="connsiteY172" fmla="*/ 99816 h 339299"/>
                    <a:gd name="connsiteX173" fmla="*/ 140625 w 337500"/>
                    <a:gd name="connsiteY173" fmla="*/ 108675 h 339299"/>
                    <a:gd name="connsiteX174" fmla="*/ 163125 w 337500"/>
                    <a:gd name="connsiteY174" fmla="*/ 119925 h 339299"/>
                    <a:gd name="connsiteX175" fmla="*/ 163125 w 337500"/>
                    <a:gd name="connsiteY175" fmla="*/ 142425 h 339299"/>
                    <a:gd name="connsiteX176" fmla="*/ 154564 w 337500"/>
                    <a:gd name="connsiteY176" fmla="*/ 170550 h 339299"/>
                    <a:gd name="connsiteX177" fmla="*/ 112500 w 337500"/>
                    <a:gd name="connsiteY177" fmla="*/ 170550 h 339299"/>
                    <a:gd name="connsiteX178" fmla="*/ 112500 w 337500"/>
                    <a:gd name="connsiteY178" fmla="*/ 181800 h 339299"/>
                    <a:gd name="connsiteX179" fmla="*/ 144248 w 337500"/>
                    <a:gd name="connsiteY179" fmla="*/ 181800 h 339299"/>
                    <a:gd name="connsiteX180" fmla="*/ 73123 w 337500"/>
                    <a:gd name="connsiteY180" fmla="*/ 174271 h 339299"/>
                    <a:gd name="connsiteX181" fmla="*/ 61875 w 337500"/>
                    <a:gd name="connsiteY181" fmla="*/ 142425 h 339299"/>
                    <a:gd name="connsiteX182" fmla="*/ 112500 w 337500"/>
                    <a:gd name="connsiteY182" fmla="*/ 204300 h 339299"/>
                    <a:gd name="connsiteX183" fmla="*/ 129375 w 337500"/>
                    <a:gd name="connsiteY183" fmla="*/ 201904 h 339299"/>
                    <a:gd name="connsiteX184" fmla="*/ 129375 w 337500"/>
                    <a:gd name="connsiteY184" fmla="*/ 209925 h 339299"/>
                    <a:gd name="connsiteX185" fmla="*/ 112500 w 337500"/>
                    <a:gd name="connsiteY185" fmla="*/ 226800 h 339299"/>
                    <a:gd name="connsiteX186" fmla="*/ 95625 w 337500"/>
                    <a:gd name="connsiteY186" fmla="*/ 209925 h 339299"/>
                    <a:gd name="connsiteX187" fmla="*/ 95625 w 337500"/>
                    <a:gd name="connsiteY187" fmla="*/ 201904 h 339299"/>
                    <a:gd name="connsiteX188" fmla="*/ 112500 w 337500"/>
                    <a:gd name="connsiteY188" fmla="*/ 204300 h 339299"/>
                    <a:gd name="connsiteX189" fmla="*/ 213750 w 337500"/>
                    <a:gd name="connsiteY189" fmla="*/ 328050 h 339299"/>
                    <a:gd name="connsiteX190" fmla="*/ 180000 w 337500"/>
                    <a:gd name="connsiteY190" fmla="*/ 328050 h 339299"/>
                    <a:gd name="connsiteX191" fmla="*/ 180000 w 337500"/>
                    <a:gd name="connsiteY191" fmla="*/ 266175 h 339299"/>
                    <a:gd name="connsiteX192" fmla="*/ 168750 w 337500"/>
                    <a:gd name="connsiteY192" fmla="*/ 266175 h 339299"/>
                    <a:gd name="connsiteX193" fmla="*/ 168750 w 337500"/>
                    <a:gd name="connsiteY193" fmla="*/ 328050 h 339299"/>
                    <a:gd name="connsiteX194" fmla="*/ 56250 w 337500"/>
                    <a:gd name="connsiteY194" fmla="*/ 328050 h 339299"/>
                    <a:gd name="connsiteX195" fmla="*/ 56250 w 337500"/>
                    <a:gd name="connsiteY195" fmla="*/ 266175 h 339299"/>
                    <a:gd name="connsiteX196" fmla="*/ 45000 w 337500"/>
                    <a:gd name="connsiteY196" fmla="*/ 266175 h 339299"/>
                    <a:gd name="connsiteX197" fmla="*/ 45000 w 337500"/>
                    <a:gd name="connsiteY197" fmla="*/ 328050 h 339299"/>
                    <a:gd name="connsiteX198" fmla="*/ 11250 w 337500"/>
                    <a:gd name="connsiteY198" fmla="*/ 328050 h 339299"/>
                    <a:gd name="connsiteX199" fmla="*/ 11250 w 337500"/>
                    <a:gd name="connsiteY199" fmla="*/ 281762 h 339299"/>
                    <a:gd name="connsiteX200" fmla="*/ 43077 w 337500"/>
                    <a:gd name="connsiteY200" fmla="*/ 234754 h 339299"/>
                    <a:gd name="connsiteX201" fmla="*/ 85618 w 337500"/>
                    <a:gd name="connsiteY201" fmla="*/ 217738 h 339299"/>
                    <a:gd name="connsiteX202" fmla="*/ 120135 w 337500"/>
                    <a:gd name="connsiteY202" fmla="*/ 236985 h 339299"/>
                    <a:gd name="connsiteX203" fmla="*/ 139382 w 337500"/>
                    <a:gd name="connsiteY203" fmla="*/ 217738 h 339299"/>
                    <a:gd name="connsiteX204" fmla="*/ 181924 w 337500"/>
                    <a:gd name="connsiteY204" fmla="*/ 234754 h 339299"/>
                    <a:gd name="connsiteX205" fmla="*/ 213750 w 337500"/>
                    <a:gd name="connsiteY205" fmla="*/ 281762 h 33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37500" h="339299">
                      <a:moveTo>
                        <a:pt x="332674" y="193106"/>
                      </a:moveTo>
                      <a:lnTo>
                        <a:pt x="310697" y="189967"/>
                      </a:lnTo>
                      <a:cubicBezTo>
                        <a:pt x="309652" y="186894"/>
                        <a:pt x="308418" y="183888"/>
                        <a:pt x="307002" y="180967"/>
                      </a:cubicBezTo>
                      <a:lnTo>
                        <a:pt x="320299" y="163237"/>
                      </a:lnTo>
                      <a:cubicBezTo>
                        <a:pt x="321978" y="160998"/>
                        <a:pt x="321755" y="157865"/>
                        <a:pt x="319776" y="155886"/>
                      </a:cubicBezTo>
                      <a:lnTo>
                        <a:pt x="295909" y="132019"/>
                      </a:lnTo>
                      <a:cubicBezTo>
                        <a:pt x="294992" y="131109"/>
                        <a:pt x="293787" y="130545"/>
                        <a:pt x="292500" y="130427"/>
                      </a:cubicBezTo>
                      <a:lnTo>
                        <a:pt x="292500" y="76281"/>
                      </a:lnTo>
                      <a:cubicBezTo>
                        <a:pt x="303161" y="67745"/>
                        <a:pt x="309369" y="54831"/>
                        <a:pt x="309375" y="41175"/>
                      </a:cubicBezTo>
                      <a:cubicBezTo>
                        <a:pt x="309481" y="23766"/>
                        <a:pt x="299432" y="7893"/>
                        <a:pt x="283652" y="540"/>
                      </a:cubicBezTo>
                      <a:cubicBezTo>
                        <a:pt x="280843" y="-787"/>
                        <a:pt x="277491" y="415"/>
                        <a:pt x="276164" y="3224"/>
                      </a:cubicBezTo>
                      <a:cubicBezTo>
                        <a:pt x="275809" y="3975"/>
                        <a:pt x="275625" y="4795"/>
                        <a:pt x="275625" y="5625"/>
                      </a:cubicBezTo>
                      <a:lnTo>
                        <a:pt x="275625" y="37125"/>
                      </a:lnTo>
                      <a:lnTo>
                        <a:pt x="264375" y="40877"/>
                      </a:lnTo>
                      <a:lnTo>
                        <a:pt x="253125" y="37125"/>
                      </a:lnTo>
                      <a:lnTo>
                        <a:pt x="253125" y="5625"/>
                      </a:lnTo>
                      <a:cubicBezTo>
                        <a:pt x="253112" y="2518"/>
                        <a:pt x="250583" y="11"/>
                        <a:pt x="247477" y="24"/>
                      </a:cubicBezTo>
                      <a:cubicBezTo>
                        <a:pt x="246654" y="27"/>
                        <a:pt x="245842" y="211"/>
                        <a:pt x="245098" y="562"/>
                      </a:cubicBezTo>
                      <a:cubicBezTo>
                        <a:pt x="229326" y="7912"/>
                        <a:pt x="219279" y="23775"/>
                        <a:pt x="219375" y="41175"/>
                      </a:cubicBezTo>
                      <a:cubicBezTo>
                        <a:pt x="219382" y="54831"/>
                        <a:pt x="225590" y="67745"/>
                        <a:pt x="236250" y="76281"/>
                      </a:cubicBezTo>
                      <a:lnTo>
                        <a:pt x="236250" y="114300"/>
                      </a:lnTo>
                      <a:lnTo>
                        <a:pt x="219375" y="114300"/>
                      </a:lnTo>
                      <a:cubicBezTo>
                        <a:pt x="216577" y="114299"/>
                        <a:pt x="214204" y="116356"/>
                        <a:pt x="213807" y="119126"/>
                      </a:cubicBezTo>
                      <a:lnTo>
                        <a:pt x="210167" y="144602"/>
                      </a:lnTo>
                      <a:lnTo>
                        <a:pt x="221305" y="146194"/>
                      </a:lnTo>
                      <a:lnTo>
                        <a:pt x="224252" y="125550"/>
                      </a:lnTo>
                      <a:lnTo>
                        <a:pt x="248248" y="125550"/>
                      </a:lnTo>
                      <a:lnTo>
                        <a:pt x="251196" y="146194"/>
                      </a:lnTo>
                      <a:cubicBezTo>
                        <a:pt x="251509" y="148378"/>
                        <a:pt x="253071" y="150177"/>
                        <a:pt x="255190" y="150795"/>
                      </a:cubicBezTo>
                      <a:cubicBezTo>
                        <a:pt x="259878" y="152149"/>
                        <a:pt x="264405" y="154011"/>
                        <a:pt x="268690" y="156347"/>
                      </a:cubicBezTo>
                      <a:cubicBezTo>
                        <a:pt x="270626" y="157408"/>
                        <a:pt x="273004" y="157239"/>
                        <a:pt x="274770" y="155914"/>
                      </a:cubicBezTo>
                      <a:lnTo>
                        <a:pt x="291426" y="143426"/>
                      </a:lnTo>
                      <a:lnTo>
                        <a:pt x="308391" y="160391"/>
                      </a:lnTo>
                      <a:lnTo>
                        <a:pt x="295875" y="177047"/>
                      </a:lnTo>
                      <a:cubicBezTo>
                        <a:pt x="294550" y="178813"/>
                        <a:pt x="294381" y="181191"/>
                        <a:pt x="295442" y="183127"/>
                      </a:cubicBezTo>
                      <a:cubicBezTo>
                        <a:pt x="297778" y="187413"/>
                        <a:pt x="299640" y="191939"/>
                        <a:pt x="300994" y="196627"/>
                      </a:cubicBezTo>
                      <a:cubicBezTo>
                        <a:pt x="301612" y="198746"/>
                        <a:pt x="303411" y="200308"/>
                        <a:pt x="305595" y="200621"/>
                      </a:cubicBezTo>
                      <a:lnTo>
                        <a:pt x="326239" y="203569"/>
                      </a:lnTo>
                      <a:lnTo>
                        <a:pt x="326239" y="227565"/>
                      </a:lnTo>
                      <a:lnTo>
                        <a:pt x="305595" y="230512"/>
                      </a:lnTo>
                      <a:cubicBezTo>
                        <a:pt x="303411" y="230826"/>
                        <a:pt x="301612" y="232388"/>
                        <a:pt x="300994" y="234506"/>
                      </a:cubicBezTo>
                      <a:cubicBezTo>
                        <a:pt x="299640" y="239195"/>
                        <a:pt x="297778" y="243721"/>
                        <a:pt x="295442" y="248006"/>
                      </a:cubicBezTo>
                      <a:cubicBezTo>
                        <a:pt x="294381" y="249942"/>
                        <a:pt x="294550" y="252321"/>
                        <a:pt x="295875" y="254087"/>
                      </a:cubicBezTo>
                      <a:lnTo>
                        <a:pt x="308363" y="270742"/>
                      </a:lnTo>
                      <a:lnTo>
                        <a:pt x="291398" y="287707"/>
                      </a:lnTo>
                      <a:lnTo>
                        <a:pt x="274753" y="275175"/>
                      </a:lnTo>
                      <a:cubicBezTo>
                        <a:pt x="272987" y="273850"/>
                        <a:pt x="270609" y="273680"/>
                        <a:pt x="268673" y="274742"/>
                      </a:cubicBezTo>
                      <a:cubicBezTo>
                        <a:pt x="264388" y="277077"/>
                        <a:pt x="259861" y="278939"/>
                        <a:pt x="255173" y="280294"/>
                      </a:cubicBezTo>
                      <a:cubicBezTo>
                        <a:pt x="253054" y="280911"/>
                        <a:pt x="251492" y="282711"/>
                        <a:pt x="251179" y="284895"/>
                      </a:cubicBezTo>
                      <a:lnTo>
                        <a:pt x="248248" y="305550"/>
                      </a:lnTo>
                      <a:lnTo>
                        <a:pt x="225000" y="305550"/>
                      </a:lnTo>
                      <a:lnTo>
                        <a:pt x="225000" y="281762"/>
                      </a:lnTo>
                      <a:cubicBezTo>
                        <a:pt x="224996" y="275820"/>
                        <a:pt x="224144" y="269908"/>
                        <a:pt x="222469" y="264206"/>
                      </a:cubicBezTo>
                      <a:cubicBezTo>
                        <a:pt x="249630" y="272158"/>
                        <a:pt x="278095" y="256585"/>
                        <a:pt x="286046" y="229424"/>
                      </a:cubicBezTo>
                      <a:cubicBezTo>
                        <a:pt x="293998" y="202263"/>
                        <a:pt x="278425" y="173798"/>
                        <a:pt x="251264" y="165847"/>
                      </a:cubicBezTo>
                      <a:cubicBezTo>
                        <a:pt x="224103" y="157895"/>
                        <a:pt x="195638" y="173468"/>
                        <a:pt x="187687" y="200629"/>
                      </a:cubicBezTo>
                      <a:cubicBezTo>
                        <a:pt x="185419" y="208376"/>
                        <a:pt x="185013" y="216549"/>
                        <a:pt x="186503" y="224482"/>
                      </a:cubicBezTo>
                      <a:cubicBezTo>
                        <a:pt x="186368" y="224426"/>
                        <a:pt x="186238" y="224359"/>
                        <a:pt x="186103" y="224308"/>
                      </a:cubicBezTo>
                      <a:lnTo>
                        <a:pt x="140625" y="206117"/>
                      </a:lnTo>
                      <a:lnTo>
                        <a:pt x="140625" y="197471"/>
                      </a:lnTo>
                      <a:cubicBezTo>
                        <a:pt x="148142" y="193626"/>
                        <a:pt x="154799" y="188295"/>
                        <a:pt x="160195" y="181800"/>
                      </a:cubicBezTo>
                      <a:lnTo>
                        <a:pt x="174375" y="181800"/>
                      </a:lnTo>
                      <a:cubicBezTo>
                        <a:pt x="183695" y="181800"/>
                        <a:pt x="191250" y="174245"/>
                        <a:pt x="191250" y="164925"/>
                      </a:cubicBezTo>
                      <a:lnTo>
                        <a:pt x="191250" y="152640"/>
                      </a:lnTo>
                      <a:cubicBezTo>
                        <a:pt x="197969" y="150264"/>
                        <a:pt x="202471" y="143926"/>
                        <a:pt x="202500" y="136800"/>
                      </a:cubicBezTo>
                      <a:lnTo>
                        <a:pt x="202500" y="119925"/>
                      </a:lnTo>
                      <a:cubicBezTo>
                        <a:pt x="202471" y="112799"/>
                        <a:pt x="197969" y="106460"/>
                        <a:pt x="191250" y="104085"/>
                      </a:cubicBezTo>
                      <a:lnTo>
                        <a:pt x="191250" y="97425"/>
                      </a:lnTo>
                      <a:cubicBezTo>
                        <a:pt x="191250" y="53932"/>
                        <a:pt x="155993" y="18675"/>
                        <a:pt x="112500" y="18675"/>
                      </a:cubicBezTo>
                      <a:cubicBezTo>
                        <a:pt x="69008" y="18675"/>
                        <a:pt x="33750" y="53932"/>
                        <a:pt x="33750" y="97425"/>
                      </a:cubicBezTo>
                      <a:lnTo>
                        <a:pt x="33750" y="104085"/>
                      </a:lnTo>
                      <a:cubicBezTo>
                        <a:pt x="27032" y="106460"/>
                        <a:pt x="22530" y="112799"/>
                        <a:pt x="22500" y="119925"/>
                      </a:cubicBezTo>
                      <a:lnTo>
                        <a:pt x="22500" y="136800"/>
                      </a:lnTo>
                      <a:cubicBezTo>
                        <a:pt x="22500" y="146120"/>
                        <a:pt x="30056" y="153675"/>
                        <a:pt x="39375" y="153675"/>
                      </a:cubicBezTo>
                      <a:lnTo>
                        <a:pt x="50625" y="153675"/>
                      </a:lnTo>
                      <a:cubicBezTo>
                        <a:pt x="50985" y="153675"/>
                        <a:pt x="51334" y="153619"/>
                        <a:pt x="51688" y="153596"/>
                      </a:cubicBezTo>
                      <a:cubicBezTo>
                        <a:pt x="55193" y="172497"/>
                        <a:pt x="67267" y="188704"/>
                        <a:pt x="84375" y="197471"/>
                      </a:cubicBezTo>
                      <a:lnTo>
                        <a:pt x="84375" y="206117"/>
                      </a:lnTo>
                      <a:lnTo>
                        <a:pt x="38897" y="224308"/>
                      </a:lnTo>
                      <a:cubicBezTo>
                        <a:pt x="15351" y="233639"/>
                        <a:pt x="-81" y="256435"/>
                        <a:pt x="0" y="281762"/>
                      </a:cubicBezTo>
                      <a:lnTo>
                        <a:pt x="0" y="333675"/>
                      </a:lnTo>
                      <a:cubicBezTo>
                        <a:pt x="0" y="336782"/>
                        <a:pt x="2519" y="339300"/>
                        <a:pt x="5625" y="339300"/>
                      </a:cubicBezTo>
                      <a:lnTo>
                        <a:pt x="219375" y="339300"/>
                      </a:lnTo>
                      <a:cubicBezTo>
                        <a:pt x="222482" y="339300"/>
                        <a:pt x="225000" y="336782"/>
                        <a:pt x="225000" y="333675"/>
                      </a:cubicBezTo>
                      <a:lnTo>
                        <a:pt x="225000" y="316800"/>
                      </a:lnTo>
                      <a:lnTo>
                        <a:pt x="253125" y="316800"/>
                      </a:lnTo>
                      <a:cubicBezTo>
                        <a:pt x="255924" y="316800"/>
                        <a:pt x="258297" y="314743"/>
                        <a:pt x="258694" y="311974"/>
                      </a:cubicBezTo>
                      <a:lnTo>
                        <a:pt x="261833" y="289997"/>
                      </a:lnTo>
                      <a:cubicBezTo>
                        <a:pt x="264906" y="288952"/>
                        <a:pt x="267912" y="287718"/>
                        <a:pt x="270833" y="286301"/>
                      </a:cubicBezTo>
                      <a:lnTo>
                        <a:pt x="288563" y="299599"/>
                      </a:lnTo>
                      <a:cubicBezTo>
                        <a:pt x="290802" y="301278"/>
                        <a:pt x="293935" y="301055"/>
                        <a:pt x="295915" y="299076"/>
                      </a:cubicBezTo>
                      <a:lnTo>
                        <a:pt x="319782" y="275209"/>
                      </a:lnTo>
                      <a:cubicBezTo>
                        <a:pt x="321761" y="273230"/>
                        <a:pt x="321984" y="270096"/>
                        <a:pt x="320305" y="267857"/>
                      </a:cubicBezTo>
                      <a:lnTo>
                        <a:pt x="307007" y="250127"/>
                      </a:lnTo>
                      <a:cubicBezTo>
                        <a:pt x="308424" y="247206"/>
                        <a:pt x="309658" y="244200"/>
                        <a:pt x="310703" y="241127"/>
                      </a:cubicBezTo>
                      <a:lnTo>
                        <a:pt x="332680" y="237988"/>
                      </a:lnTo>
                      <a:cubicBezTo>
                        <a:pt x="335446" y="237589"/>
                        <a:pt x="337498" y="235219"/>
                        <a:pt x="337500" y="232425"/>
                      </a:cubicBezTo>
                      <a:lnTo>
                        <a:pt x="337500" y="198675"/>
                      </a:lnTo>
                      <a:cubicBezTo>
                        <a:pt x="337501" y="195876"/>
                        <a:pt x="335444" y="193503"/>
                        <a:pt x="332674" y="193106"/>
                      </a:cubicBezTo>
                      <a:close/>
                      <a:moveTo>
                        <a:pt x="270799" y="144799"/>
                      </a:moveTo>
                      <a:cubicBezTo>
                        <a:pt x="270535" y="144669"/>
                        <a:pt x="270237" y="144585"/>
                        <a:pt x="269972" y="144461"/>
                      </a:cubicBezTo>
                      <a:lnTo>
                        <a:pt x="269972" y="74925"/>
                      </a:lnTo>
                      <a:lnTo>
                        <a:pt x="258750" y="74925"/>
                      </a:lnTo>
                      <a:lnTo>
                        <a:pt x="258750" y="119531"/>
                      </a:lnTo>
                      <a:lnTo>
                        <a:pt x="258694" y="119126"/>
                      </a:lnTo>
                      <a:cubicBezTo>
                        <a:pt x="258297" y="116356"/>
                        <a:pt x="255924" y="114299"/>
                        <a:pt x="253125" y="114300"/>
                      </a:cubicBezTo>
                      <a:lnTo>
                        <a:pt x="247500" y="114300"/>
                      </a:lnTo>
                      <a:lnTo>
                        <a:pt x="247500" y="73462"/>
                      </a:lnTo>
                      <a:cubicBezTo>
                        <a:pt x="247500" y="71621"/>
                        <a:pt x="246599" y="69896"/>
                        <a:pt x="245087" y="68844"/>
                      </a:cubicBezTo>
                      <a:cubicBezTo>
                        <a:pt x="229790" y="58194"/>
                        <a:pt x="226022" y="37160"/>
                        <a:pt x="236673" y="21862"/>
                      </a:cubicBezTo>
                      <a:cubicBezTo>
                        <a:pt x="238172" y="19708"/>
                        <a:pt x="239918" y="17736"/>
                        <a:pt x="241875" y="15986"/>
                      </a:cubicBezTo>
                      <a:lnTo>
                        <a:pt x="241875" y="41175"/>
                      </a:lnTo>
                      <a:cubicBezTo>
                        <a:pt x="241875" y="43597"/>
                        <a:pt x="243425" y="45748"/>
                        <a:pt x="245723" y="46513"/>
                      </a:cubicBezTo>
                      <a:lnTo>
                        <a:pt x="262598" y="52138"/>
                      </a:lnTo>
                      <a:cubicBezTo>
                        <a:pt x="263752" y="52522"/>
                        <a:pt x="264999" y="52522"/>
                        <a:pt x="266153" y="52138"/>
                      </a:cubicBezTo>
                      <a:lnTo>
                        <a:pt x="283028" y="46513"/>
                      </a:lnTo>
                      <a:cubicBezTo>
                        <a:pt x="285326" y="45748"/>
                        <a:pt x="286876" y="43597"/>
                        <a:pt x="286875" y="41175"/>
                      </a:cubicBezTo>
                      <a:lnTo>
                        <a:pt x="286875" y="15986"/>
                      </a:lnTo>
                      <a:cubicBezTo>
                        <a:pt x="300776" y="28404"/>
                        <a:pt x="301978" y="49740"/>
                        <a:pt x="289560" y="63641"/>
                      </a:cubicBezTo>
                      <a:cubicBezTo>
                        <a:pt x="287805" y="65605"/>
                        <a:pt x="285826" y="67357"/>
                        <a:pt x="283663" y="68861"/>
                      </a:cubicBezTo>
                      <a:cubicBezTo>
                        <a:pt x="282157" y="69909"/>
                        <a:pt x="281256" y="71627"/>
                        <a:pt x="281250" y="73462"/>
                      </a:cubicBezTo>
                      <a:lnTo>
                        <a:pt x="281250" y="136986"/>
                      </a:lnTo>
                      <a:close/>
                      <a:moveTo>
                        <a:pt x="196875" y="215550"/>
                      </a:moveTo>
                      <a:cubicBezTo>
                        <a:pt x="196721" y="193649"/>
                        <a:pt x="214351" y="175770"/>
                        <a:pt x="236251" y="175615"/>
                      </a:cubicBezTo>
                      <a:cubicBezTo>
                        <a:pt x="258152" y="175461"/>
                        <a:pt x="276031" y="193090"/>
                        <a:pt x="276186" y="214991"/>
                      </a:cubicBezTo>
                      <a:cubicBezTo>
                        <a:pt x="276340" y="236892"/>
                        <a:pt x="258711" y="254772"/>
                        <a:pt x="236810" y="254926"/>
                      </a:cubicBezTo>
                      <a:cubicBezTo>
                        <a:pt x="229327" y="254979"/>
                        <a:pt x="221982" y="252913"/>
                        <a:pt x="215623" y="248968"/>
                      </a:cubicBezTo>
                      <a:cubicBezTo>
                        <a:pt x="211735" y="242739"/>
                        <a:pt x="206761" y="237258"/>
                        <a:pt x="200937" y="232785"/>
                      </a:cubicBezTo>
                      <a:cubicBezTo>
                        <a:pt x="198261" y="227434"/>
                        <a:pt x="196870" y="221533"/>
                        <a:pt x="196875" y="215550"/>
                      </a:cubicBezTo>
                      <a:close/>
                      <a:moveTo>
                        <a:pt x="174375" y="170550"/>
                      </a:moveTo>
                      <a:lnTo>
                        <a:pt x="167547" y="170550"/>
                      </a:lnTo>
                      <a:cubicBezTo>
                        <a:pt x="170288" y="165211"/>
                        <a:pt x="172231" y="159499"/>
                        <a:pt x="173312" y="153596"/>
                      </a:cubicBezTo>
                      <a:cubicBezTo>
                        <a:pt x="173667" y="153596"/>
                        <a:pt x="174015" y="153675"/>
                        <a:pt x="174375" y="153675"/>
                      </a:cubicBezTo>
                      <a:lnTo>
                        <a:pt x="180000" y="153675"/>
                      </a:lnTo>
                      <a:lnTo>
                        <a:pt x="180000" y="164925"/>
                      </a:lnTo>
                      <a:cubicBezTo>
                        <a:pt x="180000" y="168032"/>
                        <a:pt x="177482" y="170550"/>
                        <a:pt x="174375" y="170550"/>
                      </a:cubicBezTo>
                      <a:close/>
                      <a:moveTo>
                        <a:pt x="163125" y="108675"/>
                      </a:moveTo>
                      <a:cubicBezTo>
                        <a:pt x="157817" y="108662"/>
                        <a:pt x="152821" y="106164"/>
                        <a:pt x="149625" y="101925"/>
                      </a:cubicBezTo>
                      <a:lnTo>
                        <a:pt x="139500" y="88425"/>
                      </a:lnTo>
                      <a:cubicBezTo>
                        <a:pt x="138587" y="87207"/>
                        <a:pt x="137219" y="86412"/>
                        <a:pt x="135709" y="86220"/>
                      </a:cubicBezTo>
                      <a:cubicBezTo>
                        <a:pt x="134199" y="86034"/>
                        <a:pt x="132677" y="86462"/>
                        <a:pt x="131485" y="87407"/>
                      </a:cubicBezTo>
                      <a:lnTo>
                        <a:pt x="112607" y="102487"/>
                      </a:lnTo>
                      <a:cubicBezTo>
                        <a:pt x="107626" y="106473"/>
                        <a:pt x="101442" y="108654"/>
                        <a:pt x="95063" y="108675"/>
                      </a:cubicBezTo>
                      <a:lnTo>
                        <a:pt x="61875" y="108675"/>
                      </a:lnTo>
                      <a:lnTo>
                        <a:pt x="61875" y="103050"/>
                      </a:lnTo>
                      <a:cubicBezTo>
                        <a:pt x="61875" y="75090"/>
                        <a:pt x="84541" y="52425"/>
                        <a:pt x="112500" y="52425"/>
                      </a:cubicBezTo>
                      <a:cubicBezTo>
                        <a:pt x="140460" y="52425"/>
                        <a:pt x="163125" y="75090"/>
                        <a:pt x="163125" y="103050"/>
                      </a:cubicBezTo>
                      <a:close/>
                      <a:moveTo>
                        <a:pt x="191250" y="136800"/>
                      </a:moveTo>
                      <a:cubicBezTo>
                        <a:pt x="191250" y="139907"/>
                        <a:pt x="188732" y="142425"/>
                        <a:pt x="185625" y="142425"/>
                      </a:cubicBezTo>
                      <a:lnTo>
                        <a:pt x="174375" y="142425"/>
                      </a:lnTo>
                      <a:lnTo>
                        <a:pt x="174375" y="114300"/>
                      </a:lnTo>
                      <a:lnTo>
                        <a:pt x="185625" y="114300"/>
                      </a:lnTo>
                      <a:cubicBezTo>
                        <a:pt x="188732" y="114300"/>
                        <a:pt x="191250" y="116818"/>
                        <a:pt x="191250" y="119925"/>
                      </a:cubicBezTo>
                      <a:close/>
                      <a:moveTo>
                        <a:pt x="112500" y="29925"/>
                      </a:moveTo>
                      <a:cubicBezTo>
                        <a:pt x="149763" y="29965"/>
                        <a:pt x="179960" y="60163"/>
                        <a:pt x="180000" y="97425"/>
                      </a:cubicBezTo>
                      <a:lnTo>
                        <a:pt x="180000" y="103050"/>
                      </a:lnTo>
                      <a:lnTo>
                        <a:pt x="174375" y="103050"/>
                      </a:lnTo>
                      <a:cubicBezTo>
                        <a:pt x="174375" y="68877"/>
                        <a:pt x="146673" y="41175"/>
                        <a:pt x="112500" y="41175"/>
                      </a:cubicBezTo>
                      <a:cubicBezTo>
                        <a:pt x="78328" y="41175"/>
                        <a:pt x="50625" y="68877"/>
                        <a:pt x="50625" y="103050"/>
                      </a:cubicBezTo>
                      <a:lnTo>
                        <a:pt x="45000" y="103050"/>
                      </a:lnTo>
                      <a:lnTo>
                        <a:pt x="45000" y="97425"/>
                      </a:lnTo>
                      <a:cubicBezTo>
                        <a:pt x="45041" y="60163"/>
                        <a:pt x="75238" y="29965"/>
                        <a:pt x="112500" y="29925"/>
                      </a:cubicBezTo>
                      <a:close/>
                      <a:moveTo>
                        <a:pt x="39375" y="142425"/>
                      </a:moveTo>
                      <a:cubicBezTo>
                        <a:pt x="36269" y="142425"/>
                        <a:pt x="33750" y="139907"/>
                        <a:pt x="33750" y="136800"/>
                      </a:cubicBezTo>
                      <a:lnTo>
                        <a:pt x="33750" y="119925"/>
                      </a:lnTo>
                      <a:cubicBezTo>
                        <a:pt x="33750" y="116818"/>
                        <a:pt x="36269" y="114300"/>
                        <a:pt x="39375" y="114300"/>
                      </a:cubicBezTo>
                      <a:lnTo>
                        <a:pt x="50625" y="114300"/>
                      </a:lnTo>
                      <a:lnTo>
                        <a:pt x="50625" y="142425"/>
                      </a:lnTo>
                      <a:close/>
                      <a:moveTo>
                        <a:pt x="61875" y="142425"/>
                      </a:moveTo>
                      <a:lnTo>
                        <a:pt x="61875" y="119925"/>
                      </a:lnTo>
                      <a:lnTo>
                        <a:pt x="95063" y="119925"/>
                      </a:lnTo>
                      <a:cubicBezTo>
                        <a:pt x="104000" y="119913"/>
                        <a:pt x="112670" y="116871"/>
                        <a:pt x="119655" y="111296"/>
                      </a:cubicBezTo>
                      <a:lnTo>
                        <a:pt x="134005" y="99816"/>
                      </a:lnTo>
                      <a:lnTo>
                        <a:pt x="140625" y="108675"/>
                      </a:lnTo>
                      <a:cubicBezTo>
                        <a:pt x="145951" y="115739"/>
                        <a:pt x="154278" y="119903"/>
                        <a:pt x="163125" y="119925"/>
                      </a:cubicBezTo>
                      <a:lnTo>
                        <a:pt x="163125" y="142425"/>
                      </a:lnTo>
                      <a:cubicBezTo>
                        <a:pt x="163134" y="152443"/>
                        <a:pt x="160154" y="162236"/>
                        <a:pt x="154564" y="170550"/>
                      </a:cubicBezTo>
                      <a:lnTo>
                        <a:pt x="112500" y="170550"/>
                      </a:lnTo>
                      <a:lnTo>
                        <a:pt x="112500" y="181800"/>
                      </a:lnTo>
                      <a:lnTo>
                        <a:pt x="144248" y="181800"/>
                      </a:lnTo>
                      <a:cubicBezTo>
                        <a:pt x="122528" y="199362"/>
                        <a:pt x="90684" y="195991"/>
                        <a:pt x="73123" y="174271"/>
                      </a:cubicBezTo>
                      <a:cubicBezTo>
                        <a:pt x="65835" y="165258"/>
                        <a:pt x="61865" y="154015"/>
                        <a:pt x="61875" y="142425"/>
                      </a:cubicBezTo>
                      <a:close/>
                      <a:moveTo>
                        <a:pt x="112500" y="204300"/>
                      </a:moveTo>
                      <a:cubicBezTo>
                        <a:pt x="118209" y="204286"/>
                        <a:pt x="123888" y="203479"/>
                        <a:pt x="129375" y="201904"/>
                      </a:cubicBezTo>
                      <a:lnTo>
                        <a:pt x="129375" y="209925"/>
                      </a:lnTo>
                      <a:cubicBezTo>
                        <a:pt x="129375" y="219245"/>
                        <a:pt x="121820" y="226800"/>
                        <a:pt x="112500" y="226800"/>
                      </a:cubicBezTo>
                      <a:cubicBezTo>
                        <a:pt x="103180" y="226800"/>
                        <a:pt x="95625" y="219245"/>
                        <a:pt x="95625" y="209925"/>
                      </a:cubicBezTo>
                      <a:lnTo>
                        <a:pt x="95625" y="201904"/>
                      </a:lnTo>
                      <a:cubicBezTo>
                        <a:pt x="101113" y="203479"/>
                        <a:pt x="106792" y="204286"/>
                        <a:pt x="112500" y="204300"/>
                      </a:cubicBezTo>
                      <a:close/>
                      <a:moveTo>
                        <a:pt x="213750" y="328050"/>
                      </a:moveTo>
                      <a:lnTo>
                        <a:pt x="180000" y="328050"/>
                      </a:lnTo>
                      <a:lnTo>
                        <a:pt x="180000" y="266175"/>
                      </a:lnTo>
                      <a:lnTo>
                        <a:pt x="168750" y="266175"/>
                      </a:lnTo>
                      <a:lnTo>
                        <a:pt x="168750" y="328050"/>
                      </a:lnTo>
                      <a:lnTo>
                        <a:pt x="56250" y="328050"/>
                      </a:lnTo>
                      <a:lnTo>
                        <a:pt x="56250" y="266175"/>
                      </a:lnTo>
                      <a:lnTo>
                        <a:pt x="45000" y="266175"/>
                      </a:lnTo>
                      <a:lnTo>
                        <a:pt x="45000" y="328050"/>
                      </a:lnTo>
                      <a:lnTo>
                        <a:pt x="11250" y="328050"/>
                      </a:lnTo>
                      <a:lnTo>
                        <a:pt x="11250" y="281762"/>
                      </a:lnTo>
                      <a:cubicBezTo>
                        <a:pt x="11183" y="261039"/>
                        <a:pt x="23811" y="242388"/>
                        <a:pt x="43077" y="234754"/>
                      </a:cubicBezTo>
                      <a:lnTo>
                        <a:pt x="85618" y="217738"/>
                      </a:lnTo>
                      <a:cubicBezTo>
                        <a:pt x="89835" y="232585"/>
                        <a:pt x="105289" y="241202"/>
                        <a:pt x="120135" y="236985"/>
                      </a:cubicBezTo>
                      <a:cubicBezTo>
                        <a:pt x="129453" y="234339"/>
                        <a:pt x="136736" y="227056"/>
                        <a:pt x="139382" y="217738"/>
                      </a:cubicBezTo>
                      <a:lnTo>
                        <a:pt x="181924" y="234754"/>
                      </a:lnTo>
                      <a:cubicBezTo>
                        <a:pt x="201190" y="242388"/>
                        <a:pt x="213817" y="261039"/>
                        <a:pt x="213750" y="281762"/>
                      </a:cubicBezTo>
                      <a:close/>
                    </a:path>
                  </a:pathLst>
                </a:custGeom>
                <a:solidFill>
                  <a:schemeClr val="bg1"/>
                </a:solidFill>
                <a:ln w="5507" cap="flat">
                  <a:noFill/>
                  <a:prstDash val="solid"/>
                  <a:miter/>
                </a:ln>
              </p:spPr>
              <p:txBody>
                <a:bodyPr rtlCol="0" anchor="ctr"/>
                <a:lstStyle/>
                <a:p>
                  <a:endParaRPr lang="en-IN"/>
                </a:p>
              </p:txBody>
            </p:sp>
            <p:sp>
              <p:nvSpPr>
                <p:cNvPr id="211" name="Freeform: Shape 210">
                  <a:extLst>
                    <a:ext uri="{FF2B5EF4-FFF2-40B4-BE49-F238E27FC236}">
                      <a16:creationId xmlns:a16="http://schemas.microsoft.com/office/drawing/2014/main" id="{9C9C3F44-CCBF-427D-8A3A-AB1995A59A99}"/>
                    </a:ext>
                  </a:extLst>
                </p:cNvPr>
                <p:cNvSpPr/>
                <p:nvPr/>
              </p:nvSpPr>
              <p:spPr>
                <a:xfrm>
                  <a:off x="883303" y="1518389"/>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sp>
              <p:nvSpPr>
                <p:cNvPr id="212" name="Freeform: Shape 211">
                  <a:extLst>
                    <a:ext uri="{FF2B5EF4-FFF2-40B4-BE49-F238E27FC236}">
                      <a16:creationId xmlns:a16="http://schemas.microsoft.com/office/drawing/2014/main" id="{40173BA7-474D-45A3-9033-C7F4CD9565F5}"/>
                    </a:ext>
                  </a:extLst>
                </p:cNvPr>
                <p:cNvSpPr/>
                <p:nvPr/>
              </p:nvSpPr>
              <p:spPr>
                <a:xfrm>
                  <a:off x="883303" y="1664639"/>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sp>
              <p:nvSpPr>
                <p:cNvPr id="213" name="Freeform: Shape 212">
                  <a:extLst>
                    <a:ext uri="{FF2B5EF4-FFF2-40B4-BE49-F238E27FC236}">
                      <a16:creationId xmlns:a16="http://schemas.microsoft.com/office/drawing/2014/main" id="{0363FE06-1C82-4D25-890E-F6A76169DA4A}"/>
                    </a:ext>
                  </a:extLst>
                </p:cNvPr>
                <p:cNvSpPr/>
                <p:nvPr/>
              </p:nvSpPr>
              <p:spPr>
                <a:xfrm rot="18900000">
                  <a:off x="935004" y="1643222"/>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sp>
              <p:nvSpPr>
                <p:cNvPr id="214" name="Freeform: Shape 213">
                  <a:extLst>
                    <a:ext uri="{FF2B5EF4-FFF2-40B4-BE49-F238E27FC236}">
                      <a16:creationId xmlns:a16="http://schemas.microsoft.com/office/drawing/2014/main" id="{F1062855-A857-40E2-98CE-94F64874E2DD}"/>
                    </a:ext>
                  </a:extLst>
                </p:cNvPr>
                <p:cNvSpPr/>
                <p:nvPr/>
              </p:nvSpPr>
              <p:spPr>
                <a:xfrm>
                  <a:off x="956428" y="1591514"/>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sp>
              <p:nvSpPr>
                <p:cNvPr id="215" name="Freeform: Shape 214">
                  <a:extLst>
                    <a:ext uri="{FF2B5EF4-FFF2-40B4-BE49-F238E27FC236}">
                      <a16:creationId xmlns:a16="http://schemas.microsoft.com/office/drawing/2014/main" id="{5D8AFCF6-DA34-4D08-94B1-D117BD0B2FBF}"/>
                    </a:ext>
                  </a:extLst>
                </p:cNvPr>
                <p:cNvSpPr/>
                <p:nvPr/>
              </p:nvSpPr>
              <p:spPr>
                <a:xfrm rot="18900000">
                  <a:off x="935007" y="1539809"/>
                  <a:ext cx="11250" cy="11250"/>
                </a:xfrm>
                <a:custGeom>
                  <a:avLst/>
                  <a:gdLst>
                    <a:gd name="connsiteX0" fmla="*/ 0 w 11250"/>
                    <a:gd name="connsiteY0" fmla="*/ 0 h 11250"/>
                    <a:gd name="connsiteX1" fmla="*/ 11250 w 11250"/>
                    <a:gd name="connsiteY1" fmla="*/ 0 h 11250"/>
                    <a:gd name="connsiteX2" fmla="*/ 11250 w 11250"/>
                    <a:gd name="connsiteY2" fmla="*/ 11250 h 11250"/>
                    <a:gd name="connsiteX3" fmla="*/ 0 w 11250"/>
                    <a:gd name="connsiteY3" fmla="*/ 11250 h 11250"/>
                  </a:gdLst>
                  <a:ahLst/>
                  <a:cxnLst>
                    <a:cxn ang="0">
                      <a:pos x="connsiteX0" y="connsiteY0"/>
                    </a:cxn>
                    <a:cxn ang="0">
                      <a:pos x="connsiteX1" y="connsiteY1"/>
                    </a:cxn>
                    <a:cxn ang="0">
                      <a:pos x="connsiteX2" y="connsiteY2"/>
                    </a:cxn>
                    <a:cxn ang="0">
                      <a:pos x="connsiteX3" y="connsiteY3"/>
                    </a:cxn>
                  </a:cxnLst>
                  <a:rect l="l" t="t" r="r" b="b"/>
                  <a:pathLst>
                    <a:path w="11250" h="11250">
                      <a:moveTo>
                        <a:pt x="0" y="0"/>
                      </a:moveTo>
                      <a:lnTo>
                        <a:pt x="11250" y="0"/>
                      </a:lnTo>
                      <a:lnTo>
                        <a:pt x="11250" y="11250"/>
                      </a:lnTo>
                      <a:lnTo>
                        <a:pt x="0" y="11250"/>
                      </a:lnTo>
                      <a:close/>
                    </a:path>
                  </a:pathLst>
                </a:custGeom>
                <a:solidFill>
                  <a:schemeClr val="bg1"/>
                </a:solidFill>
                <a:ln w="5507" cap="flat">
                  <a:noFill/>
                  <a:prstDash val="solid"/>
                  <a:miter/>
                </a:ln>
              </p:spPr>
              <p:txBody>
                <a:bodyPr rtlCol="0" anchor="ctr"/>
                <a:lstStyle/>
                <a:p>
                  <a:endParaRPr lang="en-IN"/>
                </a:p>
              </p:txBody>
            </p:sp>
          </p:grpSp>
        </p:grpSp>
      </p:grpSp>
      <p:pic>
        <p:nvPicPr>
          <p:cNvPr id="2" name="Picture 1">
            <a:extLst>
              <a:ext uri="{FF2B5EF4-FFF2-40B4-BE49-F238E27FC236}">
                <a16:creationId xmlns:a16="http://schemas.microsoft.com/office/drawing/2014/main" id="{5382DF19-2897-BD4E-1400-C66EBE24DBE2}"/>
              </a:ext>
            </a:extLst>
          </p:cNvPr>
          <p:cNvPicPr>
            <a:picLocks noChangeAspect="1"/>
          </p:cNvPicPr>
          <p:nvPr/>
        </p:nvPicPr>
        <p:blipFill rotWithShape="1">
          <a:blip r:embed="rId2"/>
          <a:srcRect b="16690"/>
          <a:stretch/>
        </p:blipFill>
        <p:spPr>
          <a:xfrm>
            <a:off x="9963160" y="4972657"/>
            <a:ext cx="2104105" cy="985143"/>
          </a:xfrm>
          <a:prstGeom prst="rect">
            <a:avLst/>
          </a:prstGeom>
        </p:spPr>
      </p:pic>
    </p:spTree>
    <p:extLst>
      <p:ext uri="{BB962C8B-B14F-4D97-AF65-F5344CB8AC3E}">
        <p14:creationId xmlns:p14="http://schemas.microsoft.com/office/powerpoint/2010/main" val="94421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597A-4F36-4F20-ACA3-38662EEDB7A4}"/>
              </a:ext>
            </a:extLst>
          </p:cNvPr>
          <p:cNvSpPr>
            <a:spLocks noGrp="1"/>
          </p:cNvSpPr>
          <p:nvPr>
            <p:ph type="title"/>
          </p:nvPr>
        </p:nvSpPr>
        <p:spPr>
          <a:xfrm>
            <a:off x="595843" y="1026199"/>
            <a:ext cx="10515600" cy="757129"/>
          </a:xfrm>
        </p:spPr>
        <p:txBody>
          <a:bodyPr anchor="t">
            <a:normAutofit/>
          </a:bodyPr>
          <a:lstStyle/>
          <a:p>
            <a:r>
              <a:rPr lang="en-GB" dirty="0"/>
              <a:t>Methodology</a:t>
            </a:r>
          </a:p>
        </p:txBody>
      </p:sp>
      <p:sp>
        <p:nvSpPr>
          <p:cNvPr id="4" name="Date Placeholder 3">
            <a:extLst>
              <a:ext uri="{FF2B5EF4-FFF2-40B4-BE49-F238E27FC236}">
                <a16:creationId xmlns:a16="http://schemas.microsoft.com/office/drawing/2014/main" id="{2611EA44-270F-4E2C-BDE2-9082EDC7D907}"/>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02 July 2024</a:t>
            </a:fld>
            <a:endParaRPr lang="en-US"/>
          </a:p>
        </p:txBody>
      </p:sp>
      <p:sp>
        <p:nvSpPr>
          <p:cNvPr id="12" name="Footer Placeholder 4">
            <a:extLst>
              <a:ext uri="{FF2B5EF4-FFF2-40B4-BE49-F238E27FC236}">
                <a16:creationId xmlns:a16="http://schemas.microsoft.com/office/drawing/2014/main" id="{3CFEEDEB-1F14-5B2F-DA23-2073E3EE71CB}"/>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F64D29BE-69CA-4D84-A8DD-B18025794052}"/>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8</a:t>
            </a:fld>
            <a:endParaRPr lang="en-US"/>
          </a:p>
        </p:txBody>
      </p:sp>
      <p:graphicFrame>
        <p:nvGraphicFramePr>
          <p:cNvPr id="8" name="Content Placeholder 2">
            <a:extLst>
              <a:ext uri="{FF2B5EF4-FFF2-40B4-BE49-F238E27FC236}">
                <a16:creationId xmlns:a16="http://schemas.microsoft.com/office/drawing/2014/main" id="{FF3A4C25-91A1-2E7C-9B39-0846978C8FDA}"/>
              </a:ext>
            </a:extLst>
          </p:cNvPr>
          <p:cNvGraphicFramePr>
            <a:graphicFrameLocks noGrp="1"/>
          </p:cNvGraphicFramePr>
          <p:nvPr>
            <p:ph idx="1"/>
            <p:extLst>
              <p:ext uri="{D42A27DB-BD31-4B8C-83A1-F6EECF244321}">
                <p14:modId xmlns:p14="http://schemas.microsoft.com/office/powerpoint/2010/main" val="4017766922"/>
              </p:ext>
            </p:extLst>
          </p:nvPr>
        </p:nvGraphicFramePr>
        <p:xfrm>
          <a:off x="595843" y="1757928"/>
          <a:ext cx="10515600" cy="405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7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BD3462C6-6C91-4E2A-8BE8-A08AA1CCC6C4}"/>
              </a:ext>
            </a:extLst>
          </p:cNvPr>
          <p:cNvGrpSpPr/>
          <p:nvPr/>
        </p:nvGrpSpPr>
        <p:grpSpPr>
          <a:xfrm>
            <a:off x="2496323" y="943798"/>
            <a:ext cx="7528167" cy="5266348"/>
            <a:chOff x="131567" y="1248989"/>
            <a:chExt cx="7528167" cy="5266348"/>
          </a:xfrm>
        </p:grpSpPr>
        <p:sp>
          <p:nvSpPr>
            <p:cNvPr id="11" name="Freeform: Shape 10">
              <a:extLst>
                <a:ext uri="{FF2B5EF4-FFF2-40B4-BE49-F238E27FC236}">
                  <a16:creationId xmlns:a16="http://schemas.microsoft.com/office/drawing/2014/main" id="{852FD2B3-985F-4742-A8F0-26A9FD90D22F}"/>
                </a:ext>
              </a:extLst>
            </p:cNvPr>
            <p:cNvSpPr/>
            <p:nvPr/>
          </p:nvSpPr>
          <p:spPr>
            <a:xfrm>
              <a:off x="1630679" y="4816425"/>
              <a:ext cx="825059" cy="576160"/>
            </a:xfrm>
            <a:custGeom>
              <a:avLst/>
              <a:gdLst>
                <a:gd name="connsiteX0" fmla="*/ 816187 w 816186"/>
                <a:gd name="connsiteY0" fmla="*/ 293348 h 571397"/>
                <a:gd name="connsiteX1" fmla="*/ 13304 w 816186"/>
                <a:gd name="connsiteY1" fmla="*/ 571397 h 571397"/>
                <a:gd name="connsiteX2" fmla="*/ 0 w 816186"/>
                <a:gd name="connsiteY2" fmla="*/ 205543 h 571397"/>
                <a:gd name="connsiteX3" fmla="*/ 596674 w 816186"/>
                <a:gd name="connsiteY3" fmla="*/ 0 h 571397"/>
                <a:gd name="connsiteX4" fmla="*/ 816187 w 816186"/>
                <a:gd name="connsiteY4" fmla="*/ 293348 h 571397"/>
                <a:gd name="connsiteX0" fmla="*/ 825059 w 825059"/>
                <a:gd name="connsiteY0" fmla="*/ 293348 h 576160"/>
                <a:gd name="connsiteX1" fmla="*/ 745 w 825059"/>
                <a:gd name="connsiteY1" fmla="*/ 576160 h 576160"/>
                <a:gd name="connsiteX2" fmla="*/ 8872 w 825059"/>
                <a:gd name="connsiteY2" fmla="*/ 205543 h 576160"/>
                <a:gd name="connsiteX3" fmla="*/ 605546 w 825059"/>
                <a:gd name="connsiteY3" fmla="*/ 0 h 576160"/>
                <a:gd name="connsiteX4" fmla="*/ 825059 w 825059"/>
                <a:gd name="connsiteY4" fmla="*/ 293348 h 5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059" h="576160">
                  <a:moveTo>
                    <a:pt x="825059" y="293348"/>
                  </a:moveTo>
                  <a:cubicBezTo>
                    <a:pt x="597564" y="458315"/>
                    <a:pt x="299415" y="564852"/>
                    <a:pt x="745" y="576160"/>
                  </a:cubicBezTo>
                  <a:cubicBezTo>
                    <a:pt x="-3690" y="454209"/>
                    <a:pt x="13307" y="327494"/>
                    <a:pt x="8872" y="205543"/>
                  </a:cubicBezTo>
                  <a:cubicBezTo>
                    <a:pt x="231045" y="196896"/>
                    <a:pt x="436588" y="121730"/>
                    <a:pt x="605546" y="0"/>
                  </a:cubicBezTo>
                  <a:lnTo>
                    <a:pt x="825059" y="293348"/>
                  </a:lnTo>
                  <a:close/>
                </a:path>
              </a:pathLst>
            </a:custGeom>
            <a:solidFill>
              <a:schemeClr val="accent1">
                <a:lumMod val="50000"/>
              </a:schemeClr>
            </a:solidFill>
            <a:ln w="6652" cap="flat">
              <a:solidFill>
                <a:srgbClr val="002D4D"/>
              </a:solid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10" name="Freeform: Shape 9">
              <a:extLst>
                <a:ext uri="{FF2B5EF4-FFF2-40B4-BE49-F238E27FC236}">
                  <a16:creationId xmlns:a16="http://schemas.microsoft.com/office/drawing/2014/main" id="{AE4DEC3A-9362-43B6-BDF1-89EFFD05AFBF}"/>
                </a:ext>
              </a:extLst>
            </p:cNvPr>
            <p:cNvSpPr/>
            <p:nvPr/>
          </p:nvSpPr>
          <p:spPr>
            <a:xfrm>
              <a:off x="2236225" y="4262322"/>
              <a:ext cx="747672" cy="847450"/>
            </a:xfrm>
            <a:custGeom>
              <a:avLst/>
              <a:gdLst>
                <a:gd name="connsiteX0" fmla="*/ 747672 w 747672"/>
                <a:gd name="connsiteY0" fmla="*/ 139690 h 847450"/>
                <a:gd name="connsiteX1" fmla="*/ 219512 w 747672"/>
                <a:gd name="connsiteY1" fmla="*/ 847450 h 847450"/>
                <a:gd name="connsiteX2" fmla="*/ 0 w 747672"/>
                <a:gd name="connsiteY2" fmla="*/ 554102 h 847450"/>
                <a:gd name="connsiteX3" fmla="*/ 403770 w 747672"/>
                <a:gd name="connsiteY3" fmla="*/ 0 h 847450"/>
                <a:gd name="connsiteX4" fmla="*/ 747672 w 747672"/>
                <a:gd name="connsiteY4" fmla="*/ 139690 h 84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72" h="847450">
                  <a:moveTo>
                    <a:pt x="747672" y="139690"/>
                  </a:moveTo>
                  <a:cubicBezTo>
                    <a:pt x="647894" y="425721"/>
                    <a:pt x="460976" y="672506"/>
                    <a:pt x="219512" y="847450"/>
                  </a:cubicBezTo>
                  <a:lnTo>
                    <a:pt x="0" y="554102"/>
                  </a:lnTo>
                  <a:cubicBezTo>
                    <a:pt x="188249" y="418404"/>
                    <a:pt x="331264" y="224834"/>
                    <a:pt x="403770" y="0"/>
                  </a:cubicBezTo>
                  <a:lnTo>
                    <a:pt x="747672" y="139690"/>
                  </a:lnTo>
                  <a:close/>
                </a:path>
              </a:pathLst>
            </a:custGeom>
            <a:solidFill>
              <a:schemeClr val="accent1">
                <a:lumMod val="75000"/>
              </a:schemeClr>
            </a:solidFill>
            <a:ln w="6652" cap="flat">
              <a:solidFill>
                <a:srgbClr val="004474"/>
              </a:solid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9" name="Freeform: Shape 8">
              <a:extLst>
                <a:ext uri="{FF2B5EF4-FFF2-40B4-BE49-F238E27FC236}">
                  <a16:creationId xmlns:a16="http://schemas.microsoft.com/office/drawing/2014/main" id="{6459CE86-A18D-434D-8D7E-85BA16010EBC}"/>
                </a:ext>
              </a:extLst>
            </p:cNvPr>
            <p:cNvSpPr/>
            <p:nvPr/>
          </p:nvSpPr>
          <p:spPr>
            <a:xfrm>
              <a:off x="2639329" y="3467422"/>
              <a:ext cx="425720" cy="934590"/>
            </a:xfrm>
            <a:custGeom>
              <a:avLst/>
              <a:gdLst>
                <a:gd name="connsiteX0" fmla="*/ 425721 w 425720"/>
                <a:gd name="connsiteY0" fmla="*/ 454989 h 934590"/>
                <a:gd name="connsiteX1" fmla="*/ 343903 w 425720"/>
                <a:gd name="connsiteY1" fmla="*/ 934590 h 934590"/>
                <a:gd name="connsiteX2" fmla="*/ 0 w 425720"/>
                <a:gd name="connsiteY2" fmla="*/ 794901 h 934590"/>
                <a:gd name="connsiteX3" fmla="*/ 52550 w 425720"/>
                <a:gd name="connsiteY3" fmla="*/ 458315 h 934590"/>
                <a:gd name="connsiteX4" fmla="*/ 3326 w 425720"/>
                <a:gd name="connsiteY4" fmla="*/ 132373 h 934590"/>
                <a:gd name="connsiteX5" fmla="*/ 351885 w 425720"/>
                <a:gd name="connsiteY5" fmla="*/ 0 h 934590"/>
                <a:gd name="connsiteX6" fmla="*/ 425721 w 425720"/>
                <a:gd name="connsiteY6" fmla="*/ 454989 h 9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720" h="934590">
                  <a:moveTo>
                    <a:pt x="425721" y="454989"/>
                  </a:moveTo>
                  <a:cubicBezTo>
                    <a:pt x="425721" y="622617"/>
                    <a:pt x="397118" y="784257"/>
                    <a:pt x="343903" y="934590"/>
                  </a:cubicBezTo>
                  <a:lnTo>
                    <a:pt x="0" y="794901"/>
                  </a:lnTo>
                  <a:cubicBezTo>
                    <a:pt x="33925" y="688470"/>
                    <a:pt x="52550" y="575388"/>
                    <a:pt x="52550" y="458315"/>
                  </a:cubicBezTo>
                  <a:cubicBezTo>
                    <a:pt x="52550" y="344568"/>
                    <a:pt x="35255" y="235477"/>
                    <a:pt x="3326" y="132373"/>
                  </a:cubicBezTo>
                  <a:lnTo>
                    <a:pt x="351885" y="0"/>
                  </a:lnTo>
                  <a:cubicBezTo>
                    <a:pt x="400444" y="143681"/>
                    <a:pt x="425721" y="296674"/>
                    <a:pt x="425721" y="454989"/>
                  </a:cubicBezTo>
                  <a:close/>
                </a:path>
              </a:pathLst>
            </a:custGeom>
            <a:solidFill>
              <a:schemeClr val="accent1"/>
            </a:solidFill>
            <a:ln w="6652" cap="flat">
              <a:solidFill>
                <a:srgbClr val="005A9A"/>
              </a:solid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8" name="Freeform: Shape 7">
              <a:extLst>
                <a:ext uri="{FF2B5EF4-FFF2-40B4-BE49-F238E27FC236}">
                  <a16:creationId xmlns:a16="http://schemas.microsoft.com/office/drawing/2014/main" id="{56F9F2E1-8769-4D23-8A95-17E99AA52972}"/>
                </a:ext>
              </a:extLst>
            </p:cNvPr>
            <p:cNvSpPr/>
            <p:nvPr/>
          </p:nvSpPr>
          <p:spPr>
            <a:xfrm>
              <a:off x="2238221" y="2751013"/>
              <a:ext cx="753658" cy="848780"/>
            </a:xfrm>
            <a:custGeom>
              <a:avLst/>
              <a:gdLst>
                <a:gd name="connsiteX0" fmla="*/ 753659 w 753658"/>
                <a:gd name="connsiteY0" fmla="*/ 716408 h 848780"/>
                <a:gd name="connsiteX1" fmla="*/ 405100 w 753658"/>
                <a:gd name="connsiteY1" fmla="*/ 848781 h 848780"/>
                <a:gd name="connsiteX2" fmla="*/ 0 w 753658"/>
                <a:gd name="connsiteY2" fmla="*/ 285366 h 848780"/>
                <a:gd name="connsiteX3" fmla="*/ 238803 w 753658"/>
                <a:gd name="connsiteY3" fmla="*/ 0 h 848780"/>
                <a:gd name="connsiteX4" fmla="*/ 753659 w 753658"/>
                <a:gd name="connsiteY4" fmla="*/ 716408 h 848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658" h="848780">
                  <a:moveTo>
                    <a:pt x="753659" y="716408"/>
                  </a:moveTo>
                  <a:lnTo>
                    <a:pt x="405100" y="848781"/>
                  </a:lnTo>
                  <a:cubicBezTo>
                    <a:pt x="333925" y="619956"/>
                    <a:pt x="190244" y="423060"/>
                    <a:pt x="0" y="285366"/>
                  </a:cubicBezTo>
                  <a:lnTo>
                    <a:pt x="238803" y="0"/>
                  </a:lnTo>
                  <a:cubicBezTo>
                    <a:pt x="476940" y="179601"/>
                    <a:pt x="659202" y="429047"/>
                    <a:pt x="753659" y="716408"/>
                  </a:cubicBezTo>
                  <a:close/>
                </a:path>
              </a:pathLst>
            </a:custGeom>
            <a:solidFill>
              <a:schemeClr val="accent2">
                <a:lumMod val="60000"/>
                <a:lumOff val="40000"/>
              </a:schemeClr>
            </a:solidFill>
            <a:ln w="6652" cap="flat">
              <a:solidFill>
                <a:srgbClr val="2276CA"/>
              </a:solid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6" name="Freeform: Shape 5">
              <a:extLst>
                <a:ext uri="{FF2B5EF4-FFF2-40B4-BE49-F238E27FC236}">
                  <a16:creationId xmlns:a16="http://schemas.microsoft.com/office/drawing/2014/main" id="{55805B64-5871-469A-A5FF-819D486B7BE3}"/>
                </a:ext>
              </a:extLst>
            </p:cNvPr>
            <p:cNvSpPr/>
            <p:nvPr/>
          </p:nvSpPr>
          <p:spPr>
            <a:xfrm>
              <a:off x="131567" y="2456335"/>
              <a:ext cx="1466741" cy="2931486"/>
            </a:xfrm>
            <a:custGeom>
              <a:avLst/>
              <a:gdLst>
                <a:gd name="connsiteX0" fmla="*/ 1466741 w 1466741"/>
                <a:gd name="connsiteY0" fmla="*/ 1466076 h 2931486"/>
                <a:gd name="connsiteX1" fmla="*/ 1412196 w 1466741"/>
                <a:gd name="connsiteY1" fmla="*/ 2931487 h 2931486"/>
                <a:gd name="connsiteX2" fmla="*/ 0 w 1466741"/>
                <a:gd name="connsiteY2" fmla="*/ 1466076 h 2931486"/>
                <a:gd name="connsiteX3" fmla="*/ 1416187 w 1466741"/>
                <a:gd name="connsiteY3" fmla="*/ 0 h 2931486"/>
                <a:gd name="connsiteX4" fmla="*/ 1466741 w 1466741"/>
                <a:gd name="connsiteY4" fmla="*/ 1466076 h 29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741" h="2931486">
                  <a:moveTo>
                    <a:pt x="1466741" y="1466076"/>
                  </a:moveTo>
                  <a:lnTo>
                    <a:pt x="1412196" y="2931487"/>
                  </a:lnTo>
                  <a:cubicBezTo>
                    <a:pt x="628603" y="2902884"/>
                    <a:pt x="0" y="2250333"/>
                    <a:pt x="0" y="1466076"/>
                  </a:cubicBezTo>
                  <a:cubicBezTo>
                    <a:pt x="0" y="680488"/>
                    <a:pt x="631264" y="27273"/>
                    <a:pt x="1416187" y="0"/>
                  </a:cubicBezTo>
                  <a:lnTo>
                    <a:pt x="1466741" y="1466076"/>
                  </a:lnTo>
                  <a:close/>
                </a:path>
              </a:pathLst>
            </a:custGeom>
            <a:solidFill>
              <a:schemeClr val="accent1">
                <a:lumMod val="50000"/>
              </a:schemeClr>
            </a:solidFill>
            <a:ln w="6652" cap="flat">
              <a:solidFill>
                <a:schemeClr val="accent2">
                  <a:lumMod val="50000"/>
                </a:schemeClr>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E3FC6AE-0454-439F-B3DB-C63F901AC4A5}"/>
                </a:ext>
              </a:extLst>
            </p:cNvPr>
            <p:cNvSpPr/>
            <p:nvPr/>
          </p:nvSpPr>
          <p:spPr>
            <a:xfrm>
              <a:off x="1635559" y="2456335"/>
              <a:ext cx="841463" cy="580044"/>
            </a:xfrm>
            <a:custGeom>
              <a:avLst/>
              <a:gdLst>
                <a:gd name="connsiteX0" fmla="*/ 841464 w 841463"/>
                <a:gd name="connsiteY0" fmla="*/ 294679 h 580044"/>
                <a:gd name="connsiteX1" fmla="*/ 602661 w 841463"/>
                <a:gd name="connsiteY1" fmla="*/ 580045 h 580044"/>
                <a:gd name="connsiteX2" fmla="*/ 0 w 841463"/>
                <a:gd name="connsiteY2" fmla="*/ 372506 h 580044"/>
                <a:gd name="connsiteX3" fmla="*/ 12639 w 841463"/>
                <a:gd name="connsiteY3" fmla="*/ 0 h 580044"/>
                <a:gd name="connsiteX4" fmla="*/ 841464 w 841463"/>
                <a:gd name="connsiteY4" fmla="*/ 294679 h 58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463" h="580044">
                  <a:moveTo>
                    <a:pt x="841464" y="294679"/>
                  </a:moveTo>
                  <a:lnTo>
                    <a:pt x="602661" y="580045"/>
                  </a:lnTo>
                  <a:cubicBezTo>
                    <a:pt x="432373" y="456319"/>
                    <a:pt x="224834" y="380488"/>
                    <a:pt x="0" y="372506"/>
                  </a:cubicBezTo>
                  <a:lnTo>
                    <a:pt x="12639" y="0"/>
                  </a:lnTo>
                  <a:cubicBezTo>
                    <a:pt x="323282" y="10643"/>
                    <a:pt x="609313" y="119069"/>
                    <a:pt x="841464" y="294679"/>
                  </a:cubicBezTo>
                  <a:close/>
                </a:path>
              </a:pathLst>
            </a:custGeom>
            <a:solidFill>
              <a:schemeClr val="accent1">
                <a:lumMod val="60000"/>
                <a:lumOff val="40000"/>
              </a:schemeClr>
            </a:solidFill>
            <a:ln w="6652" cap="flat">
              <a:solidFill>
                <a:srgbClr val="338DCD"/>
              </a:solid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12" name="Freeform: Shape 11">
              <a:extLst>
                <a:ext uri="{FF2B5EF4-FFF2-40B4-BE49-F238E27FC236}">
                  <a16:creationId xmlns:a16="http://schemas.microsoft.com/office/drawing/2014/main" id="{4642AE28-27F4-4BA1-B597-EB0D579F105E}"/>
                </a:ext>
              </a:extLst>
            </p:cNvPr>
            <p:cNvSpPr/>
            <p:nvPr/>
          </p:nvSpPr>
          <p:spPr>
            <a:xfrm>
              <a:off x="497421" y="2828175"/>
              <a:ext cx="1141464" cy="2195122"/>
            </a:xfrm>
            <a:custGeom>
              <a:avLst/>
              <a:gdLst>
                <a:gd name="connsiteX0" fmla="*/ 1141464 w 1141464"/>
                <a:gd name="connsiteY0" fmla="*/ 2194458 h 2195122"/>
                <a:gd name="connsiteX1" fmla="*/ 1097562 w 1141464"/>
                <a:gd name="connsiteY1" fmla="*/ 2195123 h 2195122"/>
                <a:gd name="connsiteX2" fmla="*/ 1060311 w 1141464"/>
                <a:gd name="connsiteY2" fmla="*/ 2194458 h 2195122"/>
                <a:gd name="connsiteX3" fmla="*/ 0 w 1141464"/>
                <a:gd name="connsiteY3" fmla="*/ 1097561 h 2195122"/>
                <a:gd name="connsiteX4" fmla="*/ 1063637 w 1141464"/>
                <a:gd name="connsiteY4" fmla="*/ 665 h 2195122"/>
                <a:gd name="connsiteX5" fmla="*/ 1097562 w 1141464"/>
                <a:gd name="connsiteY5" fmla="*/ 0 h 2195122"/>
                <a:gd name="connsiteX6" fmla="*/ 1138138 w 1141464"/>
                <a:gd name="connsiteY6" fmla="*/ 665 h 2195122"/>
                <a:gd name="connsiteX7" fmla="*/ 1100888 w 1141464"/>
                <a:gd name="connsiteY7" fmla="*/ 1094236 h 2195122"/>
                <a:gd name="connsiteX8" fmla="*/ 1141464 w 1141464"/>
                <a:gd name="connsiteY8" fmla="*/ 2194458 h 219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464" h="2195122">
                  <a:moveTo>
                    <a:pt x="1141464" y="2194458"/>
                  </a:moveTo>
                  <a:cubicBezTo>
                    <a:pt x="1126830" y="2195123"/>
                    <a:pt x="1112196" y="2195123"/>
                    <a:pt x="1097562" y="2195123"/>
                  </a:cubicBezTo>
                  <a:cubicBezTo>
                    <a:pt x="1084923" y="2195123"/>
                    <a:pt x="1072284" y="2195123"/>
                    <a:pt x="1060311" y="2194458"/>
                  </a:cubicBezTo>
                  <a:cubicBezTo>
                    <a:pt x="471619" y="2174502"/>
                    <a:pt x="0" y="1690910"/>
                    <a:pt x="0" y="1097561"/>
                  </a:cubicBezTo>
                  <a:cubicBezTo>
                    <a:pt x="0" y="502883"/>
                    <a:pt x="472949" y="18625"/>
                    <a:pt x="1063637" y="665"/>
                  </a:cubicBezTo>
                  <a:cubicBezTo>
                    <a:pt x="1074945" y="665"/>
                    <a:pt x="1086253" y="0"/>
                    <a:pt x="1097562" y="0"/>
                  </a:cubicBezTo>
                  <a:cubicBezTo>
                    <a:pt x="1111531" y="0"/>
                    <a:pt x="1124834" y="0"/>
                    <a:pt x="1138138" y="665"/>
                  </a:cubicBezTo>
                  <a:lnTo>
                    <a:pt x="1100888" y="1094236"/>
                  </a:lnTo>
                  <a:lnTo>
                    <a:pt x="1141464" y="2194458"/>
                  </a:lnTo>
                  <a:close/>
                </a:path>
              </a:pathLst>
            </a:custGeom>
            <a:noFill/>
            <a:ln w="6652" cap="flat">
              <a:solidFill>
                <a:srgbClr val="000000"/>
              </a:solidFill>
              <a:prstDash val="solid"/>
              <a:miter/>
            </a:ln>
          </p:spPr>
          <p:txBody>
            <a:bodyPr rtlCol="0" anchor="ctr"/>
            <a:lstStyle/>
            <a:p>
              <a:endParaRPr lang="en-US"/>
            </a:p>
          </p:txBody>
        </p:sp>
        <p:sp>
          <p:nvSpPr>
            <p:cNvPr id="28" name="Oval 27">
              <a:extLst>
                <a:ext uri="{FF2B5EF4-FFF2-40B4-BE49-F238E27FC236}">
                  <a16:creationId xmlns:a16="http://schemas.microsoft.com/office/drawing/2014/main" id="{E9BFC789-1F1E-4895-8FE0-5DFF027E72BD}"/>
                </a:ext>
              </a:extLst>
            </p:cNvPr>
            <p:cNvSpPr/>
            <p:nvPr/>
          </p:nvSpPr>
          <p:spPr bwMode="auto">
            <a:xfrm>
              <a:off x="451483" y="2792069"/>
              <a:ext cx="2297602" cy="2297602"/>
            </a:xfrm>
            <a:prstGeom prst="ellipse">
              <a:avLst/>
            </a:prstGeom>
            <a:solidFill>
              <a:schemeClr val="accent1">
                <a:lumMod val="20000"/>
                <a:lumOff val="80000"/>
              </a:schemeClr>
            </a:solidFill>
            <a:ln>
              <a:solidFill>
                <a:schemeClr val="accent1">
                  <a:lumMod val="40000"/>
                  <a:lumOff val="60000"/>
                </a:schemeClr>
              </a:solidFill>
            </a:ln>
            <a:effectLst>
              <a:outerShdw blurRad="355600" dist="2159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6" name="Freeform: Shape 25">
              <a:extLst>
                <a:ext uri="{FF2B5EF4-FFF2-40B4-BE49-F238E27FC236}">
                  <a16:creationId xmlns:a16="http://schemas.microsoft.com/office/drawing/2014/main" id="{FE17CBD6-FF18-4DB5-9839-D8C30B85268F}"/>
                </a:ext>
              </a:extLst>
            </p:cNvPr>
            <p:cNvSpPr/>
            <p:nvPr/>
          </p:nvSpPr>
          <p:spPr>
            <a:xfrm>
              <a:off x="1701365" y="5417679"/>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rgbClr val="002D4D"/>
            </a:solidFill>
            <a:ln w="665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A793823-A185-467F-B81D-BE62276A52B1}"/>
                </a:ext>
              </a:extLst>
            </p:cNvPr>
            <p:cNvSpPr/>
            <p:nvPr/>
          </p:nvSpPr>
          <p:spPr>
            <a:xfrm>
              <a:off x="1807210" y="5523525"/>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rgbClr val="003860"/>
            </a:solidFill>
            <a:ln w="6652"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33" name="TextBox 32">
              <a:extLst>
                <a:ext uri="{FF2B5EF4-FFF2-40B4-BE49-F238E27FC236}">
                  <a16:creationId xmlns:a16="http://schemas.microsoft.com/office/drawing/2014/main" id="{AAF50AFE-5AD4-457D-88BA-ED2441CDF244}"/>
                </a:ext>
              </a:extLst>
            </p:cNvPr>
            <p:cNvSpPr txBox="1"/>
            <p:nvPr/>
          </p:nvSpPr>
          <p:spPr>
            <a:xfrm>
              <a:off x="1858537" y="5546078"/>
              <a:ext cx="834640" cy="584775"/>
            </a:xfrm>
            <a:prstGeom prst="rect">
              <a:avLst/>
            </a:prstGeom>
            <a:noFill/>
          </p:spPr>
          <p:txBody>
            <a:bodyPr wrap="square" anchor="ctr">
              <a:spAutoFit/>
            </a:bodyPr>
            <a:lstStyle/>
            <a:p>
              <a:r>
                <a:rPr lang="en-US" sz="1600" b="1" dirty="0">
                  <a:solidFill>
                    <a:schemeClr val="bg1"/>
                  </a:solidFill>
                </a:rPr>
                <a:t>  Impact</a:t>
              </a:r>
            </a:p>
          </p:txBody>
        </p:sp>
        <p:sp>
          <p:nvSpPr>
            <p:cNvPr id="14" name="Freeform: Shape 13">
              <a:extLst>
                <a:ext uri="{FF2B5EF4-FFF2-40B4-BE49-F238E27FC236}">
                  <a16:creationId xmlns:a16="http://schemas.microsoft.com/office/drawing/2014/main" id="{C7745242-2632-4625-BD54-370FEB842150}"/>
                </a:ext>
              </a:extLst>
            </p:cNvPr>
            <p:cNvSpPr/>
            <p:nvPr/>
          </p:nvSpPr>
          <p:spPr>
            <a:xfrm>
              <a:off x="1830021" y="1341987"/>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rgbClr val="338DCD"/>
            </a:solidFill>
            <a:ln w="665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5AF3300-BFC2-4B61-BE3B-E4D937B89797}"/>
                </a:ext>
              </a:extLst>
            </p:cNvPr>
            <p:cNvSpPr/>
            <p:nvPr/>
          </p:nvSpPr>
          <p:spPr>
            <a:xfrm>
              <a:off x="1935866" y="1447833"/>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6"/>
                    <a:pt x="168266" y="0"/>
                    <a:pt x="375832" y="0"/>
                  </a:cubicBezTo>
                  <a:cubicBezTo>
                    <a:pt x="583398" y="0"/>
                    <a:pt x="751663" y="168266"/>
                    <a:pt x="751663" y="375832"/>
                  </a:cubicBezTo>
                  <a:close/>
                </a:path>
              </a:pathLst>
            </a:custGeom>
            <a:solidFill>
              <a:srgbClr val="40B0FF"/>
            </a:solidFill>
            <a:ln w="6652"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35" name="TextBox 34">
              <a:extLst>
                <a:ext uri="{FF2B5EF4-FFF2-40B4-BE49-F238E27FC236}">
                  <a16:creationId xmlns:a16="http://schemas.microsoft.com/office/drawing/2014/main" id="{F7EEF671-44C7-4B0E-8DE4-E535B32FC559}"/>
                </a:ext>
              </a:extLst>
            </p:cNvPr>
            <p:cNvSpPr txBox="1"/>
            <p:nvPr/>
          </p:nvSpPr>
          <p:spPr>
            <a:xfrm>
              <a:off x="1982190" y="1721539"/>
              <a:ext cx="793319" cy="338554"/>
            </a:xfrm>
            <a:prstGeom prst="rect">
              <a:avLst/>
            </a:prstGeom>
            <a:noFill/>
          </p:spPr>
          <p:txBody>
            <a:bodyPr wrap="square" anchor="ctr">
              <a:spAutoFit/>
            </a:bodyPr>
            <a:lstStyle/>
            <a:p>
              <a:pPr algn="ctr"/>
              <a:r>
                <a:rPr lang="en-US" sz="1600" b="1" dirty="0">
                  <a:solidFill>
                    <a:schemeClr val="bg1"/>
                  </a:solidFill>
                </a:rPr>
                <a:t>Cause1</a:t>
              </a:r>
            </a:p>
          </p:txBody>
        </p:sp>
        <p:sp>
          <p:nvSpPr>
            <p:cNvPr id="17" name="Freeform: Shape 16">
              <a:extLst>
                <a:ext uri="{FF2B5EF4-FFF2-40B4-BE49-F238E27FC236}">
                  <a16:creationId xmlns:a16="http://schemas.microsoft.com/office/drawing/2014/main" id="{8C5A990E-6D12-4DFA-833A-07610FFA7589}"/>
                </a:ext>
              </a:extLst>
            </p:cNvPr>
            <p:cNvSpPr/>
            <p:nvPr/>
          </p:nvSpPr>
          <p:spPr>
            <a:xfrm>
              <a:off x="2759015" y="2142982"/>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rgbClr val="2276CA"/>
            </a:solidFill>
            <a:ln w="665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C607713-B140-4C2B-9F86-9A780AB3EBF8}"/>
                </a:ext>
              </a:extLst>
            </p:cNvPr>
            <p:cNvSpPr/>
            <p:nvPr/>
          </p:nvSpPr>
          <p:spPr>
            <a:xfrm>
              <a:off x="2864861" y="2248828"/>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6"/>
                    <a:pt x="168266" y="0"/>
                    <a:pt x="375832" y="0"/>
                  </a:cubicBezTo>
                  <a:cubicBezTo>
                    <a:pt x="583398" y="0"/>
                    <a:pt x="751663" y="168266"/>
                    <a:pt x="751663" y="375832"/>
                  </a:cubicBezTo>
                  <a:close/>
                </a:path>
              </a:pathLst>
            </a:custGeom>
            <a:solidFill>
              <a:srgbClr val="2A93FB"/>
            </a:solidFill>
            <a:ln w="6652"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37" name="TextBox 36">
              <a:extLst>
                <a:ext uri="{FF2B5EF4-FFF2-40B4-BE49-F238E27FC236}">
                  <a16:creationId xmlns:a16="http://schemas.microsoft.com/office/drawing/2014/main" id="{E0679D57-D1BB-461A-92EE-8E8D31917925}"/>
                </a:ext>
              </a:extLst>
            </p:cNvPr>
            <p:cNvSpPr txBox="1"/>
            <p:nvPr/>
          </p:nvSpPr>
          <p:spPr>
            <a:xfrm>
              <a:off x="2893692" y="2522534"/>
              <a:ext cx="828304" cy="338554"/>
            </a:xfrm>
            <a:prstGeom prst="rect">
              <a:avLst/>
            </a:prstGeom>
            <a:noFill/>
          </p:spPr>
          <p:txBody>
            <a:bodyPr wrap="square" anchor="ctr">
              <a:spAutoFit/>
            </a:bodyPr>
            <a:lstStyle/>
            <a:p>
              <a:pPr algn="ctr"/>
              <a:r>
                <a:rPr lang="en-US" sz="1600" b="1" dirty="0">
                  <a:solidFill>
                    <a:schemeClr val="bg1"/>
                  </a:solidFill>
                </a:rPr>
                <a:t>Cause2</a:t>
              </a:r>
            </a:p>
          </p:txBody>
        </p:sp>
        <p:sp>
          <p:nvSpPr>
            <p:cNvPr id="20" name="Freeform: Shape 19">
              <a:extLst>
                <a:ext uri="{FF2B5EF4-FFF2-40B4-BE49-F238E27FC236}">
                  <a16:creationId xmlns:a16="http://schemas.microsoft.com/office/drawing/2014/main" id="{9A0AADD5-453A-4424-ABA1-E7ACC14AB4A0}"/>
                </a:ext>
              </a:extLst>
            </p:cNvPr>
            <p:cNvSpPr/>
            <p:nvPr/>
          </p:nvSpPr>
          <p:spPr>
            <a:xfrm>
              <a:off x="3200700" y="3385888"/>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rgbClr val="005A9A"/>
            </a:solidFill>
            <a:ln w="665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51688B-490B-4BF0-BC09-1818A3405196}"/>
                </a:ext>
              </a:extLst>
            </p:cNvPr>
            <p:cNvSpPr/>
            <p:nvPr/>
          </p:nvSpPr>
          <p:spPr>
            <a:xfrm>
              <a:off x="3306546" y="3491734"/>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rgbClr val="0070C0"/>
            </a:solidFill>
            <a:ln w="6652"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39" name="TextBox 38">
              <a:extLst>
                <a:ext uri="{FF2B5EF4-FFF2-40B4-BE49-F238E27FC236}">
                  <a16:creationId xmlns:a16="http://schemas.microsoft.com/office/drawing/2014/main" id="{FAD7DEE9-247F-4F7E-845E-74CC8FAC0052}"/>
                </a:ext>
              </a:extLst>
            </p:cNvPr>
            <p:cNvSpPr txBox="1"/>
            <p:nvPr/>
          </p:nvSpPr>
          <p:spPr>
            <a:xfrm>
              <a:off x="3306545" y="3765440"/>
              <a:ext cx="885968" cy="338554"/>
            </a:xfrm>
            <a:prstGeom prst="rect">
              <a:avLst/>
            </a:prstGeom>
            <a:noFill/>
          </p:spPr>
          <p:txBody>
            <a:bodyPr wrap="square" anchor="ctr">
              <a:spAutoFit/>
            </a:bodyPr>
            <a:lstStyle/>
            <a:p>
              <a:pPr algn="ctr"/>
              <a:r>
                <a:rPr lang="en-US" sz="1600" b="1" dirty="0">
                  <a:solidFill>
                    <a:schemeClr val="bg1"/>
                  </a:solidFill>
                </a:rPr>
                <a:t>Cause 3</a:t>
              </a:r>
            </a:p>
          </p:txBody>
        </p:sp>
        <p:sp>
          <p:nvSpPr>
            <p:cNvPr id="23" name="Freeform: Shape 22">
              <a:extLst>
                <a:ext uri="{FF2B5EF4-FFF2-40B4-BE49-F238E27FC236}">
                  <a16:creationId xmlns:a16="http://schemas.microsoft.com/office/drawing/2014/main" id="{9563D5E8-6B9E-436F-BB3E-6D21E69E65C1}"/>
                </a:ext>
              </a:extLst>
            </p:cNvPr>
            <p:cNvSpPr/>
            <p:nvPr/>
          </p:nvSpPr>
          <p:spPr>
            <a:xfrm>
              <a:off x="2759015" y="4595560"/>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rgbClr val="004474"/>
            </a:solidFill>
            <a:ln w="665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A929322-EB6A-4FC8-B906-550AE7441554}"/>
                </a:ext>
              </a:extLst>
            </p:cNvPr>
            <p:cNvSpPr/>
            <p:nvPr/>
          </p:nvSpPr>
          <p:spPr>
            <a:xfrm>
              <a:off x="2864861" y="4701406"/>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rgbClr val="005490"/>
            </a:solidFill>
            <a:ln w="6652"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41" name="TextBox 40">
              <a:extLst>
                <a:ext uri="{FF2B5EF4-FFF2-40B4-BE49-F238E27FC236}">
                  <a16:creationId xmlns:a16="http://schemas.microsoft.com/office/drawing/2014/main" id="{81B059D9-CA28-4137-9CCF-5D9420F49F04}"/>
                </a:ext>
              </a:extLst>
            </p:cNvPr>
            <p:cNvSpPr txBox="1"/>
            <p:nvPr/>
          </p:nvSpPr>
          <p:spPr>
            <a:xfrm>
              <a:off x="2873273" y="4975112"/>
              <a:ext cx="869143" cy="338554"/>
            </a:xfrm>
            <a:prstGeom prst="rect">
              <a:avLst/>
            </a:prstGeom>
            <a:noFill/>
          </p:spPr>
          <p:txBody>
            <a:bodyPr wrap="square" anchor="ctr">
              <a:spAutoFit/>
            </a:bodyPr>
            <a:lstStyle/>
            <a:p>
              <a:pPr algn="ctr"/>
              <a:r>
                <a:rPr lang="en-US" sz="1600" b="1" dirty="0">
                  <a:solidFill>
                    <a:schemeClr val="bg1"/>
                  </a:solidFill>
                </a:rPr>
                <a:t>Cause 4</a:t>
              </a:r>
            </a:p>
          </p:txBody>
        </p:sp>
        <p:sp>
          <p:nvSpPr>
            <p:cNvPr id="43" name="TextBox 42">
              <a:extLst>
                <a:ext uri="{FF2B5EF4-FFF2-40B4-BE49-F238E27FC236}">
                  <a16:creationId xmlns:a16="http://schemas.microsoft.com/office/drawing/2014/main" id="{E7D3EBA7-8B52-45DE-B682-C8A8F5FBA25C}"/>
                </a:ext>
              </a:extLst>
            </p:cNvPr>
            <p:cNvSpPr txBox="1"/>
            <p:nvPr/>
          </p:nvSpPr>
          <p:spPr>
            <a:xfrm>
              <a:off x="3022185" y="1248989"/>
              <a:ext cx="3032566" cy="307777"/>
            </a:xfrm>
            <a:prstGeom prst="rect">
              <a:avLst/>
            </a:prstGeom>
            <a:noFill/>
          </p:spPr>
          <p:txBody>
            <a:bodyPr wrap="square">
              <a:spAutoFit/>
            </a:bodyPr>
            <a:lstStyle/>
            <a:p>
              <a:r>
                <a:rPr lang="en-US" sz="1400" dirty="0"/>
                <a:t>Natural gas imports , Inflation</a:t>
              </a:r>
            </a:p>
          </p:txBody>
        </p:sp>
        <p:sp>
          <p:nvSpPr>
            <p:cNvPr id="49" name="TextBox 48">
              <a:extLst>
                <a:ext uri="{FF2B5EF4-FFF2-40B4-BE49-F238E27FC236}">
                  <a16:creationId xmlns:a16="http://schemas.microsoft.com/office/drawing/2014/main" id="{A3F45CE6-E126-4C17-8884-153744F5F827}"/>
                </a:ext>
              </a:extLst>
            </p:cNvPr>
            <p:cNvSpPr txBox="1"/>
            <p:nvPr/>
          </p:nvSpPr>
          <p:spPr>
            <a:xfrm>
              <a:off x="4144604" y="4848162"/>
              <a:ext cx="3209967" cy="523220"/>
            </a:xfrm>
            <a:prstGeom prst="rect">
              <a:avLst/>
            </a:prstGeom>
            <a:noFill/>
          </p:spPr>
          <p:txBody>
            <a:bodyPr wrap="square">
              <a:spAutoFit/>
            </a:bodyPr>
            <a:lstStyle/>
            <a:p>
              <a:r>
                <a:rPr lang="en-US" sz="1400" dirty="0"/>
                <a:t>Winter fuel payments, Environmental taxation</a:t>
              </a:r>
            </a:p>
          </p:txBody>
        </p:sp>
        <p:sp>
          <p:nvSpPr>
            <p:cNvPr id="50" name="TextBox 49">
              <a:extLst>
                <a:ext uri="{FF2B5EF4-FFF2-40B4-BE49-F238E27FC236}">
                  <a16:creationId xmlns:a16="http://schemas.microsoft.com/office/drawing/2014/main" id="{238558EE-9B43-4D94-99AC-55DFEE5CFC92}"/>
                </a:ext>
              </a:extLst>
            </p:cNvPr>
            <p:cNvSpPr txBox="1"/>
            <p:nvPr/>
          </p:nvSpPr>
          <p:spPr>
            <a:xfrm>
              <a:off x="4515161" y="3682311"/>
              <a:ext cx="3032566" cy="307777"/>
            </a:xfrm>
            <a:prstGeom prst="rect">
              <a:avLst/>
            </a:prstGeom>
            <a:noFill/>
          </p:spPr>
          <p:txBody>
            <a:bodyPr wrap="square">
              <a:spAutoFit/>
            </a:bodyPr>
            <a:lstStyle/>
            <a:p>
              <a:r>
                <a:rPr lang="en-US" sz="1400" dirty="0"/>
                <a:t>Household expenditure </a:t>
              </a:r>
            </a:p>
          </p:txBody>
        </p:sp>
        <p:sp>
          <p:nvSpPr>
            <p:cNvPr id="51" name="TextBox 50">
              <a:extLst>
                <a:ext uri="{FF2B5EF4-FFF2-40B4-BE49-F238E27FC236}">
                  <a16:creationId xmlns:a16="http://schemas.microsoft.com/office/drawing/2014/main" id="{5C760307-612A-43A2-A8AA-E36674DC325D}"/>
                </a:ext>
              </a:extLst>
            </p:cNvPr>
            <p:cNvSpPr txBox="1"/>
            <p:nvPr/>
          </p:nvSpPr>
          <p:spPr>
            <a:xfrm>
              <a:off x="4179254" y="2279931"/>
              <a:ext cx="3480480" cy="307777"/>
            </a:xfrm>
            <a:prstGeom prst="rect">
              <a:avLst/>
            </a:prstGeom>
            <a:noFill/>
          </p:spPr>
          <p:txBody>
            <a:bodyPr wrap="square">
              <a:spAutoFit/>
            </a:bodyPr>
            <a:lstStyle/>
            <a:p>
              <a:r>
                <a:rPr lang="en-US" sz="1400" dirty="0"/>
                <a:t>Oil price, Gas price</a:t>
              </a:r>
            </a:p>
          </p:txBody>
        </p:sp>
        <p:sp>
          <p:nvSpPr>
            <p:cNvPr id="52" name="TextBox 51">
              <a:extLst>
                <a:ext uri="{FF2B5EF4-FFF2-40B4-BE49-F238E27FC236}">
                  <a16:creationId xmlns:a16="http://schemas.microsoft.com/office/drawing/2014/main" id="{3738F61F-0338-4D47-8FA3-66874C5EF752}"/>
                </a:ext>
              </a:extLst>
            </p:cNvPr>
            <p:cNvSpPr txBox="1"/>
            <p:nvPr/>
          </p:nvSpPr>
          <p:spPr>
            <a:xfrm>
              <a:off x="2853501" y="5838466"/>
              <a:ext cx="4199207" cy="523220"/>
            </a:xfrm>
            <a:prstGeom prst="rect">
              <a:avLst/>
            </a:prstGeom>
            <a:noFill/>
          </p:spPr>
          <p:txBody>
            <a:bodyPr wrap="square">
              <a:spAutoFit/>
            </a:bodyPr>
            <a:lstStyle/>
            <a:p>
              <a:r>
                <a:rPr lang="en-US" sz="1400" dirty="0"/>
                <a:t>Number of disconnections for nonpayment electricity and gas , excess winter deaths</a:t>
              </a:r>
            </a:p>
          </p:txBody>
        </p:sp>
        <p:grpSp>
          <p:nvGrpSpPr>
            <p:cNvPr id="54" name="Graphic 52">
              <a:extLst>
                <a:ext uri="{FF2B5EF4-FFF2-40B4-BE49-F238E27FC236}">
                  <a16:creationId xmlns:a16="http://schemas.microsoft.com/office/drawing/2014/main" id="{10BCF53A-9754-4639-B000-74CC032B422E}"/>
                </a:ext>
              </a:extLst>
            </p:cNvPr>
            <p:cNvGrpSpPr/>
            <p:nvPr/>
          </p:nvGrpSpPr>
          <p:grpSpPr>
            <a:xfrm>
              <a:off x="991869" y="3098696"/>
              <a:ext cx="1216830" cy="1684348"/>
              <a:chOff x="6426049" y="2051638"/>
              <a:chExt cx="1809750" cy="2505075"/>
            </a:xfrm>
            <a:solidFill>
              <a:schemeClr val="accent1">
                <a:lumMod val="50000"/>
              </a:schemeClr>
            </a:solidFill>
            <a:effectLst/>
          </p:grpSpPr>
          <p:sp>
            <p:nvSpPr>
              <p:cNvPr id="55" name="Freeform: Shape 54">
                <a:extLst>
                  <a:ext uri="{FF2B5EF4-FFF2-40B4-BE49-F238E27FC236}">
                    <a16:creationId xmlns:a16="http://schemas.microsoft.com/office/drawing/2014/main" id="{8878780D-BFA3-46C5-9F03-4C953310813F}"/>
                  </a:ext>
                </a:extLst>
              </p:cNvPr>
              <p:cNvSpPr/>
              <p:nvPr/>
            </p:nvSpPr>
            <p:spPr>
              <a:xfrm>
                <a:off x="6425967" y="2051637"/>
                <a:ext cx="1806769" cy="2057400"/>
              </a:xfrm>
              <a:custGeom>
                <a:avLst/>
                <a:gdLst>
                  <a:gd name="connsiteX0" fmla="*/ 409656 w 1806769"/>
                  <a:gd name="connsiteY0" fmla="*/ 923925 h 2057400"/>
                  <a:gd name="connsiteX1" fmla="*/ 81 w 1806769"/>
                  <a:gd name="connsiteY1" fmla="*/ 857250 h 2057400"/>
                  <a:gd name="connsiteX2" fmla="*/ 333456 w 1806769"/>
                  <a:gd name="connsiteY2" fmla="*/ 142875 h 2057400"/>
                  <a:gd name="connsiteX3" fmla="*/ 828756 w 1806769"/>
                  <a:gd name="connsiteY3" fmla="*/ 0 h 2057400"/>
                  <a:gd name="connsiteX4" fmla="*/ 1514556 w 1806769"/>
                  <a:gd name="connsiteY4" fmla="*/ 295275 h 2057400"/>
                  <a:gd name="connsiteX5" fmla="*/ 1647906 w 1806769"/>
                  <a:gd name="connsiteY5" fmla="*/ 819150 h 2057400"/>
                  <a:gd name="connsiteX6" fmla="*/ 1800306 w 1806769"/>
                  <a:gd name="connsiteY6" fmla="*/ 1104900 h 2057400"/>
                  <a:gd name="connsiteX7" fmla="*/ 1705056 w 1806769"/>
                  <a:gd name="connsiteY7" fmla="*/ 1133475 h 2057400"/>
                  <a:gd name="connsiteX8" fmla="*/ 1724106 w 1806769"/>
                  <a:gd name="connsiteY8" fmla="*/ 1276350 h 2057400"/>
                  <a:gd name="connsiteX9" fmla="*/ 1686006 w 1806769"/>
                  <a:gd name="connsiteY9" fmla="*/ 1304925 h 2057400"/>
                  <a:gd name="connsiteX10" fmla="*/ 1705056 w 1806769"/>
                  <a:gd name="connsiteY10" fmla="*/ 1362075 h 2057400"/>
                  <a:gd name="connsiteX11" fmla="*/ 1647906 w 1806769"/>
                  <a:gd name="connsiteY11" fmla="*/ 1428750 h 2057400"/>
                  <a:gd name="connsiteX12" fmla="*/ 1647906 w 1806769"/>
                  <a:gd name="connsiteY12" fmla="*/ 1466850 h 2057400"/>
                  <a:gd name="connsiteX13" fmla="*/ 1638381 w 1806769"/>
                  <a:gd name="connsiteY13" fmla="*/ 1619250 h 2057400"/>
                  <a:gd name="connsiteX14" fmla="*/ 1228806 w 1806769"/>
                  <a:gd name="connsiteY14" fmla="*/ 1714500 h 2057400"/>
                  <a:gd name="connsiteX15" fmla="*/ 1181181 w 1806769"/>
                  <a:gd name="connsiteY15" fmla="*/ 1895475 h 2057400"/>
                  <a:gd name="connsiteX16" fmla="*/ 1171656 w 1806769"/>
                  <a:gd name="connsiteY16" fmla="*/ 2057400 h 2057400"/>
                  <a:gd name="connsiteX17" fmla="*/ 571581 w 1806769"/>
                  <a:gd name="connsiteY17" fmla="*/ 2057400 h 2057400"/>
                  <a:gd name="connsiteX18" fmla="*/ 666831 w 1806769"/>
                  <a:gd name="connsiteY18" fmla="*/ 1504950 h 2057400"/>
                  <a:gd name="connsiteX19" fmla="*/ 1152606 w 1806769"/>
                  <a:gd name="connsiteY19" fmla="*/ 904875 h 2057400"/>
                  <a:gd name="connsiteX20" fmla="*/ 1124031 w 1806769"/>
                  <a:gd name="connsiteY20" fmla="*/ 542925 h 2057400"/>
                  <a:gd name="connsiteX21" fmla="*/ 1019256 w 1806769"/>
                  <a:gd name="connsiteY21" fmla="*/ 409575 h 2057400"/>
                  <a:gd name="connsiteX22" fmla="*/ 857331 w 1806769"/>
                  <a:gd name="connsiteY22" fmla="*/ 371475 h 2057400"/>
                  <a:gd name="connsiteX23" fmla="*/ 562056 w 1806769"/>
                  <a:gd name="connsiteY23" fmla="*/ 447675 h 2057400"/>
                  <a:gd name="connsiteX24" fmla="*/ 447756 w 1806769"/>
                  <a:gd name="connsiteY24" fmla="*/ 628650 h 2057400"/>
                  <a:gd name="connsiteX25" fmla="*/ 409656 w 1806769"/>
                  <a:gd name="connsiteY25" fmla="*/ 9239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769" h="2057400">
                    <a:moveTo>
                      <a:pt x="409656" y="923925"/>
                    </a:moveTo>
                    <a:cubicBezTo>
                      <a:pt x="273449" y="902018"/>
                      <a:pt x="136289" y="879158"/>
                      <a:pt x="81" y="857250"/>
                    </a:cubicBezTo>
                    <a:cubicBezTo>
                      <a:pt x="-871" y="807720"/>
                      <a:pt x="1034" y="381000"/>
                      <a:pt x="333456" y="142875"/>
                    </a:cubicBezTo>
                    <a:cubicBezTo>
                      <a:pt x="527766" y="2858"/>
                      <a:pt x="735411" y="0"/>
                      <a:pt x="828756" y="0"/>
                    </a:cubicBezTo>
                    <a:cubicBezTo>
                      <a:pt x="922101" y="0"/>
                      <a:pt x="1296434" y="-952"/>
                      <a:pt x="1514556" y="295275"/>
                    </a:cubicBezTo>
                    <a:cubicBezTo>
                      <a:pt x="1667909" y="503873"/>
                      <a:pt x="1655527" y="739140"/>
                      <a:pt x="1647906" y="819150"/>
                    </a:cubicBezTo>
                    <a:cubicBezTo>
                      <a:pt x="1800306" y="1011555"/>
                      <a:pt x="1820309" y="1081088"/>
                      <a:pt x="1800306" y="1104900"/>
                    </a:cubicBezTo>
                    <a:cubicBezTo>
                      <a:pt x="1780304" y="1127760"/>
                      <a:pt x="1723154" y="1103948"/>
                      <a:pt x="1705056" y="1133475"/>
                    </a:cubicBezTo>
                    <a:cubicBezTo>
                      <a:pt x="1682197" y="1170623"/>
                      <a:pt x="1751729" y="1241108"/>
                      <a:pt x="1724106" y="1276350"/>
                    </a:cubicBezTo>
                    <a:cubicBezTo>
                      <a:pt x="1711724" y="1291590"/>
                      <a:pt x="1691722" y="1287780"/>
                      <a:pt x="1686006" y="1304925"/>
                    </a:cubicBezTo>
                    <a:cubicBezTo>
                      <a:pt x="1679339" y="1325880"/>
                      <a:pt x="1707914" y="1338263"/>
                      <a:pt x="1705056" y="1362075"/>
                    </a:cubicBezTo>
                    <a:cubicBezTo>
                      <a:pt x="1701247" y="1389698"/>
                      <a:pt x="1659336" y="1391603"/>
                      <a:pt x="1647906" y="1428750"/>
                    </a:cubicBezTo>
                    <a:cubicBezTo>
                      <a:pt x="1643144" y="1443990"/>
                      <a:pt x="1646002" y="1456373"/>
                      <a:pt x="1647906" y="1466850"/>
                    </a:cubicBezTo>
                    <a:cubicBezTo>
                      <a:pt x="1657431" y="1520190"/>
                      <a:pt x="1650764" y="1593533"/>
                      <a:pt x="1638381" y="1619250"/>
                    </a:cubicBezTo>
                    <a:cubicBezTo>
                      <a:pt x="1596472" y="1710690"/>
                      <a:pt x="1325009" y="1596390"/>
                      <a:pt x="1228806" y="1714500"/>
                    </a:cubicBezTo>
                    <a:cubicBezTo>
                      <a:pt x="1203089" y="1745933"/>
                      <a:pt x="1195469" y="1795463"/>
                      <a:pt x="1181181" y="1895475"/>
                    </a:cubicBezTo>
                    <a:cubicBezTo>
                      <a:pt x="1171656" y="1961198"/>
                      <a:pt x="1170704" y="2017395"/>
                      <a:pt x="1171656" y="2057400"/>
                    </a:cubicBezTo>
                    <a:cubicBezTo>
                      <a:pt x="971631" y="2057400"/>
                      <a:pt x="771606" y="2057400"/>
                      <a:pt x="571581" y="2057400"/>
                    </a:cubicBezTo>
                    <a:cubicBezTo>
                      <a:pt x="544911" y="1791653"/>
                      <a:pt x="604919" y="1617345"/>
                      <a:pt x="666831" y="1504950"/>
                    </a:cubicBezTo>
                    <a:cubicBezTo>
                      <a:pt x="825899" y="1219200"/>
                      <a:pt x="1080216" y="1198245"/>
                      <a:pt x="1152606" y="904875"/>
                    </a:cubicBezTo>
                    <a:cubicBezTo>
                      <a:pt x="1158321" y="882015"/>
                      <a:pt x="1198327" y="709613"/>
                      <a:pt x="1124031" y="542925"/>
                    </a:cubicBezTo>
                    <a:cubicBezTo>
                      <a:pt x="1084027" y="453390"/>
                      <a:pt x="1035449" y="420053"/>
                      <a:pt x="1019256" y="409575"/>
                    </a:cubicBezTo>
                    <a:cubicBezTo>
                      <a:pt x="965916" y="375285"/>
                      <a:pt x="913529" y="373380"/>
                      <a:pt x="857331" y="371475"/>
                    </a:cubicBezTo>
                    <a:cubicBezTo>
                      <a:pt x="784941" y="369570"/>
                      <a:pt x="662069" y="364808"/>
                      <a:pt x="562056" y="447675"/>
                    </a:cubicBezTo>
                    <a:cubicBezTo>
                      <a:pt x="496334" y="501968"/>
                      <a:pt x="471569" y="566738"/>
                      <a:pt x="447756" y="628650"/>
                    </a:cubicBezTo>
                    <a:cubicBezTo>
                      <a:pt x="402036" y="748665"/>
                      <a:pt x="402989" y="857250"/>
                      <a:pt x="409656" y="92392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E86E4EF-9218-48A7-871E-B3EF471EAD8B}"/>
                  </a:ext>
                </a:extLst>
              </p:cNvPr>
              <p:cNvSpPr/>
              <p:nvPr/>
            </p:nvSpPr>
            <p:spPr>
              <a:xfrm>
                <a:off x="6997549" y="4156663"/>
                <a:ext cx="600075" cy="400050"/>
              </a:xfrm>
              <a:custGeom>
                <a:avLst/>
                <a:gdLst>
                  <a:gd name="connsiteX0" fmla="*/ 0 w 600075"/>
                  <a:gd name="connsiteY0" fmla="*/ 0 h 400050"/>
                  <a:gd name="connsiteX1" fmla="*/ 600075 w 600075"/>
                  <a:gd name="connsiteY1" fmla="*/ 0 h 400050"/>
                  <a:gd name="connsiteX2" fmla="*/ 600075 w 600075"/>
                  <a:gd name="connsiteY2" fmla="*/ 400050 h 400050"/>
                  <a:gd name="connsiteX3" fmla="*/ 0 w 600075"/>
                  <a:gd name="connsiteY3" fmla="*/ 400050 h 400050"/>
                </a:gdLst>
                <a:ahLst/>
                <a:cxnLst>
                  <a:cxn ang="0">
                    <a:pos x="connsiteX0" y="connsiteY0"/>
                  </a:cxn>
                  <a:cxn ang="0">
                    <a:pos x="connsiteX1" y="connsiteY1"/>
                  </a:cxn>
                  <a:cxn ang="0">
                    <a:pos x="connsiteX2" y="connsiteY2"/>
                  </a:cxn>
                  <a:cxn ang="0">
                    <a:pos x="connsiteX3" y="connsiteY3"/>
                  </a:cxn>
                </a:cxnLst>
                <a:rect l="l" t="t" r="r" b="b"/>
                <a:pathLst>
                  <a:path w="600075" h="400050">
                    <a:moveTo>
                      <a:pt x="0" y="0"/>
                    </a:moveTo>
                    <a:lnTo>
                      <a:pt x="600075" y="0"/>
                    </a:lnTo>
                    <a:lnTo>
                      <a:pt x="600075" y="400050"/>
                    </a:lnTo>
                    <a:lnTo>
                      <a:pt x="0" y="400050"/>
                    </a:lnTo>
                    <a:close/>
                  </a:path>
                </a:pathLst>
              </a:custGeom>
              <a:grpFill/>
              <a:ln w="9525" cap="flat">
                <a:noFill/>
                <a:prstDash val="solid"/>
                <a:miter/>
              </a:ln>
            </p:spPr>
            <p:txBody>
              <a:bodyPr rtlCol="0" anchor="ctr"/>
              <a:lstStyle/>
              <a:p>
                <a:endParaRPr lang="en-US"/>
              </a:p>
            </p:txBody>
          </p:sp>
        </p:grpSp>
      </p:grpSp>
      <p:sp>
        <p:nvSpPr>
          <p:cNvPr id="3" name="Title 2">
            <a:extLst>
              <a:ext uri="{FF2B5EF4-FFF2-40B4-BE49-F238E27FC236}">
                <a16:creationId xmlns:a16="http://schemas.microsoft.com/office/drawing/2014/main" id="{8B753FE0-9280-4B0E-830C-14F5DD5E9343}"/>
              </a:ext>
            </a:extLst>
          </p:cNvPr>
          <p:cNvSpPr>
            <a:spLocks noGrp="1"/>
          </p:cNvSpPr>
          <p:nvPr>
            <p:ph type="title"/>
          </p:nvPr>
        </p:nvSpPr>
        <p:spPr>
          <a:xfrm>
            <a:off x="143521" y="1030407"/>
            <a:ext cx="11886461" cy="439200"/>
          </a:xfrm>
        </p:spPr>
        <p:txBody>
          <a:bodyPr/>
          <a:lstStyle/>
          <a:p>
            <a:r>
              <a:rPr lang="en-GB" dirty="0"/>
              <a:t>The Theoretical Model</a:t>
            </a:r>
          </a:p>
        </p:txBody>
      </p:sp>
      <p:sp>
        <p:nvSpPr>
          <p:cNvPr id="42" name="TextBox 41">
            <a:extLst>
              <a:ext uri="{FF2B5EF4-FFF2-40B4-BE49-F238E27FC236}">
                <a16:creationId xmlns:a16="http://schemas.microsoft.com/office/drawing/2014/main" id="{FF3EB8F2-EC83-4774-8344-CE4733CC425E}"/>
              </a:ext>
            </a:extLst>
          </p:cNvPr>
          <p:cNvSpPr txBox="1"/>
          <p:nvPr/>
        </p:nvSpPr>
        <p:spPr>
          <a:xfrm>
            <a:off x="3462569" y="3850994"/>
            <a:ext cx="986774" cy="584775"/>
          </a:xfrm>
          <a:prstGeom prst="rect">
            <a:avLst/>
          </a:prstGeom>
          <a:noFill/>
        </p:spPr>
        <p:txBody>
          <a:bodyPr wrap="square" anchor="ctr">
            <a:spAutoFit/>
          </a:bodyPr>
          <a:lstStyle/>
          <a:p>
            <a:pPr algn="ctr"/>
            <a:r>
              <a:rPr lang="en-US" sz="1600" b="1" dirty="0">
                <a:solidFill>
                  <a:schemeClr val="bg1"/>
                </a:solidFill>
              </a:rPr>
              <a:t>Fuel Poverty</a:t>
            </a:r>
          </a:p>
        </p:txBody>
      </p:sp>
      <p:pic>
        <p:nvPicPr>
          <p:cNvPr id="2" name="Picture 1">
            <a:extLst>
              <a:ext uri="{FF2B5EF4-FFF2-40B4-BE49-F238E27FC236}">
                <a16:creationId xmlns:a16="http://schemas.microsoft.com/office/drawing/2014/main" id="{33756DAD-7DA8-8E82-7426-B0271CB27F29}"/>
              </a:ext>
            </a:extLst>
          </p:cNvPr>
          <p:cNvPicPr>
            <a:picLocks noChangeAspect="1"/>
          </p:cNvPicPr>
          <p:nvPr/>
        </p:nvPicPr>
        <p:blipFill rotWithShape="1">
          <a:blip r:embed="rId2"/>
          <a:srcRect b="16690"/>
          <a:stretch/>
        </p:blipFill>
        <p:spPr>
          <a:xfrm>
            <a:off x="9963160" y="4972657"/>
            <a:ext cx="2104105" cy="985143"/>
          </a:xfrm>
          <a:prstGeom prst="rect">
            <a:avLst/>
          </a:prstGeom>
        </p:spPr>
      </p:pic>
    </p:spTree>
    <p:extLst>
      <p:ext uri="{BB962C8B-B14F-4D97-AF65-F5344CB8AC3E}">
        <p14:creationId xmlns:p14="http://schemas.microsoft.com/office/powerpoint/2010/main" val="2161471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tWP9bUW"/>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E334B1EA-D3AB-4E84-8393-8930DC597EF8}" vid="{3C670173-0187-493D-9C94-392AEC89E5D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E334B1EA-D3AB-4E84-8393-8930DC597EF8}" vid="{FCBB32B3-3421-42C1-8421-A8DCED5BA548}"/>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E334B1EA-D3AB-4E84-8393-8930DC597EF8}" vid="{D0B94616-AEE9-43DC-88EA-7CED9C7A42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RGU Template (2)</Template>
  <TotalTime>6085</TotalTime>
  <Words>2490</Words>
  <Application>Microsoft Office PowerPoint</Application>
  <PresentationFormat>Widescreen</PresentationFormat>
  <Paragraphs>310</Paragraphs>
  <Slides>23</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Agency FB</vt:lpstr>
      <vt:lpstr>Arial</vt:lpstr>
      <vt:lpstr>Calibri</vt:lpstr>
      <vt:lpstr>Cambria Math</vt:lpstr>
      <vt:lpstr>Open Sans</vt:lpstr>
      <vt:lpstr>Office Theme</vt:lpstr>
      <vt:lpstr>1_Custom Design</vt:lpstr>
      <vt:lpstr>Custom Design</vt:lpstr>
      <vt:lpstr>Decarbonising Heating and Fuel Poverty in the UK: Causes, Policy Implications, and Next Steps</vt:lpstr>
      <vt:lpstr>Introduction</vt:lpstr>
      <vt:lpstr>Aim &amp; Objectives of the Research </vt:lpstr>
      <vt:lpstr>Fuel Poverty Definitions</vt:lpstr>
      <vt:lpstr>Existing Studies on Fuel Poverty</vt:lpstr>
      <vt:lpstr>Gap in the Literature and Contribution</vt:lpstr>
      <vt:lpstr>PowerPoint Presentation</vt:lpstr>
      <vt:lpstr>Methodology</vt:lpstr>
      <vt:lpstr>The Theoretical Model</vt:lpstr>
      <vt:lpstr>Theoretical model Proposed</vt:lpstr>
      <vt:lpstr>Structural Equation Model for Fuel Poverty</vt:lpstr>
      <vt:lpstr>Results</vt:lpstr>
      <vt:lpstr>Interpretation of Results</vt:lpstr>
      <vt:lpstr>Solving Fuel Poverty in a Green Way</vt:lpstr>
      <vt:lpstr>Regression Analysis</vt:lpstr>
      <vt:lpstr>Regression Results</vt:lpstr>
      <vt:lpstr>Significance (Model Summary)</vt:lpstr>
      <vt:lpstr>Model Summary</vt:lpstr>
      <vt:lpstr>Post Hoc Regression Results</vt:lpstr>
      <vt:lpstr>Result as compared to policy</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Singh (abs)</dc:creator>
  <cp:lastModifiedBy>Leah Morrison (lib)</cp:lastModifiedBy>
  <cp:revision>41</cp:revision>
  <cp:lastPrinted>2021-09-30T03:17:48Z</cp:lastPrinted>
  <dcterms:created xsi:type="dcterms:W3CDTF">2021-09-27T19:24:57Z</dcterms:created>
  <dcterms:modified xsi:type="dcterms:W3CDTF">2024-07-02T10:11:41Z</dcterms:modified>
</cp:coreProperties>
</file>