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312" r:id="rId5"/>
    <p:sldId id="310" r:id="rId6"/>
    <p:sldId id="4350" r:id="rId7"/>
    <p:sldId id="4351" r:id="rId8"/>
    <p:sldId id="4347" r:id="rId9"/>
    <p:sldId id="4349" r:id="rId10"/>
    <p:sldId id="4348" r:id="rId11"/>
    <p:sldId id="4354" r:id="rId12"/>
    <p:sldId id="4352" r:id="rId13"/>
    <p:sldId id="4308" r:id="rId14"/>
    <p:sldId id="4314" r:id="rId15"/>
  </p:sldIdLst>
  <p:sldSz cx="12192000" cy="6858000"/>
  <p:notesSz cx="6669088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2171"/>
    <a:srgbClr val="DA123E"/>
    <a:srgbClr val="971951"/>
    <a:srgbClr val="ED73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68A62C-C346-4B9B-9B65-910CF5887007}" v="1" dt="2024-07-04T16:52:04.0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9" autoAdjust="0"/>
    <p:restoredTop sz="95768" autoAdjust="0"/>
  </p:normalViewPr>
  <p:slideViewPr>
    <p:cSldViewPr snapToGrid="0" snapToObjects="1" showGuides="1">
      <p:cViewPr>
        <p:scale>
          <a:sx n="96" d="100"/>
          <a:sy n="96" d="100"/>
        </p:scale>
        <p:origin x="145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267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1E5DE-68DB-A340-A825-C096E4385A76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19200"/>
            <a:ext cx="5853112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3F2B5-EF05-754A-9F31-1CCBC4E9F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00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3F2B5-EF05-754A-9F31-1CCBC4E9F2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79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3F2B5-EF05-754A-9F31-1CCBC4E9F2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19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3F2B5-EF05-754A-9F31-1CCBC4E9F22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21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3F2B5-EF05-754A-9F31-1CCBC4E9F2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81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3F2B5-EF05-754A-9F31-1CCBC4E9F2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91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3F2B5-EF05-754A-9F31-1CCBC4E9F2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70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3F2B5-EF05-754A-9F31-1CCBC4E9F2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49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3F2B5-EF05-754A-9F31-1CCBC4E9F2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66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3F2B5-EF05-754A-9F31-1CCBC4E9F2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39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3F2B5-EF05-754A-9F31-1CCBC4E9F2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2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3F2B5-EF05-754A-9F31-1CCBC4E9F22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6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E4B28-0196-704C-A03C-D1A10EDD41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C33EB5-21F8-054E-B94B-20F05A3711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1BF4E-096B-0C46-AF5E-BDA36A355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B9F1-6EAD-F447-96CA-CF76CBEBB48E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15A9E-6F69-144E-82EC-8651766A8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E0EED-ED22-0840-B408-E522AF3C1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163E-E214-254A-A03F-0F09F9A7B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04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68C88-226A-5D44-8CD2-B67992A25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51ED26-9732-AD49-AE63-0F0BE8453E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2C8E8-E094-7A4C-A535-88ECA32E8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B9F1-6EAD-F447-96CA-CF76CBEBB48E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5FAAE-3BFF-AC47-8CF2-01DFC5783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9D312-1CED-B249-83AB-498897457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163E-E214-254A-A03F-0F09F9A7B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66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732169-21AC-F640-9807-4AA33DD39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F36029-D62D-F345-BAD7-133064C976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E36C1-AF67-B545-B4C1-27488573E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B9F1-6EAD-F447-96CA-CF76CBEBB48E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E63DB-625A-8C44-849C-B9EF51C16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D9921-7664-A740-833E-F7E3B4EDA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163E-E214-254A-A03F-0F09F9A7B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67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89A0F-09E8-D942-A811-86C87060D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71C5F-C85F-D749-9E37-99DC453B0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DD874-4F4C-B649-A6C5-5BFCDBD54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B9F1-6EAD-F447-96CA-CF76CBEBB48E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0CD05-A83E-FC46-92A7-C74BC6CB5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1DEE7-2729-3448-BB17-19A19A698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163E-E214-254A-A03F-0F09F9A7B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20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8A9C1-2DE5-824A-9283-E2476E040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F940D-30A7-594B-944D-E35BB2D8B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4AF01-C67B-9F45-BBA4-BB6D671A9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B9F1-6EAD-F447-96CA-CF76CBEBB48E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8E17E8-FAFF-6849-9675-D8DA5D942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882C8-1B25-2340-A5AC-6D2ADBD3B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163E-E214-254A-A03F-0F09F9A7B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082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44426-BBB2-CC4B-B9A3-7A1AD1A32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8B50F-5FC7-2D4D-8023-9F44F0488A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39BF5-45B3-A949-81DD-9E5D6870DF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8E6ABD-AD87-AB44-9182-15687E6D8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B9F1-6EAD-F447-96CA-CF76CBEBB48E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57E36E-709E-5349-914B-6E49A86C6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CF8EB3-D4DB-A74F-9B4E-144A3F8AD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163E-E214-254A-A03F-0F09F9A7B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83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0B052-E907-8A4C-9A33-B0CD3498E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12C9E-3B4A-E341-9227-75CFC2CB3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E220-AC31-5247-8780-0C1480E736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9DC7A8-E49E-4541-B6F6-1A7536F124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028022-851E-0E4B-9982-50FE497F5F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A38FE6-990F-F045-B999-CECECFADD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B9F1-6EAD-F447-96CA-CF76CBEBB48E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D51FC0-5B4E-754B-8CEE-BBD53C5FC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419D36-65A0-8446-9DEF-DE2948855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163E-E214-254A-A03F-0F09F9A7B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53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9B264-CA5C-E341-8415-EF2D82E54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DC2A4D-DAAC-2C4B-9872-E8EDEA069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B9F1-6EAD-F447-96CA-CF76CBEBB48E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9FA10-4742-6740-A554-625B5D96D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6A466-E493-BF47-ADB0-19AC94A37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163E-E214-254A-A03F-0F09F9A7B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75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C6980C-44C7-6D45-AA36-420683E5E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B9F1-6EAD-F447-96CA-CF76CBEBB48E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A9C6CB-1FF1-9445-AC58-C013E6E19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510A83-6F13-F74B-BE6E-24807F50F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163E-E214-254A-A03F-0F09F9A7B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73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77D68-00BD-6844-88DF-5AF3154EC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9EE66-C8CE-7D4A-AB91-C0C9F986A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F5309D-B2F9-A049-8B31-9E474ACD00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5625A9-125A-7E4C-990E-4E2274383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B9F1-6EAD-F447-96CA-CF76CBEBB48E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3654EF-295D-8B44-86B6-972E2FF0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4969F6-FAA7-2347-9496-F88B0FCD5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163E-E214-254A-A03F-0F09F9A7B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29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E8EF6-8102-D244-B843-5A1643D34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B5B7DD-3344-D54F-84E2-4A801DBFBB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F3C676-F37E-F345-B280-98FBF178B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6CEA27-5942-D648-A736-598EA8A1B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B9F1-6EAD-F447-96CA-CF76CBEBB48E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62797E-347A-534C-A0F6-FC5FCA1A5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FF69BF-4E1B-5441-A19F-F9B738419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163E-E214-254A-A03F-0F09F9A7B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13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A1D824-DD8B-8A42-810F-23333944F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AA942D-0A61-3547-8E71-0200DCD25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9F0CD-4A86-B340-99F9-2987A64D0F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3B9F1-6EAD-F447-96CA-CF76CBEBB48E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CEE00-E442-6546-A894-945A87C888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CEB4A-6562-D544-BCD1-BE6B934EDA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9163E-E214-254A-A03F-0F09F9A7B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47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Robert Gordon University - The Wood Foundation">
            <a:extLst>
              <a:ext uri="{FF2B5EF4-FFF2-40B4-BE49-F238E27FC236}">
                <a16:creationId xmlns:a16="http://schemas.microsoft.com/office/drawing/2014/main" id="{B8C3C210-D28D-7F4C-92F3-4BEFE8805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36320" y="649300"/>
            <a:ext cx="6993272" cy="547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924DAE5-6794-3847-AC00-7BFB1617D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836329" y="-18156"/>
            <a:ext cx="17099600" cy="7943477"/>
            <a:chOff x="-2873400" y="-18156"/>
            <a:chExt cx="17099600" cy="7943477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8607B5DC-5442-9C41-9F31-8A1A8ADC7A52}"/>
                </a:ext>
              </a:extLst>
            </p:cNvPr>
            <p:cNvSpPr/>
            <p:nvPr/>
          </p:nvSpPr>
          <p:spPr>
            <a:xfrm rot="5400000" flipH="1" flipV="1">
              <a:off x="4583787" y="4895877"/>
              <a:ext cx="4776871" cy="1282018"/>
            </a:xfrm>
            <a:prstGeom prst="parallelogram">
              <a:avLst>
                <a:gd name="adj" fmla="val 1352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Zona Pro SemiBold" panose="02010A03040002020004" pitchFamily="2" charset="0"/>
              </a:endParaRPr>
            </a:p>
          </p:txBody>
        </p:sp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A2AE7DD5-B0A9-7146-BFC9-5FC2DCE914F0}"/>
                </a:ext>
              </a:extLst>
            </p:cNvPr>
            <p:cNvSpPr/>
            <p:nvPr/>
          </p:nvSpPr>
          <p:spPr>
            <a:xfrm>
              <a:off x="-2873400" y="-18155"/>
              <a:ext cx="7211681" cy="1179362"/>
            </a:xfrm>
            <a:prstGeom prst="parallelogram">
              <a:avLst>
                <a:gd name="adj" fmla="val 135250"/>
              </a:avLst>
            </a:prstGeom>
            <a:solidFill>
              <a:srgbClr val="ED73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Zona Pro SemiBold" panose="02010A03040002020004" pitchFamily="2" charset="0"/>
              </a:endParaRPr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96BEB250-A960-2B49-A6E7-665F8B2EF76E}"/>
                </a:ext>
              </a:extLst>
            </p:cNvPr>
            <p:cNvSpPr/>
            <p:nvPr/>
          </p:nvSpPr>
          <p:spPr>
            <a:xfrm>
              <a:off x="3223256" y="-18155"/>
              <a:ext cx="5986118" cy="814703"/>
            </a:xfrm>
            <a:prstGeom prst="parallelogram">
              <a:avLst>
                <a:gd name="adj" fmla="val 135250"/>
              </a:avLst>
            </a:prstGeom>
            <a:solidFill>
              <a:srgbClr val="DA12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Zona Pro SemiBold" panose="02010A03040002020004" pitchFamily="2" charset="0"/>
              </a:endParaRPr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5CBE06F4-CFBE-DB46-8512-2224A1421DC0}"/>
                </a:ext>
              </a:extLst>
            </p:cNvPr>
            <p:cNvSpPr/>
            <p:nvPr/>
          </p:nvSpPr>
          <p:spPr>
            <a:xfrm>
              <a:off x="1346703" y="6043297"/>
              <a:ext cx="6993271" cy="814703"/>
            </a:xfrm>
            <a:prstGeom prst="parallelogram">
              <a:avLst>
                <a:gd name="adj" fmla="val 135250"/>
              </a:avLst>
            </a:prstGeom>
            <a:solidFill>
              <a:srgbClr val="9719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Zona Pro SemiBold" panose="02010A03040002020004" pitchFamily="2" charset="0"/>
              </a:endParaRPr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C3D93BC1-81A3-5D49-A38F-3279FC110652}"/>
                </a:ext>
              </a:extLst>
            </p:cNvPr>
            <p:cNvSpPr/>
            <p:nvPr/>
          </p:nvSpPr>
          <p:spPr>
            <a:xfrm>
              <a:off x="5505067" y="-18156"/>
              <a:ext cx="8186870" cy="814703"/>
            </a:xfrm>
            <a:prstGeom prst="parallelogram">
              <a:avLst>
                <a:gd name="adj" fmla="val 135250"/>
              </a:avLst>
            </a:prstGeom>
            <a:solidFill>
              <a:srgbClr val="9719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Zona Pro SemiBold" panose="02010A03040002020004" pitchFamily="2" charset="0"/>
              </a:endParaRPr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E257528E-6EC9-9342-926C-E0AA1ACE0F42}"/>
                </a:ext>
              </a:extLst>
            </p:cNvPr>
            <p:cNvSpPr/>
            <p:nvPr/>
          </p:nvSpPr>
          <p:spPr>
            <a:xfrm>
              <a:off x="-1395214" y="6043297"/>
              <a:ext cx="6993271" cy="814703"/>
            </a:xfrm>
            <a:prstGeom prst="parallelogram">
              <a:avLst>
                <a:gd name="adj" fmla="val 135250"/>
              </a:avLst>
            </a:prstGeom>
            <a:solidFill>
              <a:srgbClr val="DA12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Zona Pro SemiBold" panose="02010A03040002020004" pitchFamily="2" charset="0"/>
              </a:endParaRPr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7FED0D9E-8CE1-BC45-A1FC-2DD72B39FEB0}"/>
                </a:ext>
              </a:extLst>
            </p:cNvPr>
            <p:cNvSpPr/>
            <p:nvPr/>
          </p:nvSpPr>
          <p:spPr>
            <a:xfrm>
              <a:off x="7232929" y="5655097"/>
              <a:ext cx="6993271" cy="1202903"/>
            </a:xfrm>
            <a:prstGeom prst="parallelogram">
              <a:avLst>
                <a:gd name="adj" fmla="val 135250"/>
              </a:avLst>
            </a:prstGeom>
            <a:solidFill>
              <a:srgbClr val="7721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Zona Pro SemiBold" panose="02010A03040002020004" pitchFamily="2" charset="0"/>
              </a:endParaRPr>
            </a:p>
          </p:txBody>
        </p:sp>
      </p:grpSp>
      <p:sp>
        <p:nvSpPr>
          <p:cNvPr id="16" name="Title 4">
            <a:extLst>
              <a:ext uri="{FF2B5EF4-FFF2-40B4-BE49-F238E27FC236}">
                <a16:creationId xmlns:a16="http://schemas.microsoft.com/office/drawing/2014/main" id="{C63DECB4-217A-D442-9CD2-6B917A84E522}"/>
              </a:ext>
            </a:extLst>
          </p:cNvPr>
          <p:cNvSpPr txBox="1">
            <a:spLocks/>
          </p:cNvSpPr>
          <p:nvPr/>
        </p:nvSpPr>
        <p:spPr>
          <a:xfrm>
            <a:off x="603066" y="1648682"/>
            <a:ext cx="4637160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2400" dirty="0">
              <a:solidFill>
                <a:srgbClr val="77217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3B30331B-F7C4-9DD3-CE91-DBBA2F372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70394" y="150475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>
                <a:solidFill>
                  <a:srgbClr val="7030A0"/>
                </a:solidFill>
              </a:rPr>
              <a:t>Dr Pauline A M Bremner </a:t>
            </a:r>
            <a:br>
              <a:rPr lang="en-GB" sz="3200" b="1" dirty="0">
                <a:solidFill>
                  <a:srgbClr val="7030A0"/>
                </a:solidFill>
              </a:rPr>
            </a:br>
            <a:r>
              <a:rPr lang="en-GB" sz="3200" b="1" dirty="0">
                <a:solidFill>
                  <a:srgbClr val="7030A0"/>
                </a:solidFill>
              </a:rPr>
              <a:t>Associate Professor</a:t>
            </a:r>
          </a:p>
        </p:txBody>
      </p:sp>
      <p:pic>
        <p:nvPicPr>
          <p:cNvPr id="3" name="Picture 2" descr="A person with grey hair&#10;&#10;Description automatically generated">
            <a:extLst>
              <a:ext uri="{FF2B5EF4-FFF2-40B4-BE49-F238E27FC236}">
                <a16:creationId xmlns:a16="http://schemas.microsoft.com/office/drawing/2014/main" id="{D88182DF-E596-DEA9-AE6D-8618FB472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318" y="1285698"/>
            <a:ext cx="1988174" cy="19881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0EFCC3-FBC5-3238-F15C-9AE2B79130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952" y="5697805"/>
            <a:ext cx="3749365" cy="160338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16EE0FE-52A7-7CEB-693A-EAA8D6563A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5767" y="3664031"/>
            <a:ext cx="1909283" cy="1909283"/>
          </a:xfrm>
          <a:prstGeom prst="rect">
            <a:avLst/>
          </a:prstGeom>
        </p:spPr>
      </p:pic>
      <p:sp>
        <p:nvSpPr>
          <p:cNvPr id="15" name="Title 13">
            <a:extLst>
              <a:ext uri="{FF2B5EF4-FFF2-40B4-BE49-F238E27FC236}">
                <a16:creationId xmlns:a16="http://schemas.microsoft.com/office/drawing/2014/main" id="{4F20A454-83BB-7083-089F-2CFB00CD055A}"/>
              </a:ext>
            </a:extLst>
          </p:cNvPr>
          <p:cNvSpPr txBox="1">
            <a:spLocks/>
          </p:cNvSpPr>
          <p:nvPr/>
        </p:nvSpPr>
        <p:spPr>
          <a:xfrm>
            <a:off x="-3474988" y="386085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solidFill>
                  <a:srgbClr val="7030A0"/>
                </a:solidFill>
              </a:rPr>
              <a:t>Dr Elliot Pirie </a:t>
            </a:r>
            <a:br>
              <a:rPr lang="en-GB" sz="3200" b="1" dirty="0">
                <a:solidFill>
                  <a:srgbClr val="7030A0"/>
                </a:solidFill>
              </a:rPr>
            </a:br>
            <a:r>
              <a:rPr lang="en-GB" sz="3200" b="1" dirty="0">
                <a:solidFill>
                  <a:srgbClr val="7030A0"/>
                </a:solidFill>
              </a:rPr>
              <a:t>Associate Dean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9A4081C-E8D4-3241-DB49-6724EC35F4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80" y="18656"/>
            <a:ext cx="3200847" cy="11717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024972-D382-9FD2-BF8B-70D8E96898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21947" y="5687467"/>
            <a:ext cx="3200677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958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Header Bar">
            <a:extLst>
              <a:ext uri="{FF2B5EF4-FFF2-40B4-BE49-F238E27FC236}">
                <a16:creationId xmlns:a16="http://schemas.microsoft.com/office/drawing/2014/main" id="{4C6B76FB-93CF-CE48-A5AD-B6BB0A145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873400" y="-18155"/>
            <a:ext cx="16670468" cy="1179362"/>
            <a:chOff x="-2873400" y="-18155"/>
            <a:chExt cx="16670468" cy="1179362"/>
          </a:xfrm>
        </p:grpSpPr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E99B7BFC-4B83-F649-B49F-5C74F858F65F}"/>
                </a:ext>
              </a:extLst>
            </p:cNvPr>
            <p:cNvSpPr/>
            <p:nvPr/>
          </p:nvSpPr>
          <p:spPr>
            <a:xfrm>
              <a:off x="-2873400" y="-18155"/>
              <a:ext cx="7211681" cy="1179362"/>
            </a:xfrm>
            <a:prstGeom prst="parallelogram">
              <a:avLst>
                <a:gd name="adj" fmla="val 135250"/>
              </a:avLst>
            </a:prstGeom>
            <a:solidFill>
              <a:srgbClr val="7622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Zona Pro SemiBold" panose="02010A03040002020004" pitchFamily="2" charset="0"/>
              </a:endParaRPr>
            </a:p>
          </p:txBody>
        </p:sp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CFBE9D29-849C-4542-9C05-624809CBA606}"/>
                </a:ext>
              </a:extLst>
            </p:cNvPr>
            <p:cNvSpPr/>
            <p:nvPr/>
          </p:nvSpPr>
          <p:spPr>
            <a:xfrm>
              <a:off x="3223256" y="-18155"/>
              <a:ext cx="5986118" cy="814703"/>
            </a:xfrm>
            <a:prstGeom prst="parallelogram">
              <a:avLst>
                <a:gd name="adj" fmla="val 135250"/>
              </a:avLst>
            </a:prstGeom>
            <a:solidFill>
              <a:srgbClr val="9719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Zona Pro SemiBold" panose="02010A03040002020004" pitchFamily="2" charset="0"/>
              </a:endParaRPr>
            </a:p>
          </p:txBody>
        </p:sp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2B331670-158A-5342-BD29-83D22F483CB3}"/>
                </a:ext>
              </a:extLst>
            </p:cNvPr>
            <p:cNvSpPr/>
            <p:nvPr/>
          </p:nvSpPr>
          <p:spPr>
            <a:xfrm>
              <a:off x="5610198" y="0"/>
              <a:ext cx="8186870" cy="814703"/>
            </a:xfrm>
            <a:prstGeom prst="parallelogram">
              <a:avLst>
                <a:gd name="adj" fmla="val 135250"/>
              </a:avLst>
            </a:prstGeom>
            <a:solidFill>
              <a:srgbClr val="ED73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latin typeface="Verdana" panose="020B0604030504040204" pitchFamily="34" charset="0"/>
                  <a:ea typeface="Verdana" panose="020B0604030504040204" pitchFamily="34" charset="0"/>
                </a:rPr>
                <a:t>Our Steps</a:t>
              </a:r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DBDE9E84-0B8C-4A87-1E97-3935D31A6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9397" y="2017977"/>
            <a:ext cx="9144000" cy="3401134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 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96B3780-B1C5-79F9-C617-E648ABB2953C}"/>
              </a:ext>
            </a:extLst>
          </p:cNvPr>
          <p:cNvSpPr txBox="1">
            <a:spLocks/>
          </p:cNvSpPr>
          <p:nvPr/>
        </p:nvSpPr>
        <p:spPr>
          <a:xfrm>
            <a:off x="1229397" y="1999822"/>
            <a:ext cx="9144000" cy="3707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5400" dirty="0">
              <a:solidFill>
                <a:srgbClr val="7030A0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FCA1171-6660-11D0-79C7-E93FAC63E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641657"/>
              </p:ext>
            </p:extLst>
          </p:nvPr>
        </p:nvGraphicFramePr>
        <p:xfrm>
          <a:off x="314593" y="1521248"/>
          <a:ext cx="4877758" cy="1907752"/>
        </p:xfrm>
        <a:graphic>
          <a:graphicData uri="http://schemas.openxmlformats.org/drawingml/2006/table">
            <a:tbl>
              <a:tblPr/>
              <a:tblGrid>
                <a:gridCol w="4877758">
                  <a:extLst>
                    <a:ext uri="{9D8B030D-6E8A-4147-A177-3AD203B41FA5}">
                      <a16:colId xmlns:a16="http://schemas.microsoft.com/office/drawing/2014/main" val="3812180870"/>
                    </a:ext>
                  </a:extLst>
                </a:gridCol>
              </a:tblGrid>
              <a:tr h="635918">
                <a:tc>
                  <a:txBody>
                    <a:bodyPr/>
                    <a:lstStyle/>
                    <a:p>
                      <a:pPr algn="l"/>
                      <a:r>
                        <a:rPr lang="en-GB" b="1" dirty="0">
                          <a:effectLst/>
                          <a:highlight>
                            <a:srgbClr val="EFE7F7"/>
                          </a:highlight>
                        </a:rPr>
                        <a:t>ADDITIONAL NOTES</a:t>
                      </a:r>
                    </a:p>
                  </a:txBody>
                  <a:tcPr marL="22860" marR="22860" marT="22860" marB="22860" anchor="ctr">
                    <a:lnL w="15240" cap="flat" cmpd="sng" algn="ctr">
                      <a:solidFill>
                        <a:srgbClr val="EFE7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EFE7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EFE7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EFE7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455951"/>
                  </a:ext>
                </a:extLst>
              </a:tr>
              <a:tr h="1271834">
                <a:tc>
                  <a:txBody>
                    <a:bodyPr/>
                    <a:lstStyle/>
                    <a:p>
                      <a:pPr algn="l" fontAlgn="t"/>
                      <a:r>
                        <a:rPr lang="en-GB" dirty="0">
                          <a:effectLst/>
                        </a:rPr>
                        <a:t>Students who engage with this module through attendance and participation will be exposed to the following Meta Skills: Critical Thinking, Focusing and Initiative.</a:t>
                      </a:r>
                    </a:p>
                  </a:txBody>
                  <a:tcPr marL="60960">
                    <a:lnL w="15240" cap="flat" cmpd="sng" algn="ctr">
                      <a:solidFill>
                        <a:srgbClr val="EFE7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EFE7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EFE7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EFE7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380563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F3C242C3-ACD8-DAFB-E5F8-62912A120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6485" y="1095597"/>
            <a:ext cx="3962953" cy="55157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6F5CF7-FBD8-65B2-E9A9-5F0172E307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865"/>
          <a:stretch/>
        </p:blipFill>
        <p:spPr>
          <a:xfrm>
            <a:off x="926957" y="3718544"/>
            <a:ext cx="5169043" cy="270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717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61BAE0A-2FEB-C244-B80C-A4EE2C99677C}"/>
              </a:ext>
            </a:extLst>
          </p:cNvPr>
          <p:cNvSpPr/>
          <p:nvPr/>
        </p:nvSpPr>
        <p:spPr>
          <a:xfrm>
            <a:off x="6655222" y="796547"/>
            <a:ext cx="5573849" cy="5246750"/>
          </a:xfrm>
          <a:prstGeom prst="rect">
            <a:avLst/>
          </a:prstGeom>
          <a:solidFill>
            <a:srgbClr val="ED73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Menti</a:t>
            </a:r>
            <a:r>
              <a:rPr lang="en-US" sz="4800" dirty="0">
                <a:latin typeface="Verdana" panose="020B0604030504040204" pitchFamily="34" charset="0"/>
                <a:ea typeface="Verdana" panose="020B0604030504040204" pitchFamily="34" charset="0"/>
              </a:rPr>
              <a:t> task </a:t>
            </a:r>
          </a:p>
          <a:p>
            <a:pPr algn="ctr"/>
            <a:r>
              <a:rPr lang="en-US" sz="4800" dirty="0">
                <a:latin typeface="Verdana" panose="020B0604030504040204" pitchFamily="34" charset="0"/>
                <a:ea typeface="Verdana" panose="020B0604030504040204" pitchFamily="34" charset="0"/>
              </a:rPr>
              <a:t>What have you learned today?</a:t>
            </a:r>
          </a:p>
          <a:p>
            <a:pPr algn="ctr"/>
            <a:r>
              <a:rPr lang="en-US" sz="4800" dirty="0">
                <a:latin typeface="Verdana" panose="020B0604030504040204" pitchFamily="34" charset="0"/>
                <a:ea typeface="Verdana" panose="020B0604030504040204" pitchFamily="34" charset="0"/>
              </a:rPr>
              <a:t>Menti.com  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924DAE5-6794-3847-AC00-7BFB1617D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836329" y="-18156"/>
            <a:ext cx="17099600" cy="7773007"/>
            <a:chOff x="-2873400" y="-18156"/>
            <a:chExt cx="17099600" cy="7773007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8607B5DC-5442-9C41-9F31-8A1A8ADC7A52}"/>
                </a:ext>
              </a:extLst>
            </p:cNvPr>
            <p:cNvSpPr/>
            <p:nvPr/>
          </p:nvSpPr>
          <p:spPr>
            <a:xfrm rot="16200000" flipH="1">
              <a:off x="3854749" y="4725407"/>
              <a:ext cx="4776871" cy="1282018"/>
            </a:xfrm>
            <a:prstGeom prst="parallelogram">
              <a:avLst>
                <a:gd name="adj" fmla="val 135250"/>
              </a:avLst>
            </a:prstGeom>
            <a:solidFill>
              <a:srgbClr val="ED73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Zona Pro SemiBold" panose="02010A03040002020004" pitchFamily="2" charset="0"/>
              </a:endParaRPr>
            </a:p>
          </p:txBody>
        </p:sp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A2AE7DD5-B0A9-7146-BFC9-5FC2DCE914F0}"/>
                </a:ext>
              </a:extLst>
            </p:cNvPr>
            <p:cNvSpPr/>
            <p:nvPr/>
          </p:nvSpPr>
          <p:spPr>
            <a:xfrm>
              <a:off x="-2873400" y="-18155"/>
              <a:ext cx="7211681" cy="1179362"/>
            </a:xfrm>
            <a:prstGeom prst="parallelogram">
              <a:avLst>
                <a:gd name="adj" fmla="val 135250"/>
              </a:avLst>
            </a:prstGeom>
            <a:solidFill>
              <a:srgbClr val="ED73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Zona Pro SemiBold" panose="02010A03040002020004" pitchFamily="2" charset="0"/>
              </a:endParaRPr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96BEB250-A960-2B49-A6E7-665F8B2EF76E}"/>
                </a:ext>
              </a:extLst>
            </p:cNvPr>
            <p:cNvSpPr/>
            <p:nvPr/>
          </p:nvSpPr>
          <p:spPr>
            <a:xfrm>
              <a:off x="3223256" y="-18155"/>
              <a:ext cx="5986118" cy="814703"/>
            </a:xfrm>
            <a:prstGeom prst="parallelogram">
              <a:avLst>
                <a:gd name="adj" fmla="val 135250"/>
              </a:avLst>
            </a:prstGeom>
            <a:solidFill>
              <a:srgbClr val="DA12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Zona Pro SemiBold" panose="02010A03040002020004" pitchFamily="2" charset="0"/>
              </a:endParaRPr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5CBE06F4-CFBE-DB46-8512-2224A1421DC0}"/>
                </a:ext>
              </a:extLst>
            </p:cNvPr>
            <p:cNvSpPr/>
            <p:nvPr/>
          </p:nvSpPr>
          <p:spPr>
            <a:xfrm>
              <a:off x="1346703" y="6043297"/>
              <a:ext cx="6993271" cy="814703"/>
            </a:xfrm>
            <a:prstGeom prst="parallelogram">
              <a:avLst>
                <a:gd name="adj" fmla="val 135250"/>
              </a:avLst>
            </a:prstGeom>
            <a:solidFill>
              <a:srgbClr val="9719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Zona Pro SemiBold" panose="02010A03040002020004" pitchFamily="2" charset="0"/>
              </a:endParaRPr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C3D93BC1-81A3-5D49-A38F-3279FC110652}"/>
                </a:ext>
              </a:extLst>
            </p:cNvPr>
            <p:cNvSpPr/>
            <p:nvPr/>
          </p:nvSpPr>
          <p:spPr>
            <a:xfrm>
              <a:off x="5505067" y="-18156"/>
              <a:ext cx="8186870" cy="814703"/>
            </a:xfrm>
            <a:prstGeom prst="parallelogram">
              <a:avLst>
                <a:gd name="adj" fmla="val 135250"/>
              </a:avLst>
            </a:prstGeom>
            <a:solidFill>
              <a:srgbClr val="9719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Zona Pro SemiBold" panose="02010A03040002020004" pitchFamily="2" charset="0"/>
              </a:endParaRPr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E257528E-6EC9-9342-926C-E0AA1ACE0F42}"/>
                </a:ext>
              </a:extLst>
            </p:cNvPr>
            <p:cNvSpPr/>
            <p:nvPr/>
          </p:nvSpPr>
          <p:spPr>
            <a:xfrm>
              <a:off x="-1395214" y="6043297"/>
              <a:ext cx="6993271" cy="814703"/>
            </a:xfrm>
            <a:prstGeom prst="parallelogram">
              <a:avLst>
                <a:gd name="adj" fmla="val 135250"/>
              </a:avLst>
            </a:prstGeom>
            <a:solidFill>
              <a:srgbClr val="DA12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Zona Pro SemiBold" panose="02010A03040002020004" pitchFamily="2" charset="0"/>
              </a:endParaRPr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7FED0D9E-8CE1-BC45-A1FC-2DD72B39FEB0}"/>
                </a:ext>
              </a:extLst>
            </p:cNvPr>
            <p:cNvSpPr/>
            <p:nvPr/>
          </p:nvSpPr>
          <p:spPr>
            <a:xfrm>
              <a:off x="7232929" y="5655097"/>
              <a:ext cx="6993271" cy="1202903"/>
            </a:xfrm>
            <a:prstGeom prst="parallelogram">
              <a:avLst>
                <a:gd name="adj" fmla="val 135250"/>
              </a:avLst>
            </a:prstGeom>
            <a:solidFill>
              <a:srgbClr val="7721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Zona Pro SemiBold" panose="02010A03040002020004" pitchFamily="2" charset="0"/>
              </a:endParaRPr>
            </a:p>
          </p:txBody>
        </p:sp>
      </p:grpSp>
      <p:sp>
        <p:nvSpPr>
          <p:cNvPr id="16" name="Title 4">
            <a:extLst>
              <a:ext uri="{FF2B5EF4-FFF2-40B4-BE49-F238E27FC236}">
                <a16:creationId xmlns:a16="http://schemas.microsoft.com/office/drawing/2014/main" id="{C63DECB4-217A-D442-9CD2-6B917A84E522}"/>
              </a:ext>
            </a:extLst>
          </p:cNvPr>
          <p:cNvSpPr txBox="1">
            <a:spLocks/>
          </p:cNvSpPr>
          <p:nvPr/>
        </p:nvSpPr>
        <p:spPr>
          <a:xfrm>
            <a:off x="111289" y="2090259"/>
            <a:ext cx="5809084" cy="286232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600" dirty="0">
                <a:solidFill>
                  <a:srgbClr val="77217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Thank you for listening and participating hope you have enjoyed the session  p.bremner@rgu.ac.uk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058A43-E154-A26D-5CE2-33D7BCD85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5265" y="5687467"/>
            <a:ext cx="3200677" cy="11705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C84DD7-FAEA-CAD1-D361-F4017C35A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89" y="5620125"/>
            <a:ext cx="3749365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4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Header Bar">
            <a:extLst>
              <a:ext uri="{FF2B5EF4-FFF2-40B4-BE49-F238E27FC236}">
                <a16:creationId xmlns:a16="http://schemas.microsoft.com/office/drawing/2014/main" id="{4C6B76FB-93CF-CE48-A5AD-B6BB0A145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873400" y="-38979"/>
            <a:ext cx="16565337" cy="1179362"/>
            <a:chOff x="-2873400" y="-18155"/>
            <a:chExt cx="16565337" cy="1179362"/>
          </a:xfrm>
        </p:grpSpPr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E99B7BFC-4B83-F649-B49F-5C74F858F65F}"/>
                </a:ext>
              </a:extLst>
            </p:cNvPr>
            <p:cNvSpPr/>
            <p:nvPr/>
          </p:nvSpPr>
          <p:spPr>
            <a:xfrm>
              <a:off x="-2873400" y="-18155"/>
              <a:ext cx="7211681" cy="1179362"/>
            </a:xfrm>
            <a:prstGeom prst="parallelogram">
              <a:avLst>
                <a:gd name="adj" fmla="val 135250"/>
              </a:avLst>
            </a:prstGeom>
            <a:solidFill>
              <a:srgbClr val="7622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Zona Pro SemiBold" panose="02010A03040002020004" pitchFamily="2" charset="0"/>
              </a:endParaRPr>
            </a:p>
          </p:txBody>
        </p:sp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CFBE9D29-849C-4542-9C05-624809CBA606}"/>
                </a:ext>
              </a:extLst>
            </p:cNvPr>
            <p:cNvSpPr/>
            <p:nvPr/>
          </p:nvSpPr>
          <p:spPr>
            <a:xfrm>
              <a:off x="3223256" y="-18155"/>
              <a:ext cx="5986118" cy="814703"/>
            </a:xfrm>
            <a:prstGeom prst="parallelogram">
              <a:avLst>
                <a:gd name="adj" fmla="val 135250"/>
              </a:avLst>
            </a:prstGeom>
            <a:solidFill>
              <a:srgbClr val="9719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Zona Pro SemiBold" panose="02010A03040002020004" pitchFamily="2" charset="0"/>
              </a:endParaRPr>
            </a:p>
          </p:txBody>
        </p:sp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2B331670-158A-5342-BD29-83D22F483CB3}"/>
                </a:ext>
              </a:extLst>
            </p:cNvPr>
            <p:cNvSpPr/>
            <p:nvPr/>
          </p:nvSpPr>
          <p:spPr>
            <a:xfrm>
              <a:off x="5505067" y="11509"/>
              <a:ext cx="8186870" cy="814703"/>
            </a:xfrm>
            <a:prstGeom prst="parallelogram">
              <a:avLst>
                <a:gd name="adj" fmla="val 135250"/>
              </a:avLst>
            </a:prstGeom>
            <a:solidFill>
              <a:srgbClr val="ED73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Verdana" panose="020B0604030504040204" pitchFamily="34" charset="0"/>
                  <a:ea typeface="Verdana" panose="020B0604030504040204" pitchFamily="34" charset="0"/>
                </a:rPr>
                <a:t>Session Plan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981CB74-0714-498B-A216-3E338C8C9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70" y="-287030"/>
            <a:ext cx="1689100" cy="2480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" dirty="0"/>
              <a:t>What is the RGU Innovation Award?</a:t>
            </a:r>
            <a:endParaRPr lang="en-GB" sz="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F8247C-789E-6C43-A479-65278489D5E0}"/>
              </a:ext>
            </a:extLst>
          </p:cNvPr>
          <p:cNvSpPr txBox="1"/>
          <p:nvPr/>
        </p:nvSpPr>
        <p:spPr>
          <a:xfrm>
            <a:off x="1428331" y="1394747"/>
            <a:ext cx="9335337" cy="5797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7721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Introduction to the workshop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7721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Background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7721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Activity one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7721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Activity two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7721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Feedback </a:t>
            </a:r>
            <a:r>
              <a:rPr lang="en-US" sz="3600" dirty="0" err="1">
                <a:solidFill>
                  <a:srgbClr val="7721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Menti</a:t>
            </a:r>
            <a:r>
              <a:rPr lang="en-US" sz="3600" dirty="0">
                <a:solidFill>
                  <a:srgbClr val="7721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</a:p>
          <a:p>
            <a:pPr>
              <a:lnSpc>
                <a:spcPct val="150000"/>
              </a:lnSpc>
            </a:pPr>
            <a:endParaRPr lang="en-US" sz="3600" dirty="0">
              <a:solidFill>
                <a:srgbClr val="7721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en-US" sz="3600" b="1" dirty="0">
              <a:solidFill>
                <a:srgbClr val="7721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3B25FF-AF99-E88A-754F-CCC18D4C2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0365" y="5687467"/>
            <a:ext cx="3200677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019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Header Bar">
            <a:extLst>
              <a:ext uri="{FF2B5EF4-FFF2-40B4-BE49-F238E27FC236}">
                <a16:creationId xmlns:a16="http://schemas.microsoft.com/office/drawing/2014/main" id="{4C6B76FB-93CF-CE48-A5AD-B6BB0A145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873400" y="-18156"/>
            <a:ext cx="16565337" cy="1179363"/>
            <a:chOff x="-2873400" y="-18156"/>
            <a:chExt cx="16565337" cy="1179363"/>
          </a:xfrm>
        </p:grpSpPr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E99B7BFC-4B83-F649-B49F-5C74F858F65F}"/>
                </a:ext>
              </a:extLst>
            </p:cNvPr>
            <p:cNvSpPr/>
            <p:nvPr/>
          </p:nvSpPr>
          <p:spPr>
            <a:xfrm>
              <a:off x="-2873400" y="-18155"/>
              <a:ext cx="7211681" cy="1179362"/>
            </a:xfrm>
            <a:prstGeom prst="parallelogram">
              <a:avLst>
                <a:gd name="adj" fmla="val 135250"/>
              </a:avLst>
            </a:prstGeom>
            <a:solidFill>
              <a:srgbClr val="7622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Zona Pro SemiBold" panose="02010A03040002020004" pitchFamily="2" charset="0"/>
              </a:endParaRPr>
            </a:p>
          </p:txBody>
        </p:sp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CFBE9D29-849C-4542-9C05-624809CBA606}"/>
                </a:ext>
              </a:extLst>
            </p:cNvPr>
            <p:cNvSpPr/>
            <p:nvPr/>
          </p:nvSpPr>
          <p:spPr>
            <a:xfrm>
              <a:off x="3223256" y="-18155"/>
              <a:ext cx="5986118" cy="814703"/>
            </a:xfrm>
            <a:prstGeom prst="parallelogram">
              <a:avLst>
                <a:gd name="adj" fmla="val 135250"/>
              </a:avLst>
            </a:prstGeom>
            <a:solidFill>
              <a:srgbClr val="9719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Zona Pro SemiBold" panose="02010A03040002020004" pitchFamily="2" charset="0"/>
              </a:endParaRPr>
            </a:p>
          </p:txBody>
        </p:sp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2B331670-158A-5342-BD29-83D22F483CB3}"/>
                </a:ext>
              </a:extLst>
            </p:cNvPr>
            <p:cNvSpPr/>
            <p:nvPr/>
          </p:nvSpPr>
          <p:spPr>
            <a:xfrm>
              <a:off x="5505067" y="-18156"/>
              <a:ext cx="8186870" cy="814703"/>
            </a:xfrm>
            <a:prstGeom prst="parallelogram">
              <a:avLst>
                <a:gd name="adj" fmla="val 135250"/>
              </a:avLst>
            </a:prstGeom>
            <a:solidFill>
              <a:srgbClr val="ED73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Zona Pro SemiBold" panose="02010A03040002020004" pitchFamily="2" charset="0"/>
                </a:rPr>
                <a:t>Background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F770168-8D6C-1BC4-148C-2DAD2A2EBB78}"/>
              </a:ext>
            </a:extLst>
          </p:cNvPr>
          <p:cNvSpPr txBox="1"/>
          <p:nvPr/>
        </p:nvSpPr>
        <p:spPr>
          <a:xfrm>
            <a:off x="1428331" y="1394747"/>
            <a:ext cx="9335337" cy="1642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3600" dirty="0">
              <a:solidFill>
                <a:srgbClr val="7721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en-US" sz="3600" b="1" dirty="0">
              <a:solidFill>
                <a:srgbClr val="7721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5CE315-C97F-E302-57F8-118CDD75A451}"/>
              </a:ext>
            </a:extLst>
          </p:cNvPr>
          <p:cNvSpPr txBox="1"/>
          <p:nvPr/>
        </p:nvSpPr>
        <p:spPr>
          <a:xfrm>
            <a:off x="1121669" y="2149593"/>
            <a:ext cx="99486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Qualitative  research was conducted over an academic year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 Modules in 6 creative degrees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Main findings – staff and students could not clearly articulate what meta skills they have learned on a module   </a:t>
            </a:r>
          </a:p>
        </p:txBody>
      </p:sp>
    </p:spTree>
    <p:extLst>
      <p:ext uri="{BB962C8B-B14F-4D97-AF65-F5344CB8AC3E}">
        <p14:creationId xmlns:p14="http://schemas.microsoft.com/office/powerpoint/2010/main" val="2873649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Header Bar">
            <a:extLst>
              <a:ext uri="{FF2B5EF4-FFF2-40B4-BE49-F238E27FC236}">
                <a16:creationId xmlns:a16="http://schemas.microsoft.com/office/drawing/2014/main" id="{4C6B76FB-93CF-CE48-A5AD-B6BB0A145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873400" y="-18156"/>
            <a:ext cx="16565337" cy="1179363"/>
            <a:chOff x="-2873400" y="-18156"/>
            <a:chExt cx="16565337" cy="1179363"/>
          </a:xfrm>
        </p:grpSpPr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E99B7BFC-4B83-F649-B49F-5C74F858F65F}"/>
                </a:ext>
              </a:extLst>
            </p:cNvPr>
            <p:cNvSpPr/>
            <p:nvPr/>
          </p:nvSpPr>
          <p:spPr>
            <a:xfrm>
              <a:off x="-2873400" y="-18155"/>
              <a:ext cx="7211681" cy="1179362"/>
            </a:xfrm>
            <a:prstGeom prst="parallelogram">
              <a:avLst>
                <a:gd name="adj" fmla="val 135250"/>
              </a:avLst>
            </a:prstGeom>
            <a:solidFill>
              <a:srgbClr val="7622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Zona Pro SemiBold" panose="02010A03040002020004" pitchFamily="2" charset="0"/>
              </a:endParaRPr>
            </a:p>
          </p:txBody>
        </p:sp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CFBE9D29-849C-4542-9C05-624809CBA606}"/>
                </a:ext>
              </a:extLst>
            </p:cNvPr>
            <p:cNvSpPr/>
            <p:nvPr/>
          </p:nvSpPr>
          <p:spPr>
            <a:xfrm>
              <a:off x="3223256" y="-18155"/>
              <a:ext cx="5986118" cy="814703"/>
            </a:xfrm>
            <a:prstGeom prst="parallelogram">
              <a:avLst>
                <a:gd name="adj" fmla="val 135250"/>
              </a:avLst>
            </a:prstGeom>
            <a:solidFill>
              <a:srgbClr val="9719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Zona Pro SemiBold" panose="02010A03040002020004" pitchFamily="2" charset="0"/>
              </a:endParaRPr>
            </a:p>
          </p:txBody>
        </p:sp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2B331670-158A-5342-BD29-83D22F483CB3}"/>
                </a:ext>
              </a:extLst>
            </p:cNvPr>
            <p:cNvSpPr/>
            <p:nvPr/>
          </p:nvSpPr>
          <p:spPr>
            <a:xfrm>
              <a:off x="5505067" y="-18156"/>
              <a:ext cx="8186870" cy="814703"/>
            </a:xfrm>
            <a:prstGeom prst="parallelogram">
              <a:avLst>
                <a:gd name="adj" fmla="val 135250"/>
              </a:avLst>
            </a:prstGeom>
            <a:solidFill>
              <a:srgbClr val="ED73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Zona Pro SemiBold" panose="02010A03040002020004" pitchFamily="2" charset="0"/>
                </a:rPr>
                <a:t>Background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F770168-8D6C-1BC4-148C-2DAD2A2EBB78}"/>
              </a:ext>
            </a:extLst>
          </p:cNvPr>
          <p:cNvSpPr txBox="1"/>
          <p:nvPr/>
        </p:nvSpPr>
        <p:spPr>
          <a:xfrm>
            <a:off x="1428331" y="1394747"/>
            <a:ext cx="9335337" cy="1642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3600" dirty="0">
              <a:solidFill>
                <a:srgbClr val="7721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en-US" sz="3600" b="1" dirty="0">
              <a:solidFill>
                <a:srgbClr val="7721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B6F672-6053-A13B-A756-948BCF5A3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440" y="1525221"/>
            <a:ext cx="3950550" cy="42858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E5CC0B-782E-9349-07E2-08BB5F6B64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161207"/>
            <a:ext cx="4931252" cy="473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492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Header Bar">
            <a:extLst>
              <a:ext uri="{FF2B5EF4-FFF2-40B4-BE49-F238E27FC236}">
                <a16:creationId xmlns:a16="http://schemas.microsoft.com/office/drawing/2014/main" id="{4C6B76FB-93CF-CE48-A5AD-B6BB0A145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873400" y="-18156"/>
            <a:ext cx="16565337" cy="1179363"/>
            <a:chOff x="-2873400" y="-18156"/>
            <a:chExt cx="16565337" cy="1179363"/>
          </a:xfrm>
        </p:grpSpPr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E99B7BFC-4B83-F649-B49F-5C74F858F65F}"/>
                </a:ext>
              </a:extLst>
            </p:cNvPr>
            <p:cNvSpPr/>
            <p:nvPr/>
          </p:nvSpPr>
          <p:spPr>
            <a:xfrm>
              <a:off x="-2873400" y="-18155"/>
              <a:ext cx="7211681" cy="1179362"/>
            </a:xfrm>
            <a:prstGeom prst="parallelogram">
              <a:avLst>
                <a:gd name="adj" fmla="val 135250"/>
              </a:avLst>
            </a:prstGeom>
            <a:solidFill>
              <a:srgbClr val="7622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Zona Pro SemiBold" panose="02010A03040002020004" pitchFamily="2" charset="0"/>
              </a:endParaRPr>
            </a:p>
          </p:txBody>
        </p:sp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CFBE9D29-849C-4542-9C05-624809CBA606}"/>
                </a:ext>
              </a:extLst>
            </p:cNvPr>
            <p:cNvSpPr/>
            <p:nvPr/>
          </p:nvSpPr>
          <p:spPr>
            <a:xfrm>
              <a:off x="3223256" y="-18155"/>
              <a:ext cx="5986118" cy="814703"/>
            </a:xfrm>
            <a:prstGeom prst="parallelogram">
              <a:avLst>
                <a:gd name="adj" fmla="val 135250"/>
              </a:avLst>
            </a:prstGeom>
            <a:solidFill>
              <a:srgbClr val="9719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Zona Pro SemiBold" panose="02010A03040002020004" pitchFamily="2" charset="0"/>
              </a:endParaRPr>
            </a:p>
          </p:txBody>
        </p:sp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2B331670-158A-5342-BD29-83D22F483CB3}"/>
                </a:ext>
              </a:extLst>
            </p:cNvPr>
            <p:cNvSpPr/>
            <p:nvPr/>
          </p:nvSpPr>
          <p:spPr>
            <a:xfrm>
              <a:off x="5505067" y="-18156"/>
              <a:ext cx="8186870" cy="814703"/>
            </a:xfrm>
            <a:prstGeom prst="parallelogram">
              <a:avLst>
                <a:gd name="adj" fmla="val 135250"/>
              </a:avLst>
            </a:prstGeom>
            <a:solidFill>
              <a:srgbClr val="ED73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Zona Pro SemiBold" panose="02010A03040002020004" pitchFamily="2" charset="0"/>
              </a:endParaRPr>
            </a:p>
          </p:txBody>
        </p:sp>
      </p:grpSp>
      <p:sp>
        <p:nvSpPr>
          <p:cNvPr id="7" name="Subtitle 6">
            <a:extLst>
              <a:ext uri="{FF2B5EF4-FFF2-40B4-BE49-F238E27FC236}">
                <a16:creationId xmlns:a16="http://schemas.microsoft.com/office/drawing/2014/main" id="{BAA45CE5-8AD6-FAFE-39F1-FFCCEE874A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50504"/>
            <a:ext cx="9144000" cy="3707296"/>
          </a:xfrm>
        </p:spPr>
        <p:txBody>
          <a:bodyPr>
            <a:normAutofit fontScale="92500" lnSpcReduction="10000"/>
          </a:bodyPr>
          <a:lstStyle/>
          <a:p>
            <a:r>
              <a:rPr lang="en-GB" sz="5400" dirty="0">
                <a:solidFill>
                  <a:srgbClr val="7030A0"/>
                </a:solidFill>
              </a:rPr>
              <a:t>Activity One 10 minutes</a:t>
            </a:r>
          </a:p>
          <a:p>
            <a:endParaRPr lang="en-GB" sz="5400" dirty="0">
              <a:solidFill>
                <a:srgbClr val="7030A0"/>
              </a:solidFill>
            </a:endParaRPr>
          </a:p>
          <a:p>
            <a:r>
              <a:rPr lang="en-GB" sz="5400" dirty="0">
                <a:solidFill>
                  <a:srgbClr val="7030A0"/>
                </a:solidFill>
              </a:rPr>
              <a:t>In small teams what Meta Skills  do you think exist in the following Level Learning Outcomes  </a:t>
            </a: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3E01A6D8-5A66-1FFF-F569-CAA05353AE47}"/>
              </a:ext>
            </a:extLst>
          </p:cNvPr>
          <p:cNvSpPr/>
          <p:nvPr/>
        </p:nvSpPr>
        <p:spPr>
          <a:xfrm>
            <a:off x="5626145" y="-48529"/>
            <a:ext cx="8186870" cy="814703"/>
          </a:xfrm>
          <a:prstGeom prst="parallelogram">
            <a:avLst>
              <a:gd name="adj" fmla="val 135250"/>
            </a:avLst>
          </a:prstGeom>
          <a:solidFill>
            <a:srgbClr val="ED73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Zona Pro SemiBold" panose="02010A03040002020004" pitchFamily="2" charset="0"/>
              </a:rPr>
              <a:t>Activity One</a:t>
            </a:r>
          </a:p>
        </p:txBody>
      </p:sp>
    </p:spTree>
    <p:extLst>
      <p:ext uri="{BB962C8B-B14F-4D97-AF65-F5344CB8AC3E}">
        <p14:creationId xmlns:p14="http://schemas.microsoft.com/office/powerpoint/2010/main" val="127767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Header Bar">
            <a:extLst>
              <a:ext uri="{FF2B5EF4-FFF2-40B4-BE49-F238E27FC236}">
                <a16:creationId xmlns:a16="http://schemas.microsoft.com/office/drawing/2014/main" id="{4C6B76FB-93CF-CE48-A5AD-B6BB0A145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873400" y="-18156"/>
            <a:ext cx="16565337" cy="1179363"/>
            <a:chOff x="-2873400" y="-18156"/>
            <a:chExt cx="16565337" cy="1179363"/>
          </a:xfrm>
        </p:grpSpPr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E99B7BFC-4B83-F649-B49F-5C74F858F65F}"/>
                </a:ext>
              </a:extLst>
            </p:cNvPr>
            <p:cNvSpPr/>
            <p:nvPr/>
          </p:nvSpPr>
          <p:spPr>
            <a:xfrm>
              <a:off x="-2873400" y="-18155"/>
              <a:ext cx="7211681" cy="1179362"/>
            </a:xfrm>
            <a:prstGeom prst="parallelogram">
              <a:avLst>
                <a:gd name="adj" fmla="val 135250"/>
              </a:avLst>
            </a:prstGeom>
            <a:solidFill>
              <a:srgbClr val="7622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Zona Pro SemiBold" panose="02010A03040002020004" pitchFamily="2" charset="0"/>
              </a:endParaRPr>
            </a:p>
          </p:txBody>
        </p:sp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CFBE9D29-849C-4542-9C05-624809CBA606}"/>
                </a:ext>
              </a:extLst>
            </p:cNvPr>
            <p:cNvSpPr/>
            <p:nvPr/>
          </p:nvSpPr>
          <p:spPr>
            <a:xfrm>
              <a:off x="3223256" y="-18155"/>
              <a:ext cx="5986118" cy="814703"/>
            </a:xfrm>
            <a:prstGeom prst="parallelogram">
              <a:avLst>
                <a:gd name="adj" fmla="val 135250"/>
              </a:avLst>
            </a:prstGeom>
            <a:solidFill>
              <a:srgbClr val="9719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Zona Pro SemiBold" panose="02010A03040002020004" pitchFamily="2" charset="0"/>
              </a:endParaRPr>
            </a:p>
          </p:txBody>
        </p:sp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2B331670-158A-5342-BD29-83D22F483CB3}"/>
                </a:ext>
              </a:extLst>
            </p:cNvPr>
            <p:cNvSpPr/>
            <p:nvPr/>
          </p:nvSpPr>
          <p:spPr>
            <a:xfrm>
              <a:off x="5505067" y="-18156"/>
              <a:ext cx="8186870" cy="814703"/>
            </a:xfrm>
            <a:prstGeom prst="parallelogram">
              <a:avLst>
                <a:gd name="adj" fmla="val 135250"/>
              </a:avLst>
            </a:prstGeom>
            <a:solidFill>
              <a:srgbClr val="ED73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Zona Pro SemiBold" panose="02010A03040002020004" pitchFamily="2" charset="0"/>
              </a:endParaRPr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DBDE9E84-0B8C-4A87-1E97-3935D31A6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9397" y="2364481"/>
            <a:ext cx="9144000" cy="3401134"/>
          </a:xfrm>
        </p:spPr>
        <p:txBody>
          <a:bodyPr>
            <a:normAutofit/>
          </a:bodyPr>
          <a:lstStyle/>
          <a:p>
            <a:endParaRPr lang="en-GB" sz="9600" dirty="0"/>
          </a:p>
          <a:p>
            <a:r>
              <a:rPr lang="en-GB" sz="9600" dirty="0"/>
              <a:t>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E9963FA-B52C-C67C-11CE-BF7815FFE4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110937"/>
              </p:ext>
            </p:extLst>
          </p:nvPr>
        </p:nvGraphicFramePr>
        <p:xfrm>
          <a:off x="1033670" y="1368100"/>
          <a:ext cx="9928933" cy="4824235"/>
        </p:xfrm>
        <a:graphic>
          <a:graphicData uri="http://schemas.openxmlformats.org/drawingml/2006/table">
            <a:tbl>
              <a:tblPr/>
              <a:tblGrid>
                <a:gridCol w="241329">
                  <a:extLst>
                    <a:ext uri="{9D8B030D-6E8A-4147-A177-3AD203B41FA5}">
                      <a16:colId xmlns:a16="http://schemas.microsoft.com/office/drawing/2014/main" val="1038561326"/>
                    </a:ext>
                  </a:extLst>
                </a:gridCol>
                <a:gridCol w="9687604">
                  <a:extLst>
                    <a:ext uri="{9D8B030D-6E8A-4147-A177-3AD203B41FA5}">
                      <a16:colId xmlns:a16="http://schemas.microsoft.com/office/drawing/2014/main" val="4264463608"/>
                    </a:ext>
                  </a:extLst>
                </a:gridCol>
              </a:tblGrid>
              <a:tr h="520958">
                <a:tc gridSpan="2">
                  <a:txBody>
                    <a:bodyPr/>
                    <a:lstStyle/>
                    <a:p>
                      <a:pPr algn="l"/>
                      <a:r>
                        <a:rPr lang="en-GB" sz="2800" b="0" dirty="0">
                          <a:effectLst/>
                          <a:highlight>
                            <a:srgbClr val="EFE7F7"/>
                          </a:highlight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Learning Outcomes for Module/Unit/Course </a:t>
                      </a:r>
                    </a:p>
                  </a:txBody>
                  <a:tcPr marL="22860" marR="22860" marT="22860" marB="22860" anchor="ctr">
                    <a:lnL w="15240" cap="flat" cmpd="sng" algn="ctr">
                      <a:solidFill>
                        <a:srgbClr val="EFE7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EFE7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EFE7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EFE7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7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586157"/>
                  </a:ext>
                </a:extLst>
              </a:tr>
              <a:tr h="595381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GB" sz="2800" b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On completion of this module, students are expected to be able to:</a:t>
                      </a:r>
                    </a:p>
                  </a:txBody>
                  <a:tcPr marL="60960">
                    <a:lnL w="15240" cap="flat" cmpd="sng" algn="ctr">
                      <a:solidFill>
                        <a:srgbClr val="EFE7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EFE7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EFE7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EFE7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566470"/>
                  </a:ext>
                </a:extLst>
              </a:tr>
              <a:tr h="1041917"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b="0">
                          <a:effectLst/>
                          <a:highlight>
                            <a:srgbClr val="FFFFFF"/>
                          </a:highlight>
                        </a:rPr>
                        <a:t>1</a:t>
                      </a:r>
                    </a:p>
                  </a:txBody>
                  <a:tcPr marL="60960">
                    <a:lnL w="15240" cap="flat" cmpd="sng" algn="ctr">
                      <a:solidFill>
                        <a:srgbClr val="EFE7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EFE7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EFE7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EFE7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800" b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Demonstrate knowledge of the principal research methods and approaches in the creative, cultural and service industries.</a:t>
                      </a:r>
                    </a:p>
                  </a:txBody>
                  <a:tcPr marL="60960">
                    <a:lnL w="15240" cap="flat" cmpd="sng" algn="ctr">
                      <a:solidFill>
                        <a:srgbClr val="EFE7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EFE7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EFE7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EFE7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655182"/>
                  </a:ext>
                </a:extLst>
              </a:tr>
              <a:tr h="595381"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b="0">
                          <a:effectLst/>
                          <a:highlight>
                            <a:srgbClr val="FFFFFF"/>
                          </a:highlight>
                        </a:rPr>
                        <a:t>2</a:t>
                      </a:r>
                    </a:p>
                  </a:txBody>
                  <a:tcPr marL="60960">
                    <a:lnL w="15240" cap="flat" cmpd="sng" algn="ctr">
                      <a:solidFill>
                        <a:srgbClr val="EFE7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EFE7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EFE7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EFE7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800" b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Propose a research topic that is appropriate for further research pursuits.</a:t>
                      </a:r>
                    </a:p>
                  </a:txBody>
                  <a:tcPr marL="60960">
                    <a:lnL w="15240" cap="flat" cmpd="sng" algn="ctr">
                      <a:solidFill>
                        <a:srgbClr val="EFE7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EFE7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EFE7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EFE7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780237"/>
                  </a:ext>
                </a:extLst>
              </a:tr>
              <a:tr h="1041917"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b="0">
                          <a:effectLst/>
                          <a:highlight>
                            <a:srgbClr val="FFFFFF"/>
                          </a:highlight>
                        </a:rPr>
                        <a:t>3</a:t>
                      </a:r>
                    </a:p>
                  </a:txBody>
                  <a:tcPr marL="60960">
                    <a:lnL w="15240" cap="flat" cmpd="sng" algn="ctr">
                      <a:solidFill>
                        <a:srgbClr val="EFE7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EFE7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EFE7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EFE7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8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Critically evaluate and present research approaches and methods suited to the topic chosen.</a:t>
                      </a:r>
                    </a:p>
                  </a:txBody>
                  <a:tcPr marL="60960">
                    <a:lnL w="15240" cap="flat" cmpd="sng" algn="ctr">
                      <a:solidFill>
                        <a:srgbClr val="EFE7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EFE7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EFE7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EFE7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479964"/>
                  </a:ext>
                </a:extLst>
              </a:tr>
            </a:tbl>
          </a:graphicData>
        </a:graphic>
      </p:graphicFrame>
      <p:sp>
        <p:nvSpPr>
          <p:cNvPr id="9" name="Parallelogram 8">
            <a:extLst>
              <a:ext uri="{FF2B5EF4-FFF2-40B4-BE49-F238E27FC236}">
                <a16:creationId xmlns:a16="http://schemas.microsoft.com/office/drawing/2014/main" id="{E12A831C-C957-4A88-EF91-541E20048E1B}"/>
              </a:ext>
            </a:extLst>
          </p:cNvPr>
          <p:cNvSpPr/>
          <p:nvPr/>
        </p:nvSpPr>
        <p:spPr>
          <a:xfrm>
            <a:off x="5657467" y="0"/>
            <a:ext cx="8186870" cy="814703"/>
          </a:xfrm>
          <a:prstGeom prst="parallelogram">
            <a:avLst>
              <a:gd name="adj" fmla="val 135250"/>
            </a:avLst>
          </a:prstGeom>
          <a:solidFill>
            <a:srgbClr val="ED73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Zona Pro SemiBold" panose="02010A03040002020004" pitchFamily="2" charset="0"/>
              </a:rPr>
              <a:t>LLOs for a Module </a:t>
            </a:r>
          </a:p>
        </p:txBody>
      </p:sp>
    </p:spTree>
    <p:extLst>
      <p:ext uri="{BB962C8B-B14F-4D97-AF65-F5344CB8AC3E}">
        <p14:creationId xmlns:p14="http://schemas.microsoft.com/office/powerpoint/2010/main" val="137308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Header Bar">
            <a:extLst>
              <a:ext uri="{FF2B5EF4-FFF2-40B4-BE49-F238E27FC236}">
                <a16:creationId xmlns:a16="http://schemas.microsoft.com/office/drawing/2014/main" id="{4C6B76FB-93CF-CE48-A5AD-B6BB0A145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873400" y="-18156"/>
            <a:ext cx="16565337" cy="1179363"/>
            <a:chOff x="-2873400" y="-18156"/>
            <a:chExt cx="16565337" cy="1179363"/>
          </a:xfrm>
        </p:grpSpPr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E99B7BFC-4B83-F649-B49F-5C74F858F65F}"/>
                </a:ext>
              </a:extLst>
            </p:cNvPr>
            <p:cNvSpPr/>
            <p:nvPr/>
          </p:nvSpPr>
          <p:spPr>
            <a:xfrm>
              <a:off x="-2873400" y="-18155"/>
              <a:ext cx="7211681" cy="1179362"/>
            </a:xfrm>
            <a:prstGeom prst="parallelogram">
              <a:avLst>
                <a:gd name="adj" fmla="val 135250"/>
              </a:avLst>
            </a:prstGeom>
            <a:solidFill>
              <a:srgbClr val="7622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Zona Pro SemiBold" panose="02010A03040002020004" pitchFamily="2" charset="0"/>
              </a:endParaRPr>
            </a:p>
          </p:txBody>
        </p:sp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CFBE9D29-849C-4542-9C05-624809CBA606}"/>
                </a:ext>
              </a:extLst>
            </p:cNvPr>
            <p:cNvSpPr/>
            <p:nvPr/>
          </p:nvSpPr>
          <p:spPr>
            <a:xfrm>
              <a:off x="3223256" y="-18155"/>
              <a:ext cx="5986118" cy="814703"/>
            </a:xfrm>
            <a:prstGeom prst="parallelogram">
              <a:avLst>
                <a:gd name="adj" fmla="val 135250"/>
              </a:avLst>
            </a:prstGeom>
            <a:solidFill>
              <a:srgbClr val="9719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Zona Pro SemiBold" panose="02010A03040002020004" pitchFamily="2" charset="0"/>
              </a:endParaRPr>
            </a:p>
          </p:txBody>
        </p:sp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2B331670-158A-5342-BD29-83D22F483CB3}"/>
                </a:ext>
              </a:extLst>
            </p:cNvPr>
            <p:cNvSpPr/>
            <p:nvPr/>
          </p:nvSpPr>
          <p:spPr>
            <a:xfrm>
              <a:off x="5505067" y="-18156"/>
              <a:ext cx="8186870" cy="814703"/>
            </a:xfrm>
            <a:prstGeom prst="parallelogram">
              <a:avLst>
                <a:gd name="adj" fmla="val 135250"/>
              </a:avLst>
            </a:prstGeom>
            <a:solidFill>
              <a:srgbClr val="ED73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Verdana" panose="020B0604030504040204" pitchFamily="34" charset="0"/>
                  <a:ea typeface="Verdana" panose="020B0604030504040204" pitchFamily="34" charset="0"/>
                </a:rPr>
                <a:t>Menti.com</a:t>
              </a:r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DBDE9E84-0B8C-4A87-1E97-3935D31A6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9397" y="2364481"/>
            <a:ext cx="9144000" cy="3401134"/>
          </a:xfrm>
        </p:spPr>
        <p:txBody>
          <a:bodyPr>
            <a:normAutofit/>
          </a:bodyPr>
          <a:lstStyle/>
          <a:p>
            <a:endParaRPr lang="en-GB" sz="9600" dirty="0"/>
          </a:p>
          <a:p>
            <a:r>
              <a:rPr lang="en-GB" sz="9600" dirty="0"/>
              <a:t> </a:t>
            </a:r>
          </a:p>
        </p:txBody>
      </p:sp>
      <p:sp>
        <p:nvSpPr>
          <p:cNvPr id="2" name="Subtitle 6">
            <a:extLst>
              <a:ext uri="{FF2B5EF4-FFF2-40B4-BE49-F238E27FC236}">
                <a16:creationId xmlns:a16="http://schemas.microsoft.com/office/drawing/2014/main" id="{681CAE46-E3BA-EDA0-8F03-72D7A1CB17B9}"/>
              </a:ext>
            </a:extLst>
          </p:cNvPr>
          <p:cNvSpPr txBox="1">
            <a:spLocks/>
          </p:cNvSpPr>
          <p:nvPr/>
        </p:nvSpPr>
        <p:spPr>
          <a:xfrm>
            <a:off x="1524000" y="1550504"/>
            <a:ext cx="9144000" cy="3707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400" dirty="0">
                <a:solidFill>
                  <a:srgbClr val="7030A0"/>
                </a:solidFill>
              </a:rPr>
              <a:t>Menti.com task</a:t>
            </a:r>
          </a:p>
        </p:txBody>
      </p:sp>
    </p:spTree>
    <p:extLst>
      <p:ext uri="{BB962C8B-B14F-4D97-AF65-F5344CB8AC3E}">
        <p14:creationId xmlns:p14="http://schemas.microsoft.com/office/powerpoint/2010/main" val="1545876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Header Bar">
            <a:extLst>
              <a:ext uri="{FF2B5EF4-FFF2-40B4-BE49-F238E27FC236}">
                <a16:creationId xmlns:a16="http://schemas.microsoft.com/office/drawing/2014/main" id="{4C6B76FB-93CF-CE48-A5AD-B6BB0A145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873400" y="-18156"/>
            <a:ext cx="16565337" cy="1179363"/>
            <a:chOff x="-2873400" y="-18156"/>
            <a:chExt cx="16565337" cy="1179363"/>
          </a:xfrm>
        </p:grpSpPr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E99B7BFC-4B83-F649-B49F-5C74F858F65F}"/>
                </a:ext>
              </a:extLst>
            </p:cNvPr>
            <p:cNvSpPr/>
            <p:nvPr/>
          </p:nvSpPr>
          <p:spPr>
            <a:xfrm>
              <a:off x="-2873400" y="-18155"/>
              <a:ext cx="7211681" cy="1179362"/>
            </a:xfrm>
            <a:prstGeom prst="parallelogram">
              <a:avLst>
                <a:gd name="adj" fmla="val 135250"/>
              </a:avLst>
            </a:prstGeom>
            <a:solidFill>
              <a:srgbClr val="7622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Zona Pro SemiBold" panose="02010A03040002020004" pitchFamily="2" charset="0"/>
              </a:endParaRPr>
            </a:p>
          </p:txBody>
        </p:sp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CFBE9D29-849C-4542-9C05-624809CBA606}"/>
                </a:ext>
              </a:extLst>
            </p:cNvPr>
            <p:cNvSpPr/>
            <p:nvPr/>
          </p:nvSpPr>
          <p:spPr>
            <a:xfrm>
              <a:off x="3223256" y="-18155"/>
              <a:ext cx="5986118" cy="814703"/>
            </a:xfrm>
            <a:prstGeom prst="parallelogram">
              <a:avLst>
                <a:gd name="adj" fmla="val 135250"/>
              </a:avLst>
            </a:prstGeom>
            <a:solidFill>
              <a:srgbClr val="9719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Zona Pro SemiBold" panose="02010A03040002020004" pitchFamily="2" charset="0"/>
              </a:endParaRPr>
            </a:p>
          </p:txBody>
        </p:sp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2B331670-158A-5342-BD29-83D22F483CB3}"/>
                </a:ext>
              </a:extLst>
            </p:cNvPr>
            <p:cNvSpPr/>
            <p:nvPr/>
          </p:nvSpPr>
          <p:spPr>
            <a:xfrm>
              <a:off x="5505067" y="-18156"/>
              <a:ext cx="8186870" cy="814703"/>
            </a:xfrm>
            <a:prstGeom prst="parallelogram">
              <a:avLst>
                <a:gd name="adj" fmla="val 135250"/>
              </a:avLst>
            </a:prstGeom>
            <a:solidFill>
              <a:srgbClr val="ED73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Verdana" panose="020B0604030504040204" pitchFamily="34" charset="0"/>
                  <a:ea typeface="Verdana" panose="020B0604030504040204" pitchFamily="34" charset="0"/>
                </a:rPr>
                <a:t>Problem Gaps </a:t>
              </a:r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DBDE9E84-0B8C-4A87-1E97-3935D31A6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9397" y="2364481"/>
            <a:ext cx="9144000" cy="3401134"/>
          </a:xfrm>
        </p:spPr>
        <p:txBody>
          <a:bodyPr>
            <a:normAutofit/>
          </a:bodyPr>
          <a:lstStyle/>
          <a:p>
            <a:endParaRPr lang="en-GB" sz="9600" dirty="0"/>
          </a:p>
          <a:p>
            <a:r>
              <a:rPr lang="en-GB" sz="9600" dirty="0"/>
              <a:t>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E458E28-4735-BF32-D501-D6E4DF009B22}"/>
              </a:ext>
            </a:extLst>
          </p:cNvPr>
          <p:cNvGraphicFramePr>
            <a:graphicFrameLocks noGrp="1"/>
          </p:cNvGraphicFramePr>
          <p:nvPr/>
        </p:nvGraphicFramePr>
        <p:xfrm>
          <a:off x="1117409" y="1336907"/>
          <a:ext cx="9635320" cy="5254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8794">
                  <a:extLst>
                    <a:ext uri="{9D8B030D-6E8A-4147-A177-3AD203B41FA5}">
                      <a16:colId xmlns:a16="http://schemas.microsoft.com/office/drawing/2014/main" val="94662306"/>
                    </a:ext>
                  </a:extLst>
                </a:gridCol>
                <a:gridCol w="5636526">
                  <a:extLst>
                    <a:ext uri="{9D8B030D-6E8A-4147-A177-3AD203B41FA5}">
                      <a16:colId xmlns:a16="http://schemas.microsoft.com/office/drawing/2014/main" val="4012989268"/>
                    </a:ext>
                  </a:extLst>
                </a:gridCol>
              </a:tblGrid>
              <a:tr h="460805">
                <a:tc>
                  <a:txBody>
                    <a:bodyPr/>
                    <a:lstStyle/>
                    <a:p>
                      <a:r>
                        <a:rPr lang="en-GB" sz="2000" dirty="0"/>
                        <a:t>Modules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Gaps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758771657"/>
                  </a:ext>
                </a:extLst>
              </a:tr>
              <a:tr h="7953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Hospitality/Practical Assessment</a:t>
                      </a:r>
                    </a:p>
                    <a:p>
                      <a:endParaRPr lang="en-GB" sz="2000" dirty="0"/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Students recognised meta skills more than staff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42595953"/>
                  </a:ext>
                </a:extLst>
              </a:tr>
              <a:tr h="7953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Events/ Theoretical Assessment</a:t>
                      </a:r>
                    </a:p>
                    <a:p>
                      <a:endParaRPr lang="en-GB" sz="2000" dirty="0"/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Students recognised </a:t>
                      </a:r>
                      <a:r>
                        <a:rPr lang="en-GB" sz="2000" dirty="0">
                          <a:solidFill>
                            <a:srgbClr val="7030A0"/>
                          </a:solidFill>
                        </a:rPr>
                        <a:t>meta</a:t>
                      </a:r>
                      <a:r>
                        <a:rPr lang="en-GB" sz="2000" dirty="0"/>
                        <a:t> skills more than staff </a:t>
                      </a:r>
                    </a:p>
                    <a:p>
                      <a:endParaRPr lang="en-GB" sz="2000" dirty="0"/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58046773"/>
                  </a:ext>
                </a:extLst>
              </a:tr>
              <a:tr h="7953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Fashion/Practical Assessment </a:t>
                      </a:r>
                    </a:p>
                    <a:p>
                      <a:endParaRPr lang="en-GB" sz="2000" dirty="0"/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Students recognised meta skills more than staff </a:t>
                      </a:r>
                    </a:p>
                    <a:p>
                      <a:endParaRPr lang="en-GB" sz="2000" dirty="0"/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96448242"/>
                  </a:ext>
                </a:extLst>
              </a:tr>
              <a:tr h="7953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Tourism /Practical Assessment </a:t>
                      </a:r>
                    </a:p>
                    <a:p>
                      <a:endParaRPr lang="en-GB" sz="2000" dirty="0"/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Students and staff recognised meta skills more than each other in places</a:t>
                      </a:r>
                    </a:p>
                    <a:p>
                      <a:endParaRPr lang="en-GB" sz="2000" dirty="0"/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68737423"/>
                  </a:ext>
                </a:extLst>
              </a:tr>
              <a:tr h="460805">
                <a:tc>
                  <a:txBody>
                    <a:bodyPr/>
                    <a:lstStyle/>
                    <a:p>
                      <a:r>
                        <a:rPr lang="en-GB" sz="2000" dirty="0"/>
                        <a:t>Media/Practical Assessment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Students recognised meta skills more than staff </a:t>
                      </a:r>
                    </a:p>
                    <a:p>
                      <a:endParaRPr lang="en-GB" sz="2000" dirty="0"/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31875762"/>
                  </a:ext>
                </a:extLst>
              </a:tr>
              <a:tr h="460805">
                <a:tc>
                  <a:txBody>
                    <a:bodyPr/>
                    <a:lstStyle/>
                    <a:p>
                      <a:r>
                        <a:rPr lang="en-GB" sz="2000" dirty="0"/>
                        <a:t>Digital Marketing/ Theoretical Assessment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Staff recognised meta skills more than students</a:t>
                      </a:r>
                    </a:p>
                    <a:p>
                      <a:endParaRPr lang="en-GB" sz="2000" dirty="0"/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66237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4333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Header Bar">
            <a:extLst>
              <a:ext uri="{FF2B5EF4-FFF2-40B4-BE49-F238E27FC236}">
                <a16:creationId xmlns:a16="http://schemas.microsoft.com/office/drawing/2014/main" id="{4C6B76FB-93CF-CE48-A5AD-B6BB0A145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873400" y="-18155"/>
            <a:ext cx="16176209" cy="1179362"/>
            <a:chOff x="-2873400" y="-18155"/>
            <a:chExt cx="16176209" cy="1179362"/>
          </a:xfrm>
        </p:grpSpPr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E99B7BFC-4B83-F649-B49F-5C74F858F65F}"/>
                </a:ext>
              </a:extLst>
            </p:cNvPr>
            <p:cNvSpPr/>
            <p:nvPr/>
          </p:nvSpPr>
          <p:spPr>
            <a:xfrm>
              <a:off x="-2873400" y="-18155"/>
              <a:ext cx="7211681" cy="1179362"/>
            </a:xfrm>
            <a:prstGeom prst="parallelogram">
              <a:avLst>
                <a:gd name="adj" fmla="val 135250"/>
              </a:avLst>
            </a:prstGeom>
            <a:solidFill>
              <a:srgbClr val="7622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Zona Pro SemiBold" panose="02010A03040002020004" pitchFamily="2" charset="0"/>
              </a:endParaRPr>
            </a:p>
          </p:txBody>
        </p:sp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CFBE9D29-849C-4542-9C05-624809CBA606}"/>
                </a:ext>
              </a:extLst>
            </p:cNvPr>
            <p:cNvSpPr/>
            <p:nvPr/>
          </p:nvSpPr>
          <p:spPr>
            <a:xfrm>
              <a:off x="3223256" y="-18155"/>
              <a:ext cx="5986118" cy="814703"/>
            </a:xfrm>
            <a:prstGeom prst="parallelogram">
              <a:avLst>
                <a:gd name="adj" fmla="val 135250"/>
              </a:avLst>
            </a:prstGeom>
            <a:solidFill>
              <a:srgbClr val="9719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Zona Pro SemiBold" panose="02010A03040002020004" pitchFamily="2" charset="0"/>
              </a:endParaRPr>
            </a:p>
          </p:txBody>
        </p:sp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2B331670-158A-5342-BD29-83D22F483CB3}"/>
                </a:ext>
              </a:extLst>
            </p:cNvPr>
            <p:cNvSpPr/>
            <p:nvPr/>
          </p:nvSpPr>
          <p:spPr>
            <a:xfrm>
              <a:off x="5115939" y="0"/>
              <a:ext cx="8186870" cy="814703"/>
            </a:xfrm>
            <a:prstGeom prst="parallelogram">
              <a:avLst>
                <a:gd name="adj" fmla="val 135250"/>
              </a:avLst>
            </a:prstGeom>
            <a:solidFill>
              <a:srgbClr val="ED73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Verdana" panose="020B0604030504040204" pitchFamily="34" charset="0"/>
                  <a:ea typeface="Verdana" panose="020B0604030504040204" pitchFamily="34" charset="0"/>
                </a:rPr>
                <a:t>Activity two  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772578EF-54E7-7B22-7AC2-EBCC5327E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656" y="1161207"/>
            <a:ext cx="3591939" cy="5385215"/>
          </a:xfrm>
          <a:prstGeom prst="rect">
            <a:avLst/>
          </a:prstGeom>
        </p:spPr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BAA45CE5-8AD6-FAFE-39F1-FFCCEE874A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4718" y="1575352"/>
            <a:ext cx="6381508" cy="4487518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rgbClr val="7030A0"/>
                </a:solidFill>
              </a:rPr>
              <a:t>There is a clear disconnect so..</a:t>
            </a:r>
          </a:p>
          <a:p>
            <a:endParaRPr lang="en-GB" sz="1400" dirty="0">
              <a:solidFill>
                <a:srgbClr val="7030A0"/>
              </a:solidFill>
            </a:endParaRPr>
          </a:p>
          <a:p>
            <a:r>
              <a:rPr lang="en-GB" sz="5400" dirty="0">
                <a:solidFill>
                  <a:srgbClr val="7030A0"/>
                </a:solidFill>
              </a:rPr>
              <a:t>How do we communicate these meta skills better ?</a:t>
            </a:r>
          </a:p>
          <a:p>
            <a:endParaRPr lang="en-GB" sz="5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57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6359077-65ed-4f14-a10d-9700a95e504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B33075D42BC04794AC49CDD84FDB4B" ma:contentTypeVersion="18" ma:contentTypeDescription="Create a new document." ma:contentTypeScope="" ma:versionID="fa4efe080ae0fe2e7c568c84e5303d7c">
  <xsd:schema xmlns:xsd="http://www.w3.org/2001/XMLSchema" xmlns:xs="http://www.w3.org/2001/XMLSchema" xmlns:p="http://schemas.microsoft.com/office/2006/metadata/properties" xmlns:ns3="16359077-65ed-4f14-a10d-9700a95e504c" xmlns:ns4="2d8d5678-22d6-40f5-9549-a78fbf43390c" targetNamespace="http://schemas.microsoft.com/office/2006/metadata/properties" ma:root="true" ma:fieldsID="745ffa3cef11da93c61ca115c5dd5934" ns3:_="" ns4:_="">
    <xsd:import namespace="16359077-65ed-4f14-a10d-9700a95e504c"/>
    <xsd:import namespace="2d8d5678-22d6-40f5-9549-a78fbf43390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359077-65ed-4f14-a10d-9700a95e50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8d5678-22d6-40f5-9549-a78fbf43390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B403A8-0F88-41E3-AFA6-F0491C37D8CA}">
  <ds:schemaRefs>
    <ds:schemaRef ds:uri="http://www.w3.org/XML/1998/namespace"/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2d8d5678-22d6-40f5-9549-a78fbf43390c"/>
    <ds:schemaRef ds:uri="16359077-65ed-4f14-a10d-9700a95e504c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9E9D07E-FA2D-4A80-9BF0-9EFBCAE050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B7A9CE-210C-43F5-AD28-982EF10FC8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359077-65ed-4f14-a10d-9700a95e504c"/>
    <ds:schemaRef ds:uri="2d8d5678-22d6-40f5-9549-a78fbf4339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1973</TotalTime>
  <Words>342</Words>
  <Application>Microsoft Office PowerPoint</Application>
  <PresentationFormat>Widescreen</PresentationFormat>
  <Paragraphs>74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Verdana</vt:lpstr>
      <vt:lpstr>Zona Pro SemiBold</vt:lpstr>
      <vt:lpstr>Office Theme</vt:lpstr>
      <vt:lpstr>Dr Pauline A M Bremner  Associate Professor</vt:lpstr>
      <vt:lpstr>What is the RGU Innovation Award?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 ONE WORKSHOP</dc:title>
  <dc:creator>Edward Pollock (eig)</dc:creator>
  <cp:lastModifiedBy>Leah Morrison (lib)</cp:lastModifiedBy>
  <cp:revision>81</cp:revision>
  <cp:lastPrinted>2024-06-24T07:39:25Z</cp:lastPrinted>
  <dcterms:created xsi:type="dcterms:W3CDTF">2021-10-26T19:45:30Z</dcterms:created>
  <dcterms:modified xsi:type="dcterms:W3CDTF">2024-07-05T08:31:46Z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0x010100BAB33075D42BC04794AC49CDD84FDB4B</vt:lpwstr>
  </property>
  <property fmtid="{D5CDD505-2E9C-101B-9397-08002B2CF9AE}" pid="3" name="MediaServiceImageTags">
    <vt:lpwstr/>
  </property>
</Properties>
</file>