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omments/comment1.xml" ContentType="application/vnd.openxmlformats-officedocument.presentationml.comment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7"/>
  </p:notesMasterIdLst>
  <p:sldIdLst>
    <p:sldId id="256" r:id="rId4"/>
    <p:sldId id="269" r:id="rId5"/>
    <p:sldId id="281" r:id="rId6"/>
    <p:sldId id="271" r:id="rId7"/>
    <p:sldId id="270" r:id="rId8"/>
    <p:sldId id="261" r:id="rId9"/>
    <p:sldId id="287" r:id="rId10"/>
    <p:sldId id="283" r:id="rId11"/>
    <p:sldId id="284" r:id="rId12"/>
    <p:sldId id="265" r:id="rId13"/>
    <p:sldId id="289" r:id="rId14"/>
    <p:sldId id="258" r:id="rId15"/>
    <p:sldId id="259" r:id="rId16"/>
  </p:sldIdLst>
  <p:sldSz cx="12192000" cy="6858000"/>
  <p:notesSz cx="6858000" cy="9144000"/>
  <p:embeddedFontLst>
    <p:embeddedFont>
      <p:font typeface="Arial Rounded MT Bold" panose="020F0704030504030204" pitchFamily="34" charset="0"/>
      <p:regular r:id="rId18"/>
    </p:embeddedFont>
    <p:embeddedFont>
      <p:font typeface="Quattrocento Sans" panose="020B0502050000020003" pitchFamily="34"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1pPr>
    <a:lvl2pPr marL="0" lvl="1"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2pPr>
    <a:lvl3pPr marL="0" lvl="2"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3pPr>
    <a:lvl4pPr marL="0" lvl="3"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4pPr>
    <a:lvl5pPr marL="0" lvl="4"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5pPr>
    <a:lvl6pPr marL="2286000" lvl="5"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6pPr>
    <a:lvl7pPr marL="2743200" lvl="6"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7pPr>
    <a:lvl8pPr marL="3200400" lvl="7"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8pPr>
    <a:lvl9pPr marL="3657600" lvl="8"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9pPr>
  </p:defaultTextStyle>
  <p:extLst>
    <p:ext uri="{EFAFB233-063F-42B5-8137-9DF3F51BA10A}">
      <p15:sldGuideLst xmlns:p15="http://schemas.microsoft.com/office/powerpoint/2012/main">
        <p15:guide id="1" orient="horz" pos="2156" userDrawn="1">
          <p15:clr>
            <a:srgbClr val="A4A3A4"/>
          </p15:clr>
        </p15:guide>
        <p15:guide id="2" pos="37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5" d="100"/>
          <a:sy n="105" d="100"/>
        </p:scale>
        <p:origin x="792" y="102"/>
      </p:cViewPr>
      <p:guideLst>
        <p:guide orient="horz" pos="2156"/>
        <p:guide pos="3725"/>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OneDrive\Documents\Copy%20of%20NEW%20PLB%20DATASET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1400" b="0" i="0" u="none" strike="noStrike" kern="1200" spc="0" baseline="0">
                <a:solidFill>
                  <a:schemeClr val="tx1">
                    <a:lumMod val="65000"/>
                    <a:lumOff val="35000"/>
                  </a:schemeClr>
                </a:solidFill>
                <a:latin typeface="+mn-lt"/>
                <a:ea typeface="+mn-ea"/>
                <a:cs typeface="+mn-cs"/>
              </a:defRPr>
            </a:pPr>
            <a:r>
              <a:rPr lang="en-GB" sz="1800" b="1"/>
              <a:t>No.</a:t>
            </a:r>
            <a:r>
              <a:rPr lang="en-GB" sz="1800" b="1" baseline="0"/>
              <a:t> of Rise</a:t>
            </a:r>
            <a:endParaRPr lang="en-GB" sz="1800" b="1"/>
          </a:p>
        </c:rich>
      </c:tx>
      <c:overlay val="0"/>
      <c:spPr>
        <a:noFill/>
        <a:ln>
          <a:noFill/>
        </a:ln>
        <a:effectLst/>
      </c:spPr>
      <c:txPr>
        <a:bodyPr rot="0" spcFirstLastPara="1" vertOverflow="ellipsis" vert="horz" wrap="square" anchor="ctr" anchorCtr="1"/>
        <a:lstStyle/>
        <a:p>
          <a:pPr>
            <a:defRPr lang="en-GB"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751261598567501"/>
          <c:y val="0.15511811023621999"/>
          <c:w val="0.80569754191762999"/>
          <c:h val="0.56598425196850399"/>
        </c:manualLayout>
      </c:layout>
      <c:scatterChart>
        <c:scatterStyle val="smoothMarker"/>
        <c:varyColors val="0"/>
        <c:ser>
          <c:idx val="0"/>
          <c:order val="0"/>
          <c:tx>
            <c:strRef>
              <c:f>'[Copy of NEW PLB DATASET2.xlsx]Sheet1'!$E$26</c:f>
              <c:strCache>
                <c:ptCount val="1"/>
                <c:pt idx="0">
                  <c:v>Aluminium</c:v>
                </c:pt>
              </c:strCache>
            </c:strRef>
          </c:tx>
          <c:spPr>
            <a:ln w="31750" cap="rnd">
              <a:solidFill>
                <a:schemeClr val="accent1"/>
              </a:solidFill>
              <a:prstDash val="dash"/>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Lit>
                <c:formatCode>General</c:formatCode>
                <c:ptCount val="1"/>
                <c:pt idx="0">
                  <c:v>1</c:v>
                </c:pt>
              </c:numLit>
            </c:plus>
            <c:minus>
              <c:numLit>
                <c:formatCode>General</c:formatCode>
                <c:ptCount val="1"/>
                <c:pt idx="0">
                  <c:v>1</c:v>
                </c:pt>
              </c:numLit>
            </c:minus>
            <c:spPr>
              <a:noFill/>
              <a:ln w="3175" cap="flat" cmpd="sng" algn="ctr">
                <a:solidFill>
                  <a:schemeClr val="accent1"/>
                </a:solidFill>
                <a:prstDash val="dash"/>
                <a:round/>
              </a:ln>
              <a:effectLst/>
            </c:spPr>
          </c:errBars>
          <c:xVal>
            <c:numRef>
              <c:f>'[Copy of NEW PLB DATASET2.xlsx]Sheet1'!$D$27:$D$31</c:f>
              <c:numCache>
                <c:formatCode>General</c:formatCode>
                <c:ptCount val="5"/>
                <c:pt idx="0">
                  <c:v>1</c:v>
                </c:pt>
                <c:pt idx="1">
                  <c:v>2</c:v>
                </c:pt>
                <c:pt idx="2">
                  <c:v>3</c:v>
                </c:pt>
                <c:pt idx="3">
                  <c:v>4</c:v>
                </c:pt>
                <c:pt idx="4">
                  <c:v>5</c:v>
                </c:pt>
              </c:numCache>
            </c:numRef>
          </c:xVal>
          <c:yVal>
            <c:numRef>
              <c:f>'[Copy of NEW PLB DATASET2.xlsx]Sheet1'!$E$27:$E$31</c:f>
              <c:numCache>
                <c:formatCode>General</c:formatCode>
                <c:ptCount val="5"/>
                <c:pt idx="0">
                  <c:v>2503</c:v>
                </c:pt>
                <c:pt idx="1">
                  <c:v>2251</c:v>
                </c:pt>
                <c:pt idx="2">
                  <c:v>2242</c:v>
                </c:pt>
                <c:pt idx="3">
                  <c:v>2237</c:v>
                </c:pt>
                <c:pt idx="4">
                  <c:v>2197</c:v>
                </c:pt>
              </c:numCache>
            </c:numRef>
          </c:yVal>
          <c:smooth val="1"/>
          <c:extLst>
            <c:ext xmlns:c16="http://schemas.microsoft.com/office/drawing/2014/chart" uri="{C3380CC4-5D6E-409C-BE32-E72D297353CC}">
              <c16:uniqueId val="{00000000-229F-477B-8672-163F4611E237}"/>
            </c:ext>
          </c:extLst>
        </c:ser>
        <c:ser>
          <c:idx val="1"/>
          <c:order val="1"/>
          <c:tx>
            <c:strRef>
              <c:f>'[Copy of NEW PLB DATASET2.xlsx]Sheet1'!$F$26</c:f>
              <c:strCache>
                <c:ptCount val="1"/>
                <c:pt idx="0">
                  <c:v>steel</c:v>
                </c:pt>
              </c:strCache>
            </c:strRef>
          </c:tx>
          <c:spPr>
            <a:ln w="31750" cap="rnd" cmpd="sng">
              <a:solidFill>
                <a:schemeClr val="accent2"/>
              </a:solidFill>
              <a:prstDash val="dashDot"/>
              <a:round/>
            </a:ln>
            <a:effectLst/>
          </c:spPr>
          <c:marker>
            <c:symbol val="circle"/>
            <c:size val="5"/>
            <c:spPr>
              <a:solidFill>
                <a:schemeClr val="accent2"/>
              </a:solidFill>
              <a:ln w="9525">
                <a:solidFill>
                  <a:schemeClr val="accent2"/>
                </a:solidFill>
              </a:ln>
              <a:effectLst/>
            </c:spPr>
          </c:marker>
          <c:xVal>
            <c:numRef>
              <c:f>'[Copy of NEW PLB DATASET2.xlsx]Sheet1'!$D$27:$D$31</c:f>
              <c:numCache>
                <c:formatCode>General</c:formatCode>
                <c:ptCount val="5"/>
                <c:pt idx="0">
                  <c:v>1</c:v>
                </c:pt>
                <c:pt idx="1">
                  <c:v>2</c:v>
                </c:pt>
                <c:pt idx="2">
                  <c:v>3</c:v>
                </c:pt>
                <c:pt idx="3">
                  <c:v>4</c:v>
                </c:pt>
                <c:pt idx="4">
                  <c:v>5</c:v>
                </c:pt>
              </c:numCache>
            </c:numRef>
          </c:xVal>
          <c:yVal>
            <c:numRef>
              <c:f>'[Copy of NEW PLB DATASET2.xlsx]Sheet1'!$F$27:$F$31</c:f>
              <c:numCache>
                <c:formatCode>General</c:formatCode>
                <c:ptCount val="5"/>
                <c:pt idx="0">
                  <c:v>1908</c:v>
                </c:pt>
                <c:pt idx="1">
                  <c:v>1648</c:v>
                </c:pt>
                <c:pt idx="2">
                  <c:v>1621</c:v>
                </c:pt>
                <c:pt idx="3">
                  <c:v>1620</c:v>
                </c:pt>
                <c:pt idx="4">
                  <c:v>1355</c:v>
                </c:pt>
              </c:numCache>
            </c:numRef>
          </c:yVal>
          <c:smooth val="1"/>
          <c:extLst>
            <c:ext xmlns:c16="http://schemas.microsoft.com/office/drawing/2014/chart" uri="{C3380CC4-5D6E-409C-BE32-E72D297353CC}">
              <c16:uniqueId val="{00000001-229F-477B-8672-163F4611E237}"/>
            </c:ext>
          </c:extLst>
        </c:ser>
        <c:dLbls>
          <c:showLegendKey val="0"/>
          <c:showVal val="0"/>
          <c:showCatName val="0"/>
          <c:showSerName val="0"/>
          <c:showPercent val="0"/>
          <c:showBubbleSize val="0"/>
        </c:dLbls>
        <c:axId val="897729087"/>
        <c:axId val="897725727"/>
      </c:scatterChart>
      <c:valAx>
        <c:axId val="897729087"/>
        <c:scaling>
          <c:orientation val="minMax"/>
        </c:scaling>
        <c:delete val="0"/>
        <c:axPos val="b"/>
        <c:title>
          <c:tx>
            <c:rich>
              <a:bodyPr rot="0" spcFirstLastPara="1" vertOverflow="ellipsis" vert="horz" wrap="square" anchor="ctr" anchorCtr="1"/>
              <a:lstStyle/>
              <a:p>
                <a:pPr>
                  <a:defRPr lang="en-GB" sz="1000" b="0" i="0" u="none" strike="noStrike" kern="1200" baseline="0">
                    <a:solidFill>
                      <a:schemeClr val="tx1">
                        <a:lumMod val="65000"/>
                        <a:lumOff val="35000"/>
                      </a:schemeClr>
                    </a:solidFill>
                    <a:latin typeface="+mn-lt"/>
                    <a:ea typeface="+mn-ea"/>
                    <a:cs typeface="+mn-cs"/>
                  </a:defRPr>
                </a:pPr>
                <a:r>
                  <a:rPr lang="en-GB" sz="1400" b="1"/>
                  <a:t>Source points</a:t>
                </a:r>
              </a:p>
            </c:rich>
          </c:tx>
          <c:overlay val="0"/>
          <c:spPr>
            <a:noFill/>
            <a:ln>
              <a:noFill/>
            </a:ln>
            <a:effectLst/>
          </c:spPr>
          <c:txPr>
            <a:bodyPr rot="0" spcFirstLastPara="1" vertOverflow="ellipsis" vert="horz" wrap="square" anchor="ctr" anchorCtr="1"/>
            <a:lstStyle/>
            <a:p>
              <a:pPr>
                <a:defRPr lang="en-GB"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endParaRPr lang="en-US"/>
          </a:p>
        </c:txPr>
        <c:crossAx val="897725727"/>
        <c:crosses val="autoZero"/>
        <c:crossBetween val="midCat"/>
      </c:valAx>
      <c:valAx>
        <c:axId val="897725727"/>
        <c:scaling>
          <c:orientation val="minMax"/>
        </c:scaling>
        <c:delete val="0"/>
        <c:axPos val="l"/>
        <c:title>
          <c:tx>
            <c:rich>
              <a:bodyPr rot="-5400000" spcFirstLastPara="1" vertOverflow="ellipsis" vert="horz" wrap="square" anchor="ctr" anchorCtr="1"/>
              <a:lstStyle/>
              <a:p>
                <a:pPr>
                  <a:defRPr lang="en-GB" sz="1000" b="1" i="0" u="none" strike="noStrike" kern="1200" baseline="0">
                    <a:solidFill>
                      <a:schemeClr val="tx1">
                        <a:lumMod val="65000"/>
                        <a:lumOff val="35000"/>
                      </a:schemeClr>
                    </a:solidFill>
                    <a:latin typeface="+mn-lt"/>
                    <a:ea typeface="+mn-ea"/>
                    <a:cs typeface="+mn-cs"/>
                  </a:defRPr>
                </a:pPr>
                <a:r>
                  <a:rPr lang="en-GB" sz="1200" b="1"/>
                  <a:t>No. of rise</a:t>
                </a:r>
              </a:p>
            </c:rich>
          </c:tx>
          <c:overlay val="0"/>
          <c:spPr>
            <a:noFill/>
            <a:ln>
              <a:noFill/>
            </a:ln>
            <a:effectLst/>
          </c:spPr>
          <c:txPr>
            <a:bodyPr rot="-5400000" spcFirstLastPara="1" vertOverflow="ellipsis" vert="horz" wrap="square" anchor="ctr" anchorCtr="1"/>
            <a:lstStyle/>
            <a:p>
              <a:pPr>
                <a:defRPr lang="en-GB"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endParaRPr lang="en-US"/>
          </a:p>
        </c:txPr>
        <c:crossAx val="89772908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GB"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lang="en-GB"/>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07-20T14:21:40.056"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97" name="Google Shape;6;n"/>
          <p:cNvSpPr txBox="1">
            <a:spLocks noGrp="1"/>
          </p:cNvSpPr>
          <p:nvPr>
            <p:ph type="body"/>
          </p:nvPr>
        </p:nvSpPr>
        <p:spPr>
          <a:xfrm>
            <a:off x="685800" y="4400550"/>
            <a:ext cx="5486400" cy="3600450"/>
          </a:xfrm>
          <a:prstGeom prst="rect">
            <a:avLst/>
          </a:prstGeom>
          <a:noFill/>
          <a:ln w="9525">
            <a:noFill/>
          </a:ln>
        </p:spPr>
        <p:txBody>
          <a:bodyPr wrap="square" lIns="91425" tIns="45700" rIns="91425" bIns="45700" anchor="t" anchorCtr="0"/>
          <a:lstStyle/>
          <a:p>
            <a:pPr lvl="0"/>
            <a:endParaRPr lang="en-GB"/>
          </a:p>
        </p:txBody>
      </p:sp>
      <p:sp>
        <p:nvSpPr>
          <p:cNvPr id="7" name="Google Shape;7;n"/>
          <p:cNvSpPr txBox="1">
            <a:spLocks noGrp="1"/>
          </p:cNvSpPr>
          <p:nvPr>
            <p:ph type="ftr" idx="11"/>
          </p:nvPr>
        </p:nvSpPr>
        <p:spPr>
          <a:xfrm>
            <a:off x="0" y="8685213"/>
            <a:ext cx="2971800" cy="4587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8" name="Google Shape;8;n"/>
          <p:cNvSpPr txBox="1">
            <a:spLocks noGrp="1"/>
          </p:cNvSpPr>
          <p:nvPr>
            <p:ph type="sldNum" idx="12"/>
          </p:nvPr>
        </p:nvSpPr>
        <p:spPr>
          <a:xfrm>
            <a:off x="3884613" y="8685213"/>
            <a:ext cx="2971800" cy="458788"/>
          </a:xfrm>
          <a:prstGeom prst="rect">
            <a:avLst/>
          </a:prstGeom>
          <a:noFill/>
          <a:ln>
            <a:noFill/>
          </a:ln>
        </p:spPr>
        <p:txBody>
          <a:bodyPr spcFirstLastPara="1" wrap="square" lIns="91425" tIns="45700" rIns="91425" bIns="45700" anchor="b" anchorCtr="0">
            <a:noAutofit/>
          </a:bodyPr>
          <a:lstStyle/>
          <a:p>
            <a:pPr marL="0" marR="0" lvl="0" indent="0" algn="r" rtl="0" fontAlgn="auto">
              <a:spcBef>
                <a:spcPts val="0"/>
              </a:spcBef>
              <a:spcAft>
                <a:spcPts val="0"/>
              </a:spcAft>
              <a:buNone/>
            </a:pPr>
            <a:fld id="{00000000-1234-1234-1234-123412341234}" type="slidenum">
              <a:rPr lang="en-US" sz="12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Google Shape;213;p1:notes"/>
          <p:cNvSpPr txBox="1">
            <a:spLocks noGrp="1"/>
          </p:cNvSpPr>
          <p:nvPr>
            <p:ph type="body"/>
          </p:nvPr>
        </p:nvSpPr>
        <p:spPr/>
        <p:txBody>
          <a:bodyPr wrap="square" lIns="91425" tIns="45700" rIns="91425" bIns="45700" anchor="t" anchorCtr="0"/>
          <a:lstStyle/>
          <a:p>
            <a:pPr marL="0" lvl="0" indent="0">
              <a:buNone/>
            </a:pPr>
            <a:endParaRPr lang="en-GB" sz="1200">
              <a:solidFill>
                <a:srgbClr val="000000"/>
              </a:solidFill>
              <a:latin typeface="Calibri" panose="020F0502020204030204"/>
              <a:sym typeface="Calibri" panose="020F0502020204030204"/>
            </a:endParaRPr>
          </a:p>
        </p:txBody>
      </p:sp>
      <p:sp>
        <p:nvSpPr>
          <p:cNvPr id="214" name="Google Shape;214;p1:notes"/>
          <p:cNvSpPr>
            <a:spLocks noGrp="1" noRot="1" noChangeAspect="1"/>
          </p:cNvSpPr>
          <p:nvPr>
            <p:ph type="sldImg" idx="2"/>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9938" name="Text Placeholder 2"/>
          <p:cNvSpPr>
            <a:spLocks noGrp="1"/>
          </p:cNvSpPr>
          <p:nvPr>
            <p:ph type="body"/>
          </p:nvPr>
        </p:nvSpPr>
        <p:spPr/>
        <p:txBody>
          <a:bodyPr wrap="square" lIns="91425" tIns="45700" rIns="91425" bIns="45700" anchor="t" anchorCtr="0"/>
          <a:lstStyle/>
          <a:p>
            <a:pPr marL="457200" lvl="0" indent="-228600">
              <a:buNone/>
            </a:pPr>
            <a:endParaRPr lang="en-GB" altLang="en-US" sz="1200">
              <a:solidFill>
                <a:srgbClr val="000000"/>
              </a:solidFill>
              <a:latin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 name="Google Shape;227;p3:notes"/>
          <p:cNvSpPr>
            <a:spLocks noGrp="1" noRot="1" noChangeAspect="1"/>
          </p:cNvSpPr>
          <p:nvPr>
            <p:ph type="sldImg" idx="2"/>
          </p:nvPr>
        </p:nvSpPr>
        <p:spPr>
          <a:xfrm>
            <a:off x="381000" y="685800"/>
            <a:ext cx="6096000" cy="3429000"/>
          </a:xfrm>
        </p:spPr>
      </p:sp>
      <p:sp>
        <p:nvSpPr>
          <p:cNvPr id="49154" name="Google Shape;228;p3:notes"/>
          <p:cNvSpPr txBox="1">
            <a:spLocks noGrp="1"/>
          </p:cNvSpPr>
          <p:nvPr>
            <p:ph type="body"/>
          </p:nvPr>
        </p:nvSpPr>
        <p:spPr/>
        <p:txBody>
          <a:bodyPr wrap="square" lIns="91425" tIns="45700" rIns="91425" bIns="45700" anchor="t" anchorCtr="0"/>
          <a:lstStyle/>
          <a:p>
            <a:pPr marL="0" lvl="0" indent="0">
              <a:buNone/>
            </a:pPr>
            <a:endParaRPr lang="en-GB" sz="1200">
              <a:solidFill>
                <a:srgbClr val="000000"/>
              </a:solidFill>
              <a:latin typeface="Calibri" panose="020F0502020204030204"/>
              <a:ea typeface="Calibri" panose="020F0502020204030204"/>
              <a:sym typeface="Calibri" panose="020F0502020204030204"/>
            </a:endParaRPr>
          </a:p>
        </p:txBody>
      </p:sp>
      <p:sp>
        <p:nvSpPr>
          <p:cNvPr id="49155" name="Google Shape;229;p3: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lstStyle/>
          <a:p>
            <a:pPr marL="0" lvl="0" indent="0" algn="r">
              <a:buNone/>
            </a:pPr>
            <a:fld id="{9A0DB2DC-4C9A-4742-B13C-FB6460FD3503}" type="slidenum">
              <a:rPr lang="en-US" altLang="en-GB">
                <a:latin typeface="Arial" panose="020B0604020202020204"/>
              </a:rPr>
              <a:t>12</a:t>
            </a:fld>
            <a:endParaRPr lang="en-US" altLang="en-GB">
              <a:latin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 name="Google Shape;234;p4:notes"/>
          <p:cNvSpPr>
            <a:spLocks noGrp="1" noRot="1" noChangeAspect="1"/>
          </p:cNvSpPr>
          <p:nvPr>
            <p:ph type="sldImg" idx="2"/>
          </p:nvPr>
        </p:nvSpPr>
        <p:spPr>
          <a:xfrm>
            <a:off x="381000" y="685800"/>
            <a:ext cx="6096000" cy="3429000"/>
          </a:xfrm>
        </p:spPr>
      </p:sp>
      <p:sp>
        <p:nvSpPr>
          <p:cNvPr id="51202" name="Google Shape;235;p4:notes"/>
          <p:cNvSpPr txBox="1">
            <a:spLocks noGrp="1"/>
          </p:cNvSpPr>
          <p:nvPr>
            <p:ph type="body"/>
          </p:nvPr>
        </p:nvSpPr>
        <p:spPr/>
        <p:txBody>
          <a:bodyPr wrap="square" lIns="91425" tIns="45700" rIns="91425" bIns="45700" anchor="t" anchorCtr="0"/>
          <a:lstStyle/>
          <a:p>
            <a:pPr marL="0" lvl="0" indent="0">
              <a:buNone/>
            </a:pPr>
            <a:endParaRPr lang="en-GB" sz="1200">
              <a:solidFill>
                <a:srgbClr val="000000"/>
              </a:solidFill>
              <a:latin typeface="Calibri" panose="020F0502020204030204"/>
              <a:ea typeface="Calibri" panose="020F0502020204030204"/>
              <a:sym typeface="Calibri" panose="020F0502020204030204"/>
            </a:endParaRPr>
          </a:p>
        </p:txBody>
      </p:sp>
      <p:sp>
        <p:nvSpPr>
          <p:cNvPr id="51203" name="Google Shape;236;p4: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lstStyle/>
          <a:p>
            <a:pPr marL="0" lvl="0" indent="0" algn="r">
              <a:buNone/>
            </a:pPr>
            <a:fld id="{9A0DB2DC-4C9A-4742-B13C-FB6460FD3503}" type="slidenum">
              <a:rPr lang="en-US" altLang="en-GB">
                <a:latin typeface="Arial" panose="020B0604020202020204"/>
              </a:rPr>
              <a:t>13</a:t>
            </a:fld>
            <a:endParaRPr lang="en-US" altLang="en-GB">
              <a:latin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rotWithShape="0">
          <a:blip r:embed="rId2"/>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endParaRPr/>
          </a:p>
        </p:txBody>
      </p:sp>
      <p:sp>
        <p:nvSpPr>
          <p:cNvPr id="17" name="Google Shape;17;p2"/>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fontAlgn="auto"/>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blipFill rotWithShape="0">
          <a:blip r:embed="rId2"/>
          <a:stretch>
            <a:fillRect/>
          </a:stretch>
        </a:blipFill>
        <a:effectLst/>
      </p:bgPr>
    </p:bg>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endParaRPr/>
          </a:p>
        </p:txBody>
      </p:sp>
      <p:sp>
        <p:nvSpPr>
          <p:cNvPr id="74" name="Google Shape;74;p11"/>
          <p:cNvSpPr txBox="1">
            <a:spLocks noGrp="1"/>
          </p:cNvSpPr>
          <p:nvPr>
            <p:ph type="body" idx="1"/>
          </p:nvPr>
        </p:nvSpPr>
        <p:spPr>
          <a:xfrm rot="5400000">
            <a:off x="3920332"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fontAlgn="auto"/>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rotWithShape="0">
          <a:blip r:embed="rId2"/>
          <a:stretch>
            <a:fillRect/>
          </a:stretch>
        </a:blipFill>
        <a:effectLst/>
      </p:bgPr>
    </p:bg>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fontAlgn="auto"/>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91" name="Google Shape;91;p1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panose="020B0604020202020204"/>
              <a:buNone/>
              <a:defRPr sz="3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ctr" rtl="0">
              <a:spcBef>
                <a:spcPts val="560"/>
              </a:spcBef>
              <a:spcAft>
                <a:spcPts val="0"/>
              </a:spcAft>
              <a:buClr>
                <a:srgbClr val="888888"/>
              </a:buClr>
              <a:buSzPts val="2800"/>
              <a:buFont typeface="Arial" panose="020B0604020202020204"/>
              <a:buNone/>
              <a:defRPr sz="2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R="0" lvl="2" algn="ctr" rtl="0">
              <a:spcBef>
                <a:spcPts val="480"/>
              </a:spcBef>
              <a:spcAft>
                <a:spcPts val="0"/>
              </a:spcAft>
              <a:buClr>
                <a:srgbClr val="888888"/>
              </a:buClr>
              <a:buSzPts val="2400"/>
              <a:buFont typeface="Arial" panose="020B0604020202020204"/>
              <a:buNone/>
              <a:defRPr sz="2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R="0" lvl="3"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R="0" lvl="4"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R="0" lvl="5"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R="0" lvl="6"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R="0" lvl="7"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R="0" lvl="8"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92" name="Google Shape;92;p14"/>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93" name="Google Shape;93;p14"/>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94" name="Google Shape;94;p14"/>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bg1"/>
        </a:solid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97" name="Google Shape;97;p15"/>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98" name="Google Shape;98;p15"/>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99" name="Google Shape;99;p15"/>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00" name="Google Shape;100;p15"/>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bg1"/>
        </a:solid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963084" y="4406902"/>
            <a:ext cx="103632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panose="020F0502020204030204"/>
              <a:buNone/>
              <a:defRPr sz="40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103" name="Google Shape;103;p1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360"/>
              </a:spcBef>
              <a:spcAft>
                <a:spcPts val="0"/>
              </a:spcAft>
              <a:buClr>
                <a:srgbClr val="888888"/>
              </a:buClr>
              <a:buSzPts val="1800"/>
              <a:buFont typeface="Arial" panose="020B0604020202020204"/>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320"/>
              </a:spcBef>
              <a:spcAft>
                <a:spcPts val="0"/>
              </a:spcAft>
              <a:buClr>
                <a:srgbClr val="888888"/>
              </a:buClr>
              <a:buSzPts val="1600"/>
              <a:buFont typeface="Arial" panose="020B0604020202020204"/>
              <a:buNone/>
              <a:defRPr sz="1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04" name="Google Shape;104;p16"/>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05" name="Google Shape;105;p16"/>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06" name="Google Shape;106;p16"/>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bg1"/>
        </a:solidFill>
        <a:effectLst/>
      </p:bgPr>
    </p:bg>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109" name="Google Shape;109;p17"/>
          <p:cNvSpPr txBox="1">
            <a:spLocks noGrp="1"/>
          </p:cNvSpPr>
          <p:nvPr>
            <p:ph type="body" idx="1"/>
          </p:nvPr>
        </p:nvSpPr>
        <p:spPr>
          <a:xfrm>
            <a:off x="609600" y="1600202"/>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10" name="Google Shape;110;p17"/>
          <p:cNvSpPr txBox="1">
            <a:spLocks noGrp="1"/>
          </p:cNvSpPr>
          <p:nvPr>
            <p:ph type="body" idx="2"/>
          </p:nvPr>
        </p:nvSpPr>
        <p:spPr>
          <a:xfrm>
            <a:off x="6197600" y="1600202"/>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11" name="Google Shape;111;p17"/>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12" name="Google Shape;112;p17"/>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13" name="Google Shape;113;p17"/>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bg1"/>
        </a:solidFill>
        <a:effectLst/>
      </p:bgPr>
    </p:bg>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116" name="Google Shape;116;p1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17" name="Google Shape;117;p1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18" name="Google Shape;118;p18"/>
          <p:cNvSpPr txBox="1">
            <a:spLocks noGrp="1"/>
          </p:cNvSpPr>
          <p:nvPr>
            <p:ph type="body" idx="3"/>
          </p:nvPr>
        </p:nvSpPr>
        <p:spPr>
          <a:xfrm>
            <a:off x="6193367" y="1535113"/>
            <a:ext cx="5389034"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19" name="Google Shape;119;p18"/>
          <p:cNvSpPr txBox="1">
            <a:spLocks noGrp="1"/>
          </p:cNvSpPr>
          <p:nvPr>
            <p:ph type="body" idx="4"/>
          </p:nvPr>
        </p:nvSpPr>
        <p:spPr>
          <a:xfrm>
            <a:off x="6193367" y="2174875"/>
            <a:ext cx="5389034"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20" name="Google Shape;120;p18"/>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21" name="Google Shape;121;p18"/>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22" name="Google Shape;122;p18"/>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bg1"/>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125" name="Google Shape;125;p19"/>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26" name="Google Shape;126;p19"/>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27" name="Google Shape;127;p19"/>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bg1"/>
        </a:solidFill>
        <a:effectLst/>
      </p:bgPr>
    </p:bg>
    <p:spTree>
      <p:nvGrpSpPr>
        <p:cNvPr id="1" name="Shape 128"/>
        <p:cNvGrpSpPr/>
        <p:nvPr/>
      </p:nvGrpSpPr>
      <p:grpSpPr>
        <a:xfrm>
          <a:off x="0" y="0"/>
          <a:ext cx="0" cy="0"/>
          <a:chOff x="0" y="0"/>
          <a:chExt cx="0" cy="0"/>
        </a:xfrm>
      </p:grpSpPr>
      <p:sp>
        <p:nvSpPr>
          <p:cNvPr id="129" name="Google Shape;129;p20"/>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30" name="Google Shape;130;p20"/>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31" name="Google Shape;131;p20"/>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solidFill>
          <a:schemeClr val="bg1"/>
        </a:solidFill>
        <a:effectLst/>
      </p:bgPr>
    </p:bg>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609600" y="273050"/>
            <a:ext cx="4011084"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panose="020F0502020204030204"/>
              <a:buNone/>
              <a:defRPr sz="20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134" name="Google Shape;134;p21"/>
          <p:cNvSpPr txBox="1">
            <a:spLocks noGrp="1"/>
          </p:cNvSpPr>
          <p:nvPr>
            <p:ph type="body" idx="1"/>
          </p:nvPr>
        </p:nvSpPr>
        <p:spPr>
          <a:xfrm>
            <a:off x="4766734" y="273052"/>
            <a:ext cx="6815666"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35" name="Google Shape;135;p21"/>
          <p:cNvSpPr txBox="1">
            <a:spLocks noGrp="1"/>
          </p:cNvSpPr>
          <p:nvPr>
            <p:ph type="body" idx="2"/>
          </p:nvPr>
        </p:nvSpPr>
        <p:spPr>
          <a:xfrm>
            <a:off x="609600" y="1435102"/>
            <a:ext cx="4011084"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36" name="Google Shape;136;p21"/>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37" name="Google Shape;137;p21"/>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38" name="Google Shape;138;p21"/>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rotWithShape="0">
          <a:blip r:embed="rId2"/>
          <a:stretch>
            <a:fillRect/>
          </a:stretch>
        </a:blip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fontAlgn="auto"/>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bg1"/>
        </a:solidFill>
        <a:effectLst/>
      </p:bgPr>
    </p:bg>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panose="020F0502020204030204"/>
              <a:buNone/>
              <a:defRPr sz="20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141" name="Google Shape;141;p22"/>
          <p:cNvSpPr>
            <a:spLocks noGrp="1"/>
          </p:cNvSpPr>
          <p:nvPr>
            <p:ph type="pic" idx="2"/>
          </p:nvPr>
        </p:nvSpPr>
        <p:spPr>
          <a:xfrm>
            <a:off x="2389717" y="612775"/>
            <a:ext cx="7315200" cy="4114800"/>
          </a:xfrm>
          <a:prstGeom prst="rect">
            <a:avLst/>
          </a:prstGeom>
          <a:noFill/>
          <a:ln>
            <a:noFill/>
          </a:ln>
        </p:spPr>
      </p:sp>
      <p:sp>
        <p:nvSpPr>
          <p:cNvPr id="142" name="Google Shape;142;p2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43" name="Google Shape;143;p22"/>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44" name="Google Shape;144;p22"/>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45" name="Google Shape;145;p22"/>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6"/>
        <p:cNvGrpSpPr/>
        <p:nvPr/>
      </p:nvGrpSpPr>
      <p:grpSpPr>
        <a:xfrm>
          <a:off x="0" y="0"/>
          <a:ext cx="0" cy="0"/>
          <a:chOff x="0" y="0"/>
          <a:chExt cx="0" cy="0"/>
        </a:xfrm>
      </p:grpSpPr>
      <p:sp>
        <p:nvSpPr>
          <p:cNvPr id="147" name="Google Shape;147;p2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panose="020B0604020202020204"/>
              <a:buNone/>
              <a:defRPr sz="3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ctr" rtl="0">
              <a:spcBef>
                <a:spcPts val="560"/>
              </a:spcBef>
              <a:spcAft>
                <a:spcPts val="0"/>
              </a:spcAft>
              <a:buClr>
                <a:srgbClr val="888888"/>
              </a:buClr>
              <a:buSzPts val="2800"/>
              <a:buFont typeface="Arial" panose="020B0604020202020204"/>
              <a:buNone/>
              <a:defRPr sz="2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R="0" lvl="2" algn="ctr" rtl="0">
              <a:spcBef>
                <a:spcPts val="480"/>
              </a:spcBef>
              <a:spcAft>
                <a:spcPts val="0"/>
              </a:spcAft>
              <a:buClr>
                <a:srgbClr val="888888"/>
              </a:buClr>
              <a:buSzPts val="2400"/>
              <a:buFont typeface="Arial" panose="020B0604020202020204"/>
              <a:buNone/>
              <a:defRPr sz="2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R="0" lvl="3"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R="0" lvl="4"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R="0" lvl="5"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R="0" lvl="6"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R="0" lvl="7"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R="0" lvl="8"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4" name="Date Placeholder 0"/>
          <p:cNvSpPr>
            <a:spLocks noGrp="1"/>
          </p:cNvSpPr>
          <p:nvPr>
            <p:ph type="dt" idx="10"/>
          </p:nvPr>
        </p:nvSpPr>
        <p:spPr/>
        <p:txBody>
          <a:bodyPr/>
          <a:lstStyle/>
          <a:p>
            <a:pPr fontAlgn="auto"/>
            <a:endParaRPr/>
          </a:p>
        </p:txBody>
      </p:sp>
      <p:sp>
        <p:nvSpPr>
          <p:cNvPr id="2" name="Footer Placeholder 1"/>
          <p:cNvSpPr>
            <a:spLocks noGrp="1"/>
          </p:cNvSpPr>
          <p:nvPr>
            <p:ph type="ftr" idx="11"/>
          </p:nvPr>
        </p:nvSpPr>
        <p:spPr/>
        <p:txBody>
          <a:bodyPr/>
          <a:lstStyle/>
          <a:p>
            <a:pPr fontAlgn="auto"/>
            <a:endParaRPr/>
          </a:p>
        </p:txBody>
      </p:sp>
      <p:sp>
        <p:nvSpPr>
          <p:cNvPr id="3" name="Slide Number Placeholder 2"/>
          <p:cNvSpPr>
            <a:spLocks noGrp="1"/>
          </p:cNvSpPr>
          <p:nvPr>
            <p:ph type="sldNum" idx="12"/>
          </p:nvPr>
        </p:nvSpPr>
        <p:spPr/>
        <p:txBody>
          <a:body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fontAlgn="auto"/>
            <a:r>
              <a:rPr lang="en-US" strike="noStrike" noProof="1"/>
              <a:t>Click to edit Master title style</a:t>
            </a:r>
          </a:p>
        </p:txBody>
      </p:sp>
      <p:sp>
        <p:nvSpPr>
          <p:cNvPr id="3" name="Text Placeholder 2"/>
          <p:cNvSpPr>
            <a:spLocks noGrp="1"/>
          </p:cNvSpPr>
          <p:nvPr>
            <p:ph type="body" idx="1"/>
          </p:nvPr>
        </p:nvSpPr>
        <p:spPr>
          <a:xfrm>
            <a:off x="838200" y="1825625"/>
            <a:ext cx="10515600" cy="4351338"/>
          </a:xfrm>
        </p:spPr>
        <p:txBody>
          <a:bodyPr/>
          <a:lstStyle/>
          <a:p>
            <a:pPr lvl="0" fontAlgn="auto"/>
            <a:r>
              <a:rPr lang="en-US" strike="noStrike" noProof="1"/>
              <a:t>Click to edit Master text styles</a:t>
            </a:r>
          </a:p>
          <a:p>
            <a:pPr lvl="1" fontAlgn="auto"/>
            <a:r>
              <a:rPr lang="en-US" strike="noStrike" noProof="1"/>
              <a:t>Second level</a:t>
            </a:r>
          </a:p>
          <a:p>
            <a:pPr lvl="2" fontAlgn="auto"/>
            <a:r>
              <a:rPr lang="en-US" strike="noStrike" noProof="1"/>
              <a:t>Third level</a:t>
            </a:r>
          </a:p>
          <a:p>
            <a:pPr lvl="3" fontAlgn="auto"/>
            <a:r>
              <a:rPr lang="en-US" strike="noStrike" noProof="1"/>
              <a:t>Fourth level</a:t>
            </a:r>
          </a:p>
          <a:p>
            <a:pPr lvl="4" fontAlgn="auto"/>
            <a:r>
              <a:rPr lang="en-US" strike="noStrike" noProof="1"/>
              <a:t>Fifth level</a:t>
            </a:r>
          </a:p>
        </p:txBody>
      </p:sp>
      <p:sp>
        <p:nvSpPr>
          <p:cNvPr id="4" name="Date Placeholder 3"/>
          <p:cNvSpPr>
            <a:spLocks noGrp="1"/>
          </p:cNvSpPr>
          <p:nvPr>
            <p:ph type="dt" idx="10"/>
          </p:nvPr>
        </p:nvSpPr>
        <p:spPr/>
        <p:txBody>
          <a:bodyPr/>
          <a:lstStyle/>
          <a:p>
            <a:pPr fontAlgn="auto"/>
            <a:endParaRPr/>
          </a:p>
        </p:txBody>
      </p:sp>
      <p:sp>
        <p:nvSpPr>
          <p:cNvPr id="5" name="Footer Placeholder 4"/>
          <p:cNvSpPr>
            <a:spLocks noGrp="1"/>
          </p:cNvSpPr>
          <p:nvPr>
            <p:ph type="ftr" idx="11"/>
          </p:nvPr>
        </p:nvSpPr>
        <p:spPr/>
        <p:txBody>
          <a:bodyPr/>
          <a:lstStyle/>
          <a:p>
            <a:pPr fontAlgn="auto"/>
            <a:endParaRPr/>
          </a:p>
        </p:txBody>
      </p:sp>
      <p:sp>
        <p:nvSpPr>
          <p:cNvPr id="6" name="Slide Number Placeholder 5"/>
          <p:cNvSpPr>
            <a:spLocks noGrp="1"/>
          </p:cNvSpPr>
          <p:nvPr>
            <p:ph type="sldNum" idx="12"/>
          </p:nvPr>
        </p:nvSpPr>
        <p:spPr/>
        <p:txBody>
          <a:body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bg1"/>
        </a:solidFill>
        <a:effectLst/>
      </p:bgPr>
    </p:bg>
    <p:spTree>
      <p:nvGrpSpPr>
        <p:cNvPr id="1" name="Shape 153"/>
        <p:cNvGrpSpPr/>
        <p:nvPr/>
      </p:nvGrpSpPr>
      <p:grpSpPr>
        <a:xfrm>
          <a:off x="0" y="0"/>
          <a:ext cx="0" cy="0"/>
          <a:chOff x="0" y="0"/>
          <a:chExt cx="0" cy="0"/>
        </a:xfrm>
      </p:grpSpPr>
      <p:sp>
        <p:nvSpPr>
          <p:cNvPr id="154" name="Google Shape;154;p25"/>
          <p:cNvSpPr txBox="1">
            <a:spLocks noGrp="1"/>
          </p:cNvSpPr>
          <p:nvPr>
            <p:ph type="ctrTitle"/>
          </p:nvPr>
        </p:nvSpPr>
        <p:spPr>
          <a:xfrm>
            <a:off x="914400" y="2130429"/>
            <a:ext cx="103632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155" name="Google Shape;155;p2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panose="020B0604020202020204"/>
              <a:buNone/>
              <a:defRPr sz="3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ctr" rtl="0">
              <a:spcBef>
                <a:spcPts val="560"/>
              </a:spcBef>
              <a:spcAft>
                <a:spcPts val="0"/>
              </a:spcAft>
              <a:buClr>
                <a:srgbClr val="888888"/>
              </a:buClr>
              <a:buSzPts val="2800"/>
              <a:buFont typeface="Arial" panose="020B0604020202020204"/>
              <a:buNone/>
              <a:defRPr sz="2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R="0" lvl="2" algn="ctr" rtl="0">
              <a:spcBef>
                <a:spcPts val="480"/>
              </a:spcBef>
              <a:spcAft>
                <a:spcPts val="0"/>
              </a:spcAft>
              <a:buClr>
                <a:srgbClr val="888888"/>
              </a:buClr>
              <a:buSzPts val="2400"/>
              <a:buFont typeface="Arial" panose="020B0604020202020204"/>
              <a:buNone/>
              <a:defRPr sz="2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R="0" lvl="3"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R="0" lvl="4"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R="0" lvl="5"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R="0" lvl="6"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R="0" lvl="7"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R="0" lvl="8"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56" name="Google Shape;156;p25"/>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57" name="Google Shape;157;p25"/>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58" name="Google Shape;158;p25"/>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bg1"/>
        </a:solid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161" name="Google Shape;161;p26"/>
          <p:cNvSpPr txBox="1">
            <a:spLocks noGrp="1"/>
          </p:cNvSpPr>
          <p:nvPr>
            <p:ph type="body" idx="1"/>
          </p:nvPr>
        </p:nvSpPr>
        <p:spPr>
          <a:xfrm>
            <a:off x="609600" y="1600204"/>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62" name="Google Shape;162;p26"/>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63" name="Google Shape;163;p26"/>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64" name="Google Shape;164;p26"/>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bg1"/>
        </a:solidFill>
        <a:effectLst/>
      </p:bgPr>
    </p:bg>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963084" y="4406904"/>
            <a:ext cx="103632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panose="020F0502020204030204"/>
              <a:buNone/>
              <a:defRPr sz="40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167" name="Google Shape;167;p2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360"/>
              </a:spcBef>
              <a:spcAft>
                <a:spcPts val="0"/>
              </a:spcAft>
              <a:buClr>
                <a:srgbClr val="888888"/>
              </a:buClr>
              <a:buSzPts val="1800"/>
              <a:buFont typeface="Arial" panose="020B0604020202020204"/>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320"/>
              </a:spcBef>
              <a:spcAft>
                <a:spcPts val="0"/>
              </a:spcAft>
              <a:buClr>
                <a:srgbClr val="888888"/>
              </a:buClr>
              <a:buSzPts val="1600"/>
              <a:buFont typeface="Arial" panose="020B0604020202020204"/>
              <a:buNone/>
              <a:defRPr sz="1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280"/>
              </a:spcBef>
              <a:spcAft>
                <a:spcPts val="0"/>
              </a:spcAft>
              <a:buClr>
                <a:srgbClr val="888888"/>
              </a:buClr>
              <a:buSzPts val="14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68" name="Google Shape;168;p27"/>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69" name="Google Shape;169;p27"/>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70" name="Google Shape;170;p27"/>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bg1"/>
        </a:solidFill>
        <a:effectLst/>
      </p:bgPr>
    </p:bg>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173" name="Google Shape;173;p28"/>
          <p:cNvSpPr txBox="1">
            <a:spLocks noGrp="1"/>
          </p:cNvSpPr>
          <p:nvPr>
            <p:ph type="body" idx="1"/>
          </p:nvPr>
        </p:nvSpPr>
        <p:spPr>
          <a:xfrm>
            <a:off x="609600" y="1600204"/>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74" name="Google Shape;174;p28"/>
          <p:cNvSpPr txBox="1">
            <a:spLocks noGrp="1"/>
          </p:cNvSpPr>
          <p:nvPr>
            <p:ph type="body" idx="2"/>
          </p:nvPr>
        </p:nvSpPr>
        <p:spPr>
          <a:xfrm>
            <a:off x="6197600" y="1600204"/>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75" name="Google Shape;175;p28"/>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76" name="Google Shape;176;p28"/>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77" name="Google Shape;177;p28"/>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bg1"/>
        </a:solidFill>
        <a:effectLst/>
      </p:bgPr>
    </p:bg>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180" name="Google Shape;180;p2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81" name="Google Shape;181;p2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82" name="Google Shape;182;p29"/>
          <p:cNvSpPr txBox="1">
            <a:spLocks noGrp="1"/>
          </p:cNvSpPr>
          <p:nvPr>
            <p:ph type="body" idx="3"/>
          </p:nvPr>
        </p:nvSpPr>
        <p:spPr>
          <a:xfrm>
            <a:off x="6193367" y="1535113"/>
            <a:ext cx="5389034"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panose="020B0604020202020204"/>
              <a:buNone/>
              <a:defRPr sz="24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400"/>
              </a:spcBef>
              <a:spcAft>
                <a:spcPts val="0"/>
              </a:spcAft>
              <a:buClr>
                <a:schemeClr val="dk1"/>
              </a:buClr>
              <a:buSzPts val="2000"/>
              <a:buFont typeface="Arial" panose="020B0604020202020204"/>
              <a:buNone/>
              <a:defRPr sz="20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360"/>
              </a:spcBef>
              <a:spcAft>
                <a:spcPts val="0"/>
              </a:spcAft>
              <a:buClr>
                <a:schemeClr val="dk1"/>
              </a:buClr>
              <a:buSzPts val="1800"/>
              <a:buFont typeface="Arial" panose="020B0604020202020204"/>
              <a:buNone/>
              <a:defRPr sz="18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32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83" name="Google Shape;183;p29"/>
          <p:cNvSpPr txBox="1">
            <a:spLocks noGrp="1"/>
          </p:cNvSpPr>
          <p:nvPr>
            <p:ph type="body" idx="4"/>
          </p:nvPr>
        </p:nvSpPr>
        <p:spPr>
          <a:xfrm>
            <a:off x="6193367" y="2174875"/>
            <a:ext cx="5389034"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42900" algn="l" rtl="0">
              <a:spcBef>
                <a:spcPts val="36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30200" algn="l" rtl="0">
              <a:spcBef>
                <a:spcPts val="32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84" name="Google Shape;184;p29"/>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85" name="Google Shape;185;p29"/>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86" name="Google Shape;186;p29"/>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bg1"/>
        </a:solidFill>
        <a:effectLst/>
      </p:bgPr>
    </p:bg>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189" name="Google Shape;189;p30"/>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90" name="Google Shape;190;p30"/>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91" name="Google Shape;191;p30"/>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bg1"/>
        </a:solidFill>
        <a:effectLst/>
      </p:bgPr>
    </p:bg>
    <p:spTree>
      <p:nvGrpSpPr>
        <p:cNvPr id="1" name="Shape 192"/>
        <p:cNvGrpSpPr/>
        <p:nvPr/>
      </p:nvGrpSpPr>
      <p:grpSpPr>
        <a:xfrm>
          <a:off x="0" y="0"/>
          <a:ext cx="0" cy="0"/>
          <a:chOff x="0" y="0"/>
          <a:chExt cx="0" cy="0"/>
        </a:xfrm>
      </p:grpSpPr>
      <p:sp>
        <p:nvSpPr>
          <p:cNvPr id="193" name="Google Shape;193;p31"/>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94" name="Google Shape;194;p31"/>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195" name="Google Shape;195;p31"/>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rotWithShape="0">
          <a:blip r:embed="rId2"/>
          <a:stretch>
            <a:fillRect/>
          </a:stretch>
        </a:blip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endParaRPr/>
          </a:p>
        </p:txBody>
      </p:sp>
      <p:sp>
        <p:nvSpPr>
          <p:cNvPr id="29" name="Google Shape;29;p4"/>
          <p:cNvSpPr txBox="1">
            <a:spLocks noGrp="1"/>
          </p:cNvSpPr>
          <p:nvPr>
            <p:ph type="body" idx="1"/>
          </p:nvPr>
        </p:nvSpPr>
        <p:spPr>
          <a:xfrm>
            <a:off x="831850"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fontAlgn="auto"/>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solidFill>
          <a:schemeClr val="bg1"/>
        </a:solidFill>
        <a:effectLst/>
      </p:bgPr>
    </p:bg>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609600" y="273050"/>
            <a:ext cx="4011084"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panose="020F0502020204030204"/>
              <a:buNone/>
              <a:defRPr sz="20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198" name="Google Shape;198;p32"/>
          <p:cNvSpPr txBox="1">
            <a:spLocks noGrp="1"/>
          </p:cNvSpPr>
          <p:nvPr>
            <p:ph type="body" idx="1"/>
          </p:nvPr>
        </p:nvSpPr>
        <p:spPr>
          <a:xfrm>
            <a:off x="4766734" y="273054"/>
            <a:ext cx="6815666"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99" name="Google Shape;199;p32"/>
          <p:cNvSpPr txBox="1">
            <a:spLocks noGrp="1"/>
          </p:cNvSpPr>
          <p:nvPr>
            <p:ph type="body" idx="2"/>
          </p:nvPr>
        </p:nvSpPr>
        <p:spPr>
          <a:xfrm>
            <a:off x="609600" y="1435103"/>
            <a:ext cx="4011084"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200" name="Google Shape;200;p32"/>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201" name="Google Shape;201;p32"/>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202" name="Google Shape;202;p32"/>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bg1"/>
        </a:solidFill>
        <a:effectLst/>
      </p:bgPr>
    </p:bg>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panose="020F0502020204030204"/>
              <a:buNone/>
              <a:defRPr sz="20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fontAlgn="auto"/>
            <a:endParaRPr/>
          </a:p>
        </p:txBody>
      </p:sp>
      <p:sp>
        <p:nvSpPr>
          <p:cNvPr id="205" name="Google Shape;205;p33"/>
          <p:cNvSpPr>
            <a:spLocks noGrp="1"/>
          </p:cNvSpPr>
          <p:nvPr>
            <p:ph type="pic" idx="2"/>
          </p:nvPr>
        </p:nvSpPr>
        <p:spPr>
          <a:xfrm>
            <a:off x="2389717" y="612775"/>
            <a:ext cx="7315200" cy="4114800"/>
          </a:xfrm>
          <a:prstGeom prst="rect">
            <a:avLst/>
          </a:prstGeom>
          <a:noFill/>
          <a:ln>
            <a:noFill/>
          </a:ln>
        </p:spPr>
      </p:sp>
      <p:sp>
        <p:nvSpPr>
          <p:cNvPr id="206" name="Google Shape;206;p3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240"/>
              </a:spcBef>
              <a:spcAft>
                <a:spcPts val="0"/>
              </a:spcAft>
              <a:buClr>
                <a:schemeClr val="dk1"/>
              </a:buClr>
              <a:buSzPts val="12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2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180"/>
              </a:spcBef>
              <a:spcAft>
                <a:spcPts val="0"/>
              </a:spcAft>
              <a:buClr>
                <a:schemeClr val="dk1"/>
              </a:buClr>
              <a:buSzPts val="9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207" name="Google Shape;207;p33"/>
          <p:cNvSpPr txBox="1">
            <a:spLocks noGrp="1"/>
          </p:cNvSpPr>
          <p:nvPr>
            <p:ph type="dt" idx="10"/>
          </p:nvPr>
        </p:nvSpPr>
        <p:spPr>
          <a:xfrm>
            <a:off x="609600" y="6356350"/>
            <a:ext cx="28448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208" name="Google Shape;208;p33"/>
          <p:cNvSpPr txBox="1">
            <a:spLocks noGrp="1"/>
          </p:cNvSpPr>
          <p:nvPr>
            <p:ph type="ftr" idx="11"/>
          </p:nvPr>
        </p:nvSpPr>
        <p:spPr>
          <a:xfrm>
            <a:off x="4165600" y="6356350"/>
            <a:ext cx="3860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209" name="Google Shape;209;p33"/>
          <p:cNvSpPr txBox="1">
            <a:spLocks noGrp="1"/>
          </p:cNvSpPr>
          <p:nvPr>
            <p:ph type="sldNum" idx="12"/>
          </p:nvPr>
        </p:nvSpPr>
        <p:spPr>
          <a:xfrm>
            <a:off x="8737600" y="6356350"/>
            <a:ext cx="28448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10"/>
        <p:cNvGrpSpPr/>
        <p:nvPr/>
      </p:nvGrpSpPr>
      <p:grpSpPr>
        <a:xfrm>
          <a:off x="0" y="0"/>
          <a:ext cx="0" cy="0"/>
          <a:chOff x="0" y="0"/>
          <a:chExt cx="0" cy="0"/>
        </a:xfrm>
      </p:grpSpPr>
      <p:sp>
        <p:nvSpPr>
          <p:cNvPr id="211" name="Google Shape;211;p3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panose="020B0604020202020204"/>
              <a:buNone/>
              <a:defRPr sz="3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ctr" rtl="0">
              <a:spcBef>
                <a:spcPts val="560"/>
              </a:spcBef>
              <a:spcAft>
                <a:spcPts val="0"/>
              </a:spcAft>
              <a:buClr>
                <a:srgbClr val="888888"/>
              </a:buClr>
              <a:buSzPts val="2800"/>
              <a:buFont typeface="Arial" panose="020B0604020202020204"/>
              <a:buNone/>
              <a:defRPr sz="2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R="0" lvl="2" algn="ctr" rtl="0">
              <a:spcBef>
                <a:spcPts val="480"/>
              </a:spcBef>
              <a:spcAft>
                <a:spcPts val="0"/>
              </a:spcAft>
              <a:buClr>
                <a:srgbClr val="888888"/>
              </a:buClr>
              <a:buSzPts val="2400"/>
              <a:buFont typeface="Arial" panose="020B0604020202020204"/>
              <a:buNone/>
              <a:defRPr sz="2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R="0" lvl="3"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R="0" lvl="4"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R="0" lvl="5"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R="0" lvl="6"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R="0" lvl="7"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R="0" lvl="8" algn="ctr" rtl="0">
              <a:spcBef>
                <a:spcPts val="4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4" name="Date Placeholder 0"/>
          <p:cNvSpPr>
            <a:spLocks noGrp="1"/>
          </p:cNvSpPr>
          <p:nvPr>
            <p:ph type="dt" idx="10"/>
          </p:nvPr>
        </p:nvSpPr>
        <p:spPr/>
        <p:txBody>
          <a:bodyPr/>
          <a:lstStyle/>
          <a:p>
            <a:pPr fontAlgn="auto"/>
            <a:endParaRPr/>
          </a:p>
        </p:txBody>
      </p:sp>
      <p:sp>
        <p:nvSpPr>
          <p:cNvPr id="2" name="Footer Placeholder 1"/>
          <p:cNvSpPr>
            <a:spLocks noGrp="1"/>
          </p:cNvSpPr>
          <p:nvPr>
            <p:ph type="ftr" idx="11"/>
          </p:nvPr>
        </p:nvSpPr>
        <p:spPr/>
        <p:txBody>
          <a:bodyPr/>
          <a:lstStyle/>
          <a:p>
            <a:pPr fontAlgn="auto"/>
            <a:endParaRPr/>
          </a:p>
        </p:txBody>
      </p:sp>
      <p:sp>
        <p:nvSpPr>
          <p:cNvPr id="3" name="Slide Number Placeholder 2"/>
          <p:cNvSpPr>
            <a:spLocks noGrp="1"/>
          </p:cNvSpPr>
          <p:nvPr>
            <p:ph type="sldNum" idx="12"/>
          </p:nvPr>
        </p:nvSpPr>
        <p:spPr/>
        <p:txBody>
          <a:body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fontAlgn="auto"/>
            <a:r>
              <a:rPr lang="en-US" strike="noStrike" noProof="1"/>
              <a:t>Click to edit Master title style</a:t>
            </a:r>
          </a:p>
        </p:txBody>
      </p:sp>
      <p:sp>
        <p:nvSpPr>
          <p:cNvPr id="3" name="Text Placeholder 2"/>
          <p:cNvSpPr>
            <a:spLocks noGrp="1"/>
          </p:cNvSpPr>
          <p:nvPr>
            <p:ph type="body" idx="1"/>
          </p:nvPr>
        </p:nvSpPr>
        <p:spPr>
          <a:xfrm>
            <a:off x="838200" y="1825625"/>
            <a:ext cx="10515600" cy="4351338"/>
          </a:xfrm>
        </p:spPr>
        <p:txBody>
          <a:bodyPr/>
          <a:lstStyle/>
          <a:p>
            <a:pPr lvl="0" fontAlgn="auto"/>
            <a:r>
              <a:rPr lang="en-US" strike="noStrike" noProof="1"/>
              <a:t>Click to edit Master text styles</a:t>
            </a:r>
          </a:p>
          <a:p>
            <a:pPr lvl="1" fontAlgn="auto"/>
            <a:r>
              <a:rPr lang="en-US" strike="noStrike" noProof="1"/>
              <a:t>Second level</a:t>
            </a:r>
          </a:p>
          <a:p>
            <a:pPr lvl="2" fontAlgn="auto"/>
            <a:r>
              <a:rPr lang="en-US" strike="noStrike" noProof="1"/>
              <a:t>Third level</a:t>
            </a:r>
          </a:p>
          <a:p>
            <a:pPr lvl="3" fontAlgn="auto"/>
            <a:r>
              <a:rPr lang="en-US" strike="noStrike" noProof="1"/>
              <a:t>Fourth level</a:t>
            </a:r>
          </a:p>
          <a:p>
            <a:pPr lvl="4" fontAlgn="auto"/>
            <a:r>
              <a:rPr lang="en-US" strike="noStrike" noProof="1"/>
              <a:t>Fifth level</a:t>
            </a:r>
          </a:p>
        </p:txBody>
      </p:sp>
      <p:sp>
        <p:nvSpPr>
          <p:cNvPr id="4" name="Date Placeholder 3"/>
          <p:cNvSpPr>
            <a:spLocks noGrp="1"/>
          </p:cNvSpPr>
          <p:nvPr>
            <p:ph type="dt" idx="10"/>
          </p:nvPr>
        </p:nvSpPr>
        <p:spPr/>
        <p:txBody>
          <a:bodyPr/>
          <a:lstStyle/>
          <a:p>
            <a:pPr fontAlgn="auto"/>
            <a:endParaRPr/>
          </a:p>
        </p:txBody>
      </p:sp>
      <p:sp>
        <p:nvSpPr>
          <p:cNvPr id="5" name="Footer Placeholder 4"/>
          <p:cNvSpPr>
            <a:spLocks noGrp="1"/>
          </p:cNvSpPr>
          <p:nvPr>
            <p:ph type="ftr" idx="11"/>
          </p:nvPr>
        </p:nvSpPr>
        <p:spPr/>
        <p:txBody>
          <a:bodyPr/>
          <a:lstStyle/>
          <a:p>
            <a:pPr fontAlgn="auto"/>
            <a:endParaRPr/>
          </a:p>
        </p:txBody>
      </p:sp>
      <p:sp>
        <p:nvSpPr>
          <p:cNvPr id="6" name="Slide Number Placeholder 5"/>
          <p:cNvSpPr>
            <a:spLocks noGrp="1"/>
          </p:cNvSpPr>
          <p:nvPr>
            <p:ph type="sldNum" idx="12"/>
          </p:nvPr>
        </p:nvSpPr>
        <p:spPr/>
        <p:txBody>
          <a:body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rotWithShape="0">
          <a:blip r:embed="rId2"/>
          <a:stretch>
            <a:fillRect/>
          </a:stretch>
        </a:blipFill>
        <a:effectLst/>
      </p:bgPr>
    </p:bg>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endParaRPr/>
          </a:p>
        </p:txBody>
      </p:sp>
      <p:sp>
        <p:nvSpPr>
          <p:cNvPr id="35" name="Google Shape;35;p5"/>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fontAlgn="auto"/>
            <a:endParaRPr/>
          </a:p>
        </p:txBody>
      </p:sp>
      <p:sp>
        <p:nvSpPr>
          <p:cNvPr id="36" name="Google Shape;36;p5"/>
          <p:cNvSpPr txBox="1">
            <a:spLocks noGrp="1"/>
          </p:cNvSpPr>
          <p:nvPr>
            <p:ph type="body" idx="2"/>
          </p:nvPr>
        </p:nvSpPr>
        <p:spPr>
          <a:xfrm>
            <a:off x="6172201"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fontAlgn="auto"/>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rotWithShape="0">
          <a:blip r:embed="rId2"/>
          <a:stretch>
            <a:fillRect/>
          </a:stretch>
        </a:blipFill>
        <a:effectLst/>
      </p:bgPr>
    </p:bg>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9"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fontAlgn="auto"/>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fontAlgn="auto"/>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fontAlgn="auto"/>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fontAlgn="auto"/>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rotWithShape="0">
          <a:blip r:embed="rId2"/>
          <a:stretch>
            <a:fillRect/>
          </a:stretch>
        </a:blipFill>
        <a:effectLst/>
      </p:bgPr>
    </p:bg>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rotWithShape="0">
          <a:blip r:embed="rId2"/>
          <a:stretch>
            <a:fillRect/>
          </a:stretch>
        </a:blipFill>
        <a:effectLst/>
      </p:bgPr>
    </p:bg>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rotWithShape="0">
          <a:blip r:embed="rId2"/>
          <a:stretch>
            <a:fillRect/>
          </a:stretch>
        </a:blipFill>
        <a:effectLst/>
      </p:bgPr>
    </p:bg>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9" y="457200"/>
            <a:ext cx="393223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endParaRPr/>
          </a:p>
        </p:txBody>
      </p:sp>
      <p:sp>
        <p:nvSpPr>
          <p:cNvPr id="60" name="Google Shape;60;p9"/>
          <p:cNvSpPr txBox="1">
            <a:spLocks noGrp="1"/>
          </p:cNvSpPr>
          <p:nvPr>
            <p:ph type="body" idx="1"/>
          </p:nvPr>
        </p:nvSpPr>
        <p:spPr>
          <a:xfrm>
            <a:off x="5183188" y="987427"/>
            <a:ext cx="6172201"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fontAlgn="auto"/>
            <a:endParaRPr/>
          </a:p>
        </p:txBody>
      </p:sp>
      <p:sp>
        <p:nvSpPr>
          <p:cNvPr id="61" name="Google Shape;61;p9"/>
          <p:cNvSpPr txBox="1">
            <a:spLocks noGrp="1"/>
          </p:cNvSpPr>
          <p:nvPr>
            <p:ph type="body" idx="2"/>
          </p:nvPr>
        </p:nvSpPr>
        <p:spPr>
          <a:xfrm>
            <a:off x="839789" y="2057400"/>
            <a:ext cx="393223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fontAlgn="auto"/>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rotWithShape="0">
          <a:blip r:embed="rId2"/>
          <a:stretch>
            <a:fillRect/>
          </a:stretch>
        </a:blipFill>
        <a:effectLst/>
      </p:bgPr>
    </p:bg>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9" y="457200"/>
            <a:ext cx="393223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endParaRPr/>
          </a:p>
        </p:txBody>
      </p:sp>
      <p:sp>
        <p:nvSpPr>
          <p:cNvPr id="67" name="Google Shape;67;p10"/>
          <p:cNvSpPr>
            <a:spLocks noGrp="1"/>
          </p:cNvSpPr>
          <p:nvPr>
            <p:ph type="pic" idx="2"/>
          </p:nvPr>
        </p:nvSpPr>
        <p:spPr>
          <a:xfrm>
            <a:off x="5183188" y="987427"/>
            <a:ext cx="6172201" cy="4873625"/>
          </a:xfrm>
          <a:prstGeom prst="rect">
            <a:avLst/>
          </a:prstGeom>
          <a:noFill/>
          <a:ln>
            <a:noFill/>
          </a:ln>
        </p:spPr>
      </p:sp>
      <p:sp>
        <p:nvSpPr>
          <p:cNvPr id="68" name="Google Shape;68;p10"/>
          <p:cNvSpPr txBox="1">
            <a:spLocks noGrp="1"/>
          </p:cNvSpPr>
          <p:nvPr>
            <p:ph type="body" idx="1"/>
          </p:nvPr>
        </p:nvSpPr>
        <p:spPr>
          <a:xfrm>
            <a:off x="839789" y="2057400"/>
            <a:ext cx="393223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fontAlgn="auto"/>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fontAlgn="auto"/>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Google Shape;10;p1"/>
          <p:cNvSpPr txBox="1">
            <a:spLocks noGrp="1"/>
          </p:cNvSpPr>
          <p:nvPr>
            <p:ph type="title"/>
          </p:nvPr>
        </p:nvSpPr>
        <p:spPr>
          <a:xfrm>
            <a:off x="838200" y="365125"/>
            <a:ext cx="10515600" cy="1325563"/>
          </a:xfrm>
          <a:prstGeom prst="rect">
            <a:avLst/>
          </a:prstGeom>
          <a:noFill/>
          <a:ln w="9525">
            <a:noFill/>
          </a:ln>
        </p:spPr>
        <p:txBody>
          <a:bodyPr wrap="square" lIns="91425" tIns="45700" rIns="91425" bIns="45700" anchor="ctr" anchorCtr="0"/>
          <a:lstStyle/>
          <a:p>
            <a:pPr lvl="0"/>
            <a:endParaRPr lang="en-GB"/>
          </a:p>
        </p:txBody>
      </p:sp>
      <p:sp>
        <p:nvSpPr>
          <p:cNvPr id="1027" name="Google Shape;11;p1"/>
          <p:cNvSpPr txBox="1">
            <a:spLocks noGrp="1"/>
          </p:cNvSpPr>
          <p:nvPr>
            <p:ph type="body"/>
          </p:nvPr>
        </p:nvSpPr>
        <p:spPr>
          <a:xfrm>
            <a:off x="838200" y="1825625"/>
            <a:ext cx="10515600" cy="4351338"/>
          </a:xfrm>
          <a:prstGeom prst="rect">
            <a:avLst/>
          </a:prstGeom>
          <a:noFill/>
          <a:ln w="9525">
            <a:noFill/>
          </a:ln>
        </p:spPr>
        <p:txBody>
          <a:bodyPr wrap="square" lIns="91425" tIns="45700" rIns="91425" bIns="45700" anchor="t" anchorCtr="0"/>
          <a:lstStyle/>
          <a:p>
            <a:pPr lvl="0"/>
            <a:endParaRPr lang="en-GB"/>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Google Shape;85;p1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86" name="Google Shape;86;p13"/>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87" name="Google Shape;87;p1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pic>
        <p:nvPicPr>
          <p:cNvPr id="2053" name="Google Shape;88;p13" descr="ABL_PPT_012.jpg"/>
          <p:cNvPicPr preferRelativeResize="0"/>
          <p:nvPr/>
        </p:nvPicPr>
        <p:blipFill>
          <a:blip r:embed="rId13"/>
          <a:stretch>
            <a:fillRect/>
          </a:stretch>
        </p:blipFill>
        <p:spPr>
          <a:xfrm>
            <a:off x="0" y="0"/>
            <a:ext cx="12192000" cy="6858000"/>
          </a:xfrm>
          <a:prstGeom prst="rect">
            <a:avLst/>
          </a:prstGeom>
          <a:noFill/>
          <a:ln w="9525">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Google Shape;149;p24"/>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50" name="Google Shape;150;p24"/>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endParaRPr/>
          </a:p>
        </p:txBody>
      </p:sp>
      <p:sp>
        <p:nvSpPr>
          <p:cNvPr id="151" name="Google Shape;151;p24"/>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t>‹#›</a:t>
            </a:fld>
            <a:endParaRPr lang="en-US" strike="noStrike" noProof="1"/>
          </a:p>
        </p:txBody>
      </p:sp>
      <p:pic>
        <p:nvPicPr>
          <p:cNvPr id="3077" name="Google Shape;152;p24" descr="ABL_PPT_012.jpg"/>
          <p:cNvPicPr preferRelativeResize="0"/>
          <p:nvPr/>
        </p:nvPicPr>
        <p:blipFill>
          <a:blip r:embed="rId13"/>
          <a:stretch>
            <a:fillRect/>
          </a:stretch>
        </p:blipFill>
        <p:spPr>
          <a:xfrm>
            <a:off x="0" y="0"/>
            <a:ext cx="12192000" cy="6858000"/>
          </a:xfrm>
          <a:prstGeom prst="rect">
            <a:avLst/>
          </a:prstGeom>
          <a:noFill/>
          <a:ln w="9525">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5.jpeg"/><Relationship Id="rId3" Type="http://schemas.openxmlformats.org/officeDocument/2006/relationships/slideLayout" Target="../slideLayouts/slideLayout24.xml"/><Relationship Id="rId7" Type="http://schemas.openxmlformats.org/officeDocument/2006/relationships/image" Target="../media/image29.png"/><Relationship Id="rId12" Type="http://schemas.openxmlformats.org/officeDocument/2006/relationships/image" Target="../media/image7.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oleObject" Target="../embeddings/oleObject5.bin"/><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5.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7.jpeg"/><Relationship Id="rId5" Type="http://schemas.openxmlformats.org/officeDocument/2006/relationships/image" Target="../media/image32.png"/><Relationship Id="rId4"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5.xml"/><Relationship Id="rId7" Type="http://schemas.openxmlformats.org/officeDocument/2006/relationships/image" Target="../media/image7.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slideLayout" Target="../slideLayouts/slideLayout15.xml"/><Relationship Id="rId4" Type="http://schemas.openxmlformats.org/officeDocument/2006/relationships/tags" Target="../tags/tag6.xm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xml"/><Relationship Id="rId7" Type="http://schemas.openxmlformats.org/officeDocument/2006/relationships/image" Target="../media/image5.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jpeg"/><Relationship Id="rId5" Type="http://schemas.openxmlformats.org/officeDocument/2006/relationships/slideLayout" Target="../slideLayouts/slideLayout18.xml"/><Relationship Id="rId4" Type="http://schemas.openxmlformats.org/officeDocument/2006/relationships/tags" Target="../tags/tag10.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13.xml"/><Relationship Id="rId7" Type="http://schemas.openxmlformats.org/officeDocument/2006/relationships/image" Target="../media/image11.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2.xml"/><Relationship Id="rId5" Type="http://schemas.openxmlformats.org/officeDocument/2006/relationships/slideLayout" Target="../slideLayouts/slideLayout15.xml"/><Relationship Id="rId10" Type="http://schemas.openxmlformats.org/officeDocument/2006/relationships/image" Target="../media/image5.jpeg"/><Relationship Id="rId4" Type="http://schemas.openxmlformats.org/officeDocument/2006/relationships/tags" Target="../tags/tag14.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5.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7.jpeg"/><Relationship Id="rId5" Type="http://schemas.openxmlformats.org/officeDocument/2006/relationships/image" Target="../media/image13.png"/><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e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17.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16.jpeg"/><Relationship Id="rId5" Type="http://schemas.openxmlformats.org/officeDocument/2006/relationships/tags" Target="../tags/tag22.xml"/><Relationship Id="rId10" Type="http://schemas.openxmlformats.org/officeDocument/2006/relationships/image" Target="../media/image15.jpeg"/><Relationship Id="rId4" Type="http://schemas.openxmlformats.org/officeDocument/2006/relationships/tags" Target="../tags/tag21.xml"/><Relationship Id="rId9" Type="http://schemas.openxmlformats.org/officeDocument/2006/relationships/image" Target="../media/image14.jpeg"/><Relationship Id="rId1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7.xml"/><Relationship Id="rId7" Type="http://schemas.openxmlformats.org/officeDocument/2006/relationships/image" Target="../media/image5.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jpeg"/><Relationship Id="rId5" Type="http://schemas.openxmlformats.org/officeDocument/2006/relationships/slideLayout" Target="../slideLayouts/slideLayout13.xml"/><Relationship Id="rId4" Type="http://schemas.openxmlformats.org/officeDocument/2006/relationships/tags" Target="../tags/tag28.xml"/><Relationship Id="rId9"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oleObject" Target="../embeddings/oleObject3.bin"/><Relationship Id="rId3" Type="http://schemas.openxmlformats.org/officeDocument/2006/relationships/tags" Target="../tags/tag31.xml"/><Relationship Id="rId7" Type="http://schemas.openxmlformats.org/officeDocument/2006/relationships/oleObject" Target="../embeddings/oleObject1.bin"/><Relationship Id="rId12" Type="http://schemas.openxmlformats.org/officeDocument/2006/relationships/image" Target="../media/image20.png"/><Relationship Id="rId2" Type="http://schemas.openxmlformats.org/officeDocument/2006/relationships/tags" Target="../tags/tag30.xml"/><Relationship Id="rId16" Type="http://schemas.openxmlformats.org/officeDocument/2006/relationships/comments" Target="../comments/comment1.xml"/><Relationship Id="rId1" Type="http://schemas.openxmlformats.org/officeDocument/2006/relationships/tags" Target="../tags/tag29.xml"/><Relationship Id="rId6" Type="http://schemas.openxmlformats.org/officeDocument/2006/relationships/slideLayout" Target="../slideLayouts/slideLayout29.xml"/><Relationship Id="rId11" Type="http://schemas.openxmlformats.org/officeDocument/2006/relationships/oleObject" Target="../embeddings/oleObject2.bin"/><Relationship Id="rId5" Type="http://schemas.openxmlformats.org/officeDocument/2006/relationships/tags" Target="../tags/tag33.xml"/><Relationship Id="rId15" Type="http://schemas.openxmlformats.org/officeDocument/2006/relationships/image" Target="../media/image22.png"/><Relationship Id="rId10" Type="http://schemas.openxmlformats.org/officeDocument/2006/relationships/image" Target="../media/image7.jpeg"/><Relationship Id="rId4" Type="http://schemas.openxmlformats.org/officeDocument/2006/relationships/tags" Target="../tags/tag32.xml"/><Relationship Id="rId9" Type="http://schemas.openxmlformats.org/officeDocument/2006/relationships/image" Target="../media/image5.jpe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7.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25.png"/><Relationship Id="rId5" Type="http://schemas.openxmlformats.org/officeDocument/2006/relationships/tags" Target="../tags/tag38.xml"/><Relationship Id="rId15" Type="http://schemas.openxmlformats.org/officeDocument/2006/relationships/image" Target="../media/image5.jpeg"/><Relationship Id="rId10" Type="http://schemas.openxmlformats.org/officeDocument/2006/relationships/image" Target="../media/image24.png"/><Relationship Id="rId4" Type="http://schemas.openxmlformats.org/officeDocument/2006/relationships/tags" Target="../tags/tag37.xml"/><Relationship Id="rId9" Type="http://schemas.openxmlformats.org/officeDocument/2006/relationships/image" Target="../media/image23.png"/><Relationship Id="rId1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wrap="square" lIns="91425" tIns="45700" rIns="91425" bIns="45700" anchor="ctr" anchorCtr="0">
            <a:normAutofit/>
          </a:bodyPr>
          <a:lstStyle/>
          <a:p>
            <a:pPr fontAlgn="auto"/>
            <a:endParaRPr lang="en-GB" altLang="en-US" strike="noStrike" noProof="1"/>
          </a:p>
        </p:txBody>
      </p:sp>
      <p:sp>
        <p:nvSpPr>
          <p:cNvPr id="2" name="Text Placeholder 1"/>
          <p:cNvSpPr>
            <a:spLocks noGrp="1"/>
          </p:cNvSpPr>
          <p:nvPr>
            <p:ph type="body" idx="1"/>
          </p:nvPr>
        </p:nvSpPr>
        <p:spPr/>
        <p:txBody>
          <a:bodyPr wrap="square" lIns="91425" tIns="45700" rIns="91425" bIns="45700" anchor="t" anchorCtr="0">
            <a:normAutofit/>
          </a:bodyPr>
          <a:lstStyle/>
          <a:p>
            <a:pPr fontAlgn="auto"/>
            <a:endParaRPr lang="en-GB" altLang="en-US" strike="noStrike" noProof="1"/>
          </a:p>
        </p:txBody>
      </p:sp>
      <p:sp>
        <p:nvSpPr>
          <p:cNvPr id="216" name="Google Shape;216;p35"/>
          <p:cNvSpPr/>
          <p:nvPr/>
        </p:nvSpPr>
        <p:spPr>
          <a:xfrm>
            <a:off x="1588" y="0"/>
            <a:ext cx="12188825" cy="6858000"/>
          </a:xfrm>
          <a:prstGeom prst="rect">
            <a:avLst/>
          </a:prstGeom>
          <a:noFill/>
          <a:ln>
            <a:noFill/>
          </a:ln>
        </p:spPr>
        <p:txBody>
          <a:bodyPr spcFirstLastPara="1" wrap="square" lIns="91425" tIns="45700" rIns="91425" bIns="45700" anchor="ctr" anchorCtr="0">
            <a:noAutofit/>
          </a:bodyPr>
          <a:lstStyle/>
          <a:p>
            <a:pPr marL="0" marR="0" lvl="0" indent="0" algn="ctr" rtl="0" fontAlgn="auto">
              <a:spcBef>
                <a:spcPts val="0"/>
              </a:spcBef>
              <a:spcAft>
                <a:spcPts val="0"/>
              </a:spcAft>
              <a:buNone/>
            </a:pPr>
            <a:endParaRPr sz="1800" b="0" i="0" u="none" strike="noStrike" cap="none" noProof="1">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4821" name="Google Shape;217;p35" descr="A blue and white rectangular frame&#10;&#10;Description automatically generated"/>
          <p:cNvPicPr preferRelativeResize="0"/>
          <p:nvPr/>
        </p:nvPicPr>
        <p:blipFill>
          <a:blip r:embed="rId5"/>
          <a:srcRect b="18"/>
          <a:stretch>
            <a:fillRect/>
          </a:stretch>
        </p:blipFill>
        <p:spPr>
          <a:xfrm>
            <a:off x="0" y="1588"/>
            <a:ext cx="12192000" cy="6856412"/>
          </a:xfrm>
          <a:prstGeom prst="rect">
            <a:avLst/>
          </a:prstGeom>
          <a:noFill/>
          <a:ln w="9525">
            <a:noFill/>
          </a:ln>
        </p:spPr>
      </p:pic>
      <p:sp>
        <p:nvSpPr>
          <p:cNvPr id="34822" name="Google Shape;218;p35"/>
          <p:cNvSpPr txBox="1"/>
          <p:nvPr/>
        </p:nvSpPr>
        <p:spPr>
          <a:xfrm>
            <a:off x="647700" y="1608138"/>
            <a:ext cx="10318750" cy="2239962"/>
          </a:xfrm>
          <a:prstGeom prst="rect">
            <a:avLst/>
          </a:prstGeom>
          <a:noFill/>
          <a:ln w="9525">
            <a:noFill/>
          </a:ln>
        </p:spPr>
        <p:txBody>
          <a:bodyPr wrap="square" lIns="91425" tIns="45700" rIns="91425" bIns="45700" anchor="t" anchorCtr="0"/>
          <a:lstStyle/>
          <a:p>
            <a:pPr algn="ctr">
              <a:buNone/>
            </a:pPr>
            <a:r>
              <a:rPr lang="en-GB" altLang="en-US" sz="2800" b="1">
                <a:latin typeface="Arial" panose="020B0604020202020204"/>
                <a:ea typeface="Arial" panose="020B0604020202020204"/>
              </a:rPr>
              <a:t> </a:t>
            </a:r>
            <a:r>
              <a:rPr lang="en-US" altLang="en-GB" sz="2400" b="1">
                <a:latin typeface="Arial" panose="020B0604020202020204"/>
                <a:ea typeface="Arial" panose="020B0604020202020204"/>
              </a:rPr>
              <a:t>SPE-221670-MS</a:t>
            </a:r>
            <a:r>
              <a:rPr lang="en-GB" altLang="en-US" sz="2400" b="1">
                <a:latin typeface="Arial" panose="020B0604020202020204"/>
                <a:ea typeface="Arial" panose="020B0604020202020204"/>
              </a:rPr>
              <a:t> </a:t>
            </a:r>
          </a:p>
          <a:p>
            <a:pPr algn="ctr">
              <a:buNone/>
            </a:pPr>
            <a:br>
              <a:rPr lang="en-US" altLang="en-GB" sz="2800" b="1">
                <a:latin typeface="Arial" panose="020B0604020202020204"/>
                <a:ea typeface="Arial" panose="020B0604020202020204"/>
              </a:rPr>
            </a:br>
            <a:r>
              <a:rPr lang="en-US" altLang="en-GB" sz="2800" b="1">
                <a:latin typeface="Arial" panose="020B0604020202020204"/>
                <a:ea typeface="Arial" panose="020B0604020202020204"/>
              </a:rPr>
              <a:t>A Comparative Study of Acoustic Emissions from Pencil Lead Breaks on Steel and Aluminum Substrates Using Signal Analysis</a:t>
            </a:r>
            <a:r>
              <a:rPr lang="en-GB" altLang="en-US" sz="2800" b="1">
                <a:latin typeface="Arial" panose="020B0604020202020204"/>
                <a:ea typeface="Arial" panose="020B0604020202020204"/>
              </a:rPr>
              <a:t> </a:t>
            </a:r>
          </a:p>
        </p:txBody>
      </p:sp>
      <p:sp>
        <p:nvSpPr>
          <p:cNvPr id="34823" name="Google Shape;219;p35"/>
          <p:cNvSpPr txBox="1"/>
          <p:nvPr/>
        </p:nvSpPr>
        <p:spPr>
          <a:xfrm>
            <a:off x="333375" y="4029075"/>
            <a:ext cx="10821988" cy="1843088"/>
          </a:xfrm>
          <a:prstGeom prst="rect">
            <a:avLst/>
          </a:prstGeom>
          <a:noFill/>
          <a:ln w="9525">
            <a:noFill/>
          </a:ln>
        </p:spPr>
        <p:txBody>
          <a:bodyPr wrap="square" lIns="91425" tIns="45700" rIns="91425" bIns="45700" anchor="t" anchorCtr="0"/>
          <a:lstStyle/>
          <a:p>
            <a:pPr algn="ctr">
              <a:buNone/>
            </a:pPr>
            <a:r>
              <a:rPr lang="en-US" altLang="en-GB" sz="2000">
                <a:latin typeface="Arial" panose="020B0604020202020204"/>
                <a:ea typeface="Arial" panose="020B0604020202020204"/>
              </a:rPr>
              <a:t>Oluseyi. S. Fatukasi*,</a:t>
            </a:r>
          </a:p>
          <a:p>
            <a:pPr algn="ctr">
              <a:buNone/>
            </a:pPr>
            <a:r>
              <a:rPr lang="en-US" altLang="en-GB" sz="2000">
                <a:latin typeface="Arial" panose="020B0604020202020204"/>
                <a:ea typeface="Arial" panose="020B0604020202020204"/>
              </a:rPr>
              <a:t>C. J. Abolle-Okoyeagu</a:t>
            </a:r>
          </a:p>
          <a:p>
            <a:pPr algn="ctr">
              <a:buNone/>
            </a:pPr>
            <a:r>
              <a:rPr lang="en-US" altLang="en-GB" sz="2000">
                <a:latin typeface="Arial" panose="020B0604020202020204"/>
                <a:ea typeface="Arial" panose="020B0604020202020204"/>
              </a:rPr>
              <a:t> K. Pancholi</a:t>
            </a:r>
          </a:p>
          <a:p>
            <a:pPr algn="ctr">
              <a:buNone/>
            </a:pPr>
            <a:endParaRPr lang="en-US" altLang="en-GB" sz="2400">
              <a:latin typeface="Arial" panose="020B0604020202020204"/>
              <a:ea typeface="Arial" panose="020B0604020202020204"/>
            </a:endParaRPr>
          </a:p>
          <a:p>
            <a:pPr algn="ctr">
              <a:buNone/>
            </a:pPr>
            <a:r>
              <a:rPr lang="en-US" altLang="en-GB" sz="1800">
                <a:latin typeface="Arial" panose="020B0604020202020204"/>
                <a:ea typeface="Arial" panose="020B0604020202020204"/>
              </a:rPr>
              <a:t>School of Engineering, Robert Gordon University,  </a:t>
            </a:r>
            <a:r>
              <a:rPr lang="en-GB" altLang="en-US" sz="1800">
                <a:latin typeface="Arial" panose="020B0604020202020204"/>
                <a:ea typeface="Arial" panose="020B0604020202020204"/>
              </a:rPr>
              <a:t>U</a:t>
            </a:r>
            <a:r>
              <a:rPr lang="en-US" altLang="en-GB" sz="1800">
                <a:latin typeface="Arial" panose="020B0604020202020204"/>
                <a:ea typeface="Arial" panose="020B0604020202020204"/>
              </a:rPr>
              <a:t>K</a:t>
            </a:r>
            <a:r>
              <a:rPr lang="en-GB" altLang="en-US" sz="1800">
                <a:latin typeface="Arial" panose="020B0604020202020204"/>
                <a:ea typeface="Arial" panose="020B0604020202020204"/>
              </a:rPr>
              <a:t>.</a:t>
            </a:r>
            <a:endParaRPr lang="en-US" altLang="en-GB" sz="1800">
              <a:latin typeface="Arial" panose="020B0604020202020204"/>
              <a:ea typeface="Arial" panose="020B0604020202020204"/>
            </a:endParaRPr>
          </a:p>
          <a:p>
            <a:pPr algn="ctr">
              <a:buNone/>
            </a:pPr>
            <a:endParaRPr lang="en-US" altLang="en-GB" sz="1800">
              <a:latin typeface="Arial" panose="020B0604020202020204"/>
              <a:ea typeface="Arial" panose="020B0604020202020204"/>
            </a:endParaRPr>
          </a:p>
        </p:txBody>
      </p:sp>
      <p:pic>
        <p:nvPicPr>
          <p:cNvPr id="34824" name="Picture 4"/>
          <p:cNvPicPr>
            <a:picLocks noChangeAspect="1"/>
          </p:cNvPicPr>
          <p:nvPr>
            <p:custDataLst>
              <p:tags r:id="rId1"/>
            </p:custDataLst>
          </p:nvPr>
        </p:nvPicPr>
        <p:blipFill>
          <a:blip r:embed="rId6"/>
          <a:stretch>
            <a:fillRect/>
          </a:stretch>
        </p:blipFill>
        <p:spPr>
          <a:xfrm>
            <a:off x="647700" y="4365625"/>
            <a:ext cx="1646238" cy="790575"/>
          </a:xfrm>
          <a:prstGeom prst="rect">
            <a:avLst/>
          </a:prstGeom>
          <a:noFill/>
          <a:ln w="9525">
            <a:noFill/>
          </a:ln>
        </p:spPr>
      </p:pic>
      <p:pic>
        <p:nvPicPr>
          <p:cNvPr id="34825" name="Picture 4" descr="PTDF – Petroleum Technology Development Fund"/>
          <p:cNvPicPr>
            <a:picLocks noChangeAspect="1"/>
          </p:cNvPicPr>
          <p:nvPr>
            <p:custDataLst>
              <p:tags r:id="rId2"/>
            </p:custDataLst>
          </p:nvPr>
        </p:nvPicPr>
        <p:blipFill>
          <a:blip r:embed="rId7"/>
          <a:stretch>
            <a:fillRect/>
          </a:stretch>
        </p:blipFill>
        <p:spPr>
          <a:xfrm>
            <a:off x="9396413" y="4479925"/>
            <a:ext cx="1455737" cy="814388"/>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25" y="165100"/>
            <a:ext cx="8685213" cy="942975"/>
          </a:xfrm>
        </p:spPr>
        <p:txBody>
          <a:bodyPr wrap="square" lIns="91425" tIns="45700" rIns="91425" bIns="45700" anchor="t" anchorCtr="0">
            <a:noAutofit/>
          </a:bodyPr>
          <a:lstStyle/>
          <a:p>
            <a:pPr marL="0" marR="0" indent="0" algn="l" defTabSz="914400" rtl="0" eaLnBrk="1" fontAlgn="auto" latinLnBrk="0" hangingPunct="1">
              <a:lnSpc>
                <a:spcPct val="100000"/>
              </a:lnSpc>
              <a:spcBef>
                <a:spcPts val="0"/>
              </a:spcBef>
              <a:spcAft>
                <a:spcPts val="0"/>
              </a:spcAft>
              <a:buClr>
                <a:schemeClr val="dk1"/>
              </a:buClr>
              <a:buSzPts val="4400"/>
              <a:buFont typeface="Calibri" panose="020F0502020204030204"/>
              <a:buNone/>
            </a:pPr>
            <a:r>
              <a:rPr kumimoji="0" lang="en-GB" altLang="en-US" sz="3200" b="1"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    AE Waves Attenuation      				Coefficient</a:t>
            </a:r>
          </a:p>
        </p:txBody>
      </p:sp>
      <p:sp>
        <p:nvSpPr>
          <p:cNvPr id="3" name="Text Placeholder 2"/>
          <p:cNvSpPr>
            <a:spLocks noGrp="1"/>
          </p:cNvSpPr>
          <p:nvPr>
            <p:ph type="body" idx="1"/>
          </p:nvPr>
        </p:nvSpPr>
        <p:spPr/>
        <p:txBody>
          <a:bodyPr wrap="square" lIns="91425" tIns="45700" rIns="91425" bIns="45700" anchor="t" anchorCtr="0">
            <a:noAutofit/>
          </a:bodyPr>
          <a:lstStyle/>
          <a:p>
            <a:pPr marL="25400" marR="0" indent="0" algn="l" defTabSz="914400" rtl="0" eaLnBrk="1" fontAlgn="auto" latinLnBrk="0" hangingPunct="1">
              <a:lnSpc>
                <a:spcPct val="100000"/>
              </a:lnSpc>
              <a:spcBef>
                <a:spcPts val="640"/>
              </a:spcBef>
              <a:spcAft>
                <a:spcPts val="0"/>
              </a:spcAft>
              <a:buClr>
                <a:schemeClr val="dk1"/>
              </a:buClr>
              <a:buSzPts val="3200"/>
              <a:buFont typeface="Arial" panose="020B0604020202020204"/>
              <a:buNone/>
            </a:pPr>
            <a:r>
              <a:rPr kumimoji="0" lang="en-GB" altLang="en-US" sz="1800" b="1" i="0" u="none" strike="noStrike" kern="0" cap="none" spc="0" normalizeH="0" baseline="0" noProof="1">
                <a:solidFill>
                  <a:schemeClr val="dk1"/>
                </a:solidFill>
                <a:latin typeface="Arial" panose="020B0604020202020204" pitchFamily="34" charset="0"/>
                <a:ea typeface="Calibri" panose="020F0502020204030204"/>
                <a:cs typeface="Arial" panose="020B0604020202020204" pitchFamily="34" charset="0"/>
              </a:rPr>
              <a:t>            Aluminium</a:t>
            </a:r>
          </a:p>
          <a:p>
            <a:pPr marL="457200" marR="0" indent="-431800" algn="l" defTabSz="914400" rtl="0" eaLnBrk="1" fontAlgn="auto" latinLnBrk="0" hangingPunct="1">
              <a:lnSpc>
                <a:spcPct val="100000"/>
              </a:lnSpc>
              <a:spcBef>
                <a:spcPts val="640"/>
              </a:spcBef>
              <a:spcAft>
                <a:spcPts val="0"/>
              </a:spcAft>
              <a:buClr>
                <a:schemeClr val="dk1"/>
              </a:buClr>
              <a:buSzPts val="3200"/>
              <a:buFont typeface="Arial" panose="020B0604020202020204"/>
              <a:buChar char="•"/>
            </a:pPr>
            <a:endParaRPr kumimoji="0" lang="en-GB" altLang="en-US" sz="1800" b="1" i="0" u="none" strike="noStrike" kern="0" cap="none" spc="0" normalizeH="0" baseline="0" noProof="1">
              <a:solidFill>
                <a:schemeClr val="dk1"/>
              </a:solidFill>
              <a:latin typeface="Arial" panose="020B0604020202020204" pitchFamily="34" charset="0"/>
              <a:ea typeface="Calibri" panose="020F0502020204030204"/>
              <a:cs typeface="Arial" panose="020B0604020202020204" pitchFamily="34" charset="0"/>
            </a:endParaRPr>
          </a:p>
          <a:p>
            <a:pPr marL="25400" marR="0" indent="0" algn="l" defTabSz="914400" rtl="0" eaLnBrk="1" fontAlgn="auto" latinLnBrk="0" hangingPunct="1">
              <a:lnSpc>
                <a:spcPct val="100000"/>
              </a:lnSpc>
              <a:spcBef>
                <a:spcPts val="640"/>
              </a:spcBef>
              <a:spcAft>
                <a:spcPts val="0"/>
              </a:spcAft>
              <a:buClr>
                <a:schemeClr val="dk1"/>
              </a:buClr>
              <a:buSzPts val="3200"/>
              <a:buFont typeface="Arial" panose="020B0604020202020204"/>
              <a:buNone/>
            </a:pPr>
            <a:endParaRPr kumimoji="0" lang="en-GB" altLang="en-US" sz="1800" b="1" i="0" u="none" strike="noStrike" kern="0" cap="none" spc="0" normalizeH="0" baseline="0" noProof="1">
              <a:solidFill>
                <a:schemeClr val="dk1"/>
              </a:solidFill>
              <a:latin typeface="Arial" panose="020B0604020202020204" pitchFamily="34" charset="0"/>
              <a:ea typeface="Calibri" panose="020F0502020204030204"/>
              <a:cs typeface="Arial" panose="020B0604020202020204" pitchFamily="34" charset="0"/>
            </a:endParaRPr>
          </a:p>
        </p:txBody>
      </p:sp>
      <p:graphicFrame>
        <p:nvGraphicFramePr>
          <p:cNvPr id="46083" name="Chart 1022552920"/>
          <p:cNvGraphicFramePr/>
          <p:nvPr/>
        </p:nvGraphicFramePr>
        <p:xfrm>
          <a:off x="787400" y="4103688"/>
          <a:ext cx="2797175" cy="2328862"/>
        </p:xfrm>
        <a:graphic>
          <a:graphicData uri="http://schemas.openxmlformats.org/presentationml/2006/ole">
            <mc:AlternateContent xmlns:mc="http://schemas.openxmlformats.org/markup-compatibility/2006">
              <mc:Choice xmlns:v="urn:schemas-microsoft-com:vml" Requires="v">
                <p:oleObj r:id="rId4" imgW="2804160" imgH="2331720" progId="excel.sheet.8">
                  <p:embed/>
                </p:oleObj>
              </mc:Choice>
              <mc:Fallback>
                <p:oleObj r:id="rId4" imgW="2804160" imgH="2331720" progId="excel.sheet.8">
                  <p:embed/>
                  <p:pic>
                    <p:nvPicPr>
                      <p:cNvPr id="0" name="Picture 3080"/>
                      <p:cNvPicPr/>
                      <p:nvPr/>
                    </p:nvPicPr>
                    <p:blipFill>
                      <a:blip r:embed="rId5"/>
                      <a:stretch>
                        <a:fillRect/>
                      </a:stretch>
                    </p:blipFill>
                    <p:spPr>
                      <a:xfrm>
                        <a:off x="787400" y="4103688"/>
                        <a:ext cx="2797175" cy="2328862"/>
                      </a:xfrm>
                      <a:prstGeom prst="rect">
                        <a:avLst/>
                      </a:prstGeom>
                      <a:noFill/>
                      <a:ln w="38100">
                        <a:noFill/>
                        <a:miter/>
                      </a:ln>
                    </p:spPr>
                  </p:pic>
                </p:oleObj>
              </mc:Fallback>
            </mc:AlternateContent>
          </a:graphicData>
        </a:graphic>
      </p:graphicFrame>
      <p:graphicFrame>
        <p:nvGraphicFramePr>
          <p:cNvPr id="46084" name="Chart 604360499"/>
          <p:cNvGraphicFramePr/>
          <p:nvPr/>
        </p:nvGraphicFramePr>
        <p:xfrm>
          <a:off x="3705225" y="4029075"/>
          <a:ext cx="3101975" cy="2203450"/>
        </p:xfrm>
        <a:graphic>
          <a:graphicData uri="http://schemas.openxmlformats.org/presentationml/2006/ole">
            <mc:AlternateContent xmlns:mc="http://schemas.openxmlformats.org/markup-compatibility/2006">
              <mc:Choice xmlns:v="urn:schemas-microsoft-com:vml" Requires="v">
                <p:oleObj r:id="rId6" imgW="3108960" imgH="2209800" progId="excel.sheet.8">
                  <p:embed/>
                </p:oleObj>
              </mc:Choice>
              <mc:Fallback>
                <p:oleObj r:id="rId6" imgW="3108960" imgH="2209800" progId="excel.sheet.8">
                  <p:embed/>
                  <p:pic>
                    <p:nvPicPr>
                      <p:cNvPr id="0" name="Picture 3076"/>
                      <p:cNvPicPr/>
                      <p:nvPr/>
                    </p:nvPicPr>
                    <p:blipFill>
                      <a:blip r:embed="rId7"/>
                      <a:stretch>
                        <a:fillRect/>
                      </a:stretch>
                    </p:blipFill>
                    <p:spPr>
                      <a:xfrm>
                        <a:off x="3705225" y="4029075"/>
                        <a:ext cx="3101975" cy="2203450"/>
                      </a:xfrm>
                      <a:prstGeom prst="rect">
                        <a:avLst/>
                      </a:prstGeom>
                      <a:noFill/>
                      <a:ln w="38100">
                        <a:noFill/>
                        <a:miter/>
                      </a:ln>
                    </p:spPr>
                  </p:pic>
                </p:oleObj>
              </mc:Fallback>
            </mc:AlternateContent>
          </a:graphicData>
        </a:graphic>
      </p:graphicFrame>
      <p:sp>
        <p:nvSpPr>
          <p:cNvPr id="46085" name="Text Box 4"/>
          <p:cNvSpPr txBox="1"/>
          <p:nvPr/>
        </p:nvSpPr>
        <p:spPr>
          <a:xfrm>
            <a:off x="3171825" y="1643063"/>
            <a:ext cx="3852863" cy="376237"/>
          </a:xfrm>
          <a:prstGeom prst="rect">
            <a:avLst/>
          </a:prstGeom>
          <a:noFill/>
          <a:ln w="9525">
            <a:noFill/>
          </a:ln>
        </p:spPr>
        <p:txBody>
          <a:bodyPr wrap="square" anchor="t" anchorCtr="0"/>
          <a:lstStyle/>
          <a:p>
            <a:pPr algn="ctr"/>
            <a:r>
              <a:rPr lang="en-GB" altLang="en-US" sz="1800" b="1">
                <a:latin typeface="Arial" panose="020B0604020202020204"/>
                <a:ea typeface="Arial" panose="020B0604020202020204"/>
              </a:rPr>
              <a:t>Steel</a:t>
            </a:r>
          </a:p>
        </p:txBody>
      </p:sp>
      <p:graphicFrame>
        <p:nvGraphicFramePr>
          <p:cNvPr id="46086" name="Chart 2009776888"/>
          <p:cNvGraphicFramePr/>
          <p:nvPr/>
        </p:nvGraphicFramePr>
        <p:xfrm>
          <a:off x="858838" y="2171700"/>
          <a:ext cx="3230562" cy="2006600"/>
        </p:xfrm>
        <a:graphic>
          <a:graphicData uri="http://schemas.openxmlformats.org/presentationml/2006/ole">
            <mc:AlternateContent xmlns:mc="http://schemas.openxmlformats.org/markup-compatibility/2006">
              <mc:Choice xmlns:v="urn:schemas-microsoft-com:vml" Requires="v">
                <p:oleObj r:id="rId8" imgW="3230880" imgH="2011680" progId="excel.sheet.8">
                  <p:embed/>
                </p:oleObj>
              </mc:Choice>
              <mc:Fallback>
                <p:oleObj r:id="rId8" imgW="3230880" imgH="2011680" progId="excel.sheet.8">
                  <p:embed/>
                  <p:pic>
                    <p:nvPicPr>
                      <p:cNvPr id="0" name="Picture 3078"/>
                      <p:cNvPicPr/>
                      <p:nvPr/>
                    </p:nvPicPr>
                    <p:blipFill>
                      <a:blip r:embed="rId9"/>
                      <a:stretch>
                        <a:fillRect/>
                      </a:stretch>
                    </p:blipFill>
                    <p:spPr>
                      <a:xfrm>
                        <a:off x="858838" y="2171700"/>
                        <a:ext cx="3230562" cy="2006600"/>
                      </a:xfrm>
                      <a:prstGeom prst="rect">
                        <a:avLst/>
                      </a:prstGeom>
                      <a:noFill/>
                      <a:ln w="38100">
                        <a:noFill/>
                        <a:miter/>
                      </a:ln>
                    </p:spPr>
                  </p:pic>
                </p:oleObj>
              </mc:Fallback>
            </mc:AlternateContent>
          </a:graphicData>
        </a:graphic>
      </p:graphicFrame>
      <p:graphicFrame>
        <p:nvGraphicFramePr>
          <p:cNvPr id="46087" name="Chart 1236515361"/>
          <p:cNvGraphicFramePr/>
          <p:nvPr/>
        </p:nvGraphicFramePr>
        <p:xfrm>
          <a:off x="3705225" y="2124075"/>
          <a:ext cx="3027363" cy="1800225"/>
        </p:xfrm>
        <a:graphic>
          <a:graphicData uri="http://schemas.openxmlformats.org/presentationml/2006/ole">
            <mc:AlternateContent xmlns:mc="http://schemas.openxmlformats.org/markup-compatibility/2006">
              <mc:Choice xmlns:v="urn:schemas-microsoft-com:vml" Requires="v">
                <p:oleObj r:id="rId10" imgW="3032760" imgH="1805940" progId="excel.sheet.8">
                  <p:embed/>
                </p:oleObj>
              </mc:Choice>
              <mc:Fallback>
                <p:oleObj r:id="rId10" imgW="3032760" imgH="1805940" progId="excel.sheet.8">
                  <p:embed/>
                  <p:pic>
                    <p:nvPicPr>
                      <p:cNvPr id="0" name="Picture 3079"/>
                      <p:cNvPicPr/>
                      <p:nvPr/>
                    </p:nvPicPr>
                    <p:blipFill>
                      <a:blip r:embed="rId11"/>
                      <a:stretch>
                        <a:fillRect/>
                      </a:stretch>
                    </p:blipFill>
                    <p:spPr>
                      <a:xfrm>
                        <a:off x="3705225" y="2124075"/>
                        <a:ext cx="3027363" cy="1800225"/>
                      </a:xfrm>
                      <a:prstGeom prst="rect">
                        <a:avLst/>
                      </a:prstGeom>
                      <a:noFill/>
                      <a:ln w="38100">
                        <a:noFill/>
                        <a:miter/>
                      </a:ln>
                    </p:spPr>
                  </p:pic>
                </p:oleObj>
              </mc:Fallback>
            </mc:AlternateContent>
          </a:graphicData>
        </a:graphic>
      </p:graphicFrame>
      <p:sp>
        <p:nvSpPr>
          <p:cNvPr id="4" name="Text Box 3"/>
          <p:cNvSpPr txBox="1"/>
          <p:nvPr/>
        </p:nvSpPr>
        <p:spPr>
          <a:xfrm>
            <a:off x="6931025" y="1783715"/>
            <a:ext cx="4862830" cy="4906010"/>
          </a:xfrm>
          <a:prstGeom prst="rect">
            <a:avLst/>
          </a:prstGeom>
          <a:noFill/>
        </p:spPr>
        <p:txBody>
          <a:bodyPr wrap="square" rtlCol="0" anchor="t">
            <a:noAutofit/>
          </a:bodyPr>
          <a:lstStyle/>
          <a:p>
            <a:pPr marL="285750" indent="-285750" fontAlgn="auto">
              <a:buFont typeface="Arial" panose="020B0604020202020204" pitchFamily="34" charset="0"/>
              <a:buChar char="•"/>
            </a:pPr>
            <a:r>
              <a:rPr lang="en-GB" altLang="en-US" sz="1600" noProof="1">
                <a:latin typeface="Verdana" panose="020B0604030504040204" charset="0"/>
                <a:ea typeface="Arial" panose="020B0604020202020204"/>
                <a:cs typeface="Verdana" panose="020B0604030504040204" charset="0"/>
              </a:rPr>
              <a:t>AE signal attenuation quantified using exponential decay model.</a:t>
            </a:r>
          </a:p>
          <a:p>
            <a:pPr fontAlgn="auto">
              <a:buFont typeface="Arial" panose="020B0604020202020204" pitchFamily="34" charset="0"/>
            </a:pPr>
            <a:endParaRPr lang="en-GB" altLang="en-US" sz="1600" noProof="1">
              <a:latin typeface="Verdana" panose="020B0604030504040204" charset="0"/>
              <a:cs typeface="Verdana" panose="020B0604030504040204" charset="0"/>
            </a:endParaRPr>
          </a:p>
          <a:p>
            <a:pPr marL="285750" indent="-285750" fontAlgn="auto">
              <a:buFont typeface="Arial" panose="020B0604020202020204" pitchFamily="34" charset="0"/>
              <a:buChar char="•"/>
            </a:pPr>
            <a:endParaRPr lang="en-GB" altLang="en-US" sz="1600" noProof="1">
              <a:latin typeface="Verdana" panose="020B0604030504040204" charset="0"/>
              <a:cs typeface="Verdana" panose="020B0604030504040204" charset="0"/>
            </a:endParaRPr>
          </a:p>
          <a:p>
            <a:pPr marL="285750" indent="-285750" fontAlgn="auto">
              <a:buFont typeface="Arial" panose="020B0604020202020204" pitchFamily="34" charset="0"/>
              <a:buChar char="•"/>
            </a:pPr>
            <a:r>
              <a:rPr lang="en-GB" altLang="en-US" sz="1600" noProof="1">
                <a:latin typeface="Verdana" panose="020B0604030504040204" charset="0"/>
                <a:ea typeface="Arial" panose="020B0604020202020204"/>
                <a:cs typeface="Verdana" panose="020B0604030504040204" charset="0"/>
                <a:sym typeface="+mn-ea"/>
              </a:rPr>
              <a:t>Fitted AE energy values to decay model</a:t>
            </a:r>
            <a:endParaRPr lang="en-GB" altLang="en-US" sz="1600" noProof="1">
              <a:latin typeface="Verdana" panose="020B0604030504040204" charset="0"/>
              <a:cs typeface="Verdana" panose="020B0604030504040204" charset="0"/>
              <a:sym typeface="+mn-ea"/>
            </a:endParaRPr>
          </a:p>
          <a:p>
            <a:pPr fontAlgn="auto">
              <a:buFont typeface="Arial" panose="020B0604020202020204" pitchFamily="34" charset="0"/>
              <a:buNone/>
            </a:pPr>
            <a:endParaRPr lang="en-GB" altLang="en-US" sz="1600" noProof="1">
              <a:latin typeface="Verdana" panose="020B0604030504040204" charset="0"/>
              <a:cs typeface="Verdana" panose="020B0604030504040204" charset="0"/>
            </a:endParaRPr>
          </a:p>
          <a:p>
            <a:pPr marL="285750" indent="-285750" fontAlgn="auto">
              <a:buFont typeface="Arial" panose="020B0604020202020204" pitchFamily="34" charset="0"/>
              <a:buChar char="•"/>
            </a:pPr>
            <a:r>
              <a:rPr lang="en-GB" altLang="en-US" sz="1600" noProof="1">
                <a:latin typeface="Verdana" panose="020B0604030504040204" charset="0"/>
                <a:ea typeface="Arial" panose="020B0604020202020204"/>
                <a:cs typeface="Verdana" panose="020B0604030504040204" charset="0"/>
                <a:sym typeface="+mn-ea"/>
              </a:rPr>
              <a:t>Linear regression analysis was performed </a:t>
            </a:r>
            <a:endParaRPr lang="en-GB" altLang="en-US" sz="1600" noProof="1">
              <a:latin typeface="Verdana" panose="020B0604030504040204" charset="0"/>
              <a:cs typeface="Verdana" panose="020B0604030504040204" charset="0"/>
              <a:sym typeface="+mn-ea"/>
            </a:endParaRPr>
          </a:p>
          <a:p>
            <a:pPr marL="285750" indent="-285750" fontAlgn="auto">
              <a:buFont typeface="Arial" panose="020B0604020202020204" pitchFamily="34" charset="0"/>
              <a:buChar char="•"/>
            </a:pPr>
            <a:endParaRPr lang="en-GB" altLang="en-US" sz="1600" noProof="1">
              <a:latin typeface="Verdana" panose="020B0604030504040204" charset="0"/>
              <a:cs typeface="Verdana" panose="020B0604030504040204" charset="0"/>
            </a:endParaRPr>
          </a:p>
          <a:p>
            <a:pPr fontAlgn="auto">
              <a:buFont typeface="Arial" panose="020B0604020202020204" pitchFamily="34" charset="0"/>
            </a:pPr>
            <a:endParaRPr lang="en-GB" altLang="en-US" sz="1600" noProof="1">
              <a:latin typeface="Verdana" panose="020B0604030504040204" charset="0"/>
              <a:cs typeface="Verdana" panose="020B0604030504040204" charset="0"/>
            </a:endParaRPr>
          </a:p>
          <a:p>
            <a:pPr fontAlgn="auto"/>
            <a:r>
              <a:rPr lang="en-GB" altLang="en-US" sz="1600" noProof="1">
                <a:latin typeface="Verdana" panose="020B0604030504040204" charset="0"/>
                <a:ea typeface="Arial" panose="020B0604020202020204"/>
                <a:cs typeface="Verdana" panose="020B0604030504040204" charset="0"/>
              </a:rPr>
              <a:t>      Aluminium: α = 0.263/cm</a:t>
            </a:r>
            <a:endParaRPr lang="en-GB" altLang="en-US" sz="1600" noProof="1">
              <a:latin typeface="Verdana" panose="020B0604030504040204" charset="0"/>
              <a:cs typeface="Verdana" panose="020B0604030504040204" charset="0"/>
            </a:endParaRPr>
          </a:p>
          <a:p>
            <a:pPr fontAlgn="auto"/>
            <a:r>
              <a:rPr lang="en-GB" altLang="en-US" sz="1600" noProof="1">
                <a:latin typeface="Verdana" panose="020B0604030504040204" charset="0"/>
                <a:ea typeface="Arial" panose="020B0604020202020204"/>
                <a:cs typeface="Verdana" panose="020B0604030504040204" charset="0"/>
              </a:rPr>
              <a:t>       Steel: α = 0.00125/cm</a:t>
            </a:r>
            <a:endParaRPr lang="en-GB" altLang="en-US" sz="1600" noProof="1">
              <a:latin typeface="Verdana" panose="020B0604030504040204" charset="0"/>
              <a:cs typeface="Verdana" panose="020B0604030504040204" charset="0"/>
            </a:endParaRPr>
          </a:p>
          <a:p>
            <a:pPr fontAlgn="auto"/>
            <a:endParaRPr lang="en-GB" altLang="en-US" sz="1600" noProof="1">
              <a:latin typeface="Verdana" panose="020B0604030504040204" charset="0"/>
              <a:cs typeface="Verdana" panose="020B0604030504040204" charset="0"/>
            </a:endParaRPr>
          </a:p>
          <a:p>
            <a:pPr marL="285750" indent="-285750" fontAlgn="auto">
              <a:buFont typeface="Arial" panose="020B0604020202020204" pitchFamily="34" charset="0"/>
              <a:buChar char="•"/>
            </a:pPr>
            <a:r>
              <a:rPr lang="en-GB" altLang="en-US" sz="1600" noProof="1">
                <a:latin typeface="Verdana" panose="020B0604030504040204" charset="0"/>
                <a:ea typeface="Arial" panose="020B0604020202020204"/>
                <a:cs typeface="Verdana" panose="020B0604030504040204" charset="0"/>
              </a:rPr>
              <a:t>Aluminium shows significantly higher attenuation rate than steel.</a:t>
            </a:r>
            <a:endParaRPr lang="en-GB" altLang="en-US" sz="1600" noProof="1">
              <a:latin typeface="Verdana" panose="020B0604030504040204" charset="0"/>
              <a:cs typeface="Verdana" panose="020B0604030504040204" charset="0"/>
            </a:endParaRPr>
          </a:p>
        </p:txBody>
      </p:sp>
      <p:pic>
        <p:nvPicPr>
          <p:cNvPr id="46089" name="Image 864" descr="Robert Gordon University : Rankings, Fees &amp; Courses Details ..."/>
          <p:cNvPicPr/>
          <p:nvPr>
            <p:custDataLst>
              <p:tags r:id="rId1"/>
            </p:custDataLst>
          </p:nvPr>
        </p:nvPicPr>
        <p:blipFill>
          <a:blip r:embed="rId12"/>
          <a:stretch>
            <a:fillRect/>
          </a:stretch>
        </p:blipFill>
        <p:spPr>
          <a:xfrm>
            <a:off x="609600" y="246063"/>
            <a:ext cx="795338" cy="796925"/>
          </a:xfrm>
          <a:prstGeom prst="rect">
            <a:avLst/>
          </a:prstGeom>
          <a:noFill/>
          <a:ln w="9525">
            <a:noFill/>
          </a:ln>
        </p:spPr>
      </p:pic>
      <p:pic>
        <p:nvPicPr>
          <p:cNvPr id="46090" name="Picture 4" descr="PTDF – Petroleum Technology Development Fund"/>
          <p:cNvPicPr>
            <a:picLocks noChangeAspect="1"/>
          </p:cNvPicPr>
          <p:nvPr>
            <p:custDataLst>
              <p:tags r:id="rId2"/>
            </p:custDataLst>
          </p:nvPr>
        </p:nvPicPr>
        <p:blipFill>
          <a:blip r:embed="rId13"/>
          <a:stretch>
            <a:fillRect/>
          </a:stretch>
        </p:blipFill>
        <p:spPr>
          <a:xfrm>
            <a:off x="8721725" y="165100"/>
            <a:ext cx="1044575" cy="877888"/>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3"/>
          <p:cNvSpPr txBox="1"/>
          <p:nvPr/>
        </p:nvSpPr>
        <p:spPr>
          <a:xfrm>
            <a:off x="3968750" y="266700"/>
            <a:ext cx="4064000" cy="796925"/>
          </a:xfrm>
          <a:prstGeom prst="rect">
            <a:avLst/>
          </a:prstGeom>
          <a:noFill/>
          <a:ln w="9525">
            <a:noFill/>
          </a:ln>
        </p:spPr>
        <p:txBody>
          <a:bodyPr wrap="square" anchor="t" anchorCtr="0"/>
          <a:lstStyle/>
          <a:p>
            <a:r>
              <a:rPr lang="en-GB" altLang="en-US" sz="4000" b="1">
                <a:latin typeface="Verdana" panose="020B0604030504040204" charset="0"/>
                <a:ea typeface="Arial" panose="020B0604020202020204"/>
              </a:rPr>
              <a:t>Summary</a:t>
            </a:r>
          </a:p>
        </p:txBody>
      </p:sp>
      <p:sp>
        <p:nvSpPr>
          <p:cNvPr id="5" name="Text Box 4"/>
          <p:cNvSpPr txBox="1"/>
          <p:nvPr/>
        </p:nvSpPr>
        <p:spPr>
          <a:xfrm>
            <a:off x="1235710" y="1384300"/>
            <a:ext cx="9262745" cy="5473700"/>
          </a:xfrm>
          <a:prstGeom prst="rect">
            <a:avLst/>
          </a:prstGeom>
        </p:spPr>
        <p:txBody>
          <a:bodyPr wrap="square">
            <a:noAutofit/>
          </a:bodyPr>
          <a:lstStyle/>
          <a:p>
            <a:pPr marL="342900" indent="-342900" fontAlgn="auto">
              <a:buFont typeface="Arial" panose="020B0604020202020204" pitchFamily="34" charset="0"/>
              <a:buChar char="•"/>
            </a:pPr>
            <a:endParaRPr lang="en-US" altLang="zh-CN" sz="1800">
              <a:latin typeface="Verdana" panose="020B0604030504040204" charset="0"/>
              <a:cs typeface="Verdana" panose="020B0604030504040204" charset="0"/>
              <a:sym typeface="+mn-ea"/>
            </a:endParaRPr>
          </a:p>
          <a:p>
            <a:pPr marL="342900" indent="-342900" fontAlgn="auto">
              <a:buFont typeface="Arial" panose="020B0604020202020204" pitchFamily="34" charset="0"/>
              <a:buChar char="•"/>
            </a:pPr>
            <a:r>
              <a:rPr lang="en-GB" altLang="en-US" sz="1800">
                <a:latin typeface="Verdana" panose="020B0604030504040204" charset="0"/>
                <a:cs typeface="Verdana" panose="020B0604030504040204" charset="0"/>
                <a:sym typeface="+mn-ea"/>
              </a:rPr>
              <a:t>Material properties - d</a:t>
            </a:r>
            <a:r>
              <a:rPr lang="en-US" altLang="zh-CN" sz="1800">
                <a:latin typeface="Verdana" panose="020B0604030504040204" charset="0"/>
                <a:cs typeface="Verdana" panose="020B0604030504040204" charset="0"/>
                <a:sym typeface="+mn-ea"/>
              </a:rPr>
              <a:t>ensity and strength influence acoustic wave behaviours.</a:t>
            </a:r>
            <a:endParaRPr lang="en-US" altLang="zh-CN" sz="1800" noProof="1">
              <a:latin typeface="Verdana" panose="020B0604030504040204" charset="0"/>
              <a:cs typeface="Verdana" panose="020B0604030504040204" charset="0"/>
            </a:endParaRPr>
          </a:p>
          <a:p>
            <a:pPr fontAlgn="auto"/>
            <a:endParaRPr lang="en-US" altLang="zh-CN" sz="1800" noProof="1">
              <a:latin typeface="Verdana" panose="020B0604030504040204" charset="0"/>
              <a:cs typeface="Verdana" panose="020B0604030504040204" charset="0"/>
            </a:endParaRPr>
          </a:p>
          <a:p>
            <a:pPr marL="285750" indent="-285750" fontAlgn="auto">
              <a:buFont typeface="Arial" panose="020B0604020202020204" pitchFamily="34" charset="0"/>
              <a:buChar char="•"/>
            </a:pPr>
            <a:r>
              <a:rPr lang="en-US" altLang="zh-CN" sz="1800" noProof="1">
                <a:latin typeface="Verdana" panose="020B0604030504040204" charset="0"/>
                <a:ea typeface="Arial" panose="020B0604020202020204"/>
                <a:cs typeface="Verdana" panose="020B0604030504040204" charset="0"/>
              </a:rPr>
              <a:t>AE Energy and Frequency </a:t>
            </a:r>
            <a:r>
              <a:rPr lang="en-GB" altLang="en-US" sz="1800" noProof="1">
                <a:latin typeface="Verdana" panose="020B0604030504040204" charset="0"/>
                <a:ea typeface="Arial" panose="020B0604020202020204"/>
                <a:cs typeface="Verdana" panose="020B0604030504040204" charset="0"/>
              </a:rPr>
              <a:t>d</a:t>
            </a:r>
            <a:r>
              <a:rPr lang="en-US" altLang="zh-CN" sz="1800" noProof="1">
                <a:latin typeface="Verdana" panose="020B0604030504040204" charset="0"/>
                <a:ea typeface="Arial" panose="020B0604020202020204"/>
                <a:cs typeface="Verdana" panose="020B0604030504040204" charset="0"/>
              </a:rPr>
              <a:t>iffers in Steel and Aluminium Cylinders</a:t>
            </a:r>
          </a:p>
          <a:p>
            <a:pPr fontAlgn="auto">
              <a:buFont typeface="Arial" panose="020B0604020202020204" pitchFamily="34" charset="0"/>
            </a:pPr>
            <a:endParaRPr lang="en-US" altLang="zh-CN" sz="1800" noProof="1">
              <a:latin typeface="Verdana" panose="020B0604030504040204" charset="0"/>
              <a:ea typeface="Arial" panose="020B0604020202020204"/>
              <a:cs typeface="Verdana" panose="020B0604030504040204" charset="0"/>
            </a:endParaRPr>
          </a:p>
          <a:p>
            <a:pPr marL="342900" indent="-342900" fontAlgn="auto">
              <a:buFont typeface="Arial" panose="020B0604020202020204" pitchFamily="34" charset="0"/>
              <a:buChar char="•"/>
            </a:pPr>
            <a:r>
              <a:rPr lang="en-US" altLang="zh-CN" sz="1800" noProof="1">
                <a:latin typeface="Verdana" panose="020B0604030504040204" charset="0"/>
                <a:ea typeface="Arial" panose="020B0604020202020204"/>
                <a:cs typeface="Verdana" panose="020B0604030504040204" charset="0"/>
              </a:rPr>
              <a:t>Solid steel cylinders have lower AE energy and frequency.</a:t>
            </a:r>
          </a:p>
          <a:p>
            <a:pPr marL="342900" indent="-342900" fontAlgn="auto">
              <a:buFont typeface="Arial" panose="020B0604020202020204" pitchFamily="34" charset="0"/>
              <a:buChar char="•"/>
            </a:pPr>
            <a:endParaRPr lang="en-US" altLang="zh-CN" sz="1800" noProof="1">
              <a:latin typeface="Verdana" panose="020B0604030504040204" charset="0"/>
              <a:ea typeface="Arial" panose="020B0604020202020204"/>
              <a:cs typeface="Verdana" panose="020B0604030504040204" charset="0"/>
            </a:endParaRPr>
          </a:p>
          <a:p>
            <a:pPr marL="342900" indent="-342900" fontAlgn="auto">
              <a:buFont typeface="Arial" panose="020B0604020202020204" pitchFamily="34" charset="0"/>
              <a:buChar char="•"/>
            </a:pPr>
            <a:r>
              <a:rPr lang="en-GB" altLang="en-US" sz="1800">
                <a:latin typeface="Verdana" panose="020B0604030504040204" charset="0"/>
                <a:cs typeface="Verdana" panose="020B0604030504040204" charset="0"/>
                <a:sym typeface="+mn-ea"/>
              </a:rPr>
              <a:t>The applicability of </a:t>
            </a:r>
            <a:r>
              <a:rPr lang="en-US" altLang="zh-CN" sz="1800">
                <a:latin typeface="Verdana" panose="020B0604030504040204" charset="0"/>
                <a:cs typeface="Verdana" panose="020B0604030504040204" charset="0"/>
                <a:sym typeface="+mn-ea"/>
              </a:rPr>
              <a:t>P</a:t>
            </a:r>
            <a:r>
              <a:rPr lang="en-GB" altLang="en-US" sz="1800">
                <a:latin typeface="Verdana" panose="020B0604030504040204" charset="0"/>
                <a:cs typeface="Verdana" panose="020B0604030504040204" charset="0"/>
                <a:sym typeface="+mn-ea"/>
              </a:rPr>
              <a:t>LB</a:t>
            </a:r>
            <a:r>
              <a:rPr lang="en-US" altLang="zh-CN" sz="1800">
                <a:latin typeface="Verdana" panose="020B0604030504040204" charset="0"/>
                <a:cs typeface="Verdana" panose="020B0604030504040204" charset="0"/>
                <a:sym typeface="+mn-ea"/>
              </a:rPr>
              <a:t> for calibrating acoustic emission experimen</a:t>
            </a:r>
            <a:r>
              <a:rPr lang="en-GB" altLang="en-US" sz="1800">
                <a:latin typeface="Verdana" panose="020B0604030504040204" charset="0"/>
                <a:cs typeface="Verdana" panose="020B0604030504040204" charset="0"/>
                <a:sym typeface="+mn-ea"/>
              </a:rPr>
              <a:t>t set-up</a:t>
            </a:r>
            <a:r>
              <a:rPr lang="en-US" altLang="zh-CN" sz="1800">
                <a:latin typeface="Verdana" panose="020B0604030504040204" charset="0"/>
                <a:cs typeface="Verdana" panose="020B0604030504040204" charset="0"/>
                <a:sym typeface="+mn-ea"/>
              </a:rPr>
              <a:t>.</a:t>
            </a:r>
            <a:endParaRPr lang="en-US" altLang="zh-CN" sz="1800" noProof="1">
              <a:latin typeface="Verdana" panose="020B0604030504040204" charset="0"/>
              <a:cs typeface="Verdana" panose="020B0604030504040204" charset="0"/>
            </a:endParaRPr>
          </a:p>
          <a:p>
            <a:pPr fontAlgn="auto"/>
            <a:r>
              <a:rPr lang="en-US" altLang="zh-CN" sz="1800">
                <a:latin typeface="Verdana" panose="020B0604030504040204" charset="0"/>
                <a:cs typeface="Verdana" panose="020B0604030504040204" charset="0"/>
                <a:sym typeface="+mn-ea"/>
              </a:rPr>
              <a:t> </a:t>
            </a:r>
            <a:endParaRPr lang="en-US" altLang="zh-CN" sz="1800" noProof="1">
              <a:latin typeface="Verdana" panose="020B0604030504040204" charset="0"/>
              <a:cs typeface="Verdana" panose="020B0604030504040204" charset="0"/>
            </a:endParaRPr>
          </a:p>
          <a:p>
            <a:pPr marL="342900" indent="-342900" fontAlgn="auto">
              <a:buFont typeface="Arial" panose="020B0604020202020204" pitchFamily="34" charset="0"/>
              <a:buChar char="•"/>
            </a:pPr>
            <a:r>
              <a:rPr lang="en-US" altLang="zh-CN" sz="1800">
                <a:latin typeface="Verdana" panose="020B0604030504040204" charset="0"/>
                <a:cs typeface="Verdana" panose="020B0604030504040204" charset="0"/>
                <a:sym typeface="+mn-ea"/>
              </a:rPr>
              <a:t>Study emphasizes importance of understanding material-specific acoustic behaviours</a:t>
            </a:r>
            <a:r>
              <a:rPr lang="en-GB" altLang="en-US" sz="1800">
                <a:latin typeface="Verdana" panose="020B0604030504040204" charset="0"/>
                <a:cs typeface="Verdana" panose="020B0604030504040204" charset="0"/>
                <a:sym typeface="+mn-ea"/>
              </a:rPr>
              <a:t> and attenuation mechanism in metals</a:t>
            </a:r>
            <a:r>
              <a:rPr lang="en-US" altLang="zh-CN" sz="1800">
                <a:latin typeface="Verdana" panose="020B0604030504040204" charset="0"/>
                <a:cs typeface="Verdana" panose="020B0604030504040204" charset="0"/>
                <a:sym typeface="+mn-ea"/>
              </a:rPr>
              <a:t>.</a:t>
            </a:r>
            <a:endParaRPr lang="en-US" altLang="zh-CN" sz="1800" noProof="1">
              <a:latin typeface="Verdana" panose="020B0604030504040204" charset="0"/>
              <a:cs typeface="Verdana" panose="020B0604030504040204" charset="0"/>
            </a:endParaRPr>
          </a:p>
          <a:p>
            <a:pPr marL="342900" indent="-342900" fontAlgn="auto">
              <a:buFont typeface="Arial" panose="020B0604020202020204" pitchFamily="34" charset="0"/>
              <a:buChar char="•"/>
            </a:pPr>
            <a:endParaRPr lang="en-US" altLang="zh-CN" sz="1800" noProof="1">
              <a:latin typeface="Verdana" panose="020B0604030504040204" charset="0"/>
              <a:ea typeface="Arial" panose="020B0604020202020204"/>
              <a:cs typeface="Verdana" panose="020B0604030504040204" charset="0"/>
              <a:sym typeface="+mn-ea"/>
            </a:endParaRPr>
          </a:p>
          <a:p>
            <a:pPr marL="342900" indent="-342900" fontAlgn="auto">
              <a:buFont typeface="Arial" panose="020B0604020202020204" pitchFamily="34" charset="0"/>
              <a:buChar char="•"/>
            </a:pPr>
            <a:r>
              <a:rPr lang="en-GB" altLang="en-US" sz="1800" noProof="1">
                <a:latin typeface="Verdana" panose="020B0604030504040204" charset="0"/>
                <a:ea typeface="Arial" panose="020B0604020202020204"/>
                <a:cs typeface="Verdana" panose="020B0604030504040204" charset="0"/>
              </a:rPr>
              <a:t>The </a:t>
            </a:r>
            <a:r>
              <a:rPr lang="en-US" altLang="zh-CN" sz="1800" noProof="1">
                <a:latin typeface="Verdana" panose="020B0604030504040204" charset="0"/>
                <a:ea typeface="Arial" panose="020B0604020202020204"/>
                <a:cs typeface="Verdana" panose="020B0604030504040204" charset="0"/>
              </a:rPr>
              <a:t>Response model provides theoretical foundation for future structural AE monitoring of pipes</a:t>
            </a:r>
            <a:r>
              <a:rPr lang="en-GB" altLang="en-US" sz="1800" noProof="1">
                <a:latin typeface="Verdana" panose="020B0604030504040204" charset="0"/>
                <a:ea typeface="Arial" panose="020B0604020202020204"/>
                <a:cs typeface="Verdana" panose="020B0604030504040204" charset="0"/>
              </a:rPr>
              <a:t>.</a:t>
            </a:r>
            <a:endParaRPr lang="en-US" altLang="zh-CN" sz="1800" noProof="1">
              <a:latin typeface="Verdana" panose="020B0604030504040204" charset="0"/>
              <a:ea typeface="Arial" panose="020B0604020202020204"/>
              <a:cs typeface="Verdana" panose="020B0604030504040204" charset="0"/>
            </a:endParaRPr>
          </a:p>
          <a:p>
            <a:pPr marL="342900" indent="-342900" fontAlgn="auto">
              <a:buFont typeface="Arial" panose="020B0604020202020204" pitchFamily="34" charset="0"/>
              <a:buChar char="•"/>
            </a:pPr>
            <a:endParaRPr lang="en-US" altLang="zh-CN" sz="1800" noProof="1">
              <a:latin typeface="Verdana" panose="020B0604030504040204" charset="0"/>
              <a:ea typeface="Arial" panose="020B0604020202020204"/>
              <a:cs typeface="Verdana" panose="020B0604030504040204" charset="0"/>
            </a:endParaRPr>
          </a:p>
          <a:p>
            <a:pPr marL="342900" indent="-342900" fontAlgn="auto">
              <a:buFont typeface="Arial" panose="020B0604020202020204" pitchFamily="34" charset="0"/>
              <a:buChar char="•"/>
            </a:pPr>
            <a:endParaRPr lang="en-US" altLang="zh-CN" sz="1800" noProof="1">
              <a:latin typeface="Verdana" panose="020B0604030504040204" charset="0"/>
              <a:ea typeface="Arial" panose="020B0604020202020204"/>
              <a:cs typeface="Verdana" panose="020B0604030504040204" charset="0"/>
            </a:endParaRPr>
          </a:p>
          <a:p>
            <a:pPr marL="342900" indent="-342900" fontAlgn="auto">
              <a:buFont typeface="Arial" panose="020B0604020202020204" pitchFamily="34" charset="0"/>
              <a:buChar char="•"/>
            </a:pPr>
            <a:endParaRPr lang="en-US" altLang="zh-CN" sz="1800" noProof="1">
              <a:latin typeface="Verdana" panose="020B0604030504040204" charset="0"/>
              <a:ea typeface="Arial" panose="020B0604020202020204"/>
              <a:cs typeface="Verdana" panose="020B0604030504040204" charset="0"/>
            </a:endParaRPr>
          </a:p>
          <a:p>
            <a:pPr marL="342900" indent="-342900" fontAlgn="auto">
              <a:buFont typeface="Arial" panose="020B0604020202020204" pitchFamily="34" charset="0"/>
              <a:buChar char="•"/>
            </a:pPr>
            <a:endParaRPr lang="en-US" altLang="zh-CN" sz="1800" noProof="1">
              <a:latin typeface="Verdana" panose="020B0604030504040204" charset="0"/>
              <a:ea typeface="Arial" panose="020B0604020202020204"/>
              <a:cs typeface="Verdana" panose="020B0604030504040204" charset="0"/>
            </a:endParaRPr>
          </a:p>
          <a:p>
            <a:pPr marL="342900" indent="-342900" fontAlgn="auto">
              <a:buFont typeface="Arial" panose="020B0604020202020204" pitchFamily="34" charset="0"/>
              <a:buChar char="•"/>
            </a:pPr>
            <a:endParaRPr lang="en-US" altLang="zh-CN" sz="1800" noProof="1">
              <a:latin typeface="Verdana" panose="020B0604030504040204" charset="0"/>
              <a:cs typeface="Verdana" panose="020B0604030504040204" charset="0"/>
            </a:endParaRPr>
          </a:p>
          <a:p>
            <a:pPr marL="342900" indent="-342900" fontAlgn="auto">
              <a:buFont typeface="Arial" panose="020B0604020202020204" pitchFamily="34" charset="0"/>
              <a:buChar char="•"/>
            </a:pPr>
            <a:endParaRPr lang="en-US" altLang="zh-CN" sz="1800" noProof="1">
              <a:latin typeface="Verdana" panose="020B0604030504040204" charset="0"/>
              <a:cs typeface="Verdana" panose="020B0604030504040204" charset="0"/>
            </a:endParaRPr>
          </a:p>
          <a:p>
            <a:pPr marL="342900" indent="-342900" fontAlgn="auto">
              <a:buFont typeface="Arial" panose="020B0604020202020204" pitchFamily="34" charset="0"/>
              <a:buChar char="•"/>
            </a:pPr>
            <a:endParaRPr lang="en-US" altLang="zh-CN" sz="1800" noProof="1">
              <a:latin typeface="Verdana" panose="020B0604030504040204" charset="0"/>
              <a:cs typeface="Verdana" panose="020B0604030504040204" charset="0"/>
            </a:endParaRPr>
          </a:p>
          <a:p>
            <a:pPr marL="285750" indent="-285750" fontAlgn="auto">
              <a:buFont typeface="Arial" panose="020B0604020202020204" pitchFamily="34" charset="0"/>
              <a:buChar char="•"/>
            </a:pPr>
            <a:endParaRPr lang="en-US" altLang="zh-CN" sz="1800" noProof="1">
              <a:latin typeface="Verdana" panose="020B0604030504040204" charset="0"/>
              <a:cs typeface="Verdana" panose="020B0604030504040204" charset="0"/>
            </a:endParaRPr>
          </a:p>
        </p:txBody>
      </p:sp>
      <p:pic>
        <p:nvPicPr>
          <p:cNvPr id="47107" name="Image 864" descr="Robert Gordon University : Rankings, Fees &amp; Courses Details ..."/>
          <p:cNvPicPr/>
          <p:nvPr>
            <p:custDataLst>
              <p:tags r:id="rId1"/>
            </p:custDataLst>
          </p:nvPr>
        </p:nvPicPr>
        <p:blipFill>
          <a:blip r:embed="rId4"/>
          <a:stretch>
            <a:fillRect/>
          </a:stretch>
        </p:blipFill>
        <p:spPr>
          <a:xfrm>
            <a:off x="441325" y="266700"/>
            <a:ext cx="793750" cy="796925"/>
          </a:xfrm>
          <a:prstGeom prst="rect">
            <a:avLst/>
          </a:prstGeom>
          <a:noFill/>
          <a:ln w="9525">
            <a:noFill/>
          </a:ln>
        </p:spPr>
      </p:pic>
      <p:pic>
        <p:nvPicPr>
          <p:cNvPr id="47108" name="Picture 4" descr="PTDF – Petroleum Technology Development Fund"/>
          <p:cNvPicPr>
            <a:picLocks noChangeAspect="1"/>
          </p:cNvPicPr>
          <p:nvPr>
            <p:custDataLst>
              <p:tags r:id="rId2"/>
            </p:custDataLst>
          </p:nvPr>
        </p:nvPicPr>
        <p:blipFill>
          <a:blip r:embed="rId5"/>
          <a:stretch>
            <a:fillRect/>
          </a:stretch>
        </p:blipFill>
        <p:spPr>
          <a:xfrm>
            <a:off x="8629650" y="249238"/>
            <a:ext cx="1104900" cy="814387"/>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Google Shape;231;p37"/>
          <p:cNvSpPr txBox="1"/>
          <p:nvPr/>
        </p:nvSpPr>
        <p:spPr>
          <a:xfrm>
            <a:off x="2037080" y="1826895"/>
            <a:ext cx="7482840" cy="544195"/>
          </a:xfrm>
          <a:prstGeom prst="rect">
            <a:avLst/>
          </a:prstGeom>
          <a:noFill/>
          <a:ln w="9525">
            <a:noFill/>
          </a:ln>
        </p:spPr>
        <p:txBody>
          <a:bodyPr wrap="square" lIns="91425" tIns="45700" rIns="91425" bIns="45700" anchor="t" anchorCtr="0"/>
          <a:lstStyle/>
          <a:p>
            <a:pPr algn="ctr">
              <a:buNone/>
            </a:pPr>
            <a:r>
              <a:rPr lang="en-US" altLang="en-GB" sz="2800" b="1">
                <a:latin typeface="Arial" panose="020B0604020202020204"/>
                <a:ea typeface="Arial" panose="020B0604020202020204"/>
              </a:rPr>
              <a:t>Acknowledgements / Thank You / Questions</a:t>
            </a:r>
          </a:p>
        </p:txBody>
      </p:sp>
      <p:sp>
        <p:nvSpPr>
          <p:cNvPr id="232" name="Google Shape;232;p37"/>
          <p:cNvSpPr txBox="1"/>
          <p:nvPr/>
        </p:nvSpPr>
        <p:spPr>
          <a:xfrm rot="10800000" flipV="1">
            <a:off x="2175510" y="2897505"/>
            <a:ext cx="7475855" cy="3213100"/>
          </a:xfrm>
          <a:prstGeom prst="rect">
            <a:avLst/>
          </a:prstGeom>
          <a:noFill/>
          <a:ln>
            <a:noFill/>
          </a:ln>
        </p:spPr>
        <p:txBody>
          <a:bodyPr spcFirstLastPara="1" wrap="square" lIns="91425" tIns="45700" rIns="91425" bIns="45700" anchor="t" anchorCtr="0">
            <a:noAutofit/>
          </a:bodyPr>
          <a:lstStyle/>
          <a:p>
            <a:pPr marR="0" fontAlgn="auto">
              <a:spcBef>
                <a:spcPts val="0"/>
              </a:spcBef>
              <a:spcAft>
                <a:spcPts val="0"/>
              </a:spcAft>
              <a:buClr>
                <a:srgbClr val="000000"/>
              </a:buClr>
              <a:buSzPts val="2000"/>
              <a:buFont typeface="Calibri" panose="020F0502020204030204"/>
              <a:buNone/>
            </a:pPr>
            <a:endParaRPr sz="2000" cap="none" noProof="1">
              <a:solidFill>
                <a:srgbClr val="000000"/>
              </a:solidFill>
              <a:latin typeface="Calibri" panose="020F0502020204030204"/>
              <a:ea typeface="Calibri" panose="020F0502020204030204"/>
              <a:cs typeface="Calibri" panose="020F0502020204030204"/>
              <a:sym typeface="Calibri" panose="020F0502020204030204"/>
            </a:endParaRPr>
          </a:p>
          <a:p>
            <a:pPr marL="285750" marR="0" indent="-285750" fontAlgn="auto">
              <a:spcBef>
                <a:spcPts val="0"/>
              </a:spcBef>
              <a:spcAft>
                <a:spcPts val="0"/>
              </a:spcAft>
              <a:buClr>
                <a:srgbClr val="000000"/>
              </a:buClr>
              <a:buSzPts val="2000"/>
              <a:buFont typeface="Arial" panose="020B0604020202020204" pitchFamily="34" charset="0"/>
              <a:buChar char="•"/>
            </a:pPr>
            <a:r>
              <a:rPr lang="en-GB" sz="1600" cap="none" noProof="1">
                <a:solidFill>
                  <a:srgbClr val="000000"/>
                </a:solidFill>
                <a:latin typeface="Verdana" panose="020B0604030504040204" charset="0"/>
                <a:ea typeface="Calibri" panose="020F0502020204030204"/>
                <a:cs typeface="Verdana" panose="020B0604030504040204" charset="0"/>
                <a:sym typeface="Calibri" panose="020F0502020204030204"/>
              </a:rPr>
              <a:t>The a</a:t>
            </a:r>
            <a:r>
              <a:rPr sz="1600" cap="none" noProof="1">
                <a:solidFill>
                  <a:srgbClr val="000000"/>
                </a:solidFill>
                <a:latin typeface="Verdana" panose="020B0604030504040204" charset="0"/>
                <a:ea typeface="Calibri" panose="020F0502020204030204"/>
                <a:cs typeface="Verdana" panose="020B0604030504040204" charset="0"/>
                <a:sym typeface="Calibri" panose="020F0502020204030204"/>
              </a:rPr>
              <a:t>uthor</a:t>
            </a:r>
            <a:r>
              <a:rPr lang="en-GB" sz="1600" cap="none" noProof="1">
                <a:solidFill>
                  <a:srgbClr val="000000"/>
                </a:solidFill>
                <a:latin typeface="Verdana" panose="020B0604030504040204" charset="0"/>
                <a:ea typeface="Calibri" panose="020F0502020204030204"/>
                <a:cs typeface="Verdana" panose="020B0604030504040204" charset="0"/>
                <a:sym typeface="Calibri" panose="020F0502020204030204"/>
              </a:rPr>
              <a:t>s</a:t>
            </a:r>
            <a:r>
              <a:rPr sz="1600" cap="none" noProof="1">
                <a:solidFill>
                  <a:srgbClr val="000000"/>
                </a:solidFill>
                <a:latin typeface="Verdana" panose="020B0604030504040204" charset="0"/>
                <a:ea typeface="Calibri" panose="020F0502020204030204"/>
                <a:cs typeface="Verdana" panose="020B0604030504040204" charset="0"/>
                <a:sym typeface="Calibri" panose="020F0502020204030204"/>
              </a:rPr>
              <a:t> express gratitude to </a:t>
            </a:r>
            <a:r>
              <a:rPr sz="1600" b="1" cap="none" noProof="1">
                <a:solidFill>
                  <a:srgbClr val="000000"/>
                </a:solidFill>
                <a:latin typeface="Verdana" panose="020B0604030504040204" charset="0"/>
                <a:ea typeface="Calibri" panose="020F0502020204030204"/>
                <a:cs typeface="Verdana" panose="020B0604030504040204" charset="0"/>
                <a:sym typeface="Calibri" panose="020F0502020204030204"/>
              </a:rPr>
              <a:t>PTDF</a:t>
            </a:r>
            <a:r>
              <a:rPr sz="1600" cap="none" noProof="1">
                <a:solidFill>
                  <a:srgbClr val="000000"/>
                </a:solidFill>
                <a:latin typeface="Verdana" panose="020B0604030504040204" charset="0"/>
                <a:ea typeface="Calibri" panose="020F0502020204030204"/>
                <a:cs typeface="Verdana" panose="020B0604030504040204" charset="0"/>
                <a:sym typeface="Calibri" panose="020F0502020204030204"/>
              </a:rPr>
              <a:t> Nigeria for funding research project via </a:t>
            </a:r>
            <a:r>
              <a:rPr sz="1600" b="1" cap="none" noProof="1">
                <a:solidFill>
                  <a:srgbClr val="000000"/>
                </a:solidFill>
                <a:latin typeface="Verdana" panose="020B0604030504040204" charset="0"/>
                <a:ea typeface="Calibri" panose="020F0502020204030204"/>
                <a:cs typeface="Verdana" panose="020B0604030504040204" charset="0"/>
                <a:sym typeface="Calibri" panose="020F0502020204030204"/>
              </a:rPr>
              <a:t>Robert Gordon</a:t>
            </a:r>
            <a:r>
              <a:rPr lang="en-GB" sz="1600" b="1" cap="none" noProof="1">
                <a:solidFill>
                  <a:srgbClr val="000000"/>
                </a:solidFill>
                <a:latin typeface="Verdana" panose="020B0604030504040204" charset="0"/>
                <a:ea typeface="Calibri" panose="020F0502020204030204"/>
                <a:cs typeface="Verdana" panose="020B0604030504040204" charset="0"/>
                <a:sym typeface="Calibri" panose="020F0502020204030204"/>
              </a:rPr>
              <a:t> </a:t>
            </a:r>
            <a:r>
              <a:rPr sz="1600" b="1" cap="none" noProof="1">
                <a:solidFill>
                  <a:srgbClr val="000000"/>
                </a:solidFill>
                <a:latin typeface="Verdana" panose="020B0604030504040204" charset="0"/>
                <a:ea typeface="Calibri" panose="020F0502020204030204"/>
                <a:cs typeface="Verdana" panose="020B0604030504040204" charset="0"/>
                <a:sym typeface="Calibri" panose="020F0502020204030204"/>
              </a:rPr>
              <a:t>University</a:t>
            </a:r>
            <a:r>
              <a:rPr lang="en-GB" sz="1600" b="1" cap="none" noProof="1">
                <a:solidFill>
                  <a:srgbClr val="000000"/>
                </a:solidFill>
                <a:latin typeface="Verdana" panose="020B0604030504040204" charset="0"/>
                <a:ea typeface="Calibri" panose="020F0502020204030204"/>
                <a:cs typeface="Verdana" panose="020B0604030504040204" charset="0"/>
                <a:sym typeface="Calibri" panose="020F0502020204030204"/>
              </a:rPr>
              <a:t> (RGU</a:t>
            </a:r>
            <a:r>
              <a:rPr lang="en-GB" sz="1600" cap="none" noProof="1">
                <a:solidFill>
                  <a:srgbClr val="000000"/>
                </a:solidFill>
                <a:latin typeface="Verdana" panose="020B0604030504040204" charset="0"/>
                <a:ea typeface="Calibri" panose="020F0502020204030204"/>
                <a:cs typeface="Verdana" panose="020B0604030504040204" charset="0"/>
                <a:sym typeface="Calibri" panose="020F0502020204030204"/>
              </a:rPr>
              <a:t>) UK</a:t>
            </a:r>
            <a:r>
              <a:rPr sz="1600" cap="none" noProof="1">
                <a:solidFill>
                  <a:srgbClr val="000000"/>
                </a:solidFill>
                <a:latin typeface="Verdana" panose="020B0604030504040204" charset="0"/>
                <a:ea typeface="Calibri" panose="020F0502020204030204"/>
                <a:cs typeface="Verdana" panose="020B0604030504040204" charset="0"/>
                <a:sym typeface="Calibri" panose="020F0502020204030204"/>
              </a:rPr>
              <a:t>.</a:t>
            </a:r>
          </a:p>
          <a:p>
            <a:pPr marL="285750" marR="0" indent="-285750" fontAlgn="auto">
              <a:spcBef>
                <a:spcPts val="0"/>
              </a:spcBef>
              <a:spcAft>
                <a:spcPts val="0"/>
              </a:spcAft>
              <a:buClr>
                <a:srgbClr val="7EBA31"/>
              </a:buClr>
              <a:buSzPts val="2000"/>
              <a:buFont typeface="Arial" panose="020B0604020202020204" pitchFamily="34" charset="0"/>
              <a:buChar char="•"/>
            </a:pPr>
            <a:endParaRPr sz="1600" cap="none" noProof="1">
              <a:solidFill>
                <a:srgbClr val="000000"/>
              </a:solidFill>
              <a:latin typeface="Verdana" panose="020B0604030504040204" charset="0"/>
              <a:ea typeface="Calibri" panose="020F0502020204030204"/>
              <a:cs typeface="Verdana" panose="020B0604030504040204" charset="0"/>
              <a:sym typeface="Calibri" panose="020F0502020204030204"/>
            </a:endParaRPr>
          </a:p>
          <a:p>
            <a:pPr marL="285750" marR="0" indent="-285750" fontAlgn="auto">
              <a:spcBef>
                <a:spcPts val="0"/>
              </a:spcBef>
              <a:spcAft>
                <a:spcPts val="0"/>
              </a:spcAft>
              <a:buClr>
                <a:srgbClr val="7EBA31"/>
              </a:buClr>
              <a:buSzPts val="2000"/>
              <a:buFont typeface="Arial" panose="020B0604020202020204" pitchFamily="34" charset="0"/>
              <a:buChar char="•"/>
            </a:pPr>
            <a:endParaRPr sz="1600" cap="none" noProof="1">
              <a:solidFill>
                <a:srgbClr val="000000"/>
              </a:solidFill>
              <a:latin typeface="Verdana" panose="020B0604030504040204" charset="0"/>
              <a:ea typeface="Calibri" panose="020F0502020204030204"/>
              <a:cs typeface="Verdana" panose="020B0604030504040204" charset="0"/>
              <a:sym typeface="Calibri" panose="020F0502020204030204"/>
            </a:endParaRPr>
          </a:p>
          <a:p>
            <a:pPr marL="285750" marR="0" indent="-285750" fontAlgn="auto">
              <a:spcBef>
                <a:spcPts val="0"/>
              </a:spcBef>
              <a:spcAft>
                <a:spcPts val="0"/>
              </a:spcAft>
              <a:buClr>
                <a:srgbClr val="7EBA31"/>
              </a:buClr>
              <a:buSzPts val="2000"/>
              <a:buFont typeface="Arial" panose="020B0604020202020204" pitchFamily="34" charset="0"/>
              <a:buChar char="•"/>
            </a:pPr>
            <a:r>
              <a:rPr lang="en-GB" sz="1600" cap="none" noProof="1">
                <a:solidFill>
                  <a:srgbClr val="000000"/>
                </a:solidFill>
                <a:latin typeface="Verdana" panose="020B0604030504040204" charset="0"/>
                <a:ea typeface="Calibri" panose="020F0502020204030204"/>
                <a:cs typeface="Verdana" panose="020B0604030504040204" charset="0"/>
                <a:sym typeface="Calibri" panose="020F0502020204030204"/>
              </a:rPr>
              <a:t>Special thanks to </a:t>
            </a:r>
            <a:r>
              <a:rPr lang="en-GB" sz="1600" b="1" cap="none" noProof="1">
                <a:solidFill>
                  <a:srgbClr val="000000"/>
                </a:solidFill>
                <a:latin typeface="Verdana" panose="020B0604030504040204" charset="0"/>
                <a:ea typeface="Calibri" panose="020F0502020204030204"/>
                <a:cs typeface="Verdana" panose="020B0604030504040204" charset="0"/>
                <a:sym typeface="Calibri" panose="020F0502020204030204"/>
              </a:rPr>
              <a:t>Dr. Judith Abolle-Okoyeagu</a:t>
            </a:r>
            <a:r>
              <a:rPr lang="en-GB" sz="1600" cap="none" noProof="1">
                <a:solidFill>
                  <a:srgbClr val="000000"/>
                </a:solidFill>
                <a:latin typeface="Verdana" panose="020B0604030504040204" charset="0"/>
                <a:ea typeface="Calibri" panose="020F0502020204030204"/>
                <a:cs typeface="Verdana" panose="020B0604030504040204" charset="0"/>
                <a:sym typeface="Calibri" panose="020F0502020204030204"/>
              </a:rPr>
              <a:t> and </a:t>
            </a:r>
            <a:r>
              <a:rPr lang="en-GB" sz="1600" b="1" cap="none" noProof="1">
                <a:solidFill>
                  <a:srgbClr val="000000"/>
                </a:solidFill>
                <a:latin typeface="Verdana" panose="020B0604030504040204" charset="0"/>
                <a:ea typeface="Calibri" panose="020F0502020204030204"/>
                <a:cs typeface="Verdana" panose="020B0604030504040204" charset="0"/>
                <a:sym typeface="Calibri" panose="020F0502020204030204"/>
              </a:rPr>
              <a:t>Dr Ketan Pancholi</a:t>
            </a:r>
            <a:r>
              <a:rPr lang="en-GB" sz="1600" cap="none" noProof="1">
                <a:solidFill>
                  <a:srgbClr val="000000"/>
                </a:solidFill>
                <a:latin typeface="Verdana" panose="020B0604030504040204" charset="0"/>
                <a:ea typeface="Calibri" panose="020F0502020204030204"/>
                <a:cs typeface="Verdana" panose="020B0604030504040204" charset="0"/>
                <a:sym typeface="Calibri" panose="020F0502020204030204"/>
              </a:rPr>
              <a:t> who offered professional supervision for this research work.</a:t>
            </a:r>
            <a:endParaRPr sz="1600" cap="none" noProof="1">
              <a:solidFill>
                <a:srgbClr val="000000"/>
              </a:solidFill>
              <a:latin typeface="Verdana" panose="020B0604030504040204" charset="0"/>
              <a:ea typeface="Calibri" panose="020F0502020204030204"/>
              <a:cs typeface="Verdana" panose="020B0604030504040204" charset="0"/>
              <a:sym typeface="Calibri" panose="020F0502020204030204"/>
            </a:endParaRPr>
          </a:p>
          <a:p>
            <a:pPr marL="342900" marR="0" indent="-342900" fontAlgn="auto">
              <a:spcBef>
                <a:spcPts val="0"/>
              </a:spcBef>
              <a:spcAft>
                <a:spcPts val="0"/>
              </a:spcAft>
              <a:buClr>
                <a:srgbClr val="7EBA31"/>
              </a:buClr>
              <a:buSzPts val="2000"/>
              <a:buFont typeface="Arial" panose="020B0604020202020204" pitchFamily="34" charset="0"/>
              <a:buChar char="•"/>
            </a:pPr>
            <a:endParaRPr sz="1600" cap="none" noProof="1">
              <a:solidFill>
                <a:srgbClr val="000000"/>
              </a:solidFill>
              <a:latin typeface="Verdana" panose="020B0604030504040204" charset="0"/>
              <a:ea typeface="Calibri" panose="020F0502020204030204"/>
              <a:cs typeface="Verdana" panose="020B0604030504040204" charset="0"/>
              <a:sym typeface="Calibri" panose="020F0502020204030204"/>
            </a:endParaRPr>
          </a:p>
          <a:p>
            <a:pPr marL="342900" marR="0" indent="-342900" fontAlgn="auto">
              <a:spcBef>
                <a:spcPts val="0"/>
              </a:spcBef>
              <a:spcAft>
                <a:spcPts val="0"/>
              </a:spcAft>
              <a:buClr>
                <a:srgbClr val="7EBA31"/>
              </a:buClr>
              <a:buSzPts val="2000"/>
              <a:buFont typeface="Arial" panose="020B0604020202020204" pitchFamily="34" charset="0"/>
              <a:buChar char="•"/>
            </a:pPr>
            <a:r>
              <a:rPr lang="en-GB" sz="1600" cap="none" noProof="1">
                <a:solidFill>
                  <a:srgbClr val="000000"/>
                </a:solidFill>
                <a:latin typeface="Verdana" panose="020B0604030504040204" charset="0"/>
                <a:ea typeface="Calibri" panose="020F0502020204030204"/>
                <a:cs typeface="Verdana" panose="020B0604030504040204" charset="0"/>
                <a:sym typeface="Calibri" panose="020F0502020204030204"/>
              </a:rPr>
              <a:t>Thank you all.</a:t>
            </a:r>
            <a:endParaRPr sz="1600" cap="none" noProof="1">
              <a:solidFill>
                <a:srgbClr val="000000"/>
              </a:solidFill>
              <a:latin typeface="Verdana" panose="020B0604030504040204" charset="0"/>
              <a:ea typeface="Calibri" panose="020F0502020204030204"/>
              <a:cs typeface="Verdana" panose="020B0604030504040204" charset="0"/>
              <a:sym typeface="Calibri" panose="020F0502020204030204"/>
            </a:endParaRPr>
          </a:p>
          <a:p>
            <a:pPr marL="342900" marR="0" indent="-342900" fontAlgn="auto">
              <a:spcBef>
                <a:spcPts val="0"/>
              </a:spcBef>
              <a:spcAft>
                <a:spcPts val="0"/>
              </a:spcAft>
              <a:buClr>
                <a:srgbClr val="7EBA31"/>
              </a:buClr>
              <a:buSzPts val="2000"/>
              <a:buFont typeface="Arial" panose="020B0604020202020204" pitchFamily="34" charset="0"/>
              <a:buChar char="•"/>
            </a:pPr>
            <a:endParaRPr sz="1600" cap="none" noProof="1">
              <a:solidFill>
                <a:srgbClr val="000000"/>
              </a:solidFill>
              <a:latin typeface="Verdana" panose="020B0604030504040204" charset="0"/>
              <a:ea typeface="Calibri" panose="020F0502020204030204"/>
              <a:cs typeface="Verdana" panose="020B0604030504040204" charset="0"/>
              <a:sym typeface="Calibri" panose="020F0502020204030204"/>
            </a:endParaRPr>
          </a:p>
          <a:p>
            <a:pPr marR="0" lvl="7" fontAlgn="auto">
              <a:spcBef>
                <a:spcPts val="0"/>
              </a:spcBef>
              <a:spcAft>
                <a:spcPts val="0"/>
              </a:spcAft>
              <a:buClr>
                <a:srgbClr val="7EBA31"/>
              </a:buClr>
              <a:buSzPts val="2000"/>
              <a:buFont typeface="Arial" panose="020B0604020202020204" pitchFamily="34" charset="0"/>
            </a:pPr>
            <a:r>
              <a:rPr lang="en-GB" altLang="en-US" sz="2400" b="1" i="1" u="none" strike="noStrike" cap="none" noProof="1">
                <a:solidFill>
                  <a:schemeClr val="bg2"/>
                </a:solidFill>
                <a:latin typeface="Verdana" panose="020B0604030504040204" charset="0"/>
                <a:ea typeface="Calibri" panose="020F0502020204030204"/>
                <a:cs typeface="Verdana" panose="020B0604030504040204" charset="0"/>
                <a:sym typeface="Calibri" panose="020F0502020204030204"/>
              </a:rPr>
              <a:t>o.fatukasi@rgu.ac.uk</a:t>
            </a:r>
            <a:endParaRPr lang="en-US" sz="2400" b="1" i="1" u="none" strike="noStrike" cap="none" noProof="1">
              <a:solidFill>
                <a:schemeClr val="bg2"/>
              </a:solidFill>
              <a:latin typeface="Verdana" panose="020B0604030504040204" charset="0"/>
              <a:ea typeface="Calibri" panose="020F0502020204030204"/>
              <a:cs typeface="Verdana" panose="020B0604030504040204" charset="0"/>
              <a:sym typeface="Calibri" panose="020F0502020204030204"/>
            </a:endParaRPr>
          </a:p>
          <a:p>
            <a:pPr marR="0" fontAlgn="auto">
              <a:spcBef>
                <a:spcPts val="0"/>
              </a:spcBef>
              <a:spcAft>
                <a:spcPts val="0"/>
              </a:spcAft>
              <a:buClr>
                <a:srgbClr val="7EBA31"/>
              </a:buClr>
              <a:buSzPts val="2000"/>
              <a:buFont typeface="Calibri" panose="020F0502020204030204"/>
              <a:buNone/>
            </a:pPr>
            <a:endParaRPr lang="en-US" sz="2400" b="1" i="1" u="none" strike="noStrike" cap="none" noProof="1">
              <a:solidFill>
                <a:schemeClr val="bg2"/>
              </a:solidFill>
              <a:latin typeface="Verdana" panose="020B0604030504040204" charset="0"/>
              <a:ea typeface="Calibri" panose="020F0502020204030204"/>
              <a:cs typeface="Verdana" panose="020B0604030504040204" charset="0"/>
              <a:sym typeface="Calibri" panose="020F0502020204030204"/>
            </a:endParaRPr>
          </a:p>
        </p:txBody>
      </p:sp>
      <p:pic>
        <p:nvPicPr>
          <p:cNvPr id="48131" name="Image 864" descr="Robert Gordon University : Rankings, Fees &amp; Courses Details ..."/>
          <p:cNvPicPr/>
          <p:nvPr>
            <p:custDataLst>
              <p:tags r:id="rId1"/>
            </p:custDataLst>
          </p:nvPr>
        </p:nvPicPr>
        <p:blipFill>
          <a:blip r:embed="rId5"/>
          <a:stretch>
            <a:fillRect/>
          </a:stretch>
        </p:blipFill>
        <p:spPr>
          <a:xfrm>
            <a:off x="554355" y="1758315"/>
            <a:ext cx="1621155" cy="1210310"/>
          </a:xfrm>
          <a:prstGeom prst="rect">
            <a:avLst/>
          </a:prstGeom>
          <a:noFill/>
          <a:ln w="9525">
            <a:noFill/>
          </a:ln>
        </p:spPr>
      </p:pic>
      <p:pic>
        <p:nvPicPr>
          <p:cNvPr id="48132" name="Picture 4" descr="PTDF – Petroleum Technology Development Fund"/>
          <p:cNvPicPr>
            <a:picLocks noChangeAspect="1"/>
          </p:cNvPicPr>
          <p:nvPr>
            <p:custDataLst>
              <p:tags r:id="rId2"/>
            </p:custDataLst>
          </p:nvPr>
        </p:nvPicPr>
        <p:blipFill>
          <a:blip r:embed="rId6"/>
          <a:stretch>
            <a:fillRect/>
          </a:stretch>
        </p:blipFill>
        <p:spPr>
          <a:xfrm>
            <a:off x="9818370" y="1826895"/>
            <a:ext cx="1675130" cy="127889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Google Shape;238;p38"/>
          <p:cNvPicPr preferRelativeResize="0"/>
          <p:nvPr/>
        </p:nvPicPr>
        <p:blipFill rotWithShape="1">
          <a:blip r:embed="rId5"/>
          <a:srcRect/>
          <a:stretch>
            <a:fillRect/>
          </a:stretch>
        </p:blipFill>
        <p:spPr>
          <a:xfrm>
            <a:off x="483816" y="1704747"/>
            <a:ext cx="1846634" cy="2157365"/>
          </a:xfrm>
          <a:prstGeom prst="roundRect">
            <a:avLst>
              <a:gd name="adj" fmla="val 8594"/>
            </a:avLst>
          </a:prstGeom>
          <a:solidFill>
            <a:srgbClr val="ECECEC"/>
          </a:solidFill>
          <a:ln>
            <a:noFill/>
          </a:ln>
          <a:effectLst>
            <a:reflection stA="38000" endPos="28000" dist="5000" dir="5400000" sy="-100000" algn="bl" rotWithShape="0"/>
          </a:effectLst>
        </p:spPr>
      </p:pic>
      <p:sp>
        <p:nvSpPr>
          <p:cNvPr id="239" name="Google Shape;239;p38"/>
          <p:cNvSpPr txBox="1"/>
          <p:nvPr/>
        </p:nvSpPr>
        <p:spPr>
          <a:xfrm>
            <a:off x="6332538" y="1592263"/>
            <a:ext cx="5391150" cy="601663"/>
          </a:xfrm>
          <a:prstGeom prst="rect">
            <a:avLst/>
          </a:prstGeom>
          <a:noFill/>
          <a:ln>
            <a:noFill/>
          </a:ln>
        </p:spPr>
        <p:txBody>
          <a:bodyPr spcFirstLastPara="1" wrap="square" lIns="91425" tIns="45700" rIns="91425" bIns="45700" anchor="t" anchorCtr="0">
            <a:noAutofit/>
          </a:bodyPr>
          <a:lstStyle/>
          <a:p>
            <a:pPr marR="0" fontAlgn="auto">
              <a:spcBef>
                <a:spcPts val="0"/>
              </a:spcBef>
              <a:spcAft>
                <a:spcPts val="0"/>
              </a:spcAft>
              <a:buNone/>
            </a:pPr>
            <a:r>
              <a:rPr lang="en-GB" altLang="en-US" sz="2000" cap="none" noProof="1">
                <a:solidFill>
                  <a:schemeClr val="dk1"/>
                </a:solidFill>
                <a:latin typeface="Verdana" panose="020B0604030504040204" charset="0"/>
                <a:ea typeface="Poppins Medium"/>
                <a:cs typeface="Verdana" panose="020B0604030504040204" charset="0"/>
                <a:sym typeface="Poppins Medium"/>
              </a:rPr>
              <a:t>Chief Superintendent of Fire</a:t>
            </a:r>
          </a:p>
          <a:p>
            <a:pPr marR="0" fontAlgn="auto">
              <a:spcBef>
                <a:spcPts val="0"/>
              </a:spcBef>
              <a:spcAft>
                <a:spcPts val="0"/>
              </a:spcAft>
              <a:buNone/>
            </a:pPr>
            <a:r>
              <a:rPr lang="en-GB" altLang="en-US" sz="2000" cap="none" noProof="1">
                <a:solidFill>
                  <a:schemeClr val="dk1"/>
                </a:solidFill>
                <a:latin typeface="Verdana" panose="020B0604030504040204" charset="0"/>
                <a:ea typeface="Poppins Medium"/>
                <a:cs typeface="Verdana" panose="020B0604030504040204" charset="0"/>
                <a:sym typeface="Poppins Medium"/>
              </a:rPr>
              <a:t>Federal Fire Service Nigeria</a:t>
            </a:r>
          </a:p>
        </p:txBody>
      </p:sp>
      <p:sp>
        <p:nvSpPr>
          <p:cNvPr id="50179" name="Google Shape;240;p38"/>
          <p:cNvSpPr/>
          <p:nvPr/>
        </p:nvSpPr>
        <p:spPr>
          <a:xfrm>
            <a:off x="6289675" y="1587500"/>
            <a:ext cx="34925" cy="461963"/>
          </a:xfrm>
          <a:custGeom>
            <a:avLst/>
            <a:gdLst/>
            <a:ahLst/>
            <a:cxnLst/>
            <a:rect l="0" t="0" r="0" b="0"/>
            <a:pathLst>
              <a:path w="4840605" h="1360804">
                <a:moveTo>
                  <a:pt x="4840304" y="0"/>
                </a:moveTo>
                <a:lnTo>
                  <a:pt x="0" y="0"/>
                </a:lnTo>
                <a:lnTo>
                  <a:pt x="0" y="1360519"/>
                </a:lnTo>
                <a:lnTo>
                  <a:pt x="4840304" y="1360519"/>
                </a:lnTo>
                <a:lnTo>
                  <a:pt x="4840304" y="0"/>
                </a:lnTo>
                <a:close/>
              </a:path>
            </a:pathLst>
          </a:custGeom>
          <a:solidFill>
            <a:srgbClr val="1C4587"/>
          </a:solidFill>
          <a:ln w="9525">
            <a:noFill/>
          </a:ln>
        </p:spPr>
        <p:txBody>
          <a:bodyPr/>
          <a:lstStyle/>
          <a:p>
            <a:endParaRPr lang="en-GB" altLang="en-US"/>
          </a:p>
        </p:txBody>
      </p:sp>
      <p:sp>
        <p:nvSpPr>
          <p:cNvPr id="241" name="Google Shape;241;p38"/>
          <p:cNvSpPr txBox="1"/>
          <p:nvPr/>
        </p:nvSpPr>
        <p:spPr>
          <a:xfrm>
            <a:off x="2868613" y="1668463"/>
            <a:ext cx="3106738" cy="336550"/>
          </a:xfrm>
          <a:prstGeom prst="rect">
            <a:avLst/>
          </a:prstGeom>
          <a:solidFill>
            <a:srgbClr val="00B050"/>
          </a:solidFill>
          <a:ln>
            <a:noFill/>
          </a:ln>
        </p:spPr>
        <p:txBody>
          <a:bodyPr spcFirstLastPara="1" wrap="square" lIns="91425" tIns="45700" rIns="91425" bIns="45700" anchor="t" anchorCtr="0">
            <a:spAutoFit/>
          </a:bodyPr>
          <a:lstStyle/>
          <a:p>
            <a:pPr marR="0" fontAlgn="auto">
              <a:spcBef>
                <a:spcPts val="0"/>
              </a:spcBef>
              <a:spcAft>
                <a:spcPts val="0"/>
              </a:spcAft>
              <a:buClr>
                <a:schemeClr val="lt1"/>
              </a:buClr>
              <a:buSzPts val="1800"/>
              <a:buFont typeface="Quattrocento Sans"/>
              <a:buNone/>
            </a:pPr>
            <a:r>
              <a:rPr lang="en-GB" altLang="en-US" sz="1600" b="1" cap="none" noProof="1">
                <a:solidFill>
                  <a:schemeClr val="lt1"/>
                </a:solidFill>
                <a:latin typeface="Verdana" panose="020B0604030504040204" charset="0"/>
                <a:ea typeface="Quattrocento Sans"/>
                <a:cs typeface="Verdana" panose="020B0604030504040204" charset="0"/>
                <a:sym typeface="Quattrocento Sans"/>
              </a:rPr>
              <a:t>Oluseyi Samuel Fatukasi</a:t>
            </a:r>
          </a:p>
        </p:txBody>
      </p:sp>
      <p:sp>
        <p:nvSpPr>
          <p:cNvPr id="242" name="Google Shape;242;p38"/>
          <p:cNvSpPr txBox="1"/>
          <p:nvPr/>
        </p:nvSpPr>
        <p:spPr>
          <a:xfrm>
            <a:off x="2762250" y="2643188"/>
            <a:ext cx="8963025" cy="4025900"/>
          </a:xfrm>
          <a:prstGeom prst="rect">
            <a:avLst/>
          </a:prstGeom>
          <a:noFill/>
          <a:ln>
            <a:noFill/>
          </a:ln>
        </p:spPr>
        <p:txBody>
          <a:bodyPr spcFirstLastPara="1" wrap="square" lIns="91425" tIns="45700" rIns="91425" bIns="45700" anchor="t" anchorCtr="0">
            <a:noAutofit/>
          </a:bodyPr>
          <a:lstStyle/>
          <a:p>
            <a:pPr marL="285750" marR="0" indent="-285750" fontAlgn="auto">
              <a:lnSpc>
                <a:spcPct val="115000"/>
              </a:lnSpc>
              <a:spcBef>
                <a:spcPts val="0"/>
              </a:spcBef>
              <a:spcAft>
                <a:spcPts val="0"/>
              </a:spcAft>
              <a:buFont typeface="Arial" panose="020B0604020202020204" pitchFamily="34" charset="0"/>
              <a:buChar char="•"/>
            </a:pPr>
            <a:r>
              <a:rPr cap="none" noProof="1">
                <a:solidFill>
                  <a:schemeClr val="dk1"/>
                </a:solidFill>
                <a:latin typeface="Verdana" panose="020B0604030504040204" charset="0"/>
                <a:ea typeface="Calibri" panose="020F0502020204030204"/>
                <a:cs typeface="Verdana" panose="020B0604030504040204" charset="0"/>
                <a:sym typeface="Calibri" panose="020F0502020204030204"/>
              </a:rPr>
              <a:t>Oluseyi Fatukasi is a distinguished professional in the field of disaster risk management and fire safety. He holds a master's degree in Disaster Risk Management and Development Studies from Ahmadu Bello University, Zaria, which has provided him with a solid academic foundation in his area of expertise.</a:t>
            </a:r>
          </a:p>
          <a:p>
            <a:pPr marR="0" fontAlgn="auto">
              <a:lnSpc>
                <a:spcPct val="115000"/>
              </a:lnSpc>
              <a:spcBef>
                <a:spcPts val="0"/>
              </a:spcBef>
              <a:spcAft>
                <a:spcPts val="0"/>
              </a:spcAft>
              <a:buNone/>
            </a:pPr>
            <a:endParaRPr cap="none" noProof="1">
              <a:solidFill>
                <a:schemeClr val="dk1"/>
              </a:solidFill>
              <a:latin typeface="Verdana" panose="020B0604030504040204" charset="0"/>
              <a:ea typeface="Calibri" panose="020F0502020204030204"/>
              <a:cs typeface="Verdana" panose="020B0604030504040204" charset="0"/>
              <a:sym typeface="Calibri" panose="020F0502020204030204"/>
            </a:endParaRPr>
          </a:p>
          <a:p>
            <a:pPr marL="285750" marR="0" indent="-285750" fontAlgn="auto">
              <a:lnSpc>
                <a:spcPct val="115000"/>
              </a:lnSpc>
              <a:spcBef>
                <a:spcPts val="0"/>
              </a:spcBef>
              <a:spcAft>
                <a:spcPts val="0"/>
              </a:spcAft>
              <a:buFont typeface="Arial" panose="020B0604020202020204" pitchFamily="34" charset="0"/>
              <a:buChar char="•"/>
            </a:pPr>
            <a:r>
              <a:rPr cap="none" noProof="1">
                <a:solidFill>
                  <a:schemeClr val="dk1"/>
                </a:solidFill>
                <a:latin typeface="Verdana" panose="020B0604030504040204" charset="0"/>
                <a:ea typeface="Calibri" panose="020F0502020204030204"/>
                <a:cs typeface="Verdana" panose="020B0604030504040204" charset="0"/>
                <a:sym typeface="Calibri" panose="020F0502020204030204"/>
              </a:rPr>
              <a:t>With over a decade of experience as a fire safety officer, Fatukasi has risen through the ranks to become a Chief Superintendent of Fire in the Federal Fire Service Nigeria. His extensive experience encompasses critical areas such as fire risk assessment of buildings and pipeline safety and disaster management.</a:t>
            </a:r>
          </a:p>
          <a:p>
            <a:pPr marR="0" fontAlgn="auto">
              <a:lnSpc>
                <a:spcPct val="115000"/>
              </a:lnSpc>
              <a:spcBef>
                <a:spcPts val="0"/>
              </a:spcBef>
              <a:spcAft>
                <a:spcPts val="0"/>
              </a:spcAft>
              <a:buNone/>
            </a:pPr>
            <a:endParaRPr cap="none" noProof="1">
              <a:solidFill>
                <a:schemeClr val="dk1"/>
              </a:solidFill>
              <a:latin typeface="Verdana" panose="020B0604030504040204" charset="0"/>
              <a:ea typeface="Calibri" panose="020F0502020204030204"/>
              <a:cs typeface="Verdana" panose="020B0604030504040204" charset="0"/>
              <a:sym typeface="Calibri" panose="020F0502020204030204"/>
            </a:endParaRPr>
          </a:p>
          <a:p>
            <a:pPr marL="285750" marR="0" indent="-285750" fontAlgn="auto">
              <a:lnSpc>
                <a:spcPct val="115000"/>
              </a:lnSpc>
              <a:spcBef>
                <a:spcPts val="0"/>
              </a:spcBef>
              <a:spcAft>
                <a:spcPts val="0"/>
              </a:spcAft>
              <a:buFont typeface="Arial" panose="020B0604020202020204" pitchFamily="34" charset="0"/>
              <a:buChar char="•"/>
            </a:pPr>
            <a:r>
              <a:rPr cap="none" noProof="1">
                <a:solidFill>
                  <a:schemeClr val="dk1"/>
                </a:solidFill>
                <a:latin typeface="Verdana" panose="020B0604030504040204" charset="0"/>
                <a:ea typeface="Calibri" panose="020F0502020204030204"/>
                <a:cs typeface="Verdana" panose="020B0604030504040204" charset="0"/>
                <a:sym typeface="Calibri" panose="020F0502020204030204"/>
              </a:rPr>
              <a:t>Fatukasi's research interests reflect his commitment to advancing the field of disaster prevention and management. He focuses on innovative approaches, particularly the use of Acoustic Emission techniques and the application of machine learning for pipeline monitoring. This cutting-edge research aims to enhance safety measures and reduce the risk of disasters in pipeline infrastructure.</a:t>
            </a:r>
          </a:p>
        </p:txBody>
      </p:sp>
      <p:pic>
        <p:nvPicPr>
          <p:cNvPr id="50182" name="Image 864" descr="Robert Gordon University : Rankings, Fees &amp; Courses Details ..."/>
          <p:cNvPicPr/>
          <p:nvPr>
            <p:custDataLst>
              <p:tags r:id="rId1"/>
            </p:custDataLst>
          </p:nvPr>
        </p:nvPicPr>
        <p:blipFill>
          <a:blip r:embed="rId6"/>
          <a:stretch>
            <a:fillRect/>
          </a:stretch>
        </p:blipFill>
        <p:spPr>
          <a:xfrm>
            <a:off x="1641475" y="236538"/>
            <a:ext cx="2128838" cy="796925"/>
          </a:xfrm>
          <a:prstGeom prst="rect">
            <a:avLst/>
          </a:prstGeom>
          <a:noFill/>
          <a:ln w="9525">
            <a:noFill/>
          </a:ln>
        </p:spPr>
      </p:pic>
      <p:pic>
        <p:nvPicPr>
          <p:cNvPr id="50183" name="Picture 4" descr="PTDF – Petroleum Technology Development Fund"/>
          <p:cNvPicPr>
            <a:picLocks noChangeAspect="1"/>
          </p:cNvPicPr>
          <p:nvPr>
            <p:custDataLst>
              <p:tags r:id="rId2"/>
            </p:custDataLst>
          </p:nvPr>
        </p:nvPicPr>
        <p:blipFill>
          <a:blip r:embed="rId7"/>
          <a:stretch>
            <a:fillRect/>
          </a:stretch>
        </p:blipFill>
        <p:spPr>
          <a:xfrm>
            <a:off x="6156325" y="236538"/>
            <a:ext cx="2489200" cy="814387"/>
          </a:xfrm>
          <a:prstGeom prst="rect">
            <a:avLst/>
          </a:prstGeom>
          <a:noFill/>
          <a:ln w="9525">
            <a:noFill/>
          </a:ln>
        </p:spPr>
      </p:pic>
      <p:pic>
        <p:nvPicPr>
          <p:cNvPr id="2" name="Picture 1" descr="WhatsApp Image 2024-07-20 at 19.18.09_ff023594"/>
          <p:cNvPicPr>
            <a:picLocks noChangeAspect="1"/>
          </p:cNvPicPr>
          <p:nvPr/>
        </p:nvPicPr>
        <p:blipFill>
          <a:blip r:embed="rId8"/>
          <a:stretch>
            <a:fillRect/>
          </a:stretch>
        </p:blipFill>
        <p:spPr>
          <a:xfrm>
            <a:off x="362585" y="1591945"/>
            <a:ext cx="2078990" cy="26460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lIns="91425" tIns="45700" rIns="91425" bIns="45700" anchor="t" anchorCtr="0">
            <a:noAutofit/>
          </a:bodyPr>
          <a:lstStyle/>
          <a:p>
            <a:pPr marL="0" marR="0" indent="0" algn="ctr" defTabSz="914400" rtl="0" eaLnBrk="1" fontAlgn="auto" latinLnBrk="0" hangingPunct="1">
              <a:lnSpc>
                <a:spcPct val="100000"/>
              </a:lnSpc>
              <a:spcBef>
                <a:spcPts val="0"/>
              </a:spcBef>
              <a:spcAft>
                <a:spcPts val="0"/>
              </a:spcAft>
              <a:buClr>
                <a:schemeClr val="dk1"/>
              </a:buClr>
              <a:buSzPts val="4400"/>
              <a:buFont typeface="Calibri" panose="020F0502020204030204"/>
              <a:buNone/>
            </a:pPr>
            <a:r>
              <a:rPr kumimoji="0" lang="en-GB" altLang="en-US" sz="3600" b="1"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Introduction</a:t>
            </a:r>
          </a:p>
        </p:txBody>
      </p:sp>
      <p:sp>
        <p:nvSpPr>
          <p:cNvPr id="5" name="Text Placeholder 4"/>
          <p:cNvSpPr>
            <a:spLocks noGrp="1"/>
          </p:cNvSpPr>
          <p:nvPr>
            <p:ph type="body" idx="1"/>
          </p:nvPr>
        </p:nvSpPr>
        <p:spPr>
          <a:xfrm>
            <a:off x="206375" y="1418590"/>
            <a:ext cx="3582670" cy="4998085"/>
          </a:xfrm>
        </p:spPr>
        <p:txBody>
          <a:bodyPr wrap="square"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panose="020B0604020202020204"/>
              <a:buChar char="•"/>
            </a:pPr>
            <a:r>
              <a:rPr kumimoji="0" lang="en-GB" altLang="en-US" sz="1600" b="0" i="0" u="none" strike="noStrike" kern="0" cap="none" spc="0" normalizeH="0" baseline="0" noProof="1">
                <a:solidFill>
                  <a:srgbClr val="000000"/>
                </a:solidFill>
                <a:latin typeface="Verdana" panose="020B0604030504040204" charset="0"/>
                <a:ea typeface="Arial" panose="020B0604020202020204"/>
                <a:cs typeface="Verdana" panose="020B0604030504040204" charset="0"/>
                <a:sym typeface="Arial" panose="020B0604020202020204"/>
              </a:rPr>
              <a:t>Pipellines are made from different types of metals.  </a:t>
            </a:r>
          </a:p>
          <a:p>
            <a:pPr marL="0" marR="0" lvl="0" indent="0" algn="l" defTabSz="914400" rtl="0" eaLnBrk="1" fontAlgn="auto" latinLnBrk="0" hangingPunct="1">
              <a:lnSpc>
                <a:spcPct val="100000"/>
              </a:lnSpc>
              <a:spcBef>
                <a:spcPts val="0"/>
              </a:spcBef>
              <a:spcAft>
                <a:spcPts val="0"/>
              </a:spcAft>
              <a:buClr>
                <a:srgbClr val="000000"/>
              </a:buClr>
              <a:buSzPts val="3200"/>
              <a:buFont typeface="Arial" panose="020B0604020202020204"/>
              <a:buNone/>
            </a:pPr>
            <a:r>
              <a:rPr kumimoji="0" lang="en-GB" altLang="en-US" sz="1600" b="0" i="0" u="none" strike="noStrike" kern="0" cap="none" spc="0" normalizeH="0" baseline="0" noProof="1">
                <a:solidFill>
                  <a:srgbClr val="000000"/>
                </a:solidFill>
                <a:latin typeface="Verdana" panose="020B0604030504040204" charset="0"/>
                <a:ea typeface="Arial" panose="020B0604020202020204"/>
                <a:cs typeface="Verdana" panose="020B0604030504040204" charset="0"/>
                <a:sym typeface="Arial" panose="020B0604020202020204"/>
              </a:rPr>
              <a:t>   </a:t>
            </a:r>
          </a:p>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panose="020B0604020202020204"/>
              <a:buChar char="•"/>
            </a:pPr>
            <a:r>
              <a:rPr kumimoji="0" lang="en-GB" altLang="en-US" sz="1600" b="0" i="0" u="none" strike="noStrike" kern="0" cap="none" spc="0" normalizeH="0" baseline="0" noProof="1">
                <a:solidFill>
                  <a:srgbClr val="000000"/>
                </a:solidFill>
                <a:latin typeface="Verdana" panose="020B0604030504040204" charset="0"/>
                <a:ea typeface="Arial" panose="020B0604020202020204"/>
                <a:cs typeface="Verdana" panose="020B0604030504040204" charset="0"/>
                <a:sym typeface="Arial" panose="020B0604020202020204"/>
              </a:rPr>
              <a:t>Carbon steel pipes for oil and gas transportation.</a:t>
            </a:r>
          </a:p>
          <a:p>
            <a:pPr marL="0" marR="0" lvl="0" indent="0" algn="l" defTabSz="914400" rtl="0" eaLnBrk="1" fontAlgn="auto" latinLnBrk="0" hangingPunct="1">
              <a:lnSpc>
                <a:spcPct val="100000"/>
              </a:lnSpc>
              <a:spcBef>
                <a:spcPts val="0"/>
              </a:spcBef>
              <a:spcAft>
                <a:spcPts val="0"/>
              </a:spcAft>
              <a:buClr>
                <a:srgbClr val="000000"/>
              </a:buClr>
              <a:buSzPts val="3200"/>
              <a:buFont typeface="Arial" panose="020B0604020202020204"/>
              <a:buNone/>
            </a:pPr>
            <a:endParaRPr kumimoji="0" lang="en-GB" altLang="en-US" sz="1600" b="0" i="0" u="none" strike="noStrike" kern="0" cap="none" spc="0" normalizeH="0" baseline="0" noProof="1">
              <a:solidFill>
                <a:srgbClr val="000000"/>
              </a:solidFill>
              <a:latin typeface="Verdana" panose="020B0604030504040204" charset="0"/>
              <a:ea typeface="Arial" panose="020B0604020202020204"/>
              <a:cs typeface="Verdana" panose="020B0604030504040204" charset="0"/>
              <a:sym typeface="Arial" panose="020B0604020202020204"/>
            </a:endParaRPr>
          </a:p>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panose="020B0604020202020204"/>
              <a:buChar char="•"/>
            </a:pPr>
            <a:r>
              <a:rPr kumimoji="0" lang="en-GB" altLang="en-US" sz="16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sym typeface="Arial" panose="020B0604020202020204"/>
              </a:rPr>
              <a:t>Aluminium pipes used compressed air systems.</a:t>
            </a:r>
          </a:p>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panose="020B0604020202020204"/>
              <a:buChar char="•"/>
            </a:pPr>
            <a:endParaRPr kumimoji="0" lang="en-GB" altLang="en-US" sz="16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sym typeface="Arial" panose="020B0604020202020204"/>
            </a:endParaRPr>
          </a:p>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panose="020B0604020202020204"/>
              <a:buChar char="•"/>
            </a:pPr>
            <a:r>
              <a:rPr kumimoji="0" lang="en-GB" altLang="en-US" sz="1600" b="0" i="0" u="none" strike="noStrike" kern="0" cap="none" spc="0" normalizeH="0" baseline="0" noProof="1">
                <a:solidFill>
                  <a:srgbClr val="000000"/>
                </a:solidFill>
                <a:latin typeface="Verdana" panose="020B0604030504040204" charset="0"/>
                <a:ea typeface="Arial" panose="020B0604020202020204"/>
                <a:cs typeface="Verdana" panose="020B0604030504040204" charset="0"/>
                <a:sym typeface="Arial" panose="020B0604020202020204"/>
              </a:rPr>
              <a:t>Pipe defects starts as micro-cracks. and progressess to failure</a:t>
            </a:r>
          </a:p>
          <a:p>
            <a:pPr marL="50800" marR="0" indent="0" algn="l" defTabSz="914400" rtl="0" eaLnBrk="1" fontAlgn="auto" latinLnBrk="0" hangingPunct="1">
              <a:lnSpc>
                <a:spcPct val="100000"/>
              </a:lnSpc>
              <a:spcBef>
                <a:spcPts val="560"/>
              </a:spcBef>
              <a:spcAft>
                <a:spcPts val="0"/>
              </a:spcAft>
              <a:buClr>
                <a:schemeClr val="dk1"/>
              </a:buClr>
              <a:buSzPts val="2800"/>
              <a:buFont typeface="Arial" panose="020B0604020202020204"/>
              <a:buNone/>
            </a:pPr>
            <a:endParaRPr kumimoji="0" lang="en-GB" altLang="en-US" sz="2800" b="0" i="0" u="none" strike="noStrike" kern="0" cap="none" spc="0" normalizeH="0" baseline="0" noProof="1">
              <a:solidFill>
                <a:schemeClr val="dk1"/>
              </a:solidFill>
              <a:latin typeface="Calibri" panose="020F0502020204030204"/>
              <a:ea typeface="Calibri" panose="020F0502020204030204"/>
              <a:cs typeface="Calibri" panose="020F0502020204030204"/>
            </a:endParaRPr>
          </a:p>
          <a:p>
            <a:pPr marL="457200" marR="0" indent="-406400" algn="l" defTabSz="914400" rtl="0" eaLnBrk="1" fontAlgn="auto" latinLnBrk="0" hangingPunct="1">
              <a:lnSpc>
                <a:spcPct val="100000"/>
              </a:lnSpc>
              <a:spcBef>
                <a:spcPts val="560"/>
              </a:spcBef>
              <a:spcAft>
                <a:spcPts val="0"/>
              </a:spcAft>
              <a:buClr>
                <a:schemeClr val="dk1"/>
              </a:buClr>
              <a:buSzPts val="2800"/>
              <a:buFont typeface="Arial" panose="020B0604020202020204"/>
              <a:buChar char="•"/>
            </a:pPr>
            <a:endParaRPr kumimoji="0" lang="en-GB" altLang="en-US" sz="2800" b="0" i="0" u="none" strike="noStrike" kern="0" cap="none" spc="0" normalizeH="0" baseline="0" noProof="1">
              <a:solidFill>
                <a:schemeClr val="dk1"/>
              </a:solidFill>
              <a:latin typeface="Calibri" panose="020F0502020204030204"/>
              <a:ea typeface="Calibri" panose="020F0502020204030204"/>
              <a:cs typeface="Calibri" panose="020F0502020204030204"/>
            </a:endParaRPr>
          </a:p>
        </p:txBody>
      </p:sp>
      <p:sp>
        <p:nvSpPr>
          <p:cNvPr id="6" name="Text Placeholder 5"/>
          <p:cNvSpPr>
            <a:spLocks noGrp="1"/>
          </p:cNvSpPr>
          <p:nvPr>
            <p:ph type="body" idx="2"/>
          </p:nvPr>
        </p:nvSpPr>
        <p:spPr>
          <a:xfrm>
            <a:off x="8262620" y="1547495"/>
            <a:ext cx="3761740" cy="2731135"/>
          </a:xfrm>
        </p:spPr>
        <p:txBody>
          <a:bodyPr wrap="square" lIns="91425" tIns="45700" rIns="91425" bIns="45700" anchor="t" anchorCtr="0">
            <a:noAutofit/>
          </a:bodyPr>
          <a:lstStyle/>
          <a:p>
            <a:pPr marR="0" algn="l" defTabSz="914400" rtl="0" eaLnBrk="1" fontAlgn="auto" latinLnBrk="0" hangingPunct="1">
              <a:lnSpc>
                <a:spcPct val="100000"/>
              </a:lnSpc>
              <a:spcBef>
                <a:spcPts val="560"/>
              </a:spcBef>
              <a:spcAft>
                <a:spcPts val="0"/>
              </a:spcAft>
              <a:buClr>
                <a:schemeClr val="dk1"/>
              </a:buClr>
              <a:buSzPts val="2800"/>
            </a:pPr>
            <a:r>
              <a:rPr kumimoji="0" lang="en-GB" altLang="en-US" sz="16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Failures of pipelines are associated with disasters.</a:t>
            </a:r>
          </a:p>
          <a:p>
            <a:pPr marL="457200" marR="0" indent="-406400" algn="l" defTabSz="914400" rtl="0" eaLnBrk="1" fontAlgn="auto" latinLnBrk="0" hangingPunct="1">
              <a:lnSpc>
                <a:spcPct val="100000"/>
              </a:lnSpc>
              <a:spcBef>
                <a:spcPts val="560"/>
              </a:spcBef>
              <a:spcAft>
                <a:spcPts val="0"/>
              </a:spcAft>
              <a:buClr>
                <a:schemeClr val="dk1"/>
              </a:buClr>
              <a:buSzPts val="2800"/>
              <a:buFont typeface="Arial" panose="020B0604020202020204"/>
              <a:buChar char="•"/>
            </a:pPr>
            <a:r>
              <a:rPr kumimoji="0" lang="en-GB" altLang="en-US" sz="16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2023 Pipelines’ significant incident consequences is $216,784,416.</a:t>
            </a:r>
            <a:r>
              <a:rPr kumimoji="0" lang="en-GB" altLang="en-US" sz="2000" b="0" i="0" u="none" strike="noStrike" kern="0" cap="none" spc="0" normalizeH="0" baseline="0" noProof="1">
                <a:solidFill>
                  <a:schemeClr val="dk1"/>
                </a:solidFill>
                <a:latin typeface="Arial" panose="020B0604020202020204" pitchFamily="34" charset="0"/>
                <a:ea typeface="Calibri" panose="020F0502020204030204"/>
                <a:cs typeface="Arial" panose="020B0604020202020204" pitchFamily="34" charset="0"/>
              </a:rPr>
              <a:t> </a:t>
            </a:r>
            <a:r>
              <a:rPr kumimoji="0" lang="en-GB" altLang="en-US" sz="8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a:t>
            </a:r>
          </a:p>
          <a:p>
            <a:pPr marL="457200" marR="0" indent="-406400" algn="l" defTabSz="914400" rtl="0" eaLnBrk="1" fontAlgn="auto" latinLnBrk="0" hangingPunct="1">
              <a:lnSpc>
                <a:spcPct val="100000"/>
              </a:lnSpc>
              <a:spcBef>
                <a:spcPts val="560"/>
              </a:spcBef>
              <a:spcAft>
                <a:spcPts val="0"/>
              </a:spcAft>
              <a:buClr>
                <a:schemeClr val="dk1"/>
              </a:buClr>
              <a:buSzPts val="2800"/>
              <a:buFont typeface="Arial" panose="020B0604020202020204"/>
              <a:buChar char="•"/>
            </a:pPr>
            <a:r>
              <a:rPr kumimoji="0" lang="en-GB" altLang="en-US" sz="16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About 41% of Nigerian Oil and gas pipeline are over 30 years old.</a:t>
            </a:r>
          </a:p>
          <a:p>
            <a:pPr marL="457200" marR="0" indent="-406400" algn="l" defTabSz="914400" rtl="0" eaLnBrk="1" fontAlgn="auto" latinLnBrk="0" hangingPunct="1">
              <a:lnSpc>
                <a:spcPct val="100000"/>
              </a:lnSpc>
              <a:spcBef>
                <a:spcPts val="560"/>
              </a:spcBef>
              <a:spcAft>
                <a:spcPts val="0"/>
              </a:spcAft>
              <a:buClr>
                <a:schemeClr val="dk1"/>
              </a:buClr>
              <a:buSzPts val="2800"/>
              <a:buFont typeface="Arial" panose="020B0604020202020204"/>
              <a:buChar char="•"/>
            </a:pPr>
            <a:r>
              <a:rPr kumimoji="0" lang="en-GB" altLang="en-US" sz="16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Hence, the need for SHM.</a:t>
            </a:r>
          </a:p>
          <a:p>
            <a:pPr marL="457200" marR="0" indent="-406400" algn="l" defTabSz="914400" rtl="0" eaLnBrk="1" fontAlgn="auto" latinLnBrk="0" hangingPunct="1">
              <a:lnSpc>
                <a:spcPct val="100000"/>
              </a:lnSpc>
              <a:spcBef>
                <a:spcPts val="560"/>
              </a:spcBef>
              <a:spcAft>
                <a:spcPts val="0"/>
              </a:spcAft>
              <a:buClr>
                <a:schemeClr val="dk1"/>
              </a:buClr>
              <a:buSzPts val="2800"/>
              <a:buFont typeface="Arial" panose="020B0604020202020204"/>
              <a:buChar char="•"/>
            </a:pPr>
            <a:endParaRPr kumimoji="0" lang="en-GB" altLang="en-US" sz="16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endParaRPr>
          </a:p>
          <a:p>
            <a:pPr marL="50800" marR="0" indent="0" algn="l" defTabSz="914400" rtl="0" eaLnBrk="1" fontAlgn="auto" latinLnBrk="0" hangingPunct="1">
              <a:lnSpc>
                <a:spcPct val="100000"/>
              </a:lnSpc>
              <a:spcBef>
                <a:spcPts val="560"/>
              </a:spcBef>
              <a:spcAft>
                <a:spcPts val="0"/>
              </a:spcAft>
              <a:buClr>
                <a:schemeClr val="dk1"/>
              </a:buClr>
              <a:buSzPts val="2800"/>
              <a:buFont typeface="Arial" panose="020B0604020202020204"/>
              <a:buNone/>
            </a:pPr>
            <a:r>
              <a:rPr kumimoji="0" lang="en-GB" altLang="en-US" sz="2000" b="0" i="0" u="none" strike="noStrike" kern="0" cap="none" spc="0" normalizeH="0" baseline="0" noProof="1">
                <a:solidFill>
                  <a:schemeClr val="dk1"/>
                </a:solidFill>
                <a:latin typeface="Arial" panose="020B0604020202020204" pitchFamily="34" charset="0"/>
                <a:ea typeface="Calibri" panose="020F0502020204030204"/>
                <a:cs typeface="Arial" panose="020B0604020202020204" pitchFamily="34" charset="0"/>
              </a:rPr>
              <a:t>           </a:t>
            </a:r>
            <a:r>
              <a:rPr kumimoji="0" lang="en-GB" altLang="en-US" sz="14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  </a:t>
            </a:r>
            <a:r>
              <a:rPr kumimoji="0" lang="en-GB" altLang="en-US" sz="1400" b="1"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Aim</a:t>
            </a:r>
            <a:endParaRPr kumimoji="0" lang="en-GB" altLang="en-US" sz="14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endParaRPr>
          </a:p>
          <a:p>
            <a:pPr marL="50800" marR="0" indent="0" algn="l" defTabSz="914400" rtl="0" eaLnBrk="1" fontAlgn="auto" latinLnBrk="0" hangingPunct="1">
              <a:lnSpc>
                <a:spcPct val="100000"/>
              </a:lnSpc>
              <a:spcBef>
                <a:spcPts val="560"/>
              </a:spcBef>
              <a:spcAft>
                <a:spcPts val="0"/>
              </a:spcAft>
              <a:buClr>
                <a:schemeClr val="dk1"/>
              </a:buClr>
              <a:buSzPts val="2800"/>
              <a:buNone/>
            </a:pPr>
            <a:r>
              <a:rPr kumimoji="0" lang="en-GB" altLang="en-US" sz="1400" b="1"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To compare AE response from steel and aluminium cylinders to Pencil Lead Break (PLB).</a:t>
            </a:r>
          </a:p>
          <a:p>
            <a:pPr marL="50800" marR="0" indent="0" algn="l" defTabSz="914400" rtl="0" eaLnBrk="1" fontAlgn="auto" latinLnBrk="0" hangingPunct="1">
              <a:lnSpc>
                <a:spcPct val="100000"/>
              </a:lnSpc>
              <a:spcBef>
                <a:spcPts val="560"/>
              </a:spcBef>
              <a:spcAft>
                <a:spcPts val="0"/>
              </a:spcAft>
              <a:buClr>
                <a:schemeClr val="dk1"/>
              </a:buClr>
              <a:buSzPts val="2800"/>
              <a:buNone/>
            </a:pPr>
            <a:endParaRPr kumimoji="0" lang="en-GB" altLang="en-US" sz="1200" b="1" i="0" u="none" strike="noStrike" kern="0" cap="none" spc="0" normalizeH="0" baseline="0" noProof="1">
              <a:solidFill>
                <a:schemeClr val="dk1"/>
              </a:solidFill>
              <a:latin typeface="Verdana" panose="020B0604030504040204" charset="0"/>
              <a:ea typeface="Calibri" panose="020F0502020204030204"/>
              <a:cs typeface="Verdana" panose="020B0604030504040204" charset="0"/>
            </a:endParaRPr>
          </a:p>
          <a:p>
            <a:pPr marL="457200" marR="0" indent="-406400" algn="l" defTabSz="914400" rtl="0" eaLnBrk="1" fontAlgn="auto" latinLnBrk="0" hangingPunct="1">
              <a:lnSpc>
                <a:spcPct val="100000"/>
              </a:lnSpc>
              <a:spcBef>
                <a:spcPts val="560"/>
              </a:spcBef>
              <a:spcAft>
                <a:spcPts val="0"/>
              </a:spcAft>
              <a:buClr>
                <a:schemeClr val="dk1"/>
              </a:buClr>
              <a:buSzPts val="2800"/>
              <a:buFont typeface="Arial" panose="020B0604020202020204"/>
              <a:buChar char="•"/>
            </a:pPr>
            <a:endParaRPr kumimoji="0" lang="en-GB" altLang="en-US" sz="1200" b="1" i="0" u="none" strike="noStrike" kern="0" cap="none" spc="0" normalizeH="0" baseline="0" noProof="1">
              <a:solidFill>
                <a:schemeClr val="dk1"/>
              </a:solidFill>
              <a:latin typeface="Verdana" panose="020B0604030504040204" charset="0"/>
              <a:ea typeface="Calibri" panose="020F0502020204030204"/>
              <a:cs typeface="Verdana" panose="020B0604030504040204" charset="0"/>
            </a:endParaRPr>
          </a:p>
        </p:txBody>
      </p:sp>
      <p:pic>
        <p:nvPicPr>
          <p:cNvPr id="36868" name="Picture 3"/>
          <p:cNvPicPr>
            <a:picLocks noChangeAspect="1"/>
          </p:cNvPicPr>
          <p:nvPr>
            <p:custDataLst>
              <p:tags r:id="rId1"/>
            </p:custDataLst>
          </p:nvPr>
        </p:nvPicPr>
        <p:blipFill>
          <a:blip r:embed="rId6"/>
          <a:stretch>
            <a:fillRect/>
          </a:stretch>
        </p:blipFill>
        <p:spPr>
          <a:xfrm>
            <a:off x="609600" y="4432300"/>
            <a:ext cx="3178810" cy="2060575"/>
          </a:xfrm>
          <a:prstGeom prst="rect">
            <a:avLst/>
          </a:prstGeom>
          <a:noFill/>
          <a:ln w="9525">
            <a:noFill/>
          </a:ln>
        </p:spPr>
      </p:pic>
      <p:pic>
        <p:nvPicPr>
          <p:cNvPr id="36870" name="Image 864" descr="Robert Gordon University : Rankings, Fees &amp; Courses Details ..."/>
          <p:cNvPicPr/>
          <p:nvPr>
            <p:custDataLst>
              <p:tags r:id="rId2"/>
            </p:custDataLst>
          </p:nvPr>
        </p:nvPicPr>
        <p:blipFill>
          <a:blip r:embed="rId7"/>
          <a:stretch>
            <a:fillRect/>
          </a:stretch>
        </p:blipFill>
        <p:spPr>
          <a:xfrm>
            <a:off x="398463" y="274638"/>
            <a:ext cx="795337" cy="796925"/>
          </a:xfrm>
          <a:prstGeom prst="rect">
            <a:avLst/>
          </a:prstGeom>
          <a:noFill/>
          <a:ln w="9525">
            <a:noFill/>
          </a:ln>
        </p:spPr>
      </p:pic>
      <p:pic>
        <p:nvPicPr>
          <p:cNvPr id="36871" name="Picture 4" descr="PTDF – Petroleum Technology Development Fund"/>
          <p:cNvPicPr>
            <a:picLocks noChangeAspect="1"/>
          </p:cNvPicPr>
          <p:nvPr>
            <p:custDataLst>
              <p:tags r:id="rId3"/>
            </p:custDataLst>
          </p:nvPr>
        </p:nvPicPr>
        <p:blipFill>
          <a:blip r:embed="rId8"/>
          <a:stretch>
            <a:fillRect/>
          </a:stretch>
        </p:blipFill>
        <p:spPr>
          <a:xfrm>
            <a:off x="8942388" y="344488"/>
            <a:ext cx="1176337" cy="658812"/>
          </a:xfrm>
          <a:prstGeom prst="rect">
            <a:avLst/>
          </a:prstGeom>
          <a:noFill/>
          <a:ln w="9525">
            <a:noFill/>
          </a:ln>
        </p:spPr>
      </p:pic>
      <p:pic>
        <p:nvPicPr>
          <p:cNvPr id="2" name="Picture 1"/>
          <p:cNvPicPr/>
          <p:nvPr>
            <p:custDataLst>
              <p:tags r:id="rId4"/>
            </p:custDataLst>
          </p:nvPr>
        </p:nvPicPr>
        <p:blipFill>
          <a:blip r:embed="rId9"/>
        </p:blipFill>
        <p:spPr>
          <a:xfrm>
            <a:off x="4022090" y="1531620"/>
            <a:ext cx="4146550" cy="4524375"/>
          </a:xfrm>
          <a:prstGeom prst="rect">
            <a:avLst/>
          </a:prstGeom>
        </p:spPr>
      </p:pic>
      <p:sp>
        <p:nvSpPr>
          <p:cNvPr id="3" name="Text Box 2"/>
          <p:cNvSpPr txBox="1"/>
          <p:nvPr/>
        </p:nvSpPr>
        <p:spPr>
          <a:xfrm>
            <a:off x="3945255" y="6149975"/>
            <a:ext cx="7995920" cy="767080"/>
          </a:xfrm>
          <a:prstGeom prst="rect">
            <a:avLst/>
          </a:prstGeom>
          <a:noFill/>
        </p:spPr>
        <p:txBody>
          <a:bodyPr wrap="square" rtlCol="0" anchor="t">
            <a:noAutofit/>
          </a:bodyPr>
          <a:lstStyle/>
          <a:p>
            <a:pPr lvl="0" algn="just"/>
            <a:r>
              <a:rPr lang="en-GB" altLang="en-US" sz="800" kern="0">
                <a:solidFill>
                  <a:schemeClr val="dk1"/>
                </a:solidFill>
                <a:latin typeface="Verdana" panose="020B0604030504040204" charset="0"/>
                <a:ea typeface="Calibri" panose="020F0502020204030204"/>
                <a:cs typeface="Verdana" panose="020B0604030504040204" charset="0"/>
                <a:sym typeface="+mn-ea"/>
              </a:rPr>
              <a:t>1.  Abolle-Okoyeagu, C. J., Torralba, J. P., Chen, Y., Droubi, G., &amp; Reuben, R. (2023). Measurement and simulation of the propagation of impulsive    a	coustic emission sources in cylinders, with potential application to pipeline monitoring.</a:t>
            </a:r>
          </a:p>
          <a:p>
            <a:pPr lvl="0" algn="just"/>
            <a:r>
              <a:rPr lang="en-GB" altLang="en-US" sz="800" kern="0">
                <a:solidFill>
                  <a:schemeClr val="dk1"/>
                </a:solidFill>
                <a:latin typeface="Verdana" panose="020B0604030504040204" charset="0"/>
                <a:ea typeface="Calibri" panose="020F0502020204030204"/>
                <a:cs typeface="Verdana" panose="020B0604030504040204" charset="0"/>
                <a:sym typeface="+mn-ea"/>
              </a:rPr>
              <a:t>2.  Nor, N. M. (2018). Structural health monitoring through acoustic emission. Eco-Efficient Repair and Rehabilitation of Concrete Infrastructures</a:t>
            </a:r>
          </a:p>
          <a:p>
            <a:pPr lvl="0" algn="just"/>
            <a:r>
              <a:rPr lang="en-GB" altLang="en-US" sz="800" kern="0">
                <a:solidFill>
                  <a:schemeClr val="dk1"/>
                </a:solidFill>
                <a:latin typeface="Verdana" panose="020B0604030504040204" charset="0"/>
                <a:ea typeface="Calibri" panose="020F0502020204030204"/>
                <a:cs typeface="Verdana" panose="020B0604030504040204" charset="0"/>
                <a:sym typeface="+mn-ea"/>
              </a:rPr>
              <a:t>2.  https://www.phmsa.dot.gov/data-and-statistics/pipeline/pipeline-incident-20-year-trends</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1739900" y="223838"/>
            <a:ext cx="8370888" cy="657225"/>
          </a:xfrm>
          <a:prstGeom prst="rect">
            <a:avLst/>
          </a:prstGeom>
          <a:ln>
            <a:noFill/>
          </a:ln>
        </p:spPr>
        <p:style>
          <a:lnRef idx="3">
            <a:schemeClr val="accent1"/>
          </a:lnRef>
          <a:fillRef idx="0">
            <a:srgbClr val="FFFFFF"/>
          </a:fillRef>
          <a:effectRef idx="0">
            <a:srgbClr val="FFFFFF"/>
          </a:effectRef>
          <a:fontRef idx="minor">
            <a:schemeClr val="tx1"/>
          </a:fontRef>
        </p:style>
        <p:txBody>
          <a:bodyPr wrap="square" rtlCol="0">
            <a:noAutofit/>
          </a:bodyPr>
          <a:lstStyle/>
          <a:p>
            <a:pPr algn="l" fontAlgn="auto"/>
            <a:r>
              <a:rPr lang="en-GB" altLang="en-US" sz="3600" b="1" strike="noStrike" noProof="1">
                <a:latin typeface="Verdana" panose="020B0604030504040204" charset="0"/>
                <a:cs typeface="Verdana" panose="020B0604030504040204" charset="0"/>
              </a:rPr>
              <a:t>AET for Pipe Monitoring</a:t>
            </a:r>
          </a:p>
        </p:txBody>
      </p:sp>
      <p:sp>
        <p:nvSpPr>
          <p:cNvPr id="8" name="Text Box 7"/>
          <p:cNvSpPr txBox="1"/>
          <p:nvPr/>
        </p:nvSpPr>
        <p:spPr>
          <a:xfrm>
            <a:off x="317500" y="1548130"/>
            <a:ext cx="5167630" cy="4987925"/>
          </a:xfrm>
          <a:prstGeom prst="rect">
            <a:avLst/>
          </a:prstGeom>
        </p:spPr>
        <p:txBody>
          <a:bodyPr>
            <a:noAutofit/>
          </a:bodyPr>
          <a:lstStyle/>
          <a:p>
            <a:pPr marL="285750" indent="-285750" fontAlgn="auto">
              <a:buFont typeface="Arial" panose="020B0604020202020204" pitchFamily="34" charset="0"/>
              <a:buChar char="•"/>
            </a:pPr>
            <a:r>
              <a:rPr lang="en-US" altLang="zh-CN" sz="1600" noProof="1">
                <a:latin typeface="Verdana" panose="020B0604030504040204" charset="0"/>
                <a:ea typeface="Arial" panose="020B0604020202020204"/>
                <a:cs typeface="Verdana" panose="020B0604030504040204" charset="0"/>
              </a:rPr>
              <a:t>Acoustic Emission </a:t>
            </a:r>
            <a:r>
              <a:rPr lang="en-GB" altLang="en-US" sz="1600" noProof="1">
                <a:latin typeface="Verdana" panose="020B0604030504040204" charset="0"/>
                <a:ea typeface="Arial" panose="020B0604020202020204"/>
                <a:cs typeface="Verdana" panose="020B0604030504040204" charset="0"/>
              </a:rPr>
              <a:t>Testing is a </a:t>
            </a:r>
            <a:r>
              <a:rPr lang="en-US" altLang="zh-CN" sz="1600" noProof="1">
                <a:latin typeface="Verdana" panose="020B0604030504040204" charset="0"/>
                <a:ea typeface="Arial" panose="020B0604020202020204"/>
                <a:cs typeface="Verdana" panose="020B0604030504040204" charset="0"/>
              </a:rPr>
              <a:t>Passive </a:t>
            </a:r>
            <a:r>
              <a:rPr lang="en-GB" altLang="en-US" sz="1600" noProof="1">
                <a:latin typeface="Verdana" panose="020B0604030504040204" charset="0"/>
                <a:ea typeface="Arial" panose="020B0604020202020204"/>
                <a:cs typeface="Verdana" panose="020B0604030504040204" charset="0"/>
              </a:rPr>
              <a:t>NDT.</a:t>
            </a:r>
            <a:endParaRPr lang="en-GB" altLang="en-US" sz="1600" noProof="1">
              <a:latin typeface="Verdana" panose="020B0604030504040204" charset="0"/>
              <a:cs typeface="Verdana" panose="020B0604030504040204" charset="0"/>
            </a:endParaRPr>
          </a:p>
          <a:p>
            <a:pPr fontAlgn="auto">
              <a:buFont typeface="Arial" panose="020B0604020202020204" pitchFamily="34" charset="0"/>
              <a:buNone/>
            </a:pPr>
            <a:endParaRPr lang="en-GB" altLang="en-US" sz="1600" noProof="1">
              <a:latin typeface="Verdana" panose="020B0604030504040204" charset="0"/>
              <a:cs typeface="Verdana" panose="020B0604030504040204" charset="0"/>
            </a:endParaRPr>
          </a:p>
          <a:p>
            <a:pPr marL="285750" indent="-285750" fontAlgn="auto">
              <a:buFont typeface="Arial" panose="020B0604020202020204" pitchFamily="34" charset="0"/>
              <a:buChar char="•"/>
            </a:pPr>
            <a:r>
              <a:rPr lang="en-GB" altLang="en-US" sz="1600" noProof="1">
                <a:latin typeface="Verdana" panose="020B0604030504040204" charset="0"/>
                <a:ea typeface="Arial" panose="020B0604020202020204"/>
                <a:cs typeface="Verdana" panose="020B0604030504040204" charset="0"/>
              </a:rPr>
              <a:t> </a:t>
            </a:r>
            <a:r>
              <a:rPr lang="en-US" altLang="zh-CN" sz="1600" noProof="1">
                <a:latin typeface="Verdana" panose="020B0604030504040204" charset="0"/>
                <a:ea typeface="Arial" panose="020B0604020202020204"/>
                <a:cs typeface="Verdana" panose="020B0604030504040204" charset="0"/>
              </a:rPr>
              <a:t>AE waves frequency: 100 kHz to 1 MHz</a:t>
            </a:r>
            <a:endParaRPr lang="en-US" altLang="zh-CN" sz="1600" noProof="1">
              <a:latin typeface="Verdana" panose="020B0604030504040204" charset="0"/>
              <a:cs typeface="Verdana" panose="020B0604030504040204" charset="0"/>
            </a:endParaRPr>
          </a:p>
          <a:p>
            <a:pPr marL="285750" indent="-285750" fontAlgn="auto">
              <a:buFont typeface="Arial" panose="020B0604020202020204" pitchFamily="34" charset="0"/>
              <a:buChar char="•"/>
            </a:pPr>
            <a:endParaRPr lang="en-US" altLang="zh-CN" sz="1600" noProof="1">
              <a:latin typeface="Verdana" panose="020B0604030504040204" charset="0"/>
              <a:cs typeface="Verdana" panose="020B0604030504040204" charset="0"/>
            </a:endParaRPr>
          </a:p>
          <a:p>
            <a:pPr marL="342900" indent="-342900" fontAlgn="auto">
              <a:buFont typeface="Arial" panose="020B0604020202020204" pitchFamily="34" charset="0"/>
              <a:buChar char="•"/>
            </a:pPr>
            <a:r>
              <a:rPr lang="en-US" altLang="zh-CN" sz="1600" noProof="1">
                <a:latin typeface="Verdana" panose="020B0604030504040204" charset="0"/>
                <a:ea typeface="Arial" panose="020B0604020202020204"/>
                <a:cs typeface="Verdana" panose="020B0604030504040204" charset="0"/>
              </a:rPr>
              <a:t>Materials crack initiation and growth, degradation release the elastic stress waves</a:t>
            </a:r>
            <a:r>
              <a:rPr lang="en-GB" altLang="en-US" sz="1600" noProof="1">
                <a:latin typeface="Verdana" panose="020B0604030504040204" charset="0"/>
                <a:ea typeface="Arial" panose="020B0604020202020204"/>
                <a:cs typeface="Verdana" panose="020B0604030504040204" charset="0"/>
              </a:rPr>
              <a:t>.</a:t>
            </a:r>
          </a:p>
          <a:p>
            <a:pPr marL="342900" indent="-342900" fontAlgn="auto">
              <a:buFont typeface="Arial" panose="020B0604020202020204" pitchFamily="34" charset="0"/>
              <a:buChar char="•"/>
            </a:pPr>
            <a:endParaRPr lang="en-GB" altLang="en-US" sz="1600" noProof="1">
              <a:latin typeface="Verdana" panose="020B0604030504040204" charset="0"/>
              <a:ea typeface="Arial" panose="020B0604020202020204"/>
              <a:cs typeface="Verdana" panose="020B0604030504040204" charset="0"/>
            </a:endParaRPr>
          </a:p>
          <a:p>
            <a:pPr marL="342900" indent="-342900" fontAlgn="auto">
              <a:buFont typeface="Arial" panose="020B0604020202020204" pitchFamily="34" charset="0"/>
              <a:buChar char="•"/>
            </a:pPr>
            <a:r>
              <a:rPr lang="en-GB" altLang="en-US" sz="1600" dirty="0">
                <a:latin typeface="Verdana" panose="020B0604030504040204" charset="0"/>
                <a:cs typeface="Verdana" panose="020B0604030504040204" charset="0"/>
                <a:sym typeface="+mn-ea"/>
              </a:rPr>
              <a:t>Characterization of wave signals can be used to identify and locate the defect sources. </a:t>
            </a:r>
            <a:endParaRPr lang="en-GB" altLang="en-US" sz="1600" noProof="1">
              <a:latin typeface="Verdana" panose="020B0604030504040204" charset="0"/>
              <a:ea typeface="Arial" panose="020B0604020202020204"/>
              <a:cs typeface="Verdana" panose="020B0604030504040204" charset="0"/>
            </a:endParaRPr>
          </a:p>
          <a:p>
            <a:pPr marL="342900" indent="-342900" fontAlgn="auto">
              <a:buFont typeface="Arial" panose="020B0604020202020204" pitchFamily="34" charset="0"/>
              <a:buChar char="•"/>
            </a:pPr>
            <a:endParaRPr lang="en-GB" altLang="en-US" sz="1600" noProof="1">
              <a:latin typeface="Verdana" panose="020B0604030504040204" charset="0"/>
              <a:ea typeface="Arial" panose="020B0604020202020204"/>
              <a:cs typeface="Verdana" panose="020B0604030504040204" charset="0"/>
            </a:endParaRPr>
          </a:p>
          <a:p>
            <a:pPr marL="342900" indent="-342900" fontAlgn="auto">
              <a:buFont typeface="Arial" panose="020B0604020202020204" pitchFamily="34" charset="0"/>
              <a:buChar char="•"/>
            </a:pPr>
            <a:r>
              <a:rPr lang="en-US" altLang="zh-CN" sz="1600" noProof="1">
                <a:latin typeface="Verdana" panose="020B0604030504040204" charset="0"/>
                <a:ea typeface="Arial" panose="020B0604020202020204"/>
                <a:cs typeface="Verdana" panose="020B0604030504040204" charset="0"/>
              </a:rPr>
              <a:t>Potential use of multiple sensor </a:t>
            </a:r>
            <a:r>
              <a:rPr lang="en-GB" altLang="en-US" sz="1600" noProof="1">
                <a:latin typeface="Verdana" panose="020B0604030504040204" charset="0"/>
                <a:ea typeface="Arial" panose="020B0604020202020204"/>
                <a:cs typeface="Verdana" panose="020B0604030504040204" charset="0"/>
              </a:rPr>
              <a:t>is suitablbe for so</a:t>
            </a:r>
            <a:r>
              <a:rPr lang="en-US" altLang="zh-CN" sz="1600" noProof="1">
                <a:latin typeface="Verdana" panose="020B0604030504040204" charset="0"/>
                <a:ea typeface="Arial" panose="020B0604020202020204"/>
                <a:cs typeface="Verdana" panose="020B0604030504040204" charset="0"/>
              </a:rPr>
              <a:t>urce location.</a:t>
            </a:r>
            <a:endParaRPr lang="en-US" altLang="zh-CN" sz="1600" noProof="1">
              <a:latin typeface="Verdana" panose="020B0604030504040204" charset="0"/>
              <a:cs typeface="Verdana" panose="020B0604030504040204" charset="0"/>
            </a:endParaRPr>
          </a:p>
        </p:txBody>
      </p:sp>
      <p:pic>
        <p:nvPicPr>
          <p:cNvPr id="37909" name="Image 864" descr="Robert Gordon University : Rankings, Fees &amp; Courses Details ..."/>
          <p:cNvPicPr/>
          <p:nvPr>
            <p:custDataLst>
              <p:tags r:id="rId1"/>
            </p:custDataLst>
          </p:nvPr>
        </p:nvPicPr>
        <p:blipFill>
          <a:blip r:embed="rId6"/>
          <a:stretch>
            <a:fillRect/>
          </a:stretch>
        </p:blipFill>
        <p:spPr>
          <a:xfrm>
            <a:off x="317500" y="223838"/>
            <a:ext cx="795338" cy="796925"/>
          </a:xfrm>
          <a:prstGeom prst="rect">
            <a:avLst/>
          </a:prstGeom>
          <a:noFill/>
          <a:ln w="9525">
            <a:noFill/>
          </a:ln>
        </p:spPr>
      </p:pic>
      <p:pic>
        <p:nvPicPr>
          <p:cNvPr id="37910" name="Picture 4" descr="PTDF – Petroleum Technology Development Fund"/>
          <p:cNvPicPr>
            <a:picLocks noChangeAspect="1"/>
          </p:cNvPicPr>
          <p:nvPr>
            <p:custDataLst>
              <p:tags r:id="rId2"/>
            </p:custDataLst>
          </p:nvPr>
        </p:nvPicPr>
        <p:blipFill>
          <a:blip r:embed="rId7"/>
          <a:stretch>
            <a:fillRect/>
          </a:stretch>
        </p:blipFill>
        <p:spPr>
          <a:xfrm>
            <a:off x="8474075" y="287338"/>
            <a:ext cx="1260475" cy="704850"/>
          </a:xfrm>
          <a:prstGeom prst="rect">
            <a:avLst/>
          </a:prstGeom>
          <a:noFill/>
          <a:ln w="9525">
            <a:noFill/>
          </a:ln>
        </p:spPr>
      </p:pic>
      <p:pic>
        <p:nvPicPr>
          <p:cNvPr id="2" name="Picture 1"/>
          <p:cNvPicPr>
            <a:picLocks noChangeAspect="1"/>
          </p:cNvPicPr>
          <p:nvPr>
            <p:custDataLst>
              <p:tags r:id="rId3"/>
            </p:custDataLst>
          </p:nvPr>
        </p:nvPicPr>
        <p:blipFill>
          <a:blip r:embed="rId8"/>
          <a:stretch>
            <a:fillRect/>
          </a:stretch>
        </p:blipFill>
        <p:spPr>
          <a:xfrm>
            <a:off x="6249670" y="2237740"/>
            <a:ext cx="5397500" cy="4298315"/>
          </a:xfrm>
          <a:prstGeom prst="rect">
            <a:avLst/>
          </a:prstGeom>
        </p:spPr>
      </p:pic>
      <p:sp>
        <p:nvSpPr>
          <p:cNvPr id="3" name="Text Box 2"/>
          <p:cNvSpPr txBox="1"/>
          <p:nvPr/>
        </p:nvSpPr>
        <p:spPr>
          <a:xfrm>
            <a:off x="6746875" y="1623695"/>
            <a:ext cx="4064000" cy="337185"/>
          </a:xfrm>
          <a:prstGeom prst="rect">
            <a:avLst/>
          </a:prstGeom>
          <a:noFill/>
        </p:spPr>
        <p:txBody>
          <a:bodyPr wrap="square" rtlCol="0">
            <a:spAutoFit/>
          </a:bodyPr>
          <a:lstStyle/>
          <a:p>
            <a:pPr algn="ctr"/>
            <a:r>
              <a:rPr lang="en-GB" altLang="en-US" sz="1600" b="1">
                <a:latin typeface="Verdana" panose="020B0604030504040204" charset="0"/>
                <a:cs typeface="Verdana" panose="020B0604030504040204" charset="0"/>
              </a:rPr>
              <a:t>AE Signal fatures</a:t>
            </a:r>
          </a:p>
        </p:txBody>
      </p:sp>
      <p:pic>
        <p:nvPicPr>
          <p:cNvPr id="6" name="Picture 5"/>
          <p:cNvPicPr>
            <a:picLocks noChangeAspect="1"/>
          </p:cNvPicPr>
          <p:nvPr>
            <p:custDataLst>
              <p:tags r:id="rId4"/>
            </p:custDataLst>
          </p:nvPr>
        </p:nvPicPr>
        <p:blipFill>
          <a:blip r:embed="rId9"/>
          <a:stretch>
            <a:fillRect/>
          </a:stretch>
        </p:blipFill>
        <p:spPr>
          <a:xfrm>
            <a:off x="872509" y="4748847"/>
            <a:ext cx="4894580" cy="18853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85750"/>
            <a:ext cx="9032875" cy="685800"/>
          </a:xfrm>
        </p:spPr>
        <p:txBody>
          <a:bodyPr wrap="square" lIns="91425" tIns="45700" rIns="91425" bIns="45700" anchor="t" anchorCtr="0">
            <a:noAutofit/>
          </a:bodyPr>
          <a:lstStyle/>
          <a:p>
            <a:pPr marL="0" marR="0" indent="0" algn="l" defTabSz="914400" rtl="0" eaLnBrk="1" fontAlgn="auto" latinLnBrk="0" hangingPunct="1">
              <a:lnSpc>
                <a:spcPct val="100000"/>
              </a:lnSpc>
              <a:spcBef>
                <a:spcPts val="0"/>
              </a:spcBef>
              <a:spcAft>
                <a:spcPts val="0"/>
              </a:spcAft>
              <a:buClr>
                <a:schemeClr val="dk1"/>
              </a:buClr>
              <a:buSzPts val="4400"/>
              <a:buFont typeface="Calibri" panose="020F0502020204030204"/>
              <a:buNone/>
            </a:pPr>
            <a:r>
              <a:rPr kumimoji="0" lang="en-GB" altLang="en-US" sz="3200" b="1"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  </a:t>
            </a:r>
            <a:r>
              <a:rPr kumimoji="0" lang="en-GB" altLang="en-US" sz="3600" b="1"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Pencil Lead Break and AET</a:t>
            </a:r>
            <a:br>
              <a:rPr lang="en-GB" altLang="en-US" sz="3600" b="1" dirty="0">
                <a:latin typeface="Verdana" panose="020B0604030504040204" charset="0"/>
                <a:cs typeface="Verdana" panose="020B0604030504040204" charset="0"/>
              </a:rPr>
            </a:br>
            <a:r>
              <a:rPr kumimoji="0" lang="en-GB" altLang="en-US" sz="3600" b="1"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 </a:t>
            </a:r>
            <a:endParaRPr kumimoji="0" lang="en-GB" altLang="en-US" sz="36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endParaRPr>
          </a:p>
        </p:txBody>
      </p:sp>
      <p:sp>
        <p:nvSpPr>
          <p:cNvPr id="3" name="Text Placeholder 2"/>
          <p:cNvSpPr>
            <a:spLocks noGrp="1"/>
          </p:cNvSpPr>
          <p:nvPr>
            <p:ph type="body" idx="1"/>
          </p:nvPr>
        </p:nvSpPr>
        <p:spPr>
          <a:xfrm>
            <a:off x="120650" y="1600200"/>
            <a:ext cx="5672138" cy="4525963"/>
          </a:xfrm>
        </p:spPr>
        <p:txBody>
          <a:bodyPr wrap="square" lIns="91425" tIns="45700" rIns="91425" bIns="45700" anchor="t" anchorCtr="0">
            <a:noAutofit/>
          </a:bodyPr>
          <a:lstStyle/>
          <a:p>
            <a:pPr marL="457200" marR="0" indent="-406400" algn="l" defTabSz="914400" rtl="0" eaLnBrk="1" fontAlgn="auto" latinLnBrk="0" hangingPunct="1">
              <a:lnSpc>
                <a:spcPct val="100000"/>
              </a:lnSpc>
              <a:spcBef>
                <a:spcPts val="560"/>
              </a:spcBef>
              <a:spcAft>
                <a:spcPts val="0"/>
              </a:spcAft>
              <a:buClr>
                <a:schemeClr val="dk1"/>
              </a:buClr>
              <a:buSzPts val="2800"/>
              <a:buFont typeface="Arial" panose="020B0604020202020204"/>
              <a:buChar char="•"/>
            </a:pPr>
            <a:endParaRPr kumimoji="0" lang="en-GB" altLang="en-US" sz="2800" b="0" i="0" u="none" strike="noStrike" kern="0" cap="none" spc="0" normalizeH="0" baseline="0" noProof="1">
              <a:solidFill>
                <a:schemeClr val="dk1"/>
              </a:solidFill>
              <a:latin typeface="Calibri" panose="020F0502020204030204"/>
              <a:ea typeface="Calibri" panose="020F0502020204030204"/>
              <a:cs typeface="Calibri" panose="020F0502020204030204"/>
            </a:endParaRPr>
          </a:p>
          <a:p>
            <a:pPr marL="457200" marR="0" indent="-406400" algn="l" defTabSz="914400" rtl="0" eaLnBrk="1" fontAlgn="auto" latinLnBrk="0" hangingPunct="1">
              <a:lnSpc>
                <a:spcPct val="100000"/>
              </a:lnSpc>
              <a:spcBef>
                <a:spcPts val="560"/>
              </a:spcBef>
              <a:spcAft>
                <a:spcPts val="0"/>
              </a:spcAft>
              <a:buClr>
                <a:schemeClr val="dk1"/>
              </a:buClr>
              <a:buSzPts val="2800"/>
              <a:buFont typeface="Arial" panose="020B0604020202020204"/>
              <a:buChar char="•"/>
            </a:pPr>
            <a:endParaRPr kumimoji="0" lang="en-GB" altLang="en-US" sz="2800" b="0" i="0" u="none" strike="noStrike" kern="0" cap="none" spc="0" normalizeH="0" baseline="0" noProof="1">
              <a:solidFill>
                <a:schemeClr val="dk1"/>
              </a:solidFill>
              <a:latin typeface="Calibri" panose="020F0502020204030204"/>
              <a:ea typeface="Calibri" panose="020F0502020204030204"/>
              <a:cs typeface="Calibri" panose="020F0502020204030204"/>
            </a:endParaRPr>
          </a:p>
        </p:txBody>
      </p:sp>
      <p:sp>
        <p:nvSpPr>
          <p:cNvPr id="8" name="Text Placeholder 7"/>
          <p:cNvSpPr>
            <a:spLocks noGrp="1"/>
          </p:cNvSpPr>
          <p:nvPr>
            <p:ph type="body" idx="2"/>
          </p:nvPr>
        </p:nvSpPr>
        <p:spPr>
          <a:xfrm>
            <a:off x="8384540" y="1856105"/>
            <a:ext cx="3197860" cy="4270375"/>
          </a:xfrm>
        </p:spPr>
        <p:txBody>
          <a:bodyPr wrap="square" lIns="91425" tIns="45700" rIns="91425" bIns="45700" anchor="t" anchorCtr="0">
            <a:noAutofit/>
          </a:bodyPr>
          <a:lstStyle/>
          <a:p>
            <a:pPr marL="50800" marR="0" indent="0" algn="l" defTabSz="914400" rtl="0" eaLnBrk="1" fontAlgn="auto" latinLnBrk="0" hangingPunct="1">
              <a:lnSpc>
                <a:spcPct val="100000"/>
              </a:lnSpc>
              <a:spcBef>
                <a:spcPts val="560"/>
              </a:spcBef>
              <a:spcAft>
                <a:spcPts val="0"/>
              </a:spcAft>
              <a:buClr>
                <a:schemeClr val="dk1"/>
              </a:buClr>
              <a:buSzPts val="2800"/>
              <a:buFont typeface="Arial" panose="020B0604020202020204"/>
              <a:buNone/>
            </a:pPr>
            <a:r>
              <a:rPr kumimoji="0" lang="en-GB" altLang="en-US" sz="1600" b="1" i="0" u="sng" strike="noStrike" kern="0" cap="none" spc="0" normalizeH="0" baseline="0" noProof="1">
                <a:solidFill>
                  <a:schemeClr val="dk1"/>
                </a:solidFill>
                <a:latin typeface="Verdana" panose="020B0604030504040204" charset="0"/>
                <a:ea typeface="Calibri" panose="020F0502020204030204"/>
                <a:cs typeface="Verdana" panose="020B0604030504040204" charset="0"/>
              </a:rPr>
              <a:t>Cylinderical substrate</a:t>
            </a:r>
            <a:endParaRPr kumimoji="0" lang="en-GB" altLang="en-US" sz="2000" b="1" i="0" u="none" strike="noStrike" kern="0" cap="none" spc="0" normalizeH="0" baseline="0" noProof="1">
              <a:solidFill>
                <a:schemeClr val="dk1"/>
              </a:solidFill>
              <a:latin typeface="Verdana" panose="020B0604030504040204" charset="0"/>
              <a:ea typeface="Calibri" panose="020F0502020204030204"/>
              <a:cs typeface="Verdana" panose="020B0604030504040204" charset="0"/>
            </a:endParaRPr>
          </a:p>
        </p:txBody>
      </p:sp>
      <p:pic>
        <p:nvPicPr>
          <p:cNvPr id="38916" name="Picture 9"/>
          <p:cNvPicPr>
            <a:picLocks noChangeAspect="1"/>
          </p:cNvPicPr>
          <p:nvPr>
            <p:custDataLst>
              <p:tags r:id="rId1"/>
            </p:custDataLst>
          </p:nvPr>
        </p:nvPicPr>
        <p:blipFill>
          <a:blip r:embed="rId7"/>
          <a:stretch>
            <a:fillRect/>
          </a:stretch>
        </p:blipFill>
        <p:spPr>
          <a:xfrm>
            <a:off x="389890" y="2061845"/>
            <a:ext cx="3618230" cy="4064000"/>
          </a:xfrm>
          <a:prstGeom prst="rect">
            <a:avLst/>
          </a:prstGeom>
          <a:noFill/>
          <a:ln w="9525">
            <a:noFill/>
          </a:ln>
        </p:spPr>
      </p:pic>
      <p:sp>
        <p:nvSpPr>
          <p:cNvPr id="11" name="Text Box 10"/>
          <p:cNvSpPr txBox="1"/>
          <p:nvPr/>
        </p:nvSpPr>
        <p:spPr>
          <a:xfrm>
            <a:off x="4224655" y="1789430"/>
            <a:ext cx="4159250" cy="3872230"/>
          </a:xfrm>
          <a:prstGeom prst="rect">
            <a:avLst/>
          </a:prstGeom>
          <a:noFill/>
        </p:spPr>
        <p:txBody>
          <a:bodyPr wrap="square" rtlCol="0" anchor="t">
            <a:noAutofit/>
          </a:bodyPr>
          <a:lstStyle/>
          <a:p>
            <a:pPr marL="285750" marR="0" indent="-285750" fontAlgn="auto">
              <a:lnSpc>
                <a:spcPct val="150000"/>
              </a:lnSpc>
              <a:spcBef>
                <a:spcPts val="0"/>
              </a:spcBef>
              <a:spcAft>
                <a:spcPts val="0"/>
              </a:spcAft>
              <a:buClr>
                <a:srgbClr val="000000"/>
              </a:buClr>
              <a:buSzPts val="3200"/>
              <a:buFont typeface="Arial" panose="020B0604020202020204" pitchFamily="34" charset="0"/>
              <a:buChar char="•"/>
            </a:pPr>
            <a:r>
              <a:rPr lang="en-US" sz="1600" noProof="1">
                <a:latin typeface="Verdana" panose="020B0604030504040204" charset="0"/>
                <a:ea typeface="Arial" panose="020B0604020202020204"/>
                <a:cs typeface="Verdana" panose="020B0604030504040204" charset="0"/>
                <a:sym typeface="Arial" panose="020B0604020202020204"/>
              </a:rPr>
              <a:t>PLB is a standardized and controlled acoustic emission source</a:t>
            </a:r>
            <a:r>
              <a:rPr lang="en-GB" altLang="en-US" sz="1600" noProof="1">
                <a:latin typeface="Verdana" panose="020B0604030504040204" charset="0"/>
                <a:ea typeface="Arial" panose="020B0604020202020204"/>
                <a:cs typeface="Verdana" panose="020B0604030504040204" charset="0"/>
                <a:sym typeface="Arial" panose="020B0604020202020204"/>
              </a:rPr>
              <a:t>. </a:t>
            </a:r>
            <a:r>
              <a:rPr lang="en-GB" altLang="en-US" sz="1600" b="1" noProof="1">
                <a:latin typeface="Verdana" panose="020B0604030504040204" charset="0"/>
                <a:ea typeface="Arial" panose="020B0604020202020204"/>
                <a:cs typeface="Verdana" panose="020B0604030504040204" charset="0"/>
                <a:sym typeface="Arial" panose="020B0604020202020204"/>
              </a:rPr>
              <a:t>ASTM standard (E976-99)</a:t>
            </a:r>
            <a:r>
              <a:rPr lang="en-GB" altLang="en-US" sz="1600" noProof="1">
                <a:latin typeface="Verdana" panose="020B0604030504040204" charset="0"/>
                <a:ea typeface="Arial" panose="020B0604020202020204"/>
                <a:cs typeface="Verdana" panose="020B0604030504040204" charset="0"/>
                <a:sym typeface="Arial" panose="020B0604020202020204"/>
              </a:rPr>
              <a:t> </a:t>
            </a:r>
            <a:endParaRPr lang="en-GB" altLang="en-US" sz="1600" noProof="1">
              <a:latin typeface="Verdana" panose="020B0604030504040204" charset="0"/>
              <a:cs typeface="Verdana" panose="020B0604030504040204" charset="0"/>
              <a:sym typeface="Arial" panose="020B0604020202020204"/>
            </a:endParaRPr>
          </a:p>
          <a:p>
            <a:pPr marL="285750" marR="0" indent="-285750" fontAlgn="auto">
              <a:lnSpc>
                <a:spcPct val="150000"/>
              </a:lnSpc>
              <a:spcBef>
                <a:spcPts val="0"/>
              </a:spcBef>
              <a:spcAft>
                <a:spcPts val="0"/>
              </a:spcAft>
              <a:buClr>
                <a:srgbClr val="000000"/>
              </a:buClr>
              <a:buSzPts val="3200"/>
              <a:buFont typeface="Arial" panose="020B0604020202020204" pitchFamily="34" charset="0"/>
              <a:buChar char="•"/>
            </a:pPr>
            <a:r>
              <a:rPr lang="en-US" sz="1600" noProof="1">
                <a:latin typeface="Verdana" panose="020B0604030504040204" charset="0"/>
                <a:ea typeface="Arial" panose="020B0604020202020204"/>
                <a:cs typeface="Verdana" panose="020B0604030504040204" charset="0"/>
                <a:sym typeface="Arial" panose="020B0604020202020204"/>
              </a:rPr>
              <a:t> </a:t>
            </a:r>
            <a:r>
              <a:rPr lang="en-GB" altLang="en-US" sz="1600" noProof="1">
                <a:latin typeface="Verdana" panose="020B0604030504040204" charset="0"/>
                <a:ea typeface="Arial" panose="020B0604020202020204"/>
                <a:cs typeface="Verdana" panose="020B0604030504040204" charset="0"/>
                <a:sym typeface="Arial" panose="020B0604020202020204"/>
              </a:rPr>
              <a:t>P</a:t>
            </a:r>
            <a:r>
              <a:rPr lang="en-US" sz="1600" noProof="1">
                <a:latin typeface="Verdana" panose="020B0604030504040204" charset="0"/>
                <a:ea typeface="Arial" panose="020B0604020202020204"/>
                <a:cs typeface="Verdana" panose="020B0604030504040204" charset="0"/>
                <a:sym typeface="Arial" panose="020B0604020202020204"/>
              </a:rPr>
              <a:t>rovides a reproducible method for simulating AE events</a:t>
            </a:r>
            <a:r>
              <a:rPr lang="en-GB" altLang="en-US" sz="1600" noProof="1">
                <a:latin typeface="Verdana" panose="020B0604030504040204" charset="0"/>
                <a:ea typeface="Arial" panose="020B0604020202020204"/>
                <a:cs typeface="Verdana" panose="020B0604030504040204" charset="0"/>
                <a:sym typeface="Arial" panose="020B0604020202020204"/>
              </a:rPr>
              <a:t>.</a:t>
            </a:r>
            <a:endParaRPr lang="en-GB" altLang="en-US" sz="1600" noProof="1">
              <a:latin typeface="Verdana" panose="020B0604030504040204" charset="0"/>
              <a:cs typeface="Verdana" panose="020B0604030504040204" charset="0"/>
              <a:sym typeface="Arial" panose="020B0604020202020204"/>
            </a:endParaRPr>
          </a:p>
          <a:p>
            <a:pPr marL="285750" marR="0" indent="-285750" fontAlgn="auto">
              <a:lnSpc>
                <a:spcPct val="150000"/>
              </a:lnSpc>
              <a:spcBef>
                <a:spcPts val="0"/>
              </a:spcBef>
              <a:spcAft>
                <a:spcPts val="0"/>
              </a:spcAft>
              <a:buClr>
                <a:srgbClr val="000000"/>
              </a:buClr>
              <a:buSzPts val="3200"/>
              <a:buFont typeface="Arial" panose="020B0604020202020204" pitchFamily="34" charset="0"/>
              <a:buChar char="•"/>
            </a:pPr>
            <a:r>
              <a:rPr lang="en-GB" altLang="en-US" sz="1600" noProof="1">
                <a:latin typeface="Verdana" panose="020B0604030504040204" charset="0"/>
                <a:ea typeface="Arial" panose="020B0604020202020204"/>
                <a:cs typeface="Verdana" panose="020B0604030504040204" charset="0"/>
                <a:sym typeface="Arial" panose="020B0604020202020204"/>
              </a:rPr>
              <a:t>A</a:t>
            </a:r>
            <a:r>
              <a:rPr lang="en-US" sz="1600" noProof="1">
                <a:latin typeface="Verdana" panose="020B0604030504040204" charset="0"/>
                <a:ea typeface="Arial" panose="020B0604020202020204"/>
                <a:cs typeface="Verdana" panose="020B0604030504040204" charset="0"/>
                <a:sym typeface="Arial" panose="020B0604020202020204"/>
              </a:rPr>
              <a:t>llows  characterization of acoustic wave</a:t>
            </a:r>
            <a:r>
              <a:rPr lang="en-GB" altLang="en-US" sz="1600" noProof="1">
                <a:latin typeface="Verdana" panose="020B0604030504040204" charset="0"/>
                <a:ea typeface="Arial" panose="020B0604020202020204"/>
                <a:cs typeface="Verdana" panose="020B0604030504040204" charset="0"/>
                <a:sym typeface="Arial" panose="020B0604020202020204"/>
              </a:rPr>
              <a:t> extract parameters.</a:t>
            </a:r>
            <a:endParaRPr lang="en-US" sz="1600" noProof="1">
              <a:latin typeface="Verdana" panose="020B0604030504040204" charset="0"/>
              <a:cs typeface="Verdana" panose="020B0604030504040204" charset="0"/>
              <a:sym typeface="Arial" panose="020B0604020202020204"/>
            </a:endParaRPr>
          </a:p>
          <a:p>
            <a:pPr marL="285750" marR="0" indent="-285750" fontAlgn="auto">
              <a:lnSpc>
                <a:spcPct val="150000"/>
              </a:lnSpc>
              <a:spcBef>
                <a:spcPts val="0"/>
              </a:spcBef>
              <a:spcAft>
                <a:spcPts val="0"/>
              </a:spcAft>
              <a:buClr>
                <a:srgbClr val="000000"/>
              </a:buClr>
              <a:buSzPts val="3200"/>
              <a:buFont typeface="Arial" panose="020B0604020202020204" pitchFamily="34" charset="0"/>
              <a:buChar char="•"/>
            </a:pPr>
            <a:r>
              <a:rPr lang="en-US" sz="1600" noProof="1">
                <a:latin typeface="Verdana" panose="020B0604030504040204" charset="0"/>
                <a:ea typeface="Arial" panose="020B0604020202020204"/>
                <a:cs typeface="Verdana" panose="020B0604030504040204" charset="0"/>
                <a:sym typeface="Arial" panose="020B0604020202020204"/>
              </a:rPr>
              <a:t>It produces energy in the form of elastic stress waves, similar to actual defects</a:t>
            </a:r>
            <a:r>
              <a:rPr lang="en-GB" altLang="en-US" sz="1600" noProof="1">
                <a:latin typeface="Verdana" panose="020B0604030504040204" charset="0"/>
                <a:ea typeface="Arial" panose="020B0604020202020204"/>
                <a:cs typeface="Verdana" panose="020B0604030504040204" charset="0"/>
                <a:sym typeface="Arial" panose="020B0604020202020204"/>
              </a:rPr>
              <a:t>.</a:t>
            </a:r>
            <a:endParaRPr lang="en-US" sz="1600" cap="none" noProof="1">
              <a:solidFill>
                <a:srgbClr val="000000"/>
              </a:solidFill>
              <a:latin typeface="Verdana" panose="020B0604030504040204" charset="0"/>
              <a:ea typeface="Arial" panose="020B0604020202020204"/>
              <a:cs typeface="Verdana" panose="020B0604030504040204" charset="0"/>
              <a:sym typeface="Arial" panose="020B0604020202020204"/>
            </a:endParaRPr>
          </a:p>
          <a:p>
            <a:pPr marR="0" fontAlgn="auto">
              <a:lnSpc>
                <a:spcPct val="150000"/>
              </a:lnSpc>
              <a:spcBef>
                <a:spcPts val="0"/>
              </a:spcBef>
              <a:spcAft>
                <a:spcPts val="0"/>
              </a:spcAft>
              <a:buClr>
                <a:srgbClr val="000000"/>
              </a:buClr>
              <a:buSzPts val="3200"/>
              <a:buFont typeface="Arial" panose="020B0604020202020204"/>
              <a:buNone/>
            </a:pPr>
            <a:endParaRPr lang="en-US" sz="1600" noProof="1">
              <a:latin typeface="Verdana" panose="020B0604030504040204" charset="0"/>
              <a:cs typeface="Verdana" panose="020B0604030504040204" charset="0"/>
              <a:sym typeface="Arial" panose="020B0604020202020204"/>
            </a:endParaRPr>
          </a:p>
          <a:p>
            <a:pPr marR="0" fontAlgn="auto">
              <a:lnSpc>
                <a:spcPct val="150000"/>
              </a:lnSpc>
              <a:spcBef>
                <a:spcPts val="0"/>
              </a:spcBef>
              <a:spcAft>
                <a:spcPts val="0"/>
              </a:spcAft>
              <a:buClr>
                <a:srgbClr val="000000"/>
              </a:buClr>
              <a:buSzPts val="3200"/>
              <a:buFont typeface="Arial" panose="020B0604020202020204"/>
              <a:buNone/>
            </a:pPr>
            <a:endParaRPr lang="en-US" altLang="en-US" sz="1600" noProof="1">
              <a:latin typeface="Verdana" panose="020B0604030504040204" charset="0"/>
              <a:cs typeface="Verdana" panose="020B0604030504040204" charset="0"/>
              <a:sym typeface="Arial" panose="020B0604020202020204"/>
            </a:endParaRPr>
          </a:p>
        </p:txBody>
      </p:sp>
      <p:sp>
        <p:nvSpPr>
          <p:cNvPr id="38918" name="Text Box 11"/>
          <p:cNvSpPr txBox="1"/>
          <p:nvPr/>
        </p:nvSpPr>
        <p:spPr>
          <a:xfrm>
            <a:off x="-717391" y="1436811"/>
            <a:ext cx="5203825" cy="863600"/>
          </a:xfrm>
          <a:prstGeom prst="rect">
            <a:avLst/>
          </a:prstGeom>
          <a:noFill/>
          <a:ln w="9525">
            <a:noFill/>
          </a:ln>
        </p:spPr>
        <p:txBody>
          <a:bodyPr wrap="square" anchor="t" anchorCtr="0"/>
          <a:lstStyle/>
          <a:p>
            <a:pPr defTabSz="457200">
              <a:lnSpc>
                <a:spcPct val="150000"/>
              </a:lnSpc>
            </a:pPr>
            <a:r>
              <a:rPr lang="en-US" altLang="en-GB" sz="1600" dirty="0">
                <a:latin typeface="Arial Rounded MT Bold" panose="020F0704030504030204" charset="0"/>
                <a:ea typeface="Calibri" panose="020F0502020204030204"/>
              </a:rPr>
              <a:t> (PLB) Hsu Nielson Source</a:t>
            </a:r>
          </a:p>
          <a:p>
            <a:pPr defTabSz="457200">
              <a:lnSpc>
                <a:spcPct val="150000"/>
              </a:lnSpc>
            </a:pPr>
            <a:r>
              <a:rPr lang="en-GB" altLang="en-US" sz="1600" dirty="0">
                <a:latin typeface="Arial Rounded MT Bold" panose="020F0704030504030204" charset="0"/>
                <a:ea typeface="Calibri" panose="020F0502020204030204"/>
              </a:rPr>
              <a:t>  </a:t>
            </a:r>
          </a:p>
        </p:txBody>
      </p:sp>
      <p:pic>
        <p:nvPicPr>
          <p:cNvPr id="38919" name="Picture 4" descr="A round metal object with a white wire&#10;&#10;Description automatically generated"/>
          <p:cNvPicPr>
            <a:picLocks noChangeAspect="1"/>
          </p:cNvPicPr>
          <p:nvPr>
            <p:custDataLst>
              <p:tags r:id="rId2"/>
            </p:custDataLst>
          </p:nvPr>
        </p:nvPicPr>
        <p:blipFill>
          <a:blip r:embed="rId8"/>
          <a:srcRect l="24475"/>
          <a:stretch>
            <a:fillRect/>
          </a:stretch>
        </p:blipFill>
        <p:spPr>
          <a:xfrm rot="5400000">
            <a:off x="8583295" y="2662555"/>
            <a:ext cx="3016250" cy="2982595"/>
          </a:xfrm>
          <a:prstGeom prst="rect">
            <a:avLst/>
          </a:prstGeom>
          <a:noFill/>
          <a:ln w="9525">
            <a:noFill/>
          </a:ln>
        </p:spPr>
      </p:pic>
      <p:pic>
        <p:nvPicPr>
          <p:cNvPr id="38923" name="Image 864" descr="Robert Gordon University : Rankings, Fees &amp; Courses Details ..."/>
          <p:cNvPicPr/>
          <p:nvPr>
            <p:custDataLst>
              <p:tags r:id="rId3"/>
            </p:custDataLst>
          </p:nvPr>
        </p:nvPicPr>
        <p:blipFill>
          <a:blip r:embed="rId9"/>
          <a:stretch>
            <a:fillRect/>
          </a:stretch>
        </p:blipFill>
        <p:spPr>
          <a:xfrm>
            <a:off x="388938" y="173038"/>
            <a:ext cx="795337" cy="796925"/>
          </a:xfrm>
          <a:prstGeom prst="rect">
            <a:avLst/>
          </a:prstGeom>
          <a:noFill/>
          <a:ln w="9525">
            <a:noFill/>
          </a:ln>
        </p:spPr>
      </p:pic>
      <p:pic>
        <p:nvPicPr>
          <p:cNvPr id="38924" name="Picture 4" descr="PTDF – Petroleum Technology Development Fund"/>
          <p:cNvPicPr>
            <a:picLocks noChangeAspect="1"/>
          </p:cNvPicPr>
          <p:nvPr>
            <p:custDataLst>
              <p:tags r:id="rId4"/>
            </p:custDataLst>
          </p:nvPr>
        </p:nvPicPr>
        <p:blipFill>
          <a:blip r:embed="rId10"/>
          <a:stretch>
            <a:fillRect/>
          </a:stretch>
        </p:blipFill>
        <p:spPr>
          <a:xfrm>
            <a:off x="8855075" y="173038"/>
            <a:ext cx="1003300" cy="6604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p:cNvPicPr>
            <a:picLocks noChangeAspect="1"/>
          </p:cNvPicPr>
          <p:nvPr>
            <p:custDataLst>
              <p:tags r:id="rId1"/>
            </p:custDataLst>
          </p:nvPr>
        </p:nvPicPr>
        <p:blipFill>
          <a:blip r:embed="rId5"/>
          <a:stretch>
            <a:fillRect/>
          </a:stretch>
        </p:blipFill>
        <p:spPr>
          <a:xfrm>
            <a:off x="825500" y="1543050"/>
            <a:ext cx="9961880" cy="4565015"/>
          </a:xfrm>
          <a:prstGeom prst="rect">
            <a:avLst/>
          </a:prstGeom>
          <a:noFill/>
          <a:ln w="9525">
            <a:noFill/>
          </a:ln>
        </p:spPr>
      </p:pic>
      <p:sp>
        <p:nvSpPr>
          <p:cNvPr id="40962" name="Text Box 4"/>
          <p:cNvSpPr txBox="1"/>
          <p:nvPr/>
        </p:nvSpPr>
        <p:spPr>
          <a:xfrm>
            <a:off x="1514475" y="368300"/>
            <a:ext cx="7764463" cy="777875"/>
          </a:xfrm>
          <a:prstGeom prst="rect">
            <a:avLst/>
          </a:prstGeom>
          <a:noFill/>
          <a:ln w="9525">
            <a:noFill/>
          </a:ln>
        </p:spPr>
        <p:txBody>
          <a:bodyPr wrap="square" anchor="t" anchorCtr="0"/>
          <a:lstStyle/>
          <a:p>
            <a:r>
              <a:rPr lang="en-GB" altLang="en-US" sz="3600" b="1">
                <a:latin typeface="Verdana" panose="020B0604030504040204" charset="0"/>
                <a:ea typeface="Arial" panose="020B0604020202020204"/>
              </a:rPr>
              <a:t>Sensing and Instrumentation</a:t>
            </a:r>
          </a:p>
        </p:txBody>
      </p:sp>
      <p:pic>
        <p:nvPicPr>
          <p:cNvPr id="40963" name="Image 864" descr="Robert Gordon University : Rankings, Fees &amp; Courses Details ..."/>
          <p:cNvPicPr/>
          <p:nvPr>
            <p:custDataLst>
              <p:tags r:id="rId2"/>
            </p:custDataLst>
          </p:nvPr>
        </p:nvPicPr>
        <p:blipFill>
          <a:blip r:embed="rId6"/>
          <a:stretch>
            <a:fillRect/>
          </a:stretch>
        </p:blipFill>
        <p:spPr>
          <a:xfrm>
            <a:off x="481013" y="225425"/>
            <a:ext cx="795337" cy="796925"/>
          </a:xfrm>
          <a:prstGeom prst="rect">
            <a:avLst/>
          </a:prstGeom>
          <a:noFill/>
          <a:ln w="9525">
            <a:noFill/>
          </a:ln>
        </p:spPr>
      </p:pic>
      <p:pic>
        <p:nvPicPr>
          <p:cNvPr id="40964" name="Picture 4" descr="PTDF – Petroleum Technology Development Fund"/>
          <p:cNvPicPr>
            <a:picLocks noChangeAspect="1"/>
          </p:cNvPicPr>
          <p:nvPr>
            <p:custDataLst>
              <p:tags r:id="rId3"/>
            </p:custDataLst>
          </p:nvPr>
        </p:nvPicPr>
        <p:blipFill>
          <a:blip r:embed="rId7"/>
          <a:stretch>
            <a:fillRect/>
          </a:stretch>
        </p:blipFill>
        <p:spPr>
          <a:xfrm>
            <a:off x="9278938" y="153988"/>
            <a:ext cx="881062" cy="795337"/>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1325" y="1446213"/>
            <a:ext cx="11363325" cy="5275263"/>
          </a:xfrm>
        </p:spPr>
        <p:txBody>
          <a:bodyPr wrap="square" lIns="91425" tIns="45700" rIns="91425" bIns="45700" anchor="t" anchorCtr="0">
            <a:noAutofit/>
          </a:bodyPr>
          <a:lstStyle/>
          <a:p>
            <a:pPr marL="0" marR="0" indent="0" algn="l" defTabSz="914400" rtl="0" eaLnBrk="1" fontAlgn="auto" latinLnBrk="0" hangingPunct="1">
              <a:lnSpc>
                <a:spcPct val="100000"/>
              </a:lnSpc>
              <a:spcBef>
                <a:spcPts val="0"/>
              </a:spcBef>
              <a:spcAft>
                <a:spcPts val="0"/>
              </a:spcAft>
              <a:buClr>
                <a:schemeClr val="dk1"/>
              </a:buClr>
              <a:buSzPts val="4000"/>
              <a:buFont typeface="Calibri" panose="020F0502020204030204"/>
              <a:buNone/>
            </a:pPr>
            <a:r>
              <a:rPr kumimoji="0" lang="en-GB" altLang="en-US" sz="2400" b="1"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    Aluminium             Steel</a:t>
            </a:r>
          </a:p>
        </p:txBody>
      </p:sp>
      <p:pic>
        <p:nvPicPr>
          <p:cNvPr id="41986" name="Picture 5" descr="A blue graph with white text&#10;&#10;Description automatically generated"/>
          <p:cNvPicPr>
            <a:picLocks noChangeAspect="1"/>
          </p:cNvPicPr>
          <p:nvPr>
            <p:custDataLst>
              <p:tags r:id="rId1"/>
            </p:custDataLst>
          </p:nvPr>
        </p:nvPicPr>
        <p:blipFill>
          <a:blip r:embed="rId9"/>
          <a:stretch>
            <a:fillRect/>
          </a:stretch>
        </p:blipFill>
        <p:spPr>
          <a:xfrm>
            <a:off x="609600" y="2208213"/>
            <a:ext cx="2424113" cy="1419225"/>
          </a:xfrm>
          <a:prstGeom prst="rect">
            <a:avLst/>
          </a:prstGeom>
          <a:noFill/>
          <a:ln w="9525">
            <a:noFill/>
          </a:ln>
        </p:spPr>
      </p:pic>
      <p:pic>
        <p:nvPicPr>
          <p:cNvPr id="41987" name="Picture 6" descr="A graph showing a signal&#10;&#10;Description automatically generated"/>
          <p:cNvPicPr>
            <a:picLocks noChangeAspect="1"/>
          </p:cNvPicPr>
          <p:nvPr>
            <p:custDataLst>
              <p:tags r:id="rId2"/>
            </p:custDataLst>
          </p:nvPr>
        </p:nvPicPr>
        <p:blipFill>
          <a:blip r:embed="rId10"/>
          <a:stretch>
            <a:fillRect/>
          </a:stretch>
        </p:blipFill>
        <p:spPr>
          <a:xfrm>
            <a:off x="3033713" y="2303463"/>
            <a:ext cx="2471737" cy="1254125"/>
          </a:xfrm>
          <a:prstGeom prst="rect">
            <a:avLst/>
          </a:prstGeom>
          <a:noFill/>
          <a:ln w="9525">
            <a:noFill/>
          </a:ln>
        </p:spPr>
      </p:pic>
      <p:pic>
        <p:nvPicPr>
          <p:cNvPr id="41988" name="Picture 17" descr="A graph of a power spectrum&#10;&#10;Description automatically generated"/>
          <p:cNvPicPr>
            <a:picLocks noChangeAspect="1"/>
          </p:cNvPicPr>
          <p:nvPr>
            <p:custDataLst>
              <p:tags r:id="rId3"/>
            </p:custDataLst>
          </p:nvPr>
        </p:nvPicPr>
        <p:blipFill>
          <a:blip r:embed="rId11"/>
          <a:stretch>
            <a:fillRect/>
          </a:stretch>
        </p:blipFill>
        <p:spPr>
          <a:xfrm>
            <a:off x="441325" y="4276725"/>
            <a:ext cx="2447925" cy="1609725"/>
          </a:xfrm>
          <a:prstGeom prst="rect">
            <a:avLst/>
          </a:prstGeom>
          <a:noFill/>
          <a:ln w="9525">
            <a:noFill/>
          </a:ln>
        </p:spPr>
      </p:pic>
      <p:pic>
        <p:nvPicPr>
          <p:cNvPr id="41989" name="Picture 19" descr="A graph of a power spectrum&#10;&#10;Description automatically generated"/>
          <p:cNvPicPr>
            <a:picLocks noChangeAspect="1"/>
          </p:cNvPicPr>
          <p:nvPr>
            <p:custDataLst>
              <p:tags r:id="rId4"/>
            </p:custDataLst>
          </p:nvPr>
        </p:nvPicPr>
        <p:blipFill>
          <a:blip r:embed="rId12"/>
          <a:stretch>
            <a:fillRect/>
          </a:stretch>
        </p:blipFill>
        <p:spPr>
          <a:xfrm>
            <a:off x="2889250" y="4276725"/>
            <a:ext cx="2538413" cy="1593850"/>
          </a:xfrm>
          <a:prstGeom prst="rect">
            <a:avLst/>
          </a:prstGeom>
          <a:noFill/>
          <a:ln w="9525">
            <a:noFill/>
          </a:ln>
        </p:spPr>
      </p:pic>
      <p:sp>
        <p:nvSpPr>
          <p:cNvPr id="21" name="TextBox 20"/>
          <p:cNvSpPr txBox="1"/>
          <p:nvPr>
            <p:custDataLst>
              <p:tags r:id="rId5"/>
            </p:custDataLst>
          </p:nvPr>
        </p:nvSpPr>
        <p:spPr>
          <a:xfrm flipH="1">
            <a:off x="5268595" y="1856105"/>
            <a:ext cx="6672580" cy="493268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auto">
              <a:lnSpc>
                <a:spcPct val="100000"/>
              </a:lnSpc>
              <a:buFont typeface="Arial" panose="020B0604020202020204" pitchFamily="34" charset="0"/>
              <a:buChar char="•"/>
            </a:pPr>
            <a:r>
              <a:rPr lang="en-GB" sz="1600" strike="noStrike" noProof="1">
                <a:solidFill>
                  <a:schemeClr val="tx1"/>
                </a:solidFill>
                <a:effectLst/>
                <a:latin typeface="Verdana" panose="020B0604030504040204" charset="0"/>
                <a:ea typeface="Times New Roman" panose="02020603050405020304" pitchFamily="18" charset="0"/>
                <a:cs typeface="Verdana" panose="020B0604030504040204" charset="0"/>
              </a:rPr>
              <a:t>The two substrates </a:t>
            </a:r>
            <a:r>
              <a:rPr lang="en-GB" sz="1600" strike="noStrike" noProof="1">
                <a:solidFill>
                  <a:schemeClr val="tx1"/>
                </a:solidFill>
                <a:latin typeface="Verdana" panose="020B0604030504040204" charset="0"/>
                <a:ea typeface="Times New Roman" panose="02020603050405020304" pitchFamily="18" charset="0"/>
                <a:cs typeface="Verdana" panose="020B0604030504040204" charset="0"/>
              </a:rPr>
              <a:t>produced burst signals from PLB impacts.</a:t>
            </a:r>
          </a:p>
          <a:p>
            <a:pPr indent="0" fontAlgn="auto">
              <a:lnSpc>
                <a:spcPct val="100000"/>
              </a:lnSpc>
              <a:buFont typeface="Arial" panose="020B0604020202020204" pitchFamily="34" charset="0"/>
              <a:buNone/>
            </a:pPr>
            <a:endParaRPr lang="en-GB" sz="1600" strike="noStrike" noProof="1">
              <a:solidFill>
                <a:schemeClr val="tx1"/>
              </a:solidFill>
              <a:latin typeface="Verdana" panose="020B0604030504040204" charset="0"/>
              <a:ea typeface="Times New Roman" panose="02020603050405020304" pitchFamily="18" charset="0"/>
              <a:cs typeface="Verdana" panose="020B0604030504040204" charset="0"/>
            </a:endParaRPr>
          </a:p>
          <a:p>
            <a:pPr marL="285750" indent="-285750" fontAlgn="auto">
              <a:lnSpc>
                <a:spcPct val="100000"/>
              </a:lnSpc>
              <a:buFont typeface="Arial" panose="020B0604020202020204" pitchFamily="34" charset="0"/>
              <a:buChar char="•"/>
            </a:pPr>
            <a:r>
              <a:rPr lang="en-GB" sz="1600" strike="noStrike" noProof="1">
                <a:solidFill>
                  <a:schemeClr val="tx1"/>
                </a:solidFill>
                <a:latin typeface="Verdana" panose="020B0604030504040204" charset="0"/>
                <a:ea typeface="Times New Roman" panose="02020603050405020304" pitchFamily="18" charset="0"/>
                <a:cs typeface="Verdana" panose="020B0604030504040204" charset="0"/>
              </a:rPr>
              <a:t>Wave propagation pattern and frequency differ.</a:t>
            </a:r>
          </a:p>
          <a:p>
            <a:pPr fontAlgn="auto">
              <a:lnSpc>
                <a:spcPct val="100000"/>
              </a:lnSpc>
              <a:buFont typeface="Arial" panose="020B0604020202020204" pitchFamily="34" charset="0"/>
            </a:pPr>
            <a:endParaRPr lang="en-GB" sz="1600" strike="noStrike" noProof="1">
              <a:solidFill>
                <a:schemeClr val="tx1"/>
              </a:solidFill>
              <a:latin typeface="Verdana" panose="020B0604030504040204" charset="0"/>
              <a:ea typeface="Times New Roman" panose="02020603050405020304" pitchFamily="18" charset="0"/>
              <a:cs typeface="Verdana" panose="020B0604030504040204" charset="0"/>
            </a:endParaRPr>
          </a:p>
          <a:p>
            <a:pPr marL="285750" indent="-285750" fontAlgn="auto">
              <a:lnSpc>
                <a:spcPct val="100000"/>
              </a:lnSpc>
              <a:buFont typeface="Arial" panose="020B0604020202020204" pitchFamily="34" charset="0"/>
              <a:buChar char="•"/>
            </a:pPr>
            <a:r>
              <a:rPr lang="en-GB" sz="1600" strike="noStrike" noProof="1">
                <a:solidFill>
                  <a:schemeClr val="tx1"/>
                </a:solidFill>
                <a:latin typeface="Verdana" panose="020B0604030504040204" charset="0"/>
                <a:ea typeface="Times New Roman" panose="02020603050405020304" pitchFamily="18" charset="0"/>
                <a:cs typeface="Verdana" panose="020B0604030504040204" charset="0"/>
              </a:rPr>
              <a:t>Time and frequency domains signals produced are influenced by material properties (</a:t>
            </a:r>
            <a:r>
              <a:rPr lang="en-GB" sz="1600" strike="noStrike" noProof="1">
                <a:solidFill>
                  <a:schemeClr val="tx1"/>
                </a:solidFill>
                <a:latin typeface="Verdana" panose="020B0604030504040204" charset="0"/>
                <a:ea typeface="+mn-ea"/>
                <a:cs typeface="Verdana" panose="020B0604030504040204" charset="0"/>
              </a:rPr>
              <a:t>Young’s modulus of Elasticity, density).</a:t>
            </a:r>
          </a:p>
          <a:p>
            <a:pPr marL="285750" indent="-285750" fontAlgn="auto">
              <a:lnSpc>
                <a:spcPct val="100000"/>
              </a:lnSpc>
              <a:buFont typeface="Arial" panose="020B0604020202020204" pitchFamily="34" charset="0"/>
              <a:buChar char="•"/>
            </a:pPr>
            <a:endParaRPr lang="en-GB" sz="1600" strike="noStrike" noProof="1">
              <a:solidFill>
                <a:schemeClr val="tx1"/>
              </a:solidFill>
              <a:latin typeface="Verdana" panose="020B0604030504040204" charset="0"/>
              <a:cs typeface="Verdana" panose="020B0604030504040204" charset="0"/>
            </a:endParaRPr>
          </a:p>
          <a:p>
            <a:pPr marL="285750" indent="-285750" fontAlgn="auto">
              <a:lnSpc>
                <a:spcPct val="100000"/>
              </a:lnSpc>
              <a:buFont typeface="Arial" panose="020B0604020202020204" pitchFamily="34" charset="0"/>
              <a:buChar char="•"/>
            </a:pPr>
            <a:r>
              <a:rPr lang="en-GB" sz="1600" strike="noStrike" noProof="1">
                <a:solidFill>
                  <a:schemeClr val="tx1"/>
                </a:solidFill>
                <a:latin typeface="Verdana" panose="020B0604030504040204" charset="0"/>
                <a:ea typeface="Times New Roman" panose="02020603050405020304" pitchFamily="18" charset="0"/>
                <a:cs typeface="Verdana" panose="020B0604030504040204" charset="0"/>
              </a:rPr>
              <a:t>Aluminum's density (2.7 g/cm³) and Young's modulus (69 GPa).</a:t>
            </a:r>
          </a:p>
          <a:p>
            <a:pPr marL="285750" indent="-285750" fontAlgn="auto">
              <a:lnSpc>
                <a:spcPct val="100000"/>
              </a:lnSpc>
              <a:buFont typeface="Arial" panose="020B0604020202020204" pitchFamily="34" charset="0"/>
              <a:buChar char="•"/>
            </a:pPr>
            <a:endParaRPr lang="en-GB" sz="1600" strike="noStrike" noProof="1">
              <a:solidFill>
                <a:schemeClr val="tx1"/>
              </a:solidFill>
              <a:latin typeface="Verdana" panose="020B0604030504040204" charset="0"/>
              <a:ea typeface="Times New Roman" panose="02020603050405020304" pitchFamily="18" charset="0"/>
              <a:cs typeface="Verdana" panose="020B0604030504040204" charset="0"/>
            </a:endParaRPr>
          </a:p>
          <a:p>
            <a:pPr marL="285750" indent="-285750" fontAlgn="auto">
              <a:lnSpc>
                <a:spcPct val="100000"/>
              </a:lnSpc>
              <a:buFont typeface="Arial" panose="020B0604020202020204" pitchFamily="34" charset="0"/>
              <a:buChar char="•"/>
            </a:pPr>
            <a:r>
              <a:rPr lang="en-GB" sz="1600" strike="noStrike" noProof="1">
                <a:solidFill>
                  <a:schemeClr val="tx1"/>
                </a:solidFill>
                <a:latin typeface="Verdana" panose="020B0604030504040204" charset="0"/>
                <a:ea typeface="Times New Roman" panose="02020603050405020304" pitchFamily="18" charset="0"/>
                <a:cs typeface="Verdana" panose="020B0604030504040204" charset="0"/>
              </a:rPr>
              <a:t>Steel density (7.85 g/cm³) and a substantially higher Young's modulus (215 GPa). </a:t>
            </a:r>
          </a:p>
          <a:p>
            <a:pPr fontAlgn="auto">
              <a:lnSpc>
                <a:spcPct val="100000"/>
              </a:lnSpc>
            </a:pPr>
            <a:endParaRPr lang="en-GB" sz="1600" strike="noStrike" noProof="1">
              <a:solidFill>
                <a:schemeClr val="tx1"/>
              </a:solidFill>
              <a:latin typeface="Verdana" panose="020B0604030504040204" charset="0"/>
              <a:ea typeface="Times New Roman" panose="02020603050405020304" pitchFamily="18" charset="0"/>
              <a:cs typeface="Verdana" panose="020B0604030504040204" charset="0"/>
            </a:endParaRPr>
          </a:p>
          <a:p>
            <a:pPr fontAlgn="auto">
              <a:lnSpc>
                <a:spcPct val="100000"/>
              </a:lnSpc>
              <a:buFont typeface="Arial" panose="020B0604020202020204" pitchFamily="34" charset="0"/>
            </a:pPr>
            <a:endParaRPr lang="en-GB" sz="1600" strike="noStrike" noProof="1">
              <a:solidFill>
                <a:schemeClr val="tx1"/>
              </a:solidFill>
              <a:effectLst/>
              <a:latin typeface="Verdana" panose="020B0604030504040204" charset="0"/>
              <a:ea typeface="Times New Roman" panose="02020603050405020304" pitchFamily="18" charset="0"/>
              <a:cs typeface="Verdana" panose="020B0604030504040204" charset="0"/>
            </a:endParaRPr>
          </a:p>
        </p:txBody>
      </p:sp>
      <p:sp>
        <p:nvSpPr>
          <p:cNvPr id="41991" name="Text Box 7"/>
          <p:cNvSpPr txBox="1"/>
          <p:nvPr/>
        </p:nvSpPr>
        <p:spPr>
          <a:xfrm>
            <a:off x="1435100" y="201930"/>
            <a:ext cx="7921625" cy="955040"/>
          </a:xfrm>
          <a:prstGeom prst="rect">
            <a:avLst/>
          </a:prstGeom>
          <a:noFill/>
          <a:ln w="9525">
            <a:noFill/>
          </a:ln>
        </p:spPr>
        <p:txBody>
          <a:bodyPr wrap="square" anchor="t" anchorCtr="0"/>
          <a:lstStyle/>
          <a:p>
            <a:r>
              <a:rPr lang="en-GB" altLang="en-US" sz="3200" b="1">
                <a:solidFill>
                  <a:schemeClr val="tx1"/>
                </a:solidFill>
                <a:latin typeface="Verdana" panose="020B0604030504040204" charset="0"/>
                <a:ea typeface="Arial" panose="020B0604020202020204"/>
              </a:rPr>
              <a:t>     Raw AE Time domain &amp; PSD</a:t>
            </a:r>
            <a:endParaRPr lang="en-GB" altLang="en-US" sz="3200">
              <a:latin typeface="Verdana" panose="020B0604030504040204" charset="0"/>
              <a:ea typeface="Arial" panose="020B0604020202020204"/>
            </a:endParaRPr>
          </a:p>
        </p:txBody>
      </p:sp>
      <p:pic>
        <p:nvPicPr>
          <p:cNvPr id="41993" name="Image 864" descr="Robert Gordon University : Rankings, Fees &amp; Courses Details ..."/>
          <p:cNvPicPr/>
          <p:nvPr>
            <p:custDataLst>
              <p:tags r:id="rId6"/>
            </p:custDataLst>
          </p:nvPr>
        </p:nvPicPr>
        <p:blipFill>
          <a:blip r:embed="rId13"/>
          <a:stretch>
            <a:fillRect/>
          </a:stretch>
        </p:blipFill>
        <p:spPr>
          <a:xfrm>
            <a:off x="441325" y="201613"/>
            <a:ext cx="795338" cy="796925"/>
          </a:xfrm>
          <a:prstGeom prst="rect">
            <a:avLst/>
          </a:prstGeom>
          <a:noFill/>
          <a:ln w="9525">
            <a:noFill/>
          </a:ln>
        </p:spPr>
      </p:pic>
      <p:pic>
        <p:nvPicPr>
          <p:cNvPr id="41994" name="Picture 4" descr="PTDF – Petroleum Technology Development Fund"/>
          <p:cNvPicPr>
            <a:picLocks noChangeAspect="1"/>
          </p:cNvPicPr>
          <p:nvPr>
            <p:custDataLst>
              <p:tags r:id="rId7"/>
            </p:custDataLst>
          </p:nvPr>
        </p:nvPicPr>
        <p:blipFill>
          <a:blip r:embed="rId14"/>
          <a:stretch>
            <a:fillRect/>
          </a:stretch>
        </p:blipFill>
        <p:spPr>
          <a:xfrm>
            <a:off x="9013825" y="111125"/>
            <a:ext cx="985838" cy="73342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9626600" cy="1143000"/>
          </a:xfrm>
        </p:spPr>
        <p:txBody>
          <a:bodyPr wrap="square" lIns="91425" tIns="45700" rIns="91425" bIns="45700" anchor="t" anchorCtr="0">
            <a:noAutofit/>
          </a:bodyPr>
          <a:lstStyle/>
          <a:p>
            <a:pPr marL="0" marR="0" indent="0" algn="ctr" defTabSz="914400" rtl="0" eaLnBrk="1" fontAlgn="auto" latinLnBrk="0" hangingPunct="1">
              <a:lnSpc>
                <a:spcPct val="100000"/>
              </a:lnSpc>
              <a:spcBef>
                <a:spcPts val="0"/>
              </a:spcBef>
              <a:spcAft>
                <a:spcPts val="0"/>
              </a:spcAft>
              <a:buClr>
                <a:schemeClr val="dk1"/>
              </a:buClr>
              <a:buSzPts val="4400"/>
              <a:buFont typeface="Calibri" panose="020F0502020204030204"/>
              <a:buNone/>
            </a:pPr>
            <a:r>
              <a:rPr kumimoji="0" lang="en-GB" altLang="en-US" sz="3600" b="1"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 Time Domain </a:t>
            </a:r>
          </a:p>
        </p:txBody>
      </p:sp>
      <p:sp>
        <p:nvSpPr>
          <p:cNvPr id="5" name="Text Placeholder 4"/>
          <p:cNvSpPr>
            <a:spLocks noGrp="1"/>
          </p:cNvSpPr>
          <p:nvPr>
            <p:ph type="body" idx="1"/>
          </p:nvPr>
        </p:nvSpPr>
        <p:spPr/>
        <p:txBody>
          <a:bodyPr wrap="square" lIns="91425" tIns="45700" rIns="91425" bIns="45700" anchor="t" anchorCtr="0">
            <a:noAutofit/>
          </a:bodyPr>
          <a:lstStyle/>
          <a:p>
            <a:pPr marL="457200" marR="0" indent="-431800" algn="l" defTabSz="914400" rtl="0" eaLnBrk="1" fontAlgn="auto" latinLnBrk="0" hangingPunct="1">
              <a:lnSpc>
                <a:spcPct val="100000"/>
              </a:lnSpc>
              <a:spcBef>
                <a:spcPts val="640"/>
              </a:spcBef>
              <a:spcAft>
                <a:spcPts val="0"/>
              </a:spcAft>
              <a:buClr>
                <a:schemeClr val="dk1"/>
              </a:buClr>
              <a:buSzPts val="3200"/>
              <a:buFont typeface="Arial" panose="020B0604020202020204"/>
              <a:buChar char="•"/>
            </a:pPr>
            <a:endParaRPr kumimoji="0" lang="en-GB" altLang="en-US" sz="18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endParaRPr>
          </a:p>
          <a:p>
            <a:pPr marL="285750" indent="-285750" fontAlgn="auto">
              <a:lnSpc>
                <a:spcPct val="100000"/>
              </a:lnSpc>
              <a:buFont typeface="Arial" panose="020B0604020202020204" pitchFamily="34" charset="0"/>
              <a:buChar char="•"/>
            </a:pPr>
            <a:r>
              <a:rPr lang="en-GB" sz="1800" dirty="0">
                <a:solidFill>
                  <a:schemeClr val="tx1"/>
                </a:solidFill>
                <a:effectLst/>
                <a:latin typeface="Verdana" panose="020B0604030504040204" charset="0"/>
                <a:ea typeface="Times New Roman" panose="02020603050405020304" pitchFamily="18" charset="0"/>
                <a:cs typeface="Verdana" panose="020B0604030504040204" charset="0"/>
                <a:sym typeface="+mn-ea"/>
              </a:rPr>
              <a:t>The highest amplitude for aluminium 0.93V. </a:t>
            </a:r>
          </a:p>
          <a:p>
            <a:pPr marL="0" indent="0" fontAlgn="auto">
              <a:lnSpc>
                <a:spcPct val="100000"/>
              </a:lnSpc>
              <a:buFont typeface="Arial" panose="020B0604020202020204" pitchFamily="34" charset="0"/>
              <a:buNone/>
            </a:pPr>
            <a:endParaRPr lang="en-GB" sz="1800" strike="noStrike" noProof="1">
              <a:solidFill>
                <a:schemeClr val="tx1"/>
              </a:solidFill>
              <a:effectLst/>
              <a:latin typeface="Verdana" panose="020B0604030504040204" charset="0"/>
              <a:ea typeface="Times New Roman" panose="02020603050405020304" pitchFamily="18" charset="0"/>
              <a:cs typeface="Verdana" panose="020B0604030504040204" charset="0"/>
            </a:endParaRPr>
          </a:p>
          <a:p>
            <a:pPr marL="285750" indent="-285750" fontAlgn="auto">
              <a:lnSpc>
                <a:spcPct val="100000"/>
              </a:lnSpc>
              <a:buFont typeface="Arial" panose="020B0604020202020204" pitchFamily="34" charset="0"/>
              <a:buChar char="•"/>
            </a:pPr>
            <a:r>
              <a:rPr lang="en-GB" sz="1800" dirty="0">
                <a:solidFill>
                  <a:schemeClr val="tx1"/>
                </a:solidFill>
                <a:latin typeface="Verdana" panose="020B0604030504040204" charset="0"/>
                <a:ea typeface="Times New Roman" panose="02020603050405020304" pitchFamily="18" charset="0"/>
                <a:cs typeface="Verdana" panose="020B0604030504040204" charset="0"/>
                <a:sym typeface="+mn-ea"/>
              </a:rPr>
              <a:t>Maximum </a:t>
            </a:r>
            <a:r>
              <a:rPr lang="en-GB" sz="1800" dirty="0">
                <a:solidFill>
                  <a:schemeClr val="tx1"/>
                </a:solidFill>
                <a:effectLst/>
                <a:latin typeface="Verdana" panose="020B0604030504040204" charset="0"/>
                <a:ea typeface="Times New Roman" panose="02020603050405020304" pitchFamily="18" charset="0"/>
                <a:cs typeface="Verdana" panose="020B0604030504040204" charset="0"/>
                <a:sym typeface="+mn-ea"/>
              </a:rPr>
              <a:t>amplitude for steel substrate is 0.41V.</a:t>
            </a:r>
            <a:endParaRPr lang="en-GB" sz="1800" strike="noStrike" noProof="1">
              <a:solidFill>
                <a:schemeClr val="tx1"/>
              </a:solidFill>
              <a:effectLst/>
              <a:latin typeface="Verdana" panose="020B0604030504040204" charset="0"/>
              <a:ea typeface="Times New Roman" panose="02020603050405020304" pitchFamily="18" charset="0"/>
              <a:cs typeface="Verdana" panose="020B0604030504040204" charset="0"/>
            </a:endParaRPr>
          </a:p>
          <a:p>
            <a:pPr marR="0" algn="l" defTabSz="914400" rtl="0" eaLnBrk="1" fontAlgn="auto" latinLnBrk="0" hangingPunct="1">
              <a:lnSpc>
                <a:spcPct val="100000"/>
              </a:lnSpc>
              <a:spcBef>
                <a:spcPts val="640"/>
              </a:spcBef>
              <a:spcAft>
                <a:spcPts val="0"/>
              </a:spcAft>
              <a:buClr>
                <a:schemeClr val="dk1"/>
              </a:buClr>
              <a:buSzPts val="3200"/>
            </a:pPr>
            <a:endParaRPr kumimoji="0" lang="en-GB" altLang="en-US" sz="18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endParaRPr>
          </a:p>
          <a:p>
            <a:pPr marR="0" algn="l" defTabSz="914400" rtl="0" eaLnBrk="1" fontAlgn="auto" latinLnBrk="0" hangingPunct="1">
              <a:lnSpc>
                <a:spcPct val="100000"/>
              </a:lnSpc>
              <a:spcBef>
                <a:spcPts val="640"/>
              </a:spcBef>
              <a:spcAft>
                <a:spcPts val="0"/>
              </a:spcAft>
              <a:buClr>
                <a:schemeClr val="dk1"/>
              </a:buClr>
              <a:buSzPts val="3200"/>
            </a:pPr>
            <a:r>
              <a:rPr kumimoji="0" lang="en-GB" altLang="en-US" sz="18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Higher number of rise in Aluminium cylinder</a:t>
            </a:r>
          </a:p>
          <a:p>
            <a:pPr marL="25400" marR="0" indent="0" algn="l" defTabSz="914400" rtl="0" eaLnBrk="1" fontAlgn="auto" latinLnBrk="0" hangingPunct="1">
              <a:lnSpc>
                <a:spcPct val="100000"/>
              </a:lnSpc>
              <a:spcBef>
                <a:spcPts val="640"/>
              </a:spcBef>
              <a:spcAft>
                <a:spcPts val="0"/>
              </a:spcAft>
              <a:buClr>
                <a:schemeClr val="dk1"/>
              </a:buClr>
              <a:buSzPts val="3200"/>
              <a:buNone/>
            </a:pPr>
            <a:r>
              <a:rPr kumimoji="0" lang="en-GB" altLang="en-US" sz="18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     than steel substrate.</a:t>
            </a:r>
          </a:p>
          <a:p>
            <a:pPr marL="25400" marR="0" indent="0" algn="l" defTabSz="914400" rtl="0" eaLnBrk="1" fontAlgn="auto" latinLnBrk="0" hangingPunct="1">
              <a:lnSpc>
                <a:spcPct val="100000"/>
              </a:lnSpc>
              <a:spcBef>
                <a:spcPts val="640"/>
              </a:spcBef>
              <a:spcAft>
                <a:spcPts val="0"/>
              </a:spcAft>
              <a:buClr>
                <a:schemeClr val="dk1"/>
              </a:buClr>
              <a:buSzPts val="3200"/>
              <a:buFont typeface="Arial" panose="020B0604020202020204"/>
              <a:buNone/>
            </a:pPr>
            <a:endParaRPr kumimoji="0" lang="en-GB" altLang="en-US" sz="18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endParaRPr>
          </a:p>
          <a:p>
            <a:pPr marL="457200" marR="0" indent="-431800" algn="l" defTabSz="914400" rtl="0" eaLnBrk="1" fontAlgn="auto" latinLnBrk="0" hangingPunct="1">
              <a:lnSpc>
                <a:spcPct val="100000"/>
              </a:lnSpc>
              <a:spcBef>
                <a:spcPts val="640"/>
              </a:spcBef>
              <a:spcAft>
                <a:spcPts val="0"/>
              </a:spcAft>
              <a:buClr>
                <a:schemeClr val="dk1"/>
              </a:buClr>
              <a:buSzPts val="3200"/>
              <a:buFont typeface="Arial" panose="020B0604020202020204"/>
              <a:buChar char="•"/>
            </a:pPr>
            <a:r>
              <a:rPr kumimoji="0" lang="en-GB" altLang="en-US" sz="18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The number of rise decreases as the PLB </a:t>
            </a:r>
          </a:p>
          <a:p>
            <a:pPr marL="25400" marR="0" indent="0" algn="l" defTabSz="914400" rtl="0" eaLnBrk="1" fontAlgn="auto" latinLnBrk="0" hangingPunct="1">
              <a:lnSpc>
                <a:spcPct val="100000"/>
              </a:lnSpc>
              <a:spcBef>
                <a:spcPts val="640"/>
              </a:spcBef>
              <a:spcAft>
                <a:spcPts val="0"/>
              </a:spcAft>
              <a:buClr>
                <a:schemeClr val="dk1"/>
              </a:buClr>
              <a:buSzPts val="3200"/>
              <a:buFont typeface="Arial" panose="020B0604020202020204"/>
              <a:buNone/>
            </a:pPr>
            <a:r>
              <a:rPr kumimoji="0" lang="en-GB" altLang="en-US" sz="18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rPr>
              <a:t>      source is farther away from sensor.</a:t>
            </a:r>
          </a:p>
          <a:p>
            <a:pPr marL="25400" marR="0" indent="0" algn="l" defTabSz="914400" rtl="0" eaLnBrk="1" fontAlgn="auto" latinLnBrk="0" hangingPunct="1">
              <a:lnSpc>
                <a:spcPct val="100000"/>
              </a:lnSpc>
              <a:spcBef>
                <a:spcPts val="640"/>
              </a:spcBef>
              <a:spcAft>
                <a:spcPts val="0"/>
              </a:spcAft>
              <a:buClr>
                <a:schemeClr val="dk1"/>
              </a:buClr>
              <a:buSzPts val="3200"/>
              <a:buFont typeface="Arial" panose="020B0604020202020204"/>
              <a:buNone/>
            </a:pPr>
            <a:endParaRPr kumimoji="0" lang="en-GB" altLang="en-US" sz="18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endParaRPr>
          </a:p>
          <a:p>
            <a:pPr marL="25400" marR="0" indent="0" algn="l" defTabSz="914400" rtl="0" eaLnBrk="1" fontAlgn="auto" latinLnBrk="0" hangingPunct="1">
              <a:lnSpc>
                <a:spcPct val="100000"/>
              </a:lnSpc>
              <a:spcBef>
                <a:spcPts val="640"/>
              </a:spcBef>
              <a:spcAft>
                <a:spcPts val="0"/>
              </a:spcAft>
              <a:buClr>
                <a:schemeClr val="dk1"/>
              </a:buClr>
              <a:buSzPts val="3200"/>
              <a:buFont typeface="Arial" panose="020B0604020202020204"/>
              <a:buNone/>
            </a:pPr>
            <a:endParaRPr kumimoji="0" lang="en-GB" altLang="en-US" sz="18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endParaRPr>
          </a:p>
          <a:p>
            <a:pPr marL="25400" marR="0" indent="0" algn="l" defTabSz="914400" rtl="0" eaLnBrk="1" fontAlgn="auto" latinLnBrk="0" hangingPunct="1">
              <a:lnSpc>
                <a:spcPct val="100000"/>
              </a:lnSpc>
              <a:spcBef>
                <a:spcPts val="640"/>
              </a:spcBef>
              <a:spcAft>
                <a:spcPts val="0"/>
              </a:spcAft>
              <a:buClr>
                <a:schemeClr val="dk1"/>
              </a:buClr>
              <a:buSzPts val="3200"/>
              <a:buFont typeface="Arial" panose="020B0604020202020204"/>
              <a:buNone/>
            </a:pPr>
            <a:endParaRPr kumimoji="0" lang="en-GB" altLang="en-US" sz="1800" b="0" i="0" u="none" strike="noStrike" kern="0" cap="none" spc="0" normalizeH="0" baseline="0" noProof="1">
              <a:solidFill>
                <a:schemeClr val="dk1"/>
              </a:solidFill>
              <a:latin typeface="Verdana" panose="020B0604030504040204" charset="0"/>
              <a:ea typeface="Calibri" panose="020F0502020204030204"/>
              <a:cs typeface="Verdana" panose="020B0604030504040204" charset="0"/>
            </a:endParaRPr>
          </a:p>
        </p:txBody>
      </p:sp>
      <p:pic>
        <p:nvPicPr>
          <p:cNvPr id="43013" name="Image 864" descr="Robert Gordon University : Rankings, Fees &amp; Courses Details ..."/>
          <p:cNvPicPr/>
          <p:nvPr>
            <p:custDataLst>
              <p:tags r:id="rId1"/>
            </p:custDataLst>
          </p:nvPr>
        </p:nvPicPr>
        <p:blipFill>
          <a:blip r:embed="rId6"/>
          <a:stretch>
            <a:fillRect/>
          </a:stretch>
        </p:blipFill>
        <p:spPr>
          <a:xfrm>
            <a:off x="619125" y="274638"/>
            <a:ext cx="795338" cy="796925"/>
          </a:xfrm>
          <a:prstGeom prst="rect">
            <a:avLst/>
          </a:prstGeom>
          <a:noFill/>
          <a:ln w="9525">
            <a:noFill/>
          </a:ln>
        </p:spPr>
      </p:pic>
      <p:pic>
        <p:nvPicPr>
          <p:cNvPr id="43014" name="Picture 4" descr="PTDF – Petroleum Technology Development Fund"/>
          <p:cNvPicPr>
            <a:picLocks noChangeAspect="1"/>
          </p:cNvPicPr>
          <p:nvPr>
            <p:custDataLst>
              <p:tags r:id="rId2"/>
            </p:custDataLst>
          </p:nvPr>
        </p:nvPicPr>
        <p:blipFill>
          <a:blip r:embed="rId7"/>
          <a:stretch>
            <a:fillRect/>
          </a:stretch>
        </p:blipFill>
        <p:spPr>
          <a:xfrm>
            <a:off x="9167813" y="274638"/>
            <a:ext cx="1033462" cy="796925"/>
          </a:xfrm>
          <a:prstGeom prst="rect">
            <a:avLst/>
          </a:prstGeom>
          <a:noFill/>
          <a:ln w="9525">
            <a:noFill/>
          </a:ln>
        </p:spPr>
      </p:pic>
      <p:pic>
        <p:nvPicPr>
          <p:cNvPr id="41992" name="Picture 1"/>
          <p:cNvPicPr>
            <a:picLocks noChangeAspect="1"/>
          </p:cNvPicPr>
          <p:nvPr>
            <p:custDataLst>
              <p:tags r:id="rId3"/>
            </p:custDataLst>
          </p:nvPr>
        </p:nvPicPr>
        <p:blipFill>
          <a:blip r:embed="rId8"/>
          <a:stretch>
            <a:fillRect/>
          </a:stretch>
        </p:blipFill>
        <p:spPr>
          <a:xfrm>
            <a:off x="6913880" y="1600200"/>
            <a:ext cx="4668520" cy="2136775"/>
          </a:xfrm>
          <a:prstGeom prst="rect">
            <a:avLst/>
          </a:prstGeom>
          <a:noFill/>
          <a:ln w="9525">
            <a:noFill/>
          </a:ln>
        </p:spPr>
      </p:pic>
      <p:graphicFrame>
        <p:nvGraphicFramePr>
          <p:cNvPr id="2" name="Chart 1"/>
          <p:cNvGraphicFramePr/>
          <p:nvPr>
            <p:custDataLst>
              <p:tags r:id="rId4"/>
            </p:custDataLst>
          </p:nvPr>
        </p:nvGraphicFramePr>
        <p:xfrm>
          <a:off x="6934835" y="3989070"/>
          <a:ext cx="3900805" cy="241935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367540" y="2245851"/>
            <a:ext cx="4508500" cy="3980180"/>
          </a:xfrm>
          <a:prstGeom prst="rect">
            <a:avLst/>
          </a:prstGeom>
        </p:spPr>
        <p:txBody>
          <a:bodyPr>
            <a:noAutofit/>
          </a:bodyPr>
          <a:lstStyle/>
          <a:p>
            <a:pPr marL="285750" indent="-285750" defTabSz="457200" fontAlgn="auto">
              <a:buFont typeface="Arial" panose="020B0604020202020204" pitchFamily="34" charset="0"/>
              <a:buChar char="•"/>
            </a:pPr>
            <a:r>
              <a:rPr lang="en-GB" sz="1600" b="1" noProof="1">
                <a:latin typeface="Verdana" panose="020B0604030504040204" charset="0"/>
                <a:ea typeface="Times New Roman" panose="02020603050405020304"/>
                <a:cs typeface="Verdana" panose="020B0604030504040204" charset="0"/>
              </a:rPr>
              <a:t>Digital filtering</a:t>
            </a:r>
            <a:r>
              <a:rPr lang="en-GB" sz="1600" noProof="1">
                <a:latin typeface="Verdana" panose="020B0604030504040204" charset="0"/>
                <a:ea typeface="Times New Roman" panose="02020603050405020304"/>
                <a:cs typeface="Verdana" panose="020B0604030504040204" charset="0"/>
              </a:rPr>
              <a:t> is applied to frequencies below and above 100KHz. </a:t>
            </a:r>
          </a:p>
          <a:p>
            <a:pPr marL="285750" indent="-285750" defTabSz="457200" fontAlgn="auto">
              <a:buFont typeface="Arial" panose="020B0604020202020204" pitchFamily="34" charset="0"/>
              <a:buChar char="•"/>
            </a:pPr>
            <a:endParaRPr lang="en-GB" sz="1600" noProof="1">
              <a:latin typeface="Verdana" panose="020B0604030504040204" charset="0"/>
              <a:ea typeface="Times New Roman" panose="02020603050405020304"/>
              <a:cs typeface="Verdana" panose="020B0604030504040204" charset="0"/>
            </a:endParaRPr>
          </a:p>
          <a:p>
            <a:pPr marL="285750" indent="-285750" defTabSz="457200" fontAlgn="auto">
              <a:buFont typeface="Arial" panose="020B0604020202020204" pitchFamily="34" charset="0"/>
              <a:buChar char="•"/>
            </a:pPr>
            <a:r>
              <a:rPr lang="en-GB" sz="1600" noProof="1">
                <a:latin typeface="Verdana" panose="020B0604030504040204" charset="0"/>
                <a:ea typeface="Times New Roman" panose="02020603050405020304"/>
                <a:cs typeface="Verdana" panose="020B0604030504040204" charset="0"/>
              </a:rPr>
              <a:t>Aluminium substrate exhibit higher energy levels at frequencies (below and above 100 kHz) </a:t>
            </a:r>
          </a:p>
          <a:p>
            <a:pPr marL="285750" indent="-285750" defTabSz="457200" fontAlgn="auto">
              <a:buFont typeface="Arial" panose="020B0604020202020204" pitchFamily="34" charset="0"/>
              <a:buChar char="•"/>
            </a:pPr>
            <a:endParaRPr lang="en-GB" sz="1600" noProof="1">
              <a:latin typeface="Verdana" panose="020B0604030504040204" charset="0"/>
              <a:ea typeface="Times New Roman" panose="02020603050405020304"/>
              <a:cs typeface="Verdana" panose="020B0604030504040204" charset="0"/>
            </a:endParaRPr>
          </a:p>
          <a:p>
            <a:pPr marL="285750" indent="-285750" defTabSz="457200" fontAlgn="auto">
              <a:buFont typeface="Arial" panose="020B0604020202020204" pitchFamily="34" charset="0"/>
              <a:buChar char="•"/>
            </a:pPr>
            <a:r>
              <a:rPr lang="en-GB" sz="1600" noProof="1">
                <a:latin typeface="Verdana" panose="020B0604030504040204" charset="0"/>
                <a:ea typeface="Times New Roman" panose="02020603050405020304"/>
                <a:cs typeface="Verdana" panose="020B0604030504040204" charset="0"/>
              </a:rPr>
              <a:t>The </a:t>
            </a:r>
            <a:r>
              <a:rPr lang="en-GB" sz="1600" b="1" noProof="1">
                <a:latin typeface="Verdana" panose="020B0604030504040204" charset="0"/>
                <a:ea typeface="Times New Roman" panose="02020603050405020304"/>
                <a:cs typeface="Verdana" panose="020B0604030504040204" charset="0"/>
              </a:rPr>
              <a:t>lower density and young modulus of elasticity</a:t>
            </a:r>
            <a:r>
              <a:rPr lang="en-GB" sz="1600" noProof="1">
                <a:latin typeface="Verdana" panose="020B0604030504040204" charset="0"/>
                <a:ea typeface="Times New Roman" panose="02020603050405020304"/>
                <a:cs typeface="Verdana" panose="020B0604030504040204" charset="0"/>
              </a:rPr>
              <a:t> in Aluminium allow faster  wave velocity.</a:t>
            </a:r>
          </a:p>
          <a:p>
            <a:pPr defTabSz="457200" fontAlgn="auto">
              <a:buFont typeface="Arial" panose="020B0604020202020204" pitchFamily="34" charset="0"/>
            </a:pPr>
            <a:r>
              <a:rPr lang="en-GB" sz="1600" noProof="1">
                <a:latin typeface="Verdana" panose="020B0604030504040204" charset="0"/>
                <a:ea typeface="Times New Roman" panose="02020603050405020304"/>
                <a:cs typeface="Verdana" panose="020B0604030504040204" charset="0"/>
              </a:rPr>
              <a:t> </a:t>
            </a:r>
          </a:p>
          <a:p>
            <a:pPr defTabSz="457200" fontAlgn="auto">
              <a:buFont typeface="Arial" panose="020B0604020202020204" pitchFamily="34" charset="0"/>
            </a:pPr>
            <a:r>
              <a:rPr lang="en-GB" sz="1600" noProof="1">
                <a:latin typeface="Verdana" panose="020B0604030504040204" charset="0"/>
                <a:ea typeface="Times New Roman" panose="02020603050405020304"/>
                <a:cs typeface="Verdana" panose="020B0604030504040204" charset="0"/>
              </a:rPr>
              <a:t>     </a:t>
            </a:r>
          </a:p>
          <a:p>
            <a:pPr marL="285750" indent="-285750" defTabSz="457200" fontAlgn="auto">
              <a:lnSpc>
                <a:spcPct val="107000"/>
              </a:lnSpc>
              <a:buFont typeface="Arial" panose="020B0604020202020204" pitchFamily="34" charset="0"/>
              <a:buChar char="•"/>
            </a:pPr>
            <a:endParaRPr lang="en-GB" sz="1600" noProof="1">
              <a:latin typeface="Verdana" panose="020B0604030504040204" charset="0"/>
              <a:ea typeface="Times New Roman" panose="02020603050405020304"/>
              <a:cs typeface="Verdana" panose="020B0604030504040204" charset="0"/>
            </a:endParaRPr>
          </a:p>
          <a:p>
            <a:pPr marL="285750" indent="-285750" defTabSz="457200" fontAlgn="auto">
              <a:lnSpc>
                <a:spcPct val="107000"/>
              </a:lnSpc>
              <a:buFont typeface="Arial" panose="020B0604020202020204" pitchFamily="34" charset="0"/>
              <a:buChar char="•"/>
            </a:pPr>
            <a:endParaRPr lang="en-GB" sz="1600" noProof="1">
              <a:latin typeface="Verdana" panose="020B0604030504040204" charset="0"/>
              <a:ea typeface="Times New Roman" panose="02020603050405020304"/>
              <a:cs typeface="Verdana" panose="020B0604030504040204" charset="0"/>
            </a:endParaRPr>
          </a:p>
        </p:txBody>
      </p:sp>
      <p:graphicFrame>
        <p:nvGraphicFramePr>
          <p:cNvPr id="44037" name="Chart 1643372293"/>
          <p:cNvGraphicFramePr/>
          <p:nvPr/>
        </p:nvGraphicFramePr>
        <p:xfrm>
          <a:off x="8168640" y="2748280"/>
          <a:ext cx="3771900" cy="3237865"/>
        </p:xfrm>
        <a:graphic>
          <a:graphicData uri="http://schemas.openxmlformats.org/presentationml/2006/ole">
            <mc:AlternateContent xmlns:mc="http://schemas.openxmlformats.org/markup-compatibility/2006">
              <mc:Choice xmlns:v="urn:schemas-microsoft-com:vml" Requires="v">
                <p:oleObj r:id="rId7" imgW="2948940" imgH="3086100" progId="excel.sheet.8">
                  <p:embed/>
                </p:oleObj>
              </mc:Choice>
              <mc:Fallback>
                <p:oleObj r:id="rId7" imgW="2948940" imgH="3086100" progId="excel.sheet.8">
                  <p:embed/>
                  <p:pic>
                    <p:nvPicPr>
                      <p:cNvPr id="0" name="Picture 3075"/>
                      <p:cNvPicPr/>
                      <p:nvPr/>
                    </p:nvPicPr>
                    <p:blipFill>
                      <a:blip r:embed="rId8"/>
                      <a:stretch>
                        <a:fillRect/>
                      </a:stretch>
                    </p:blipFill>
                    <p:spPr>
                      <a:xfrm>
                        <a:off x="8168640" y="2748280"/>
                        <a:ext cx="3771900" cy="3237865"/>
                      </a:xfrm>
                      <a:prstGeom prst="rect">
                        <a:avLst/>
                      </a:prstGeom>
                      <a:noFill/>
                      <a:ln w="38100">
                        <a:noFill/>
                        <a:miter/>
                      </a:ln>
                    </p:spPr>
                  </p:pic>
                </p:oleObj>
              </mc:Fallback>
            </mc:AlternateContent>
          </a:graphicData>
        </a:graphic>
      </p:graphicFrame>
      <p:sp>
        <p:nvSpPr>
          <p:cNvPr id="44038" name="Text Box 8"/>
          <p:cNvSpPr txBox="1"/>
          <p:nvPr/>
        </p:nvSpPr>
        <p:spPr>
          <a:xfrm>
            <a:off x="1866900" y="334963"/>
            <a:ext cx="7618413" cy="820737"/>
          </a:xfrm>
          <a:prstGeom prst="rect">
            <a:avLst/>
          </a:prstGeom>
          <a:noFill/>
          <a:ln w="9525">
            <a:noFill/>
          </a:ln>
        </p:spPr>
        <p:txBody>
          <a:bodyPr wrap="square" anchor="t" anchorCtr="0"/>
          <a:lstStyle/>
          <a:p>
            <a:pPr algn="ctr"/>
            <a:r>
              <a:rPr lang="en-GB" altLang="en-US" sz="3600" b="1">
                <a:latin typeface="Verdana" panose="020B0604030504040204" charset="0"/>
                <a:ea typeface="Arial" panose="020B0604020202020204"/>
              </a:rPr>
              <a:t> Frequency Domain</a:t>
            </a:r>
          </a:p>
        </p:txBody>
      </p:sp>
      <p:pic>
        <p:nvPicPr>
          <p:cNvPr id="44039" name="Picture 4" descr="PTDF – Petroleum Technology Development Fund"/>
          <p:cNvPicPr>
            <a:picLocks noChangeAspect="1"/>
          </p:cNvPicPr>
          <p:nvPr>
            <p:custDataLst>
              <p:tags r:id="rId1"/>
            </p:custDataLst>
          </p:nvPr>
        </p:nvPicPr>
        <p:blipFill>
          <a:blip r:embed="rId9"/>
          <a:stretch>
            <a:fillRect/>
          </a:stretch>
        </p:blipFill>
        <p:spPr>
          <a:xfrm>
            <a:off x="8953500" y="149225"/>
            <a:ext cx="1050925" cy="774700"/>
          </a:xfrm>
          <a:prstGeom prst="rect">
            <a:avLst/>
          </a:prstGeom>
          <a:noFill/>
          <a:ln w="9525">
            <a:noFill/>
          </a:ln>
        </p:spPr>
      </p:pic>
      <p:pic>
        <p:nvPicPr>
          <p:cNvPr id="44040" name="Image 864" descr="Robert Gordon University : Rankings, Fees &amp; Courses Details ..."/>
          <p:cNvPicPr/>
          <p:nvPr>
            <p:custDataLst>
              <p:tags r:id="rId2"/>
            </p:custDataLst>
          </p:nvPr>
        </p:nvPicPr>
        <p:blipFill>
          <a:blip r:embed="rId10"/>
          <a:stretch>
            <a:fillRect/>
          </a:stretch>
        </p:blipFill>
        <p:spPr>
          <a:xfrm>
            <a:off x="609600" y="274638"/>
            <a:ext cx="795338" cy="796925"/>
          </a:xfrm>
          <a:prstGeom prst="rect">
            <a:avLst/>
          </a:prstGeom>
          <a:noFill/>
          <a:ln w="9525">
            <a:noFill/>
          </a:ln>
        </p:spPr>
      </p:pic>
      <p:graphicFrame>
        <p:nvGraphicFramePr>
          <p:cNvPr id="45063" name="Chart 10"/>
          <p:cNvGraphicFramePr/>
          <p:nvPr>
            <p:custDataLst>
              <p:tags r:id="rId3"/>
            </p:custDataLst>
          </p:nvPr>
        </p:nvGraphicFramePr>
        <p:xfrm>
          <a:off x="5220970" y="2854325"/>
          <a:ext cx="2816860" cy="1517015"/>
        </p:xfrm>
        <a:graphic>
          <a:graphicData uri="http://schemas.openxmlformats.org/presentationml/2006/ole">
            <mc:AlternateContent xmlns:mc="http://schemas.openxmlformats.org/markup-compatibility/2006">
              <mc:Choice xmlns:v="urn:schemas-microsoft-com:vml" Requires="v">
                <p:oleObj r:id="rId11" imgW="3611880" imgH="1965960" progId="excel.sheet.8">
                  <p:embed/>
                </p:oleObj>
              </mc:Choice>
              <mc:Fallback>
                <p:oleObj r:id="rId11" imgW="3611880" imgH="1965960" progId="excel.sheet.8">
                  <p:embed/>
                  <p:pic>
                    <p:nvPicPr>
                      <p:cNvPr id="0" name="Picture 3077"/>
                      <p:cNvPicPr/>
                      <p:nvPr/>
                    </p:nvPicPr>
                    <p:blipFill>
                      <a:blip r:embed="rId12"/>
                      <a:stretch>
                        <a:fillRect/>
                      </a:stretch>
                    </p:blipFill>
                    <p:spPr>
                      <a:xfrm>
                        <a:off x="5220970" y="2854325"/>
                        <a:ext cx="2816860" cy="1517015"/>
                      </a:xfrm>
                      <a:prstGeom prst="rect">
                        <a:avLst/>
                      </a:prstGeom>
                      <a:noFill/>
                      <a:ln w="38100">
                        <a:noFill/>
                        <a:miter/>
                      </a:ln>
                    </p:spPr>
                  </p:pic>
                </p:oleObj>
              </mc:Fallback>
            </mc:AlternateContent>
          </a:graphicData>
        </a:graphic>
      </p:graphicFrame>
      <p:graphicFrame>
        <p:nvGraphicFramePr>
          <p:cNvPr id="45066" name="Chart 13"/>
          <p:cNvGraphicFramePr/>
          <p:nvPr>
            <p:custDataLst>
              <p:tags r:id="rId4"/>
            </p:custDataLst>
          </p:nvPr>
        </p:nvGraphicFramePr>
        <p:xfrm>
          <a:off x="5220970" y="4691380"/>
          <a:ext cx="2817495" cy="1387475"/>
        </p:xfrm>
        <a:graphic>
          <a:graphicData uri="http://schemas.openxmlformats.org/presentationml/2006/ole">
            <mc:AlternateContent xmlns:mc="http://schemas.openxmlformats.org/markup-compatibility/2006">
              <mc:Choice xmlns:v="urn:schemas-microsoft-com:vml" Requires="v">
                <p:oleObj r:id="rId13" imgW="3048000" imgH="2057400" progId="excel.sheet.8">
                  <p:embed/>
                </p:oleObj>
              </mc:Choice>
              <mc:Fallback>
                <p:oleObj r:id="rId13" imgW="3048000" imgH="2057400" progId="excel.sheet.8">
                  <p:embed/>
                  <p:pic>
                    <p:nvPicPr>
                      <p:cNvPr id="0" name="Picture 3081"/>
                      <p:cNvPicPr/>
                      <p:nvPr/>
                    </p:nvPicPr>
                    <p:blipFill>
                      <a:blip r:embed="rId14"/>
                      <a:stretch>
                        <a:fillRect/>
                      </a:stretch>
                    </p:blipFill>
                    <p:spPr>
                      <a:xfrm>
                        <a:off x="5220970" y="4691380"/>
                        <a:ext cx="2817495" cy="1387475"/>
                      </a:xfrm>
                      <a:prstGeom prst="rect">
                        <a:avLst/>
                      </a:prstGeom>
                      <a:noFill/>
                      <a:ln w="38100">
                        <a:noFill/>
                        <a:miter/>
                      </a:ln>
                    </p:spPr>
                  </p:pic>
                </p:oleObj>
              </mc:Fallback>
            </mc:AlternateContent>
          </a:graphicData>
        </a:graphic>
      </p:graphicFrame>
      <p:pic>
        <p:nvPicPr>
          <p:cNvPr id="13" name="Picture 12"/>
          <p:cNvPicPr>
            <a:picLocks noChangeAspect="1"/>
          </p:cNvPicPr>
          <p:nvPr>
            <p:custDataLst>
              <p:tags r:id="rId5"/>
            </p:custDataLst>
          </p:nvPr>
        </p:nvPicPr>
        <p:blipFill>
          <a:blip r:embed="rId15"/>
          <a:stretch>
            <a:fillRect/>
          </a:stretch>
        </p:blipFill>
        <p:spPr>
          <a:xfrm>
            <a:off x="5394960" y="1469390"/>
            <a:ext cx="6321425" cy="10648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A rainbow colored graph with numbers and a scale&#10;&#10;Description automatically generated with medium confidence"/>
          <p:cNvPicPr>
            <a:picLocks noChangeAspect="1"/>
          </p:cNvPicPr>
          <p:nvPr>
            <p:custDataLst>
              <p:tags r:id="rId1"/>
            </p:custDataLst>
          </p:nvPr>
        </p:nvPicPr>
        <p:blipFill>
          <a:blip r:embed="rId9"/>
          <a:stretch>
            <a:fillRect/>
          </a:stretch>
        </p:blipFill>
        <p:spPr>
          <a:xfrm>
            <a:off x="5281930" y="1692275"/>
            <a:ext cx="5243195" cy="1962150"/>
          </a:xfrm>
          <a:prstGeom prst="rect">
            <a:avLst/>
          </a:prstGeom>
          <a:noFill/>
          <a:ln w="9525">
            <a:noFill/>
          </a:ln>
        </p:spPr>
      </p:pic>
      <p:pic>
        <p:nvPicPr>
          <p:cNvPr id="45058" name="Picture 1" descr="A rainbow colored graph with numbers and a scale&#10;&#10;Description automatically generated with medium confidence"/>
          <p:cNvPicPr>
            <a:picLocks noChangeAspect="1"/>
          </p:cNvPicPr>
          <p:nvPr>
            <p:custDataLst>
              <p:tags r:id="rId2"/>
            </p:custDataLst>
          </p:nvPr>
        </p:nvPicPr>
        <p:blipFill>
          <a:blip r:embed="rId10"/>
          <a:stretch>
            <a:fillRect/>
          </a:stretch>
        </p:blipFill>
        <p:spPr>
          <a:xfrm>
            <a:off x="5281930" y="4073525"/>
            <a:ext cx="5242560" cy="2075815"/>
          </a:xfrm>
          <a:prstGeom prst="rect">
            <a:avLst/>
          </a:prstGeom>
          <a:noFill/>
          <a:ln w="9525">
            <a:noFill/>
          </a:ln>
        </p:spPr>
      </p:pic>
      <p:sp>
        <p:nvSpPr>
          <p:cNvPr id="4" name="Text Box 3"/>
          <p:cNvSpPr txBox="1"/>
          <p:nvPr/>
        </p:nvSpPr>
        <p:spPr>
          <a:xfrm>
            <a:off x="878205" y="1692275"/>
            <a:ext cx="4478020" cy="4956175"/>
          </a:xfrm>
          <a:prstGeom prst="rect">
            <a:avLst/>
          </a:prstGeom>
        </p:spPr>
        <p:txBody>
          <a:bodyPr>
            <a:noAutofit/>
          </a:bodyPr>
          <a:lstStyle/>
          <a:p>
            <a:pPr marL="285750" indent="-285750" defTabSz="457200" fontAlgn="auto">
              <a:lnSpc>
                <a:spcPct val="150000"/>
              </a:lnSpc>
              <a:buFont typeface="Arial" panose="020B0604020202020204" pitchFamily="34" charset="0"/>
              <a:buChar char="•"/>
            </a:pPr>
            <a:r>
              <a:rPr lang="en-US" sz="1600" b="1" noProof="1">
                <a:latin typeface="Verdana" panose="020B0604030504040204"/>
                <a:ea typeface="Verdana" panose="020B0604030504040204"/>
                <a:cs typeface="Arial" panose="020B0604020202020204"/>
              </a:rPr>
              <a:t>Wavelet</a:t>
            </a:r>
            <a:r>
              <a:rPr lang="en-GB" altLang="en-US" sz="1600" b="1" noProof="1">
                <a:latin typeface="Verdana" panose="020B0604030504040204"/>
                <a:ea typeface="Verdana" panose="020B0604030504040204"/>
                <a:cs typeface="Arial" panose="020B0604020202020204"/>
              </a:rPr>
              <a:t> </a:t>
            </a:r>
            <a:r>
              <a:rPr lang="en-US" sz="1600" b="1" noProof="1">
                <a:latin typeface="Verdana" panose="020B0604030504040204"/>
                <a:ea typeface="Verdana" panose="020B0604030504040204"/>
                <a:cs typeface="Arial" panose="020B0604020202020204"/>
              </a:rPr>
              <a:t>transform</a:t>
            </a:r>
            <a:r>
              <a:rPr lang="en-GB" altLang="en-US" sz="1600" b="1" noProof="1">
                <a:latin typeface="Verdana" panose="020B0604030504040204"/>
                <a:ea typeface="Verdana" panose="020B0604030504040204"/>
                <a:cs typeface="Arial" panose="020B0604020202020204"/>
              </a:rPr>
              <a:t> </a:t>
            </a:r>
            <a:r>
              <a:rPr lang="en-US" sz="1600" noProof="1">
                <a:latin typeface="Verdana" panose="020B0604030504040204"/>
                <a:ea typeface="Verdana" panose="020B0604030504040204"/>
                <a:cs typeface="Arial" panose="020B0604020202020204"/>
              </a:rPr>
              <a:t>is</a:t>
            </a:r>
            <a:r>
              <a:rPr lang="en-GB" altLang="en-US" sz="1600" noProof="1">
                <a:latin typeface="Verdana" panose="020B0604030504040204"/>
                <a:ea typeface="Verdana" panose="020B0604030504040204"/>
                <a:cs typeface="Arial" panose="020B0604020202020204"/>
              </a:rPr>
              <a:t> </a:t>
            </a:r>
            <a:r>
              <a:rPr lang="en-US" sz="1600" noProof="1">
                <a:latin typeface="Verdana" panose="020B0604030504040204"/>
                <a:ea typeface="Verdana" panose="020B0604030504040204"/>
                <a:cs typeface="Arial" panose="020B0604020202020204"/>
              </a:rPr>
              <a:t>a</a:t>
            </a:r>
            <a:r>
              <a:rPr lang="en-GB" altLang="en-US" sz="1600" noProof="1">
                <a:latin typeface="Verdana" panose="020B0604030504040204"/>
                <a:ea typeface="Verdana" panose="020B0604030504040204"/>
                <a:cs typeface="Arial" panose="020B0604020202020204"/>
              </a:rPr>
              <a:t> </a:t>
            </a:r>
            <a:r>
              <a:rPr lang="en-US" sz="1600" noProof="1">
                <a:latin typeface="Verdana" panose="020B0604030504040204"/>
                <a:ea typeface="Verdana" panose="020B0604030504040204"/>
                <a:cs typeface="Arial" panose="020B0604020202020204"/>
              </a:rPr>
              <a:t>combination</a:t>
            </a:r>
            <a:r>
              <a:rPr lang="en-GB" altLang="en-US" sz="1600" noProof="1">
                <a:latin typeface="Verdana" panose="020B0604030504040204"/>
                <a:ea typeface="Verdana" panose="020B0604030504040204"/>
                <a:cs typeface="Arial" panose="020B0604020202020204"/>
              </a:rPr>
              <a:t> </a:t>
            </a:r>
            <a:r>
              <a:rPr lang="en-US" sz="1600" noProof="1">
                <a:latin typeface="Verdana" panose="020B0604030504040204"/>
                <a:ea typeface="Verdana" panose="020B0604030504040204"/>
                <a:cs typeface="Arial" panose="020B0604020202020204"/>
              </a:rPr>
              <a:t>of</a:t>
            </a:r>
            <a:r>
              <a:rPr lang="en-GB" altLang="en-US" sz="1600" noProof="1">
                <a:latin typeface="Verdana" panose="020B0604030504040204"/>
                <a:ea typeface="Verdana" panose="020B0604030504040204"/>
                <a:cs typeface="Arial" panose="020B0604020202020204"/>
              </a:rPr>
              <a:t> </a:t>
            </a:r>
            <a:r>
              <a:rPr lang="en-US" sz="1600" noProof="1">
                <a:latin typeface="Verdana" panose="020B0604030504040204"/>
                <a:ea typeface="Verdana" panose="020B0604030504040204"/>
                <a:cs typeface="Arial" panose="020B0604020202020204"/>
              </a:rPr>
              <a:t>time and frequency domain</a:t>
            </a:r>
            <a:r>
              <a:rPr lang="en-GB" altLang="en-US" sz="1600" noProof="1">
                <a:latin typeface="Verdana" panose="020B0604030504040204"/>
                <a:ea typeface="Verdana" panose="020B0604030504040204"/>
                <a:cs typeface="Arial" panose="020B0604020202020204"/>
              </a:rPr>
              <a:t>.</a:t>
            </a:r>
            <a:endParaRPr lang="en-GB" altLang="en-US" sz="1600" noProof="1">
              <a:latin typeface="Verdana" panose="020B0604030504040204"/>
              <a:ea typeface="Verdana" panose="020B0604030504040204"/>
            </a:endParaRPr>
          </a:p>
          <a:p>
            <a:pPr marL="285750" indent="-285750" defTabSz="457200" fontAlgn="auto">
              <a:lnSpc>
                <a:spcPct val="150000"/>
              </a:lnSpc>
              <a:buFont typeface="Arial" panose="020B0604020202020204" pitchFamily="34" charset="0"/>
              <a:buChar char="•"/>
            </a:pPr>
            <a:r>
              <a:rPr lang="en-GB" altLang="en-US" sz="1600" noProof="1">
                <a:latin typeface="Verdana" panose="020B0604030504040204"/>
                <a:ea typeface="Verdana" panose="020B0604030504040204"/>
                <a:cs typeface="Arial" panose="020B0604020202020204"/>
              </a:rPr>
              <a:t>Showed the distributed energy zones across the frequency level</a:t>
            </a:r>
            <a:endParaRPr lang="en-GB" altLang="en-US" sz="1600" noProof="1">
              <a:latin typeface="Verdana" panose="020B0604030504040204"/>
              <a:ea typeface="Verdana" panose="020B0604030504040204"/>
            </a:endParaRPr>
          </a:p>
          <a:p>
            <a:pPr marL="285750" indent="-285750" defTabSz="457200" fontAlgn="auto">
              <a:lnSpc>
                <a:spcPct val="150000"/>
              </a:lnSpc>
              <a:buFont typeface="Arial" panose="020B0604020202020204" pitchFamily="34" charset="0"/>
              <a:buChar char="•"/>
            </a:pPr>
            <a:r>
              <a:rPr lang="en-GB" altLang="en-US" sz="1600" noProof="1">
                <a:latin typeface="Verdana" panose="020B0604030504040204"/>
                <a:ea typeface="Verdana" panose="020B0604030504040204"/>
                <a:cs typeface="Arial" panose="020B0604020202020204"/>
              </a:rPr>
              <a:t>Both materials shared a peak frequency </a:t>
            </a:r>
            <a:r>
              <a:rPr lang="en-GB" altLang="en-US" sz="1600" noProof="1">
                <a:latin typeface="Verdana" panose="020B0604030504040204"/>
                <a:ea typeface="Verdana" panose="020B0604030504040204"/>
                <a:cs typeface="Arial" panose="020B0604020202020204"/>
                <a:sym typeface="+mn-ea"/>
              </a:rPr>
              <a:t>of about 380 kHz</a:t>
            </a:r>
            <a:r>
              <a:rPr lang="en-GB" altLang="en-US" sz="1600" noProof="1">
                <a:latin typeface="Verdana" panose="020B0604030504040204"/>
                <a:ea typeface="Verdana" panose="020B0604030504040204"/>
                <a:cs typeface="Arial" panose="020B0604020202020204"/>
              </a:rPr>
              <a:t> </a:t>
            </a:r>
            <a:endParaRPr lang="en-GB" altLang="en-US" sz="1600" noProof="1">
              <a:latin typeface="Verdana" panose="020B0604030504040204"/>
              <a:ea typeface="Verdana" panose="020B0604030504040204"/>
            </a:endParaRPr>
          </a:p>
          <a:p>
            <a:pPr marL="285750" indent="-285750" defTabSz="457200" fontAlgn="auto">
              <a:lnSpc>
                <a:spcPct val="150000"/>
              </a:lnSpc>
              <a:buFont typeface="Arial" panose="020B0604020202020204" pitchFamily="34" charset="0"/>
              <a:buChar char="•"/>
            </a:pPr>
            <a:r>
              <a:rPr lang="en-GB" altLang="en-US" sz="1600" noProof="1">
                <a:latin typeface="Verdana" panose="020B0604030504040204"/>
                <a:ea typeface="Verdana" panose="020B0604030504040204"/>
                <a:cs typeface="Arial" panose="020B0604020202020204"/>
              </a:rPr>
              <a:t>Aluminium has  dominant frequency range: 200 kHz to 380 kHz, from</a:t>
            </a:r>
            <a:r>
              <a:rPr lang="en-GB" altLang="en-US" sz="1600" noProof="1">
                <a:latin typeface="Verdana" panose="020B0604030504040204"/>
                <a:ea typeface="Verdana" panose="020B0604030504040204"/>
                <a:cs typeface="Arial" panose="020B0604020202020204"/>
                <a:sym typeface="+mn-ea"/>
              </a:rPr>
              <a:t> 90</a:t>
            </a:r>
            <a:r>
              <a:rPr lang="en-GB" altLang="en-US" sz="1600">
                <a:latin typeface="Arial" panose="020B0604020202020204" pitchFamily="34" charset="0"/>
                <a:ea typeface="Verdana" panose="020B0604030504040204"/>
                <a:cs typeface="Arial" panose="020B0604020202020204" pitchFamily="34" charset="0"/>
                <a:sym typeface="+mn-ea"/>
              </a:rPr>
              <a:t>ᶙ</a:t>
            </a:r>
            <a:r>
              <a:rPr lang="en-GB" altLang="en-US" sz="1600">
                <a:latin typeface="Verdana" panose="020B0604030504040204"/>
                <a:ea typeface="Verdana" panose="020B0604030504040204"/>
                <a:cs typeface="Arial" panose="020B0604020202020204"/>
                <a:sym typeface="+mn-ea"/>
              </a:rPr>
              <a:t>s</a:t>
            </a:r>
            <a:r>
              <a:rPr lang="en-GB" altLang="en-US" sz="1600" noProof="1">
                <a:latin typeface="Verdana" panose="020B0604030504040204"/>
                <a:ea typeface="Verdana" panose="020B0604030504040204"/>
                <a:cs typeface="Arial" panose="020B0604020202020204"/>
                <a:sym typeface="+mn-ea"/>
              </a:rPr>
              <a:t> to beyond 400</a:t>
            </a:r>
            <a:r>
              <a:rPr lang="en-GB" altLang="en-US" sz="1600">
                <a:latin typeface="Arial" panose="020B0604020202020204" pitchFamily="34" charset="0"/>
                <a:ea typeface="Verdana" panose="020B0604030504040204"/>
                <a:cs typeface="Arial" panose="020B0604020202020204" pitchFamily="34" charset="0"/>
                <a:sym typeface="+mn-ea"/>
              </a:rPr>
              <a:t>ᶙ</a:t>
            </a:r>
            <a:r>
              <a:rPr lang="en-GB" altLang="en-US" sz="1600">
                <a:latin typeface="Verdana" panose="020B0604030504040204"/>
                <a:ea typeface="Verdana" panose="020B0604030504040204"/>
                <a:cs typeface="Arial" panose="020B0604020202020204"/>
                <a:sym typeface="+mn-ea"/>
              </a:rPr>
              <a:t>s</a:t>
            </a:r>
            <a:r>
              <a:rPr lang="en-GB" altLang="en-US" sz="1600" noProof="1">
                <a:latin typeface="Verdana" panose="020B0604030504040204"/>
                <a:ea typeface="Verdana" panose="020B0604030504040204"/>
                <a:cs typeface="Arial" panose="020B0604020202020204"/>
                <a:sym typeface="+mn-ea"/>
              </a:rPr>
              <a:t>.</a:t>
            </a:r>
            <a:endParaRPr lang="en-GB" altLang="en-US" sz="1600" noProof="1">
              <a:latin typeface="Verdana" panose="020B0604030504040204"/>
              <a:ea typeface="Verdana" panose="020B0604030504040204"/>
              <a:sym typeface="+mn-ea"/>
            </a:endParaRPr>
          </a:p>
          <a:p>
            <a:pPr marL="285750" indent="-285750" defTabSz="457200" fontAlgn="auto">
              <a:lnSpc>
                <a:spcPct val="150000"/>
              </a:lnSpc>
              <a:buFont typeface="Arial" panose="020B0604020202020204" pitchFamily="34" charset="0"/>
              <a:buChar char="•"/>
            </a:pPr>
            <a:r>
              <a:rPr lang="en-GB" altLang="en-US" sz="1600" noProof="1">
                <a:latin typeface="Verdana" panose="020B0604030504040204"/>
                <a:ea typeface="Verdana" panose="020B0604030504040204"/>
                <a:cs typeface="Arial" panose="020B0604020202020204"/>
              </a:rPr>
              <a:t>Steel’s peak frequency of 380KHz occured at 190</a:t>
            </a:r>
            <a:r>
              <a:rPr lang="en-GB" altLang="en-US" sz="1600">
                <a:latin typeface="Arial" panose="020B0604020202020204" pitchFamily="34" charset="0"/>
                <a:ea typeface="Verdana" panose="020B0604030504040204"/>
                <a:cs typeface="Arial" panose="020B0604020202020204" pitchFamily="34" charset="0"/>
                <a:sym typeface="+mn-ea"/>
              </a:rPr>
              <a:t>ᶙ</a:t>
            </a:r>
            <a:r>
              <a:rPr lang="en-GB" altLang="en-US" sz="1600" noProof="1">
                <a:latin typeface="Verdana" panose="020B0604030504040204"/>
                <a:ea typeface="Verdana" panose="020B0604030504040204"/>
                <a:cs typeface="Arial" panose="020B0604020202020204"/>
              </a:rPr>
              <a:t>s time.</a:t>
            </a:r>
            <a:endParaRPr lang="en-GB" altLang="en-US" sz="1600" noProof="1">
              <a:latin typeface="Verdana" panose="020B0604030504040204"/>
              <a:ea typeface="Verdana" panose="020B0604030504040204"/>
            </a:endParaRPr>
          </a:p>
          <a:p>
            <a:pPr marL="285750" indent="-285750" defTabSz="457200" fontAlgn="auto">
              <a:lnSpc>
                <a:spcPct val="150000"/>
              </a:lnSpc>
              <a:buFont typeface="Arial" panose="020B0604020202020204" pitchFamily="34" charset="0"/>
              <a:buChar char="•"/>
            </a:pPr>
            <a:endParaRPr lang="en-GB" altLang="en-US" sz="1600" noProof="1">
              <a:latin typeface="Verdana" panose="020B0604030504040204"/>
              <a:ea typeface="Verdana" panose="020B0604030504040204"/>
            </a:endParaRPr>
          </a:p>
          <a:p>
            <a:pPr defTabSz="457200" fontAlgn="auto">
              <a:lnSpc>
                <a:spcPct val="150000"/>
              </a:lnSpc>
              <a:buFont typeface="Arial" panose="020B0604020202020204" pitchFamily="34" charset="0"/>
              <a:buNone/>
            </a:pPr>
            <a:endParaRPr lang="en-GB" altLang="en-US" sz="1600" noProof="1">
              <a:latin typeface="Verdana" panose="020B0604030504040204"/>
              <a:ea typeface="Verdana" panose="020B0604030504040204"/>
            </a:endParaRPr>
          </a:p>
          <a:p>
            <a:pPr defTabSz="457200" fontAlgn="auto">
              <a:lnSpc>
                <a:spcPct val="150000"/>
              </a:lnSpc>
            </a:pPr>
            <a:endParaRPr lang="en-GB" altLang="en-US" sz="1600" noProof="1">
              <a:latin typeface="Verdana" panose="020B0604030504040204"/>
              <a:ea typeface="Verdana" panose="020B0604030504040204"/>
            </a:endParaRPr>
          </a:p>
        </p:txBody>
      </p:sp>
      <p:pic>
        <p:nvPicPr>
          <p:cNvPr id="45060" name="Picture 5"/>
          <p:cNvPicPr>
            <a:picLocks noChangeAspect="1"/>
          </p:cNvPicPr>
          <p:nvPr>
            <p:custDataLst>
              <p:tags r:id="rId3"/>
            </p:custDataLst>
          </p:nvPr>
        </p:nvPicPr>
        <p:blipFill>
          <a:blip r:embed="rId11"/>
          <a:stretch>
            <a:fillRect/>
          </a:stretch>
        </p:blipFill>
        <p:spPr>
          <a:xfrm>
            <a:off x="6196013" y="1435100"/>
            <a:ext cx="1963737" cy="257175"/>
          </a:xfrm>
          <a:prstGeom prst="rect">
            <a:avLst/>
          </a:prstGeom>
          <a:noFill/>
          <a:ln w="9525">
            <a:noFill/>
          </a:ln>
        </p:spPr>
      </p:pic>
      <p:pic>
        <p:nvPicPr>
          <p:cNvPr id="45061" name="Picture 7"/>
          <p:cNvPicPr>
            <a:picLocks noChangeAspect="1"/>
          </p:cNvPicPr>
          <p:nvPr>
            <p:custDataLst>
              <p:tags r:id="rId4"/>
            </p:custDataLst>
          </p:nvPr>
        </p:nvPicPr>
        <p:blipFill>
          <a:blip r:embed="rId12"/>
          <a:stretch>
            <a:fillRect/>
          </a:stretch>
        </p:blipFill>
        <p:spPr>
          <a:xfrm>
            <a:off x="6486525" y="3683000"/>
            <a:ext cx="1044575" cy="176213"/>
          </a:xfrm>
          <a:prstGeom prst="rect">
            <a:avLst/>
          </a:prstGeom>
          <a:noFill/>
          <a:ln w="9525">
            <a:noFill/>
          </a:ln>
        </p:spPr>
      </p:pic>
      <p:pic>
        <p:nvPicPr>
          <p:cNvPr id="45062" name="Picture 8"/>
          <p:cNvPicPr>
            <a:picLocks noChangeAspect="1"/>
          </p:cNvPicPr>
          <p:nvPr>
            <p:custDataLst>
              <p:tags r:id="rId5"/>
            </p:custDataLst>
          </p:nvPr>
        </p:nvPicPr>
        <p:blipFill>
          <a:blip r:embed="rId13"/>
          <a:stretch>
            <a:fillRect/>
          </a:stretch>
        </p:blipFill>
        <p:spPr>
          <a:xfrm>
            <a:off x="6807200" y="6149975"/>
            <a:ext cx="593725" cy="182563"/>
          </a:xfrm>
          <a:prstGeom prst="rect">
            <a:avLst/>
          </a:prstGeom>
          <a:noFill/>
          <a:ln w="9525">
            <a:noFill/>
          </a:ln>
        </p:spPr>
      </p:pic>
      <p:sp>
        <p:nvSpPr>
          <p:cNvPr id="45064" name="Text Box 11"/>
          <p:cNvSpPr txBox="1"/>
          <p:nvPr/>
        </p:nvSpPr>
        <p:spPr>
          <a:xfrm>
            <a:off x="1347788" y="257175"/>
            <a:ext cx="9177337" cy="733425"/>
          </a:xfrm>
          <a:prstGeom prst="rect">
            <a:avLst/>
          </a:prstGeom>
          <a:noFill/>
          <a:ln w="9525">
            <a:noFill/>
          </a:ln>
        </p:spPr>
        <p:txBody>
          <a:bodyPr wrap="square" anchor="t" anchorCtr="0"/>
          <a:lstStyle/>
          <a:p>
            <a:r>
              <a:rPr lang="en-GB" altLang="en-US" sz="3200" b="1">
                <a:latin typeface="Verdana" panose="020B0604030504040204" charset="0"/>
                <a:ea typeface="Arial" panose="020B0604020202020204"/>
              </a:rPr>
              <a:t>AE Energy &amp; Wavelet Transform</a:t>
            </a:r>
          </a:p>
        </p:txBody>
      </p:sp>
      <p:pic>
        <p:nvPicPr>
          <p:cNvPr id="45067" name="Image 864" descr="Robert Gordon University : Rankings, Fees &amp; Courses Details ..."/>
          <p:cNvPicPr/>
          <p:nvPr>
            <p:custDataLst>
              <p:tags r:id="rId6"/>
            </p:custDataLst>
          </p:nvPr>
        </p:nvPicPr>
        <p:blipFill>
          <a:blip r:embed="rId14"/>
          <a:stretch>
            <a:fillRect/>
          </a:stretch>
        </p:blipFill>
        <p:spPr>
          <a:xfrm>
            <a:off x="358775" y="192088"/>
            <a:ext cx="795338" cy="796925"/>
          </a:xfrm>
          <a:prstGeom prst="rect">
            <a:avLst/>
          </a:prstGeom>
          <a:noFill/>
          <a:ln w="9525">
            <a:noFill/>
          </a:ln>
        </p:spPr>
      </p:pic>
      <p:pic>
        <p:nvPicPr>
          <p:cNvPr id="45068" name="Picture 4" descr="PTDF – Petroleum Technology Development Fund"/>
          <p:cNvPicPr>
            <a:picLocks noChangeAspect="1"/>
          </p:cNvPicPr>
          <p:nvPr>
            <p:custDataLst>
              <p:tags r:id="rId7"/>
            </p:custDataLst>
          </p:nvPr>
        </p:nvPicPr>
        <p:blipFill>
          <a:blip r:embed="rId15"/>
          <a:stretch>
            <a:fillRect/>
          </a:stretch>
        </p:blipFill>
        <p:spPr>
          <a:xfrm>
            <a:off x="9158288" y="192088"/>
            <a:ext cx="939800" cy="798512"/>
          </a:xfrm>
          <a:prstGeom prst="rect">
            <a:avLst/>
          </a:prstGeom>
          <a:noFill/>
          <a:ln w="9525">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15874</TotalTime>
  <Words>987</Words>
  <Application>Microsoft Office PowerPoint</Application>
  <PresentationFormat>Widescreen</PresentationFormat>
  <Paragraphs>140</Paragraphs>
  <Slides>13</Slides>
  <Notes>4</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2" baseType="lpstr">
      <vt:lpstr>Quattrocento Sans</vt:lpstr>
      <vt:lpstr>Verdana</vt:lpstr>
      <vt:lpstr>Arial Rounded MT Bold</vt:lpstr>
      <vt:lpstr>Calibri</vt:lpstr>
      <vt:lpstr>Arial</vt:lpstr>
      <vt:lpstr>Office Theme</vt:lpstr>
      <vt:lpstr>1_Custom Design</vt:lpstr>
      <vt:lpstr>Custom Design</vt:lpstr>
      <vt:lpstr>Microsoft Excel 97-2003 Worksheet</vt:lpstr>
      <vt:lpstr>PowerPoint Presentation</vt:lpstr>
      <vt:lpstr>Introduction</vt:lpstr>
      <vt:lpstr>PowerPoint Presentation</vt:lpstr>
      <vt:lpstr>  Pencil Lead Break and AET  </vt:lpstr>
      <vt:lpstr>PowerPoint Presentation</vt:lpstr>
      <vt:lpstr>    Aluminium             Steel</vt:lpstr>
      <vt:lpstr> Time Domain </vt:lpstr>
      <vt:lpstr>PowerPoint Presentation</vt:lpstr>
      <vt:lpstr>PowerPoint Presentation</vt:lpstr>
      <vt:lpstr>    AE Waves Attenuation          Coefficient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Leah Morrison (lib)</dc:creator>
  <cp:lastModifiedBy>Leah Morrison (lib)</cp:lastModifiedBy>
  <cp:revision>31</cp:revision>
  <dcterms:created xsi:type="dcterms:W3CDTF">2024-07-13T08:09:00Z</dcterms:created>
  <dcterms:modified xsi:type="dcterms:W3CDTF">2024-09-12T09:56:39Z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8218CD513A9E43A199DEDC97B552231F_13</vt:lpwstr>
  </property>
  <property fmtid="{D5CDD505-2E9C-101B-9397-08002B2CF9AE}" pid="3" name="KSOProductBuildVer">
    <vt:lpwstr>2057-12.2.0.17153</vt:lpwstr>
  </property>
</Properties>
</file>