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lsx" ContentType="application/vnd.openxmlformats-officedocument.spreadsheetml.sheet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slideLayouts/slideLayout15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9" r:id="rId1"/>
    <p:sldMasterId id="2147483690" r:id="rId2"/>
    <p:sldMasterId id="2147483695" r:id="rId3"/>
  </p:sldMasterIdLst>
  <p:notesMasterIdLst>
    <p:notesMasterId r:id="rId38"/>
  </p:notesMasterIdLst>
  <p:sldIdLst>
    <p:sldId id="511" r:id="rId4"/>
    <p:sldId id="488" r:id="rId5"/>
    <p:sldId id="263" r:id="rId6"/>
    <p:sldId id="265" r:id="rId7"/>
    <p:sldId id="514" r:id="rId8"/>
    <p:sldId id="264" r:id="rId9"/>
    <p:sldId id="266" r:id="rId10"/>
    <p:sldId id="267" r:id="rId11"/>
    <p:sldId id="503" r:id="rId12"/>
    <p:sldId id="295" r:id="rId13"/>
    <p:sldId id="296" r:id="rId14"/>
    <p:sldId id="515" r:id="rId15"/>
    <p:sldId id="298" r:id="rId16"/>
    <p:sldId id="268" r:id="rId17"/>
    <p:sldId id="491" r:id="rId18"/>
    <p:sldId id="279" r:id="rId19"/>
    <p:sldId id="479" r:id="rId20"/>
    <p:sldId id="481" r:id="rId21"/>
    <p:sldId id="297" r:id="rId22"/>
    <p:sldId id="282" r:id="rId23"/>
    <p:sldId id="497" r:id="rId24"/>
    <p:sldId id="498" r:id="rId25"/>
    <p:sldId id="492" r:id="rId26"/>
    <p:sldId id="494" r:id="rId27"/>
    <p:sldId id="495" r:id="rId28"/>
    <p:sldId id="516" r:id="rId29"/>
    <p:sldId id="517" r:id="rId30"/>
    <p:sldId id="518" r:id="rId31"/>
    <p:sldId id="519" r:id="rId32"/>
    <p:sldId id="520" r:id="rId33"/>
    <p:sldId id="521" r:id="rId34"/>
    <p:sldId id="522" r:id="rId35"/>
    <p:sldId id="284" r:id="rId36"/>
    <p:sldId id="388" r:id="rId3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C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DF8A716-5C06-4B9E-BBBE-2470A274B6DA}" v="1" dt="2024-08-05T11:33:30.883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111" d="100"/>
          <a:sy n="111" d="100"/>
        </p:scale>
        <p:origin x="588" y="9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-5216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presProps" Target="presProps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tableStyles" Target="tableStyles.xml"/><Relationship Id="rId7" Type="http://schemas.openxmlformats.org/officeDocument/2006/relationships/slide" Target="slides/slide4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slide" Target="slides/slide26.xml"/><Relationship Id="rId41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viewProps" Target="viewProps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microsoft.com/office/2015/10/relationships/revisionInfo" Target="revisionInfo.xml"/><Relationship Id="rId8" Type="http://schemas.openxmlformats.org/officeDocument/2006/relationships/slide" Target="slides/slide5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notesMaster" Target="notesMasters/notesMaster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862" b="0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b="1" dirty="0">
                <a:solidFill>
                  <a:schemeClr val="accent1"/>
                </a:solidFill>
              </a:rPr>
              <a:t>Chart Title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862" b="0" i="0" u="none" strike="noStrike" kern="1200" spc="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Series 1</c:v>
                </c:pt>
              </c:strCache>
            </c:strRef>
          </c:tx>
          <c:spPr>
            <a:solidFill>
              <a:srgbClr val="9D739E"/>
            </a:solidFill>
            <a:ln>
              <a:noFill/>
            </a:ln>
            <a:effectLst/>
          </c:spPr>
          <c:invertIfNegative val="0"/>
          <c:cat>
            <c:strRef>
              <c:f>Sheet1!$A$2:$A$5</c:f>
              <c:strCache>
                <c:ptCount val="4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</c:strCache>
            </c:strRef>
          </c:cat>
          <c:val>
            <c:numRef>
              <c:f>Sheet1!$B$2:$B$5</c:f>
              <c:numCache>
                <c:formatCode>General</c:formatCode>
                <c:ptCount val="4"/>
                <c:pt idx="0">
                  <c:v>4.3</c:v>
                </c:pt>
                <c:pt idx="1">
                  <c:v>2.5</c:v>
                </c:pt>
                <c:pt idx="2">
                  <c:v>3.5</c:v>
                </c:pt>
                <c:pt idx="3">
                  <c:v>4.5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B412-A742-995C-586D293C312C}"/>
            </c:ext>
          </c:extLst>
        </c:ser>
        <c:ser>
          <c:idx val="1"/>
          <c:order val="1"/>
          <c:tx>
            <c:strRef>
              <c:f>Sheet1!$C$1</c:f>
              <c:strCache>
                <c:ptCount val="1"/>
                <c:pt idx="0">
                  <c:v>Series 2</c:v>
                </c:pt>
              </c:strCache>
            </c:strRef>
          </c:tx>
          <c:spPr>
            <a:solidFill>
              <a:srgbClr val="00B8E1"/>
            </a:solidFill>
            <a:ln>
              <a:noFill/>
            </a:ln>
            <a:effectLst/>
          </c:spPr>
          <c:invertIfNegative val="0"/>
          <c:cat>
            <c:strRef>
              <c:f>Sheet1!$A$2:$A$5</c:f>
              <c:strCache>
                <c:ptCount val="4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</c:strCache>
            </c:strRef>
          </c:cat>
          <c:val>
            <c:numRef>
              <c:f>Sheet1!$C$2:$C$5</c:f>
              <c:numCache>
                <c:formatCode>General</c:formatCode>
                <c:ptCount val="4"/>
                <c:pt idx="0">
                  <c:v>2.4</c:v>
                </c:pt>
                <c:pt idx="1">
                  <c:v>4.4000000000000004</c:v>
                </c:pt>
                <c:pt idx="2">
                  <c:v>1.8</c:v>
                </c:pt>
                <c:pt idx="3">
                  <c:v>2.8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B412-A742-995C-586D293C312C}"/>
            </c:ext>
          </c:extLst>
        </c:ser>
        <c:ser>
          <c:idx val="2"/>
          <c:order val="2"/>
          <c:tx>
            <c:strRef>
              <c:f>Sheet1!$D$1</c:f>
              <c:strCache>
                <c:ptCount val="1"/>
                <c:pt idx="0">
                  <c:v>Series 3</c:v>
                </c:pt>
              </c:strCache>
            </c:strRef>
          </c:tx>
          <c:spPr>
            <a:solidFill>
              <a:srgbClr val="F9C853"/>
            </a:solidFill>
            <a:ln>
              <a:noFill/>
            </a:ln>
            <a:effectLst/>
          </c:spPr>
          <c:invertIfNegative val="0"/>
          <c:cat>
            <c:strRef>
              <c:f>Sheet1!$A$2:$A$5</c:f>
              <c:strCache>
                <c:ptCount val="4"/>
                <c:pt idx="0">
                  <c:v>Category 1</c:v>
                </c:pt>
                <c:pt idx="1">
                  <c:v>Category 2</c:v>
                </c:pt>
                <c:pt idx="2">
                  <c:v>Category 3</c:v>
                </c:pt>
                <c:pt idx="3">
                  <c:v>Category 4</c:v>
                </c:pt>
              </c:strCache>
            </c:strRef>
          </c:cat>
          <c:val>
            <c:numRef>
              <c:f>Sheet1!$D$2:$D$5</c:f>
              <c:numCache>
                <c:formatCode>General</c:formatCode>
                <c:ptCount val="4"/>
                <c:pt idx="0">
                  <c:v>2</c:v>
                </c:pt>
                <c:pt idx="1">
                  <c:v>2</c:v>
                </c:pt>
                <c:pt idx="2">
                  <c:v>3</c:v>
                </c:pt>
                <c:pt idx="3">
                  <c:v>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B412-A742-995C-586D293C312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-2042759216"/>
        <c:axId val="-2042956128"/>
      </c:barChart>
      <c:catAx>
        <c:axId val="-2042759216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-2042956128"/>
        <c:crosses val="autoZero"/>
        <c:auto val="1"/>
        <c:lblAlgn val="ctr"/>
        <c:lblOffset val="100"/>
        <c:noMultiLvlLbl val="0"/>
      </c:catAx>
      <c:valAx>
        <c:axId val="-2042956128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0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-2042759216"/>
        <c:crosses val="autoZero"/>
        <c:crossBetween val="between"/>
      </c:valAx>
      <c:spPr>
        <a:noFill/>
        <a:ln w="25400"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197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9DBC3AAC-F090-4952-B38A-BF43F1DF5EDC}" type="doc">
      <dgm:prSet loTypeId="urn:microsoft.com/office/officeart/2005/8/layout/hierarchy1" loCatId="hierarchy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GB"/>
        </a:p>
      </dgm:t>
    </dgm:pt>
    <dgm:pt modelId="{FA7930D1-0D3E-4F26-BBE8-86851D92DB97}">
      <dgm:prSet phldrT="[Text]" custT="1"/>
      <dgm:spPr/>
      <dgm:t>
        <a:bodyPr/>
        <a:lstStyle/>
        <a:p>
          <a:r>
            <a:rPr lang="en-GB" sz="1600" dirty="0"/>
            <a:t>Support type</a:t>
          </a:r>
        </a:p>
      </dgm:t>
    </dgm:pt>
    <dgm:pt modelId="{DF593C96-C91C-4DDC-8F96-F6F99338D01B}" type="parTrans" cxnId="{D01696FC-4820-4928-A2A5-471C068DA0EB}">
      <dgm:prSet/>
      <dgm:spPr/>
      <dgm:t>
        <a:bodyPr/>
        <a:lstStyle/>
        <a:p>
          <a:endParaRPr lang="en-GB" sz="1800"/>
        </a:p>
      </dgm:t>
    </dgm:pt>
    <dgm:pt modelId="{BDE573AB-BAAB-4447-BEE4-36989BC4C14A}" type="sibTrans" cxnId="{D01696FC-4820-4928-A2A5-471C068DA0EB}">
      <dgm:prSet/>
      <dgm:spPr/>
      <dgm:t>
        <a:bodyPr/>
        <a:lstStyle/>
        <a:p>
          <a:endParaRPr lang="en-GB" sz="1800"/>
        </a:p>
      </dgm:t>
    </dgm:pt>
    <dgm:pt modelId="{A28F0D61-0276-49B2-AC63-99BE3D73544C}">
      <dgm:prSet phldrT="[Text]" custT="1"/>
      <dgm:spPr/>
      <dgm:t>
        <a:bodyPr/>
        <a:lstStyle/>
        <a:p>
          <a:r>
            <a:rPr lang="en-GB" sz="1400" dirty="0"/>
            <a:t>Electrolyte-supported cell</a:t>
          </a:r>
        </a:p>
      </dgm:t>
    </dgm:pt>
    <dgm:pt modelId="{A49A6422-AC7C-43BD-859E-7D8AEB752855}" type="parTrans" cxnId="{0B4F31D3-F7C9-4871-B80F-081B2A656CAB}">
      <dgm:prSet/>
      <dgm:spPr/>
      <dgm:t>
        <a:bodyPr/>
        <a:lstStyle/>
        <a:p>
          <a:endParaRPr lang="en-GB" sz="1800"/>
        </a:p>
      </dgm:t>
    </dgm:pt>
    <dgm:pt modelId="{EE0E698F-F131-473E-B163-BAD079CC27CE}" type="sibTrans" cxnId="{0B4F31D3-F7C9-4871-B80F-081B2A656CAB}">
      <dgm:prSet/>
      <dgm:spPr/>
      <dgm:t>
        <a:bodyPr/>
        <a:lstStyle/>
        <a:p>
          <a:endParaRPr lang="en-GB" sz="1800"/>
        </a:p>
      </dgm:t>
    </dgm:pt>
    <dgm:pt modelId="{528A55BB-82A3-4184-B5FA-A425D6A96DAC}">
      <dgm:prSet phldrT="[Text]" custT="1"/>
      <dgm:spPr/>
      <dgm:t>
        <a:bodyPr/>
        <a:lstStyle/>
        <a:p>
          <a:r>
            <a:rPr lang="en-GB" sz="1400" dirty="0"/>
            <a:t>Anode-supported cell</a:t>
          </a:r>
        </a:p>
      </dgm:t>
    </dgm:pt>
    <dgm:pt modelId="{C4CFCAC9-AD84-4AD6-A9D2-7012BE6B730F}" type="parTrans" cxnId="{0C53CD6F-C1F4-43B2-8A53-4FEDC251148F}">
      <dgm:prSet/>
      <dgm:spPr/>
      <dgm:t>
        <a:bodyPr/>
        <a:lstStyle/>
        <a:p>
          <a:endParaRPr lang="en-GB" sz="1800"/>
        </a:p>
      </dgm:t>
    </dgm:pt>
    <dgm:pt modelId="{D4618CEB-94F1-42D2-84E3-68C6CCAB96F2}" type="sibTrans" cxnId="{0C53CD6F-C1F4-43B2-8A53-4FEDC251148F}">
      <dgm:prSet/>
      <dgm:spPr/>
      <dgm:t>
        <a:bodyPr/>
        <a:lstStyle/>
        <a:p>
          <a:endParaRPr lang="en-GB" sz="1800"/>
        </a:p>
      </dgm:t>
    </dgm:pt>
    <dgm:pt modelId="{39F865E7-808C-4782-A476-54A07B0A3B8E}">
      <dgm:prSet phldrT="[Text]" custT="1"/>
      <dgm:spPr/>
      <dgm:t>
        <a:bodyPr/>
        <a:lstStyle/>
        <a:p>
          <a:r>
            <a:rPr lang="en-GB" sz="1400" dirty="0"/>
            <a:t>Cathode-supported cell</a:t>
          </a:r>
        </a:p>
      </dgm:t>
    </dgm:pt>
    <dgm:pt modelId="{B3AC5143-A251-435B-B81C-68D87006E506}" type="parTrans" cxnId="{7E7877C5-4F5C-4EAB-8634-740579EF3BB7}">
      <dgm:prSet/>
      <dgm:spPr/>
      <dgm:t>
        <a:bodyPr/>
        <a:lstStyle/>
        <a:p>
          <a:endParaRPr lang="en-GB" sz="1800"/>
        </a:p>
      </dgm:t>
    </dgm:pt>
    <dgm:pt modelId="{939540DB-F3E8-4083-B3B0-6EDFF78054F4}" type="sibTrans" cxnId="{7E7877C5-4F5C-4EAB-8634-740579EF3BB7}">
      <dgm:prSet/>
      <dgm:spPr/>
      <dgm:t>
        <a:bodyPr/>
        <a:lstStyle/>
        <a:p>
          <a:endParaRPr lang="en-GB" sz="1800"/>
        </a:p>
      </dgm:t>
    </dgm:pt>
    <dgm:pt modelId="{6B4C6C14-A485-43F2-B354-90FB24B4FF0F}">
      <dgm:prSet phldrT="[Text]" custT="1"/>
      <dgm:spPr/>
      <dgm:t>
        <a:bodyPr/>
        <a:lstStyle/>
        <a:p>
          <a:r>
            <a:rPr lang="en-GB" sz="1400" dirty="0"/>
            <a:t>Metal-supported cell</a:t>
          </a:r>
        </a:p>
      </dgm:t>
    </dgm:pt>
    <dgm:pt modelId="{FD4E9ED6-710C-4462-AE8B-99C0F5786C1F}" type="parTrans" cxnId="{D4B9C42D-7308-4E4E-8E96-B12A30277BC0}">
      <dgm:prSet/>
      <dgm:spPr/>
      <dgm:t>
        <a:bodyPr/>
        <a:lstStyle/>
        <a:p>
          <a:endParaRPr lang="en-GB" sz="1400"/>
        </a:p>
      </dgm:t>
    </dgm:pt>
    <dgm:pt modelId="{2FCFD057-29A7-4510-BFE3-EFC9F1344182}" type="sibTrans" cxnId="{D4B9C42D-7308-4E4E-8E96-B12A30277BC0}">
      <dgm:prSet/>
      <dgm:spPr/>
      <dgm:t>
        <a:bodyPr/>
        <a:lstStyle/>
        <a:p>
          <a:endParaRPr lang="en-GB" sz="1400"/>
        </a:p>
      </dgm:t>
    </dgm:pt>
    <dgm:pt modelId="{89B2C83F-FC66-4577-8564-CB716548E43E}" type="pres">
      <dgm:prSet presAssocID="{9DBC3AAC-F090-4952-B38A-BF43F1DF5EDC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6F16AC4F-3AAA-44AE-923B-8FD68C76A9F3}" type="pres">
      <dgm:prSet presAssocID="{FA7930D1-0D3E-4F26-BBE8-86851D92DB97}" presName="hierRoot1" presStyleCnt="0"/>
      <dgm:spPr/>
    </dgm:pt>
    <dgm:pt modelId="{25B4CABF-2014-4C85-ABFC-3D6CA81E80A1}" type="pres">
      <dgm:prSet presAssocID="{FA7930D1-0D3E-4F26-BBE8-86851D92DB97}" presName="composite" presStyleCnt="0"/>
      <dgm:spPr/>
    </dgm:pt>
    <dgm:pt modelId="{6B5F995A-7ED9-4295-BD22-4904CB22E784}" type="pres">
      <dgm:prSet presAssocID="{FA7930D1-0D3E-4F26-BBE8-86851D92DB97}" presName="background" presStyleLbl="node0" presStyleIdx="0" presStyleCnt="1"/>
      <dgm:spPr/>
    </dgm:pt>
    <dgm:pt modelId="{D2DCB114-9946-49D0-AC7E-33474860F2EC}" type="pres">
      <dgm:prSet presAssocID="{FA7930D1-0D3E-4F26-BBE8-86851D92DB97}" presName="text" presStyleLbl="fgAcc0" presStyleIdx="0" presStyleCnt="1" custScaleX="192614">
        <dgm:presLayoutVars>
          <dgm:chPref val="3"/>
        </dgm:presLayoutVars>
      </dgm:prSet>
      <dgm:spPr/>
    </dgm:pt>
    <dgm:pt modelId="{DBBF284B-F3A9-4B2F-B6DC-4C4CD551BA74}" type="pres">
      <dgm:prSet presAssocID="{FA7930D1-0D3E-4F26-BBE8-86851D92DB97}" presName="hierChild2" presStyleCnt="0"/>
      <dgm:spPr/>
    </dgm:pt>
    <dgm:pt modelId="{0734996D-CF87-4AD1-AF40-48C5A14BCE2F}" type="pres">
      <dgm:prSet presAssocID="{B3AC5143-A251-435B-B81C-68D87006E506}" presName="Name10" presStyleLbl="parChTrans1D2" presStyleIdx="0" presStyleCnt="4"/>
      <dgm:spPr/>
    </dgm:pt>
    <dgm:pt modelId="{B3B26884-4EEB-4565-B39B-9459476BF566}" type="pres">
      <dgm:prSet presAssocID="{39F865E7-808C-4782-A476-54A07B0A3B8E}" presName="hierRoot2" presStyleCnt="0"/>
      <dgm:spPr/>
    </dgm:pt>
    <dgm:pt modelId="{AE1BEAC9-260D-4B8E-ADE5-5181B10701E3}" type="pres">
      <dgm:prSet presAssocID="{39F865E7-808C-4782-A476-54A07B0A3B8E}" presName="composite2" presStyleCnt="0"/>
      <dgm:spPr/>
    </dgm:pt>
    <dgm:pt modelId="{B6DA0DD3-3227-4371-9FF8-FBB275DD73F1}" type="pres">
      <dgm:prSet presAssocID="{39F865E7-808C-4782-A476-54A07B0A3B8E}" presName="background2" presStyleLbl="node2" presStyleIdx="0" presStyleCnt="4"/>
      <dgm:spPr/>
    </dgm:pt>
    <dgm:pt modelId="{27378FD8-5C39-4F8E-A4C5-AB34363637AB}" type="pres">
      <dgm:prSet presAssocID="{39F865E7-808C-4782-A476-54A07B0A3B8E}" presName="text2" presStyleLbl="fgAcc2" presStyleIdx="0" presStyleCnt="4" custScaleX="205911">
        <dgm:presLayoutVars>
          <dgm:chPref val="3"/>
        </dgm:presLayoutVars>
      </dgm:prSet>
      <dgm:spPr/>
    </dgm:pt>
    <dgm:pt modelId="{314DBBD7-088E-49F3-A0C2-DDA805742011}" type="pres">
      <dgm:prSet presAssocID="{39F865E7-808C-4782-A476-54A07B0A3B8E}" presName="hierChild3" presStyleCnt="0"/>
      <dgm:spPr/>
    </dgm:pt>
    <dgm:pt modelId="{8580F64B-C4E0-4B77-A317-E346297B31F9}" type="pres">
      <dgm:prSet presAssocID="{A49A6422-AC7C-43BD-859E-7D8AEB752855}" presName="Name10" presStyleLbl="parChTrans1D2" presStyleIdx="1" presStyleCnt="4"/>
      <dgm:spPr/>
    </dgm:pt>
    <dgm:pt modelId="{79FFFF77-34A6-42B8-B290-1A0D84660369}" type="pres">
      <dgm:prSet presAssocID="{A28F0D61-0276-49B2-AC63-99BE3D73544C}" presName="hierRoot2" presStyleCnt="0"/>
      <dgm:spPr/>
    </dgm:pt>
    <dgm:pt modelId="{996294A0-5D9E-4F65-B02C-81CD8F436D81}" type="pres">
      <dgm:prSet presAssocID="{A28F0D61-0276-49B2-AC63-99BE3D73544C}" presName="composite2" presStyleCnt="0"/>
      <dgm:spPr/>
    </dgm:pt>
    <dgm:pt modelId="{3361F3AB-B630-4EF9-ABC0-07C308C3D2C3}" type="pres">
      <dgm:prSet presAssocID="{A28F0D61-0276-49B2-AC63-99BE3D73544C}" presName="background2" presStyleLbl="node2" presStyleIdx="1" presStyleCnt="4"/>
      <dgm:spPr/>
    </dgm:pt>
    <dgm:pt modelId="{40373036-191D-4661-995F-BEC822ED292E}" type="pres">
      <dgm:prSet presAssocID="{A28F0D61-0276-49B2-AC63-99BE3D73544C}" presName="text2" presStyleLbl="fgAcc2" presStyleIdx="1" presStyleCnt="4" custScaleX="242842">
        <dgm:presLayoutVars>
          <dgm:chPref val="3"/>
        </dgm:presLayoutVars>
      </dgm:prSet>
      <dgm:spPr/>
    </dgm:pt>
    <dgm:pt modelId="{3BF4B624-E1C0-41F2-B0AD-9FBA66D6564B}" type="pres">
      <dgm:prSet presAssocID="{A28F0D61-0276-49B2-AC63-99BE3D73544C}" presName="hierChild3" presStyleCnt="0"/>
      <dgm:spPr/>
    </dgm:pt>
    <dgm:pt modelId="{52C75AB3-0668-4500-BAE0-3A2430D0815D}" type="pres">
      <dgm:prSet presAssocID="{C4CFCAC9-AD84-4AD6-A9D2-7012BE6B730F}" presName="Name10" presStyleLbl="parChTrans1D2" presStyleIdx="2" presStyleCnt="4"/>
      <dgm:spPr/>
    </dgm:pt>
    <dgm:pt modelId="{5426185D-FCCA-4655-9E3B-87E7BD3A34B6}" type="pres">
      <dgm:prSet presAssocID="{528A55BB-82A3-4184-B5FA-A425D6A96DAC}" presName="hierRoot2" presStyleCnt="0"/>
      <dgm:spPr/>
    </dgm:pt>
    <dgm:pt modelId="{970A77B1-AB95-4F5E-A63A-68A70D6C863D}" type="pres">
      <dgm:prSet presAssocID="{528A55BB-82A3-4184-B5FA-A425D6A96DAC}" presName="composite2" presStyleCnt="0"/>
      <dgm:spPr/>
    </dgm:pt>
    <dgm:pt modelId="{60005177-2DDF-4723-A594-2CE20A5DB961}" type="pres">
      <dgm:prSet presAssocID="{528A55BB-82A3-4184-B5FA-A425D6A96DAC}" presName="background2" presStyleLbl="node2" presStyleIdx="2" presStyleCnt="4"/>
      <dgm:spPr/>
    </dgm:pt>
    <dgm:pt modelId="{84843096-430E-477A-BC94-744CB3A4404B}" type="pres">
      <dgm:prSet presAssocID="{528A55BB-82A3-4184-B5FA-A425D6A96DAC}" presName="text2" presStyleLbl="fgAcc2" presStyleIdx="2" presStyleCnt="4" custScaleX="207900">
        <dgm:presLayoutVars>
          <dgm:chPref val="3"/>
        </dgm:presLayoutVars>
      </dgm:prSet>
      <dgm:spPr/>
    </dgm:pt>
    <dgm:pt modelId="{9C2DAC78-223A-4D24-855E-FD0188B01D20}" type="pres">
      <dgm:prSet presAssocID="{528A55BB-82A3-4184-B5FA-A425D6A96DAC}" presName="hierChild3" presStyleCnt="0"/>
      <dgm:spPr/>
    </dgm:pt>
    <dgm:pt modelId="{FB20D79E-C7C7-4254-A8CA-3B22F4CE5D51}" type="pres">
      <dgm:prSet presAssocID="{FD4E9ED6-710C-4462-AE8B-99C0F5786C1F}" presName="Name10" presStyleLbl="parChTrans1D2" presStyleIdx="3" presStyleCnt="4"/>
      <dgm:spPr/>
    </dgm:pt>
    <dgm:pt modelId="{8B4AF6DC-5056-43D3-8186-CC0415815B7F}" type="pres">
      <dgm:prSet presAssocID="{6B4C6C14-A485-43F2-B354-90FB24B4FF0F}" presName="hierRoot2" presStyleCnt="0"/>
      <dgm:spPr/>
    </dgm:pt>
    <dgm:pt modelId="{BDF964BB-2C16-4597-88FC-18DD6D894421}" type="pres">
      <dgm:prSet presAssocID="{6B4C6C14-A485-43F2-B354-90FB24B4FF0F}" presName="composite2" presStyleCnt="0"/>
      <dgm:spPr/>
    </dgm:pt>
    <dgm:pt modelId="{A5115F5B-E980-4EF2-B4DF-035AAD60280D}" type="pres">
      <dgm:prSet presAssocID="{6B4C6C14-A485-43F2-B354-90FB24B4FF0F}" presName="background2" presStyleLbl="node2" presStyleIdx="3" presStyleCnt="4"/>
      <dgm:spPr/>
    </dgm:pt>
    <dgm:pt modelId="{CF04087E-B0DE-4C8A-BF73-24F3C8D10F91}" type="pres">
      <dgm:prSet presAssocID="{6B4C6C14-A485-43F2-B354-90FB24B4FF0F}" presName="text2" presStyleLbl="fgAcc2" presStyleIdx="3" presStyleCnt="4" custScaleX="215079">
        <dgm:presLayoutVars>
          <dgm:chPref val="3"/>
        </dgm:presLayoutVars>
      </dgm:prSet>
      <dgm:spPr/>
    </dgm:pt>
    <dgm:pt modelId="{698D3C06-F19E-401C-ADD9-0E386C4CEBCA}" type="pres">
      <dgm:prSet presAssocID="{6B4C6C14-A485-43F2-B354-90FB24B4FF0F}" presName="hierChild3" presStyleCnt="0"/>
      <dgm:spPr/>
    </dgm:pt>
  </dgm:ptLst>
  <dgm:cxnLst>
    <dgm:cxn modelId="{23136900-F76E-4075-AB2E-D6EB6DEEEEDD}" type="presOf" srcId="{C4CFCAC9-AD84-4AD6-A9D2-7012BE6B730F}" destId="{52C75AB3-0668-4500-BAE0-3A2430D0815D}" srcOrd="0" destOrd="0" presId="urn:microsoft.com/office/officeart/2005/8/layout/hierarchy1"/>
    <dgm:cxn modelId="{AC634403-A6BB-4A1B-8908-9C18479FE189}" type="presOf" srcId="{A49A6422-AC7C-43BD-859E-7D8AEB752855}" destId="{8580F64B-C4E0-4B77-A317-E346297B31F9}" srcOrd="0" destOrd="0" presId="urn:microsoft.com/office/officeart/2005/8/layout/hierarchy1"/>
    <dgm:cxn modelId="{86A8D80A-1681-46F2-A250-68B2EC04FA37}" type="presOf" srcId="{528A55BB-82A3-4184-B5FA-A425D6A96DAC}" destId="{84843096-430E-477A-BC94-744CB3A4404B}" srcOrd="0" destOrd="0" presId="urn:microsoft.com/office/officeart/2005/8/layout/hierarchy1"/>
    <dgm:cxn modelId="{B9C87A2B-856A-4049-A31C-9D57EE0568E5}" type="presOf" srcId="{39F865E7-808C-4782-A476-54A07B0A3B8E}" destId="{27378FD8-5C39-4F8E-A4C5-AB34363637AB}" srcOrd="0" destOrd="0" presId="urn:microsoft.com/office/officeart/2005/8/layout/hierarchy1"/>
    <dgm:cxn modelId="{D4B9C42D-7308-4E4E-8E96-B12A30277BC0}" srcId="{FA7930D1-0D3E-4F26-BBE8-86851D92DB97}" destId="{6B4C6C14-A485-43F2-B354-90FB24B4FF0F}" srcOrd="3" destOrd="0" parTransId="{FD4E9ED6-710C-4462-AE8B-99C0F5786C1F}" sibTransId="{2FCFD057-29A7-4510-BFE3-EFC9F1344182}"/>
    <dgm:cxn modelId="{4EADCF3A-005D-4334-9872-D5AB0AC01A57}" type="presOf" srcId="{A28F0D61-0276-49B2-AC63-99BE3D73544C}" destId="{40373036-191D-4661-995F-BEC822ED292E}" srcOrd="0" destOrd="0" presId="urn:microsoft.com/office/officeart/2005/8/layout/hierarchy1"/>
    <dgm:cxn modelId="{FDA7943C-CBB8-450B-8611-5DC13CFA9629}" type="presOf" srcId="{6B4C6C14-A485-43F2-B354-90FB24B4FF0F}" destId="{CF04087E-B0DE-4C8A-BF73-24F3C8D10F91}" srcOrd="0" destOrd="0" presId="urn:microsoft.com/office/officeart/2005/8/layout/hierarchy1"/>
    <dgm:cxn modelId="{426B6A63-D060-4C28-9BDE-8515F7359D1A}" type="presOf" srcId="{FA7930D1-0D3E-4F26-BBE8-86851D92DB97}" destId="{D2DCB114-9946-49D0-AC7E-33474860F2EC}" srcOrd="0" destOrd="0" presId="urn:microsoft.com/office/officeart/2005/8/layout/hierarchy1"/>
    <dgm:cxn modelId="{0C53CD6F-C1F4-43B2-8A53-4FEDC251148F}" srcId="{FA7930D1-0D3E-4F26-BBE8-86851D92DB97}" destId="{528A55BB-82A3-4184-B5FA-A425D6A96DAC}" srcOrd="2" destOrd="0" parTransId="{C4CFCAC9-AD84-4AD6-A9D2-7012BE6B730F}" sibTransId="{D4618CEB-94F1-42D2-84E3-68C6CCAB96F2}"/>
    <dgm:cxn modelId="{9580F18D-F31C-461B-95F0-469FA9561986}" type="presOf" srcId="{FD4E9ED6-710C-4462-AE8B-99C0F5786C1F}" destId="{FB20D79E-C7C7-4254-A8CA-3B22F4CE5D51}" srcOrd="0" destOrd="0" presId="urn:microsoft.com/office/officeart/2005/8/layout/hierarchy1"/>
    <dgm:cxn modelId="{758645A2-2793-44A5-8805-781C0E997E71}" type="presOf" srcId="{B3AC5143-A251-435B-B81C-68D87006E506}" destId="{0734996D-CF87-4AD1-AF40-48C5A14BCE2F}" srcOrd="0" destOrd="0" presId="urn:microsoft.com/office/officeart/2005/8/layout/hierarchy1"/>
    <dgm:cxn modelId="{7E7877C5-4F5C-4EAB-8634-740579EF3BB7}" srcId="{FA7930D1-0D3E-4F26-BBE8-86851D92DB97}" destId="{39F865E7-808C-4782-A476-54A07B0A3B8E}" srcOrd="0" destOrd="0" parTransId="{B3AC5143-A251-435B-B81C-68D87006E506}" sibTransId="{939540DB-F3E8-4083-B3B0-6EDFF78054F4}"/>
    <dgm:cxn modelId="{FACF59C7-E1CE-4562-BDDF-F020AE17F6A8}" type="presOf" srcId="{9DBC3AAC-F090-4952-B38A-BF43F1DF5EDC}" destId="{89B2C83F-FC66-4577-8564-CB716548E43E}" srcOrd="0" destOrd="0" presId="urn:microsoft.com/office/officeart/2005/8/layout/hierarchy1"/>
    <dgm:cxn modelId="{0B4F31D3-F7C9-4871-B80F-081B2A656CAB}" srcId="{FA7930D1-0D3E-4F26-BBE8-86851D92DB97}" destId="{A28F0D61-0276-49B2-AC63-99BE3D73544C}" srcOrd="1" destOrd="0" parTransId="{A49A6422-AC7C-43BD-859E-7D8AEB752855}" sibTransId="{EE0E698F-F131-473E-B163-BAD079CC27CE}"/>
    <dgm:cxn modelId="{D01696FC-4820-4928-A2A5-471C068DA0EB}" srcId="{9DBC3AAC-F090-4952-B38A-BF43F1DF5EDC}" destId="{FA7930D1-0D3E-4F26-BBE8-86851D92DB97}" srcOrd="0" destOrd="0" parTransId="{DF593C96-C91C-4DDC-8F96-F6F99338D01B}" sibTransId="{BDE573AB-BAAB-4447-BEE4-36989BC4C14A}"/>
    <dgm:cxn modelId="{72C42757-C114-4554-ABBF-7C2C63F0217F}" type="presParOf" srcId="{89B2C83F-FC66-4577-8564-CB716548E43E}" destId="{6F16AC4F-3AAA-44AE-923B-8FD68C76A9F3}" srcOrd="0" destOrd="0" presId="urn:microsoft.com/office/officeart/2005/8/layout/hierarchy1"/>
    <dgm:cxn modelId="{1CB2D2EF-07DF-4205-B972-F8153B3DE9B6}" type="presParOf" srcId="{6F16AC4F-3AAA-44AE-923B-8FD68C76A9F3}" destId="{25B4CABF-2014-4C85-ABFC-3D6CA81E80A1}" srcOrd="0" destOrd="0" presId="urn:microsoft.com/office/officeart/2005/8/layout/hierarchy1"/>
    <dgm:cxn modelId="{5421C10B-93BF-4C21-8DD2-AE112D18602D}" type="presParOf" srcId="{25B4CABF-2014-4C85-ABFC-3D6CA81E80A1}" destId="{6B5F995A-7ED9-4295-BD22-4904CB22E784}" srcOrd="0" destOrd="0" presId="urn:microsoft.com/office/officeart/2005/8/layout/hierarchy1"/>
    <dgm:cxn modelId="{30A4433D-32F9-4359-AC4D-CF3B5A847CC5}" type="presParOf" srcId="{25B4CABF-2014-4C85-ABFC-3D6CA81E80A1}" destId="{D2DCB114-9946-49D0-AC7E-33474860F2EC}" srcOrd="1" destOrd="0" presId="urn:microsoft.com/office/officeart/2005/8/layout/hierarchy1"/>
    <dgm:cxn modelId="{5BFD36C1-74B0-4E62-83E7-C9E9E6AA5B9A}" type="presParOf" srcId="{6F16AC4F-3AAA-44AE-923B-8FD68C76A9F3}" destId="{DBBF284B-F3A9-4B2F-B6DC-4C4CD551BA74}" srcOrd="1" destOrd="0" presId="urn:microsoft.com/office/officeart/2005/8/layout/hierarchy1"/>
    <dgm:cxn modelId="{62DCBB9B-A64A-44B8-AF9D-5197010F64EB}" type="presParOf" srcId="{DBBF284B-F3A9-4B2F-B6DC-4C4CD551BA74}" destId="{0734996D-CF87-4AD1-AF40-48C5A14BCE2F}" srcOrd="0" destOrd="0" presId="urn:microsoft.com/office/officeart/2005/8/layout/hierarchy1"/>
    <dgm:cxn modelId="{188884DE-7A1C-4AE2-8C60-E385ADAEBA06}" type="presParOf" srcId="{DBBF284B-F3A9-4B2F-B6DC-4C4CD551BA74}" destId="{B3B26884-4EEB-4565-B39B-9459476BF566}" srcOrd="1" destOrd="0" presId="urn:microsoft.com/office/officeart/2005/8/layout/hierarchy1"/>
    <dgm:cxn modelId="{2924E17D-425D-499C-9D62-B564EA25E5EE}" type="presParOf" srcId="{B3B26884-4EEB-4565-B39B-9459476BF566}" destId="{AE1BEAC9-260D-4B8E-ADE5-5181B10701E3}" srcOrd="0" destOrd="0" presId="urn:microsoft.com/office/officeart/2005/8/layout/hierarchy1"/>
    <dgm:cxn modelId="{F01AF728-1C69-48BA-80ED-B6976A8F7F1B}" type="presParOf" srcId="{AE1BEAC9-260D-4B8E-ADE5-5181B10701E3}" destId="{B6DA0DD3-3227-4371-9FF8-FBB275DD73F1}" srcOrd="0" destOrd="0" presId="urn:microsoft.com/office/officeart/2005/8/layout/hierarchy1"/>
    <dgm:cxn modelId="{6C717555-7EED-42F0-B517-B12D98BC387D}" type="presParOf" srcId="{AE1BEAC9-260D-4B8E-ADE5-5181B10701E3}" destId="{27378FD8-5C39-4F8E-A4C5-AB34363637AB}" srcOrd="1" destOrd="0" presId="urn:microsoft.com/office/officeart/2005/8/layout/hierarchy1"/>
    <dgm:cxn modelId="{02618930-B7F2-4884-BACB-1E0925A87956}" type="presParOf" srcId="{B3B26884-4EEB-4565-B39B-9459476BF566}" destId="{314DBBD7-088E-49F3-A0C2-DDA805742011}" srcOrd="1" destOrd="0" presId="urn:microsoft.com/office/officeart/2005/8/layout/hierarchy1"/>
    <dgm:cxn modelId="{8436CEE0-F335-4F5F-B9B9-34C7B485C644}" type="presParOf" srcId="{DBBF284B-F3A9-4B2F-B6DC-4C4CD551BA74}" destId="{8580F64B-C4E0-4B77-A317-E346297B31F9}" srcOrd="2" destOrd="0" presId="urn:microsoft.com/office/officeart/2005/8/layout/hierarchy1"/>
    <dgm:cxn modelId="{4E07AF5B-32DB-4234-AD40-1C30B880510D}" type="presParOf" srcId="{DBBF284B-F3A9-4B2F-B6DC-4C4CD551BA74}" destId="{79FFFF77-34A6-42B8-B290-1A0D84660369}" srcOrd="3" destOrd="0" presId="urn:microsoft.com/office/officeart/2005/8/layout/hierarchy1"/>
    <dgm:cxn modelId="{361424FB-BF0C-4EAE-B6CC-9427AA0A6490}" type="presParOf" srcId="{79FFFF77-34A6-42B8-B290-1A0D84660369}" destId="{996294A0-5D9E-4F65-B02C-81CD8F436D81}" srcOrd="0" destOrd="0" presId="urn:microsoft.com/office/officeart/2005/8/layout/hierarchy1"/>
    <dgm:cxn modelId="{7A95548C-3E9C-4FD2-8408-91BE9C1B3E2F}" type="presParOf" srcId="{996294A0-5D9E-4F65-B02C-81CD8F436D81}" destId="{3361F3AB-B630-4EF9-ABC0-07C308C3D2C3}" srcOrd="0" destOrd="0" presId="urn:microsoft.com/office/officeart/2005/8/layout/hierarchy1"/>
    <dgm:cxn modelId="{FC593867-8958-48A3-8C49-1E1B19EE0FFE}" type="presParOf" srcId="{996294A0-5D9E-4F65-B02C-81CD8F436D81}" destId="{40373036-191D-4661-995F-BEC822ED292E}" srcOrd="1" destOrd="0" presId="urn:microsoft.com/office/officeart/2005/8/layout/hierarchy1"/>
    <dgm:cxn modelId="{F85AB3B6-46FE-4476-91D3-D2DA6F35AB6C}" type="presParOf" srcId="{79FFFF77-34A6-42B8-B290-1A0D84660369}" destId="{3BF4B624-E1C0-41F2-B0AD-9FBA66D6564B}" srcOrd="1" destOrd="0" presId="urn:microsoft.com/office/officeart/2005/8/layout/hierarchy1"/>
    <dgm:cxn modelId="{93151FF1-A003-4F05-9059-0294EB24DDE7}" type="presParOf" srcId="{DBBF284B-F3A9-4B2F-B6DC-4C4CD551BA74}" destId="{52C75AB3-0668-4500-BAE0-3A2430D0815D}" srcOrd="4" destOrd="0" presId="urn:microsoft.com/office/officeart/2005/8/layout/hierarchy1"/>
    <dgm:cxn modelId="{76D3AC90-D1AE-4ECB-9C2C-EAD924DA4A97}" type="presParOf" srcId="{DBBF284B-F3A9-4B2F-B6DC-4C4CD551BA74}" destId="{5426185D-FCCA-4655-9E3B-87E7BD3A34B6}" srcOrd="5" destOrd="0" presId="urn:microsoft.com/office/officeart/2005/8/layout/hierarchy1"/>
    <dgm:cxn modelId="{C74DCE76-C2E9-4941-A58E-CB5194BE9783}" type="presParOf" srcId="{5426185D-FCCA-4655-9E3B-87E7BD3A34B6}" destId="{970A77B1-AB95-4F5E-A63A-68A70D6C863D}" srcOrd="0" destOrd="0" presId="urn:microsoft.com/office/officeart/2005/8/layout/hierarchy1"/>
    <dgm:cxn modelId="{4CC42BC5-A37A-4BA8-9774-7BD0364DE289}" type="presParOf" srcId="{970A77B1-AB95-4F5E-A63A-68A70D6C863D}" destId="{60005177-2DDF-4723-A594-2CE20A5DB961}" srcOrd="0" destOrd="0" presId="urn:microsoft.com/office/officeart/2005/8/layout/hierarchy1"/>
    <dgm:cxn modelId="{E5EB48BB-1863-410E-8157-D1F6163AFAE4}" type="presParOf" srcId="{970A77B1-AB95-4F5E-A63A-68A70D6C863D}" destId="{84843096-430E-477A-BC94-744CB3A4404B}" srcOrd="1" destOrd="0" presId="urn:microsoft.com/office/officeart/2005/8/layout/hierarchy1"/>
    <dgm:cxn modelId="{D9851D56-7BAD-450E-8AAE-B4761B95C27B}" type="presParOf" srcId="{5426185D-FCCA-4655-9E3B-87E7BD3A34B6}" destId="{9C2DAC78-223A-4D24-855E-FD0188B01D20}" srcOrd="1" destOrd="0" presId="urn:microsoft.com/office/officeart/2005/8/layout/hierarchy1"/>
    <dgm:cxn modelId="{67EE0C5A-EACA-4569-96C7-B01C5CA1906E}" type="presParOf" srcId="{DBBF284B-F3A9-4B2F-B6DC-4C4CD551BA74}" destId="{FB20D79E-C7C7-4254-A8CA-3B22F4CE5D51}" srcOrd="6" destOrd="0" presId="urn:microsoft.com/office/officeart/2005/8/layout/hierarchy1"/>
    <dgm:cxn modelId="{C48BF419-D8F2-4CE7-A050-32710B2F8489}" type="presParOf" srcId="{DBBF284B-F3A9-4B2F-B6DC-4C4CD551BA74}" destId="{8B4AF6DC-5056-43D3-8186-CC0415815B7F}" srcOrd="7" destOrd="0" presId="urn:microsoft.com/office/officeart/2005/8/layout/hierarchy1"/>
    <dgm:cxn modelId="{2D95ADDF-010D-4632-AE89-420CFEC83CE3}" type="presParOf" srcId="{8B4AF6DC-5056-43D3-8186-CC0415815B7F}" destId="{BDF964BB-2C16-4597-88FC-18DD6D894421}" srcOrd="0" destOrd="0" presId="urn:microsoft.com/office/officeart/2005/8/layout/hierarchy1"/>
    <dgm:cxn modelId="{702DEECD-E9B4-4AA9-9217-C68D63211907}" type="presParOf" srcId="{BDF964BB-2C16-4597-88FC-18DD6D894421}" destId="{A5115F5B-E980-4EF2-B4DF-035AAD60280D}" srcOrd="0" destOrd="0" presId="urn:microsoft.com/office/officeart/2005/8/layout/hierarchy1"/>
    <dgm:cxn modelId="{D9CBEFEE-9346-4072-9627-A1F87092F7F8}" type="presParOf" srcId="{BDF964BB-2C16-4597-88FC-18DD6D894421}" destId="{CF04087E-B0DE-4C8A-BF73-24F3C8D10F91}" srcOrd="1" destOrd="0" presId="urn:microsoft.com/office/officeart/2005/8/layout/hierarchy1"/>
    <dgm:cxn modelId="{94514172-AE78-4BDB-B577-05D1DA7140EA}" type="presParOf" srcId="{8B4AF6DC-5056-43D3-8186-CC0415815B7F}" destId="{698D3C06-F19E-401C-ADD9-0E386C4CEBCA}" srcOrd="1" destOrd="0" presId="urn:microsoft.com/office/officeart/2005/8/layout/hierarchy1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B20D79E-C7C7-4254-A8CA-3B22F4CE5D51}">
      <dsp:nvSpPr>
        <dsp:cNvPr id="0" name=""/>
        <dsp:cNvSpPr/>
      </dsp:nvSpPr>
      <dsp:spPr>
        <a:xfrm>
          <a:off x="4249043" y="570297"/>
          <a:ext cx="3245363" cy="26098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7850"/>
              </a:lnTo>
              <a:lnTo>
                <a:pt x="3245363" y="177850"/>
              </a:lnTo>
              <a:lnTo>
                <a:pt x="3245363" y="260980"/>
              </a:lnTo>
            </a:path>
          </a:pathLst>
        </a:custGeom>
        <a:noFill/>
        <a:ln w="12700" cap="flat" cmpd="sng" algn="ctr">
          <a:solidFill>
            <a:schemeClr val="accent2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52C75AB3-0668-4500-BAE0-3A2430D0815D}">
      <dsp:nvSpPr>
        <dsp:cNvPr id="0" name=""/>
        <dsp:cNvSpPr/>
      </dsp:nvSpPr>
      <dsp:spPr>
        <a:xfrm>
          <a:off x="4249043" y="570297"/>
          <a:ext cx="1148145" cy="260980"/>
        </a:xfrm>
        <a:custGeom>
          <a:avLst/>
          <a:gdLst/>
          <a:ahLst/>
          <a:cxnLst/>
          <a:rect l="0" t="0" r="0" b="0"/>
          <a:pathLst>
            <a:path>
              <a:moveTo>
                <a:pt x="0" y="0"/>
              </a:moveTo>
              <a:lnTo>
                <a:pt x="0" y="177850"/>
              </a:lnTo>
              <a:lnTo>
                <a:pt x="1148145" y="177850"/>
              </a:lnTo>
              <a:lnTo>
                <a:pt x="1148145" y="260980"/>
              </a:lnTo>
            </a:path>
          </a:pathLst>
        </a:custGeom>
        <a:noFill/>
        <a:ln w="12700" cap="flat" cmpd="sng" algn="ctr">
          <a:solidFill>
            <a:schemeClr val="accent2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8580F64B-C4E0-4B77-A317-E346297B31F9}">
      <dsp:nvSpPr>
        <dsp:cNvPr id="0" name=""/>
        <dsp:cNvSpPr/>
      </dsp:nvSpPr>
      <dsp:spPr>
        <a:xfrm>
          <a:off x="3175404" y="570297"/>
          <a:ext cx="1073638" cy="260980"/>
        </a:xfrm>
        <a:custGeom>
          <a:avLst/>
          <a:gdLst/>
          <a:ahLst/>
          <a:cxnLst/>
          <a:rect l="0" t="0" r="0" b="0"/>
          <a:pathLst>
            <a:path>
              <a:moveTo>
                <a:pt x="1073638" y="0"/>
              </a:moveTo>
              <a:lnTo>
                <a:pt x="1073638" y="177850"/>
              </a:lnTo>
              <a:lnTo>
                <a:pt x="0" y="177850"/>
              </a:lnTo>
              <a:lnTo>
                <a:pt x="0" y="260980"/>
              </a:lnTo>
            </a:path>
          </a:pathLst>
        </a:custGeom>
        <a:noFill/>
        <a:ln w="12700" cap="flat" cmpd="sng" algn="ctr">
          <a:solidFill>
            <a:schemeClr val="accent2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0734996D-CF87-4AD1-AF40-48C5A14BCE2F}">
      <dsp:nvSpPr>
        <dsp:cNvPr id="0" name=""/>
        <dsp:cNvSpPr/>
      </dsp:nvSpPr>
      <dsp:spPr>
        <a:xfrm>
          <a:off x="962544" y="570297"/>
          <a:ext cx="3286498" cy="260980"/>
        </a:xfrm>
        <a:custGeom>
          <a:avLst/>
          <a:gdLst/>
          <a:ahLst/>
          <a:cxnLst/>
          <a:rect l="0" t="0" r="0" b="0"/>
          <a:pathLst>
            <a:path>
              <a:moveTo>
                <a:pt x="3286498" y="0"/>
              </a:moveTo>
              <a:lnTo>
                <a:pt x="3286498" y="177850"/>
              </a:lnTo>
              <a:lnTo>
                <a:pt x="0" y="177850"/>
              </a:lnTo>
              <a:lnTo>
                <a:pt x="0" y="260980"/>
              </a:lnTo>
            </a:path>
          </a:pathLst>
        </a:custGeom>
        <a:noFill/>
        <a:ln w="12700" cap="flat" cmpd="sng" algn="ctr">
          <a:solidFill>
            <a:schemeClr val="accent2">
              <a:shade val="60000"/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</dsp:sp>
    <dsp:sp modelId="{6B5F995A-7ED9-4295-BD22-4904CB22E784}">
      <dsp:nvSpPr>
        <dsp:cNvPr id="0" name=""/>
        <dsp:cNvSpPr/>
      </dsp:nvSpPr>
      <dsp:spPr>
        <a:xfrm>
          <a:off x="3384829" y="478"/>
          <a:ext cx="1728426" cy="569818"/>
        </a:xfrm>
        <a:prstGeom prst="roundRect">
          <a:avLst>
            <a:gd name="adj" fmla="val 1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2DCB114-9946-49D0-AC7E-33474860F2EC}">
      <dsp:nvSpPr>
        <dsp:cNvPr id="0" name=""/>
        <dsp:cNvSpPr/>
      </dsp:nvSpPr>
      <dsp:spPr>
        <a:xfrm>
          <a:off x="3484535" y="95198"/>
          <a:ext cx="1728426" cy="56981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60960" tIns="60960" rIns="60960" bIns="609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600" kern="1200" dirty="0"/>
            <a:t>Support type</a:t>
          </a:r>
        </a:p>
      </dsp:txBody>
      <dsp:txXfrm>
        <a:off x="3501224" y="111887"/>
        <a:ext cx="1695048" cy="536440"/>
      </dsp:txXfrm>
    </dsp:sp>
    <dsp:sp modelId="{B6DA0DD3-3227-4371-9FF8-FBB275DD73F1}">
      <dsp:nvSpPr>
        <dsp:cNvPr id="0" name=""/>
        <dsp:cNvSpPr/>
      </dsp:nvSpPr>
      <dsp:spPr>
        <a:xfrm>
          <a:off x="38670" y="831277"/>
          <a:ext cx="1847747" cy="569818"/>
        </a:xfrm>
        <a:prstGeom prst="roundRect">
          <a:avLst>
            <a:gd name="adj" fmla="val 1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7378FD8-5C39-4F8E-A4C5-AB34363637AB}">
      <dsp:nvSpPr>
        <dsp:cNvPr id="0" name=""/>
        <dsp:cNvSpPr/>
      </dsp:nvSpPr>
      <dsp:spPr>
        <a:xfrm>
          <a:off x="138376" y="925997"/>
          <a:ext cx="1847747" cy="56981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400" kern="1200" dirty="0"/>
            <a:t>Cathode-supported cell</a:t>
          </a:r>
        </a:p>
      </dsp:txBody>
      <dsp:txXfrm>
        <a:off x="155065" y="942686"/>
        <a:ext cx="1814369" cy="536440"/>
      </dsp:txXfrm>
    </dsp:sp>
    <dsp:sp modelId="{3361F3AB-B630-4EF9-ABC0-07C308C3D2C3}">
      <dsp:nvSpPr>
        <dsp:cNvPr id="0" name=""/>
        <dsp:cNvSpPr/>
      </dsp:nvSpPr>
      <dsp:spPr>
        <a:xfrm>
          <a:off x="2085830" y="831277"/>
          <a:ext cx="2179148" cy="569818"/>
        </a:xfrm>
        <a:prstGeom prst="roundRect">
          <a:avLst>
            <a:gd name="adj" fmla="val 1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0373036-191D-4661-995F-BEC822ED292E}">
      <dsp:nvSpPr>
        <dsp:cNvPr id="0" name=""/>
        <dsp:cNvSpPr/>
      </dsp:nvSpPr>
      <dsp:spPr>
        <a:xfrm>
          <a:off x="2185536" y="925997"/>
          <a:ext cx="2179148" cy="56981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400" kern="1200" dirty="0"/>
            <a:t>Electrolyte-supported cell</a:t>
          </a:r>
        </a:p>
      </dsp:txBody>
      <dsp:txXfrm>
        <a:off x="2202225" y="942686"/>
        <a:ext cx="2145770" cy="536440"/>
      </dsp:txXfrm>
    </dsp:sp>
    <dsp:sp modelId="{60005177-2DDF-4723-A594-2CE20A5DB961}">
      <dsp:nvSpPr>
        <dsp:cNvPr id="0" name=""/>
        <dsp:cNvSpPr/>
      </dsp:nvSpPr>
      <dsp:spPr>
        <a:xfrm>
          <a:off x="4464390" y="831277"/>
          <a:ext cx="1865595" cy="569818"/>
        </a:xfrm>
        <a:prstGeom prst="roundRect">
          <a:avLst>
            <a:gd name="adj" fmla="val 1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4843096-430E-477A-BC94-744CB3A4404B}">
      <dsp:nvSpPr>
        <dsp:cNvPr id="0" name=""/>
        <dsp:cNvSpPr/>
      </dsp:nvSpPr>
      <dsp:spPr>
        <a:xfrm>
          <a:off x="4564096" y="925997"/>
          <a:ext cx="1865595" cy="56981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400" kern="1200" dirty="0"/>
            <a:t>Anode-supported cell</a:t>
          </a:r>
        </a:p>
      </dsp:txBody>
      <dsp:txXfrm>
        <a:off x="4580785" y="942686"/>
        <a:ext cx="1832217" cy="536440"/>
      </dsp:txXfrm>
    </dsp:sp>
    <dsp:sp modelId="{A5115F5B-E980-4EF2-B4DF-035AAD60280D}">
      <dsp:nvSpPr>
        <dsp:cNvPr id="0" name=""/>
        <dsp:cNvSpPr/>
      </dsp:nvSpPr>
      <dsp:spPr>
        <a:xfrm>
          <a:off x="6529398" y="831277"/>
          <a:ext cx="1930016" cy="569818"/>
        </a:xfrm>
        <a:prstGeom prst="roundRect">
          <a:avLst>
            <a:gd name="adj" fmla="val 10000"/>
          </a:avLst>
        </a:prstGeom>
        <a:solidFill>
          <a:schemeClr val="accent2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CF04087E-B0DE-4C8A-BF73-24F3C8D10F91}">
      <dsp:nvSpPr>
        <dsp:cNvPr id="0" name=""/>
        <dsp:cNvSpPr/>
      </dsp:nvSpPr>
      <dsp:spPr>
        <a:xfrm>
          <a:off x="6629104" y="925997"/>
          <a:ext cx="1930016" cy="569818"/>
        </a:xfrm>
        <a:prstGeom prst="roundRect">
          <a:avLst>
            <a:gd name="adj" fmla="val 10000"/>
          </a:avLst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accent2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53340" tIns="53340" rIns="53340" bIns="53340" numCol="1" spcCol="1270" anchor="ctr" anchorCtr="0">
          <a:noAutofit/>
        </a:bodyPr>
        <a:lstStyle/>
        <a:p>
          <a:pPr marL="0" lvl="0" indent="0" algn="ctr" defTabSz="622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GB" sz="1400" kern="1200" dirty="0"/>
            <a:t>Metal-supported cell</a:t>
          </a:r>
        </a:p>
      </dsp:txBody>
      <dsp:txXfrm>
        <a:off x="6645793" y="942686"/>
        <a:ext cx="1896638" cy="53644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6157AF2-C957-42F9-B805-81B04BD8762A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52014FD-66E9-4B85-9456-A8550389DE0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5922938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g"/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4.jp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5.jp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96895" y="1866495"/>
            <a:ext cx="9144000" cy="1042336"/>
          </a:xfrm>
          <a:prstGeom prst="rect">
            <a:avLst/>
          </a:prstGeom>
        </p:spPr>
        <p:txBody>
          <a:bodyPr anchor="t">
            <a:normAutofit/>
          </a:bodyPr>
          <a:lstStyle>
            <a:lvl1pPr algn="l">
              <a:defRPr sz="5500" b="1">
                <a:solidFill>
                  <a:schemeClr val="accent1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09595" y="3085042"/>
            <a:ext cx="9144000" cy="1571625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10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1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2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3722936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9018" y="1873797"/>
            <a:ext cx="10515600" cy="1307109"/>
          </a:xfrm>
          <a:prstGeom prst="rect">
            <a:avLst/>
          </a:prstGeom>
        </p:spPr>
        <p:txBody>
          <a:bodyPr anchor="t"/>
          <a:lstStyle>
            <a:lvl1pPr>
              <a:defRPr sz="6000"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9018" y="3180907"/>
            <a:ext cx="10528300" cy="66719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09017" y="2920050"/>
            <a:ext cx="10494000" cy="1"/>
          </a:xfrm>
          <a:prstGeom prst="line">
            <a:avLst/>
          </a:prstGeom>
          <a:ln w="25400">
            <a:solidFill>
              <a:srgbClr val="69216A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9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0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4447676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5843" y="1026199"/>
            <a:ext cx="10515600" cy="757129"/>
          </a:xfrm>
          <a:prstGeom prst="rect">
            <a:avLst/>
          </a:prstGeom>
        </p:spPr>
        <p:txBody>
          <a:bodyPr anchor="t"/>
          <a:lstStyle>
            <a:lvl1pPr>
              <a:defRPr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5843" y="1757928"/>
            <a:ext cx="10515600" cy="4057777"/>
          </a:xfrm>
          <a:prstGeom prst="rect">
            <a:avLst/>
          </a:prstGeom>
        </p:spPr>
        <p:txBody>
          <a:bodyPr/>
          <a:lstStyle>
            <a:lvl2pPr>
              <a:defRPr>
                <a:solidFill>
                  <a:srgbClr val="69216A"/>
                </a:solidFill>
              </a:defRPr>
            </a:lvl2pPr>
            <a:lvl4pPr>
              <a:defRPr>
                <a:solidFill>
                  <a:srgbClr val="69216A"/>
                </a:solidFill>
              </a:defRPr>
            </a:lvl4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7179198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553700" y="6453449"/>
            <a:ext cx="1346200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164278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3364" y="1027646"/>
            <a:ext cx="10515600" cy="939125"/>
          </a:xfrm>
          <a:prstGeom prst="rect">
            <a:avLst/>
          </a:prstGeom>
        </p:spPr>
        <p:txBody>
          <a:bodyPr anchor="t"/>
          <a:lstStyle>
            <a:lvl1pPr>
              <a:defRPr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93364" y="1774879"/>
            <a:ext cx="5181600" cy="4351338"/>
          </a:xfrm>
          <a:prstGeom prst="rect">
            <a:avLst/>
          </a:prstGeom>
        </p:spPr>
        <p:txBody>
          <a:bodyPr/>
          <a:lstStyle>
            <a:lvl2pPr>
              <a:defRPr>
                <a:solidFill>
                  <a:srgbClr val="69216A"/>
                </a:solidFill>
              </a:defRPr>
            </a:lvl2pPr>
            <a:lvl4pPr>
              <a:defRPr>
                <a:solidFill>
                  <a:srgbClr val="69216A"/>
                </a:solidFill>
              </a:defRPr>
            </a:lvl4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27364" y="1774879"/>
            <a:ext cx="5181600" cy="4351338"/>
          </a:xfrm>
          <a:prstGeom prst="rect">
            <a:avLst/>
          </a:prstGeom>
        </p:spPr>
        <p:txBody>
          <a:bodyPr/>
          <a:lstStyle>
            <a:lvl2pPr>
              <a:defRPr>
                <a:solidFill>
                  <a:srgbClr val="69216A"/>
                </a:solidFill>
              </a:defRPr>
            </a:lvl2pPr>
            <a:lvl4pPr>
              <a:defRPr>
                <a:solidFill>
                  <a:srgbClr val="69216A"/>
                </a:solidFill>
              </a:defRPr>
            </a:lvl4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4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248852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91324" y="1870148"/>
            <a:ext cx="5157787" cy="823912"/>
          </a:xfrm>
          <a:prstGeom prst="rect">
            <a:avLst/>
          </a:prstGeom>
        </p:spPr>
        <p:txBody>
          <a:bodyPr anchor="t">
            <a:norm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1324" y="2468592"/>
            <a:ext cx="5157787" cy="3684588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69216A"/>
                </a:solidFill>
              </a:defRPr>
            </a:lvl1pPr>
            <a:lvl3pPr>
              <a:defRPr>
                <a:solidFill>
                  <a:srgbClr val="69216A"/>
                </a:solidFill>
              </a:defRPr>
            </a:lvl3pPr>
            <a:lvl5pPr>
              <a:defRPr>
                <a:solidFill>
                  <a:srgbClr val="69216A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69001" y="1870148"/>
            <a:ext cx="5183188" cy="823912"/>
          </a:xfrm>
          <a:prstGeom prst="rect">
            <a:avLst/>
          </a:prstGeom>
        </p:spPr>
        <p:txBody>
          <a:bodyPr anchor="t">
            <a:norm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60534" y="2477059"/>
            <a:ext cx="5183188" cy="3684588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rgbClr val="69216A"/>
                </a:solidFill>
              </a:defRPr>
            </a:lvl1pPr>
            <a:lvl3pPr>
              <a:defRPr>
                <a:solidFill>
                  <a:srgbClr val="69216A"/>
                </a:solidFill>
              </a:defRPr>
            </a:lvl3pPr>
            <a:lvl5pPr>
              <a:defRPr>
                <a:solidFill>
                  <a:srgbClr val="69216A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591323" y="1028230"/>
            <a:ext cx="10509173" cy="939125"/>
          </a:xfrm>
          <a:prstGeom prst="rect">
            <a:avLst/>
          </a:prstGeom>
        </p:spPr>
        <p:txBody>
          <a:bodyPr anchor="t"/>
          <a:lstStyle>
            <a:lvl1pPr>
              <a:defRPr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7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8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9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8118790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593363" y="1028700"/>
            <a:ext cx="10515600" cy="1257300"/>
          </a:xfrm>
          <a:prstGeom prst="rect">
            <a:avLst/>
          </a:prstGeom>
        </p:spPr>
        <p:txBody>
          <a:bodyPr anchor="t"/>
          <a:lstStyle>
            <a:lvl1pPr>
              <a:defRPr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3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4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5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830996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  <p:graphicFrame>
        <p:nvGraphicFramePr>
          <p:cNvPr id="5" name="Chart 4"/>
          <p:cNvGraphicFramePr/>
          <p:nvPr>
            <p:extLst>
              <p:ext uri="{D42A27DB-BD31-4B8C-83A1-F6EECF244321}">
                <p14:modId xmlns:p14="http://schemas.microsoft.com/office/powerpoint/2010/main" val="2047482558"/>
              </p:ext>
            </p:extLst>
          </p:nvPr>
        </p:nvGraphicFramePr>
        <p:xfrm>
          <a:off x="656863" y="901699"/>
          <a:ext cx="10515600" cy="502920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57321846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4200" y="1028700"/>
            <a:ext cx="10871200" cy="706470"/>
          </a:xfrm>
          <a:prstGeom prst="rect">
            <a:avLst/>
          </a:prstGeom>
        </p:spPr>
        <p:txBody>
          <a:bodyPr/>
          <a:lstStyle>
            <a:lvl1pPr>
              <a:defRPr b="0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51304287"/>
              </p:ext>
            </p:extLst>
          </p:nvPr>
        </p:nvGraphicFramePr>
        <p:xfrm>
          <a:off x="584200" y="1755840"/>
          <a:ext cx="10871200" cy="397186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589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  <a:gridCol w="1358900">
                  <a:extLst>
                    <a:ext uri="{9D8B030D-6E8A-4147-A177-3AD203B41FA5}">
                      <a16:colId xmlns:a16="http://schemas.microsoft.com/office/drawing/2014/main" val="20007"/>
                    </a:ext>
                  </a:extLst>
                </a:gridCol>
              </a:tblGrid>
              <a:tr h="450128"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>
                        <a:solidFill>
                          <a:srgbClr val="9D739E"/>
                        </a:solidFill>
                      </a:endParaRPr>
                    </a:p>
                  </a:txBody>
                  <a:tcPr>
                    <a:solidFill>
                      <a:srgbClr val="9D739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F0E9E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391304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solidFill>
                      <a:srgbClr val="E8DEE6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</a:tbl>
          </a:graphicData>
        </a:graphic>
      </p:graphicFrame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992714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6100" y="1096431"/>
            <a:ext cx="4051300" cy="1054100"/>
          </a:xfrm>
          <a:prstGeom prst="rect">
            <a:avLst/>
          </a:prstGeom>
        </p:spPr>
        <p:txBody>
          <a:bodyPr anchor="t"/>
          <a:lstStyle>
            <a:lvl1pPr>
              <a:defRPr sz="3200"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91087" y="1096431"/>
            <a:ext cx="6356519" cy="4629150"/>
          </a:xfrm>
          <a:prstGeom prst="rect">
            <a:avLst/>
          </a:prstGeom>
        </p:spPr>
        <p:txBody>
          <a:bodyPr/>
          <a:lstStyle>
            <a:lvl1pPr>
              <a:defRPr sz="3200">
                <a:solidFill>
                  <a:srgbClr val="69216A"/>
                </a:solidFill>
              </a:defRPr>
            </a:lvl1pPr>
            <a:lvl2pPr>
              <a:defRPr sz="2800"/>
            </a:lvl2pPr>
            <a:lvl3pPr>
              <a:defRPr sz="2400">
                <a:solidFill>
                  <a:srgbClr val="69216A"/>
                </a:solidFill>
              </a:defRPr>
            </a:lvl3pPr>
            <a:lvl4pPr>
              <a:defRPr sz="2000"/>
            </a:lvl4pPr>
            <a:lvl5pPr>
              <a:defRPr sz="2000">
                <a:solidFill>
                  <a:srgbClr val="69216A"/>
                </a:solidFill>
              </a:defRPr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47688" y="2167465"/>
            <a:ext cx="4049665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3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4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2157498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891086" y="1096432"/>
            <a:ext cx="6172200" cy="4620683"/>
          </a:xfrm>
          <a:prstGeom prst="rect">
            <a:avLst/>
          </a:prstGeom>
        </p:spPr>
        <p:txBody>
          <a:bodyPr anchor="t">
            <a:normAutofit/>
          </a:bodyPr>
          <a:lstStyle>
            <a:lvl1pPr marL="0" indent="0">
              <a:buNone/>
              <a:defRPr sz="24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546098" y="1096432"/>
            <a:ext cx="3933825" cy="1054100"/>
          </a:xfrm>
          <a:prstGeom prst="rect">
            <a:avLst/>
          </a:prstGeom>
        </p:spPr>
        <p:txBody>
          <a:bodyPr anchor="t"/>
          <a:lstStyle>
            <a:lvl1pPr>
              <a:defRPr sz="3200" b="1">
                <a:solidFill>
                  <a:srgbClr val="69216A"/>
                </a:solidFill>
                <a:latin typeface="+mn-lt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9" name="Text Placeholder 3"/>
          <p:cNvSpPr>
            <a:spLocks noGrp="1"/>
          </p:cNvSpPr>
          <p:nvPr>
            <p:ph type="body" sz="half" idx="2"/>
          </p:nvPr>
        </p:nvSpPr>
        <p:spPr>
          <a:xfrm>
            <a:off x="547686" y="2167466"/>
            <a:ext cx="3932237" cy="3811588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Date Placeholder 3"/>
          <p:cNvSpPr>
            <a:spLocks noGrp="1"/>
          </p:cNvSpPr>
          <p:nvPr>
            <p:ph type="dt" sz="half" idx="10"/>
          </p:nvPr>
        </p:nvSpPr>
        <p:spPr>
          <a:xfrm>
            <a:off x="254644" y="6453450"/>
            <a:ext cx="1269356" cy="365125"/>
          </a:xfrm>
          <a:prstGeom prst="rect">
            <a:avLst/>
          </a:prstGeom>
        </p:spPr>
        <p:txBody>
          <a:bodyPr anchor="ctr" anchorCtr="0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E9B36CF-8E5D-4542-9C80-E613B7D3ACDF}" type="datetimeFigureOut">
              <a:rPr lang="en-GB" smtClean="0"/>
              <a:t>23/08/2024</a:t>
            </a:fld>
            <a:endParaRPr lang="en-GB"/>
          </a:p>
        </p:txBody>
      </p:sp>
      <p:sp>
        <p:nvSpPr>
          <p:cNvPr id="17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736202" y="6453450"/>
            <a:ext cx="6370899" cy="365125"/>
          </a:xfrm>
          <a:prstGeom prst="rect">
            <a:avLst/>
          </a:prstGeom>
        </p:spPr>
        <p:txBody>
          <a:bodyPr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18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10600" y="6453449"/>
            <a:ext cx="3311324" cy="365125"/>
          </a:xfrm>
          <a:prstGeom prst="rect">
            <a:avLst/>
          </a:prstGeom>
        </p:spPr>
        <p:txBody>
          <a:bodyPr anchor="ctr" anchorCtr="0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7BFBE16D-A347-4FD6-B38C-A9924D03DB40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429910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205700" cy="6871786"/>
          </a:xfrm>
          <a:prstGeom prst="rect">
            <a:avLst/>
          </a:prstGeom>
        </p:spPr>
      </p:pic>
      <p:sp>
        <p:nvSpPr>
          <p:cNvPr id="15" name="Rectangle 14"/>
          <p:cNvSpPr/>
          <p:nvPr userDrawn="1"/>
        </p:nvSpPr>
        <p:spPr>
          <a:xfrm rot="10800000">
            <a:off x="1165606" y="-1"/>
            <a:ext cx="11040094" cy="436804"/>
          </a:xfrm>
          <a:prstGeom prst="rect">
            <a:avLst/>
          </a:prstGeom>
          <a:solidFill>
            <a:srgbClr val="8C5D8F">
              <a:alpha val="30000"/>
            </a:srgbClr>
          </a:solidFill>
          <a:ln>
            <a:noFill/>
          </a:ln>
          <a:effectLst>
            <a:glow>
              <a:schemeClr val="accent1"/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Freeform 17"/>
          <p:cNvSpPr/>
          <p:nvPr userDrawn="1"/>
        </p:nvSpPr>
        <p:spPr>
          <a:xfrm>
            <a:off x="0" y="-11876"/>
            <a:ext cx="3644900" cy="930189"/>
          </a:xfrm>
          <a:custGeom>
            <a:avLst/>
            <a:gdLst>
              <a:gd name="connsiteX0" fmla="*/ 0 w 5480462"/>
              <a:gd name="connsiteY0" fmla="*/ 0 h 1383475"/>
              <a:gd name="connsiteX1" fmla="*/ 5480462 w 5480462"/>
              <a:gd name="connsiteY1" fmla="*/ 5938 h 1383475"/>
              <a:gd name="connsiteX2" fmla="*/ 4114800 w 5480462"/>
              <a:gd name="connsiteY2" fmla="*/ 1371600 h 1383475"/>
              <a:gd name="connsiteX3" fmla="*/ 0 w 5480462"/>
              <a:gd name="connsiteY3" fmla="*/ 1383475 h 1383475"/>
              <a:gd name="connsiteX4" fmla="*/ 0 w 5480462"/>
              <a:gd name="connsiteY4" fmla="*/ 0 h 13834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480462" h="1383475">
                <a:moveTo>
                  <a:pt x="0" y="0"/>
                </a:moveTo>
                <a:lnTo>
                  <a:pt x="5480462" y="5938"/>
                </a:lnTo>
                <a:lnTo>
                  <a:pt x="4114800" y="1371600"/>
                </a:lnTo>
                <a:lnTo>
                  <a:pt x="0" y="1383475"/>
                </a:lnTo>
                <a:lnTo>
                  <a:pt x="0" y="0"/>
                </a:lnTo>
                <a:close/>
              </a:path>
            </a:pathLst>
          </a:custGeom>
          <a:solidFill>
            <a:srgbClr val="8C5D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69216A"/>
              </a:solidFill>
            </a:endParaRPr>
          </a:p>
        </p:txBody>
      </p:sp>
      <p:sp>
        <p:nvSpPr>
          <p:cNvPr id="11" name="Rectangle 10"/>
          <p:cNvSpPr/>
          <p:nvPr userDrawn="1"/>
        </p:nvSpPr>
        <p:spPr>
          <a:xfrm>
            <a:off x="0" y="6409210"/>
            <a:ext cx="9905999" cy="462576"/>
          </a:xfrm>
          <a:prstGeom prst="rect">
            <a:avLst/>
          </a:prstGeom>
          <a:solidFill>
            <a:srgbClr val="7C5A8E">
              <a:alpha val="2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361" y="122141"/>
            <a:ext cx="2611940" cy="644040"/>
          </a:xfrm>
          <a:prstGeom prst="rect">
            <a:avLst/>
          </a:prstGeom>
        </p:spPr>
      </p:pic>
      <p:sp>
        <p:nvSpPr>
          <p:cNvPr id="19" name="Freeform 18"/>
          <p:cNvSpPr/>
          <p:nvPr userDrawn="1"/>
        </p:nvSpPr>
        <p:spPr>
          <a:xfrm rot="10800000">
            <a:off x="8559800" y="5954882"/>
            <a:ext cx="3632200" cy="916904"/>
          </a:xfrm>
          <a:custGeom>
            <a:avLst/>
            <a:gdLst>
              <a:gd name="connsiteX0" fmla="*/ 0 w 5480462"/>
              <a:gd name="connsiteY0" fmla="*/ 0 h 1383475"/>
              <a:gd name="connsiteX1" fmla="*/ 5480462 w 5480462"/>
              <a:gd name="connsiteY1" fmla="*/ 5938 h 1383475"/>
              <a:gd name="connsiteX2" fmla="*/ 4114800 w 5480462"/>
              <a:gd name="connsiteY2" fmla="*/ 1371600 h 1383475"/>
              <a:gd name="connsiteX3" fmla="*/ 0 w 5480462"/>
              <a:gd name="connsiteY3" fmla="*/ 1383475 h 1383475"/>
              <a:gd name="connsiteX4" fmla="*/ 0 w 5480462"/>
              <a:gd name="connsiteY4" fmla="*/ 0 h 13834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480462" h="1383475">
                <a:moveTo>
                  <a:pt x="0" y="0"/>
                </a:moveTo>
                <a:lnTo>
                  <a:pt x="5480462" y="5938"/>
                </a:lnTo>
                <a:lnTo>
                  <a:pt x="4114800" y="1371600"/>
                </a:lnTo>
                <a:lnTo>
                  <a:pt x="0" y="1383475"/>
                </a:lnTo>
                <a:lnTo>
                  <a:pt x="0" y="0"/>
                </a:lnTo>
                <a:close/>
              </a:path>
            </a:pathLst>
          </a:custGeom>
          <a:solidFill>
            <a:srgbClr val="8C5D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69216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3468927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  <a:solidFill>
            <a:srgbClr val="9D739E"/>
          </a:solidFill>
          <a:ln>
            <a:noFill/>
          </a:ln>
        </p:spPr>
      </p:pic>
      <p:sp>
        <p:nvSpPr>
          <p:cNvPr id="4" name="Rectangle 3"/>
          <p:cNvSpPr/>
          <p:nvPr userDrawn="1"/>
        </p:nvSpPr>
        <p:spPr>
          <a:xfrm rot="10800000">
            <a:off x="1165606" y="-1"/>
            <a:ext cx="11040094" cy="436804"/>
          </a:xfrm>
          <a:prstGeom prst="rect">
            <a:avLst/>
          </a:prstGeom>
          <a:solidFill>
            <a:srgbClr val="8C5D8F">
              <a:alpha val="30000"/>
            </a:srgbClr>
          </a:solidFill>
          <a:ln>
            <a:noFill/>
          </a:ln>
          <a:effectLst>
            <a:glow>
              <a:schemeClr val="accent1"/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reeform 4"/>
          <p:cNvSpPr/>
          <p:nvPr userDrawn="1"/>
        </p:nvSpPr>
        <p:spPr>
          <a:xfrm>
            <a:off x="0" y="-11876"/>
            <a:ext cx="3644900" cy="930189"/>
          </a:xfrm>
          <a:custGeom>
            <a:avLst/>
            <a:gdLst>
              <a:gd name="connsiteX0" fmla="*/ 0 w 5480462"/>
              <a:gd name="connsiteY0" fmla="*/ 0 h 1383475"/>
              <a:gd name="connsiteX1" fmla="*/ 5480462 w 5480462"/>
              <a:gd name="connsiteY1" fmla="*/ 5938 h 1383475"/>
              <a:gd name="connsiteX2" fmla="*/ 4114800 w 5480462"/>
              <a:gd name="connsiteY2" fmla="*/ 1371600 h 1383475"/>
              <a:gd name="connsiteX3" fmla="*/ 0 w 5480462"/>
              <a:gd name="connsiteY3" fmla="*/ 1383475 h 1383475"/>
              <a:gd name="connsiteX4" fmla="*/ 0 w 5480462"/>
              <a:gd name="connsiteY4" fmla="*/ 0 h 13834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480462" h="1383475">
                <a:moveTo>
                  <a:pt x="0" y="0"/>
                </a:moveTo>
                <a:lnTo>
                  <a:pt x="5480462" y="5938"/>
                </a:lnTo>
                <a:lnTo>
                  <a:pt x="4114800" y="1371600"/>
                </a:lnTo>
                <a:lnTo>
                  <a:pt x="0" y="1383475"/>
                </a:lnTo>
                <a:lnTo>
                  <a:pt x="0" y="0"/>
                </a:lnTo>
                <a:close/>
              </a:path>
            </a:pathLst>
          </a:custGeom>
          <a:solidFill>
            <a:srgbClr val="8C5D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69216A"/>
              </a:solidFill>
            </a:endParaRPr>
          </a:p>
        </p:txBody>
      </p:sp>
      <p:sp>
        <p:nvSpPr>
          <p:cNvPr id="6" name="Rectangle 5"/>
          <p:cNvSpPr/>
          <p:nvPr userDrawn="1"/>
        </p:nvSpPr>
        <p:spPr>
          <a:xfrm>
            <a:off x="0" y="6409210"/>
            <a:ext cx="9905999" cy="462576"/>
          </a:xfrm>
          <a:prstGeom prst="rect">
            <a:avLst/>
          </a:prstGeom>
          <a:solidFill>
            <a:srgbClr val="7C5A8E">
              <a:alpha val="2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361" y="122141"/>
            <a:ext cx="2611940" cy="644040"/>
          </a:xfrm>
          <a:prstGeom prst="rect">
            <a:avLst/>
          </a:prstGeom>
        </p:spPr>
      </p:pic>
      <p:sp>
        <p:nvSpPr>
          <p:cNvPr id="8" name="Freeform 7"/>
          <p:cNvSpPr/>
          <p:nvPr userDrawn="1"/>
        </p:nvSpPr>
        <p:spPr>
          <a:xfrm rot="10800000">
            <a:off x="8559800" y="5954882"/>
            <a:ext cx="3632200" cy="916904"/>
          </a:xfrm>
          <a:custGeom>
            <a:avLst/>
            <a:gdLst>
              <a:gd name="connsiteX0" fmla="*/ 0 w 5480462"/>
              <a:gd name="connsiteY0" fmla="*/ 0 h 1383475"/>
              <a:gd name="connsiteX1" fmla="*/ 5480462 w 5480462"/>
              <a:gd name="connsiteY1" fmla="*/ 5938 h 1383475"/>
              <a:gd name="connsiteX2" fmla="*/ 4114800 w 5480462"/>
              <a:gd name="connsiteY2" fmla="*/ 1371600 h 1383475"/>
              <a:gd name="connsiteX3" fmla="*/ 0 w 5480462"/>
              <a:gd name="connsiteY3" fmla="*/ 1383475 h 1383475"/>
              <a:gd name="connsiteX4" fmla="*/ 0 w 5480462"/>
              <a:gd name="connsiteY4" fmla="*/ 0 h 13834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480462" h="1383475">
                <a:moveTo>
                  <a:pt x="0" y="0"/>
                </a:moveTo>
                <a:lnTo>
                  <a:pt x="5480462" y="5938"/>
                </a:lnTo>
                <a:lnTo>
                  <a:pt x="4114800" y="1371600"/>
                </a:lnTo>
                <a:lnTo>
                  <a:pt x="0" y="1383475"/>
                </a:lnTo>
                <a:lnTo>
                  <a:pt x="0" y="0"/>
                </a:lnTo>
                <a:close/>
              </a:path>
            </a:pathLst>
          </a:custGeom>
          <a:solidFill>
            <a:srgbClr val="8C5D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69216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7291369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700" y="-17621"/>
            <a:ext cx="12192000" cy="6858000"/>
          </a:xfrm>
          <a:prstGeom prst="rect">
            <a:avLst/>
          </a:prstGeom>
        </p:spPr>
      </p:pic>
      <p:sp>
        <p:nvSpPr>
          <p:cNvPr id="4" name="Rectangle 3"/>
          <p:cNvSpPr/>
          <p:nvPr userDrawn="1"/>
        </p:nvSpPr>
        <p:spPr>
          <a:xfrm rot="10800000">
            <a:off x="1165606" y="-1"/>
            <a:ext cx="11040094" cy="436804"/>
          </a:xfrm>
          <a:prstGeom prst="rect">
            <a:avLst/>
          </a:prstGeom>
          <a:solidFill>
            <a:srgbClr val="8C5D8F">
              <a:alpha val="30000"/>
            </a:srgbClr>
          </a:solidFill>
          <a:ln>
            <a:noFill/>
          </a:ln>
          <a:effectLst>
            <a:glow>
              <a:schemeClr val="accent1"/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reeform 4"/>
          <p:cNvSpPr/>
          <p:nvPr userDrawn="1"/>
        </p:nvSpPr>
        <p:spPr>
          <a:xfrm>
            <a:off x="0" y="-11876"/>
            <a:ext cx="3644900" cy="930189"/>
          </a:xfrm>
          <a:custGeom>
            <a:avLst/>
            <a:gdLst>
              <a:gd name="connsiteX0" fmla="*/ 0 w 5480462"/>
              <a:gd name="connsiteY0" fmla="*/ 0 h 1383475"/>
              <a:gd name="connsiteX1" fmla="*/ 5480462 w 5480462"/>
              <a:gd name="connsiteY1" fmla="*/ 5938 h 1383475"/>
              <a:gd name="connsiteX2" fmla="*/ 4114800 w 5480462"/>
              <a:gd name="connsiteY2" fmla="*/ 1371600 h 1383475"/>
              <a:gd name="connsiteX3" fmla="*/ 0 w 5480462"/>
              <a:gd name="connsiteY3" fmla="*/ 1383475 h 1383475"/>
              <a:gd name="connsiteX4" fmla="*/ 0 w 5480462"/>
              <a:gd name="connsiteY4" fmla="*/ 0 h 13834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480462" h="1383475">
                <a:moveTo>
                  <a:pt x="0" y="0"/>
                </a:moveTo>
                <a:lnTo>
                  <a:pt x="5480462" y="5938"/>
                </a:lnTo>
                <a:lnTo>
                  <a:pt x="4114800" y="1371600"/>
                </a:lnTo>
                <a:lnTo>
                  <a:pt x="0" y="1383475"/>
                </a:lnTo>
                <a:lnTo>
                  <a:pt x="0" y="0"/>
                </a:lnTo>
                <a:close/>
              </a:path>
            </a:pathLst>
          </a:custGeom>
          <a:solidFill>
            <a:srgbClr val="8C5D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69216A"/>
              </a:solidFill>
            </a:endParaRPr>
          </a:p>
        </p:txBody>
      </p:sp>
      <p:sp>
        <p:nvSpPr>
          <p:cNvPr id="6" name="Rectangle 5"/>
          <p:cNvSpPr/>
          <p:nvPr userDrawn="1"/>
        </p:nvSpPr>
        <p:spPr>
          <a:xfrm>
            <a:off x="0" y="6409210"/>
            <a:ext cx="9905999" cy="462576"/>
          </a:xfrm>
          <a:prstGeom prst="rect">
            <a:avLst/>
          </a:prstGeom>
          <a:solidFill>
            <a:srgbClr val="7C5A8E">
              <a:alpha val="2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9361" y="122141"/>
            <a:ext cx="2611940" cy="644040"/>
          </a:xfrm>
          <a:prstGeom prst="rect">
            <a:avLst/>
          </a:prstGeom>
        </p:spPr>
      </p:pic>
      <p:sp>
        <p:nvSpPr>
          <p:cNvPr id="8" name="Freeform 7"/>
          <p:cNvSpPr/>
          <p:nvPr userDrawn="1"/>
        </p:nvSpPr>
        <p:spPr>
          <a:xfrm rot="10800000">
            <a:off x="8559800" y="5954882"/>
            <a:ext cx="3632200" cy="916904"/>
          </a:xfrm>
          <a:custGeom>
            <a:avLst/>
            <a:gdLst>
              <a:gd name="connsiteX0" fmla="*/ 0 w 5480462"/>
              <a:gd name="connsiteY0" fmla="*/ 0 h 1383475"/>
              <a:gd name="connsiteX1" fmla="*/ 5480462 w 5480462"/>
              <a:gd name="connsiteY1" fmla="*/ 5938 h 1383475"/>
              <a:gd name="connsiteX2" fmla="*/ 4114800 w 5480462"/>
              <a:gd name="connsiteY2" fmla="*/ 1371600 h 1383475"/>
              <a:gd name="connsiteX3" fmla="*/ 0 w 5480462"/>
              <a:gd name="connsiteY3" fmla="*/ 1383475 h 1383475"/>
              <a:gd name="connsiteX4" fmla="*/ 0 w 5480462"/>
              <a:gd name="connsiteY4" fmla="*/ 0 h 138347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480462" h="1383475">
                <a:moveTo>
                  <a:pt x="0" y="0"/>
                </a:moveTo>
                <a:lnTo>
                  <a:pt x="5480462" y="5938"/>
                </a:lnTo>
                <a:lnTo>
                  <a:pt x="4114800" y="1371600"/>
                </a:lnTo>
                <a:lnTo>
                  <a:pt x="0" y="1383475"/>
                </a:lnTo>
                <a:lnTo>
                  <a:pt x="0" y="0"/>
                </a:lnTo>
                <a:close/>
              </a:path>
            </a:pathLst>
          </a:custGeom>
          <a:solidFill>
            <a:srgbClr val="8C5D8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69216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941365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79300" cy="68508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513388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0029195" y="390846"/>
            <a:ext cx="1111170" cy="5811838"/>
          </a:xfrm>
          <a:prstGeom prst="rect">
            <a:avLst/>
          </a:prstGeom>
        </p:spPr>
        <p:txBody>
          <a:bodyPr vert="eaVert"/>
          <a:lstStyle>
            <a:lvl1pPr>
              <a:defRPr sz="3400" b="1">
                <a:solidFill>
                  <a:srgbClr val="69216A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53189" y="403546"/>
            <a:ext cx="9324372" cy="5811838"/>
          </a:xfrm>
          <a:prstGeom prst="rect">
            <a:avLst/>
          </a:prstGeom>
        </p:spPr>
        <p:txBody>
          <a:bodyPr vert="eaVert"/>
          <a:lstStyle>
            <a:lvl2pPr>
              <a:defRPr>
                <a:solidFill>
                  <a:srgbClr val="69216A"/>
                </a:solidFill>
              </a:defRPr>
            </a:lvl2pPr>
            <a:lvl4pPr>
              <a:defRPr>
                <a:solidFill>
                  <a:srgbClr val="69216A"/>
                </a:solidFill>
              </a:defRPr>
            </a:lvl4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 rot="5400000">
            <a:off x="8465" y="563036"/>
            <a:ext cx="1253069" cy="347134"/>
          </a:xfrm>
          <a:prstGeom prst="rect">
            <a:avLst/>
          </a:prstGeom>
        </p:spPr>
        <p:txBody>
          <a:bodyPr anchor="ctr"/>
          <a:lstStyle>
            <a:lvl1pPr>
              <a:defRPr sz="1000">
                <a:solidFill>
                  <a:srgbClr val="69216A"/>
                </a:solidFill>
              </a:defRPr>
            </a:lvl1pPr>
          </a:lstStyle>
          <a:p>
            <a:fld id="{7F3777FD-75A6-B146-A4D0-80CAC805A384}" type="datetime4">
              <a:rPr lang="en-GB" smtClean="0"/>
              <a:pPr/>
              <a:t>23 August 2024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 rot="5400000">
            <a:off x="-2475593" y="3053073"/>
            <a:ext cx="5380697" cy="358285"/>
          </a:xfrm>
          <a:prstGeom prst="rect">
            <a:avLst/>
          </a:prstGeom>
        </p:spPr>
        <p:txBody>
          <a:bodyPr anchor="ctr"/>
          <a:lstStyle>
            <a:lvl1pPr algn="l">
              <a:defRPr sz="10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-1142" y="146825"/>
            <a:ext cx="431799" cy="358286"/>
          </a:xfrm>
          <a:prstGeom prst="rect">
            <a:avLst/>
          </a:prstGeom>
        </p:spPr>
        <p:txBody>
          <a:bodyPr anchor="ctr"/>
          <a:lstStyle>
            <a:lvl1pPr>
              <a:defRPr sz="1200">
                <a:solidFill>
                  <a:schemeClr val="bg1"/>
                </a:solidFill>
              </a:defRPr>
            </a:lvl1pPr>
          </a:lstStyle>
          <a:p>
            <a:fld id="{7ED9267D-069E-5F46-80B9-B3F4B7546357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0529885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jp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14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g"/><Relationship Id="rId2" Type="http://schemas.openxmlformats.org/officeDocument/2006/relationships/theme" Target="../theme/theme3.xml"/><Relationship Id="rId1" Type="http://schemas.openxmlformats.org/officeDocument/2006/relationships/slideLayout" Target="../slideLayouts/slideLayout1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401995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0" r:id="rId1"/>
    <p:sldLayoutId id="2147483681" r:id="rId2"/>
    <p:sldLayoutId id="2147483682" r:id="rId3"/>
    <p:sldLayoutId id="2147483683" r:id="rId4"/>
    <p:sldLayoutId id="2147483684" r:id="rId5"/>
    <p:sldLayoutId id="2147483685" r:id="rId6"/>
    <p:sldLayoutId id="2147483686" r:id="rId7"/>
    <p:sldLayoutId id="2147483687" r:id="rId8"/>
    <p:sldLayoutId id="2147483688" r:id="rId9"/>
    <p:sldLayoutId id="2147483689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53612927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  <p:sldLayoutId id="2147483692" r:id="rId2"/>
    <p:sldLayoutId id="2147483693" r:id="rId3"/>
    <p:sldLayoutId id="2147483694" r:id="rId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217400" cy="68722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3013888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6" r:id="rId1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3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jpg"/><Relationship Id="rId13" Type="http://schemas.openxmlformats.org/officeDocument/2006/relationships/image" Target="../media/image24.jpg"/><Relationship Id="rId3" Type="http://schemas.openxmlformats.org/officeDocument/2006/relationships/image" Target="../media/image14.png"/><Relationship Id="rId7" Type="http://schemas.openxmlformats.org/officeDocument/2006/relationships/image" Target="../media/image18.jpg"/><Relationship Id="rId12" Type="http://schemas.openxmlformats.org/officeDocument/2006/relationships/image" Target="../media/image23.jpeg"/><Relationship Id="rId2" Type="http://schemas.openxmlformats.org/officeDocument/2006/relationships/image" Target="../media/image13.jpeg"/><Relationship Id="rId16" Type="http://schemas.microsoft.com/office/2007/relationships/hdphoto" Target="../media/hdphoto2.wdp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7.png"/><Relationship Id="rId11" Type="http://schemas.openxmlformats.org/officeDocument/2006/relationships/image" Target="../media/image22.jpeg"/><Relationship Id="rId5" Type="http://schemas.openxmlformats.org/officeDocument/2006/relationships/image" Target="../media/image16.png"/><Relationship Id="rId15" Type="http://schemas.openxmlformats.org/officeDocument/2006/relationships/image" Target="../media/image26.png"/><Relationship Id="rId10" Type="http://schemas.openxmlformats.org/officeDocument/2006/relationships/image" Target="../media/image21.jpeg"/><Relationship Id="rId4" Type="http://schemas.openxmlformats.org/officeDocument/2006/relationships/image" Target="../media/image15.jpg"/><Relationship Id="rId9" Type="http://schemas.openxmlformats.org/officeDocument/2006/relationships/image" Target="../media/image20.png"/><Relationship Id="rId14" Type="http://schemas.openxmlformats.org/officeDocument/2006/relationships/image" Target="../media/image25.jpe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31.jpg"/><Relationship Id="rId4" Type="http://schemas.openxmlformats.org/officeDocument/2006/relationships/image" Target="../media/image20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3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7" Type="http://schemas.microsoft.com/office/2007/relationships/hdphoto" Target="../media/hdphoto5.wdp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36.png"/><Relationship Id="rId5" Type="http://schemas.microsoft.com/office/2007/relationships/hdphoto" Target="../media/hdphoto4.wdp"/><Relationship Id="rId4" Type="http://schemas.openxmlformats.org/officeDocument/2006/relationships/image" Target="../media/image35.png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eg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0.png"/><Relationship Id="rId2" Type="http://schemas.openxmlformats.org/officeDocument/2006/relationships/image" Target="../media/image29.jpe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18.png"/><Relationship Id="rId5" Type="http://schemas.openxmlformats.org/officeDocument/2006/relationships/image" Target="../media/image31.jpg"/><Relationship Id="rId4" Type="http://schemas.openxmlformats.org/officeDocument/2006/relationships/image" Target="../media/image170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2" Type="http://schemas.openxmlformats.org/officeDocument/2006/relationships/image" Target="../media/image200.png"/><Relationship Id="rId1" Type="http://schemas.openxmlformats.org/officeDocument/2006/relationships/slideLayout" Target="../slideLayouts/slideLayout3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3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3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eg"/><Relationship Id="rId1" Type="http://schemas.openxmlformats.org/officeDocument/2006/relationships/slideLayout" Target="../slideLayouts/slideLayout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eg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47.jpe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49.jpeg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014254-A93A-4638-95B4-6EA8F5B6248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403114" y="1150536"/>
            <a:ext cx="10055589" cy="2278464"/>
          </a:xfrm>
        </p:spPr>
        <p:txBody>
          <a:bodyPr>
            <a:normAutofit fontScale="90000"/>
          </a:bodyPr>
          <a:lstStyle/>
          <a:p>
            <a:r>
              <a:rPr lang="en-GB" dirty="0"/>
              <a:t>Introduction to Hydrogen &amp; Hydrogen Economy: Opportunities and Challenges	</a:t>
            </a:r>
            <a:r>
              <a:rPr lang="nl-NL" b="1" dirty="0"/>
              <a:t>	</a:t>
            </a:r>
            <a:endParaRPr lang="en-GB" b="1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4610AB5-C351-4588-ADCD-063705DAD90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63817" y="4392118"/>
            <a:ext cx="8825658" cy="1796664"/>
          </a:xfrm>
        </p:spPr>
        <p:txBody>
          <a:bodyPr>
            <a:normAutofit fontScale="92500" lnSpcReduction="20000"/>
          </a:bodyPr>
          <a:lstStyle/>
          <a:p>
            <a:r>
              <a:rPr lang="en-GB" sz="2400" b="1" dirty="0"/>
              <a:t>Mamdud Hossain, Nadimul Faisal, Anil Prathuru, Victoria Kurushina, </a:t>
            </a:r>
            <a:r>
              <a:rPr lang="en-GB" sz="2400" b="1" dirty="0" err="1"/>
              <a:t>Vinooth</a:t>
            </a:r>
            <a:r>
              <a:rPr lang="en-GB" sz="2400" b="1" dirty="0"/>
              <a:t> Rajendran</a:t>
            </a:r>
          </a:p>
          <a:p>
            <a:r>
              <a:rPr lang="en-GB" sz="2400" b="1" dirty="0"/>
              <a:t>School of Engineering, Robert Gordon University, </a:t>
            </a:r>
            <a:r>
              <a:rPr lang="en-GB" b="1" dirty="0"/>
              <a:t>Aberdeen, Scotland</a:t>
            </a:r>
          </a:p>
          <a:p>
            <a:r>
              <a:rPr lang="en-GB" b="1" dirty="0" err="1"/>
              <a:t>Qiong</a:t>
            </a:r>
            <a:r>
              <a:rPr lang="en-GB" b="1" dirty="0"/>
              <a:t> Cai, Bahman </a:t>
            </a:r>
            <a:r>
              <a:rPr lang="en-GB" b="1" dirty="0" err="1"/>
              <a:t>Horri</a:t>
            </a:r>
            <a:r>
              <a:rPr lang="en-GB" b="1" dirty="0"/>
              <a:t>, Ajith Kumar</a:t>
            </a:r>
          </a:p>
          <a:p>
            <a:r>
              <a:rPr lang="en-GB" b="1" dirty="0"/>
              <a:t>School of Chemical and Process Engineering, University of Surrey, UK</a:t>
            </a:r>
          </a:p>
          <a:p>
            <a:endParaRPr lang="en-GB" b="1" dirty="0"/>
          </a:p>
          <a:p>
            <a:endParaRPr lang="en-GB" sz="2400" b="1" dirty="0"/>
          </a:p>
          <a:p>
            <a:endParaRPr lang="en-GB" sz="3400" b="1" dirty="0"/>
          </a:p>
          <a:p>
            <a:endParaRPr lang="en-GB" b="1" dirty="0"/>
          </a:p>
          <a:p>
            <a:endParaRPr lang="en-GB" b="1" dirty="0"/>
          </a:p>
          <a:p>
            <a:endParaRPr lang="en-GB" b="1" dirty="0"/>
          </a:p>
          <a:p>
            <a:endParaRPr lang="en-GB" b="1" dirty="0"/>
          </a:p>
          <a:p>
            <a:endParaRPr lang="en-GB" b="1" dirty="0"/>
          </a:p>
          <a:p>
            <a:endParaRPr lang="en-GB" b="1" dirty="0"/>
          </a:p>
          <a:p>
            <a:endParaRPr lang="en-GB" b="1" dirty="0"/>
          </a:p>
        </p:txBody>
      </p:sp>
    </p:spTree>
    <p:extLst>
      <p:ext uri="{BB962C8B-B14F-4D97-AF65-F5344CB8AC3E}">
        <p14:creationId xmlns:p14="http://schemas.microsoft.com/office/powerpoint/2010/main" val="162481337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B6BFB0-C80C-4057-BE3A-1993A656740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8499" y="816957"/>
            <a:ext cx="7281058" cy="1325563"/>
          </a:xfrm>
        </p:spPr>
        <p:txBody>
          <a:bodyPr>
            <a:normAutofit/>
          </a:bodyPr>
          <a:lstStyle/>
          <a:p>
            <a:r>
              <a:rPr lang="en-GB" sz="2800" b="1" dirty="0"/>
              <a:t>Robert Gordon University provides industry led undergraduate and postgraduate courses leading to highly relevant awards and degrees</a:t>
            </a:r>
            <a:endParaRPr lang="en-GB" sz="2800" dirty="0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80FDBA0F-148B-4187-88E2-7F7DB989D54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4230" y="2368436"/>
            <a:ext cx="7295946" cy="2690380"/>
          </a:xfr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A42559F-AF37-4DA3-957A-D41BC59E4D4A}"/>
              </a:ext>
            </a:extLst>
          </p:cNvPr>
          <p:cNvSpPr txBox="1"/>
          <p:nvPr/>
        </p:nvSpPr>
        <p:spPr>
          <a:xfrm>
            <a:off x="134230" y="5284732"/>
            <a:ext cx="7049596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/>
              <a:t>Student number: 16000 UG 10000, PG 6000</a:t>
            </a:r>
          </a:p>
          <a:p>
            <a:r>
              <a:rPr lang="en-GB" b="1" dirty="0"/>
              <a:t>1st in Scotland and 2nd in the UK in the Graduate Employment Rate measure (QS Graduate Employability Rankings 2022)</a:t>
            </a:r>
            <a:endParaRPr lang="en-GB" dirty="0"/>
          </a:p>
        </p:txBody>
      </p:sp>
      <p:pic>
        <p:nvPicPr>
          <p:cNvPr id="7" name="Picture 4" descr="Federalism in the United Kingdom - Wikipedia">
            <a:extLst>
              <a:ext uri="{FF2B5EF4-FFF2-40B4-BE49-F238E27FC236}">
                <a16:creationId xmlns:a16="http://schemas.microsoft.com/office/drawing/2014/main" id="{F7FCE17A-458D-4664-9F80-CF3E23D9479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65255" y="0"/>
            <a:ext cx="4726745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Oval 2">
            <a:extLst>
              <a:ext uri="{FF2B5EF4-FFF2-40B4-BE49-F238E27FC236}">
                <a16:creationId xmlns:a16="http://schemas.microsoft.com/office/drawing/2014/main" id="{312D7C7F-ADD1-43A8-9EE9-178721ACC2DA}"/>
              </a:ext>
            </a:extLst>
          </p:cNvPr>
          <p:cNvSpPr/>
          <p:nvPr/>
        </p:nvSpPr>
        <p:spPr>
          <a:xfrm>
            <a:off x="10575636" y="1514764"/>
            <a:ext cx="120073" cy="1016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091681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Models if molecules in science classroom">
            <a:extLst>
              <a:ext uri="{FF2B5EF4-FFF2-40B4-BE49-F238E27FC236}">
                <a16:creationId xmlns:a16="http://schemas.microsoft.com/office/drawing/2014/main" id="{3B599DC7-B4DA-3131-B185-AA1DF0BDAC1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5730"/>
          <a:stretch/>
        </p:blipFill>
        <p:spPr>
          <a:xfrm>
            <a:off x="20" y="10"/>
            <a:ext cx="12191980" cy="685798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66476BAD-9501-1356-3886-17731504D5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1078" y="722902"/>
            <a:ext cx="4225893" cy="3077253"/>
          </a:xfrm>
        </p:spPr>
        <p:txBody>
          <a:bodyPr vert="horz" lIns="91440" tIns="45720" rIns="91440" bIns="45720" rtlCol="0" anchor="b"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400" dirty="0"/>
              <a:t>Hydrogen is a versatile energy career and is key to decarbonize a number of difficult sectors</a:t>
            </a:r>
          </a:p>
        </p:txBody>
      </p:sp>
    </p:spTree>
    <p:extLst>
      <p:ext uri="{BB962C8B-B14F-4D97-AF65-F5344CB8AC3E}">
        <p14:creationId xmlns:p14="http://schemas.microsoft.com/office/powerpoint/2010/main" val="333929464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4AD239B-F41D-23E3-E85A-C5522838CD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8731" y="663730"/>
            <a:ext cx="10515600" cy="757129"/>
          </a:xfrm>
        </p:spPr>
        <p:txBody>
          <a:bodyPr/>
          <a:lstStyle/>
          <a:p>
            <a:r>
              <a:rPr lang="en-GB" dirty="0"/>
              <a:t>Hydrogen can used in a number of ways to achieve energy transition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9E88544-86AD-5BD6-CA02-B8C18D5DA86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5843" y="1934097"/>
            <a:ext cx="10515600" cy="4057777"/>
          </a:xfrm>
        </p:spPr>
        <p:txBody>
          <a:bodyPr/>
          <a:lstStyle/>
          <a:p>
            <a:r>
              <a:rPr lang="en-GB" dirty="0"/>
              <a:t>Electricity generation: distributed, remote, stand alone, backup (using fuel cell)</a:t>
            </a:r>
          </a:p>
          <a:p>
            <a:r>
              <a:rPr lang="en-GB" dirty="0"/>
              <a:t>Transports: car, bus, truck, forklift, train, ship (using fuel cell)</a:t>
            </a:r>
          </a:p>
          <a:p>
            <a:r>
              <a:rPr lang="en-GB" dirty="0"/>
              <a:t>Chargers: mobile, laptop (using fuel cell)</a:t>
            </a:r>
          </a:p>
          <a:p>
            <a:r>
              <a:rPr lang="en-GB" dirty="0"/>
              <a:t>Domestic heating and electricity (using fuel cell)</a:t>
            </a:r>
          </a:p>
          <a:p>
            <a:r>
              <a:rPr lang="en-GB" dirty="0"/>
              <a:t>Domestic heating and cooking (blended with methane, combustion)</a:t>
            </a:r>
          </a:p>
          <a:p>
            <a:r>
              <a:rPr lang="en-GB" dirty="0"/>
              <a:t>Truck / digger: (blended with diesel)</a:t>
            </a:r>
          </a:p>
          <a:p>
            <a:r>
              <a:rPr lang="en-GB" dirty="0"/>
              <a:t>Energy storage and load balance for intermittent renewable energy: (production, storage and use)</a:t>
            </a:r>
          </a:p>
        </p:txBody>
      </p:sp>
    </p:spTree>
    <p:extLst>
      <p:ext uri="{BB962C8B-B14F-4D97-AF65-F5344CB8AC3E}">
        <p14:creationId xmlns:p14="http://schemas.microsoft.com/office/powerpoint/2010/main" val="206237106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AB8BF1-E187-4E2F-9030-19215522F9C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What is H</a:t>
            </a:r>
            <a:r>
              <a:rPr lang="en-GB" baseline="-25000" dirty="0"/>
              <a:t>2</a:t>
            </a:r>
            <a:r>
              <a:rPr lang="en-GB" dirty="0"/>
              <a:t>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C75D2F2-7689-42C5-9991-B8841BAA942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b="1" dirty="0"/>
              <a:t>H</a:t>
            </a:r>
            <a:r>
              <a:rPr lang="en-GB" b="1" baseline="-25000" dirty="0"/>
              <a:t>2</a:t>
            </a:r>
            <a:r>
              <a:rPr lang="en-GB" b="1" dirty="0"/>
              <a:t> is a gas. It is </a:t>
            </a:r>
            <a:r>
              <a:rPr lang="en-GB" b="1" dirty="0" err="1"/>
              <a:t>colorless</a:t>
            </a:r>
            <a:r>
              <a:rPr lang="en-GB" b="1" dirty="0"/>
              <a:t>, odourless, tasteless, non-toxic and highly combustible</a:t>
            </a:r>
          </a:p>
          <a:p>
            <a:r>
              <a:rPr lang="en-GB" b="1" dirty="0"/>
              <a:t>Its density – 0.08375 kg/m</a:t>
            </a:r>
            <a:r>
              <a:rPr lang="en-GB" b="1" baseline="30000" dirty="0"/>
              <a:t>3</a:t>
            </a:r>
            <a:r>
              <a:rPr lang="en-GB" b="1" dirty="0"/>
              <a:t> (comparison: air 1.18 kg/m</a:t>
            </a:r>
            <a:r>
              <a:rPr lang="en-GB" b="1" baseline="30000" dirty="0"/>
              <a:t>3</a:t>
            </a:r>
            <a:r>
              <a:rPr lang="en-GB" b="1" dirty="0"/>
              <a:t>)</a:t>
            </a:r>
          </a:p>
          <a:p>
            <a:r>
              <a:rPr lang="en-GB" b="1" dirty="0"/>
              <a:t>The most abundant chemical element – contribute 75% of the mass of the universe</a:t>
            </a:r>
          </a:p>
          <a:p>
            <a:r>
              <a:rPr lang="en-GB" b="1" dirty="0"/>
              <a:t>But here is the problem – it is very scare as a gas, vast numbers of hydrogen atoms are contained in water, natural gas, plants etc.</a:t>
            </a:r>
          </a:p>
          <a:p>
            <a:endParaRPr lang="en-GB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03172529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4735F8-19D0-4E3A-5D53-D78338A23A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088653" y="725951"/>
            <a:ext cx="4927425" cy="1938525"/>
          </a:xfrm>
        </p:spPr>
        <p:txBody>
          <a:bodyPr vert="horz" lIns="91440" tIns="45720" rIns="91440" bIns="45720" rtlCol="0" anchor="b">
            <a:normAutofit/>
          </a:bodyPr>
          <a:lstStyle/>
          <a:p>
            <a:pPr>
              <a:lnSpc>
                <a:spcPct val="90000"/>
              </a:lnSpc>
            </a:pPr>
            <a:r>
              <a:rPr lang="en-US"/>
              <a:t>Hydrogen is not available as a gas in nature</a:t>
            </a:r>
          </a:p>
        </p:txBody>
      </p:sp>
      <p:pic>
        <p:nvPicPr>
          <p:cNvPr id="8" name="Picture 7" descr="Natural petrol fired electrical power plant">
            <a:extLst>
              <a:ext uri="{FF2B5EF4-FFF2-40B4-BE49-F238E27FC236}">
                <a16:creationId xmlns:a16="http://schemas.microsoft.com/office/drawing/2014/main" id="{27A579A5-6993-D73D-94FF-0EF84B8D4A1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1507" r="21506" b="-1"/>
          <a:stretch/>
        </p:blipFill>
        <p:spPr>
          <a:xfrm>
            <a:off x="1" y="10"/>
            <a:ext cx="5854890" cy="6857990"/>
          </a:xfrm>
          <a:custGeom>
            <a:avLst/>
            <a:gdLst/>
            <a:ahLst/>
            <a:cxnLst/>
            <a:rect l="l" t="t" r="r" b="b"/>
            <a:pathLst>
              <a:path w="6036633" h="6858000">
                <a:moveTo>
                  <a:pt x="0" y="0"/>
                </a:moveTo>
                <a:lnTo>
                  <a:pt x="5782584" y="0"/>
                </a:lnTo>
                <a:lnTo>
                  <a:pt x="5847735" y="280891"/>
                </a:lnTo>
                <a:cubicBezTo>
                  <a:pt x="6512611" y="3337011"/>
                  <a:pt x="5215360" y="3533975"/>
                  <a:pt x="5130974" y="6590095"/>
                </a:cubicBezTo>
                <a:lnTo>
                  <a:pt x="5127340" y="6858000"/>
                </a:lnTo>
                <a:lnTo>
                  <a:pt x="0" y="6858000"/>
                </a:lnTo>
                <a:close/>
              </a:path>
            </a:pathLst>
          </a:cu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86932C36-EAB6-2E39-97E7-BB7EB82A61D6}"/>
              </a:ext>
            </a:extLst>
          </p:cNvPr>
          <p:cNvSpPr txBox="1"/>
          <p:nvPr/>
        </p:nvSpPr>
        <p:spPr>
          <a:xfrm>
            <a:off x="6088653" y="2886116"/>
            <a:ext cx="4927425" cy="324593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indent="-228600">
              <a:lnSpc>
                <a:spcPct val="110000"/>
              </a:lnSpc>
              <a:spcAft>
                <a:spcPts val="600"/>
              </a:spcAft>
              <a:buClr>
                <a:schemeClr val="tx2">
                  <a:lumMod val="50000"/>
                  <a:lumOff val="50000"/>
                </a:schemeClr>
              </a:buClr>
              <a:buSzPct val="75000"/>
              <a:buFont typeface="Wingdings" panose="05000000000000000000" pitchFamily="2" charset="2"/>
              <a:buChar char="§"/>
            </a:pPr>
            <a:r>
              <a:rPr lang="en-US">
                <a:solidFill>
                  <a:schemeClr val="tx2"/>
                </a:solidFill>
              </a:rPr>
              <a:t>It has to be produced from different sources:</a:t>
            </a:r>
          </a:p>
          <a:p>
            <a:pPr indent="-228600">
              <a:lnSpc>
                <a:spcPct val="110000"/>
              </a:lnSpc>
              <a:spcAft>
                <a:spcPts val="600"/>
              </a:spcAft>
              <a:buClr>
                <a:schemeClr val="tx2">
                  <a:lumMod val="50000"/>
                  <a:lumOff val="50000"/>
                </a:schemeClr>
              </a:buClr>
              <a:buSzPct val="75000"/>
              <a:buFont typeface="Wingdings" panose="05000000000000000000" pitchFamily="2" charset="2"/>
              <a:buChar char="§"/>
            </a:pPr>
            <a:endParaRPr lang="en-US">
              <a:solidFill>
                <a:schemeClr val="tx2"/>
              </a:solidFill>
            </a:endParaRPr>
          </a:p>
          <a:p>
            <a:pPr marL="342900" indent="-228600">
              <a:lnSpc>
                <a:spcPct val="110000"/>
              </a:lnSpc>
              <a:spcAft>
                <a:spcPts val="600"/>
              </a:spcAft>
              <a:buClr>
                <a:schemeClr val="tx2">
                  <a:lumMod val="50000"/>
                  <a:lumOff val="50000"/>
                </a:schemeClr>
              </a:buClr>
              <a:buSzPct val="75000"/>
              <a:buFont typeface="Wingdings" panose="05000000000000000000" pitchFamily="2" charset="2"/>
              <a:buChar char="§"/>
            </a:pPr>
            <a:r>
              <a:rPr lang="en-US">
                <a:solidFill>
                  <a:schemeClr val="tx2"/>
                </a:solidFill>
              </a:rPr>
              <a:t>Natural gas</a:t>
            </a:r>
          </a:p>
          <a:p>
            <a:pPr marL="342900" indent="-228600">
              <a:lnSpc>
                <a:spcPct val="110000"/>
              </a:lnSpc>
              <a:spcAft>
                <a:spcPts val="600"/>
              </a:spcAft>
              <a:buClr>
                <a:schemeClr val="tx2">
                  <a:lumMod val="50000"/>
                  <a:lumOff val="50000"/>
                </a:schemeClr>
              </a:buClr>
              <a:buSzPct val="75000"/>
              <a:buFont typeface="Wingdings" panose="05000000000000000000" pitchFamily="2" charset="2"/>
              <a:buChar char="§"/>
            </a:pPr>
            <a:r>
              <a:rPr lang="en-US">
                <a:solidFill>
                  <a:schemeClr val="tx2"/>
                </a:solidFill>
              </a:rPr>
              <a:t>Water splitting</a:t>
            </a:r>
          </a:p>
          <a:p>
            <a:pPr marL="342900" indent="-228600">
              <a:lnSpc>
                <a:spcPct val="110000"/>
              </a:lnSpc>
              <a:spcAft>
                <a:spcPts val="600"/>
              </a:spcAft>
              <a:buClr>
                <a:schemeClr val="tx2">
                  <a:lumMod val="50000"/>
                  <a:lumOff val="50000"/>
                </a:schemeClr>
              </a:buClr>
              <a:buSzPct val="75000"/>
              <a:buFont typeface="Wingdings" panose="05000000000000000000" pitchFamily="2" charset="2"/>
              <a:buChar char="§"/>
            </a:pPr>
            <a:r>
              <a:rPr lang="en-US">
                <a:solidFill>
                  <a:schemeClr val="tx2"/>
                </a:solidFill>
              </a:rPr>
              <a:t>Biomass</a:t>
            </a:r>
          </a:p>
        </p:txBody>
      </p:sp>
    </p:spTree>
    <p:extLst>
      <p:ext uri="{BB962C8B-B14F-4D97-AF65-F5344CB8AC3E}">
        <p14:creationId xmlns:p14="http://schemas.microsoft.com/office/powerpoint/2010/main" val="400890509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3F39D4-240E-A7AB-D676-F6A3BC0E35F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1079" y="725951"/>
            <a:ext cx="10325000" cy="1380515"/>
          </a:xfrm>
        </p:spPr>
        <p:txBody>
          <a:bodyPr>
            <a:normAutofit/>
          </a:bodyPr>
          <a:lstStyle/>
          <a:p>
            <a:r>
              <a:rPr lang="en-GB" dirty="0"/>
              <a:t>Hydrogen and colour coding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82B709C-7209-3808-5D45-177A9AAA383B}"/>
              </a:ext>
            </a:extLst>
          </p:cNvPr>
          <p:cNvSpPr txBox="1"/>
          <p:nvPr/>
        </p:nvSpPr>
        <p:spPr>
          <a:xfrm>
            <a:off x="2367260" y="2339974"/>
            <a:ext cx="1683774" cy="462884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</p:spPr>
        <p:txBody>
          <a:bodyPr wrap="square" rtlCol="0">
            <a:spAutoFit/>
          </a:bodyPr>
          <a:lstStyle/>
          <a:p>
            <a:pPr defTabSz="786384">
              <a:spcAft>
                <a:spcPts val="600"/>
              </a:spcAft>
            </a:pPr>
            <a:r>
              <a:rPr lang="en-GB" sz="2408" kern="1200">
                <a:solidFill>
                  <a:srgbClr val="555555"/>
                </a:solidFill>
                <a:latin typeface="+mn-lt"/>
                <a:ea typeface="+mn-ea"/>
                <a:cs typeface="+mn-cs"/>
              </a:rPr>
              <a:t>Grey H2</a:t>
            </a:r>
            <a:endParaRPr lang="en-GB" sz="2800">
              <a:solidFill>
                <a:schemeClr val="bg1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E62BDD8-4981-2FDC-B677-4AD426B4D44E}"/>
              </a:ext>
            </a:extLst>
          </p:cNvPr>
          <p:cNvSpPr txBox="1"/>
          <p:nvPr/>
        </p:nvSpPr>
        <p:spPr>
          <a:xfrm>
            <a:off x="4199603" y="2392265"/>
            <a:ext cx="5139363" cy="6456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Produced by fossil fuels (natural gas, coal)</a:t>
            </a:r>
          </a:p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Emits CO2 in the process</a:t>
            </a:r>
            <a:endParaRPr lang="en-GB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5D44E0A-837E-941E-2344-1332A18C1C09}"/>
              </a:ext>
            </a:extLst>
          </p:cNvPr>
          <p:cNvSpPr txBox="1"/>
          <p:nvPr/>
        </p:nvSpPr>
        <p:spPr>
          <a:xfrm>
            <a:off x="2367260" y="2910941"/>
            <a:ext cx="1683774" cy="462884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pPr defTabSz="786384">
              <a:spcAft>
                <a:spcPts val="600"/>
              </a:spcAft>
            </a:pPr>
            <a:r>
              <a:rPr lang="en-GB" sz="2408" kern="1200">
                <a:solidFill>
                  <a:srgbClr val="555555"/>
                </a:solidFill>
                <a:latin typeface="+mn-lt"/>
                <a:ea typeface="+mn-ea"/>
                <a:cs typeface="+mn-cs"/>
              </a:rPr>
              <a:t>Blue H2</a:t>
            </a:r>
            <a:endParaRPr lang="en-GB" sz="2800">
              <a:solidFill>
                <a:schemeClr val="bg1"/>
              </a:solidFill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F6231D8-3D63-9C31-75B0-A22A9D7B76E5}"/>
              </a:ext>
            </a:extLst>
          </p:cNvPr>
          <p:cNvSpPr txBox="1"/>
          <p:nvPr/>
        </p:nvSpPr>
        <p:spPr>
          <a:xfrm>
            <a:off x="4199603" y="3054868"/>
            <a:ext cx="5139363" cy="6456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Produced by fossil fuels in combination with CCS</a:t>
            </a:r>
          </a:p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Reduces CO2 emissions in the process</a:t>
            </a:r>
            <a:endParaRPr lang="en-GB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CF8A640-472F-C182-ED87-5070ADF5B76E}"/>
              </a:ext>
            </a:extLst>
          </p:cNvPr>
          <p:cNvSpPr txBox="1"/>
          <p:nvPr/>
        </p:nvSpPr>
        <p:spPr>
          <a:xfrm>
            <a:off x="2367260" y="3481908"/>
            <a:ext cx="1683774" cy="826772"/>
          </a:xfrm>
          <a:prstGeom prst="rect">
            <a:avLst/>
          </a:prstGeom>
          <a:solidFill>
            <a:schemeClr val="accent1">
              <a:lumMod val="60000"/>
              <a:lumOff val="40000"/>
            </a:schemeClr>
          </a:solidFill>
        </p:spPr>
        <p:txBody>
          <a:bodyPr wrap="square" rtlCol="0">
            <a:spAutoFit/>
          </a:bodyPr>
          <a:lstStyle/>
          <a:p>
            <a:pPr defTabSz="786384">
              <a:spcAft>
                <a:spcPts val="600"/>
              </a:spcAft>
            </a:pPr>
            <a:r>
              <a:rPr lang="en-GB" sz="2408" kern="1200">
                <a:solidFill>
                  <a:srgbClr val="555555"/>
                </a:solidFill>
                <a:latin typeface="+mn-lt"/>
                <a:ea typeface="+mn-ea"/>
                <a:cs typeface="+mn-cs"/>
              </a:rPr>
              <a:t>Turquoise H2</a:t>
            </a:r>
            <a:endParaRPr lang="en-GB" sz="2800">
              <a:solidFill>
                <a:schemeClr val="bg1"/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41A0CEB4-29CC-BB6F-3F15-3C88A0EB2417}"/>
              </a:ext>
            </a:extLst>
          </p:cNvPr>
          <p:cNvSpPr txBox="1"/>
          <p:nvPr/>
        </p:nvSpPr>
        <p:spPr>
          <a:xfrm>
            <a:off x="4148717" y="3716242"/>
            <a:ext cx="5139363" cy="64569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Produced by pyrolysis of fossil fuels</a:t>
            </a:r>
          </a:p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Solid carbon as by-product</a:t>
            </a:r>
            <a:endParaRPr lang="en-GB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3CE3381-89CE-97F8-8BFF-E460B5F88EFB}"/>
              </a:ext>
            </a:extLst>
          </p:cNvPr>
          <p:cNvSpPr txBox="1"/>
          <p:nvPr/>
        </p:nvSpPr>
        <p:spPr>
          <a:xfrm>
            <a:off x="4148717" y="4486481"/>
            <a:ext cx="5139363" cy="5687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Produced from water splitting in an electrolyser using electricity generated from renewable sources </a:t>
            </a:r>
            <a:endParaRPr lang="en-GB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E7C53FF-9EE7-3018-E901-5CA1E4A7E60B}"/>
              </a:ext>
            </a:extLst>
          </p:cNvPr>
          <p:cNvSpPr txBox="1"/>
          <p:nvPr/>
        </p:nvSpPr>
        <p:spPr>
          <a:xfrm>
            <a:off x="2367260" y="4456681"/>
            <a:ext cx="1683774" cy="462884"/>
          </a:xfrm>
          <a:prstGeom prst="rect">
            <a:avLst/>
          </a:prstGeom>
          <a:solidFill>
            <a:srgbClr val="00B050"/>
          </a:solidFill>
        </p:spPr>
        <p:txBody>
          <a:bodyPr wrap="square" rtlCol="0">
            <a:spAutoFit/>
          </a:bodyPr>
          <a:lstStyle/>
          <a:p>
            <a:pPr defTabSz="786384">
              <a:spcAft>
                <a:spcPts val="600"/>
              </a:spcAft>
            </a:pPr>
            <a:r>
              <a:rPr lang="en-GB" sz="2408" kern="1200">
                <a:solidFill>
                  <a:srgbClr val="555555"/>
                </a:solidFill>
                <a:latin typeface="+mn-lt"/>
                <a:ea typeface="+mn-ea"/>
                <a:cs typeface="+mn-cs"/>
              </a:rPr>
              <a:t>Green H2</a:t>
            </a:r>
            <a:endParaRPr lang="en-GB" sz="2800">
              <a:solidFill>
                <a:schemeClr val="bg1"/>
              </a:solidFill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59BCCC02-837B-0AA1-78FF-65C8CDD023E9}"/>
              </a:ext>
            </a:extLst>
          </p:cNvPr>
          <p:cNvSpPr txBox="1"/>
          <p:nvPr/>
        </p:nvSpPr>
        <p:spPr>
          <a:xfrm>
            <a:off x="2367260" y="5033589"/>
            <a:ext cx="1683774" cy="462884"/>
          </a:xfrm>
          <a:prstGeom prst="rect">
            <a:avLst/>
          </a:prstGeom>
          <a:solidFill>
            <a:srgbClr val="7030A0"/>
          </a:solidFill>
        </p:spPr>
        <p:txBody>
          <a:bodyPr wrap="square" rtlCol="0">
            <a:spAutoFit/>
          </a:bodyPr>
          <a:lstStyle/>
          <a:p>
            <a:pPr defTabSz="786384">
              <a:spcAft>
                <a:spcPts val="600"/>
              </a:spcAft>
            </a:pPr>
            <a:r>
              <a:rPr lang="en-GB" sz="2408" kern="1200">
                <a:solidFill>
                  <a:srgbClr val="555555"/>
                </a:solidFill>
                <a:latin typeface="+mn-lt"/>
                <a:ea typeface="+mn-ea"/>
                <a:cs typeface="+mn-cs"/>
              </a:rPr>
              <a:t>Purple H2</a:t>
            </a:r>
            <a:endParaRPr lang="en-GB" sz="2800">
              <a:solidFill>
                <a:schemeClr val="bg1"/>
              </a:solidFill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8469359D-97DE-C85F-81B2-EB308D04F8F3}"/>
              </a:ext>
            </a:extLst>
          </p:cNvPr>
          <p:cNvSpPr txBox="1"/>
          <p:nvPr/>
        </p:nvSpPr>
        <p:spPr>
          <a:xfrm>
            <a:off x="4148717" y="5033589"/>
            <a:ext cx="5139363" cy="5687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>
                <a:solidFill>
                  <a:schemeClr val="tx1"/>
                </a:solidFill>
                <a:latin typeface="+mn-lt"/>
                <a:ea typeface="+mn-ea"/>
                <a:cs typeface="+mn-cs"/>
              </a:rPr>
              <a:t>Produced from water splitting in an electrolyser using electricity from nuclear power plants</a:t>
            </a:r>
            <a:endParaRPr lang="en-GB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983614B-3424-892B-994E-D468C89D1D20}"/>
              </a:ext>
            </a:extLst>
          </p:cNvPr>
          <p:cNvSpPr txBox="1"/>
          <p:nvPr/>
        </p:nvSpPr>
        <p:spPr>
          <a:xfrm>
            <a:off x="2367260" y="5580231"/>
            <a:ext cx="1683774" cy="462884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defTabSz="786384">
              <a:spcAft>
                <a:spcPts val="600"/>
              </a:spcAft>
            </a:pPr>
            <a:r>
              <a:rPr lang="en-GB" sz="2408" kern="1200" dirty="0">
                <a:solidFill>
                  <a:srgbClr val="555555"/>
                </a:solidFill>
                <a:latin typeface="+mn-lt"/>
                <a:ea typeface="+mn-ea"/>
                <a:cs typeface="+mn-cs"/>
              </a:rPr>
              <a:t>Yellow H2</a:t>
            </a:r>
            <a:endParaRPr lang="en-GB" sz="2800" dirty="0">
              <a:solidFill>
                <a:schemeClr val="bg1"/>
              </a:solidFill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538B5F85-DE2C-77AF-2DD2-D959731B8693}"/>
              </a:ext>
            </a:extLst>
          </p:cNvPr>
          <p:cNvSpPr txBox="1"/>
          <p:nvPr/>
        </p:nvSpPr>
        <p:spPr>
          <a:xfrm>
            <a:off x="4199603" y="5580231"/>
            <a:ext cx="5139363" cy="5687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45745" indent="-245745" defTabSz="786384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GB" sz="1548" kern="1200" dirty="0">
                <a:solidFill>
                  <a:schemeClr val="tx1"/>
                </a:solidFill>
                <a:latin typeface="+mn-lt"/>
                <a:ea typeface="+mn-ea"/>
                <a:cs typeface="+mn-cs"/>
              </a:rPr>
              <a:t>Produced from water splitting in an electrolyser using grid electricity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8346871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D46FE9-B7CC-D14F-7BA4-BB4A5CB503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7419" y="1742626"/>
            <a:ext cx="3930417" cy="5079597"/>
          </a:xfrm>
        </p:spPr>
        <p:txBody>
          <a:bodyPr vert="horz" lIns="91440" tIns="45720" rIns="91440" bIns="45720" rtlCol="0" anchor="b">
            <a:normAutofit fontScale="90000"/>
          </a:bodyPr>
          <a:lstStyle/>
          <a:p>
            <a:pPr>
              <a:lnSpc>
                <a:spcPct val="90000"/>
              </a:lnSpc>
            </a:pPr>
            <a:r>
              <a:rPr lang="en-US" sz="5400" dirty="0"/>
              <a:t>Green Hydrogen Production :</a:t>
            </a:r>
            <a:br>
              <a:rPr lang="en-US" sz="5400" dirty="0"/>
            </a:br>
            <a:r>
              <a:rPr lang="en-US" sz="5400" dirty="0"/>
              <a:t>water + renewable electricity and </a:t>
            </a:r>
            <a:r>
              <a:rPr lang="en-US" sz="5400" dirty="0" err="1"/>
              <a:t>electrolyser</a:t>
            </a:r>
            <a:br>
              <a:rPr lang="en-US" sz="5400" dirty="0"/>
            </a:br>
            <a:br>
              <a:rPr lang="en-US" sz="5400" dirty="0"/>
            </a:br>
            <a:endParaRPr lang="en-US" sz="5400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D426707-D9D7-B36B-585A-DB41CA12E4F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14988" y="241146"/>
            <a:ext cx="7444190" cy="61042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274364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Description: rgu logo">
            <a:extLst>
              <a:ext uri="{FF2B5EF4-FFF2-40B4-BE49-F238E27FC236}">
                <a16:creationId xmlns:a16="http://schemas.microsoft.com/office/drawing/2014/main" id="{B9659BFF-4F59-9AC1-F721-7CB7285ACF32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550879" y="6086083"/>
            <a:ext cx="1432635" cy="310079"/>
          </a:xfrm>
          <a:prstGeom prst="rect">
            <a:avLst/>
          </a:prstGeom>
          <a:noFill/>
          <a:ln cap="flat">
            <a:noFill/>
          </a:ln>
        </p:spPr>
      </p:pic>
      <p:pic>
        <p:nvPicPr>
          <p:cNvPr id="5" name="Picture 8" descr="Home - EPSRC website">
            <a:extLst>
              <a:ext uri="{FF2B5EF4-FFF2-40B4-BE49-F238E27FC236}">
                <a16:creationId xmlns:a16="http://schemas.microsoft.com/office/drawing/2014/main" id="{FF154E49-E6FA-1D6E-ADA6-DC3B9D7D4481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>
          <a:xfrm>
            <a:off x="2233868" y="6060332"/>
            <a:ext cx="1432636" cy="358530"/>
          </a:xfrm>
          <a:prstGeom prst="rect">
            <a:avLst/>
          </a:prstGeom>
          <a:noFill/>
          <a:ln cap="flat">
            <a:noFill/>
          </a:ln>
        </p:spPr>
      </p:pic>
      <p:pic>
        <p:nvPicPr>
          <p:cNvPr id="6" name="Picture 7" descr="A picture containing text, clipart&#10;&#10;Description automatically generated">
            <a:extLst>
              <a:ext uri="{FF2B5EF4-FFF2-40B4-BE49-F238E27FC236}">
                <a16:creationId xmlns:a16="http://schemas.microsoft.com/office/drawing/2014/main" id="{545FC60C-0326-2E83-4D55-E143803D425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8280" y="6396162"/>
            <a:ext cx="1206378" cy="358282"/>
          </a:xfrm>
          <a:prstGeom prst="rect">
            <a:avLst/>
          </a:prstGeom>
          <a:noFill/>
          <a:ln cap="flat">
            <a:noFill/>
          </a:ln>
        </p:spPr>
      </p:pic>
      <p:sp>
        <p:nvSpPr>
          <p:cNvPr id="10" name="Content Placeholder 2">
            <a:extLst>
              <a:ext uri="{FF2B5EF4-FFF2-40B4-BE49-F238E27FC236}">
                <a16:creationId xmlns:a16="http://schemas.microsoft.com/office/drawing/2014/main" id="{68A5E9E4-F333-FC86-4827-20372C1C646E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7646806" y="4511338"/>
            <a:ext cx="2083495" cy="172951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GB" sz="1200" b="1" dirty="0">
                <a:latin typeface="+mj-lt"/>
              </a:rPr>
              <a:t>Robert Gordon University</a:t>
            </a:r>
          </a:p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GB" sz="1200" b="1" dirty="0">
                <a:latin typeface="+mj-lt"/>
              </a:rPr>
              <a:t>Researchers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Dr Victoria Kurushina, PDRF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Vinooth Rajendran, RA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GB" sz="1200" dirty="0">
              <a:latin typeface="+mj-lt"/>
            </a:endParaRPr>
          </a:p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GB" sz="1200" b="1" dirty="0">
                <a:latin typeface="+mj-lt"/>
              </a:rPr>
              <a:t>Investigators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Prof Nadimul Faisal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Prof Mamdud Hossain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Dr Anil Prathuru</a:t>
            </a:r>
          </a:p>
        </p:txBody>
      </p:sp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CE7CB991-A7E0-6D65-D0EF-27EEDB9219BD}"/>
              </a:ext>
            </a:extLst>
          </p:cNvPr>
          <p:cNvSpPr txBox="1">
            <a:spLocks/>
          </p:cNvSpPr>
          <p:nvPr/>
        </p:nvSpPr>
        <p:spPr>
          <a:xfrm>
            <a:off x="9848112" y="4566984"/>
            <a:ext cx="1717904" cy="1435917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GB" sz="1200" b="1" dirty="0">
                <a:latin typeface="+mj-lt"/>
              </a:rPr>
              <a:t>University of Surrey</a:t>
            </a:r>
          </a:p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GB" sz="1200" b="1" dirty="0">
                <a:latin typeface="+mj-lt"/>
              </a:rPr>
              <a:t>Researcher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Dr Ajith Soman, PDRF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endParaRPr lang="en-GB" sz="1200" dirty="0">
              <a:latin typeface="+mj-lt"/>
            </a:endParaRPr>
          </a:p>
          <a:p>
            <a:pPr algn="l">
              <a:lnSpc>
                <a:spcPct val="100000"/>
              </a:lnSpc>
              <a:spcBef>
                <a:spcPts val="0"/>
              </a:spcBef>
            </a:pPr>
            <a:r>
              <a:rPr lang="en-GB" sz="1200" b="1" dirty="0">
                <a:latin typeface="+mj-lt"/>
              </a:rPr>
              <a:t>Investigators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Dr Bahman Horri</a:t>
            </a:r>
          </a:p>
          <a:p>
            <a:pPr marL="171450" indent="-171450" algn="l">
              <a:lnSpc>
                <a:spcPct val="100000"/>
              </a:lnSpc>
              <a:spcBef>
                <a:spcPts val="0"/>
              </a:spcBef>
              <a:buFont typeface="Arial" panose="020B0604020202020204" pitchFamily="34" charset="0"/>
              <a:buChar char="•"/>
            </a:pPr>
            <a:r>
              <a:rPr lang="en-GB" sz="1200" dirty="0">
                <a:latin typeface="+mj-lt"/>
              </a:rPr>
              <a:t>Dr </a:t>
            </a:r>
            <a:r>
              <a:rPr lang="en-GB" sz="1200" dirty="0" err="1">
                <a:latin typeface="+mj-lt"/>
              </a:rPr>
              <a:t>Qiong</a:t>
            </a:r>
            <a:r>
              <a:rPr lang="en-GB" sz="1200" dirty="0">
                <a:latin typeface="+mj-lt"/>
              </a:rPr>
              <a:t> Cai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B8723E4-4FF2-1A94-C2B1-962195ABC0F5}"/>
              </a:ext>
            </a:extLst>
          </p:cNvPr>
          <p:cNvSpPr txBox="1"/>
          <p:nvPr/>
        </p:nvSpPr>
        <p:spPr>
          <a:xfrm>
            <a:off x="233630" y="5084986"/>
            <a:ext cx="6780907" cy="96949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</a:pPr>
            <a:r>
              <a:rPr lang="en-US" sz="1600" dirty="0">
                <a:latin typeface="+mn-lt"/>
                <a:ea typeface="+mn-ea"/>
                <a:cs typeface="+mn-cs"/>
              </a:rPr>
              <a:t>EP/W033178/1</a:t>
            </a:r>
          </a:p>
          <a:p>
            <a:pPr>
              <a:spcAft>
                <a:spcPts val="600"/>
              </a:spcAft>
            </a:pPr>
            <a:r>
              <a:rPr lang="en-US" sz="1800" b="1" dirty="0">
                <a:latin typeface="+mn-lt"/>
                <a:ea typeface="+mn-ea"/>
                <a:cs typeface="+mn-cs"/>
              </a:rPr>
              <a:t>Scalable </a:t>
            </a:r>
            <a:r>
              <a:rPr lang="en-US" sz="1800" b="1" u="sng" dirty="0">
                <a:latin typeface="+mn-lt"/>
                <a:ea typeface="+mn-ea"/>
                <a:cs typeface="+mn-cs"/>
              </a:rPr>
              <a:t>meta</a:t>
            </a:r>
            <a:r>
              <a:rPr lang="en-US" sz="1800" b="1" dirty="0">
                <a:latin typeface="+mn-lt"/>
                <a:ea typeface="+mn-ea"/>
                <a:cs typeface="+mn-cs"/>
              </a:rPr>
              <a:t>material thermally sprayed catalyst coatings for nuclear reactor high temperature solid oxide steam electroly</a:t>
            </a:r>
            <a:r>
              <a:rPr lang="en-US" sz="1800" b="1" u="sng" dirty="0">
                <a:latin typeface="+mn-lt"/>
                <a:ea typeface="+mn-ea"/>
                <a:cs typeface="+mn-cs"/>
              </a:rPr>
              <a:t>sis</a:t>
            </a:r>
            <a:r>
              <a:rPr lang="en-US" sz="1800" b="1" dirty="0">
                <a:latin typeface="+mn-lt"/>
                <a:ea typeface="+mn-ea"/>
                <a:cs typeface="+mn-cs"/>
              </a:rPr>
              <a:t> (METASIS)</a:t>
            </a:r>
            <a:endParaRPr lang="en-US" sz="1800" dirty="0">
              <a:latin typeface="+mn-lt"/>
              <a:ea typeface="+mn-ea"/>
              <a:cs typeface="+mn-cs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A8CAABC7-B675-1246-2799-DFA082854B8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0555" r="6192" b="21500"/>
          <a:stretch>
            <a:fillRect/>
          </a:stretch>
        </p:blipFill>
        <p:spPr bwMode="auto">
          <a:xfrm>
            <a:off x="4173304" y="6219995"/>
            <a:ext cx="1707464" cy="52774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20">
            <a:extLst>
              <a:ext uri="{FF2B5EF4-FFF2-40B4-BE49-F238E27FC236}">
                <a16:creationId xmlns:a16="http://schemas.microsoft.com/office/drawing/2014/main" id="{B7637373-0B0A-5A42-BFBB-25A6EE9D959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3868" y="6437399"/>
            <a:ext cx="1472719" cy="3781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13">
            <a:extLst>
              <a:ext uri="{FF2B5EF4-FFF2-40B4-BE49-F238E27FC236}">
                <a16:creationId xmlns:a16="http://schemas.microsoft.com/office/drawing/2014/main" id="{391C272F-E829-61C8-5E6C-695D16837DCB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876" y="1016776"/>
            <a:ext cx="1795782" cy="1802838"/>
          </a:xfrm>
          <a:prstGeom prst="rect">
            <a:avLst/>
          </a:prstGeom>
        </p:spPr>
      </p:pic>
      <p:pic>
        <p:nvPicPr>
          <p:cNvPr id="15" name="Content Placeholder 3" descr="Diagram&#10;&#10;Description automatically generated">
            <a:extLst>
              <a:ext uri="{FF2B5EF4-FFF2-40B4-BE49-F238E27FC236}">
                <a16:creationId xmlns:a16="http://schemas.microsoft.com/office/drawing/2014/main" id="{BA02E628-3A05-5789-BD3F-743B55364E8D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11026" y="1522326"/>
            <a:ext cx="4847344" cy="2720331"/>
          </a:xfrm>
          <a:prstGeom prst="rect">
            <a:avLst/>
          </a:prstGeom>
        </p:spPr>
      </p:pic>
      <p:pic>
        <p:nvPicPr>
          <p:cNvPr id="16" name="Picture 15" descr="Diagram&#10;&#10;Description automatically generated">
            <a:extLst>
              <a:ext uri="{FF2B5EF4-FFF2-40B4-BE49-F238E27FC236}">
                <a16:creationId xmlns:a16="http://schemas.microsoft.com/office/drawing/2014/main" id="{2B460F16-1698-FFC3-EB0A-2288B358D35A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l="65662" t="25874" r="11572" b="70899"/>
          <a:stretch/>
        </p:blipFill>
        <p:spPr bwMode="auto">
          <a:xfrm>
            <a:off x="8060509" y="575498"/>
            <a:ext cx="2931124" cy="233587"/>
          </a:xfrm>
          <a:prstGeom prst="rect">
            <a:avLst/>
          </a:prstGeom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17" name="Picture 16" descr="A diagram of a metal rod&#10;&#10;Description automatically generated with medium confidence">
            <a:extLst>
              <a:ext uri="{FF2B5EF4-FFF2-40B4-BE49-F238E27FC236}">
                <a16:creationId xmlns:a16="http://schemas.microsoft.com/office/drawing/2014/main" id="{7D66F296-3EDC-829F-F9B7-22C6F0D8FF27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3630" y="2902749"/>
            <a:ext cx="3519565" cy="1979706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18" name="Group 17">
            <a:extLst>
              <a:ext uri="{FF2B5EF4-FFF2-40B4-BE49-F238E27FC236}">
                <a16:creationId xmlns:a16="http://schemas.microsoft.com/office/drawing/2014/main" id="{690394D3-3E29-F76C-B148-3F3F5A675792}"/>
              </a:ext>
            </a:extLst>
          </p:cNvPr>
          <p:cNvGrpSpPr/>
          <p:nvPr/>
        </p:nvGrpSpPr>
        <p:grpSpPr>
          <a:xfrm>
            <a:off x="4515491" y="974665"/>
            <a:ext cx="2154552" cy="2487675"/>
            <a:chOff x="5089481" y="597520"/>
            <a:chExt cx="3155424" cy="3643296"/>
          </a:xfrm>
        </p:grpSpPr>
        <p:pic>
          <p:nvPicPr>
            <p:cNvPr id="19" name="Picture 14">
              <a:extLst>
                <a:ext uri="{FF2B5EF4-FFF2-40B4-BE49-F238E27FC236}">
                  <a16:creationId xmlns:a16="http://schemas.microsoft.com/office/drawing/2014/main" id="{FEEE08B7-17C7-96CD-5236-B39667C912D9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6772" t="36481" r="23437" b="39259"/>
            <a:stretch/>
          </p:blipFill>
          <p:spPr bwMode="auto">
            <a:xfrm rot="5400000">
              <a:off x="5924019" y="1919930"/>
              <a:ext cx="3643295" cy="998477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0" name="Picture 8">
              <a:extLst>
                <a:ext uri="{FF2B5EF4-FFF2-40B4-BE49-F238E27FC236}">
                  <a16:creationId xmlns:a16="http://schemas.microsoft.com/office/drawing/2014/main" id="{6EE07E25-0A58-3B79-943A-03AAB4FE1FB3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6294" t="30694" r="12325" b="35203"/>
            <a:stretch/>
          </p:blipFill>
          <p:spPr bwMode="auto">
            <a:xfrm>
              <a:off x="5089481" y="2289281"/>
              <a:ext cx="1979043" cy="195153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21" name="Picture 20" descr="A picture containing art, winter&#10;&#10;Description automatically generated with low confidence">
              <a:extLst>
                <a:ext uri="{FF2B5EF4-FFF2-40B4-BE49-F238E27FC236}">
                  <a16:creationId xmlns:a16="http://schemas.microsoft.com/office/drawing/2014/main" id="{44BDE2D5-5290-1A16-CD3B-48CE40487CF9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4343" r="26261"/>
            <a:stretch/>
          </p:blipFill>
          <p:spPr>
            <a:xfrm>
              <a:off x="5089481" y="597520"/>
              <a:ext cx="1979043" cy="1604143"/>
            </a:xfrm>
            <a:prstGeom prst="rect">
              <a:avLst/>
            </a:prstGeom>
          </p:spPr>
        </p:pic>
      </p:grpSp>
      <p:pic>
        <p:nvPicPr>
          <p:cNvPr id="22" name="Picture 21" descr="Diagram&#10;&#10;Description automatically generated">
            <a:extLst>
              <a:ext uri="{FF2B5EF4-FFF2-40B4-BE49-F238E27FC236}">
                <a16:creationId xmlns:a16="http://schemas.microsoft.com/office/drawing/2014/main" id="{602043BD-152F-3685-DD09-1567B3815C60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l="13169" t="24974" r="65458" b="70899"/>
          <a:stretch/>
        </p:blipFill>
        <p:spPr bwMode="auto">
          <a:xfrm>
            <a:off x="632278" y="493556"/>
            <a:ext cx="2751857" cy="298799"/>
          </a:xfrm>
          <a:prstGeom prst="rect">
            <a:avLst/>
          </a:prstGeom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23" name="Picture 22" descr="Diagram&#10;&#10;Description automatically generated">
            <a:extLst>
              <a:ext uri="{FF2B5EF4-FFF2-40B4-BE49-F238E27FC236}">
                <a16:creationId xmlns:a16="http://schemas.microsoft.com/office/drawing/2014/main" id="{9E8984CC-AAE5-4280-C734-A319140C3CFA}"/>
              </a:ext>
            </a:extLst>
          </p:cNvPr>
          <p:cNvPicPr>
            <a:picLocks noChangeAspect="1"/>
          </p:cNvPicPr>
          <p:nvPr/>
        </p:nvPicPr>
        <p:blipFill rotWithShape="1">
          <a:blip r:embed="rId9"/>
          <a:srcRect l="40650" t="25145" r="35456" b="70729"/>
          <a:stretch/>
        </p:blipFill>
        <p:spPr bwMode="auto">
          <a:xfrm>
            <a:off x="4184079" y="516811"/>
            <a:ext cx="3076486" cy="298799"/>
          </a:xfrm>
          <a:prstGeom prst="rect">
            <a:avLst/>
          </a:prstGeom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F1F5E4E8-3DCC-DDF1-43F1-69CA1F7C0467}"/>
              </a:ext>
            </a:extLst>
          </p:cNvPr>
          <p:cNvPicPr>
            <a:picLocks noChangeAspect="1"/>
          </p:cNvPicPr>
          <p:nvPr/>
        </p:nvPicPr>
        <p:blipFill rotWithShape="1"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06" r="50000"/>
          <a:stretch/>
        </p:blipFill>
        <p:spPr bwMode="auto">
          <a:xfrm>
            <a:off x="1916976" y="1193781"/>
            <a:ext cx="2066420" cy="1616385"/>
          </a:xfrm>
          <a:prstGeom prst="rect">
            <a:avLst/>
          </a:prstGeom>
          <a:noFill/>
          <a:ln>
            <a:noFill/>
          </a:ln>
        </p:spPr>
      </p:pic>
      <p:grpSp>
        <p:nvGrpSpPr>
          <p:cNvPr id="25" name="Group 24">
            <a:extLst>
              <a:ext uri="{FF2B5EF4-FFF2-40B4-BE49-F238E27FC236}">
                <a16:creationId xmlns:a16="http://schemas.microsoft.com/office/drawing/2014/main" id="{515BF0A3-F8E3-DFA7-DD62-9CAC125E91CC}"/>
              </a:ext>
            </a:extLst>
          </p:cNvPr>
          <p:cNvGrpSpPr/>
          <p:nvPr/>
        </p:nvGrpSpPr>
        <p:grpSpPr>
          <a:xfrm>
            <a:off x="4515491" y="3511895"/>
            <a:ext cx="2154552" cy="1675402"/>
            <a:chOff x="266081" y="866987"/>
            <a:chExt cx="3409274" cy="2855228"/>
          </a:xfrm>
        </p:grpSpPr>
        <p:pic>
          <p:nvPicPr>
            <p:cNvPr id="26" name="Picture 25" descr="A close-up of a microscope&#10;&#10;Description automatically generated">
              <a:extLst>
                <a:ext uri="{FF2B5EF4-FFF2-40B4-BE49-F238E27FC236}">
                  <a16:creationId xmlns:a16="http://schemas.microsoft.com/office/drawing/2014/main" id="{823227D6-7E23-0E65-10F5-9A7E4DDD9327}"/>
                </a:ext>
              </a:extLst>
            </p:cNvPr>
            <p:cNvPicPr>
              <a:picLocks noChangeAspect="1"/>
            </p:cNvPicPr>
            <p:nvPr/>
          </p:nvPicPr>
          <p:blipFill>
            <a:blip r:embed="rId15">
              <a:extLst>
                <a:ext uri="{BEBA8EAE-BF5A-486C-A8C5-ECC9F3942E4B}">
                  <a14:imgProps xmlns:a14="http://schemas.microsoft.com/office/drawing/2010/main">
                    <a14:imgLayer r:embed="rId16">
                      <a14:imgEffect>
                        <a14:brightnessContrast contrast="40000"/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66081" y="884684"/>
              <a:ext cx="3409274" cy="2837531"/>
            </a:xfrm>
            <a:prstGeom prst="rect">
              <a:avLst/>
            </a:prstGeom>
          </p:spPr>
        </p:pic>
        <p:sp>
          <p:nvSpPr>
            <p:cNvPr id="27" name="Oval 26">
              <a:extLst>
                <a:ext uri="{FF2B5EF4-FFF2-40B4-BE49-F238E27FC236}">
                  <a16:creationId xmlns:a16="http://schemas.microsoft.com/office/drawing/2014/main" id="{DE865B83-CEA3-8FA8-C5B5-DC80F1DE0971}"/>
                </a:ext>
              </a:extLst>
            </p:cNvPr>
            <p:cNvSpPr/>
            <p:nvPr/>
          </p:nvSpPr>
          <p:spPr>
            <a:xfrm>
              <a:off x="2974019" y="866987"/>
              <a:ext cx="684023" cy="2345924"/>
            </a:xfrm>
            <a:prstGeom prst="ellipse">
              <a:avLst/>
            </a:prstGeom>
            <a:noFill/>
            <a:ln w="28575">
              <a:solidFill>
                <a:srgbClr val="FFFF00"/>
              </a:solidFill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dirty="0">
                <a:solidFill>
                  <a:srgbClr val="FFFF00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06688788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3548128-3109-8C43-09DE-F703E25AF1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Green H2 cost is high across the whole value chain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09ECDF6-E871-6CA0-B907-2C5FC6EF155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395521" y="1969696"/>
            <a:ext cx="5105400" cy="4391025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B657701-B408-03D2-F66D-96C34096A769}"/>
              </a:ext>
            </a:extLst>
          </p:cNvPr>
          <p:cNvSpPr txBox="1"/>
          <p:nvPr/>
        </p:nvSpPr>
        <p:spPr>
          <a:xfrm>
            <a:off x="444137" y="2717074"/>
            <a:ext cx="4859383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Green H2 prices needed to be reduced to 1 $/kg from 4 $ /kg  (below the production cost of grey H2)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58499527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9945AA-E9D2-FA26-70A1-93C6B8CF47A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Several challenges hampering green hydrogen taking bigger role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D166366-E1CA-60E5-D294-5149BD830D3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5843" y="2378713"/>
            <a:ext cx="10515600" cy="4057777"/>
          </a:xfrm>
        </p:spPr>
        <p:txBody>
          <a:bodyPr/>
          <a:lstStyle/>
          <a:p>
            <a:r>
              <a:rPr lang="en-GB" dirty="0"/>
              <a:t>Technical challenges</a:t>
            </a:r>
          </a:p>
          <a:p>
            <a:pPr lvl="1"/>
            <a:r>
              <a:rPr lang="en-GB" dirty="0"/>
              <a:t>Green hydrogen production from water electrolysis: 60-70% (1/3</a:t>
            </a:r>
            <a:r>
              <a:rPr lang="en-GB" baseline="30000" dirty="0"/>
              <a:t>rd</a:t>
            </a:r>
            <a:r>
              <a:rPr lang="en-GB" dirty="0"/>
              <a:t> of electricity wasted in heat)</a:t>
            </a:r>
          </a:p>
          <a:p>
            <a:pPr lvl="1"/>
            <a:r>
              <a:rPr lang="en-GB" dirty="0"/>
              <a:t>Hydrogen compression and storage: 10% loss</a:t>
            </a:r>
          </a:p>
          <a:p>
            <a:pPr lvl="1"/>
            <a:r>
              <a:rPr lang="en-GB" dirty="0"/>
              <a:t>Electricity production in fuel cell: 40-55%</a:t>
            </a:r>
          </a:p>
          <a:p>
            <a:pPr lvl="1"/>
            <a:r>
              <a:rPr lang="en-GB" dirty="0"/>
              <a:t>Electricity to Hydrogen to Electricity: 38% </a:t>
            </a:r>
          </a:p>
          <a:p>
            <a:pPr lvl="1"/>
            <a:r>
              <a:rPr lang="en-GB" dirty="0"/>
              <a:t>Work with excess Renewable Energy to improve efficiency.</a:t>
            </a:r>
          </a:p>
          <a:p>
            <a:pPr lvl="1"/>
            <a:endParaRPr lang="en-GB" dirty="0"/>
          </a:p>
          <a:p>
            <a:pPr lvl="1"/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42862420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87F827C-FEFB-327F-31D1-DD43491E67F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D9EC27-3AF2-EE62-454C-4310693A9F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Only 1% of world water is fresh water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FD71575-D981-0826-341C-295DBC99476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1 kg H2 production needs more than 20 kg of water (stochiometric, 1 kg H2 uses 9 kg water)</a:t>
            </a:r>
          </a:p>
          <a:p>
            <a:r>
              <a:rPr lang="en-GB" dirty="0"/>
              <a:t>Seawater desalination using reverse osmosis is expensive: (50% efficient and 1 m</a:t>
            </a:r>
            <a:r>
              <a:rPr lang="en-GB" baseline="30000" dirty="0"/>
              <a:t>3</a:t>
            </a:r>
            <a:r>
              <a:rPr lang="en-GB" dirty="0"/>
              <a:t> water costs 0.7-2.5 $).</a:t>
            </a:r>
          </a:p>
          <a:p>
            <a:pPr marL="0" indent="0">
              <a:buNone/>
            </a:pPr>
            <a:endParaRPr lang="en-GB" dirty="0"/>
          </a:p>
          <a:p>
            <a:pPr lvl="1"/>
            <a:endParaRPr lang="en-GB" dirty="0"/>
          </a:p>
          <a:p>
            <a:pPr lvl="1"/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66559850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D2FA60-D379-3006-08EF-1CCB3DD97C4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Electricity accounts for 50-70% of the production cost of Hydrogen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8A9A34-7A5D-F356-487D-9A2B8AFF9FF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0009" y="2252879"/>
            <a:ext cx="10515600" cy="4057777"/>
          </a:xfrm>
        </p:spPr>
        <p:txBody>
          <a:bodyPr/>
          <a:lstStyle/>
          <a:p>
            <a:r>
              <a:rPr lang="en-GB" dirty="0"/>
              <a:t>Renewables are intermittent and thus it is difficult to optimise green hydrogen production systems</a:t>
            </a:r>
          </a:p>
          <a:p>
            <a:r>
              <a:rPr lang="en-GB" dirty="0"/>
              <a:t>The price of fuel cells and electrolysers depends on the use of Nobel materials such as platinum. </a:t>
            </a:r>
          </a:p>
          <a:p>
            <a:r>
              <a:rPr lang="en-GB" dirty="0"/>
              <a:t>Platinum is scare material, considerably high cost and resource is concentrated and short supply. </a:t>
            </a:r>
          </a:p>
          <a:p>
            <a:r>
              <a:rPr lang="en-GB" dirty="0"/>
              <a:t>Geopolitical problem due to the location of mines in social or politically unstable locations. </a:t>
            </a:r>
          </a:p>
          <a:p>
            <a:endParaRPr lang="en-GB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28210469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6D32FA-7FF8-15BA-C446-E7C802CE60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3085" y="726362"/>
            <a:ext cx="2936477" cy="2479772"/>
          </a:xfrm>
        </p:spPr>
        <p:txBody>
          <a:bodyPr vert="horz" lIns="91440" tIns="45720" rIns="91440" bIns="45720" rtlCol="0" anchor="b">
            <a:normAutofit/>
          </a:bodyPr>
          <a:lstStyle/>
          <a:p>
            <a:pPr>
              <a:lnSpc>
                <a:spcPct val="90000"/>
              </a:lnSpc>
            </a:pPr>
            <a:r>
              <a:rPr lang="en-US" sz="3400" dirty="0" err="1"/>
              <a:t>Electrolyser</a:t>
            </a:r>
            <a:r>
              <a:rPr lang="en-US" sz="3400" dirty="0"/>
              <a:t> materials are expensive rare and degrades quickly </a:t>
            </a:r>
          </a:p>
        </p:txBody>
      </p:sp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CC5E941B-FD18-E59C-C28F-BFB541462E4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3046727" y="511899"/>
            <a:ext cx="8541568" cy="61712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179895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637FD9-EC61-4343-8631-60557852810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Solid Oxide Electrolyser Working Principle</a:t>
            </a:r>
          </a:p>
        </p:txBody>
      </p:sp>
      <p:pic>
        <p:nvPicPr>
          <p:cNvPr id="7" name="Picture 6" descr="A picture containing text, abacus&#10;&#10;Description automatically generated">
            <a:extLst>
              <a:ext uri="{FF2B5EF4-FFF2-40B4-BE49-F238E27FC236}">
                <a16:creationId xmlns:a16="http://schemas.microsoft.com/office/drawing/2014/main" id="{7A44A87A-4830-4ABC-B0B2-7C6B8B4DAC85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94" b="1610"/>
          <a:stretch/>
        </p:blipFill>
        <p:spPr>
          <a:xfrm>
            <a:off x="6966985" y="1619699"/>
            <a:ext cx="4476230" cy="2829527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08CC0972-505E-414B-8147-959BE8F8C95A}"/>
              </a:ext>
            </a:extLst>
          </p:cNvPr>
          <p:cNvSpPr txBox="1"/>
          <p:nvPr/>
        </p:nvSpPr>
        <p:spPr>
          <a:xfrm>
            <a:off x="595843" y="5104585"/>
            <a:ext cx="312299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/>
              <a:t>Cathode: H</a:t>
            </a:r>
            <a:r>
              <a:rPr lang="en-GB" b="1" baseline="-25000" dirty="0"/>
              <a:t>2</a:t>
            </a:r>
            <a:r>
              <a:rPr lang="en-GB" b="1" dirty="0"/>
              <a:t>O + 2e</a:t>
            </a:r>
            <a:r>
              <a:rPr lang="en-GB" b="1" baseline="30000" dirty="0"/>
              <a:t>-</a:t>
            </a:r>
            <a:r>
              <a:rPr lang="en-GB" b="1" dirty="0"/>
              <a:t> = H</a:t>
            </a:r>
            <a:r>
              <a:rPr lang="en-GB" b="1" baseline="-25000" dirty="0"/>
              <a:t>2</a:t>
            </a:r>
            <a:r>
              <a:rPr lang="en-GB" b="1" dirty="0"/>
              <a:t> +O</a:t>
            </a:r>
            <a:r>
              <a:rPr lang="en-GB" b="1" baseline="30000" dirty="0"/>
              <a:t>2-</a:t>
            </a:r>
          </a:p>
          <a:p>
            <a:r>
              <a:rPr lang="en-GB" b="1" dirty="0"/>
              <a:t>Anode: O</a:t>
            </a:r>
            <a:r>
              <a:rPr lang="en-GB" b="1" baseline="30000" dirty="0"/>
              <a:t>2-</a:t>
            </a:r>
            <a:r>
              <a:rPr lang="en-GB" b="1" dirty="0"/>
              <a:t> = ½ O</a:t>
            </a:r>
            <a:r>
              <a:rPr lang="en-GB" b="1" baseline="-25000" dirty="0"/>
              <a:t>2</a:t>
            </a:r>
            <a:r>
              <a:rPr lang="en-GB" b="1" dirty="0"/>
              <a:t> + 2e</a:t>
            </a:r>
            <a:r>
              <a:rPr lang="en-GB" b="1" baseline="30000" dirty="0"/>
              <a:t>-</a:t>
            </a:r>
          </a:p>
          <a:p>
            <a:r>
              <a:rPr lang="en-GB" b="1" dirty="0"/>
              <a:t>Overall: H</a:t>
            </a:r>
            <a:r>
              <a:rPr lang="en-GB" b="1" baseline="-25000" dirty="0"/>
              <a:t>2</a:t>
            </a:r>
            <a:r>
              <a:rPr lang="en-GB" b="1" dirty="0"/>
              <a:t>O = H</a:t>
            </a:r>
            <a:r>
              <a:rPr lang="en-GB" b="1" baseline="-25000" dirty="0"/>
              <a:t>2</a:t>
            </a:r>
            <a:r>
              <a:rPr lang="en-GB" b="1" dirty="0"/>
              <a:t> + ½ O</a:t>
            </a:r>
            <a:r>
              <a:rPr lang="en-GB" b="1" baseline="-25000" dirty="0"/>
              <a:t>2</a:t>
            </a:r>
            <a:r>
              <a:rPr lang="en-GB" b="1" dirty="0"/>
              <a:t> 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52FF617D-CF2F-498C-B876-426CF1ACB99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57339" y="1874001"/>
            <a:ext cx="3841531" cy="2320925"/>
          </a:xfrm>
          <a:prstGeom prst="rect">
            <a:avLst/>
          </a:prstGeom>
        </p:spPr>
      </p:pic>
      <p:pic>
        <p:nvPicPr>
          <p:cNvPr id="15" name="Picture 14" descr="Diagram&#10;&#10;Description automatically generated">
            <a:extLst>
              <a:ext uri="{FF2B5EF4-FFF2-40B4-BE49-F238E27FC236}">
                <a16:creationId xmlns:a16="http://schemas.microsoft.com/office/drawing/2014/main" id="{F492C264-ABE9-494D-87A7-B7B95A08889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8769" t="30976" r="86080" b="37328"/>
          <a:stretch/>
        </p:blipFill>
        <p:spPr bwMode="auto">
          <a:xfrm>
            <a:off x="823998" y="1634582"/>
            <a:ext cx="942109" cy="3260691"/>
          </a:xfrm>
          <a:prstGeom prst="rect">
            <a:avLst/>
          </a:prstGeom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Picture 3" descr="Diagram&#10;&#10;Description automatically generated">
            <a:extLst>
              <a:ext uri="{FF2B5EF4-FFF2-40B4-BE49-F238E27FC236}">
                <a16:creationId xmlns:a16="http://schemas.microsoft.com/office/drawing/2014/main" id="{67BF5571-A5B3-45C3-A15A-55ABF3C8CF37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788" t="57239" r="54773" b="11515"/>
          <a:stretch/>
        </p:blipFill>
        <p:spPr>
          <a:xfrm>
            <a:off x="3810063" y="4131550"/>
            <a:ext cx="2004291" cy="214283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2ADAF4A7-A45D-42A7-B8B2-539DC3FB72CC}"/>
              </a:ext>
            </a:extLst>
          </p:cNvPr>
          <p:cNvSpPr txBox="1"/>
          <p:nvPr/>
        </p:nvSpPr>
        <p:spPr>
          <a:xfrm>
            <a:off x="5853643" y="4626825"/>
            <a:ext cx="3384372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Cathode: Ni-YSZ porous, 500 µm</a:t>
            </a:r>
          </a:p>
          <a:p>
            <a:r>
              <a:rPr lang="en-GB" dirty="0"/>
              <a:t>Electrolyte: YSZ dense, ion conductor, 20 µm  </a:t>
            </a:r>
          </a:p>
          <a:p>
            <a:r>
              <a:rPr lang="en-GB" dirty="0"/>
              <a:t>Anode: LSM-YSZ, 50 µm</a:t>
            </a:r>
          </a:p>
          <a:p>
            <a:r>
              <a:rPr lang="en-GB" dirty="0"/>
              <a:t>Length: 0.4m </a:t>
            </a: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4BA5AA38-D01C-BA7C-C1E7-96B4C99E52E7}"/>
              </a:ext>
            </a:extLst>
          </p:cNvPr>
          <p:cNvCxnSpPr/>
          <p:nvPr/>
        </p:nvCxnSpPr>
        <p:spPr>
          <a:xfrm flipV="1">
            <a:off x="3565321" y="1874001"/>
            <a:ext cx="0" cy="298748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D9B73EB6-BE23-8958-3A33-1273B6E0CBD2}"/>
              </a:ext>
            </a:extLst>
          </p:cNvPr>
          <p:cNvCxnSpPr>
            <a:cxnSpLocks/>
          </p:cNvCxnSpPr>
          <p:nvPr/>
        </p:nvCxnSpPr>
        <p:spPr>
          <a:xfrm flipH="1">
            <a:off x="2315361" y="1874001"/>
            <a:ext cx="539590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2" name="Straight Connector 11">
            <a:extLst>
              <a:ext uri="{FF2B5EF4-FFF2-40B4-BE49-F238E27FC236}">
                <a16:creationId xmlns:a16="http://schemas.microsoft.com/office/drawing/2014/main" id="{13B9D748-88D8-5DD5-851C-36D3FAE8BDCC}"/>
              </a:ext>
            </a:extLst>
          </p:cNvPr>
          <p:cNvCxnSpPr>
            <a:cxnSpLocks/>
          </p:cNvCxnSpPr>
          <p:nvPr/>
        </p:nvCxnSpPr>
        <p:spPr>
          <a:xfrm>
            <a:off x="2315361" y="1874001"/>
            <a:ext cx="0" cy="697411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61AE4C9C-D618-DC7F-B43E-AE2CC61C604A}"/>
              </a:ext>
            </a:extLst>
          </p:cNvPr>
          <p:cNvCxnSpPr/>
          <p:nvPr/>
        </p:nvCxnSpPr>
        <p:spPr>
          <a:xfrm>
            <a:off x="2315360" y="2571412"/>
            <a:ext cx="539591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5DA4ECEA-A0B1-CA6F-5635-2EF26FDEDB9E}"/>
              </a:ext>
            </a:extLst>
          </p:cNvPr>
          <p:cNvCxnSpPr/>
          <p:nvPr/>
        </p:nvCxnSpPr>
        <p:spPr>
          <a:xfrm flipH="1">
            <a:off x="3120705" y="1882984"/>
            <a:ext cx="444616" cy="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2" name="Straight Connector 21">
            <a:extLst>
              <a:ext uri="{FF2B5EF4-FFF2-40B4-BE49-F238E27FC236}">
                <a16:creationId xmlns:a16="http://schemas.microsoft.com/office/drawing/2014/main" id="{766FB6B7-4B6A-60E9-5FC8-0B0486D6F22E}"/>
              </a:ext>
            </a:extLst>
          </p:cNvPr>
          <p:cNvCxnSpPr/>
          <p:nvPr/>
        </p:nvCxnSpPr>
        <p:spPr>
          <a:xfrm>
            <a:off x="3120705" y="1702965"/>
            <a:ext cx="0" cy="32041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3" name="Straight Connector 22">
            <a:extLst>
              <a:ext uri="{FF2B5EF4-FFF2-40B4-BE49-F238E27FC236}">
                <a16:creationId xmlns:a16="http://schemas.microsoft.com/office/drawing/2014/main" id="{F4BB9769-66E8-03C2-F525-13CC06161C21}"/>
              </a:ext>
            </a:extLst>
          </p:cNvPr>
          <p:cNvCxnSpPr/>
          <p:nvPr/>
        </p:nvCxnSpPr>
        <p:spPr>
          <a:xfrm>
            <a:off x="2972397" y="1722779"/>
            <a:ext cx="0" cy="32041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08B3AE8B-A259-9AC3-F754-2BC2EAE571BA}"/>
              </a:ext>
            </a:extLst>
          </p:cNvPr>
          <p:cNvCxnSpPr>
            <a:cxnSpLocks/>
          </p:cNvCxnSpPr>
          <p:nvPr/>
        </p:nvCxnSpPr>
        <p:spPr>
          <a:xfrm>
            <a:off x="2854951" y="1783328"/>
            <a:ext cx="0" cy="171307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EB20EA53-3625-283C-AFC0-D792B4379C2C}"/>
              </a:ext>
            </a:extLst>
          </p:cNvPr>
          <p:cNvCxnSpPr>
            <a:cxnSpLocks/>
          </p:cNvCxnSpPr>
          <p:nvPr/>
        </p:nvCxnSpPr>
        <p:spPr>
          <a:xfrm>
            <a:off x="3047898" y="1783328"/>
            <a:ext cx="0" cy="171307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3797222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Circle: Hollow 12">
            <a:extLst>
              <a:ext uri="{FF2B5EF4-FFF2-40B4-BE49-F238E27FC236}">
                <a16:creationId xmlns:a16="http://schemas.microsoft.com/office/drawing/2014/main" id="{6F7E3206-96C9-F98C-68D0-E25F92ED5AAE}"/>
              </a:ext>
            </a:extLst>
          </p:cNvPr>
          <p:cNvSpPr/>
          <p:nvPr/>
        </p:nvSpPr>
        <p:spPr>
          <a:xfrm>
            <a:off x="8848236" y="2925588"/>
            <a:ext cx="1049267" cy="1057375"/>
          </a:xfrm>
          <a:prstGeom prst="donut">
            <a:avLst>
              <a:gd name="adj" fmla="val 12901"/>
            </a:avLst>
          </a:prstGeom>
          <a:solidFill>
            <a:schemeClr val="bg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760E1AC-520B-0D10-B52C-545C7F26AE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14544" y="337543"/>
            <a:ext cx="10515600" cy="757129"/>
          </a:xfrm>
        </p:spPr>
        <p:txBody>
          <a:bodyPr/>
          <a:lstStyle/>
          <a:p>
            <a:r>
              <a:rPr lang="en-GB" dirty="0"/>
              <a:t>SOEL Cell designs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644D934-9409-5373-2594-F1255F4F92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TFAWS 2023 – August 21-25,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C77E4BD-D3AE-48A3-8BB8-04A43F7F5A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522257" y="6326178"/>
            <a:ext cx="1905000" cy="304800"/>
          </a:xfrm>
        </p:spPr>
        <p:txBody>
          <a:bodyPr/>
          <a:lstStyle/>
          <a:p>
            <a:fld id="{33F42015-0FC7-4B0E-8D2B-76EADF48D957}" type="slidenum">
              <a:rPr lang="en-US" smtClean="0"/>
              <a:pPr/>
              <a:t>16</a:t>
            </a:fld>
            <a:endParaRPr lang="en-US" dirty="0"/>
          </a:p>
        </p:txBody>
      </p:sp>
      <p:sp>
        <p:nvSpPr>
          <p:cNvPr id="7" name="Circle: Hollow 6">
            <a:extLst>
              <a:ext uri="{FF2B5EF4-FFF2-40B4-BE49-F238E27FC236}">
                <a16:creationId xmlns:a16="http://schemas.microsoft.com/office/drawing/2014/main" id="{A0F90743-D3DD-891D-2270-94287B1093CC}"/>
              </a:ext>
            </a:extLst>
          </p:cNvPr>
          <p:cNvSpPr/>
          <p:nvPr/>
        </p:nvSpPr>
        <p:spPr>
          <a:xfrm>
            <a:off x="2134208" y="3007907"/>
            <a:ext cx="1079686" cy="1063531"/>
          </a:xfrm>
          <a:prstGeom prst="donut">
            <a:avLst>
              <a:gd name="adj" fmla="val 8447"/>
            </a:avLst>
          </a:prstGeom>
          <a:solidFill>
            <a:schemeClr val="bg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23D801C-0F43-8B38-8C48-D70671F3CBF7}"/>
              </a:ext>
            </a:extLst>
          </p:cNvPr>
          <p:cNvSpPr txBox="1"/>
          <p:nvPr/>
        </p:nvSpPr>
        <p:spPr>
          <a:xfrm>
            <a:off x="1680058" y="4537267"/>
            <a:ext cx="225375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1600" dirty="0"/>
              <a:t>+ Good cell stability during electrochemical process</a:t>
            </a:r>
          </a:p>
          <a:p>
            <a:pPr algn="l"/>
            <a:r>
              <a:rPr lang="en-GB" sz="1600" dirty="0"/>
              <a:t>- High resistance for polarization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F1FCA9C-EE7E-5C3B-A6E5-261E87283845}"/>
              </a:ext>
            </a:extLst>
          </p:cNvPr>
          <p:cNvSpPr txBox="1"/>
          <p:nvPr/>
        </p:nvSpPr>
        <p:spPr>
          <a:xfrm>
            <a:off x="3757643" y="4537266"/>
            <a:ext cx="2125875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1600" dirty="0"/>
              <a:t>+ High mechanical robustness</a:t>
            </a:r>
          </a:p>
          <a:p>
            <a:pPr algn="l"/>
            <a:r>
              <a:rPr lang="en-GB" sz="1600" dirty="0"/>
              <a:t>+ Good gas diffusion properties</a:t>
            </a:r>
          </a:p>
          <a:p>
            <a:pPr algn="l"/>
            <a:r>
              <a:rPr lang="en-GB" sz="1600" dirty="0"/>
              <a:t>- High ohmic losses in the thickened electrolyte layer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46D6D96-0D9D-148C-879C-AF2A02217EEF}"/>
              </a:ext>
            </a:extLst>
          </p:cNvPr>
          <p:cNvSpPr txBox="1"/>
          <p:nvPr/>
        </p:nvSpPr>
        <p:spPr>
          <a:xfrm>
            <a:off x="5772425" y="4554052"/>
            <a:ext cx="28068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1600" dirty="0"/>
              <a:t>+ Lower operating temperature</a:t>
            </a:r>
          </a:p>
          <a:p>
            <a:pPr algn="l"/>
            <a:r>
              <a:rPr lang="en-GB" sz="1600" dirty="0"/>
              <a:t>+ Low ohmic resistance</a:t>
            </a:r>
          </a:p>
          <a:p>
            <a:pPr algn="l"/>
            <a:r>
              <a:rPr lang="en-GB" sz="1600" dirty="0"/>
              <a:t>+ Lower costs of material</a:t>
            </a:r>
          </a:p>
          <a:p>
            <a:pPr algn="l"/>
            <a:r>
              <a:rPr lang="en-GB" sz="1600" dirty="0"/>
              <a:t>+ Considered to be easier for fabrication</a:t>
            </a:r>
          </a:p>
          <a:p>
            <a:pPr algn="l"/>
            <a:r>
              <a:rPr lang="en-GB" sz="1600" dirty="0"/>
              <a:t>- Lower mechanical reliability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E159FCE0-A724-4FF4-BA23-725BB656161F}"/>
              </a:ext>
            </a:extLst>
          </p:cNvPr>
          <p:cNvSpPr txBox="1"/>
          <p:nvPr/>
        </p:nvSpPr>
        <p:spPr>
          <a:xfrm>
            <a:off x="8486225" y="4525781"/>
            <a:ext cx="19050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1600" dirty="0"/>
              <a:t>+ High mechanical stability</a:t>
            </a:r>
          </a:p>
          <a:p>
            <a:pPr algn="l"/>
            <a:r>
              <a:rPr lang="en-GB" sz="1600" dirty="0"/>
              <a:t>- Energy losses in the supporting porous metal layer</a:t>
            </a:r>
          </a:p>
        </p:txBody>
      </p:sp>
      <p:sp>
        <p:nvSpPr>
          <p:cNvPr id="12" name="Circle: Hollow 11">
            <a:extLst>
              <a:ext uri="{FF2B5EF4-FFF2-40B4-BE49-F238E27FC236}">
                <a16:creationId xmlns:a16="http://schemas.microsoft.com/office/drawing/2014/main" id="{3B07F6E1-2C8D-A927-8982-C17E92664B05}"/>
              </a:ext>
            </a:extLst>
          </p:cNvPr>
          <p:cNvSpPr/>
          <p:nvPr/>
        </p:nvSpPr>
        <p:spPr>
          <a:xfrm>
            <a:off x="8785024" y="2925587"/>
            <a:ext cx="1175688" cy="1112288"/>
          </a:xfrm>
          <a:prstGeom prst="donut">
            <a:avLst>
              <a:gd name="adj" fmla="val 5616"/>
            </a:avLst>
          </a:prstGeom>
          <a:solidFill>
            <a:srgbClr val="00B05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4" name="Circle: Hollow 13">
            <a:extLst>
              <a:ext uri="{FF2B5EF4-FFF2-40B4-BE49-F238E27FC236}">
                <a16:creationId xmlns:a16="http://schemas.microsoft.com/office/drawing/2014/main" id="{5EE19B8C-9544-1ED0-DE41-489B332B8AEE}"/>
              </a:ext>
            </a:extLst>
          </p:cNvPr>
          <p:cNvSpPr/>
          <p:nvPr/>
        </p:nvSpPr>
        <p:spPr>
          <a:xfrm>
            <a:off x="8915400" y="3030814"/>
            <a:ext cx="914400" cy="892217"/>
          </a:xfrm>
          <a:prstGeom prst="donut">
            <a:avLst>
              <a:gd name="adj" fmla="val 7950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5" name="Circle: Hollow 14">
            <a:extLst>
              <a:ext uri="{FF2B5EF4-FFF2-40B4-BE49-F238E27FC236}">
                <a16:creationId xmlns:a16="http://schemas.microsoft.com/office/drawing/2014/main" id="{53AAD385-B808-ACD4-B5DE-D7923F42C119}"/>
              </a:ext>
            </a:extLst>
          </p:cNvPr>
          <p:cNvSpPr/>
          <p:nvPr/>
        </p:nvSpPr>
        <p:spPr>
          <a:xfrm>
            <a:off x="9005924" y="3092835"/>
            <a:ext cx="747676" cy="750255"/>
          </a:xfrm>
          <a:prstGeom prst="donut">
            <a:avLst>
              <a:gd name="adj" fmla="val 25000"/>
            </a:avLst>
          </a:prstGeom>
          <a:solidFill>
            <a:schemeClr val="bg2">
              <a:lumMod val="2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980EAD48-7802-72E1-82B0-5B2E6F08F543}"/>
              </a:ext>
            </a:extLst>
          </p:cNvPr>
          <p:cNvSpPr txBox="1"/>
          <p:nvPr/>
        </p:nvSpPr>
        <p:spPr>
          <a:xfrm>
            <a:off x="8486226" y="4222731"/>
            <a:ext cx="1859655" cy="338554"/>
          </a:xfrm>
          <a:prstGeom prst="rect">
            <a:avLst/>
          </a:prstGeom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Thick metal</a:t>
            </a:r>
          </a:p>
        </p:txBody>
      </p:sp>
      <p:sp>
        <p:nvSpPr>
          <p:cNvPr id="17" name="Circle: Hollow 16">
            <a:extLst>
              <a:ext uri="{FF2B5EF4-FFF2-40B4-BE49-F238E27FC236}">
                <a16:creationId xmlns:a16="http://schemas.microsoft.com/office/drawing/2014/main" id="{2210C892-03AC-8824-705D-D33469296C0D}"/>
              </a:ext>
            </a:extLst>
          </p:cNvPr>
          <p:cNvSpPr/>
          <p:nvPr/>
        </p:nvSpPr>
        <p:spPr>
          <a:xfrm>
            <a:off x="6473928" y="2990356"/>
            <a:ext cx="1175688" cy="1112288"/>
          </a:xfrm>
          <a:prstGeom prst="donut">
            <a:avLst>
              <a:gd name="adj" fmla="val 23147"/>
            </a:avLst>
          </a:prstGeom>
          <a:solidFill>
            <a:srgbClr val="00B05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8" name="Circle: Hollow 17">
            <a:extLst>
              <a:ext uri="{FF2B5EF4-FFF2-40B4-BE49-F238E27FC236}">
                <a16:creationId xmlns:a16="http://schemas.microsoft.com/office/drawing/2014/main" id="{6CC9AE11-9EC0-8278-D0BC-24D5417D44B3}"/>
              </a:ext>
            </a:extLst>
          </p:cNvPr>
          <p:cNvSpPr/>
          <p:nvPr/>
        </p:nvSpPr>
        <p:spPr>
          <a:xfrm>
            <a:off x="6654409" y="3190284"/>
            <a:ext cx="814729" cy="732746"/>
          </a:xfrm>
          <a:prstGeom prst="donut">
            <a:avLst>
              <a:gd name="adj" fmla="val 8447"/>
            </a:avLst>
          </a:prstGeom>
          <a:solidFill>
            <a:schemeClr val="bg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9" name="Circle: Hollow 18">
            <a:extLst>
              <a:ext uri="{FF2B5EF4-FFF2-40B4-BE49-F238E27FC236}">
                <a16:creationId xmlns:a16="http://schemas.microsoft.com/office/drawing/2014/main" id="{09D81D35-2926-B4CE-3BDA-D9E140667DD8}"/>
              </a:ext>
            </a:extLst>
          </p:cNvPr>
          <p:cNvSpPr/>
          <p:nvPr/>
        </p:nvSpPr>
        <p:spPr>
          <a:xfrm>
            <a:off x="6724298" y="3257642"/>
            <a:ext cx="679524" cy="615040"/>
          </a:xfrm>
          <a:prstGeom prst="donut">
            <a:avLst>
              <a:gd name="adj" fmla="val 7950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D670FA86-5DD6-8D7C-030D-C27BC3041ECB}"/>
              </a:ext>
            </a:extLst>
          </p:cNvPr>
          <p:cNvSpPr txBox="1"/>
          <p:nvPr/>
        </p:nvSpPr>
        <p:spPr>
          <a:xfrm>
            <a:off x="5797278" y="4229964"/>
            <a:ext cx="2608748" cy="338554"/>
          </a:xfrm>
          <a:prstGeom prst="rect">
            <a:avLst/>
          </a:prstGeom>
          <a:solidFill>
            <a:srgbClr val="00B050"/>
          </a:soli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Thick anode</a:t>
            </a:r>
          </a:p>
        </p:txBody>
      </p:sp>
      <p:sp>
        <p:nvSpPr>
          <p:cNvPr id="21" name="Circle: Hollow 20">
            <a:extLst>
              <a:ext uri="{FF2B5EF4-FFF2-40B4-BE49-F238E27FC236}">
                <a16:creationId xmlns:a16="http://schemas.microsoft.com/office/drawing/2014/main" id="{11F7028D-491C-2663-1758-238B466203A1}"/>
              </a:ext>
            </a:extLst>
          </p:cNvPr>
          <p:cNvSpPr/>
          <p:nvPr/>
        </p:nvSpPr>
        <p:spPr>
          <a:xfrm>
            <a:off x="4318830" y="2990875"/>
            <a:ext cx="1175688" cy="1112288"/>
          </a:xfrm>
          <a:prstGeom prst="donut">
            <a:avLst>
              <a:gd name="adj" fmla="val 5501"/>
            </a:avLst>
          </a:prstGeom>
          <a:solidFill>
            <a:srgbClr val="00B05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2" name="Circle: Hollow 21">
            <a:extLst>
              <a:ext uri="{FF2B5EF4-FFF2-40B4-BE49-F238E27FC236}">
                <a16:creationId xmlns:a16="http://schemas.microsoft.com/office/drawing/2014/main" id="{7528D97C-0513-22A8-C873-6AD51CEFAC48}"/>
              </a:ext>
            </a:extLst>
          </p:cNvPr>
          <p:cNvSpPr/>
          <p:nvPr/>
        </p:nvSpPr>
        <p:spPr>
          <a:xfrm>
            <a:off x="4381801" y="3066493"/>
            <a:ext cx="1035372" cy="978603"/>
          </a:xfrm>
          <a:prstGeom prst="donut">
            <a:avLst>
              <a:gd name="adj" fmla="val 21054"/>
            </a:avLst>
          </a:prstGeom>
          <a:solidFill>
            <a:schemeClr val="bg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3" name="Circle: Hollow 22">
            <a:extLst>
              <a:ext uri="{FF2B5EF4-FFF2-40B4-BE49-F238E27FC236}">
                <a16:creationId xmlns:a16="http://schemas.microsoft.com/office/drawing/2014/main" id="{F558B69E-B772-0732-0F5A-5AD5D3AD663F}"/>
              </a:ext>
            </a:extLst>
          </p:cNvPr>
          <p:cNvSpPr/>
          <p:nvPr/>
        </p:nvSpPr>
        <p:spPr>
          <a:xfrm>
            <a:off x="4569200" y="3258161"/>
            <a:ext cx="679524" cy="615040"/>
          </a:xfrm>
          <a:prstGeom prst="donut">
            <a:avLst>
              <a:gd name="adj" fmla="val 7950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6C5DE5BA-B5F3-DA62-1E6C-33E9976DC512}"/>
              </a:ext>
            </a:extLst>
          </p:cNvPr>
          <p:cNvSpPr txBox="1"/>
          <p:nvPr/>
        </p:nvSpPr>
        <p:spPr>
          <a:xfrm>
            <a:off x="3743863" y="4236764"/>
            <a:ext cx="1981491" cy="338554"/>
          </a:xfrm>
          <a:prstGeom prst="rect">
            <a:avLst/>
          </a:prstGeom>
          <a:solidFill>
            <a:schemeClr val="bg2"/>
          </a:solidFill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Thick electrolyte</a:t>
            </a:r>
          </a:p>
        </p:txBody>
      </p:sp>
      <p:sp>
        <p:nvSpPr>
          <p:cNvPr id="25" name="Circle: Hollow 24">
            <a:extLst>
              <a:ext uri="{FF2B5EF4-FFF2-40B4-BE49-F238E27FC236}">
                <a16:creationId xmlns:a16="http://schemas.microsoft.com/office/drawing/2014/main" id="{5E05816B-02A8-B60A-6645-D901F1C3828E}"/>
              </a:ext>
            </a:extLst>
          </p:cNvPr>
          <p:cNvSpPr/>
          <p:nvPr/>
        </p:nvSpPr>
        <p:spPr>
          <a:xfrm>
            <a:off x="2100885" y="2990356"/>
            <a:ext cx="1175688" cy="1112288"/>
          </a:xfrm>
          <a:prstGeom prst="donut">
            <a:avLst>
              <a:gd name="adj" fmla="val 4575"/>
            </a:avLst>
          </a:prstGeom>
          <a:solidFill>
            <a:srgbClr val="00B050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6" name="Circle: Hollow 25">
            <a:extLst>
              <a:ext uri="{FF2B5EF4-FFF2-40B4-BE49-F238E27FC236}">
                <a16:creationId xmlns:a16="http://schemas.microsoft.com/office/drawing/2014/main" id="{525016D3-3356-A338-A64D-5445A7623203}"/>
              </a:ext>
            </a:extLst>
          </p:cNvPr>
          <p:cNvSpPr/>
          <p:nvPr/>
        </p:nvSpPr>
        <p:spPr>
          <a:xfrm>
            <a:off x="2209214" y="3092835"/>
            <a:ext cx="943093" cy="906615"/>
          </a:xfrm>
          <a:prstGeom prst="donut">
            <a:avLst>
              <a:gd name="adj" fmla="val 23314"/>
            </a:avLst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DEC1ABC3-3EB0-7D77-AA04-C21A2159F3B1}"/>
              </a:ext>
            </a:extLst>
          </p:cNvPr>
          <p:cNvSpPr txBox="1"/>
          <p:nvPr/>
        </p:nvSpPr>
        <p:spPr>
          <a:xfrm>
            <a:off x="1737863" y="4229964"/>
            <a:ext cx="1859655" cy="338554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algn="ctr"/>
            <a:r>
              <a:rPr lang="en-GB" sz="1600" dirty="0"/>
              <a:t>Thick cathode</a:t>
            </a:r>
          </a:p>
        </p:txBody>
      </p:sp>
      <p:graphicFrame>
        <p:nvGraphicFramePr>
          <p:cNvPr id="29" name="Content Placeholder 3">
            <a:extLst>
              <a:ext uri="{FF2B5EF4-FFF2-40B4-BE49-F238E27FC236}">
                <a16:creationId xmlns:a16="http://schemas.microsoft.com/office/drawing/2014/main" id="{1622A484-61E6-9D1C-DB15-93C1D37FC007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246468089"/>
              </p:ext>
            </p:extLst>
          </p:nvPr>
        </p:nvGraphicFramePr>
        <p:xfrm>
          <a:off x="1737863" y="1262560"/>
          <a:ext cx="8597792" cy="149629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16553996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CE2274CE-39DF-C6C1-1A96-CFE369B4D5E4}"/>
              </a:ext>
            </a:extLst>
          </p:cNvPr>
          <p:cNvSpPr/>
          <p:nvPr/>
        </p:nvSpPr>
        <p:spPr>
          <a:xfrm>
            <a:off x="988585" y="3802403"/>
            <a:ext cx="2564463" cy="1130890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5250D25C-9980-17C8-7C5F-4E5ADD71FA1B}"/>
              </a:ext>
            </a:extLst>
          </p:cNvPr>
          <p:cNvSpPr/>
          <p:nvPr/>
        </p:nvSpPr>
        <p:spPr>
          <a:xfrm>
            <a:off x="990921" y="3199578"/>
            <a:ext cx="2556191" cy="395576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1FE951C8-0132-630B-0937-C4305C126E4C}"/>
              </a:ext>
            </a:extLst>
          </p:cNvPr>
          <p:cNvSpPr/>
          <p:nvPr/>
        </p:nvSpPr>
        <p:spPr>
          <a:xfrm>
            <a:off x="993518" y="2594173"/>
            <a:ext cx="2566031" cy="30590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ACEABB1-3339-45E2-79A8-685875398DD7}"/>
              </a:ext>
            </a:extLst>
          </p:cNvPr>
          <p:cNvSpPr/>
          <p:nvPr/>
        </p:nvSpPr>
        <p:spPr>
          <a:xfrm>
            <a:off x="986506" y="2200472"/>
            <a:ext cx="2572892" cy="305900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ext Box 269">
            <a:extLst>
              <a:ext uri="{FF2B5EF4-FFF2-40B4-BE49-F238E27FC236}">
                <a16:creationId xmlns:a16="http://schemas.microsoft.com/office/drawing/2014/main" id="{8839E9EB-ED8D-EDA9-5415-E03EFD4E464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89904" y="3225942"/>
            <a:ext cx="5708476" cy="276618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cathode layer (</a:t>
            </a:r>
            <a:r>
              <a:rPr lang="en-GB" sz="1200" b="1" dirty="0" err="1">
                <a:effectLst/>
                <a:ea typeface="Calibri" panose="020F0502020204030204" pitchFamily="34" charset="0"/>
              </a:rPr>
              <a:t>NiO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-GDC) (</a:t>
            </a:r>
            <a:r>
              <a:rPr lang="en-GB" sz="1200" b="1" dirty="0">
                <a:ea typeface="Calibri" panose="020F0502020204030204" pitchFamily="34" charset="0"/>
              </a:rPr>
              <a:t>4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0-50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30-40% porosity – </a:t>
            </a:r>
            <a:r>
              <a:rPr lang="en-GB" sz="1200" b="1" dirty="0">
                <a:effectLst/>
                <a:highlight>
                  <a:srgbClr val="FFFF00"/>
                </a:highlight>
                <a:latin typeface="Calibri" panose="020F0502020204030204" pitchFamily="34" charset="0"/>
                <a:ea typeface="Times New Roman" panose="02020603050405020304" pitchFamily="18" charset="0"/>
              </a:rPr>
              <a:t>Dip coating</a:t>
            </a:r>
            <a:endParaRPr lang="en-GB" sz="1200" b="1" dirty="0">
              <a:effectLst/>
              <a:highlight>
                <a:srgbClr val="C0C0C0"/>
              </a:highlight>
              <a:ea typeface="Calibri" panose="020F0502020204030204" pitchFamily="34" charset="0"/>
            </a:endParaRPr>
          </a:p>
        </p:txBody>
      </p:sp>
      <p:sp>
        <p:nvSpPr>
          <p:cNvPr id="7" name="Text Box 269">
            <a:extLst>
              <a:ext uri="{FF2B5EF4-FFF2-40B4-BE49-F238E27FC236}">
                <a16:creationId xmlns:a16="http://schemas.microsoft.com/office/drawing/2014/main" id="{6A0984ED-9816-3FA8-74B5-8AA0572AA0E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4594" y="2531760"/>
            <a:ext cx="5320405" cy="319805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Dense electrolyte layer (GDC) (</a:t>
            </a:r>
            <a:r>
              <a:rPr lang="en-GB" sz="1200" b="1" dirty="0">
                <a:ea typeface="Calibri" panose="020F0502020204030204" pitchFamily="34" charset="0"/>
              </a:rPr>
              <a:t>10-20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0% porosity – </a:t>
            </a:r>
            <a:r>
              <a:rPr lang="en-GB" sz="1200" b="1" dirty="0">
                <a:effectLst/>
                <a:highlight>
                  <a:srgbClr val="FFFF00"/>
                </a:highlight>
                <a:ea typeface="Calibri" panose="020F0502020204030204" pitchFamily="34" charset="0"/>
              </a:rPr>
              <a:t>Dip coating</a:t>
            </a:r>
          </a:p>
        </p:txBody>
      </p:sp>
      <p:sp>
        <p:nvSpPr>
          <p:cNvPr id="8" name="Text Box 269">
            <a:extLst>
              <a:ext uri="{FF2B5EF4-FFF2-40B4-BE49-F238E27FC236}">
                <a16:creationId xmlns:a16="http://schemas.microsoft.com/office/drawing/2014/main" id="{9218DC73-1D05-3ED8-C076-B65FBDE9C08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93210" y="4461661"/>
            <a:ext cx="5821350" cy="321390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substrate (SS or Ti) (2.15 mm thick, 100 mm long); 50-70% porosity</a:t>
            </a:r>
            <a:endParaRPr lang="en-GB" sz="1200" b="1" dirty="0">
              <a:solidFill>
                <a:schemeClr val="accent6"/>
              </a:solidFill>
              <a:effectLst/>
              <a:ea typeface="Calibri" panose="020F0502020204030204" pitchFamily="34" charset="0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6DD5510D-F894-F6BA-7287-0666AA3F687C}"/>
              </a:ext>
            </a:extLst>
          </p:cNvPr>
          <p:cNvSpPr/>
          <p:nvPr/>
        </p:nvSpPr>
        <p:spPr>
          <a:xfrm>
            <a:off x="1085209" y="1463611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BDE40E2E-47B5-6865-A44F-E5F7A50643A5}"/>
              </a:ext>
            </a:extLst>
          </p:cNvPr>
          <p:cNvSpPr/>
          <p:nvPr/>
        </p:nvSpPr>
        <p:spPr>
          <a:xfrm>
            <a:off x="1454113" y="1464562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11D7712-ACB6-CD4B-910A-388262E2AB8F}"/>
              </a:ext>
            </a:extLst>
          </p:cNvPr>
          <p:cNvSpPr/>
          <p:nvPr/>
        </p:nvSpPr>
        <p:spPr>
          <a:xfrm>
            <a:off x="1823017" y="1464562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9D83CAE6-98D2-2B6E-B1FE-FF095DE118B1}"/>
              </a:ext>
            </a:extLst>
          </p:cNvPr>
          <p:cNvSpPr/>
          <p:nvPr/>
        </p:nvSpPr>
        <p:spPr>
          <a:xfrm>
            <a:off x="2186727" y="1465802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B85D2B6A-1DEC-BED1-C888-8A0854E86BCE}"/>
              </a:ext>
            </a:extLst>
          </p:cNvPr>
          <p:cNvSpPr/>
          <p:nvPr/>
        </p:nvSpPr>
        <p:spPr>
          <a:xfrm>
            <a:off x="2555631" y="1461990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7F0ADC4B-F2FB-CDCD-B120-C9947DABCB2A}"/>
              </a:ext>
            </a:extLst>
          </p:cNvPr>
          <p:cNvSpPr/>
          <p:nvPr/>
        </p:nvSpPr>
        <p:spPr>
          <a:xfrm>
            <a:off x="2924535" y="1461990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AC25F461-892F-726A-2625-C88E885885F1}"/>
              </a:ext>
            </a:extLst>
          </p:cNvPr>
          <p:cNvSpPr/>
          <p:nvPr/>
        </p:nvSpPr>
        <p:spPr>
          <a:xfrm>
            <a:off x="3319153" y="1465118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34" name="Connector: Elbow 33">
            <a:extLst>
              <a:ext uri="{FF2B5EF4-FFF2-40B4-BE49-F238E27FC236}">
                <a16:creationId xmlns:a16="http://schemas.microsoft.com/office/drawing/2014/main" id="{C6B3D8D6-3D48-240A-58E8-B4913B2EF208}"/>
              </a:ext>
            </a:extLst>
          </p:cNvPr>
          <p:cNvCxnSpPr>
            <a:cxnSpLocks/>
          </p:cNvCxnSpPr>
          <p:nvPr/>
        </p:nvCxnSpPr>
        <p:spPr>
          <a:xfrm rot="10800000" flipV="1">
            <a:off x="3036466" y="1060154"/>
            <a:ext cx="968329" cy="413717"/>
          </a:xfrm>
          <a:prstGeom prst="bentConnector3">
            <a:avLst>
              <a:gd name="adj1" fmla="val 99422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 Box 269">
            <a:extLst>
              <a:ext uri="{FF2B5EF4-FFF2-40B4-BE49-F238E27FC236}">
                <a16:creationId xmlns:a16="http://schemas.microsoft.com/office/drawing/2014/main" id="{470F8934-3F87-2BCC-84FC-76E50BBB7D9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004795" y="906750"/>
            <a:ext cx="3930693" cy="284836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 err="1">
                <a:effectLst/>
                <a:ea typeface="Calibri" panose="020F0502020204030204" pitchFamily="34" charset="0"/>
              </a:rPr>
              <a:t>Metasurface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(1 mm x 1 mm x 50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); 50-70% porosity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6F378093-BDD8-DB84-8C2A-F74D07CAE28C}"/>
              </a:ext>
            </a:extLst>
          </p:cNvPr>
          <p:cNvSpPr txBox="1"/>
          <p:nvPr/>
        </p:nvSpPr>
        <p:spPr>
          <a:xfrm>
            <a:off x="4234246" y="4006130"/>
            <a:ext cx="4551613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Current collector (silver mesh or silver wire wrapped)</a:t>
            </a:r>
            <a:endParaRPr lang="en-GB" sz="1200" b="1" dirty="0">
              <a:solidFill>
                <a:schemeClr val="accent6"/>
              </a:solidFill>
            </a:endParaRPr>
          </a:p>
        </p:txBody>
      </p:sp>
      <p:cxnSp>
        <p:nvCxnSpPr>
          <p:cNvPr id="45" name="Connector: Elbow 44">
            <a:extLst>
              <a:ext uri="{FF2B5EF4-FFF2-40B4-BE49-F238E27FC236}">
                <a16:creationId xmlns:a16="http://schemas.microsoft.com/office/drawing/2014/main" id="{DB5276B3-80C9-77AD-EB57-F2C0DC1A9625}"/>
              </a:ext>
            </a:extLst>
          </p:cNvPr>
          <p:cNvCxnSpPr>
            <a:cxnSpLocks/>
          </p:cNvCxnSpPr>
          <p:nvPr/>
        </p:nvCxnSpPr>
        <p:spPr>
          <a:xfrm rot="10800000">
            <a:off x="3559552" y="4353366"/>
            <a:ext cx="445243" cy="238506"/>
          </a:xfrm>
          <a:prstGeom prst="bent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Connector: Elbow 45">
            <a:extLst>
              <a:ext uri="{FF2B5EF4-FFF2-40B4-BE49-F238E27FC236}">
                <a16:creationId xmlns:a16="http://schemas.microsoft.com/office/drawing/2014/main" id="{4FA0B292-F872-B907-023E-D6A1D21270A3}"/>
              </a:ext>
            </a:extLst>
          </p:cNvPr>
          <p:cNvCxnSpPr>
            <a:cxnSpLocks/>
          </p:cNvCxnSpPr>
          <p:nvPr/>
        </p:nvCxnSpPr>
        <p:spPr>
          <a:xfrm rot="10800000">
            <a:off x="3846668" y="3961027"/>
            <a:ext cx="435181" cy="197712"/>
          </a:xfrm>
          <a:prstGeom prst="bent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9" name="Rectangle 68">
            <a:extLst>
              <a:ext uri="{FF2B5EF4-FFF2-40B4-BE49-F238E27FC236}">
                <a16:creationId xmlns:a16="http://schemas.microsoft.com/office/drawing/2014/main" id="{15D17088-A161-99DC-8566-C82800B4D6B6}"/>
              </a:ext>
            </a:extLst>
          </p:cNvPr>
          <p:cNvSpPr/>
          <p:nvPr/>
        </p:nvSpPr>
        <p:spPr>
          <a:xfrm>
            <a:off x="988585" y="3594017"/>
            <a:ext cx="2558527" cy="208683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0" name="Oval 69">
            <a:extLst>
              <a:ext uri="{FF2B5EF4-FFF2-40B4-BE49-F238E27FC236}">
                <a16:creationId xmlns:a16="http://schemas.microsoft.com/office/drawing/2014/main" id="{BFE1E4E1-B99F-86D5-BADD-65C309D180CD}"/>
              </a:ext>
            </a:extLst>
          </p:cNvPr>
          <p:cNvSpPr/>
          <p:nvPr/>
        </p:nvSpPr>
        <p:spPr>
          <a:xfrm>
            <a:off x="3308268" y="376029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1" name="Oval 70">
            <a:extLst>
              <a:ext uri="{FF2B5EF4-FFF2-40B4-BE49-F238E27FC236}">
                <a16:creationId xmlns:a16="http://schemas.microsoft.com/office/drawing/2014/main" id="{5B1426F1-B901-B3F6-5BAE-ADF0E6B117E7}"/>
              </a:ext>
            </a:extLst>
          </p:cNvPr>
          <p:cNvSpPr/>
          <p:nvPr/>
        </p:nvSpPr>
        <p:spPr>
          <a:xfrm>
            <a:off x="3470441" y="376029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2" name="Oval 71">
            <a:extLst>
              <a:ext uri="{FF2B5EF4-FFF2-40B4-BE49-F238E27FC236}">
                <a16:creationId xmlns:a16="http://schemas.microsoft.com/office/drawing/2014/main" id="{FB46C612-52A3-F25C-D52C-63E6D26C008B}"/>
              </a:ext>
            </a:extLst>
          </p:cNvPr>
          <p:cNvSpPr/>
          <p:nvPr/>
        </p:nvSpPr>
        <p:spPr>
          <a:xfrm>
            <a:off x="3142920" y="376029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3" name="Oval 72">
            <a:extLst>
              <a:ext uri="{FF2B5EF4-FFF2-40B4-BE49-F238E27FC236}">
                <a16:creationId xmlns:a16="http://schemas.microsoft.com/office/drawing/2014/main" id="{1FF9A5BD-1903-A683-8667-79FA1E44E399}"/>
              </a:ext>
            </a:extLst>
          </p:cNvPr>
          <p:cNvSpPr/>
          <p:nvPr/>
        </p:nvSpPr>
        <p:spPr>
          <a:xfrm>
            <a:off x="2979160" y="375799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4" name="Oval 73">
            <a:extLst>
              <a:ext uri="{FF2B5EF4-FFF2-40B4-BE49-F238E27FC236}">
                <a16:creationId xmlns:a16="http://schemas.microsoft.com/office/drawing/2014/main" id="{3422E548-F257-27B7-A4C0-EC62D924FBD9}"/>
              </a:ext>
            </a:extLst>
          </p:cNvPr>
          <p:cNvSpPr/>
          <p:nvPr/>
        </p:nvSpPr>
        <p:spPr>
          <a:xfrm>
            <a:off x="2649993" y="3757673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5" name="Oval 74">
            <a:extLst>
              <a:ext uri="{FF2B5EF4-FFF2-40B4-BE49-F238E27FC236}">
                <a16:creationId xmlns:a16="http://schemas.microsoft.com/office/drawing/2014/main" id="{FC6577B8-B4FB-0C10-ACDC-81744758C40D}"/>
              </a:ext>
            </a:extLst>
          </p:cNvPr>
          <p:cNvSpPr/>
          <p:nvPr/>
        </p:nvSpPr>
        <p:spPr>
          <a:xfrm>
            <a:off x="2812166" y="375767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6" name="Oval 75">
            <a:extLst>
              <a:ext uri="{FF2B5EF4-FFF2-40B4-BE49-F238E27FC236}">
                <a16:creationId xmlns:a16="http://schemas.microsoft.com/office/drawing/2014/main" id="{10186A04-6759-1C95-0F6E-F932E3474D11}"/>
              </a:ext>
            </a:extLst>
          </p:cNvPr>
          <p:cNvSpPr/>
          <p:nvPr/>
        </p:nvSpPr>
        <p:spPr>
          <a:xfrm>
            <a:off x="2484645" y="375767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7" name="Oval 76">
            <a:extLst>
              <a:ext uri="{FF2B5EF4-FFF2-40B4-BE49-F238E27FC236}">
                <a16:creationId xmlns:a16="http://schemas.microsoft.com/office/drawing/2014/main" id="{E4068990-3141-1B59-CDC4-EBC963E2408D}"/>
              </a:ext>
            </a:extLst>
          </p:cNvPr>
          <p:cNvSpPr/>
          <p:nvPr/>
        </p:nvSpPr>
        <p:spPr>
          <a:xfrm>
            <a:off x="2320885" y="375537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8" name="Oval 77">
            <a:extLst>
              <a:ext uri="{FF2B5EF4-FFF2-40B4-BE49-F238E27FC236}">
                <a16:creationId xmlns:a16="http://schemas.microsoft.com/office/drawing/2014/main" id="{2DF7A291-6714-AD03-0B53-DF224AD2FF7B}"/>
              </a:ext>
            </a:extLst>
          </p:cNvPr>
          <p:cNvSpPr/>
          <p:nvPr/>
        </p:nvSpPr>
        <p:spPr>
          <a:xfrm>
            <a:off x="1994423" y="375488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9" name="Oval 78">
            <a:extLst>
              <a:ext uri="{FF2B5EF4-FFF2-40B4-BE49-F238E27FC236}">
                <a16:creationId xmlns:a16="http://schemas.microsoft.com/office/drawing/2014/main" id="{99825472-CD76-53BE-004E-7E328BE065E7}"/>
              </a:ext>
            </a:extLst>
          </p:cNvPr>
          <p:cNvSpPr/>
          <p:nvPr/>
        </p:nvSpPr>
        <p:spPr>
          <a:xfrm>
            <a:off x="2156596" y="375488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0" name="Oval 79">
            <a:extLst>
              <a:ext uri="{FF2B5EF4-FFF2-40B4-BE49-F238E27FC236}">
                <a16:creationId xmlns:a16="http://schemas.microsoft.com/office/drawing/2014/main" id="{EBE7A38A-F6B2-30FE-EBA1-AF1E464887D9}"/>
              </a:ext>
            </a:extLst>
          </p:cNvPr>
          <p:cNvSpPr/>
          <p:nvPr/>
        </p:nvSpPr>
        <p:spPr>
          <a:xfrm>
            <a:off x="1829075" y="375488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1" name="Oval 80">
            <a:extLst>
              <a:ext uri="{FF2B5EF4-FFF2-40B4-BE49-F238E27FC236}">
                <a16:creationId xmlns:a16="http://schemas.microsoft.com/office/drawing/2014/main" id="{758028E9-5BC5-D9D0-6046-E0613E1628EE}"/>
              </a:ext>
            </a:extLst>
          </p:cNvPr>
          <p:cNvSpPr/>
          <p:nvPr/>
        </p:nvSpPr>
        <p:spPr>
          <a:xfrm>
            <a:off x="1665315" y="3752577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2" name="Oval 81">
            <a:extLst>
              <a:ext uri="{FF2B5EF4-FFF2-40B4-BE49-F238E27FC236}">
                <a16:creationId xmlns:a16="http://schemas.microsoft.com/office/drawing/2014/main" id="{4C2D6ADD-076B-D809-A06D-6E59A0B9F92E}"/>
              </a:ext>
            </a:extLst>
          </p:cNvPr>
          <p:cNvSpPr/>
          <p:nvPr/>
        </p:nvSpPr>
        <p:spPr>
          <a:xfrm>
            <a:off x="1336148" y="3752259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3" name="Oval 82">
            <a:extLst>
              <a:ext uri="{FF2B5EF4-FFF2-40B4-BE49-F238E27FC236}">
                <a16:creationId xmlns:a16="http://schemas.microsoft.com/office/drawing/2014/main" id="{84BBD97A-45F1-7C8D-12B1-6D173D1DCA61}"/>
              </a:ext>
            </a:extLst>
          </p:cNvPr>
          <p:cNvSpPr/>
          <p:nvPr/>
        </p:nvSpPr>
        <p:spPr>
          <a:xfrm>
            <a:off x="1498321" y="375226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4" name="Oval 83">
            <a:extLst>
              <a:ext uri="{FF2B5EF4-FFF2-40B4-BE49-F238E27FC236}">
                <a16:creationId xmlns:a16="http://schemas.microsoft.com/office/drawing/2014/main" id="{47301096-F8AB-8968-506A-008710FDEB73}"/>
              </a:ext>
            </a:extLst>
          </p:cNvPr>
          <p:cNvSpPr/>
          <p:nvPr/>
        </p:nvSpPr>
        <p:spPr>
          <a:xfrm>
            <a:off x="1170800" y="375226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5" name="Oval 84">
            <a:extLst>
              <a:ext uri="{FF2B5EF4-FFF2-40B4-BE49-F238E27FC236}">
                <a16:creationId xmlns:a16="http://schemas.microsoft.com/office/drawing/2014/main" id="{71A4E0E1-6BC7-2AD8-5FAA-77E596929A0F}"/>
              </a:ext>
            </a:extLst>
          </p:cNvPr>
          <p:cNvSpPr/>
          <p:nvPr/>
        </p:nvSpPr>
        <p:spPr>
          <a:xfrm>
            <a:off x="1007040" y="3749956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6" name="Connector: Elbow 85">
            <a:extLst>
              <a:ext uri="{FF2B5EF4-FFF2-40B4-BE49-F238E27FC236}">
                <a16:creationId xmlns:a16="http://schemas.microsoft.com/office/drawing/2014/main" id="{24C29B80-0B96-AB1A-E039-D6C49BF76212}"/>
              </a:ext>
            </a:extLst>
          </p:cNvPr>
          <p:cNvCxnSpPr>
            <a:cxnSpLocks/>
          </p:cNvCxnSpPr>
          <p:nvPr/>
        </p:nvCxnSpPr>
        <p:spPr>
          <a:xfrm rot="10800000">
            <a:off x="3553048" y="3679038"/>
            <a:ext cx="638176" cy="78635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9" name="TextBox 88">
            <a:extLst>
              <a:ext uri="{FF2B5EF4-FFF2-40B4-BE49-F238E27FC236}">
                <a16:creationId xmlns:a16="http://schemas.microsoft.com/office/drawing/2014/main" id="{A65B4CB2-5767-708D-30AC-66FC9192D9F3}"/>
              </a:ext>
            </a:extLst>
          </p:cNvPr>
          <p:cNvSpPr txBox="1"/>
          <p:nvPr/>
        </p:nvSpPr>
        <p:spPr>
          <a:xfrm>
            <a:off x="4138076" y="3602281"/>
            <a:ext cx="4784944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Interconnect layer (silver + </a:t>
            </a:r>
            <a:r>
              <a:rPr lang="en-GB" sz="1200" b="1" dirty="0" err="1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NiO</a:t>
            </a:r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 thin film:  ~10 microns)</a:t>
            </a:r>
            <a:endParaRPr lang="en-GB" sz="1200" b="1" dirty="0">
              <a:solidFill>
                <a:schemeClr val="accent5">
                  <a:lumMod val="75000"/>
                </a:schemeClr>
              </a:solidFill>
            </a:endParaRPr>
          </a:p>
        </p:txBody>
      </p:sp>
      <p:cxnSp>
        <p:nvCxnSpPr>
          <p:cNvPr id="90" name="Connector: Elbow 89">
            <a:extLst>
              <a:ext uri="{FF2B5EF4-FFF2-40B4-BE49-F238E27FC236}">
                <a16:creationId xmlns:a16="http://schemas.microsoft.com/office/drawing/2014/main" id="{DC29DD06-D34C-1ED3-18EE-2282BA01D8D2}"/>
              </a:ext>
            </a:extLst>
          </p:cNvPr>
          <p:cNvCxnSpPr>
            <a:cxnSpLocks/>
            <a:stCxn id="6" idx="1"/>
            <a:endCxn id="3" idx="3"/>
          </p:cNvCxnSpPr>
          <p:nvPr/>
        </p:nvCxnSpPr>
        <p:spPr>
          <a:xfrm rot="10800000" flipV="1">
            <a:off x="3547112" y="3364250"/>
            <a:ext cx="642792" cy="33115"/>
          </a:xfrm>
          <a:prstGeom prst="bentConnector3">
            <a:avLst>
              <a:gd name="adj1" fmla="val 50000"/>
            </a:avLst>
          </a:prstGeom>
          <a:ln>
            <a:solidFill>
              <a:schemeClr val="accent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3" name="Freeform: Shape 92">
            <a:extLst>
              <a:ext uri="{FF2B5EF4-FFF2-40B4-BE49-F238E27FC236}">
                <a16:creationId xmlns:a16="http://schemas.microsoft.com/office/drawing/2014/main" id="{C33C10F4-F787-2DE8-3E64-68DF43BBF8C0}"/>
              </a:ext>
            </a:extLst>
          </p:cNvPr>
          <p:cNvSpPr/>
          <p:nvPr/>
        </p:nvSpPr>
        <p:spPr>
          <a:xfrm>
            <a:off x="3497181" y="3769997"/>
            <a:ext cx="349487" cy="236133"/>
          </a:xfrm>
          <a:custGeom>
            <a:avLst/>
            <a:gdLst>
              <a:gd name="connsiteX0" fmla="*/ 0 w 358924"/>
              <a:gd name="connsiteY0" fmla="*/ 0 h 241012"/>
              <a:gd name="connsiteX1" fmla="*/ 42729 w 358924"/>
              <a:gd name="connsiteY1" fmla="*/ 17091 h 241012"/>
              <a:gd name="connsiteX2" fmla="*/ 162371 w 358924"/>
              <a:gd name="connsiteY2" fmla="*/ 25637 h 241012"/>
              <a:gd name="connsiteX3" fmla="*/ 188008 w 358924"/>
              <a:gd name="connsiteY3" fmla="*/ 76912 h 241012"/>
              <a:gd name="connsiteX4" fmla="*/ 213645 w 358924"/>
              <a:gd name="connsiteY4" fmla="*/ 102549 h 241012"/>
              <a:gd name="connsiteX5" fmla="*/ 239283 w 358924"/>
              <a:gd name="connsiteY5" fmla="*/ 153824 h 241012"/>
              <a:gd name="connsiteX6" fmla="*/ 247828 w 358924"/>
              <a:gd name="connsiteY6" fmla="*/ 179461 h 241012"/>
              <a:gd name="connsiteX7" fmla="*/ 324741 w 358924"/>
              <a:gd name="connsiteY7" fmla="*/ 239282 h 241012"/>
              <a:gd name="connsiteX8" fmla="*/ 358924 w 358924"/>
              <a:gd name="connsiteY8" fmla="*/ 239282 h 2410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8924" h="241012">
                <a:moveTo>
                  <a:pt x="0" y="0"/>
                </a:moveTo>
                <a:cubicBezTo>
                  <a:pt x="14243" y="5697"/>
                  <a:pt x="27577" y="14699"/>
                  <a:pt x="42729" y="17091"/>
                </a:cubicBezTo>
                <a:cubicBezTo>
                  <a:pt x="82222" y="23327"/>
                  <a:pt x="125400" y="10414"/>
                  <a:pt x="162371" y="25637"/>
                </a:cubicBezTo>
                <a:cubicBezTo>
                  <a:pt x="180041" y="32913"/>
                  <a:pt x="177408" y="61012"/>
                  <a:pt x="188008" y="76912"/>
                </a:cubicBezTo>
                <a:cubicBezTo>
                  <a:pt x="194712" y="86968"/>
                  <a:pt x="205099" y="94003"/>
                  <a:pt x="213645" y="102549"/>
                </a:cubicBezTo>
                <a:cubicBezTo>
                  <a:pt x="235127" y="166995"/>
                  <a:pt x="206148" y="87554"/>
                  <a:pt x="239283" y="153824"/>
                </a:cubicBezTo>
                <a:cubicBezTo>
                  <a:pt x="243311" y="161881"/>
                  <a:pt x="243800" y="171404"/>
                  <a:pt x="247828" y="179461"/>
                </a:cubicBezTo>
                <a:cubicBezTo>
                  <a:pt x="264640" y="213086"/>
                  <a:pt x="285113" y="224872"/>
                  <a:pt x="324741" y="239282"/>
                </a:cubicBezTo>
                <a:cubicBezTo>
                  <a:pt x="335449" y="243176"/>
                  <a:pt x="347530" y="239282"/>
                  <a:pt x="358924" y="239282"/>
                </a:cubicBezTo>
              </a:path>
            </a:pathLst>
          </a:cu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4" name="Rectangle 93">
            <a:extLst>
              <a:ext uri="{FF2B5EF4-FFF2-40B4-BE49-F238E27FC236}">
                <a16:creationId xmlns:a16="http://schemas.microsoft.com/office/drawing/2014/main" id="{D27FEC5C-5D92-EE2A-09BA-FB96ED8640E8}"/>
              </a:ext>
            </a:extLst>
          </p:cNvPr>
          <p:cNvSpPr/>
          <p:nvPr/>
        </p:nvSpPr>
        <p:spPr>
          <a:xfrm>
            <a:off x="990072" y="2896236"/>
            <a:ext cx="2556191" cy="30352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5" name="Text Box 269">
            <a:extLst>
              <a:ext uri="{FF2B5EF4-FFF2-40B4-BE49-F238E27FC236}">
                <a16:creationId xmlns:a16="http://schemas.microsoft.com/office/drawing/2014/main" id="{332A64B1-7C90-2AB5-3D26-C8AA42C99CF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86160" y="2874117"/>
            <a:ext cx="6004342" cy="293482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cathode functional layer (</a:t>
            </a:r>
            <a:r>
              <a:rPr lang="en-GB" sz="1200" b="1" dirty="0" err="1">
                <a:effectLst/>
                <a:ea typeface="Calibri" panose="020F0502020204030204" pitchFamily="34" charset="0"/>
              </a:rPr>
              <a:t>NiO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-GDC) (10-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0-30% porosity </a:t>
            </a:r>
            <a:r>
              <a:rPr lang="en-GB" sz="1200" b="1" dirty="0">
                <a:solidFill>
                  <a:srgbClr val="FF0000"/>
                </a:solidFill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– </a:t>
            </a:r>
            <a:r>
              <a:rPr lang="en-GB" sz="1200" b="1" dirty="0">
                <a:effectLst/>
                <a:highlight>
                  <a:srgbClr val="FFFF00"/>
                </a:highlight>
                <a:latin typeface="Calibri" panose="020F0502020204030204" pitchFamily="34" charset="0"/>
                <a:ea typeface="Times New Roman" panose="02020603050405020304" pitchFamily="18" charset="0"/>
              </a:rPr>
              <a:t>Dip coating</a:t>
            </a:r>
            <a:endParaRPr lang="en-GB" sz="1200" b="1" dirty="0">
              <a:effectLst/>
              <a:highlight>
                <a:srgbClr val="FFFF00"/>
              </a:highlight>
              <a:ea typeface="Calibri" panose="020F0502020204030204" pitchFamily="34" charset="0"/>
            </a:endParaRPr>
          </a:p>
        </p:txBody>
      </p:sp>
      <p:cxnSp>
        <p:nvCxnSpPr>
          <p:cNvPr id="96" name="Connector: Elbow 95">
            <a:extLst>
              <a:ext uri="{FF2B5EF4-FFF2-40B4-BE49-F238E27FC236}">
                <a16:creationId xmlns:a16="http://schemas.microsoft.com/office/drawing/2014/main" id="{9A69D794-0437-83DD-4C1C-CCCECFBFF7C3}"/>
              </a:ext>
            </a:extLst>
          </p:cNvPr>
          <p:cNvCxnSpPr>
            <a:cxnSpLocks/>
            <a:stCxn id="95" idx="1"/>
          </p:cNvCxnSpPr>
          <p:nvPr/>
        </p:nvCxnSpPr>
        <p:spPr>
          <a:xfrm rot="10800000" flipV="1">
            <a:off x="3564780" y="3020857"/>
            <a:ext cx="621381" cy="42151"/>
          </a:xfrm>
          <a:prstGeom prst="bentConnector3">
            <a:avLst>
              <a:gd name="adj1" fmla="val 50000"/>
            </a:avLst>
          </a:prstGeom>
          <a:ln>
            <a:solidFill>
              <a:schemeClr val="accent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7" name="Connector: Elbow 96">
            <a:extLst>
              <a:ext uri="{FF2B5EF4-FFF2-40B4-BE49-F238E27FC236}">
                <a16:creationId xmlns:a16="http://schemas.microsoft.com/office/drawing/2014/main" id="{7D2502FC-AE93-6756-7D06-80002F6CAC2C}"/>
              </a:ext>
            </a:extLst>
          </p:cNvPr>
          <p:cNvCxnSpPr>
            <a:cxnSpLocks/>
          </p:cNvCxnSpPr>
          <p:nvPr/>
        </p:nvCxnSpPr>
        <p:spPr>
          <a:xfrm rot="10800000" flipV="1">
            <a:off x="3559551" y="2706216"/>
            <a:ext cx="626610" cy="31642"/>
          </a:xfrm>
          <a:prstGeom prst="bentConnector3">
            <a:avLst>
              <a:gd name="adj1" fmla="val 50000"/>
            </a:avLst>
          </a:prstGeom>
          <a:ln>
            <a:solidFill>
              <a:schemeClr val="accent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82D9A7-B023-0723-29CA-EB01C0D440A7}"/>
              </a:ext>
            </a:extLst>
          </p:cNvPr>
          <p:cNvSpPr/>
          <p:nvPr/>
        </p:nvSpPr>
        <p:spPr>
          <a:xfrm>
            <a:off x="993518" y="2515051"/>
            <a:ext cx="2566031" cy="78129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02" name="Connector: Elbow 101">
            <a:extLst>
              <a:ext uri="{FF2B5EF4-FFF2-40B4-BE49-F238E27FC236}">
                <a16:creationId xmlns:a16="http://schemas.microsoft.com/office/drawing/2014/main" id="{61F046FE-9856-88D7-C75C-CB3F875433E0}"/>
              </a:ext>
            </a:extLst>
          </p:cNvPr>
          <p:cNvCxnSpPr>
            <a:cxnSpLocks/>
            <a:stCxn id="103" idx="1"/>
          </p:cNvCxnSpPr>
          <p:nvPr/>
        </p:nvCxnSpPr>
        <p:spPr>
          <a:xfrm rot="10800000" flipV="1">
            <a:off x="3559555" y="2456069"/>
            <a:ext cx="645040" cy="106756"/>
          </a:xfrm>
          <a:prstGeom prst="bentConnector3">
            <a:avLst>
              <a:gd name="adj1" fmla="val 50000"/>
            </a:avLst>
          </a:prstGeom>
          <a:ln>
            <a:solidFill>
              <a:schemeClr val="accent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Text Box 269">
            <a:extLst>
              <a:ext uri="{FF2B5EF4-FFF2-40B4-BE49-F238E27FC236}">
                <a16:creationId xmlns:a16="http://schemas.microsoft.com/office/drawing/2014/main" id="{8C3A245C-81C8-530A-0130-92994A7AB44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4595" y="2296166"/>
            <a:ext cx="5320403" cy="319805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Dense electrolyte double layer (YSZ) (</a:t>
            </a:r>
            <a:r>
              <a:rPr lang="en-GB" sz="1200" b="1" dirty="0">
                <a:ea typeface="Calibri" panose="020F0502020204030204" pitchFamily="34" charset="0"/>
              </a:rPr>
              <a:t>1-2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0% porosity – </a:t>
            </a:r>
            <a:r>
              <a:rPr lang="en-GB" sz="1200" b="1" dirty="0">
                <a:effectLst/>
                <a:highlight>
                  <a:srgbClr val="FFFF00"/>
                </a:highlight>
                <a:ea typeface="Calibri" panose="020F0502020204030204" pitchFamily="34" charset="0"/>
              </a:rPr>
              <a:t>Dip coating</a:t>
            </a:r>
          </a:p>
        </p:txBody>
      </p:sp>
      <p:cxnSp>
        <p:nvCxnSpPr>
          <p:cNvPr id="104" name="Connector: Elbow 103">
            <a:extLst>
              <a:ext uri="{FF2B5EF4-FFF2-40B4-BE49-F238E27FC236}">
                <a16:creationId xmlns:a16="http://schemas.microsoft.com/office/drawing/2014/main" id="{17C9DD4B-B4D2-BEC2-4C2E-3523CAE37949}"/>
              </a:ext>
            </a:extLst>
          </p:cNvPr>
          <p:cNvCxnSpPr>
            <a:cxnSpLocks/>
            <a:stCxn id="105" idx="1"/>
          </p:cNvCxnSpPr>
          <p:nvPr/>
        </p:nvCxnSpPr>
        <p:spPr>
          <a:xfrm rot="10800000" flipV="1">
            <a:off x="3559558" y="2133415"/>
            <a:ext cx="645503" cy="193431"/>
          </a:xfrm>
          <a:prstGeom prst="bentConnector3">
            <a:avLst>
              <a:gd name="adj1" fmla="val 50000"/>
            </a:avLst>
          </a:prstGeom>
          <a:ln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5" name="Text Box 269">
            <a:extLst>
              <a:ext uri="{FF2B5EF4-FFF2-40B4-BE49-F238E27FC236}">
                <a16:creationId xmlns:a16="http://schemas.microsoft.com/office/drawing/2014/main" id="{D8CA77F8-E010-691F-D592-CED2A26E67D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5060" y="1986675"/>
            <a:ext cx="6004342" cy="293482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anode functional layer (GDC-LSCF) (10-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0-30% porosity </a:t>
            </a:r>
            <a:r>
              <a:rPr lang="en-GB" sz="1200" b="1" dirty="0">
                <a:solidFill>
                  <a:srgbClr val="FF0000"/>
                </a:solidFill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– </a:t>
            </a:r>
            <a:r>
              <a:rPr lang="en-GB" sz="1200" b="1" dirty="0">
                <a:effectLst/>
                <a:highlight>
                  <a:srgbClr val="FFFF00"/>
                </a:highlight>
                <a:latin typeface="Calibri" panose="020F0502020204030204" pitchFamily="34" charset="0"/>
                <a:ea typeface="Times New Roman" panose="02020603050405020304" pitchFamily="18" charset="0"/>
              </a:rPr>
              <a:t>Dip coating</a:t>
            </a:r>
            <a:endParaRPr lang="en-GB" sz="1200" b="1" dirty="0">
              <a:effectLst/>
              <a:highlight>
                <a:srgbClr val="FFFF00"/>
              </a:highlight>
              <a:ea typeface="Calibri" panose="020F0502020204030204" pitchFamily="34" charset="0"/>
            </a:endParaRPr>
          </a:p>
        </p:txBody>
      </p:sp>
      <p:sp>
        <p:nvSpPr>
          <p:cNvPr id="106" name="Text Box 269">
            <a:extLst>
              <a:ext uri="{FF2B5EF4-FFF2-40B4-BE49-F238E27FC236}">
                <a16:creationId xmlns:a16="http://schemas.microsoft.com/office/drawing/2014/main" id="{0EB3F0FC-FA34-ED32-6E34-B71E8399BB5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82176" y="1674515"/>
            <a:ext cx="6243254" cy="276618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anode layer (GDC-LSCF) (</a:t>
            </a:r>
            <a:r>
              <a:rPr lang="en-GB" sz="1200" b="1" dirty="0">
                <a:ea typeface="Calibri" panose="020F0502020204030204" pitchFamily="34" charset="0"/>
              </a:rPr>
              <a:t>4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0-50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30-40% porosity - </a:t>
            </a:r>
            <a:r>
              <a:rPr lang="en-GB" sz="1200" b="1" dirty="0">
                <a:effectLst/>
                <a:highlight>
                  <a:srgbClr val="FFFF00"/>
                </a:highlight>
                <a:latin typeface="Calibri" panose="020F0502020204030204" pitchFamily="34" charset="0"/>
                <a:ea typeface="Times New Roman" panose="02020603050405020304" pitchFamily="18" charset="0"/>
              </a:rPr>
              <a:t>Dip coating</a:t>
            </a:r>
            <a:endParaRPr lang="en-GB" sz="1200" b="1" dirty="0">
              <a:effectLst/>
              <a:highlight>
                <a:srgbClr val="C0C0C0"/>
              </a:highlight>
              <a:ea typeface="Calibri" panose="020F0502020204030204" pitchFamily="34" charset="0"/>
            </a:endParaRPr>
          </a:p>
        </p:txBody>
      </p:sp>
      <p:sp>
        <p:nvSpPr>
          <p:cNvPr id="107" name="Rectangle 106">
            <a:extLst>
              <a:ext uri="{FF2B5EF4-FFF2-40B4-BE49-F238E27FC236}">
                <a16:creationId xmlns:a16="http://schemas.microsoft.com/office/drawing/2014/main" id="{C2BE8B92-3976-6DD0-0BAC-ECDA5EF11F14}"/>
              </a:ext>
            </a:extLst>
          </p:cNvPr>
          <p:cNvSpPr/>
          <p:nvPr/>
        </p:nvSpPr>
        <p:spPr>
          <a:xfrm>
            <a:off x="984972" y="1806220"/>
            <a:ext cx="2572892" cy="394628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16" name="Connector: Elbow 115">
            <a:extLst>
              <a:ext uri="{FF2B5EF4-FFF2-40B4-BE49-F238E27FC236}">
                <a16:creationId xmlns:a16="http://schemas.microsoft.com/office/drawing/2014/main" id="{9FA7F31D-7D05-49DA-170B-C225CA06998F}"/>
              </a:ext>
            </a:extLst>
          </p:cNvPr>
          <p:cNvCxnSpPr>
            <a:cxnSpLocks/>
            <a:stCxn id="106" idx="1"/>
          </p:cNvCxnSpPr>
          <p:nvPr/>
        </p:nvCxnSpPr>
        <p:spPr>
          <a:xfrm rot="10800000" flipV="1">
            <a:off x="3570492" y="1812824"/>
            <a:ext cx="611684" cy="177568"/>
          </a:xfrm>
          <a:prstGeom prst="bentConnector3">
            <a:avLst>
              <a:gd name="adj1" fmla="val 50000"/>
            </a:avLst>
          </a:prstGeom>
          <a:ln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1" name="Connector: Elbow 120">
            <a:extLst>
              <a:ext uri="{FF2B5EF4-FFF2-40B4-BE49-F238E27FC236}">
                <a16:creationId xmlns:a16="http://schemas.microsoft.com/office/drawing/2014/main" id="{94664C4D-D932-04C7-2274-A4F4B54FEB39}"/>
              </a:ext>
            </a:extLst>
          </p:cNvPr>
          <p:cNvCxnSpPr>
            <a:cxnSpLocks/>
          </p:cNvCxnSpPr>
          <p:nvPr/>
        </p:nvCxnSpPr>
        <p:spPr>
          <a:xfrm rot="10800000" flipV="1">
            <a:off x="3567445" y="1372209"/>
            <a:ext cx="600722" cy="253537"/>
          </a:xfrm>
          <a:prstGeom prst="bentConnector3">
            <a:avLst>
              <a:gd name="adj1" fmla="val 61381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1" name="TextBox 140">
            <a:extLst>
              <a:ext uri="{FF2B5EF4-FFF2-40B4-BE49-F238E27FC236}">
                <a16:creationId xmlns:a16="http://schemas.microsoft.com/office/drawing/2014/main" id="{6E424CAA-39FF-D835-F104-13746B9ABD08}"/>
              </a:ext>
            </a:extLst>
          </p:cNvPr>
          <p:cNvSpPr txBox="1"/>
          <p:nvPr/>
        </p:nvSpPr>
        <p:spPr>
          <a:xfrm>
            <a:off x="4128132" y="1202362"/>
            <a:ext cx="479488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Current collector (silver mesh or silver wire wrapped) </a:t>
            </a:r>
            <a:endParaRPr lang="en-GB" sz="1200" b="1" dirty="0"/>
          </a:p>
        </p:txBody>
      </p:sp>
      <p:sp>
        <p:nvSpPr>
          <p:cNvPr id="146" name="Oval 145">
            <a:extLst>
              <a:ext uri="{FF2B5EF4-FFF2-40B4-BE49-F238E27FC236}">
                <a16:creationId xmlns:a16="http://schemas.microsoft.com/office/drawing/2014/main" id="{2305DB61-85FB-4B86-612F-39D34581AC9B}"/>
              </a:ext>
            </a:extLst>
          </p:cNvPr>
          <p:cNvSpPr/>
          <p:nvPr/>
        </p:nvSpPr>
        <p:spPr>
          <a:xfrm>
            <a:off x="3331127" y="159592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7" name="Oval 146">
            <a:extLst>
              <a:ext uri="{FF2B5EF4-FFF2-40B4-BE49-F238E27FC236}">
                <a16:creationId xmlns:a16="http://schemas.microsoft.com/office/drawing/2014/main" id="{F38D7C8A-91DF-A9F5-65C0-1665D17F478F}"/>
              </a:ext>
            </a:extLst>
          </p:cNvPr>
          <p:cNvSpPr/>
          <p:nvPr/>
        </p:nvSpPr>
        <p:spPr>
          <a:xfrm>
            <a:off x="3493300" y="159592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8" name="Oval 147">
            <a:extLst>
              <a:ext uri="{FF2B5EF4-FFF2-40B4-BE49-F238E27FC236}">
                <a16:creationId xmlns:a16="http://schemas.microsoft.com/office/drawing/2014/main" id="{82DF8A8F-97E1-01F3-3481-0179F78FFBF0}"/>
              </a:ext>
            </a:extLst>
          </p:cNvPr>
          <p:cNvSpPr/>
          <p:nvPr/>
        </p:nvSpPr>
        <p:spPr>
          <a:xfrm>
            <a:off x="3165779" y="159592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9" name="Oval 148">
            <a:extLst>
              <a:ext uri="{FF2B5EF4-FFF2-40B4-BE49-F238E27FC236}">
                <a16:creationId xmlns:a16="http://schemas.microsoft.com/office/drawing/2014/main" id="{1FC73808-EA29-B996-863A-BC72C49DAD74}"/>
              </a:ext>
            </a:extLst>
          </p:cNvPr>
          <p:cNvSpPr/>
          <p:nvPr/>
        </p:nvSpPr>
        <p:spPr>
          <a:xfrm>
            <a:off x="3002019" y="159362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0" name="Oval 149">
            <a:extLst>
              <a:ext uri="{FF2B5EF4-FFF2-40B4-BE49-F238E27FC236}">
                <a16:creationId xmlns:a16="http://schemas.microsoft.com/office/drawing/2014/main" id="{0D71B493-DD3B-70B3-1603-2C853E96151A}"/>
              </a:ext>
            </a:extLst>
          </p:cNvPr>
          <p:cNvSpPr/>
          <p:nvPr/>
        </p:nvSpPr>
        <p:spPr>
          <a:xfrm>
            <a:off x="2672852" y="1593303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1" name="Oval 150">
            <a:extLst>
              <a:ext uri="{FF2B5EF4-FFF2-40B4-BE49-F238E27FC236}">
                <a16:creationId xmlns:a16="http://schemas.microsoft.com/office/drawing/2014/main" id="{2CE38F63-9D4D-D96F-A8F6-8151639F578E}"/>
              </a:ext>
            </a:extLst>
          </p:cNvPr>
          <p:cNvSpPr/>
          <p:nvPr/>
        </p:nvSpPr>
        <p:spPr>
          <a:xfrm>
            <a:off x="2835025" y="159330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2" name="Oval 151">
            <a:extLst>
              <a:ext uri="{FF2B5EF4-FFF2-40B4-BE49-F238E27FC236}">
                <a16:creationId xmlns:a16="http://schemas.microsoft.com/office/drawing/2014/main" id="{8F5A65A2-B763-A93B-0BB8-D2AD93BC63F5}"/>
              </a:ext>
            </a:extLst>
          </p:cNvPr>
          <p:cNvSpPr/>
          <p:nvPr/>
        </p:nvSpPr>
        <p:spPr>
          <a:xfrm>
            <a:off x="2507504" y="159330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3" name="Oval 152">
            <a:extLst>
              <a:ext uri="{FF2B5EF4-FFF2-40B4-BE49-F238E27FC236}">
                <a16:creationId xmlns:a16="http://schemas.microsoft.com/office/drawing/2014/main" id="{61C4D824-83E1-2049-3C28-1BC2865D2975}"/>
              </a:ext>
            </a:extLst>
          </p:cNvPr>
          <p:cNvSpPr/>
          <p:nvPr/>
        </p:nvSpPr>
        <p:spPr>
          <a:xfrm>
            <a:off x="2343744" y="159100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4" name="Oval 153">
            <a:extLst>
              <a:ext uri="{FF2B5EF4-FFF2-40B4-BE49-F238E27FC236}">
                <a16:creationId xmlns:a16="http://schemas.microsoft.com/office/drawing/2014/main" id="{7012CAB0-2CD7-FEE6-ABED-8B3E27A42864}"/>
              </a:ext>
            </a:extLst>
          </p:cNvPr>
          <p:cNvSpPr/>
          <p:nvPr/>
        </p:nvSpPr>
        <p:spPr>
          <a:xfrm>
            <a:off x="2017282" y="159051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5" name="Oval 154">
            <a:extLst>
              <a:ext uri="{FF2B5EF4-FFF2-40B4-BE49-F238E27FC236}">
                <a16:creationId xmlns:a16="http://schemas.microsoft.com/office/drawing/2014/main" id="{434BC51F-060C-8BF9-4B9F-DD38A3F21982}"/>
              </a:ext>
            </a:extLst>
          </p:cNvPr>
          <p:cNvSpPr/>
          <p:nvPr/>
        </p:nvSpPr>
        <p:spPr>
          <a:xfrm>
            <a:off x="2179455" y="159051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6" name="Oval 155">
            <a:extLst>
              <a:ext uri="{FF2B5EF4-FFF2-40B4-BE49-F238E27FC236}">
                <a16:creationId xmlns:a16="http://schemas.microsoft.com/office/drawing/2014/main" id="{E1D74BB4-0E27-408D-8D7B-C17D73A6CB1B}"/>
              </a:ext>
            </a:extLst>
          </p:cNvPr>
          <p:cNvSpPr/>
          <p:nvPr/>
        </p:nvSpPr>
        <p:spPr>
          <a:xfrm>
            <a:off x="1851934" y="159051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7" name="Oval 156">
            <a:extLst>
              <a:ext uri="{FF2B5EF4-FFF2-40B4-BE49-F238E27FC236}">
                <a16:creationId xmlns:a16="http://schemas.microsoft.com/office/drawing/2014/main" id="{D2F2015A-F612-1EE9-3F3F-0934532636E7}"/>
              </a:ext>
            </a:extLst>
          </p:cNvPr>
          <p:cNvSpPr/>
          <p:nvPr/>
        </p:nvSpPr>
        <p:spPr>
          <a:xfrm>
            <a:off x="1688174" y="1588207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8" name="Oval 157">
            <a:extLst>
              <a:ext uri="{FF2B5EF4-FFF2-40B4-BE49-F238E27FC236}">
                <a16:creationId xmlns:a16="http://schemas.microsoft.com/office/drawing/2014/main" id="{977D55BC-58F6-33E9-EB1D-DA5CEE0493C8}"/>
              </a:ext>
            </a:extLst>
          </p:cNvPr>
          <p:cNvSpPr/>
          <p:nvPr/>
        </p:nvSpPr>
        <p:spPr>
          <a:xfrm>
            <a:off x="1359007" y="1587889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9" name="Oval 158">
            <a:extLst>
              <a:ext uri="{FF2B5EF4-FFF2-40B4-BE49-F238E27FC236}">
                <a16:creationId xmlns:a16="http://schemas.microsoft.com/office/drawing/2014/main" id="{FA5D4CB1-651A-F954-A8DC-F8B6988E4E1E}"/>
              </a:ext>
            </a:extLst>
          </p:cNvPr>
          <p:cNvSpPr/>
          <p:nvPr/>
        </p:nvSpPr>
        <p:spPr>
          <a:xfrm>
            <a:off x="1521180" y="158789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0" name="Oval 159">
            <a:extLst>
              <a:ext uri="{FF2B5EF4-FFF2-40B4-BE49-F238E27FC236}">
                <a16:creationId xmlns:a16="http://schemas.microsoft.com/office/drawing/2014/main" id="{1655A5B4-F130-2334-202F-731CA3297549}"/>
              </a:ext>
            </a:extLst>
          </p:cNvPr>
          <p:cNvSpPr/>
          <p:nvPr/>
        </p:nvSpPr>
        <p:spPr>
          <a:xfrm>
            <a:off x="1193659" y="158789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1" name="Oval 160">
            <a:extLst>
              <a:ext uri="{FF2B5EF4-FFF2-40B4-BE49-F238E27FC236}">
                <a16:creationId xmlns:a16="http://schemas.microsoft.com/office/drawing/2014/main" id="{9AD41FE0-EF18-9B6E-9118-DAB4666AE9E2}"/>
              </a:ext>
            </a:extLst>
          </p:cNvPr>
          <p:cNvSpPr/>
          <p:nvPr/>
        </p:nvSpPr>
        <p:spPr>
          <a:xfrm>
            <a:off x="1029899" y="1585586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67" name="Straight Arrow Connector 166">
            <a:extLst>
              <a:ext uri="{FF2B5EF4-FFF2-40B4-BE49-F238E27FC236}">
                <a16:creationId xmlns:a16="http://schemas.microsoft.com/office/drawing/2014/main" id="{A86CBB1B-6666-6F85-81CE-1E01855177FB}"/>
              </a:ext>
            </a:extLst>
          </p:cNvPr>
          <p:cNvCxnSpPr>
            <a:cxnSpLocks/>
          </p:cNvCxnSpPr>
          <p:nvPr/>
        </p:nvCxnSpPr>
        <p:spPr>
          <a:xfrm>
            <a:off x="771073" y="1426042"/>
            <a:ext cx="0" cy="237636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9" name="Straight Connector 168">
            <a:extLst>
              <a:ext uri="{FF2B5EF4-FFF2-40B4-BE49-F238E27FC236}">
                <a16:creationId xmlns:a16="http://schemas.microsoft.com/office/drawing/2014/main" id="{5922A544-2F7B-94B0-8734-CA462187B259}"/>
              </a:ext>
            </a:extLst>
          </p:cNvPr>
          <p:cNvCxnSpPr>
            <a:cxnSpLocks/>
          </p:cNvCxnSpPr>
          <p:nvPr/>
        </p:nvCxnSpPr>
        <p:spPr>
          <a:xfrm>
            <a:off x="429241" y="3802403"/>
            <a:ext cx="555731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0" name="Straight Connector 169">
            <a:extLst>
              <a:ext uri="{FF2B5EF4-FFF2-40B4-BE49-F238E27FC236}">
                <a16:creationId xmlns:a16="http://schemas.microsoft.com/office/drawing/2014/main" id="{0C8E37FE-2F18-A25E-4980-629C9574073B}"/>
              </a:ext>
            </a:extLst>
          </p:cNvPr>
          <p:cNvCxnSpPr>
            <a:cxnSpLocks/>
          </p:cNvCxnSpPr>
          <p:nvPr/>
        </p:nvCxnSpPr>
        <p:spPr>
          <a:xfrm>
            <a:off x="519887" y="1426042"/>
            <a:ext cx="555731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1" name="Straight Connector 170">
            <a:extLst>
              <a:ext uri="{FF2B5EF4-FFF2-40B4-BE49-F238E27FC236}">
                <a16:creationId xmlns:a16="http://schemas.microsoft.com/office/drawing/2014/main" id="{3A0D7DD8-47FB-0B64-494E-B4FFA5979F22}"/>
              </a:ext>
            </a:extLst>
          </p:cNvPr>
          <p:cNvCxnSpPr>
            <a:cxnSpLocks/>
          </p:cNvCxnSpPr>
          <p:nvPr/>
        </p:nvCxnSpPr>
        <p:spPr>
          <a:xfrm>
            <a:off x="429241" y="4921546"/>
            <a:ext cx="555731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3" name="Straight Arrow Connector 172">
            <a:extLst>
              <a:ext uri="{FF2B5EF4-FFF2-40B4-BE49-F238E27FC236}">
                <a16:creationId xmlns:a16="http://schemas.microsoft.com/office/drawing/2014/main" id="{9F26357C-87F3-D777-08BA-A22942C76490}"/>
              </a:ext>
            </a:extLst>
          </p:cNvPr>
          <p:cNvCxnSpPr>
            <a:cxnSpLocks/>
          </p:cNvCxnSpPr>
          <p:nvPr/>
        </p:nvCxnSpPr>
        <p:spPr>
          <a:xfrm>
            <a:off x="771073" y="3795675"/>
            <a:ext cx="0" cy="1137618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5" name="TextBox 174">
            <a:extLst>
              <a:ext uri="{FF2B5EF4-FFF2-40B4-BE49-F238E27FC236}">
                <a16:creationId xmlns:a16="http://schemas.microsoft.com/office/drawing/2014/main" id="{C22F5CDE-66E2-6287-7075-1563693B8687}"/>
              </a:ext>
            </a:extLst>
          </p:cNvPr>
          <p:cNvSpPr txBox="1"/>
          <p:nvPr/>
        </p:nvSpPr>
        <p:spPr>
          <a:xfrm rot="16200000">
            <a:off x="-203670" y="2601757"/>
            <a:ext cx="161513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14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230 microns</a:t>
            </a:r>
            <a:endParaRPr lang="en-GB" sz="1400" dirty="0"/>
          </a:p>
        </p:txBody>
      </p:sp>
      <p:sp>
        <p:nvSpPr>
          <p:cNvPr id="176" name="TextBox 175">
            <a:extLst>
              <a:ext uri="{FF2B5EF4-FFF2-40B4-BE49-F238E27FC236}">
                <a16:creationId xmlns:a16="http://schemas.microsoft.com/office/drawing/2014/main" id="{350BD4BF-01D0-EDD6-EC4D-3C3721E5AE48}"/>
              </a:ext>
            </a:extLst>
          </p:cNvPr>
          <p:cNvSpPr txBox="1"/>
          <p:nvPr/>
        </p:nvSpPr>
        <p:spPr>
          <a:xfrm rot="16200000">
            <a:off x="50285" y="4231141"/>
            <a:ext cx="1119143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1400" b="1" dirty="0">
                <a:latin typeface="Calibri" panose="020F0502020204030204" pitchFamily="34" charset="0"/>
                <a:ea typeface="Times New Roman" panose="02020603050405020304" pitchFamily="18" charset="0"/>
              </a:rPr>
              <a:t>2.15 mm</a:t>
            </a:r>
            <a:endParaRPr lang="en-GB" sz="1400" dirty="0"/>
          </a:p>
        </p:txBody>
      </p:sp>
      <p:sp>
        <p:nvSpPr>
          <p:cNvPr id="187" name="Arrow: Curved Up 186">
            <a:extLst>
              <a:ext uri="{FF2B5EF4-FFF2-40B4-BE49-F238E27FC236}">
                <a16:creationId xmlns:a16="http://schemas.microsoft.com/office/drawing/2014/main" id="{1F551A90-56A6-9C1D-ACF7-49688C09FBA8}"/>
              </a:ext>
            </a:extLst>
          </p:cNvPr>
          <p:cNvSpPr/>
          <p:nvPr/>
        </p:nvSpPr>
        <p:spPr>
          <a:xfrm>
            <a:off x="1627812" y="949969"/>
            <a:ext cx="1194216" cy="460078"/>
          </a:xfrm>
          <a:prstGeom prst="curved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88" name="TextBox 187">
            <a:extLst>
              <a:ext uri="{FF2B5EF4-FFF2-40B4-BE49-F238E27FC236}">
                <a16:creationId xmlns:a16="http://schemas.microsoft.com/office/drawing/2014/main" id="{EF82DB4B-5FD5-4AD4-061F-E4C7B55FA779}"/>
              </a:ext>
            </a:extLst>
          </p:cNvPr>
          <p:cNvSpPr txBox="1"/>
          <p:nvPr/>
        </p:nvSpPr>
        <p:spPr>
          <a:xfrm>
            <a:off x="1758175" y="661679"/>
            <a:ext cx="91313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Air flow</a:t>
            </a:r>
          </a:p>
        </p:txBody>
      </p:sp>
      <p:sp>
        <p:nvSpPr>
          <p:cNvPr id="189" name="Arrow: Curved Up 188">
            <a:extLst>
              <a:ext uri="{FF2B5EF4-FFF2-40B4-BE49-F238E27FC236}">
                <a16:creationId xmlns:a16="http://schemas.microsoft.com/office/drawing/2014/main" id="{AC6751F9-6940-E9EB-1C35-735571178FD5}"/>
              </a:ext>
            </a:extLst>
          </p:cNvPr>
          <p:cNvSpPr/>
          <p:nvPr/>
        </p:nvSpPr>
        <p:spPr>
          <a:xfrm rot="10800000">
            <a:off x="1589619" y="5153292"/>
            <a:ext cx="1194216" cy="460078"/>
          </a:xfrm>
          <a:prstGeom prst="curved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90" name="TextBox 189">
            <a:extLst>
              <a:ext uri="{FF2B5EF4-FFF2-40B4-BE49-F238E27FC236}">
                <a16:creationId xmlns:a16="http://schemas.microsoft.com/office/drawing/2014/main" id="{D0529E64-DC48-9B3B-B438-33F864B2CEA1}"/>
              </a:ext>
            </a:extLst>
          </p:cNvPr>
          <p:cNvSpPr txBox="1"/>
          <p:nvPr/>
        </p:nvSpPr>
        <p:spPr>
          <a:xfrm>
            <a:off x="2372810" y="5613371"/>
            <a:ext cx="10029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Steam in</a:t>
            </a:r>
          </a:p>
        </p:txBody>
      </p:sp>
      <p:sp>
        <p:nvSpPr>
          <p:cNvPr id="191" name="TextBox 190">
            <a:extLst>
              <a:ext uri="{FF2B5EF4-FFF2-40B4-BE49-F238E27FC236}">
                <a16:creationId xmlns:a16="http://schemas.microsoft.com/office/drawing/2014/main" id="{ED10016C-3338-A9E1-B24E-442F04390D23}"/>
              </a:ext>
            </a:extLst>
          </p:cNvPr>
          <p:cNvSpPr txBox="1"/>
          <p:nvPr/>
        </p:nvSpPr>
        <p:spPr>
          <a:xfrm>
            <a:off x="1082987" y="5591781"/>
            <a:ext cx="114877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Steam out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0382309C-89FA-7E72-CCF3-D71E17E519A0}"/>
              </a:ext>
            </a:extLst>
          </p:cNvPr>
          <p:cNvSpPr/>
          <p:nvPr/>
        </p:nvSpPr>
        <p:spPr>
          <a:xfrm>
            <a:off x="987736" y="1643129"/>
            <a:ext cx="2558527" cy="158240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B96E1B0-B3DB-416C-AC49-3969C252A35E}"/>
              </a:ext>
            </a:extLst>
          </p:cNvPr>
          <p:cNvSpPr txBox="1"/>
          <p:nvPr/>
        </p:nvSpPr>
        <p:spPr>
          <a:xfrm>
            <a:off x="4189904" y="1402994"/>
            <a:ext cx="5892626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Interconnect layer (silver + GDC thin film:  ~10 microns); 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30-40% porosity</a:t>
            </a:r>
            <a:endParaRPr lang="en-GB" sz="1200" b="1" dirty="0">
              <a:solidFill>
                <a:schemeClr val="accent1"/>
              </a:solidFill>
            </a:endParaRPr>
          </a:p>
        </p:txBody>
      </p:sp>
      <p:cxnSp>
        <p:nvCxnSpPr>
          <p:cNvPr id="11" name="Connector: Elbow 10">
            <a:extLst>
              <a:ext uri="{FF2B5EF4-FFF2-40B4-BE49-F238E27FC236}">
                <a16:creationId xmlns:a16="http://schemas.microsoft.com/office/drawing/2014/main" id="{35946737-766D-F116-FD3D-6DBF537D39AD}"/>
              </a:ext>
            </a:extLst>
          </p:cNvPr>
          <p:cNvCxnSpPr>
            <a:cxnSpLocks/>
            <a:stCxn id="10" idx="1"/>
          </p:cNvCxnSpPr>
          <p:nvPr/>
        </p:nvCxnSpPr>
        <p:spPr>
          <a:xfrm rot="10800000" flipV="1">
            <a:off x="3591406" y="1541494"/>
            <a:ext cx="598499" cy="185244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>
            <a:extLst>
              <a:ext uri="{FF2B5EF4-FFF2-40B4-BE49-F238E27FC236}">
                <a16:creationId xmlns:a16="http://schemas.microsoft.com/office/drawing/2014/main" id="{898B831E-14BC-0EEE-C694-68869B351CE2}"/>
              </a:ext>
            </a:extLst>
          </p:cNvPr>
          <p:cNvSpPr txBox="1"/>
          <p:nvPr/>
        </p:nvSpPr>
        <p:spPr>
          <a:xfrm>
            <a:off x="5321429" y="250295"/>
            <a:ext cx="20921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highlight>
                  <a:srgbClr val="00FF00"/>
                </a:highlight>
              </a:rPr>
              <a:t>Plan A – Dip coating</a:t>
            </a:r>
          </a:p>
        </p:txBody>
      </p:sp>
    </p:spTree>
    <p:extLst>
      <p:ext uri="{BB962C8B-B14F-4D97-AF65-F5344CB8AC3E}">
        <p14:creationId xmlns:p14="http://schemas.microsoft.com/office/powerpoint/2010/main" val="418989957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CE2274CE-39DF-C6C1-1A96-CFE369B4D5E4}"/>
              </a:ext>
            </a:extLst>
          </p:cNvPr>
          <p:cNvSpPr/>
          <p:nvPr/>
        </p:nvSpPr>
        <p:spPr>
          <a:xfrm>
            <a:off x="988585" y="3802403"/>
            <a:ext cx="2564463" cy="1130890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5250D25C-9980-17C8-7C5F-4E5ADD71FA1B}"/>
              </a:ext>
            </a:extLst>
          </p:cNvPr>
          <p:cNvSpPr/>
          <p:nvPr/>
        </p:nvSpPr>
        <p:spPr>
          <a:xfrm>
            <a:off x="990921" y="3199578"/>
            <a:ext cx="2556191" cy="395576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1FE951C8-0132-630B-0937-C4305C126E4C}"/>
              </a:ext>
            </a:extLst>
          </p:cNvPr>
          <p:cNvSpPr/>
          <p:nvPr/>
        </p:nvSpPr>
        <p:spPr>
          <a:xfrm>
            <a:off x="993518" y="2594173"/>
            <a:ext cx="2566031" cy="305900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DACEABB1-3339-45E2-79A8-685875398DD7}"/>
              </a:ext>
            </a:extLst>
          </p:cNvPr>
          <p:cNvSpPr/>
          <p:nvPr/>
        </p:nvSpPr>
        <p:spPr>
          <a:xfrm>
            <a:off x="986506" y="2200472"/>
            <a:ext cx="2572892" cy="305900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Text Box 269">
            <a:extLst>
              <a:ext uri="{FF2B5EF4-FFF2-40B4-BE49-F238E27FC236}">
                <a16:creationId xmlns:a16="http://schemas.microsoft.com/office/drawing/2014/main" id="{8839E9EB-ED8D-EDA9-5415-E03EFD4E464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89904" y="3225942"/>
            <a:ext cx="5708476" cy="276618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cathode layer (</a:t>
            </a:r>
            <a:r>
              <a:rPr lang="en-GB" sz="1200" b="1" dirty="0" err="1">
                <a:effectLst/>
                <a:ea typeface="Calibri" panose="020F0502020204030204" pitchFamily="34" charset="0"/>
              </a:rPr>
              <a:t>NiO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-YSZ) (</a:t>
            </a:r>
            <a:r>
              <a:rPr lang="en-GB" sz="1200" b="1" dirty="0">
                <a:ea typeface="Calibri" panose="020F0502020204030204" pitchFamily="34" charset="0"/>
              </a:rPr>
              <a:t>4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0-50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30-40% porosity – </a:t>
            </a:r>
            <a:r>
              <a:rPr lang="en-GB" sz="1200" b="1" dirty="0">
                <a:effectLst/>
                <a:highlight>
                  <a:srgbClr val="C0C0C0"/>
                </a:highlight>
                <a:ea typeface="Calibri" panose="020F0502020204030204" pitchFamily="34" charset="0"/>
              </a:rPr>
              <a:t>Thermal spray </a:t>
            </a:r>
          </a:p>
        </p:txBody>
      </p:sp>
      <p:sp>
        <p:nvSpPr>
          <p:cNvPr id="7" name="Text Box 269">
            <a:extLst>
              <a:ext uri="{FF2B5EF4-FFF2-40B4-BE49-F238E27FC236}">
                <a16:creationId xmlns:a16="http://schemas.microsoft.com/office/drawing/2014/main" id="{6A0984ED-9816-3FA8-74B5-8AA0572AA0E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4595" y="2531760"/>
            <a:ext cx="4821960" cy="319805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Dense electrolyte layer (YSZ) (</a:t>
            </a:r>
            <a:r>
              <a:rPr lang="en-GB" sz="1200" b="1" dirty="0">
                <a:ea typeface="Calibri" panose="020F0502020204030204" pitchFamily="34" charset="0"/>
              </a:rPr>
              <a:t>10-20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0% porosity – </a:t>
            </a:r>
            <a:r>
              <a:rPr lang="en-GB" sz="1200" b="1" dirty="0">
                <a:effectLst/>
                <a:highlight>
                  <a:srgbClr val="FFFF00"/>
                </a:highlight>
                <a:ea typeface="Calibri" panose="020F0502020204030204" pitchFamily="34" charset="0"/>
              </a:rPr>
              <a:t>Dip coating</a:t>
            </a:r>
          </a:p>
        </p:txBody>
      </p:sp>
      <p:sp>
        <p:nvSpPr>
          <p:cNvPr id="8" name="Text Box 269">
            <a:extLst>
              <a:ext uri="{FF2B5EF4-FFF2-40B4-BE49-F238E27FC236}">
                <a16:creationId xmlns:a16="http://schemas.microsoft.com/office/drawing/2014/main" id="{9218DC73-1D05-3ED8-C076-B65FBDE9C08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993210" y="4461661"/>
            <a:ext cx="5821350" cy="321390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substrate (SS or Ti) (2.15 mm thick, 100 mm long); 50-70% porosity</a:t>
            </a:r>
            <a:endParaRPr lang="en-GB" sz="1200" b="1" dirty="0">
              <a:solidFill>
                <a:schemeClr val="accent6"/>
              </a:solidFill>
              <a:effectLst/>
              <a:ea typeface="Calibri" panose="020F0502020204030204" pitchFamily="34" charset="0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6DD5510D-F894-F6BA-7287-0666AA3F687C}"/>
              </a:ext>
            </a:extLst>
          </p:cNvPr>
          <p:cNvSpPr/>
          <p:nvPr/>
        </p:nvSpPr>
        <p:spPr>
          <a:xfrm>
            <a:off x="1085209" y="1463611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BDE40E2E-47B5-6865-A44F-E5F7A50643A5}"/>
              </a:ext>
            </a:extLst>
          </p:cNvPr>
          <p:cNvSpPr/>
          <p:nvPr/>
        </p:nvSpPr>
        <p:spPr>
          <a:xfrm>
            <a:off x="1454113" y="1464562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11D7712-ACB6-CD4B-910A-388262E2AB8F}"/>
              </a:ext>
            </a:extLst>
          </p:cNvPr>
          <p:cNvSpPr/>
          <p:nvPr/>
        </p:nvSpPr>
        <p:spPr>
          <a:xfrm>
            <a:off x="1823017" y="1464562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9D83CAE6-98D2-2B6E-B1FE-FF095DE118B1}"/>
              </a:ext>
            </a:extLst>
          </p:cNvPr>
          <p:cNvSpPr/>
          <p:nvPr/>
        </p:nvSpPr>
        <p:spPr>
          <a:xfrm>
            <a:off x="2186727" y="1465802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B85D2B6A-1DEC-BED1-C888-8A0854E86BCE}"/>
              </a:ext>
            </a:extLst>
          </p:cNvPr>
          <p:cNvSpPr/>
          <p:nvPr/>
        </p:nvSpPr>
        <p:spPr>
          <a:xfrm>
            <a:off x="2555631" y="1461990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7F0ADC4B-F2FB-CDCD-B120-C9947DABCB2A}"/>
              </a:ext>
            </a:extLst>
          </p:cNvPr>
          <p:cNvSpPr/>
          <p:nvPr/>
        </p:nvSpPr>
        <p:spPr>
          <a:xfrm>
            <a:off x="2924535" y="1461990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AC25F461-892F-726A-2625-C88E885885F1}"/>
              </a:ext>
            </a:extLst>
          </p:cNvPr>
          <p:cNvSpPr/>
          <p:nvPr/>
        </p:nvSpPr>
        <p:spPr>
          <a:xfrm>
            <a:off x="3319153" y="1465118"/>
            <a:ext cx="176072" cy="178622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34" name="Connector: Elbow 33">
            <a:extLst>
              <a:ext uri="{FF2B5EF4-FFF2-40B4-BE49-F238E27FC236}">
                <a16:creationId xmlns:a16="http://schemas.microsoft.com/office/drawing/2014/main" id="{C6B3D8D6-3D48-240A-58E8-B4913B2EF208}"/>
              </a:ext>
            </a:extLst>
          </p:cNvPr>
          <p:cNvCxnSpPr>
            <a:cxnSpLocks/>
          </p:cNvCxnSpPr>
          <p:nvPr/>
        </p:nvCxnSpPr>
        <p:spPr>
          <a:xfrm rot="10800000" flipV="1">
            <a:off x="3036466" y="1060154"/>
            <a:ext cx="968329" cy="413717"/>
          </a:xfrm>
          <a:prstGeom prst="bentConnector3">
            <a:avLst>
              <a:gd name="adj1" fmla="val 99422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 Box 269">
            <a:extLst>
              <a:ext uri="{FF2B5EF4-FFF2-40B4-BE49-F238E27FC236}">
                <a16:creationId xmlns:a16="http://schemas.microsoft.com/office/drawing/2014/main" id="{470F8934-3F87-2BCC-84FC-76E50BBB7D9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004795" y="906750"/>
            <a:ext cx="3930693" cy="284836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 err="1">
                <a:effectLst/>
                <a:ea typeface="Calibri" panose="020F0502020204030204" pitchFamily="34" charset="0"/>
              </a:rPr>
              <a:t>Metasurface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(1 mm x 1 mm x 50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); 50-70% porosity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6F378093-BDD8-DB84-8C2A-F74D07CAE28C}"/>
              </a:ext>
            </a:extLst>
          </p:cNvPr>
          <p:cNvSpPr txBox="1"/>
          <p:nvPr/>
        </p:nvSpPr>
        <p:spPr>
          <a:xfrm>
            <a:off x="4234246" y="4006130"/>
            <a:ext cx="4551613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Current collector (silver mesh or silver wire wrapped)</a:t>
            </a:r>
            <a:endParaRPr lang="en-GB" sz="1200" b="1" dirty="0">
              <a:solidFill>
                <a:schemeClr val="accent6"/>
              </a:solidFill>
            </a:endParaRPr>
          </a:p>
        </p:txBody>
      </p:sp>
      <p:cxnSp>
        <p:nvCxnSpPr>
          <p:cNvPr id="45" name="Connector: Elbow 44">
            <a:extLst>
              <a:ext uri="{FF2B5EF4-FFF2-40B4-BE49-F238E27FC236}">
                <a16:creationId xmlns:a16="http://schemas.microsoft.com/office/drawing/2014/main" id="{DB5276B3-80C9-77AD-EB57-F2C0DC1A9625}"/>
              </a:ext>
            </a:extLst>
          </p:cNvPr>
          <p:cNvCxnSpPr>
            <a:cxnSpLocks/>
          </p:cNvCxnSpPr>
          <p:nvPr/>
        </p:nvCxnSpPr>
        <p:spPr>
          <a:xfrm rot="10800000">
            <a:off x="3559552" y="4353366"/>
            <a:ext cx="445243" cy="238506"/>
          </a:xfrm>
          <a:prstGeom prst="bent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Connector: Elbow 45">
            <a:extLst>
              <a:ext uri="{FF2B5EF4-FFF2-40B4-BE49-F238E27FC236}">
                <a16:creationId xmlns:a16="http://schemas.microsoft.com/office/drawing/2014/main" id="{4FA0B292-F872-B907-023E-D6A1D21270A3}"/>
              </a:ext>
            </a:extLst>
          </p:cNvPr>
          <p:cNvCxnSpPr>
            <a:cxnSpLocks/>
          </p:cNvCxnSpPr>
          <p:nvPr/>
        </p:nvCxnSpPr>
        <p:spPr>
          <a:xfrm rot="10800000">
            <a:off x="3846668" y="3961027"/>
            <a:ext cx="435181" cy="197712"/>
          </a:xfrm>
          <a:prstGeom prst="bentConnector3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9" name="Rectangle 68">
            <a:extLst>
              <a:ext uri="{FF2B5EF4-FFF2-40B4-BE49-F238E27FC236}">
                <a16:creationId xmlns:a16="http://schemas.microsoft.com/office/drawing/2014/main" id="{15D17088-A161-99DC-8566-C82800B4D6B6}"/>
              </a:ext>
            </a:extLst>
          </p:cNvPr>
          <p:cNvSpPr/>
          <p:nvPr/>
        </p:nvSpPr>
        <p:spPr>
          <a:xfrm>
            <a:off x="988585" y="3594017"/>
            <a:ext cx="2558527" cy="208683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0" name="Oval 69">
            <a:extLst>
              <a:ext uri="{FF2B5EF4-FFF2-40B4-BE49-F238E27FC236}">
                <a16:creationId xmlns:a16="http://schemas.microsoft.com/office/drawing/2014/main" id="{BFE1E4E1-B99F-86D5-BADD-65C309D180CD}"/>
              </a:ext>
            </a:extLst>
          </p:cNvPr>
          <p:cNvSpPr/>
          <p:nvPr/>
        </p:nvSpPr>
        <p:spPr>
          <a:xfrm>
            <a:off x="3308268" y="376029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1" name="Oval 70">
            <a:extLst>
              <a:ext uri="{FF2B5EF4-FFF2-40B4-BE49-F238E27FC236}">
                <a16:creationId xmlns:a16="http://schemas.microsoft.com/office/drawing/2014/main" id="{5B1426F1-B901-B3F6-5BAE-ADF0E6B117E7}"/>
              </a:ext>
            </a:extLst>
          </p:cNvPr>
          <p:cNvSpPr/>
          <p:nvPr/>
        </p:nvSpPr>
        <p:spPr>
          <a:xfrm>
            <a:off x="3470441" y="376029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2" name="Oval 71">
            <a:extLst>
              <a:ext uri="{FF2B5EF4-FFF2-40B4-BE49-F238E27FC236}">
                <a16:creationId xmlns:a16="http://schemas.microsoft.com/office/drawing/2014/main" id="{FB46C612-52A3-F25C-D52C-63E6D26C008B}"/>
              </a:ext>
            </a:extLst>
          </p:cNvPr>
          <p:cNvSpPr/>
          <p:nvPr/>
        </p:nvSpPr>
        <p:spPr>
          <a:xfrm>
            <a:off x="3142920" y="376029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3" name="Oval 72">
            <a:extLst>
              <a:ext uri="{FF2B5EF4-FFF2-40B4-BE49-F238E27FC236}">
                <a16:creationId xmlns:a16="http://schemas.microsoft.com/office/drawing/2014/main" id="{1FF9A5BD-1903-A683-8667-79FA1E44E399}"/>
              </a:ext>
            </a:extLst>
          </p:cNvPr>
          <p:cNvSpPr/>
          <p:nvPr/>
        </p:nvSpPr>
        <p:spPr>
          <a:xfrm>
            <a:off x="2979160" y="375799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4" name="Oval 73">
            <a:extLst>
              <a:ext uri="{FF2B5EF4-FFF2-40B4-BE49-F238E27FC236}">
                <a16:creationId xmlns:a16="http://schemas.microsoft.com/office/drawing/2014/main" id="{3422E548-F257-27B7-A4C0-EC62D924FBD9}"/>
              </a:ext>
            </a:extLst>
          </p:cNvPr>
          <p:cNvSpPr/>
          <p:nvPr/>
        </p:nvSpPr>
        <p:spPr>
          <a:xfrm>
            <a:off x="2649993" y="3757673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5" name="Oval 74">
            <a:extLst>
              <a:ext uri="{FF2B5EF4-FFF2-40B4-BE49-F238E27FC236}">
                <a16:creationId xmlns:a16="http://schemas.microsoft.com/office/drawing/2014/main" id="{FC6577B8-B4FB-0C10-ACDC-81744758C40D}"/>
              </a:ext>
            </a:extLst>
          </p:cNvPr>
          <p:cNvSpPr/>
          <p:nvPr/>
        </p:nvSpPr>
        <p:spPr>
          <a:xfrm>
            <a:off x="2812166" y="375767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6" name="Oval 75">
            <a:extLst>
              <a:ext uri="{FF2B5EF4-FFF2-40B4-BE49-F238E27FC236}">
                <a16:creationId xmlns:a16="http://schemas.microsoft.com/office/drawing/2014/main" id="{10186A04-6759-1C95-0F6E-F932E3474D11}"/>
              </a:ext>
            </a:extLst>
          </p:cNvPr>
          <p:cNvSpPr/>
          <p:nvPr/>
        </p:nvSpPr>
        <p:spPr>
          <a:xfrm>
            <a:off x="2484645" y="375767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7" name="Oval 76">
            <a:extLst>
              <a:ext uri="{FF2B5EF4-FFF2-40B4-BE49-F238E27FC236}">
                <a16:creationId xmlns:a16="http://schemas.microsoft.com/office/drawing/2014/main" id="{E4068990-3141-1B59-CDC4-EBC963E2408D}"/>
              </a:ext>
            </a:extLst>
          </p:cNvPr>
          <p:cNvSpPr/>
          <p:nvPr/>
        </p:nvSpPr>
        <p:spPr>
          <a:xfrm>
            <a:off x="2320885" y="375537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8" name="Oval 77">
            <a:extLst>
              <a:ext uri="{FF2B5EF4-FFF2-40B4-BE49-F238E27FC236}">
                <a16:creationId xmlns:a16="http://schemas.microsoft.com/office/drawing/2014/main" id="{2DF7A291-6714-AD03-0B53-DF224AD2FF7B}"/>
              </a:ext>
            </a:extLst>
          </p:cNvPr>
          <p:cNvSpPr/>
          <p:nvPr/>
        </p:nvSpPr>
        <p:spPr>
          <a:xfrm>
            <a:off x="1994423" y="375488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79" name="Oval 78">
            <a:extLst>
              <a:ext uri="{FF2B5EF4-FFF2-40B4-BE49-F238E27FC236}">
                <a16:creationId xmlns:a16="http://schemas.microsoft.com/office/drawing/2014/main" id="{99825472-CD76-53BE-004E-7E328BE065E7}"/>
              </a:ext>
            </a:extLst>
          </p:cNvPr>
          <p:cNvSpPr/>
          <p:nvPr/>
        </p:nvSpPr>
        <p:spPr>
          <a:xfrm>
            <a:off x="2156596" y="375488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0" name="Oval 79">
            <a:extLst>
              <a:ext uri="{FF2B5EF4-FFF2-40B4-BE49-F238E27FC236}">
                <a16:creationId xmlns:a16="http://schemas.microsoft.com/office/drawing/2014/main" id="{EBE7A38A-F6B2-30FE-EBA1-AF1E464887D9}"/>
              </a:ext>
            </a:extLst>
          </p:cNvPr>
          <p:cNvSpPr/>
          <p:nvPr/>
        </p:nvSpPr>
        <p:spPr>
          <a:xfrm>
            <a:off x="1829075" y="375488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1" name="Oval 80">
            <a:extLst>
              <a:ext uri="{FF2B5EF4-FFF2-40B4-BE49-F238E27FC236}">
                <a16:creationId xmlns:a16="http://schemas.microsoft.com/office/drawing/2014/main" id="{758028E9-5BC5-D9D0-6046-E0613E1628EE}"/>
              </a:ext>
            </a:extLst>
          </p:cNvPr>
          <p:cNvSpPr/>
          <p:nvPr/>
        </p:nvSpPr>
        <p:spPr>
          <a:xfrm>
            <a:off x="1665315" y="3752577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2" name="Oval 81">
            <a:extLst>
              <a:ext uri="{FF2B5EF4-FFF2-40B4-BE49-F238E27FC236}">
                <a16:creationId xmlns:a16="http://schemas.microsoft.com/office/drawing/2014/main" id="{4C2D6ADD-076B-D809-A06D-6E59A0B9F92E}"/>
              </a:ext>
            </a:extLst>
          </p:cNvPr>
          <p:cNvSpPr/>
          <p:nvPr/>
        </p:nvSpPr>
        <p:spPr>
          <a:xfrm>
            <a:off x="1336148" y="3752259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3" name="Oval 82">
            <a:extLst>
              <a:ext uri="{FF2B5EF4-FFF2-40B4-BE49-F238E27FC236}">
                <a16:creationId xmlns:a16="http://schemas.microsoft.com/office/drawing/2014/main" id="{84BBD97A-45F1-7C8D-12B1-6D173D1DCA61}"/>
              </a:ext>
            </a:extLst>
          </p:cNvPr>
          <p:cNvSpPr/>
          <p:nvPr/>
        </p:nvSpPr>
        <p:spPr>
          <a:xfrm>
            <a:off x="1498321" y="375226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4" name="Oval 83">
            <a:extLst>
              <a:ext uri="{FF2B5EF4-FFF2-40B4-BE49-F238E27FC236}">
                <a16:creationId xmlns:a16="http://schemas.microsoft.com/office/drawing/2014/main" id="{47301096-F8AB-8968-506A-008710FDEB73}"/>
              </a:ext>
            </a:extLst>
          </p:cNvPr>
          <p:cNvSpPr/>
          <p:nvPr/>
        </p:nvSpPr>
        <p:spPr>
          <a:xfrm>
            <a:off x="1170800" y="375226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5" name="Oval 84">
            <a:extLst>
              <a:ext uri="{FF2B5EF4-FFF2-40B4-BE49-F238E27FC236}">
                <a16:creationId xmlns:a16="http://schemas.microsoft.com/office/drawing/2014/main" id="{71A4E0E1-6BC7-2AD8-5FAA-77E596929A0F}"/>
              </a:ext>
            </a:extLst>
          </p:cNvPr>
          <p:cNvSpPr/>
          <p:nvPr/>
        </p:nvSpPr>
        <p:spPr>
          <a:xfrm>
            <a:off x="1007040" y="3749956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86" name="Connector: Elbow 85">
            <a:extLst>
              <a:ext uri="{FF2B5EF4-FFF2-40B4-BE49-F238E27FC236}">
                <a16:creationId xmlns:a16="http://schemas.microsoft.com/office/drawing/2014/main" id="{24C29B80-0B96-AB1A-E039-D6C49BF76212}"/>
              </a:ext>
            </a:extLst>
          </p:cNvPr>
          <p:cNvCxnSpPr>
            <a:cxnSpLocks/>
          </p:cNvCxnSpPr>
          <p:nvPr/>
        </p:nvCxnSpPr>
        <p:spPr>
          <a:xfrm rot="10800000">
            <a:off x="3553048" y="3679038"/>
            <a:ext cx="638176" cy="78635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9" name="TextBox 88">
            <a:extLst>
              <a:ext uri="{FF2B5EF4-FFF2-40B4-BE49-F238E27FC236}">
                <a16:creationId xmlns:a16="http://schemas.microsoft.com/office/drawing/2014/main" id="{A65B4CB2-5767-708D-30AC-66FC9192D9F3}"/>
              </a:ext>
            </a:extLst>
          </p:cNvPr>
          <p:cNvSpPr txBox="1"/>
          <p:nvPr/>
        </p:nvSpPr>
        <p:spPr>
          <a:xfrm>
            <a:off x="4138076" y="3602281"/>
            <a:ext cx="4784944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Interconnect layer (silver + </a:t>
            </a:r>
            <a:r>
              <a:rPr lang="en-GB" sz="1200" b="1" dirty="0" err="1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NiO</a:t>
            </a:r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 thin film:  ~10 microns)</a:t>
            </a:r>
            <a:endParaRPr lang="en-GB" sz="1200" b="1" dirty="0">
              <a:solidFill>
                <a:schemeClr val="accent5">
                  <a:lumMod val="75000"/>
                </a:schemeClr>
              </a:solidFill>
            </a:endParaRPr>
          </a:p>
        </p:txBody>
      </p:sp>
      <p:cxnSp>
        <p:nvCxnSpPr>
          <p:cNvPr id="90" name="Connector: Elbow 89">
            <a:extLst>
              <a:ext uri="{FF2B5EF4-FFF2-40B4-BE49-F238E27FC236}">
                <a16:creationId xmlns:a16="http://schemas.microsoft.com/office/drawing/2014/main" id="{DC29DD06-D34C-1ED3-18EE-2282BA01D8D2}"/>
              </a:ext>
            </a:extLst>
          </p:cNvPr>
          <p:cNvCxnSpPr>
            <a:cxnSpLocks/>
            <a:stCxn id="6" idx="1"/>
            <a:endCxn id="3" idx="3"/>
          </p:cNvCxnSpPr>
          <p:nvPr/>
        </p:nvCxnSpPr>
        <p:spPr>
          <a:xfrm rot="10800000" flipV="1">
            <a:off x="3547112" y="3364250"/>
            <a:ext cx="642792" cy="33115"/>
          </a:xfrm>
          <a:prstGeom prst="bentConnector3">
            <a:avLst>
              <a:gd name="adj1" fmla="val 50000"/>
            </a:avLst>
          </a:prstGeom>
          <a:ln>
            <a:solidFill>
              <a:schemeClr val="accent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3" name="Freeform: Shape 92">
            <a:extLst>
              <a:ext uri="{FF2B5EF4-FFF2-40B4-BE49-F238E27FC236}">
                <a16:creationId xmlns:a16="http://schemas.microsoft.com/office/drawing/2014/main" id="{C33C10F4-F787-2DE8-3E64-68DF43BBF8C0}"/>
              </a:ext>
            </a:extLst>
          </p:cNvPr>
          <p:cNvSpPr/>
          <p:nvPr/>
        </p:nvSpPr>
        <p:spPr>
          <a:xfrm>
            <a:off x="3497181" y="3769997"/>
            <a:ext cx="349487" cy="236133"/>
          </a:xfrm>
          <a:custGeom>
            <a:avLst/>
            <a:gdLst>
              <a:gd name="connsiteX0" fmla="*/ 0 w 358924"/>
              <a:gd name="connsiteY0" fmla="*/ 0 h 241012"/>
              <a:gd name="connsiteX1" fmla="*/ 42729 w 358924"/>
              <a:gd name="connsiteY1" fmla="*/ 17091 h 241012"/>
              <a:gd name="connsiteX2" fmla="*/ 162371 w 358924"/>
              <a:gd name="connsiteY2" fmla="*/ 25637 h 241012"/>
              <a:gd name="connsiteX3" fmla="*/ 188008 w 358924"/>
              <a:gd name="connsiteY3" fmla="*/ 76912 h 241012"/>
              <a:gd name="connsiteX4" fmla="*/ 213645 w 358924"/>
              <a:gd name="connsiteY4" fmla="*/ 102549 h 241012"/>
              <a:gd name="connsiteX5" fmla="*/ 239283 w 358924"/>
              <a:gd name="connsiteY5" fmla="*/ 153824 h 241012"/>
              <a:gd name="connsiteX6" fmla="*/ 247828 w 358924"/>
              <a:gd name="connsiteY6" fmla="*/ 179461 h 241012"/>
              <a:gd name="connsiteX7" fmla="*/ 324741 w 358924"/>
              <a:gd name="connsiteY7" fmla="*/ 239282 h 241012"/>
              <a:gd name="connsiteX8" fmla="*/ 358924 w 358924"/>
              <a:gd name="connsiteY8" fmla="*/ 239282 h 2410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8924" h="241012">
                <a:moveTo>
                  <a:pt x="0" y="0"/>
                </a:moveTo>
                <a:cubicBezTo>
                  <a:pt x="14243" y="5697"/>
                  <a:pt x="27577" y="14699"/>
                  <a:pt x="42729" y="17091"/>
                </a:cubicBezTo>
                <a:cubicBezTo>
                  <a:pt x="82222" y="23327"/>
                  <a:pt x="125400" y="10414"/>
                  <a:pt x="162371" y="25637"/>
                </a:cubicBezTo>
                <a:cubicBezTo>
                  <a:pt x="180041" y="32913"/>
                  <a:pt x="177408" y="61012"/>
                  <a:pt x="188008" y="76912"/>
                </a:cubicBezTo>
                <a:cubicBezTo>
                  <a:pt x="194712" y="86968"/>
                  <a:pt x="205099" y="94003"/>
                  <a:pt x="213645" y="102549"/>
                </a:cubicBezTo>
                <a:cubicBezTo>
                  <a:pt x="235127" y="166995"/>
                  <a:pt x="206148" y="87554"/>
                  <a:pt x="239283" y="153824"/>
                </a:cubicBezTo>
                <a:cubicBezTo>
                  <a:pt x="243311" y="161881"/>
                  <a:pt x="243800" y="171404"/>
                  <a:pt x="247828" y="179461"/>
                </a:cubicBezTo>
                <a:cubicBezTo>
                  <a:pt x="264640" y="213086"/>
                  <a:pt x="285113" y="224872"/>
                  <a:pt x="324741" y="239282"/>
                </a:cubicBezTo>
                <a:cubicBezTo>
                  <a:pt x="335449" y="243176"/>
                  <a:pt x="347530" y="239282"/>
                  <a:pt x="358924" y="239282"/>
                </a:cubicBezTo>
              </a:path>
            </a:pathLst>
          </a:cu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4" name="Rectangle 93">
            <a:extLst>
              <a:ext uri="{FF2B5EF4-FFF2-40B4-BE49-F238E27FC236}">
                <a16:creationId xmlns:a16="http://schemas.microsoft.com/office/drawing/2014/main" id="{D27FEC5C-5D92-EE2A-09BA-FB96ED8640E8}"/>
              </a:ext>
            </a:extLst>
          </p:cNvPr>
          <p:cNvSpPr/>
          <p:nvPr/>
        </p:nvSpPr>
        <p:spPr>
          <a:xfrm>
            <a:off x="990072" y="2896236"/>
            <a:ext cx="2556191" cy="303529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5" name="Text Box 269">
            <a:extLst>
              <a:ext uri="{FF2B5EF4-FFF2-40B4-BE49-F238E27FC236}">
                <a16:creationId xmlns:a16="http://schemas.microsoft.com/office/drawing/2014/main" id="{332A64B1-7C90-2AB5-3D26-C8AA42C99CF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86160" y="2874117"/>
            <a:ext cx="6123910" cy="293482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cathode functional layer (</a:t>
            </a:r>
            <a:r>
              <a:rPr lang="en-GB" sz="1200" b="1" dirty="0" err="1">
                <a:effectLst/>
                <a:ea typeface="Calibri" panose="020F0502020204030204" pitchFamily="34" charset="0"/>
              </a:rPr>
              <a:t>NiO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-YSZ) (10-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0-30% porosity </a:t>
            </a:r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–</a:t>
            </a:r>
            <a:r>
              <a:rPr lang="en-GB" sz="1200" b="1" dirty="0">
                <a:solidFill>
                  <a:srgbClr val="FF0000"/>
                </a:solidFill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 </a:t>
            </a:r>
            <a:r>
              <a:rPr lang="en-GB" sz="1200" b="1" dirty="0">
                <a:effectLst/>
                <a:highlight>
                  <a:srgbClr val="FFFF00"/>
                </a:highlight>
                <a:latin typeface="Calibri" panose="020F0502020204030204" pitchFamily="34" charset="0"/>
                <a:ea typeface="Times New Roman" panose="02020603050405020304" pitchFamily="18" charset="0"/>
              </a:rPr>
              <a:t>Dip coating</a:t>
            </a:r>
            <a:endParaRPr lang="en-GB" sz="1200" b="1" dirty="0">
              <a:effectLst/>
              <a:highlight>
                <a:srgbClr val="FFFF00"/>
              </a:highlight>
              <a:ea typeface="Calibri" panose="020F0502020204030204" pitchFamily="34" charset="0"/>
            </a:endParaRPr>
          </a:p>
        </p:txBody>
      </p:sp>
      <p:cxnSp>
        <p:nvCxnSpPr>
          <p:cNvPr id="96" name="Connector: Elbow 95">
            <a:extLst>
              <a:ext uri="{FF2B5EF4-FFF2-40B4-BE49-F238E27FC236}">
                <a16:creationId xmlns:a16="http://schemas.microsoft.com/office/drawing/2014/main" id="{9A69D794-0437-83DD-4C1C-CCCECFBFF7C3}"/>
              </a:ext>
            </a:extLst>
          </p:cNvPr>
          <p:cNvCxnSpPr>
            <a:cxnSpLocks/>
            <a:stCxn id="95" idx="1"/>
          </p:cNvCxnSpPr>
          <p:nvPr/>
        </p:nvCxnSpPr>
        <p:spPr>
          <a:xfrm rot="10800000" flipV="1">
            <a:off x="3564780" y="3020857"/>
            <a:ext cx="621381" cy="42151"/>
          </a:xfrm>
          <a:prstGeom prst="bentConnector3">
            <a:avLst>
              <a:gd name="adj1" fmla="val 50000"/>
            </a:avLst>
          </a:prstGeom>
          <a:ln>
            <a:solidFill>
              <a:schemeClr val="accent6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7" name="Connector: Elbow 96">
            <a:extLst>
              <a:ext uri="{FF2B5EF4-FFF2-40B4-BE49-F238E27FC236}">
                <a16:creationId xmlns:a16="http://schemas.microsoft.com/office/drawing/2014/main" id="{7D2502FC-AE93-6756-7D06-80002F6CAC2C}"/>
              </a:ext>
            </a:extLst>
          </p:cNvPr>
          <p:cNvCxnSpPr>
            <a:cxnSpLocks/>
          </p:cNvCxnSpPr>
          <p:nvPr/>
        </p:nvCxnSpPr>
        <p:spPr>
          <a:xfrm rot="10800000" flipV="1">
            <a:off x="3559551" y="2706216"/>
            <a:ext cx="626610" cy="31642"/>
          </a:xfrm>
          <a:prstGeom prst="bentConnector3">
            <a:avLst>
              <a:gd name="adj1" fmla="val 50000"/>
            </a:avLst>
          </a:prstGeom>
          <a:ln>
            <a:solidFill>
              <a:schemeClr val="accent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Rectangle 100">
            <a:extLst>
              <a:ext uri="{FF2B5EF4-FFF2-40B4-BE49-F238E27FC236}">
                <a16:creationId xmlns:a16="http://schemas.microsoft.com/office/drawing/2014/main" id="{A982D9A7-B023-0723-29CA-EB01C0D440A7}"/>
              </a:ext>
            </a:extLst>
          </p:cNvPr>
          <p:cNvSpPr/>
          <p:nvPr/>
        </p:nvSpPr>
        <p:spPr>
          <a:xfrm>
            <a:off x="993518" y="2515051"/>
            <a:ext cx="2566031" cy="78129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02" name="Connector: Elbow 101">
            <a:extLst>
              <a:ext uri="{FF2B5EF4-FFF2-40B4-BE49-F238E27FC236}">
                <a16:creationId xmlns:a16="http://schemas.microsoft.com/office/drawing/2014/main" id="{61F046FE-9856-88D7-C75C-CB3F875433E0}"/>
              </a:ext>
            </a:extLst>
          </p:cNvPr>
          <p:cNvCxnSpPr>
            <a:cxnSpLocks/>
            <a:stCxn id="103" idx="1"/>
          </p:cNvCxnSpPr>
          <p:nvPr/>
        </p:nvCxnSpPr>
        <p:spPr>
          <a:xfrm rot="10800000" flipV="1">
            <a:off x="3559555" y="2456069"/>
            <a:ext cx="645040" cy="106756"/>
          </a:xfrm>
          <a:prstGeom prst="bentConnector3">
            <a:avLst>
              <a:gd name="adj1" fmla="val 50000"/>
            </a:avLst>
          </a:prstGeom>
          <a:ln>
            <a:solidFill>
              <a:schemeClr val="accent2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Text Box 269">
            <a:extLst>
              <a:ext uri="{FF2B5EF4-FFF2-40B4-BE49-F238E27FC236}">
                <a16:creationId xmlns:a16="http://schemas.microsoft.com/office/drawing/2014/main" id="{8C3A245C-81C8-530A-0130-92994A7AB440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4595" y="2296166"/>
            <a:ext cx="5090407" cy="319805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Dense electrolyte double layer (YSZ) (</a:t>
            </a:r>
            <a:r>
              <a:rPr lang="en-GB" sz="1200" b="1" dirty="0">
                <a:ea typeface="Calibri" panose="020F0502020204030204" pitchFamily="34" charset="0"/>
              </a:rPr>
              <a:t>1-2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0% porosity – </a:t>
            </a:r>
            <a:r>
              <a:rPr lang="en-GB" sz="1200" b="1" dirty="0">
                <a:effectLst/>
                <a:highlight>
                  <a:srgbClr val="FFFF00"/>
                </a:highlight>
                <a:ea typeface="Calibri" panose="020F0502020204030204" pitchFamily="34" charset="0"/>
              </a:rPr>
              <a:t>Dip coating</a:t>
            </a:r>
          </a:p>
        </p:txBody>
      </p:sp>
      <p:cxnSp>
        <p:nvCxnSpPr>
          <p:cNvPr id="104" name="Connector: Elbow 103">
            <a:extLst>
              <a:ext uri="{FF2B5EF4-FFF2-40B4-BE49-F238E27FC236}">
                <a16:creationId xmlns:a16="http://schemas.microsoft.com/office/drawing/2014/main" id="{17C9DD4B-B4D2-BEC2-4C2E-3523CAE37949}"/>
              </a:ext>
            </a:extLst>
          </p:cNvPr>
          <p:cNvCxnSpPr>
            <a:cxnSpLocks/>
            <a:stCxn id="105" idx="1"/>
          </p:cNvCxnSpPr>
          <p:nvPr/>
        </p:nvCxnSpPr>
        <p:spPr>
          <a:xfrm rot="10800000" flipV="1">
            <a:off x="3559562" y="2133415"/>
            <a:ext cx="645499" cy="193427"/>
          </a:xfrm>
          <a:prstGeom prst="bentConnector3">
            <a:avLst>
              <a:gd name="adj1" fmla="val 50000"/>
            </a:avLst>
          </a:prstGeom>
          <a:ln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5" name="Text Box 269">
            <a:extLst>
              <a:ext uri="{FF2B5EF4-FFF2-40B4-BE49-F238E27FC236}">
                <a16:creationId xmlns:a16="http://schemas.microsoft.com/office/drawing/2014/main" id="{D8CA77F8-E010-691F-D592-CED2A26E67D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205060" y="1986675"/>
            <a:ext cx="5877470" cy="293482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anode functional layer (YSZ-LSCF) (10-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</a:t>
            </a:r>
            <a:r>
              <a:rPr lang="en-GB" sz="1200" b="1" dirty="0">
                <a:ea typeface="Calibri" panose="020F0502020204030204" pitchFamily="34" charset="0"/>
              </a:rPr>
              <a:t>2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0-30% porosity</a:t>
            </a:r>
            <a:r>
              <a:rPr lang="en-GB" sz="1200" b="1" dirty="0">
                <a:solidFill>
                  <a:srgbClr val="FF0000"/>
                </a:solidFill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– </a:t>
            </a:r>
            <a:r>
              <a:rPr lang="en-GB" sz="1200" b="1" dirty="0">
                <a:effectLst/>
                <a:highlight>
                  <a:srgbClr val="FFFF00"/>
                </a:highlight>
                <a:latin typeface="Calibri" panose="020F0502020204030204" pitchFamily="34" charset="0"/>
                <a:ea typeface="Times New Roman" panose="02020603050405020304" pitchFamily="18" charset="0"/>
              </a:rPr>
              <a:t>Dip coating</a:t>
            </a:r>
            <a:endParaRPr lang="en-GB" sz="1200" b="1" dirty="0">
              <a:effectLst/>
              <a:highlight>
                <a:srgbClr val="FFFF00"/>
              </a:highlight>
              <a:ea typeface="Calibri" panose="020F0502020204030204" pitchFamily="34" charset="0"/>
            </a:endParaRPr>
          </a:p>
        </p:txBody>
      </p:sp>
      <p:sp>
        <p:nvSpPr>
          <p:cNvPr id="106" name="Text Box 269">
            <a:extLst>
              <a:ext uri="{FF2B5EF4-FFF2-40B4-BE49-F238E27FC236}">
                <a16:creationId xmlns:a16="http://schemas.microsoft.com/office/drawing/2014/main" id="{0EB3F0FC-FA34-ED32-6E34-B71E8399BB5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182176" y="1674515"/>
            <a:ext cx="6243254" cy="276618"/>
          </a:xfrm>
          <a:prstGeom prst="rect">
            <a:avLst/>
          </a:prstGeom>
          <a:noFill/>
          <a:ln>
            <a:noFill/>
          </a:ln>
        </p:spPr>
        <p:txBody>
          <a:bodyPr rot="0" vert="horz" wrap="square" lIns="91440" tIns="45720" rIns="91440" bIns="45720" anchor="t" anchorCtr="0" upright="1">
            <a:noAutofit/>
          </a:bodyPr>
          <a:lstStyle/>
          <a:p>
            <a:r>
              <a:rPr lang="en-GB" sz="1200" b="1" dirty="0">
                <a:effectLst/>
                <a:ea typeface="Calibri" panose="020F0502020204030204" pitchFamily="34" charset="0"/>
              </a:rPr>
              <a:t>Porous anode layer (YSZ-LSM) (</a:t>
            </a:r>
            <a:r>
              <a:rPr lang="en-GB" sz="1200" b="1" dirty="0">
                <a:ea typeface="Calibri" panose="020F0502020204030204" pitchFamily="34" charset="0"/>
              </a:rPr>
              <a:t>4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0-50 </a:t>
            </a:r>
            <a:r>
              <a:rPr lang="en-GB" sz="1200" b="1" dirty="0" err="1">
                <a:effectLst/>
                <a:ea typeface="Times New Roman" panose="02020603050405020304" pitchFamily="18" charset="0"/>
              </a:rPr>
              <a:t>μm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 thick); 30-40% porosity - </a:t>
            </a:r>
            <a:r>
              <a:rPr lang="en-GB" sz="1200" b="1" dirty="0">
                <a:effectLst/>
                <a:highlight>
                  <a:srgbClr val="C0C0C0"/>
                </a:highlight>
                <a:ea typeface="Calibri" panose="020F0502020204030204" pitchFamily="34" charset="0"/>
              </a:rPr>
              <a:t>Thermal spray </a:t>
            </a:r>
          </a:p>
        </p:txBody>
      </p:sp>
      <p:sp>
        <p:nvSpPr>
          <p:cNvPr id="107" name="Rectangle 106">
            <a:extLst>
              <a:ext uri="{FF2B5EF4-FFF2-40B4-BE49-F238E27FC236}">
                <a16:creationId xmlns:a16="http://schemas.microsoft.com/office/drawing/2014/main" id="{C2BE8B92-3976-6DD0-0BAC-ECDA5EF11F14}"/>
              </a:ext>
            </a:extLst>
          </p:cNvPr>
          <p:cNvSpPr/>
          <p:nvPr/>
        </p:nvSpPr>
        <p:spPr>
          <a:xfrm>
            <a:off x="984972" y="1806220"/>
            <a:ext cx="2572892" cy="394628"/>
          </a:xfrm>
          <a:prstGeom prst="rect">
            <a:avLst/>
          </a:prstGeom>
          <a:blipFill>
            <a:blip r:embed="rId3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16" name="Connector: Elbow 115">
            <a:extLst>
              <a:ext uri="{FF2B5EF4-FFF2-40B4-BE49-F238E27FC236}">
                <a16:creationId xmlns:a16="http://schemas.microsoft.com/office/drawing/2014/main" id="{9FA7F31D-7D05-49DA-170B-C225CA06998F}"/>
              </a:ext>
            </a:extLst>
          </p:cNvPr>
          <p:cNvCxnSpPr>
            <a:cxnSpLocks/>
            <a:stCxn id="106" idx="1"/>
          </p:cNvCxnSpPr>
          <p:nvPr/>
        </p:nvCxnSpPr>
        <p:spPr>
          <a:xfrm rot="10800000" flipV="1">
            <a:off x="3570492" y="1812824"/>
            <a:ext cx="611684" cy="177568"/>
          </a:xfrm>
          <a:prstGeom prst="bentConnector3">
            <a:avLst>
              <a:gd name="adj1" fmla="val 50000"/>
            </a:avLst>
          </a:prstGeom>
          <a:ln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1" name="Connector: Elbow 120">
            <a:extLst>
              <a:ext uri="{FF2B5EF4-FFF2-40B4-BE49-F238E27FC236}">
                <a16:creationId xmlns:a16="http://schemas.microsoft.com/office/drawing/2014/main" id="{94664C4D-D932-04C7-2274-A4F4B54FEB39}"/>
              </a:ext>
            </a:extLst>
          </p:cNvPr>
          <p:cNvCxnSpPr>
            <a:cxnSpLocks/>
          </p:cNvCxnSpPr>
          <p:nvPr/>
        </p:nvCxnSpPr>
        <p:spPr>
          <a:xfrm rot="10800000" flipV="1">
            <a:off x="3567445" y="1372209"/>
            <a:ext cx="600722" cy="253537"/>
          </a:xfrm>
          <a:prstGeom prst="bentConnector3">
            <a:avLst>
              <a:gd name="adj1" fmla="val 61381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1" name="TextBox 140">
            <a:extLst>
              <a:ext uri="{FF2B5EF4-FFF2-40B4-BE49-F238E27FC236}">
                <a16:creationId xmlns:a16="http://schemas.microsoft.com/office/drawing/2014/main" id="{6E424CAA-39FF-D835-F104-13746B9ABD08}"/>
              </a:ext>
            </a:extLst>
          </p:cNvPr>
          <p:cNvSpPr txBox="1"/>
          <p:nvPr/>
        </p:nvSpPr>
        <p:spPr>
          <a:xfrm>
            <a:off x="4128132" y="1202362"/>
            <a:ext cx="4794888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Current collector (silver mesh or silver wire wrapped)</a:t>
            </a:r>
            <a:endParaRPr lang="en-GB" sz="1200" b="1" dirty="0"/>
          </a:p>
        </p:txBody>
      </p:sp>
      <p:sp>
        <p:nvSpPr>
          <p:cNvPr id="146" name="Oval 145">
            <a:extLst>
              <a:ext uri="{FF2B5EF4-FFF2-40B4-BE49-F238E27FC236}">
                <a16:creationId xmlns:a16="http://schemas.microsoft.com/office/drawing/2014/main" id="{2305DB61-85FB-4B86-612F-39D34581AC9B}"/>
              </a:ext>
            </a:extLst>
          </p:cNvPr>
          <p:cNvSpPr/>
          <p:nvPr/>
        </p:nvSpPr>
        <p:spPr>
          <a:xfrm>
            <a:off x="3331127" y="159592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7" name="Oval 146">
            <a:extLst>
              <a:ext uri="{FF2B5EF4-FFF2-40B4-BE49-F238E27FC236}">
                <a16:creationId xmlns:a16="http://schemas.microsoft.com/office/drawing/2014/main" id="{F38D7C8A-91DF-A9F5-65C0-1665D17F478F}"/>
              </a:ext>
            </a:extLst>
          </p:cNvPr>
          <p:cNvSpPr/>
          <p:nvPr/>
        </p:nvSpPr>
        <p:spPr>
          <a:xfrm>
            <a:off x="3493300" y="159592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8" name="Oval 147">
            <a:extLst>
              <a:ext uri="{FF2B5EF4-FFF2-40B4-BE49-F238E27FC236}">
                <a16:creationId xmlns:a16="http://schemas.microsoft.com/office/drawing/2014/main" id="{82DF8A8F-97E1-01F3-3481-0179F78FFBF0}"/>
              </a:ext>
            </a:extLst>
          </p:cNvPr>
          <p:cNvSpPr/>
          <p:nvPr/>
        </p:nvSpPr>
        <p:spPr>
          <a:xfrm>
            <a:off x="3165779" y="1595925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49" name="Oval 148">
            <a:extLst>
              <a:ext uri="{FF2B5EF4-FFF2-40B4-BE49-F238E27FC236}">
                <a16:creationId xmlns:a16="http://schemas.microsoft.com/office/drawing/2014/main" id="{1FC73808-EA29-B996-863A-BC72C49DAD74}"/>
              </a:ext>
            </a:extLst>
          </p:cNvPr>
          <p:cNvSpPr/>
          <p:nvPr/>
        </p:nvSpPr>
        <p:spPr>
          <a:xfrm>
            <a:off x="3002019" y="159362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0" name="Oval 149">
            <a:extLst>
              <a:ext uri="{FF2B5EF4-FFF2-40B4-BE49-F238E27FC236}">
                <a16:creationId xmlns:a16="http://schemas.microsoft.com/office/drawing/2014/main" id="{0D71B493-DD3B-70B3-1603-2C853E96151A}"/>
              </a:ext>
            </a:extLst>
          </p:cNvPr>
          <p:cNvSpPr/>
          <p:nvPr/>
        </p:nvSpPr>
        <p:spPr>
          <a:xfrm>
            <a:off x="2672852" y="1593303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1" name="Oval 150">
            <a:extLst>
              <a:ext uri="{FF2B5EF4-FFF2-40B4-BE49-F238E27FC236}">
                <a16:creationId xmlns:a16="http://schemas.microsoft.com/office/drawing/2014/main" id="{2CE38F63-9D4D-D96F-A8F6-8151639F578E}"/>
              </a:ext>
            </a:extLst>
          </p:cNvPr>
          <p:cNvSpPr/>
          <p:nvPr/>
        </p:nvSpPr>
        <p:spPr>
          <a:xfrm>
            <a:off x="2835025" y="159330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2" name="Oval 151">
            <a:extLst>
              <a:ext uri="{FF2B5EF4-FFF2-40B4-BE49-F238E27FC236}">
                <a16:creationId xmlns:a16="http://schemas.microsoft.com/office/drawing/2014/main" id="{8F5A65A2-B763-A93B-0BB8-D2AD93BC63F5}"/>
              </a:ext>
            </a:extLst>
          </p:cNvPr>
          <p:cNvSpPr/>
          <p:nvPr/>
        </p:nvSpPr>
        <p:spPr>
          <a:xfrm>
            <a:off x="2507504" y="1593304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3" name="Oval 152">
            <a:extLst>
              <a:ext uri="{FF2B5EF4-FFF2-40B4-BE49-F238E27FC236}">
                <a16:creationId xmlns:a16="http://schemas.microsoft.com/office/drawing/2014/main" id="{61C4D824-83E1-2049-3C28-1BC2865D2975}"/>
              </a:ext>
            </a:extLst>
          </p:cNvPr>
          <p:cNvSpPr/>
          <p:nvPr/>
        </p:nvSpPr>
        <p:spPr>
          <a:xfrm>
            <a:off x="2343744" y="159100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4" name="Oval 153">
            <a:extLst>
              <a:ext uri="{FF2B5EF4-FFF2-40B4-BE49-F238E27FC236}">
                <a16:creationId xmlns:a16="http://schemas.microsoft.com/office/drawing/2014/main" id="{7012CAB0-2CD7-FEE6-ABED-8B3E27A42864}"/>
              </a:ext>
            </a:extLst>
          </p:cNvPr>
          <p:cNvSpPr/>
          <p:nvPr/>
        </p:nvSpPr>
        <p:spPr>
          <a:xfrm>
            <a:off x="2017282" y="159051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5" name="Oval 154">
            <a:extLst>
              <a:ext uri="{FF2B5EF4-FFF2-40B4-BE49-F238E27FC236}">
                <a16:creationId xmlns:a16="http://schemas.microsoft.com/office/drawing/2014/main" id="{434BC51F-060C-8BF9-4B9F-DD38A3F21982}"/>
              </a:ext>
            </a:extLst>
          </p:cNvPr>
          <p:cNvSpPr/>
          <p:nvPr/>
        </p:nvSpPr>
        <p:spPr>
          <a:xfrm>
            <a:off x="2179455" y="159051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6" name="Oval 155">
            <a:extLst>
              <a:ext uri="{FF2B5EF4-FFF2-40B4-BE49-F238E27FC236}">
                <a16:creationId xmlns:a16="http://schemas.microsoft.com/office/drawing/2014/main" id="{E1D74BB4-0E27-408D-8D7B-C17D73A6CB1B}"/>
              </a:ext>
            </a:extLst>
          </p:cNvPr>
          <p:cNvSpPr/>
          <p:nvPr/>
        </p:nvSpPr>
        <p:spPr>
          <a:xfrm>
            <a:off x="1851934" y="1590511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7" name="Oval 156">
            <a:extLst>
              <a:ext uri="{FF2B5EF4-FFF2-40B4-BE49-F238E27FC236}">
                <a16:creationId xmlns:a16="http://schemas.microsoft.com/office/drawing/2014/main" id="{D2F2015A-F612-1EE9-3F3F-0934532636E7}"/>
              </a:ext>
            </a:extLst>
          </p:cNvPr>
          <p:cNvSpPr/>
          <p:nvPr/>
        </p:nvSpPr>
        <p:spPr>
          <a:xfrm>
            <a:off x="1688174" y="1588207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8" name="Oval 157">
            <a:extLst>
              <a:ext uri="{FF2B5EF4-FFF2-40B4-BE49-F238E27FC236}">
                <a16:creationId xmlns:a16="http://schemas.microsoft.com/office/drawing/2014/main" id="{977D55BC-58F6-33E9-EB1D-DA5CEE0493C8}"/>
              </a:ext>
            </a:extLst>
          </p:cNvPr>
          <p:cNvSpPr/>
          <p:nvPr/>
        </p:nvSpPr>
        <p:spPr>
          <a:xfrm>
            <a:off x="1359007" y="1587889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59" name="Oval 158">
            <a:extLst>
              <a:ext uri="{FF2B5EF4-FFF2-40B4-BE49-F238E27FC236}">
                <a16:creationId xmlns:a16="http://schemas.microsoft.com/office/drawing/2014/main" id="{FA5D4CB1-651A-F954-A8DC-F8B6988E4E1E}"/>
              </a:ext>
            </a:extLst>
          </p:cNvPr>
          <p:cNvSpPr/>
          <p:nvPr/>
        </p:nvSpPr>
        <p:spPr>
          <a:xfrm>
            <a:off x="1521180" y="158789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0" name="Oval 159">
            <a:extLst>
              <a:ext uri="{FF2B5EF4-FFF2-40B4-BE49-F238E27FC236}">
                <a16:creationId xmlns:a16="http://schemas.microsoft.com/office/drawing/2014/main" id="{1655A5B4-F130-2334-202F-731CA3297549}"/>
              </a:ext>
            </a:extLst>
          </p:cNvPr>
          <p:cNvSpPr/>
          <p:nvPr/>
        </p:nvSpPr>
        <p:spPr>
          <a:xfrm>
            <a:off x="1193659" y="1587890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61" name="Oval 160">
            <a:extLst>
              <a:ext uri="{FF2B5EF4-FFF2-40B4-BE49-F238E27FC236}">
                <a16:creationId xmlns:a16="http://schemas.microsoft.com/office/drawing/2014/main" id="{9AD41FE0-EF18-9B6E-9118-DAB4666AE9E2}"/>
              </a:ext>
            </a:extLst>
          </p:cNvPr>
          <p:cNvSpPr/>
          <p:nvPr/>
        </p:nvSpPr>
        <p:spPr>
          <a:xfrm>
            <a:off x="1029899" y="1585586"/>
            <a:ext cx="45719" cy="45719"/>
          </a:xfrm>
          <a:prstGeom prst="ellipse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cxnSp>
        <p:nvCxnSpPr>
          <p:cNvPr id="167" name="Straight Arrow Connector 166">
            <a:extLst>
              <a:ext uri="{FF2B5EF4-FFF2-40B4-BE49-F238E27FC236}">
                <a16:creationId xmlns:a16="http://schemas.microsoft.com/office/drawing/2014/main" id="{A86CBB1B-6666-6F85-81CE-1E01855177FB}"/>
              </a:ext>
            </a:extLst>
          </p:cNvPr>
          <p:cNvCxnSpPr>
            <a:cxnSpLocks/>
          </p:cNvCxnSpPr>
          <p:nvPr/>
        </p:nvCxnSpPr>
        <p:spPr>
          <a:xfrm>
            <a:off x="771073" y="1426042"/>
            <a:ext cx="0" cy="2376361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9" name="Straight Connector 168">
            <a:extLst>
              <a:ext uri="{FF2B5EF4-FFF2-40B4-BE49-F238E27FC236}">
                <a16:creationId xmlns:a16="http://schemas.microsoft.com/office/drawing/2014/main" id="{5922A544-2F7B-94B0-8734-CA462187B259}"/>
              </a:ext>
            </a:extLst>
          </p:cNvPr>
          <p:cNvCxnSpPr>
            <a:cxnSpLocks/>
          </p:cNvCxnSpPr>
          <p:nvPr/>
        </p:nvCxnSpPr>
        <p:spPr>
          <a:xfrm>
            <a:off x="429241" y="3802403"/>
            <a:ext cx="555731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0" name="Straight Connector 169">
            <a:extLst>
              <a:ext uri="{FF2B5EF4-FFF2-40B4-BE49-F238E27FC236}">
                <a16:creationId xmlns:a16="http://schemas.microsoft.com/office/drawing/2014/main" id="{0C8E37FE-2F18-A25E-4980-629C9574073B}"/>
              </a:ext>
            </a:extLst>
          </p:cNvPr>
          <p:cNvCxnSpPr>
            <a:cxnSpLocks/>
          </p:cNvCxnSpPr>
          <p:nvPr/>
        </p:nvCxnSpPr>
        <p:spPr>
          <a:xfrm>
            <a:off x="519887" y="1426042"/>
            <a:ext cx="555731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1" name="Straight Connector 170">
            <a:extLst>
              <a:ext uri="{FF2B5EF4-FFF2-40B4-BE49-F238E27FC236}">
                <a16:creationId xmlns:a16="http://schemas.microsoft.com/office/drawing/2014/main" id="{3A0D7DD8-47FB-0B64-494E-B4FFA5979F22}"/>
              </a:ext>
            </a:extLst>
          </p:cNvPr>
          <p:cNvCxnSpPr>
            <a:cxnSpLocks/>
          </p:cNvCxnSpPr>
          <p:nvPr/>
        </p:nvCxnSpPr>
        <p:spPr>
          <a:xfrm>
            <a:off x="429241" y="4921546"/>
            <a:ext cx="555731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3" name="Straight Arrow Connector 172">
            <a:extLst>
              <a:ext uri="{FF2B5EF4-FFF2-40B4-BE49-F238E27FC236}">
                <a16:creationId xmlns:a16="http://schemas.microsoft.com/office/drawing/2014/main" id="{9F26357C-87F3-D777-08BA-A22942C76490}"/>
              </a:ext>
            </a:extLst>
          </p:cNvPr>
          <p:cNvCxnSpPr>
            <a:cxnSpLocks/>
          </p:cNvCxnSpPr>
          <p:nvPr/>
        </p:nvCxnSpPr>
        <p:spPr>
          <a:xfrm>
            <a:off x="771073" y="3795675"/>
            <a:ext cx="0" cy="1137618"/>
          </a:xfrm>
          <a:prstGeom prst="straightConnector1">
            <a:avLst/>
          </a:prstGeom>
          <a:ln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5" name="TextBox 174">
            <a:extLst>
              <a:ext uri="{FF2B5EF4-FFF2-40B4-BE49-F238E27FC236}">
                <a16:creationId xmlns:a16="http://schemas.microsoft.com/office/drawing/2014/main" id="{C22F5CDE-66E2-6287-7075-1563693B8687}"/>
              </a:ext>
            </a:extLst>
          </p:cNvPr>
          <p:cNvSpPr txBox="1"/>
          <p:nvPr/>
        </p:nvSpPr>
        <p:spPr>
          <a:xfrm rot="16200000">
            <a:off x="-203670" y="2601757"/>
            <a:ext cx="161513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14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230 microns</a:t>
            </a:r>
            <a:endParaRPr lang="en-GB" sz="1400" dirty="0"/>
          </a:p>
        </p:txBody>
      </p:sp>
      <p:sp>
        <p:nvSpPr>
          <p:cNvPr id="176" name="TextBox 175">
            <a:extLst>
              <a:ext uri="{FF2B5EF4-FFF2-40B4-BE49-F238E27FC236}">
                <a16:creationId xmlns:a16="http://schemas.microsoft.com/office/drawing/2014/main" id="{350BD4BF-01D0-EDD6-EC4D-3C3721E5AE48}"/>
              </a:ext>
            </a:extLst>
          </p:cNvPr>
          <p:cNvSpPr txBox="1"/>
          <p:nvPr/>
        </p:nvSpPr>
        <p:spPr>
          <a:xfrm rot="16200000">
            <a:off x="50285" y="4231141"/>
            <a:ext cx="1119143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1400" b="1" dirty="0">
                <a:latin typeface="Calibri" panose="020F0502020204030204" pitchFamily="34" charset="0"/>
                <a:ea typeface="Times New Roman" panose="02020603050405020304" pitchFamily="18" charset="0"/>
              </a:rPr>
              <a:t>2.15 mm</a:t>
            </a:r>
            <a:endParaRPr lang="en-GB" sz="1400" dirty="0"/>
          </a:p>
        </p:txBody>
      </p:sp>
      <p:sp>
        <p:nvSpPr>
          <p:cNvPr id="187" name="Arrow: Curved Up 186">
            <a:extLst>
              <a:ext uri="{FF2B5EF4-FFF2-40B4-BE49-F238E27FC236}">
                <a16:creationId xmlns:a16="http://schemas.microsoft.com/office/drawing/2014/main" id="{1F551A90-56A6-9C1D-ACF7-49688C09FBA8}"/>
              </a:ext>
            </a:extLst>
          </p:cNvPr>
          <p:cNvSpPr/>
          <p:nvPr/>
        </p:nvSpPr>
        <p:spPr>
          <a:xfrm>
            <a:off x="1627812" y="949969"/>
            <a:ext cx="1194216" cy="460078"/>
          </a:xfrm>
          <a:prstGeom prst="curved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88" name="TextBox 187">
            <a:extLst>
              <a:ext uri="{FF2B5EF4-FFF2-40B4-BE49-F238E27FC236}">
                <a16:creationId xmlns:a16="http://schemas.microsoft.com/office/drawing/2014/main" id="{EF82DB4B-5FD5-4AD4-061F-E4C7B55FA779}"/>
              </a:ext>
            </a:extLst>
          </p:cNvPr>
          <p:cNvSpPr txBox="1"/>
          <p:nvPr/>
        </p:nvSpPr>
        <p:spPr>
          <a:xfrm>
            <a:off x="1758175" y="661679"/>
            <a:ext cx="91313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Air flow</a:t>
            </a:r>
          </a:p>
        </p:txBody>
      </p:sp>
      <p:sp>
        <p:nvSpPr>
          <p:cNvPr id="189" name="Arrow: Curved Up 188">
            <a:extLst>
              <a:ext uri="{FF2B5EF4-FFF2-40B4-BE49-F238E27FC236}">
                <a16:creationId xmlns:a16="http://schemas.microsoft.com/office/drawing/2014/main" id="{AC6751F9-6940-E9EB-1C35-735571178FD5}"/>
              </a:ext>
            </a:extLst>
          </p:cNvPr>
          <p:cNvSpPr/>
          <p:nvPr/>
        </p:nvSpPr>
        <p:spPr>
          <a:xfrm rot="10800000">
            <a:off x="1589619" y="5153292"/>
            <a:ext cx="1194216" cy="460078"/>
          </a:xfrm>
          <a:prstGeom prst="curved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chemeClr val="tx1"/>
              </a:solidFill>
            </a:endParaRPr>
          </a:p>
        </p:txBody>
      </p:sp>
      <p:sp>
        <p:nvSpPr>
          <p:cNvPr id="190" name="TextBox 189">
            <a:extLst>
              <a:ext uri="{FF2B5EF4-FFF2-40B4-BE49-F238E27FC236}">
                <a16:creationId xmlns:a16="http://schemas.microsoft.com/office/drawing/2014/main" id="{D0529E64-DC48-9B3B-B438-33F864B2CEA1}"/>
              </a:ext>
            </a:extLst>
          </p:cNvPr>
          <p:cNvSpPr txBox="1"/>
          <p:nvPr/>
        </p:nvSpPr>
        <p:spPr>
          <a:xfrm>
            <a:off x="2372810" y="5613371"/>
            <a:ext cx="10029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Steam in</a:t>
            </a:r>
          </a:p>
        </p:txBody>
      </p:sp>
      <p:sp>
        <p:nvSpPr>
          <p:cNvPr id="191" name="TextBox 190">
            <a:extLst>
              <a:ext uri="{FF2B5EF4-FFF2-40B4-BE49-F238E27FC236}">
                <a16:creationId xmlns:a16="http://schemas.microsoft.com/office/drawing/2014/main" id="{ED10016C-3338-A9E1-B24E-442F04390D23}"/>
              </a:ext>
            </a:extLst>
          </p:cNvPr>
          <p:cNvSpPr txBox="1"/>
          <p:nvPr/>
        </p:nvSpPr>
        <p:spPr>
          <a:xfrm>
            <a:off x="1082987" y="5591781"/>
            <a:ext cx="114877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Steam out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0382309C-89FA-7E72-CCF3-D71E17E519A0}"/>
              </a:ext>
            </a:extLst>
          </p:cNvPr>
          <p:cNvSpPr/>
          <p:nvPr/>
        </p:nvSpPr>
        <p:spPr>
          <a:xfrm>
            <a:off x="987736" y="1643129"/>
            <a:ext cx="2558527" cy="158240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B96E1B0-B3DB-416C-AC49-3969C252A35E}"/>
              </a:ext>
            </a:extLst>
          </p:cNvPr>
          <p:cNvSpPr txBox="1"/>
          <p:nvPr/>
        </p:nvSpPr>
        <p:spPr>
          <a:xfrm>
            <a:off x="4189904" y="1402994"/>
            <a:ext cx="5892626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b="1" dirty="0">
                <a:effectLst/>
                <a:latin typeface="Calibri" panose="020F0502020204030204" pitchFamily="34" charset="0"/>
                <a:ea typeface="Times New Roman" panose="02020603050405020304" pitchFamily="18" charset="0"/>
              </a:rPr>
              <a:t>Interconnect layer (silver + GDC thin film:  ~10 microns); </a:t>
            </a:r>
            <a:r>
              <a:rPr lang="en-GB" sz="1200" b="1" dirty="0">
                <a:effectLst/>
                <a:ea typeface="Calibri" panose="020F0502020204030204" pitchFamily="34" charset="0"/>
              </a:rPr>
              <a:t>30-40% porosity</a:t>
            </a:r>
            <a:endParaRPr lang="en-GB" sz="1200" b="1" dirty="0">
              <a:solidFill>
                <a:schemeClr val="accent1"/>
              </a:solidFill>
            </a:endParaRPr>
          </a:p>
        </p:txBody>
      </p:sp>
      <p:cxnSp>
        <p:nvCxnSpPr>
          <p:cNvPr id="11" name="Connector: Elbow 10">
            <a:extLst>
              <a:ext uri="{FF2B5EF4-FFF2-40B4-BE49-F238E27FC236}">
                <a16:creationId xmlns:a16="http://schemas.microsoft.com/office/drawing/2014/main" id="{35946737-766D-F116-FD3D-6DBF537D39AD}"/>
              </a:ext>
            </a:extLst>
          </p:cNvPr>
          <p:cNvCxnSpPr>
            <a:cxnSpLocks/>
            <a:stCxn id="10" idx="1"/>
          </p:cNvCxnSpPr>
          <p:nvPr/>
        </p:nvCxnSpPr>
        <p:spPr>
          <a:xfrm rot="10800000" flipV="1">
            <a:off x="3591406" y="1541494"/>
            <a:ext cx="598499" cy="185244"/>
          </a:xfrm>
          <a:prstGeom prst="bentConnector3">
            <a:avLst>
              <a:gd name="adj1" fmla="val 50000"/>
            </a:avLst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extBox 25">
            <a:extLst>
              <a:ext uri="{FF2B5EF4-FFF2-40B4-BE49-F238E27FC236}">
                <a16:creationId xmlns:a16="http://schemas.microsoft.com/office/drawing/2014/main" id="{898B831E-14BC-0EEE-C694-68869B351CE2}"/>
              </a:ext>
            </a:extLst>
          </p:cNvPr>
          <p:cNvSpPr txBox="1"/>
          <p:nvPr/>
        </p:nvSpPr>
        <p:spPr>
          <a:xfrm>
            <a:off x="5321429" y="250295"/>
            <a:ext cx="387830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b="1" dirty="0">
                <a:highlight>
                  <a:srgbClr val="00FF00"/>
                </a:highlight>
              </a:rPr>
              <a:t>Plan B -  Dip coating and thermal spray</a:t>
            </a:r>
          </a:p>
        </p:txBody>
      </p:sp>
    </p:spTree>
    <p:extLst>
      <p:ext uri="{BB962C8B-B14F-4D97-AF65-F5344CB8AC3E}">
        <p14:creationId xmlns:p14="http://schemas.microsoft.com/office/powerpoint/2010/main" val="323486186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6">
            <a:extLst>
              <a:ext uri="{FF2B5EF4-FFF2-40B4-BE49-F238E27FC236}">
                <a16:creationId xmlns:a16="http://schemas.microsoft.com/office/drawing/2014/main" id="{A8CE0AE1-1244-8C11-BD8C-5074F755A878}"/>
              </a:ext>
            </a:extLst>
          </p:cNvPr>
          <p:cNvSpPr/>
          <p:nvPr/>
        </p:nvSpPr>
        <p:spPr>
          <a:xfrm>
            <a:off x="1585729" y="29145"/>
            <a:ext cx="8943975" cy="902873"/>
          </a:xfrm>
          <a:prstGeom prst="rect">
            <a:avLst/>
          </a:prstGeom>
          <a:solidFill>
            <a:srgbClr val="385723"/>
          </a:solidFill>
          <a:ln cap="flat">
            <a:noFill/>
            <a:prstDash val="solid"/>
          </a:ln>
        </p:spPr>
        <p:txBody>
          <a:bodyPr vert="horz" wrap="square" lIns="68580" tIns="34290" rIns="68580" bIns="34290" anchor="ctr" anchorCtr="1" compatLnSpc="1">
            <a:noAutofit/>
          </a:bodyPr>
          <a:lstStyle/>
          <a:p>
            <a:pPr algn="ctr"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endParaRPr lang="en-GB" sz="1350">
              <a:solidFill>
                <a:srgbClr val="000000"/>
              </a:solidFill>
              <a:latin typeface="Calibri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325F34F-EF91-3BF0-0869-99F48BC48752}"/>
              </a:ext>
            </a:extLst>
          </p:cNvPr>
          <p:cNvSpPr txBox="1"/>
          <p:nvPr/>
        </p:nvSpPr>
        <p:spPr>
          <a:xfrm>
            <a:off x="1829210" y="4112884"/>
            <a:ext cx="853358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b="1" dirty="0">
                <a:latin typeface="Times New Roman" panose="02020603050405020304" pitchFamily="18" charset="0"/>
                <a:ea typeface="Calibri" panose="020F0502020204030204" pitchFamily="34" charset="0"/>
              </a:rPr>
              <a:t>Back Scattered Electron image &amp; Elemental mapping of SS/Ag/</a:t>
            </a:r>
            <a:r>
              <a:rPr lang="en-GB" b="1" dirty="0" err="1">
                <a:latin typeface="Times New Roman" panose="02020603050405020304" pitchFamily="18" charset="0"/>
                <a:ea typeface="Calibri" panose="020F0502020204030204" pitchFamily="34" charset="0"/>
              </a:rPr>
              <a:t>NiO</a:t>
            </a:r>
            <a:r>
              <a:rPr lang="en-GB" b="1" dirty="0">
                <a:latin typeface="Times New Roman" panose="02020603050405020304" pitchFamily="18" charset="0"/>
                <a:ea typeface="Calibri" panose="020F0502020204030204" pitchFamily="34" charset="0"/>
              </a:rPr>
              <a:t>-YSZ coating </a:t>
            </a:r>
            <a:endParaRPr lang="en-GB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9AA172C-415F-C178-3F86-8AD58358C87E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5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l="2204" b="1658"/>
          <a:stretch/>
        </p:blipFill>
        <p:spPr>
          <a:xfrm>
            <a:off x="6096000" y="983941"/>
            <a:ext cx="3930576" cy="298497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70055A0-CD7B-DB44-56E4-4973671729F5}"/>
              </a:ext>
            </a:extLst>
          </p:cNvPr>
          <p:cNvSpPr txBox="1"/>
          <p:nvPr/>
        </p:nvSpPr>
        <p:spPr>
          <a:xfrm>
            <a:off x="1831025" y="157415"/>
            <a:ext cx="8698678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b="1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Cross sectional morphology of tubular SS supported </a:t>
            </a:r>
            <a:r>
              <a:rPr lang="en-GB" b="1" dirty="0" err="1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NiO</a:t>
            </a:r>
            <a:r>
              <a:rPr lang="en-GB" b="1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-YSZ (60:40 </a:t>
            </a:r>
            <a:r>
              <a:rPr lang="en-GB" b="1" dirty="0" err="1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wt</a:t>
            </a:r>
            <a:r>
              <a:rPr lang="en-GB" b="1" dirty="0">
                <a:solidFill>
                  <a:srgbClr val="FFFF00"/>
                </a:solidFill>
                <a:latin typeface="Times New Roman" panose="02020603050405020304" pitchFamily="18" charset="0"/>
                <a:ea typeface="Calibri" panose="020F0502020204030204" pitchFamily="34" charset="0"/>
              </a:rPr>
              <a:t>%) cathode layer</a:t>
            </a:r>
            <a:endParaRPr lang="en-GB" dirty="0">
              <a:solidFill>
                <a:srgbClr val="FFFF00"/>
              </a:solidFill>
            </a:endParaRPr>
          </a:p>
        </p:txBody>
      </p:sp>
      <p:pic>
        <p:nvPicPr>
          <p:cNvPr id="11" name="Picture 10" descr="A close-up of a grey surface&#10;&#10;Description automatically generated">
            <a:extLst>
              <a:ext uri="{FF2B5EF4-FFF2-40B4-BE49-F238E27FC236}">
                <a16:creationId xmlns:a16="http://schemas.microsoft.com/office/drawing/2014/main" id="{05FE6447-C5BA-28F6-1F9A-F50B6D8F9276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sharpenSoften amount="50000"/>
                    </a14:imgEffect>
                    <a14:imgEffect>
                      <a14:brightnessContrast bright="20000" contrast="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353" t="4707"/>
          <a:stretch/>
        </p:blipFill>
        <p:spPr>
          <a:xfrm>
            <a:off x="2606685" y="4541279"/>
            <a:ext cx="2996266" cy="2139707"/>
          </a:xfrm>
          <a:prstGeom prst="rect">
            <a:avLst/>
          </a:prstGeom>
        </p:spPr>
      </p:pic>
      <p:graphicFrame>
        <p:nvGraphicFramePr>
          <p:cNvPr id="13" name="Table 12">
            <a:extLst>
              <a:ext uri="{FF2B5EF4-FFF2-40B4-BE49-F238E27FC236}">
                <a16:creationId xmlns:a16="http://schemas.microsoft.com/office/drawing/2014/main" id="{5E747E7F-6588-D286-A6E7-8458765EF6FB}"/>
              </a:ext>
            </a:extLst>
          </p:cNvPr>
          <p:cNvGraphicFramePr>
            <a:graphicFrameLocks noGrp="1"/>
          </p:cNvGraphicFramePr>
          <p:nvPr/>
        </p:nvGraphicFramePr>
        <p:xfrm>
          <a:off x="6096000" y="4555374"/>
          <a:ext cx="3591886" cy="2145213"/>
        </p:xfrm>
        <a:graphic>
          <a:graphicData uri="http://schemas.openxmlformats.org/drawingml/2006/table">
            <a:tbl>
              <a:tblPr firstRow="1" firstCol="1" bandRow="1" bandCol="1">
                <a:tableStyleId>{912C8C85-51F0-491E-9774-3900AFEF0FD7}</a:tableStyleId>
              </a:tblPr>
              <a:tblGrid>
                <a:gridCol w="1795943">
                  <a:extLst>
                    <a:ext uri="{9D8B030D-6E8A-4147-A177-3AD203B41FA5}">
                      <a16:colId xmlns:a16="http://schemas.microsoft.com/office/drawing/2014/main" val="2091283407"/>
                    </a:ext>
                  </a:extLst>
                </a:gridCol>
                <a:gridCol w="1795943">
                  <a:extLst>
                    <a:ext uri="{9D8B030D-6E8A-4147-A177-3AD203B41FA5}">
                      <a16:colId xmlns:a16="http://schemas.microsoft.com/office/drawing/2014/main" val="3067823160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   Combinations</a:t>
                      </a:r>
                    </a:p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 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Area %</a:t>
                      </a:r>
                    </a:p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 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2155162719"/>
                  </a:ext>
                </a:extLst>
              </a:tr>
              <a:tr h="25556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>
                          <a:effectLst/>
                        </a:rPr>
                        <a:t>  Steel  </a:t>
                      </a:r>
                      <a:endParaRPr lang="en-GB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  36.48 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1202047397"/>
                  </a:ext>
                </a:extLst>
              </a:tr>
              <a:tr h="25556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Mounting Resin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>
                          <a:effectLst/>
                        </a:rPr>
                        <a:t>       43.08   </a:t>
                      </a:r>
                      <a:endParaRPr lang="en-GB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1643824213"/>
                  </a:ext>
                </a:extLst>
              </a:tr>
              <a:tr h="25556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ZrO2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   1.53 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1648019219"/>
                  </a:ext>
                </a:extLst>
              </a:tr>
              <a:tr h="25556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2NiO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  11.42 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3165084044"/>
                  </a:ext>
                </a:extLst>
              </a:tr>
              <a:tr h="25556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Ag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   0.60 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3531557279"/>
                  </a:ext>
                </a:extLst>
              </a:tr>
              <a:tr h="255565"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>
                          <a:effectLst/>
                        </a:rPr>
                        <a:t>  Ni rich  </a:t>
                      </a:r>
                      <a:endParaRPr lang="en-GB" sz="16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tc>
                  <a:txBody>
                    <a:bodyPr/>
                    <a:lstStyle/>
                    <a:p>
                      <a:pPr>
                        <a:lnSpc>
                          <a:spcPct val="107000"/>
                        </a:lnSpc>
                        <a:spcAft>
                          <a:spcPts val="800"/>
                        </a:spcAft>
                      </a:pPr>
                      <a:r>
                        <a:rPr lang="en-GB" sz="1600" dirty="0">
                          <a:effectLst/>
                        </a:rPr>
                        <a:t>        6.89   </a:t>
                      </a:r>
                      <a:endParaRPr lang="en-GB" sz="16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56237" marR="56237" marT="0" marB="0"/>
                </a:tc>
                <a:extLst>
                  <a:ext uri="{0D108BD9-81ED-4DB2-BD59-A6C34878D82A}">
                    <a16:rowId xmlns:a16="http://schemas.microsoft.com/office/drawing/2014/main" val="632906764"/>
                  </a:ext>
                </a:extLst>
              </a:tr>
            </a:tbl>
          </a:graphicData>
        </a:graphic>
      </p:graphicFrame>
      <p:grpSp>
        <p:nvGrpSpPr>
          <p:cNvPr id="14" name="Group 13">
            <a:extLst>
              <a:ext uri="{FF2B5EF4-FFF2-40B4-BE49-F238E27FC236}">
                <a16:creationId xmlns:a16="http://schemas.microsoft.com/office/drawing/2014/main" id="{C3A457A4-CCE5-F507-6B5A-C0E8E6A4BE79}"/>
              </a:ext>
            </a:extLst>
          </p:cNvPr>
          <p:cNvGrpSpPr/>
          <p:nvPr/>
        </p:nvGrpSpPr>
        <p:grpSpPr>
          <a:xfrm>
            <a:off x="1829210" y="1035865"/>
            <a:ext cx="4144806" cy="2933046"/>
            <a:chOff x="195350" y="3975212"/>
            <a:chExt cx="3515020" cy="2487382"/>
          </a:xfrm>
        </p:grpSpPr>
        <p:grpSp>
          <p:nvGrpSpPr>
            <p:cNvPr id="15" name="Group 14">
              <a:extLst>
                <a:ext uri="{FF2B5EF4-FFF2-40B4-BE49-F238E27FC236}">
                  <a16:creationId xmlns:a16="http://schemas.microsoft.com/office/drawing/2014/main" id="{4B391209-72CC-64AA-A7D5-604355B29A10}"/>
                </a:ext>
              </a:extLst>
            </p:cNvPr>
            <p:cNvGrpSpPr/>
            <p:nvPr/>
          </p:nvGrpSpPr>
          <p:grpSpPr>
            <a:xfrm>
              <a:off x="195350" y="3975212"/>
              <a:ext cx="3515020" cy="2487382"/>
              <a:chOff x="4159893" y="550295"/>
              <a:chExt cx="4630540" cy="3276773"/>
            </a:xfrm>
          </p:grpSpPr>
          <p:pic>
            <p:nvPicPr>
              <p:cNvPr id="19" name="Picture 18" descr="A close-up of a grey and white background&#10;&#10;Description automatically generated">
                <a:extLst>
                  <a:ext uri="{FF2B5EF4-FFF2-40B4-BE49-F238E27FC236}">
                    <a16:creationId xmlns:a16="http://schemas.microsoft.com/office/drawing/2014/main" id="{BE1B7429-3475-7764-1F3A-AA9E34E72937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>
                <a:extLst>
                  <a:ext uri="{BEBA8EAE-BF5A-486C-A8C5-ECC9F3942E4B}">
                    <a14:imgProps xmlns:a14="http://schemas.microsoft.com/office/drawing/2010/main">
                      <a14:imgLayer r:embed="rId7">
                        <a14:imgEffect>
                          <a14:sharpenSoften amount="5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4687"/>
              <a:stretch/>
            </p:blipFill>
            <p:spPr>
              <a:xfrm>
                <a:off x="4167842" y="550295"/>
                <a:ext cx="4622591" cy="3276773"/>
              </a:xfrm>
              <a:prstGeom prst="rect">
                <a:avLst/>
              </a:prstGeom>
            </p:spPr>
          </p:pic>
          <p:sp>
            <p:nvSpPr>
              <p:cNvPr id="20" name="Freeform: Shape 19">
                <a:extLst>
                  <a:ext uri="{FF2B5EF4-FFF2-40B4-BE49-F238E27FC236}">
                    <a16:creationId xmlns:a16="http://schemas.microsoft.com/office/drawing/2014/main" id="{C15CC8E3-8D18-D769-D23A-95E79ED268F6}"/>
                  </a:ext>
                </a:extLst>
              </p:cNvPr>
              <p:cNvSpPr/>
              <p:nvPr/>
            </p:nvSpPr>
            <p:spPr>
              <a:xfrm>
                <a:off x="4234517" y="573684"/>
                <a:ext cx="1428750" cy="3181350"/>
              </a:xfrm>
              <a:custGeom>
                <a:avLst/>
                <a:gdLst>
                  <a:gd name="connsiteX0" fmla="*/ 0 w 1428750"/>
                  <a:gd name="connsiteY0" fmla="*/ 3181350 h 3181350"/>
                  <a:gd name="connsiteX1" fmla="*/ 266700 w 1428750"/>
                  <a:gd name="connsiteY1" fmla="*/ 2400300 h 3181350"/>
                  <a:gd name="connsiteX2" fmla="*/ 714375 w 1428750"/>
                  <a:gd name="connsiteY2" fmla="*/ 1504950 h 3181350"/>
                  <a:gd name="connsiteX3" fmla="*/ 923925 w 1428750"/>
                  <a:gd name="connsiteY3" fmla="*/ 1295400 h 3181350"/>
                  <a:gd name="connsiteX4" fmla="*/ 771525 w 1428750"/>
                  <a:gd name="connsiteY4" fmla="*/ 666750 h 3181350"/>
                  <a:gd name="connsiteX5" fmla="*/ 1428750 w 1428750"/>
                  <a:gd name="connsiteY5" fmla="*/ 0 h 3181350"/>
                  <a:gd name="connsiteX6" fmla="*/ 1428750 w 1428750"/>
                  <a:gd name="connsiteY6" fmla="*/ 0 h 3181350"/>
                </a:gdLst>
                <a:ahLst/>
                <a:cxnLst>
                  <a:cxn ang="0">
                    <a:pos x="connsiteX0" y="connsiteY0"/>
                  </a:cxn>
                  <a:cxn ang="0">
                    <a:pos x="connsiteX1" y="connsiteY1"/>
                  </a:cxn>
                  <a:cxn ang="0">
                    <a:pos x="connsiteX2" y="connsiteY2"/>
                  </a:cxn>
                  <a:cxn ang="0">
                    <a:pos x="connsiteX3" y="connsiteY3"/>
                  </a:cxn>
                  <a:cxn ang="0">
                    <a:pos x="connsiteX4" y="connsiteY4"/>
                  </a:cxn>
                  <a:cxn ang="0">
                    <a:pos x="connsiteX5" y="connsiteY5"/>
                  </a:cxn>
                  <a:cxn ang="0">
                    <a:pos x="connsiteX6" y="connsiteY6"/>
                  </a:cxn>
                </a:cxnLst>
                <a:rect l="l" t="t" r="r" b="b"/>
                <a:pathLst>
                  <a:path w="1428750" h="3181350">
                    <a:moveTo>
                      <a:pt x="0" y="3181350"/>
                    </a:moveTo>
                    <a:cubicBezTo>
                      <a:pt x="73818" y="2930525"/>
                      <a:pt x="147637" y="2679700"/>
                      <a:pt x="266700" y="2400300"/>
                    </a:cubicBezTo>
                    <a:cubicBezTo>
                      <a:pt x="385763" y="2120900"/>
                      <a:pt x="604838" y="1689100"/>
                      <a:pt x="714375" y="1504950"/>
                    </a:cubicBezTo>
                    <a:cubicBezTo>
                      <a:pt x="823913" y="1320800"/>
                      <a:pt x="914400" y="1435100"/>
                      <a:pt x="923925" y="1295400"/>
                    </a:cubicBezTo>
                    <a:cubicBezTo>
                      <a:pt x="933450" y="1155700"/>
                      <a:pt x="687388" y="882650"/>
                      <a:pt x="771525" y="666750"/>
                    </a:cubicBezTo>
                    <a:cubicBezTo>
                      <a:pt x="855663" y="450850"/>
                      <a:pt x="1428750" y="0"/>
                      <a:pt x="1428750" y="0"/>
                    </a:cubicBezTo>
                    <a:lnTo>
                      <a:pt x="1428750" y="0"/>
                    </a:lnTo>
                  </a:path>
                </a:pathLst>
              </a:custGeom>
              <a:noFill/>
              <a:ln w="28575">
                <a:solidFill>
                  <a:srgbClr val="FFFF00"/>
                </a:solidFill>
                <a:prstDash val="sysDash"/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/>
              </a:p>
            </p:txBody>
          </p:sp>
          <p:grpSp>
            <p:nvGrpSpPr>
              <p:cNvPr id="21" name="Group 20">
                <a:extLst>
                  <a:ext uri="{FF2B5EF4-FFF2-40B4-BE49-F238E27FC236}">
                    <a16:creationId xmlns:a16="http://schemas.microsoft.com/office/drawing/2014/main" id="{D4196536-651F-FE01-9A88-AD461EBEE731}"/>
                  </a:ext>
                </a:extLst>
              </p:cNvPr>
              <p:cNvGrpSpPr/>
              <p:nvPr/>
            </p:nvGrpSpPr>
            <p:grpSpPr>
              <a:xfrm>
                <a:off x="4159893" y="602082"/>
                <a:ext cx="2266073" cy="3181351"/>
                <a:chOff x="4159893" y="602082"/>
                <a:chExt cx="2266073" cy="3181351"/>
              </a:xfrm>
            </p:grpSpPr>
            <p:sp>
              <p:nvSpPr>
                <p:cNvPr id="22" name="Freeform: Shape 21">
                  <a:extLst>
                    <a:ext uri="{FF2B5EF4-FFF2-40B4-BE49-F238E27FC236}">
                      <a16:creationId xmlns:a16="http://schemas.microsoft.com/office/drawing/2014/main" id="{6D51F4FE-F84B-9C3E-548A-C4D3EA2ED13D}"/>
                    </a:ext>
                  </a:extLst>
                </p:cNvPr>
                <p:cNvSpPr/>
                <p:nvPr/>
              </p:nvSpPr>
              <p:spPr>
                <a:xfrm>
                  <a:off x="5150840" y="602082"/>
                  <a:ext cx="1275126" cy="3181351"/>
                </a:xfrm>
                <a:custGeom>
                  <a:avLst/>
                  <a:gdLst>
                    <a:gd name="connsiteX0" fmla="*/ 0 w 1275127"/>
                    <a:gd name="connsiteY0" fmla="*/ 3204594 h 3204594"/>
                    <a:gd name="connsiteX1" fmla="*/ 125835 w 1275127"/>
                    <a:gd name="connsiteY1" fmla="*/ 3078759 h 3204594"/>
                    <a:gd name="connsiteX2" fmla="*/ 100668 w 1275127"/>
                    <a:gd name="connsiteY2" fmla="*/ 2827090 h 3204594"/>
                    <a:gd name="connsiteX3" fmla="*/ 201336 w 1275127"/>
                    <a:gd name="connsiteY3" fmla="*/ 2676088 h 3204594"/>
                    <a:gd name="connsiteX4" fmla="*/ 411061 w 1275127"/>
                    <a:gd name="connsiteY4" fmla="*/ 2592198 h 3204594"/>
                    <a:gd name="connsiteX5" fmla="*/ 260059 w 1275127"/>
                    <a:gd name="connsiteY5" fmla="*/ 2332139 h 3204594"/>
                    <a:gd name="connsiteX6" fmla="*/ 453006 w 1275127"/>
                    <a:gd name="connsiteY6" fmla="*/ 1728132 h 3204594"/>
                    <a:gd name="connsiteX7" fmla="*/ 830511 w 1275127"/>
                    <a:gd name="connsiteY7" fmla="*/ 1543574 h 3204594"/>
                    <a:gd name="connsiteX8" fmla="*/ 645953 w 1275127"/>
                    <a:gd name="connsiteY8" fmla="*/ 1124125 h 3204594"/>
                    <a:gd name="connsiteX9" fmla="*/ 645953 w 1275127"/>
                    <a:gd name="connsiteY9" fmla="*/ 738231 h 3204594"/>
                    <a:gd name="connsiteX10" fmla="*/ 696287 w 1275127"/>
                    <a:gd name="connsiteY10" fmla="*/ 545284 h 3204594"/>
                    <a:gd name="connsiteX11" fmla="*/ 889233 w 1275127"/>
                    <a:gd name="connsiteY11" fmla="*/ 134224 h 3204594"/>
                    <a:gd name="connsiteX12" fmla="*/ 1275127 w 1275127"/>
                    <a:gd name="connsiteY12" fmla="*/ 0 h 3204594"/>
                    <a:gd name="connsiteX13" fmla="*/ 1275127 w 1275127"/>
                    <a:gd name="connsiteY13" fmla="*/ 0 h 3204594"/>
                  </a:gdLst>
                  <a:ahLst/>
                  <a:cxnLst>
                    <a:cxn ang="0">
                      <a:pos x="connsiteX0" y="connsiteY0"/>
                    </a:cxn>
                    <a:cxn ang="0">
                      <a:pos x="connsiteX1" y="connsiteY1"/>
                    </a:cxn>
                    <a:cxn ang="0">
                      <a:pos x="connsiteX2" y="connsiteY2"/>
                    </a:cxn>
                    <a:cxn ang="0">
                      <a:pos x="connsiteX3" y="connsiteY3"/>
                    </a:cxn>
                    <a:cxn ang="0">
                      <a:pos x="connsiteX4" y="connsiteY4"/>
                    </a:cxn>
                    <a:cxn ang="0">
                      <a:pos x="connsiteX5" y="connsiteY5"/>
                    </a:cxn>
                    <a:cxn ang="0">
                      <a:pos x="connsiteX6" y="connsiteY6"/>
                    </a:cxn>
                    <a:cxn ang="0">
                      <a:pos x="connsiteX7" y="connsiteY7"/>
                    </a:cxn>
                    <a:cxn ang="0">
                      <a:pos x="connsiteX8" y="connsiteY8"/>
                    </a:cxn>
                    <a:cxn ang="0">
                      <a:pos x="connsiteX9" y="connsiteY9"/>
                    </a:cxn>
                    <a:cxn ang="0">
                      <a:pos x="connsiteX10" y="connsiteY10"/>
                    </a:cxn>
                    <a:cxn ang="0">
                      <a:pos x="connsiteX11" y="connsiteY11"/>
                    </a:cxn>
                    <a:cxn ang="0">
                      <a:pos x="connsiteX12" y="connsiteY12"/>
                    </a:cxn>
                    <a:cxn ang="0">
                      <a:pos x="connsiteX13" y="connsiteY13"/>
                    </a:cxn>
                  </a:cxnLst>
                  <a:rect l="l" t="t" r="r" b="b"/>
                  <a:pathLst>
                    <a:path w="1275127" h="3204594">
                      <a:moveTo>
                        <a:pt x="0" y="3204594"/>
                      </a:moveTo>
                      <a:cubicBezTo>
                        <a:pt x="54528" y="3173135"/>
                        <a:pt x="109057" y="3141676"/>
                        <a:pt x="125835" y="3078759"/>
                      </a:cubicBezTo>
                      <a:cubicBezTo>
                        <a:pt x="142613" y="3015842"/>
                        <a:pt x="88085" y="2894202"/>
                        <a:pt x="100668" y="2827090"/>
                      </a:cubicBezTo>
                      <a:cubicBezTo>
                        <a:pt x="113252" y="2759978"/>
                        <a:pt x="149604" y="2715237"/>
                        <a:pt x="201336" y="2676088"/>
                      </a:cubicBezTo>
                      <a:cubicBezTo>
                        <a:pt x="253068" y="2636939"/>
                        <a:pt x="401274" y="2649523"/>
                        <a:pt x="411061" y="2592198"/>
                      </a:cubicBezTo>
                      <a:cubicBezTo>
                        <a:pt x="420848" y="2534873"/>
                        <a:pt x="253068" y="2476150"/>
                        <a:pt x="260059" y="2332139"/>
                      </a:cubicBezTo>
                      <a:cubicBezTo>
                        <a:pt x="267050" y="2188128"/>
                        <a:pt x="357931" y="1859559"/>
                        <a:pt x="453006" y="1728132"/>
                      </a:cubicBezTo>
                      <a:cubicBezTo>
                        <a:pt x="548081" y="1596704"/>
                        <a:pt x="798353" y="1644242"/>
                        <a:pt x="830511" y="1543574"/>
                      </a:cubicBezTo>
                      <a:cubicBezTo>
                        <a:pt x="862669" y="1442906"/>
                        <a:pt x="676713" y="1258349"/>
                        <a:pt x="645953" y="1124125"/>
                      </a:cubicBezTo>
                      <a:cubicBezTo>
                        <a:pt x="615193" y="989901"/>
                        <a:pt x="637564" y="834705"/>
                        <a:pt x="645953" y="738231"/>
                      </a:cubicBezTo>
                      <a:cubicBezTo>
                        <a:pt x="654342" y="641757"/>
                        <a:pt x="655740" y="645952"/>
                        <a:pt x="696287" y="545284"/>
                      </a:cubicBezTo>
                      <a:cubicBezTo>
                        <a:pt x="736834" y="444616"/>
                        <a:pt x="792760" y="225105"/>
                        <a:pt x="889233" y="134224"/>
                      </a:cubicBezTo>
                      <a:cubicBezTo>
                        <a:pt x="985706" y="43343"/>
                        <a:pt x="1275127" y="0"/>
                        <a:pt x="1275127" y="0"/>
                      </a:cubicBezTo>
                      <a:lnTo>
                        <a:pt x="1275127" y="0"/>
                      </a:lnTo>
                    </a:path>
                  </a:pathLst>
                </a:custGeom>
                <a:noFill/>
                <a:ln w="28575">
                  <a:solidFill>
                    <a:srgbClr val="FFFF00"/>
                  </a:solidFill>
                  <a:prstDash val="sysDash"/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GB" dirty="0"/>
                </a:p>
              </p:txBody>
            </p:sp>
            <p:cxnSp>
              <p:nvCxnSpPr>
                <p:cNvPr id="23" name="Straight Arrow Connector 22">
                  <a:extLst>
                    <a:ext uri="{FF2B5EF4-FFF2-40B4-BE49-F238E27FC236}">
                      <a16:creationId xmlns:a16="http://schemas.microsoft.com/office/drawing/2014/main" id="{5C0D6A14-EA2C-56BD-F9FA-50144F5568AB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4830115" y="2342882"/>
                  <a:ext cx="605950" cy="299649"/>
                </a:xfrm>
                <a:prstGeom prst="straightConnector1">
                  <a:avLst/>
                </a:prstGeom>
                <a:ln>
                  <a:solidFill>
                    <a:srgbClr val="FFFF00"/>
                  </a:solidFill>
                  <a:headEnd type="triangle" w="med" len="med"/>
                  <a:tailEnd type="triangle" w="med" len="med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8E0DE939-FB83-E73F-0F43-CDF887E96CBE}"/>
                    </a:ext>
                  </a:extLst>
                </p:cNvPr>
                <p:cNvSpPr txBox="1"/>
                <p:nvPr/>
              </p:nvSpPr>
              <p:spPr>
                <a:xfrm>
                  <a:off x="4159893" y="1531334"/>
                  <a:ext cx="881462" cy="412614"/>
                </a:xfrm>
                <a:prstGeom prst="rect">
                  <a:avLst/>
                </a:prstGeom>
                <a:noFill/>
              </p:spPr>
              <p:txBody>
                <a:bodyPr wrap="none" rtlCol="0">
                  <a:spAutoFit/>
                </a:bodyPr>
                <a:lstStyle/>
                <a:p>
                  <a:r>
                    <a:rPr lang="en-GB" b="1" dirty="0">
                      <a:solidFill>
                        <a:schemeClr val="bg1"/>
                      </a:solidFill>
                    </a:rPr>
                    <a:t>94 µm</a:t>
                  </a:r>
                </a:p>
              </p:txBody>
            </p:sp>
          </p:grpSp>
        </p:grpSp>
        <p:cxnSp>
          <p:nvCxnSpPr>
            <p:cNvPr id="17" name="Straight Arrow Connector 16">
              <a:extLst>
                <a:ext uri="{FF2B5EF4-FFF2-40B4-BE49-F238E27FC236}">
                  <a16:creationId xmlns:a16="http://schemas.microsoft.com/office/drawing/2014/main" id="{0569B101-DFD2-8B49-3BCE-BC78D597E581}"/>
                </a:ext>
              </a:extLst>
            </p:cNvPr>
            <p:cNvCxnSpPr>
              <a:cxnSpLocks/>
            </p:cNvCxnSpPr>
            <p:nvPr/>
          </p:nvCxnSpPr>
          <p:spPr>
            <a:xfrm>
              <a:off x="439274" y="5795825"/>
              <a:ext cx="3271096" cy="0"/>
            </a:xfrm>
            <a:prstGeom prst="straightConnector1">
              <a:avLst/>
            </a:prstGeom>
            <a:ln>
              <a:solidFill>
                <a:srgbClr val="FFFF00"/>
              </a:solidFill>
              <a:headEnd type="triangle" w="med" len="med"/>
              <a:tailEnd type="triangle" w="med" len="med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8" name="TextBox 17">
              <a:extLst>
                <a:ext uri="{FF2B5EF4-FFF2-40B4-BE49-F238E27FC236}">
                  <a16:creationId xmlns:a16="http://schemas.microsoft.com/office/drawing/2014/main" id="{CE625DEC-BB94-2140-33B9-0BCC97FEA644}"/>
                </a:ext>
              </a:extLst>
            </p:cNvPr>
            <p:cNvSpPr txBox="1"/>
            <p:nvPr/>
          </p:nvSpPr>
          <p:spPr>
            <a:xfrm>
              <a:off x="2125189" y="5442470"/>
              <a:ext cx="768351" cy="31321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GB" b="1" dirty="0">
                  <a:solidFill>
                    <a:srgbClr val="0033CC"/>
                  </a:solidFill>
                </a:rPr>
                <a:t>350 µm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70776371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60E1AC-520B-0D10-B52C-545C7F26AE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43035" y="355461"/>
            <a:ext cx="10515600" cy="757129"/>
          </a:xfrm>
        </p:spPr>
        <p:txBody>
          <a:bodyPr/>
          <a:lstStyle/>
          <a:p>
            <a:r>
              <a:rPr lang="en-GB" dirty="0"/>
              <a:t>Experimental Tests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C77E4BD-D3AE-48A3-8BB8-04A43F7F5A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F42015-0FC7-4B0E-8D2B-76EADF48D957}" type="slidenum">
              <a:rPr lang="en-US" smtClean="0"/>
              <a:pPr/>
              <a:t>20</a:t>
            </a:fld>
            <a:endParaRPr lang="en-US"/>
          </a:p>
        </p:txBody>
      </p:sp>
      <p:pic>
        <p:nvPicPr>
          <p:cNvPr id="7" name="Content Placeholder 3" descr="Diagram&#10;&#10;Description automatically generated">
            <a:extLst>
              <a:ext uri="{FF2B5EF4-FFF2-40B4-BE49-F238E27FC236}">
                <a16:creationId xmlns:a16="http://schemas.microsoft.com/office/drawing/2014/main" id="{987C8016-C4E5-FCA9-80E6-01C7A5FF222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87084" y="1600127"/>
            <a:ext cx="5316467" cy="2983603"/>
          </a:xfrm>
          <a:prstGeom prst="rect">
            <a:avLst/>
          </a:prstGeom>
        </p:spPr>
      </p:pic>
      <p:sp>
        <p:nvSpPr>
          <p:cNvPr id="8" name="TextBox 10">
            <a:extLst>
              <a:ext uri="{FF2B5EF4-FFF2-40B4-BE49-F238E27FC236}">
                <a16:creationId xmlns:a16="http://schemas.microsoft.com/office/drawing/2014/main" id="{96878469-3F8B-C01A-A4C4-AF20A1743306}"/>
              </a:ext>
            </a:extLst>
          </p:cNvPr>
          <p:cNvSpPr txBox="1"/>
          <p:nvPr/>
        </p:nvSpPr>
        <p:spPr>
          <a:xfrm>
            <a:off x="970358" y="1453933"/>
            <a:ext cx="2950739" cy="2031325"/>
          </a:xfrm>
          <a:prstGeom prst="rect">
            <a:avLst/>
          </a:prstGeom>
          <a:noFill/>
          <a:ln cap="flat">
            <a:noFill/>
          </a:ln>
        </p:spPr>
        <p:txBody>
          <a:bodyPr vert="horz" wrap="square" lIns="91440" tIns="45720" rIns="91440" bIns="45720" anchor="t" anchorCtr="0" compatLnSpc="1">
            <a:spAutoFit/>
          </a:bodyPr>
          <a:lstStyle/>
          <a:p>
            <a:pPr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b="1" dirty="0">
                <a:solidFill>
                  <a:schemeClr val="accent1">
                    <a:lumMod val="50000"/>
                  </a:schemeClr>
                </a:solidFill>
                <a:latin typeface="Calibri"/>
              </a:rPr>
              <a:t>Our targets</a:t>
            </a:r>
          </a:p>
          <a:p>
            <a:pPr marL="285750" indent="-285750">
              <a:buFont typeface="Arial" panose="020B0604020202020204" pitchFamily="34" charset="0"/>
              <a:buChar char="•"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endParaRPr lang="en-GB" dirty="0">
              <a:solidFill>
                <a:srgbClr val="000000"/>
              </a:solidFill>
              <a:latin typeface="Calibri"/>
            </a:endParaRPr>
          </a:p>
          <a:p>
            <a:pPr marL="285750" indent="-285750">
              <a:buFont typeface="Arial" panose="020B0604020202020204" pitchFamily="34" charset="0"/>
              <a:buChar char="•"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dirty="0">
                <a:solidFill>
                  <a:srgbClr val="000000"/>
                </a:solidFill>
                <a:latin typeface="Calibri"/>
              </a:rPr>
              <a:t>Improving efficiency </a:t>
            </a:r>
          </a:p>
          <a:p>
            <a:pPr marL="285750" indent="-285750">
              <a:buFont typeface="Arial" panose="020B0604020202020204" pitchFamily="34" charset="0"/>
              <a:buChar char="•"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dirty="0">
                <a:solidFill>
                  <a:srgbClr val="000000"/>
                </a:solidFill>
                <a:latin typeface="Calibri"/>
              </a:rPr>
              <a:t>Lower cost </a:t>
            </a:r>
          </a:p>
          <a:p>
            <a:pPr marL="285750" indent="-285750">
              <a:buFont typeface="Arial" panose="020B0604020202020204" pitchFamily="34" charset="0"/>
              <a:buChar char="•"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dirty="0">
                <a:solidFill>
                  <a:srgbClr val="000000"/>
                </a:solidFill>
                <a:latin typeface="Calibri"/>
              </a:rPr>
              <a:t>Durability </a:t>
            </a:r>
          </a:p>
          <a:p>
            <a:pPr marL="285750" indent="-285750">
              <a:buFont typeface="Arial" panose="020B0604020202020204" pitchFamily="34" charset="0"/>
              <a:buChar char="•"/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dirty="0">
                <a:solidFill>
                  <a:srgbClr val="000000"/>
                </a:solidFill>
                <a:latin typeface="Calibri"/>
              </a:rPr>
              <a:t>Scalability &amp; system integration</a:t>
            </a:r>
          </a:p>
        </p:txBody>
      </p:sp>
      <p:sp>
        <p:nvSpPr>
          <p:cNvPr id="9" name="TextBox 10">
            <a:extLst>
              <a:ext uri="{FF2B5EF4-FFF2-40B4-BE49-F238E27FC236}">
                <a16:creationId xmlns:a16="http://schemas.microsoft.com/office/drawing/2014/main" id="{794589D0-FEF0-308B-7D06-0BBB57D639E7}"/>
              </a:ext>
            </a:extLst>
          </p:cNvPr>
          <p:cNvSpPr txBox="1"/>
          <p:nvPr/>
        </p:nvSpPr>
        <p:spPr>
          <a:xfrm>
            <a:off x="1218630" y="5682202"/>
            <a:ext cx="8214342" cy="369332"/>
          </a:xfrm>
          <a:prstGeom prst="rect">
            <a:avLst/>
          </a:prstGeom>
          <a:noFill/>
          <a:ln cap="flat">
            <a:noFill/>
          </a:ln>
        </p:spPr>
        <p:txBody>
          <a:bodyPr vert="horz" wrap="square" lIns="91440" tIns="45720" rIns="91440" bIns="45720" anchor="t" anchorCtr="0" compatLnSpc="1">
            <a:spAutoFit/>
          </a:bodyPr>
          <a:lstStyle/>
          <a:p>
            <a:pPr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u="sng" dirty="0">
                <a:solidFill>
                  <a:srgbClr val="000000"/>
                </a:solidFill>
                <a:latin typeface="Calibri"/>
              </a:rPr>
              <a:t>High temperature</a:t>
            </a:r>
            <a:r>
              <a:rPr lang="en-GB" dirty="0">
                <a:solidFill>
                  <a:srgbClr val="000000"/>
                </a:solidFill>
                <a:latin typeface="Calibri"/>
              </a:rPr>
              <a:t> tests to be performed in the University of Surrey</a:t>
            </a:r>
          </a:p>
        </p:txBody>
      </p:sp>
      <p:sp>
        <p:nvSpPr>
          <p:cNvPr id="10" name="TextBox 10">
            <a:extLst>
              <a:ext uri="{FF2B5EF4-FFF2-40B4-BE49-F238E27FC236}">
                <a16:creationId xmlns:a16="http://schemas.microsoft.com/office/drawing/2014/main" id="{399D274F-0779-3166-DAD5-EA4B9468828F}"/>
              </a:ext>
            </a:extLst>
          </p:cNvPr>
          <p:cNvSpPr txBox="1"/>
          <p:nvPr/>
        </p:nvSpPr>
        <p:spPr>
          <a:xfrm>
            <a:off x="906185" y="3593750"/>
            <a:ext cx="2898933" cy="923330"/>
          </a:xfrm>
          <a:prstGeom prst="rect">
            <a:avLst/>
          </a:prstGeom>
          <a:noFill/>
          <a:ln cap="flat">
            <a:noFill/>
          </a:ln>
        </p:spPr>
        <p:txBody>
          <a:bodyPr vert="horz" wrap="square" lIns="91440" tIns="45720" rIns="91440" bIns="45720" anchor="t" anchorCtr="0" compatLnSpc="1">
            <a:spAutoFit/>
          </a:bodyPr>
          <a:lstStyle/>
          <a:p>
            <a:pPr algn="l">
              <a:defRPr sz="1800" b="0" i="0" u="none" strike="noStrike" kern="0" cap="none" spc="0" baseline="0">
                <a:solidFill>
                  <a:srgbClr val="000000"/>
                </a:solidFill>
                <a:uFillTx/>
              </a:defRPr>
            </a:pPr>
            <a:r>
              <a:rPr lang="en-GB" u="sng" dirty="0">
                <a:solidFill>
                  <a:srgbClr val="000000"/>
                </a:solidFill>
                <a:latin typeface="Calibri"/>
              </a:rPr>
              <a:t>Material characterization</a:t>
            </a:r>
            <a:r>
              <a:rPr lang="en-GB" dirty="0">
                <a:solidFill>
                  <a:srgbClr val="000000"/>
                </a:solidFill>
                <a:latin typeface="Calibri"/>
              </a:rPr>
              <a:t> tests to be performed in the Robert Gordon University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66E851D-84C7-9F49-0A6A-54F58949A676}"/>
              </a:ext>
            </a:extLst>
          </p:cNvPr>
          <p:cNvSpPr txBox="1"/>
          <p:nvPr/>
        </p:nvSpPr>
        <p:spPr>
          <a:xfrm>
            <a:off x="1564309" y="6421946"/>
            <a:ext cx="4187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/>
              <a:t>20</a:t>
            </a:r>
          </a:p>
        </p:txBody>
      </p:sp>
    </p:spTree>
    <p:extLst>
      <p:ext uri="{BB962C8B-B14F-4D97-AF65-F5344CB8AC3E}">
        <p14:creationId xmlns:p14="http://schemas.microsoft.com/office/powerpoint/2010/main" val="309079228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C208BD-F31B-4768-ABFC-9E126A4EB8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Electrochemistry</a:t>
            </a:r>
          </a:p>
        </p:txBody>
      </p:sp>
      <p:pic>
        <p:nvPicPr>
          <p:cNvPr id="4" name="Content Placeholder 3" descr="A picture containing text, abacus&#10;&#10;Description automatically generated">
            <a:extLst>
              <a:ext uri="{FF2B5EF4-FFF2-40B4-BE49-F238E27FC236}">
                <a16:creationId xmlns:a16="http://schemas.microsoft.com/office/drawing/2014/main" id="{634B0B92-4B4E-451B-B7A0-6C62DF987F5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94" b="1610"/>
          <a:stretch/>
        </p:blipFill>
        <p:spPr>
          <a:xfrm>
            <a:off x="335784" y="1783328"/>
            <a:ext cx="4091914" cy="258657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26631A8F-E191-4F64-9C24-F9FDE7C881AF}"/>
                  </a:ext>
                </a:extLst>
              </p:cNvPr>
              <p:cNvSpPr txBox="1"/>
              <p:nvPr/>
            </p:nvSpPr>
            <p:spPr>
              <a:xfrm>
                <a:off x="5034793" y="2372828"/>
                <a:ext cx="5979073" cy="289182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𝑉</m:t>
                      </m:r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𝑉</m:t>
                          </m:r>
                        </m:e>
                        <m:sup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𝑟𝑒𝑣</m:t>
                          </m:r>
                        </m:sup>
                      </m:sSup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𝜂</m:t>
                          </m:r>
                        </m:e>
                        <m:sub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𝑜h𝑚</m:t>
                          </m:r>
                        </m:sub>
                      </m:sSub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𝜂</m:t>
                          </m:r>
                        </m:e>
                        <m:sub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𝑐𝑜𝑛𝑐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𝑐𝑎𝑡h</m:t>
                          </m:r>
                        </m:sub>
                      </m:sSub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𝜂</m:t>
                          </m:r>
                        </m:e>
                        <m:sub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𝑐𝑜𝑛𝑐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𝑎𝑛</m:t>
                          </m:r>
                        </m:sub>
                      </m:sSub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𝜂</m:t>
                          </m:r>
                        </m:e>
                        <m:sub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𝑎𝑐𝑡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𝑐𝑎𝑡h</m:t>
                          </m:r>
                        </m:sub>
                      </m:sSub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+</m:t>
                      </m:r>
                      <m:sSub>
                        <m:sSub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𝜂</m:t>
                          </m:r>
                        </m:e>
                        <m:sub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𝑎𝑐𝑡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𝑎𝑛</m:t>
                          </m:r>
                        </m:sub>
                      </m:sSub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26631A8F-E191-4F64-9C24-F9FDE7C881A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034793" y="2372828"/>
                <a:ext cx="5979073" cy="289182"/>
              </a:xfrm>
              <a:prstGeom prst="rect">
                <a:avLst/>
              </a:prstGeom>
              <a:blipFill>
                <a:blip r:embed="rId3"/>
                <a:stretch>
                  <a:fillRect l="-510" b="-20833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0388C76-3591-4B19-B045-90684BACADC6}"/>
                  </a:ext>
                </a:extLst>
              </p:cNvPr>
              <p:cNvSpPr txBox="1"/>
              <p:nvPr/>
            </p:nvSpPr>
            <p:spPr>
              <a:xfrm>
                <a:off x="6703614" y="2849385"/>
                <a:ext cx="2660280" cy="527196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𝜂</m:t>
                        </m:r>
                      </m:e>
                      <m:sub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𝑐𝑜𝑛𝑐</m:t>
                        </m:r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𝑎𝑛</m:t>
                        </m:r>
                      </m:sub>
                    </m:sSub>
                    <m:r>
                      <a:rPr lang="en-GB" b="0" i="1" smtClean="0">
                        <a:latin typeface="Cambria Math" panose="02040503050406030204" pitchFamily="18" charset="0"/>
                      </a:rPr>
                      <m:t>=</m:t>
                    </m:r>
                    <m:f>
                      <m:f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𝑅𝑇</m:t>
                        </m:r>
                      </m:num>
                      <m:den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4</m:t>
                        </m:r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𝐹</m:t>
                        </m:r>
                      </m:den>
                    </m:f>
                    <m:r>
                      <m:rPr>
                        <m:sty m:val="p"/>
                      </m:rPr>
                      <a:rPr lang="en-GB" b="0" i="0" smtClean="0">
                        <a:latin typeface="Cambria Math" panose="02040503050406030204" pitchFamily="18" charset="0"/>
                      </a:rPr>
                      <m:t>ln</m:t>
                    </m:r>
                    <m:r>
                      <a:rPr lang="en-GB" b="0" i="1" smtClean="0">
                        <a:latin typeface="Cambria Math" panose="02040503050406030204" pitchFamily="18" charset="0"/>
                      </a:rPr>
                      <m:t>⁡[</m:t>
                    </m:r>
                    <m:f>
                      <m:fPr>
                        <m:ctrlPr>
                          <a:rPr lang="en-GB" b="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sSubSup>
                          <m:sSubSupPr>
                            <m:ctrlPr>
                              <a:rPr lang="en-GB" b="0" i="1" smtClean="0">
                                <a:latin typeface="Cambria Math" panose="02040503050406030204" pitchFamily="18" charset="0"/>
                              </a:rPr>
                            </m:ctrlPr>
                          </m:sSubSupPr>
                          <m:e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𝐶</m:t>
                            </m:r>
                          </m:e>
                          <m:sub>
                            <m:sSub>
                              <m:sSubPr>
                                <m:ctrlPr>
                                  <a:rPr lang="en-GB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b="0" i="1" smtClean="0">
                                    <a:latin typeface="Cambria Math" panose="02040503050406030204" pitchFamily="18" charset="0"/>
                                  </a:rPr>
                                  <m:t>𝑜</m:t>
                                </m:r>
                              </m:e>
                              <m:sub>
                                <m:r>
                                  <a:rPr lang="en-GB" b="0" i="1" smtClean="0">
                                    <a:latin typeface="Cambria Math" panose="02040503050406030204" pitchFamily="18" charset="0"/>
                                  </a:rPr>
                                  <m:t>2</m:t>
                                </m:r>
                              </m:sub>
                            </m:sSub>
                          </m:sub>
                          <m:sup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𝑇𝑃𝐵</m:t>
                            </m:r>
                          </m:sup>
                        </m:sSubSup>
                        <m:r>
                          <a:rPr lang="en-GB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num>
                      <m:den>
                        <m:sSub>
                          <m:sSubPr>
                            <m:ctrlPr>
                              <a:rPr lang="en-GB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𝐶</m:t>
                            </m:r>
                          </m:e>
                          <m:sub>
                            <m:sSub>
                              <m:sSubPr>
                                <m:ctrlPr>
                                  <a:rPr lang="en-GB" b="0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en-GB" b="0" i="1" smtClean="0">
                                    <a:latin typeface="Cambria Math" panose="02040503050406030204" pitchFamily="18" charset="0"/>
                                  </a:rPr>
                                  <m:t>𝑂</m:t>
                                </m:r>
                              </m:e>
                              <m:sub>
                                <m:r>
                                  <a:rPr lang="en-GB" b="0" i="1" smtClean="0">
                                    <a:latin typeface="Cambria Math" panose="02040503050406030204" pitchFamily="18" charset="0"/>
                                  </a:rPr>
                                  <m:t>2</m:t>
                                </m:r>
                              </m:sub>
                            </m:sSub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𝑟𝑒𝑓</m:t>
                            </m:r>
                          </m:sub>
                        </m:sSub>
                        <m:sSub>
                          <m:sSubPr>
                            <m:ctrlPr>
                              <a:rPr lang="en-GB" b="0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GB" b="0" i="1" smtClean="0">
                                <a:latin typeface="Cambria Math" panose="02040503050406030204" pitchFamily="18" charset="0"/>
                              </a:rPr>
                              <m:t>𝑟𝑒𝑓</m:t>
                            </m:r>
                          </m:sub>
                        </m:sSub>
                      </m:den>
                    </m:f>
                  </m:oMath>
                </a14:m>
                <a:r>
                  <a:rPr lang="en-GB" dirty="0"/>
                  <a:t>] </a:t>
                </a:r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D0388C76-3591-4B19-B045-90684BACADC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03614" y="2849385"/>
                <a:ext cx="2660280" cy="527196"/>
              </a:xfrm>
              <a:prstGeom prst="rect">
                <a:avLst/>
              </a:prstGeom>
              <a:blipFill>
                <a:blip r:embed="rId4"/>
                <a:stretch>
                  <a:fillRect r="-4358" b="-3448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 descr="Diagram&#10;&#10;Description automatically generated">
            <a:extLst>
              <a:ext uri="{FF2B5EF4-FFF2-40B4-BE49-F238E27FC236}">
                <a16:creationId xmlns:a16="http://schemas.microsoft.com/office/drawing/2014/main" id="{13A18341-A17D-4029-9D8A-7DA726083E95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788" t="57239" r="54773" b="11515"/>
          <a:stretch/>
        </p:blipFill>
        <p:spPr>
          <a:xfrm>
            <a:off x="3616333" y="4003254"/>
            <a:ext cx="2004291" cy="214283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6F862B1B-FBB4-4D2C-A3CF-3762C76CA8C7}"/>
                  </a:ext>
                </a:extLst>
              </p:cNvPr>
              <p:cNvSpPr txBox="1"/>
              <p:nvPr/>
            </p:nvSpPr>
            <p:spPr>
              <a:xfrm>
                <a:off x="6058856" y="3692079"/>
                <a:ext cx="6982296" cy="748025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𝑖</m:t>
                      </m:r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𝑖</m:t>
                          </m:r>
                        </m:e>
                        <m:sub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𝑜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,</m:t>
                          </m:r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𝑎𝑛</m:t>
                          </m:r>
                        </m:sub>
                      </m:sSub>
                      <m:sSup>
                        <m:sSupPr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sSupPr>
                        <m:e>
                          <m:d>
                            <m:dPr>
                              <m:ctrlPr>
                                <a:rPr lang="en-GB" b="0" i="1" smtClean="0">
                                  <a:latin typeface="Cambria Math" panose="02040503050406030204" pitchFamily="18" charset="0"/>
                                </a:rPr>
                              </m:ctrlPr>
                            </m:dPr>
                            <m:e>
                              <m:f>
                                <m:fPr>
                                  <m:ctrlPr>
                                    <a:rPr lang="en-GB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sSubSup>
                                    <m:sSubSupPr>
                                      <m:ctrlP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SupPr>
                                    <m:e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𝐶</m:t>
                                      </m:r>
                                    </m:e>
                                    <m:sub>
                                      <m:sSub>
                                        <m:sSubPr>
                                          <m:ctrlP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𝑂</m:t>
                                          </m:r>
                                        </m:e>
                                        <m:sub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2</m:t>
                                          </m:r>
                                        </m:sub>
                                      </m:sSub>
                                    </m:sub>
                                    <m:sup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𝑇𝑃𝐵</m:t>
                                      </m:r>
                                    </m:sup>
                                  </m:sSubSup>
                                </m:num>
                                <m:den>
                                  <m:sSub>
                                    <m:sSubPr>
                                      <m:ctrlP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𝐶</m:t>
                                      </m:r>
                                    </m:e>
                                    <m:sub>
                                      <m:sSub>
                                        <m:sSubPr>
                                          <m:ctrlP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𝑂</m:t>
                                          </m:r>
                                        </m:e>
                                        <m:sub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2,</m:t>
                                          </m:r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𝑟𝑒𝑓</m:t>
                                          </m:r>
                                        </m:sub>
                                      </m:sSub>
                                    </m:sub>
                                  </m:sSub>
                                </m:den>
                              </m:f>
                            </m:e>
                          </m:d>
                        </m:e>
                        <m:sup>
                          <m:sSub>
                            <m:sSubPr>
                              <m:ctrlPr>
                                <a:rPr lang="en-GB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𝛾</m:t>
                              </m:r>
                            </m:e>
                            <m:sub>
                              <m:sSub>
                                <m:sSubPr>
                                  <m:ctrlPr>
                                    <a:rPr lang="en-GB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bPr>
                                <m:e>
                                  <m:r>
                                    <a:rPr lang="en-GB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𝑂</m:t>
                                  </m:r>
                                </m:e>
                                <m:sub>
                                  <m:r>
                                    <a:rPr lang="en-GB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2</m:t>
                                  </m:r>
                                </m:sub>
                              </m:sSub>
                            </m:sub>
                          </m:sSub>
                        </m:sup>
                      </m:sSup>
                      <m:r>
                        <a:rPr lang="en-GB" b="0" i="1" smtClean="0">
                          <a:latin typeface="Cambria Math" panose="02040503050406030204" pitchFamily="18" charset="0"/>
                        </a:rPr>
                        <m:t> </m:t>
                      </m:r>
                      <m:d>
                        <m:dPr>
                          <m:begChr m:val="{"/>
                          <m:endChr m:val="}"/>
                          <m:ctrlPr>
                            <a:rPr lang="en-GB" b="0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func>
                            <m:funcPr>
                              <m:ctrlPr>
                                <a:rPr lang="en-GB" b="0" i="1" smtClean="0">
                                  <a:latin typeface="Cambria Math" panose="02040503050406030204" pitchFamily="18" charset="0"/>
                                </a:rPr>
                              </m:ctrlPr>
                            </m:funcPr>
                            <m:fName>
                              <m:r>
                                <m:rPr>
                                  <m:sty m:val="p"/>
                                </m:rPr>
                                <a:rPr lang="en-GB" b="0" i="0" smtClean="0">
                                  <a:latin typeface="Cambria Math" panose="02040503050406030204" pitchFamily="18" charset="0"/>
                                </a:rPr>
                                <m:t>exp</m:t>
                              </m:r>
                            </m:fName>
                            <m:e>
                              <m:d>
                                <m:dPr>
                                  <m:ctrlPr>
                                    <a:rPr lang="en-GB" b="0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f>
                                    <m:fPr>
                                      <m:ctrlP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𝛼</m:t>
                                      </m:r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𝐹</m:t>
                                      </m:r>
                                      <m:sSub>
                                        <m:sSubPr>
                                          <m:ctrlP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𝜂</m:t>
                                          </m:r>
                                        </m:e>
                                        <m:sub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𝑎𝑐𝑡</m:t>
                                          </m:r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,</m:t>
                                          </m:r>
                                          <m:r>
                                            <a:rPr lang="en-GB" b="0" i="1" smtClean="0">
                                              <a:latin typeface="Cambria Math" panose="02040503050406030204" pitchFamily="18" charset="0"/>
                                            </a:rPr>
                                            <m:t>𝑎𝑛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𝑅𝑇</m:t>
                                      </m:r>
                                    </m:den>
                                  </m:f>
                                </m:e>
                              </m:d>
                            </m:e>
                          </m:func>
                          <m:r>
                            <a:rPr lang="en-GB" b="0" i="1" smtClean="0">
                              <a:latin typeface="Cambria Math" panose="02040503050406030204" pitchFamily="18" charset="0"/>
                            </a:rPr>
                            <m:t>−</m:t>
                          </m:r>
                          <m:func>
                            <m:funcPr>
                              <m:ctrlPr>
                                <a:rPr lang="en-GB" i="1">
                                  <a:latin typeface="Cambria Math" panose="02040503050406030204" pitchFamily="18" charset="0"/>
                                </a:rPr>
                              </m:ctrlPr>
                            </m:funcPr>
                            <m:fName>
                              <m:r>
                                <m:rPr>
                                  <m:sty m:val="p"/>
                                </m:rPr>
                                <a:rPr lang="en-GB">
                                  <a:latin typeface="Cambria Math" panose="02040503050406030204" pitchFamily="18" charset="0"/>
                                </a:rPr>
                                <m:t>exp</m:t>
                              </m:r>
                            </m:fName>
                            <m:e>
                              <m:d>
                                <m:dPr>
                                  <m:ctrlPr>
                                    <a:rPr lang="en-GB" i="1">
                                      <a:latin typeface="Cambria Math" panose="02040503050406030204" pitchFamily="18" charset="0"/>
                                    </a:rPr>
                                  </m:ctrlPr>
                                </m:dPr>
                                <m:e>
                                  <m:r>
                                    <a:rPr lang="en-GB" b="0" i="1" smtClean="0">
                                      <a:latin typeface="Cambria Math" panose="02040503050406030204" pitchFamily="18" charset="0"/>
                                    </a:rPr>
                                    <m:t>−</m:t>
                                  </m:r>
                                  <m:f>
                                    <m:fPr>
                                      <m:ctrlP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</m:ctrlPr>
                                    </m:fPr>
                                    <m:num>
                                      <m: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  <m:t>2</m:t>
                                      </m:r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(1−</m:t>
                                      </m:r>
                                      <m: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  <m:t>𝛼</m:t>
                                      </m:r>
                                      <m:r>
                                        <a:rPr lang="en-GB" b="0" i="1" smtClean="0">
                                          <a:latin typeface="Cambria Math" panose="02040503050406030204" pitchFamily="18" charset="0"/>
                                        </a:rPr>
                                        <m:t>)</m:t>
                                      </m:r>
                                      <m: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  <m:t>𝐹</m:t>
                                      </m:r>
                                      <m:sSub>
                                        <m:sSubPr>
                                          <m:ctrlPr>
                                            <a:rPr lang="en-GB" i="1">
                                              <a:latin typeface="Cambria Math" panose="02040503050406030204" pitchFamily="18" charset="0"/>
                                            </a:rPr>
                                          </m:ctrlPr>
                                        </m:sSubPr>
                                        <m:e>
                                          <m:r>
                                            <a:rPr lang="en-GB" i="1">
                                              <a:latin typeface="Cambria Math" panose="02040503050406030204" pitchFamily="18" charset="0"/>
                                            </a:rPr>
                                            <m:t>𝜂</m:t>
                                          </m:r>
                                        </m:e>
                                        <m:sub>
                                          <m:r>
                                            <a:rPr lang="en-GB" i="1">
                                              <a:latin typeface="Cambria Math" panose="02040503050406030204" pitchFamily="18" charset="0"/>
                                            </a:rPr>
                                            <m:t>𝑎𝑐𝑡</m:t>
                                          </m:r>
                                          <m:r>
                                            <a:rPr lang="en-GB" i="1">
                                              <a:latin typeface="Cambria Math" panose="02040503050406030204" pitchFamily="18" charset="0"/>
                                            </a:rPr>
                                            <m:t>,</m:t>
                                          </m:r>
                                          <m:r>
                                            <a:rPr lang="en-GB" i="1">
                                              <a:latin typeface="Cambria Math" panose="02040503050406030204" pitchFamily="18" charset="0"/>
                                            </a:rPr>
                                            <m:t>𝑎𝑛</m:t>
                                          </m:r>
                                        </m:sub>
                                      </m:sSub>
                                    </m:num>
                                    <m:den>
                                      <m:r>
                                        <a:rPr lang="en-GB" i="1">
                                          <a:latin typeface="Cambria Math" panose="02040503050406030204" pitchFamily="18" charset="0"/>
                                        </a:rPr>
                                        <m:t>𝑅𝑇</m:t>
                                      </m:r>
                                    </m:den>
                                  </m:f>
                                </m:e>
                              </m:d>
                            </m:e>
                          </m:func>
                        </m:e>
                      </m:d>
                    </m:oMath>
                  </m:oMathPara>
                </a14:m>
                <a:endParaRPr lang="en-GB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6F862B1B-FBB4-4D2C-A3CF-3762C76CA8C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058856" y="3692079"/>
                <a:ext cx="6982296" cy="748025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954949065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A7356C-CCC3-4D68-A1F5-3905A0915B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CFD modelling 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58CF18AC-C142-4231-9CFB-07412AFB8048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>
              <a:xfrm>
                <a:off x="595843" y="1959264"/>
                <a:ext cx="10515600" cy="4057777"/>
              </a:xfrm>
            </p:spPr>
            <p:txBody>
              <a:bodyPr/>
              <a:lstStyle/>
              <a:p>
                <a:r>
                  <a:rPr lang="en-GB" b="1" dirty="0"/>
                  <a:t>Continuity and momentum</a:t>
                </a:r>
              </a:p>
              <a:p>
                <a:r>
                  <a:rPr lang="en-GB" b="1" dirty="0"/>
                  <a:t>Heat transfer</a:t>
                </a:r>
              </a:p>
              <a:p>
                <a:r>
                  <a:rPr lang="en-GB" b="1" dirty="0"/>
                  <a:t>Species concertation (i.e. H</a:t>
                </a:r>
                <a:r>
                  <a:rPr lang="en-GB" b="1" baseline="-25000" dirty="0"/>
                  <a:t>2</a:t>
                </a:r>
                <a:r>
                  <a:rPr lang="en-GB" b="1" dirty="0"/>
                  <a:t>O, H</a:t>
                </a:r>
                <a:r>
                  <a:rPr lang="en-GB" b="1" baseline="-25000" dirty="0"/>
                  <a:t>2</a:t>
                </a:r>
                <a:r>
                  <a:rPr lang="en-GB" b="1" dirty="0"/>
                  <a:t>, O</a:t>
                </a:r>
                <a:r>
                  <a:rPr lang="en-GB" b="1" baseline="-25000" dirty="0"/>
                  <a:t>2</a:t>
                </a:r>
                <a:r>
                  <a:rPr lang="en-GB" b="1" dirty="0"/>
                  <a:t>)</a:t>
                </a:r>
              </a:p>
              <a:p>
                <a:r>
                  <a:rPr lang="en-GB" b="1" dirty="0"/>
                  <a:t>Species source term:</a:t>
                </a:r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GB" b="1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𝑺</m:t>
                          </m:r>
                        </m:e>
                        <m:sub>
                          <m:sSub>
                            <m:sSubPr>
                              <m:ctrlPr>
                                <a:rPr lang="en-GB" b="1" i="1" smtClean="0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a:rPr lang="en-GB" b="1" i="1" smtClean="0">
                                  <a:latin typeface="Cambria Math" panose="02040503050406030204" pitchFamily="18" charset="0"/>
                                </a:rPr>
                                <m:t>𝑯</m:t>
                              </m:r>
                            </m:e>
                            <m:sub>
                              <m:r>
                                <a:rPr lang="en-GB" b="1" i="1" smtClean="0">
                                  <a:latin typeface="Cambria Math" panose="02040503050406030204" pitchFamily="18" charset="0"/>
                                </a:rPr>
                                <m:t>𝟐</m:t>
                              </m:r>
                            </m:sub>
                          </m:sSub>
                        </m:sub>
                      </m:sSub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𝒊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/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𝟐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𝑭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 </m:t>
                      </m:r>
                    </m:oMath>
                  </m:oMathPara>
                </a14:m>
                <a:endParaRPr lang="en-GB" b="1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58CF18AC-C142-4231-9CFB-07412AFB804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595843" y="1959264"/>
                <a:ext cx="10515600" cy="4057777"/>
              </a:xfrm>
              <a:blipFill>
                <a:blip r:embed="rId2"/>
                <a:stretch>
                  <a:fillRect l="-1043" t="-2402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Content Placeholder 3" descr="A picture containing text, abacus&#10;&#10;Description automatically generated">
            <a:extLst>
              <a:ext uri="{FF2B5EF4-FFF2-40B4-BE49-F238E27FC236}">
                <a16:creationId xmlns:a16="http://schemas.microsoft.com/office/drawing/2014/main" id="{820199BA-2059-4958-B73C-587541C88AB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94" b="1610"/>
          <a:stretch/>
        </p:blipFill>
        <p:spPr>
          <a:xfrm>
            <a:off x="7643696" y="2135712"/>
            <a:ext cx="4091914" cy="2586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4442011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8A7356C-CCC3-4D68-A1F5-3905A0915B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CFD modelling 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58CF18AC-C142-4231-9CFB-07412AFB8048}"/>
                  </a:ext>
                </a:extLst>
              </p:cNvPr>
              <p:cNvSpPr>
                <a:spLocks noGrp="1"/>
              </p:cNvSpPr>
              <p:nvPr>
                <p:ph idx="1"/>
              </p:nvPr>
            </p:nvSpPr>
            <p:spPr/>
            <p:txBody>
              <a:bodyPr/>
              <a:lstStyle/>
              <a:p>
                <a:r>
                  <a:rPr lang="en-GB" b="1" dirty="0"/>
                  <a:t>Electron and ionic transport:</a:t>
                </a:r>
              </a:p>
              <a:p>
                <a:pPr marL="0" indent="0">
                  <a:buNone/>
                </a:pPr>
                <a:endParaRPr lang="en-GB" b="1" dirty="0">
                  <a:latin typeface="Cambria Math" panose="02040503050406030204" pitchFamily="18" charset="0"/>
                </a:endParaRPr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GB" b="1" i="0" smtClean="0">
                          <a:latin typeface="Cambria Math" panose="02040503050406030204" pitchFamily="18" charset="0"/>
                        </a:rPr>
                        <m:t>𝚫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.</m:t>
                      </m:r>
                      <m:d>
                        <m:dPr>
                          <m:ctrlPr>
                            <a:rPr lang="en-GB" b="1" i="1" smtClean="0">
                              <a:latin typeface="Cambria Math" panose="02040503050406030204" pitchFamily="18" charset="0"/>
                            </a:rPr>
                          </m:ctrlPr>
                        </m:dPr>
                        <m:e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𝝈</m:t>
                          </m:r>
                          <m:r>
                            <a:rPr lang="en-GB" b="1" i="0" smtClean="0">
                              <a:latin typeface="Cambria Math" panose="02040503050406030204" pitchFamily="18" charset="0"/>
                            </a:rPr>
                            <m:t>𝚫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𝝓</m:t>
                          </m:r>
                        </m:e>
                      </m:d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𝟎</m:t>
                      </m:r>
                    </m:oMath>
                  </m:oMathPara>
                </a14:m>
                <a:endParaRPr lang="en-GB" b="1" dirty="0"/>
              </a:p>
              <a:p>
                <a:pPr marL="0" indent="0">
                  <a:buNone/>
                </a:pPr>
                <a:endParaRPr lang="en-GB" b="1" dirty="0"/>
              </a:p>
              <a:p>
                <a:pPr marL="0" indent="0">
                  <a:buNone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GB" b="1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𝝈</m:t>
                          </m:r>
                        </m:e>
                        <m:sub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𝒊𝒐𝒏</m:t>
                          </m:r>
                        </m:sub>
                      </m:sSub>
                      <m:r>
                        <a:rPr lang="en-GB" b="1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GB" b="1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𝟏𝟎𝟎</m:t>
                          </m:r>
                        </m:num>
                        <m:den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𝟎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.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𝟑𝟔𝟖𝟓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+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𝟎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.</m:t>
                          </m:r>
                          <m:r>
                            <a:rPr lang="en-GB" b="1" i="1" smtClean="0">
                              <a:latin typeface="Cambria Math" panose="02040503050406030204" pitchFamily="18" charset="0"/>
                            </a:rPr>
                            <m:t>𝟎𝟎𝟐𝟖𝟑𝟖</m:t>
                          </m:r>
                          <m:sSup>
                            <m:sSupPr>
                              <m:ctrlPr>
                                <a:rPr lang="en-GB" b="1" i="1" smtClean="0">
                                  <a:latin typeface="Cambria Math" panose="02040503050406030204" pitchFamily="18" charset="0"/>
                                </a:rPr>
                              </m:ctrlPr>
                            </m:sSupPr>
                            <m:e>
                              <m:r>
                                <a:rPr lang="en-GB" b="1" i="1" smtClean="0">
                                  <a:latin typeface="Cambria Math" panose="02040503050406030204" pitchFamily="18" charset="0"/>
                                </a:rPr>
                                <m:t>𝒆</m:t>
                              </m:r>
                            </m:e>
                            <m:sup>
                              <m:f>
                                <m:fPr>
                                  <m:ctrlPr>
                                    <a:rPr lang="en-GB" b="1" i="1" smtClean="0">
                                      <a:latin typeface="Cambria Math" panose="02040503050406030204" pitchFamily="18" charset="0"/>
                                    </a:rPr>
                                  </m:ctrlPr>
                                </m:fPr>
                                <m:num>
                                  <m:r>
                                    <a:rPr lang="en-GB" b="1" i="1" smtClean="0">
                                      <a:latin typeface="Cambria Math" panose="02040503050406030204" pitchFamily="18" charset="0"/>
                                    </a:rPr>
                                    <m:t>𝟏𝟎𝟑𝟎𝟎</m:t>
                                  </m:r>
                                </m:num>
                                <m:den>
                                  <m:r>
                                    <a:rPr lang="en-GB" b="1" i="1" smtClean="0">
                                      <a:latin typeface="Cambria Math" panose="02040503050406030204" pitchFamily="18" charset="0"/>
                                    </a:rPr>
                                    <m:t>𝑻</m:t>
                                  </m:r>
                                </m:den>
                              </m:f>
                            </m:sup>
                          </m:sSup>
                        </m:den>
                      </m:f>
                    </m:oMath>
                  </m:oMathPara>
                </a14:m>
                <a:endParaRPr lang="en-GB" b="1" dirty="0"/>
              </a:p>
              <a:p>
                <a:endParaRPr lang="en-GB" b="1" dirty="0"/>
              </a:p>
              <a:p>
                <a:r>
                  <a:rPr lang="en-GB" b="1" dirty="0"/>
                  <a:t>Gas phase diffusivity through porous electrodes – multicomponent diffusivity, or dilute gas and Knudsen diffusivity</a:t>
                </a:r>
              </a:p>
              <a:p>
                <a:endParaRPr lang="en-GB" b="1" dirty="0"/>
              </a:p>
            </p:txBody>
          </p:sp>
        </mc:Choice>
        <mc:Fallback xmlns="">
          <p:sp>
            <p:nvSpPr>
              <p:cNvPr id="3" name="Content Placeholder 2">
                <a:extLst>
                  <a:ext uri="{FF2B5EF4-FFF2-40B4-BE49-F238E27FC236}">
                    <a16:creationId xmlns:a16="http://schemas.microsoft.com/office/drawing/2014/main" id="{58CF18AC-C142-4231-9CFB-07412AFB8048}"/>
                  </a:ext>
                </a:extLst>
              </p:cNvPr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blipFill>
                <a:blip r:embed="rId2"/>
                <a:stretch>
                  <a:fillRect l="-1043" t="-2402" b="-7958"/>
                </a:stretch>
              </a:blipFill>
            </p:spPr>
            <p:txBody>
              <a:bodyPr/>
              <a:lstStyle/>
              <a:p>
                <a:r>
                  <a:rPr lang="en-GB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Content Placeholder 3" descr="A picture containing text, abacus&#10;&#10;Description automatically generated">
            <a:extLst>
              <a:ext uri="{FF2B5EF4-FFF2-40B4-BE49-F238E27FC236}">
                <a16:creationId xmlns:a16="http://schemas.microsoft.com/office/drawing/2014/main" id="{454ED327-13CD-45F6-89C5-BB83F3A7A594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694" b="1610"/>
          <a:stretch/>
        </p:blipFill>
        <p:spPr>
          <a:xfrm>
            <a:off x="7891044" y="1200241"/>
            <a:ext cx="4091914" cy="2586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650187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0D2CBD-8496-4FAE-85EE-F182EC2270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An I-V curve is an effective way to explain SOEL performance 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AFC5E6C7-FF43-44C5-AE04-F0F9969999B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595843" y="2259926"/>
            <a:ext cx="4829175" cy="3571875"/>
          </a:xfr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A10D5B1-02FC-4E0A-BD64-D573B7CD82C6}"/>
              </a:ext>
            </a:extLst>
          </p:cNvPr>
          <p:cNvSpPr txBox="1"/>
          <p:nvPr/>
        </p:nvSpPr>
        <p:spPr>
          <a:xfrm>
            <a:off x="5510743" y="2548752"/>
            <a:ext cx="4064000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/>
              <a:t>Higher current density, higher production rate of H</a:t>
            </a:r>
            <a:r>
              <a:rPr lang="en-GB" b="1" baseline="-25000" dirty="0"/>
              <a:t>2</a:t>
            </a:r>
            <a:r>
              <a:rPr lang="en-GB" b="1" dirty="0"/>
              <a:t>, but higher voltage i.e. higher power required</a:t>
            </a:r>
          </a:p>
          <a:p>
            <a:endParaRPr lang="en-GB" b="1" dirty="0"/>
          </a:p>
          <a:p>
            <a:r>
              <a:rPr lang="en-GB" b="1" dirty="0"/>
              <a:t>Main losses: Anode activation loss, then cathode activation loss and ohmic loss</a:t>
            </a:r>
          </a:p>
          <a:p>
            <a:endParaRPr lang="en-GB" b="1" dirty="0"/>
          </a:p>
          <a:p>
            <a:r>
              <a:rPr lang="en-GB" b="1" dirty="0"/>
              <a:t>Operating at 1023 K</a:t>
            </a:r>
          </a:p>
          <a:p>
            <a:endParaRPr lang="en-GB" b="1" dirty="0"/>
          </a:p>
          <a:p>
            <a:endParaRPr lang="en-GB" b="1" dirty="0"/>
          </a:p>
          <a:p>
            <a:endParaRPr lang="en-GB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2368DB9-44CF-4BEB-B991-511F1AF31D29}"/>
              </a:ext>
            </a:extLst>
          </p:cNvPr>
          <p:cNvSpPr txBox="1"/>
          <p:nvPr/>
        </p:nvSpPr>
        <p:spPr>
          <a:xfrm>
            <a:off x="1395943" y="5768638"/>
            <a:ext cx="44577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J. </a:t>
            </a:r>
            <a:r>
              <a:rPr lang="en-GB" dirty="0" err="1"/>
              <a:t>Udagawa</a:t>
            </a:r>
            <a:r>
              <a:rPr lang="en-GB" dirty="0"/>
              <a:t> et al. (2007) -</a:t>
            </a:r>
            <a:r>
              <a:rPr lang="fr-FR" dirty="0"/>
              <a:t>doi:10.1016/j.jpowsour.2008.01.069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587656148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0D2CBD-8496-4FAE-85EE-F182EC2270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An I-V curve is an effective way to explain SOEL performance 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1F0FF0A-7987-4618-8680-05936F617A4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95843" y="2173348"/>
            <a:ext cx="4305300" cy="3514725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5A10D5B1-02FC-4E0A-BD64-D573B7CD82C6}"/>
              </a:ext>
            </a:extLst>
          </p:cNvPr>
          <p:cNvSpPr txBox="1"/>
          <p:nvPr/>
        </p:nvSpPr>
        <p:spPr>
          <a:xfrm>
            <a:off x="5510743" y="2548752"/>
            <a:ext cx="4064000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/>
              <a:t>Higher temperature leads to better performance due to reduction in anode and cathode activation overpotential. However, it creates thermal stress and less durable cells </a:t>
            </a:r>
          </a:p>
          <a:p>
            <a:endParaRPr lang="en-GB" dirty="0"/>
          </a:p>
          <a:p>
            <a:endParaRPr lang="en-GB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2368DB9-44CF-4BEB-B991-511F1AF31D29}"/>
              </a:ext>
            </a:extLst>
          </p:cNvPr>
          <p:cNvSpPr txBox="1"/>
          <p:nvPr/>
        </p:nvSpPr>
        <p:spPr>
          <a:xfrm>
            <a:off x="1395943" y="5768638"/>
            <a:ext cx="44577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J. </a:t>
            </a:r>
            <a:r>
              <a:rPr lang="en-GB" dirty="0" err="1"/>
              <a:t>Udagawa</a:t>
            </a:r>
            <a:r>
              <a:rPr lang="en-GB" dirty="0"/>
              <a:t> et al. (2007) -</a:t>
            </a:r>
            <a:r>
              <a:rPr lang="fr-FR" dirty="0"/>
              <a:t>doi:10.1016/j.jpowsour.2008.01.069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953626668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CC704E7-F6B0-34AA-8E48-DA5DD915491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CFD Modelling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7C436839-A520-3349-732D-7AB3FEB9241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4860" y="2034693"/>
            <a:ext cx="4420863" cy="2788613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 descr="A computer generated image of a computer&#10;&#10;Description automatically generated">
            <a:extLst>
              <a:ext uri="{FF2B5EF4-FFF2-40B4-BE49-F238E27FC236}">
                <a16:creationId xmlns:a16="http://schemas.microsoft.com/office/drawing/2014/main" id="{60B73515-D901-01A8-1A0B-80B5A986B81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4976"/>
          <a:stretch/>
        </p:blipFill>
        <p:spPr bwMode="auto">
          <a:xfrm>
            <a:off x="5997399" y="3123722"/>
            <a:ext cx="4556760" cy="2080260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58DED4AD-850D-9115-DE3B-D4E664493861}"/>
              </a:ext>
            </a:extLst>
          </p:cNvPr>
          <p:cNvSpPr txBox="1"/>
          <p:nvPr/>
        </p:nvSpPr>
        <p:spPr>
          <a:xfrm>
            <a:off x="2088631" y="5277742"/>
            <a:ext cx="12364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Plane Cell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45380AC-B578-D723-FF8A-79821471AFA9}"/>
              </a:ext>
            </a:extLst>
          </p:cNvPr>
          <p:cNvSpPr txBox="1"/>
          <p:nvPr/>
        </p:nvSpPr>
        <p:spPr>
          <a:xfrm>
            <a:off x="7190507" y="5447714"/>
            <a:ext cx="217054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 err="1"/>
              <a:t>Metasurface</a:t>
            </a:r>
            <a:r>
              <a:rPr lang="en-GB" dirty="0"/>
              <a:t> cell</a:t>
            </a:r>
          </a:p>
        </p:txBody>
      </p:sp>
    </p:spTree>
    <p:extLst>
      <p:ext uri="{BB962C8B-B14F-4D97-AF65-F5344CB8AC3E}">
        <p14:creationId xmlns:p14="http://schemas.microsoft.com/office/powerpoint/2010/main" val="998816872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C68E7A-24F6-6D52-8F71-045FD82940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Comparison with previous studies</a:t>
            </a:r>
          </a:p>
        </p:txBody>
      </p:sp>
      <p:pic>
        <p:nvPicPr>
          <p:cNvPr id="4" name="Content Placeholder 3" descr="A graph showing the different data&#10;&#10;Description automatically generated with medium confidence">
            <a:extLst>
              <a:ext uri="{FF2B5EF4-FFF2-40B4-BE49-F238E27FC236}">
                <a16:creationId xmlns:a16="http://schemas.microsoft.com/office/drawing/2014/main" id="{BB40F2C9-B053-43E9-854E-C14B339BBBF2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3831" y="1951327"/>
            <a:ext cx="5410200" cy="405765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328986347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BF8AC3-C0D0-BC14-69C7-CFDC4246795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Different Meta Surfaces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992B8A93-5287-E034-AAB9-B39BB35D93B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313" y="2430296"/>
            <a:ext cx="10515600" cy="2711783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09206977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83D4295-3520-9C64-EC8E-6D2679DF89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err="1"/>
              <a:t>Mestasurface</a:t>
            </a:r>
            <a:r>
              <a:rPr lang="en-GB" dirty="0"/>
              <a:t> meshes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836C7154-25D4-EF70-0C4B-60E948A8F16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213"/>
          <a:stretch/>
        </p:blipFill>
        <p:spPr bwMode="auto">
          <a:xfrm>
            <a:off x="0" y="1664483"/>
            <a:ext cx="5878848" cy="2596981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3CD0D855-CB23-2B6F-C4FB-874B93806228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43" b="4303"/>
          <a:stretch/>
        </p:blipFill>
        <p:spPr bwMode="auto">
          <a:xfrm>
            <a:off x="5851139" y="3895026"/>
            <a:ext cx="5995670" cy="264033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09268154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553438-2680-C8AB-7864-66B4D8987E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49661" y="915362"/>
            <a:ext cx="10515600" cy="757129"/>
          </a:xfrm>
        </p:spPr>
        <p:txBody>
          <a:bodyPr/>
          <a:lstStyle/>
          <a:p>
            <a:r>
              <a:rPr lang="en-GB" dirty="0"/>
              <a:t>CFD Simulation – </a:t>
            </a:r>
            <a:r>
              <a:rPr lang="en-GB" dirty="0" err="1"/>
              <a:t>comparision</a:t>
            </a:r>
            <a:r>
              <a:rPr lang="en-GB" dirty="0"/>
              <a:t> of </a:t>
            </a:r>
            <a:r>
              <a:rPr lang="en-GB" dirty="0" err="1"/>
              <a:t>metasurfaces</a:t>
            </a:r>
            <a:endParaRPr lang="en-GB" dirty="0"/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868A30BB-F94A-31E4-540A-1056E85C634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55204" y="2183101"/>
            <a:ext cx="5334000" cy="4000500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120669532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8A5C2F-98A9-681E-2078-B6AF8294C8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Optimisation of met surface geometry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1E49CF38-ED15-F04A-26C2-7D9C63852AD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843" y="2357727"/>
            <a:ext cx="4601353" cy="3165619"/>
          </a:xfrm>
          <a:prstGeom prst="rect">
            <a:avLst/>
          </a:prstGeom>
          <a:noFill/>
          <a:ln>
            <a:noFill/>
          </a:ln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58749DB1-ECA4-70BC-AB0E-2AAB10BC38BA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9112" y="1783328"/>
            <a:ext cx="2832735" cy="2122170"/>
          </a:xfrm>
          <a:prstGeom prst="rect">
            <a:avLst/>
          </a:prstGeom>
          <a:noFill/>
          <a:ln>
            <a:noFill/>
          </a:ln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437EE180-36B7-68C9-8737-2E59D5F3700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9112" y="4001840"/>
            <a:ext cx="2859405" cy="2145665"/>
          </a:xfrm>
          <a:prstGeom prst="rect">
            <a:avLst/>
          </a:prstGeom>
          <a:noFill/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022881801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902086-20AD-85B3-F5D0-D5DD2330C74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EB15F24-628D-2B21-A51E-4B26E1E3F55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2491418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60E1AC-520B-0D10-B52C-545C7F26AE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88709" y="273600"/>
            <a:ext cx="7769549" cy="757129"/>
          </a:xfrm>
        </p:spPr>
        <p:txBody>
          <a:bodyPr/>
          <a:lstStyle/>
          <a:p>
            <a:r>
              <a:rPr lang="en-GB" dirty="0"/>
              <a:t>Summary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7D1718-E091-DB53-A395-DABEC25B98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873836" y="1118118"/>
            <a:ext cx="8032164" cy="3453882"/>
          </a:xfrm>
        </p:spPr>
        <p:txBody>
          <a:bodyPr/>
          <a:lstStyle/>
          <a:p>
            <a:pPr marL="0" indent="0">
              <a:buNone/>
            </a:pPr>
            <a:endParaRPr lang="en-GB" sz="1800" dirty="0"/>
          </a:p>
          <a:p>
            <a:pPr>
              <a:buFont typeface="Wingdings" panose="05000000000000000000" pitchFamily="2" charset="2"/>
              <a:buChar char="q"/>
            </a:pPr>
            <a:r>
              <a:rPr lang="en-GB" sz="1800" dirty="0" err="1">
                <a:effectLst/>
                <a:latin typeface="Times New Roman" panose="02020603050405020304" pitchFamily="18" charset="0"/>
                <a:ea typeface="Aptos" panose="020B0004020202020204" pitchFamily="34" charset="0"/>
              </a:rPr>
              <a:t>Metasurface</a:t>
            </a:r>
            <a:r>
              <a:rPr lang="en-GB" sz="1800" dirty="0">
                <a:effectLst/>
                <a:latin typeface="Times New Roman" panose="02020603050405020304" pitchFamily="18" charset="0"/>
                <a:ea typeface="Aptos" panose="020B0004020202020204" pitchFamily="34" charset="0"/>
              </a:rPr>
              <a:t> elements applied for solid oxide electrolysers open a new design space of potential cell improvements. </a:t>
            </a:r>
          </a:p>
          <a:p>
            <a:pPr>
              <a:buFont typeface="Wingdings" panose="05000000000000000000" pitchFamily="2" charset="2"/>
              <a:buChar char="q"/>
            </a:pPr>
            <a:r>
              <a:rPr lang="en-GB" sz="1800" dirty="0">
                <a:effectLst/>
                <a:latin typeface="Times New Roman" panose="02020603050405020304" pitchFamily="18" charset="0"/>
                <a:ea typeface="Aptos" panose="020B0004020202020204" pitchFamily="34" charset="0"/>
              </a:rPr>
              <a:t>the best performance curve belongs to the net structure, among the studied options, with up to 8.58% improvement compared to the case without the </a:t>
            </a:r>
            <a:r>
              <a:rPr lang="en-GB" sz="1800" dirty="0" err="1">
                <a:effectLst/>
                <a:latin typeface="Times New Roman" panose="02020603050405020304" pitchFamily="18" charset="0"/>
                <a:ea typeface="Aptos" panose="020B0004020202020204" pitchFamily="34" charset="0"/>
              </a:rPr>
              <a:t>metasurface</a:t>
            </a:r>
            <a:endParaRPr lang="en-GB" sz="1800" dirty="0">
              <a:effectLst/>
              <a:latin typeface="Times New Roman" panose="02020603050405020304" pitchFamily="18" charset="0"/>
              <a:ea typeface="Aptos" panose="020B0004020202020204" pitchFamily="34" charset="0"/>
            </a:endParaRP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AC77E4BD-D3AE-48A3-8BB8-04A43F7F5A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F42015-0FC7-4B0E-8D2B-76EADF48D957}" type="slidenum">
              <a:rPr lang="en-US" smtClean="0"/>
              <a:pPr/>
              <a:t>33</a:t>
            </a:fld>
            <a:endParaRPr lang="en-US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7A3BE0A-7953-D628-3C25-BAE361D4D84B}"/>
              </a:ext>
            </a:extLst>
          </p:cNvPr>
          <p:cNvSpPr txBox="1"/>
          <p:nvPr/>
        </p:nvSpPr>
        <p:spPr>
          <a:xfrm>
            <a:off x="1869264" y="4739608"/>
            <a:ext cx="8453472" cy="100027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spcBef>
                <a:spcPts val="1200"/>
              </a:spcBef>
              <a:spcAft>
                <a:spcPts val="600"/>
              </a:spcAft>
            </a:pPr>
            <a:r>
              <a:rPr lang="en-US" kern="0" dirty="0">
                <a:solidFill>
                  <a:srgbClr val="333399"/>
                </a:solidFill>
                <a:cs typeface="Times New Roman" panose="02020603050405020304" pitchFamily="18" charset="0"/>
              </a:rPr>
              <a:t>A</a:t>
            </a:r>
            <a:r>
              <a:rPr lang="en-GB" kern="0" dirty="0" err="1">
                <a:solidFill>
                  <a:srgbClr val="333399"/>
                </a:solidFill>
                <a:cs typeface="Times New Roman" panose="02020603050405020304" pitchFamily="18" charset="0"/>
              </a:rPr>
              <a:t>cknowledgements</a:t>
            </a:r>
            <a:endParaRPr lang="en-GB" kern="0" dirty="0">
              <a:solidFill>
                <a:srgbClr val="333399"/>
              </a:solidFill>
              <a:cs typeface="Times New Roman" panose="02020603050405020304" pitchFamily="18" charset="0"/>
            </a:endParaRPr>
          </a:p>
          <a:p>
            <a:pPr algn="just"/>
            <a:r>
              <a:rPr lang="en-US" dirty="0">
                <a:ea typeface="Times New Roman" panose="02020603050405020304" pitchFamily="18" charset="0"/>
                <a:cs typeface="Calibri" panose="020F0502020204030204" pitchFamily="34" charset="0"/>
              </a:rPr>
              <a:t>The authors acknowledge high temperature steam electrolysis related funding by the UKRI EPSRC via Grant No. EP/W033178/1 (METASIS). </a:t>
            </a:r>
            <a:endParaRPr lang="en-GB" dirty="0"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5663644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E78F5472-2337-4899-8E4B-94FC3BFD9A2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743793" y="1951439"/>
            <a:ext cx="1980992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algn="ctr"/>
            <a:r>
              <a:rPr lang="en-US" sz="1400" b="1">
                <a:solidFill>
                  <a:schemeClr val="bg1"/>
                </a:solidFill>
                <a:latin typeface="+mj-lt"/>
              </a:rPr>
              <a:t>Robert Gordon University</a:t>
            </a:r>
            <a:endParaRPr lang="en-US" sz="1400" b="1" dirty="0">
              <a:solidFill>
                <a:schemeClr val="bg1"/>
              </a:solidFill>
              <a:latin typeface="+mj-lt"/>
            </a:endParaRPr>
          </a:p>
        </p:txBody>
      </p:sp>
      <p:pic>
        <p:nvPicPr>
          <p:cNvPr id="6" name="Picture 5" descr="A building with a grassy field&#10;&#10;Description automatically generated">
            <a:extLst>
              <a:ext uri="{FF2B5EF4-FFF2-40B4-BE49-F238E27FC236}">
                <a16:creationId xmlns:a16="http://schemas.microsoft.com/office/drawing/2014/main" id="{A87409DB-41AB-4D53-91AA-2D571EA63EFD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5000"/>
          <a:stretch/>
        </p:blipFill>
        <p:spPr>
          <a:xfrm>
            <a:off x="20" y="0"/>
            <a:ext cx="12191980" cy="6858000"/>
          </a:xfrm>
          <a:prstGeom prst="rect">
            <a:avLst/>
          </a:prstGeom>
        </p:spPr>
      </p:pic>
      <p:sp>
        <p:nvSpPr>
          <p:cNvPr id="13" name="Title 1">
            <a:extLst>
              <a:ext uri="{FF2B5EF4-FFF2-40B4-BE49-F238E27FC236}">
                <a16:creationId xmlns:a16="http://schemas.microsoft.com/office/drawing/2014/main" id="{D954715F-6734-4412-9C8A-6E639E7CF570}"/>
              </a:ext>
            </a:extLst>
          </p:cNvPr>
          <p:cNvSpPr txBox="1">
            <a:spLocks/>
          </p:cNvSpPr>
          <p:nvPr/>
        </p:nvSpPr>
        <p:spPr>
          <a:xfrm>
            <a:off x="8878" y="6259532"/>
            <a:ext cx="3178418" cy="642938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>
                <a:solidFill>
                  <a:schemeClr val="bg1"/>
                </a:solidFill>
                <a:cs typeface="Arial" pitchFamily="34" charset="0"/>
              </a:rPr>
              <a:t>Any Question? </a:t>
            </a:r>
            <a:endParaRPr lang="en-US" dirty="0">
              <a:solidFill>
                <a:schemeClr val="bg1"/>
              </a:solidFill>
            </a:endParaRPr>
          </a:p>
        </p:txBody>
      </p:sp>
      <p:pic>
        <p:nvPicPr>
          <p:cNvPr id="11" name="irc_mi" descr="RGU Riverside Logo P#EC8DE7">
            <a:extLst>
              <a:ext uri="{FF2B5EF4-FFF2-40B4-BE49-F238E27FC236}">
                <a16:creationId xmlns:a16="http://schemas.microsoft.com/office/drawing/2014/main" id="{A7FFFD4E-8A7F-4A61-9BD4-6F72B038AF1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954" t="11111" r="2321" b="12820"/>
          <a:stretch>
            <a:fillRect/>
          </a:stretch>
        </p:blipFill>
        <p:spPr bwMode="auto">
          <a:xfrm>
            <a:off x="7609967" y="0"/>
            <a:ext cx="4573155" cy="907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045335874"/>
      </p:ext>
    </p:extLst>
  </p:cSld>
  <p:clrMapOvr>
    <a:masterClrMapping/>
  </p:clrMapOvr>
</p:sld>
</file>

<file path=ppt/theme/theme1.xml><?xml version="1.0" encoding="utf-8"?>
<a:theme xmlns:a="http://schemas.openxmlformats.org/drawingml/2006/main" name="RGU_Powerpoint_Template_Aug_19">
  <a:themeElements>
    <a:clrScheme name="RGU 1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69216A"/>
      </a:accent1>
      <a:accent2>
        <a:srgbClr val="00A3DA"/>
      </a:accent2>
      <a:accent3>
        <a:srgbClr val="F2B229"/>
      </a:accent3>
      <a:accent4>
        <a:srgbClr val="E88A2C"/>
      </a:accent4>
      <a:accent5>
        <a:srgbClr val="D91F53"/>
      </a:accent5>
      <a:accent6>
        <a:srgbClr val="80AE3D"/>
      </a:accent6>
      <a:hlink>
        <a:srgbClr val="C51473"/>
      </a:hlink>
      <a:folHlink>
        <a:srgbClr val="0067A4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Custom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Calibri">
      <a:maj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RGU_Powerpoint_Template_Aug_19</Template>
  <TotalTime>3755</TotalTime>
  <Words>1694</Words>
  <Application>Microsoft Office PowerPoint</Application>
  <PresentationFormat>Widescreen</PresentationFormat>
  <Paragraphs>235</Paragraphs>
  <Slides>34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34</vt:i4>
      </vt:variant>
    </vt:vector>
  </HeadingPairs>
  <TitlesOfParts>
    <vt:vector size="42" baseType="lpstr">
      <vt:lpstr>Arial</vt:lpstr>
      <vt:lpstr>Calibri</vt:lpstr>
      <vt:lpstr>Cambria Math</vt:lpstr>
      <vt:lpstr>Times New Roman</vt:lpstr>
      <vt:lpstr>Wingdings</vt:lpstr>
      <vt:lpstr>RGU_Powerpoint_Template_Aug_19</vt:lpstr>
      <vt:lpstr>1_Custom Design</vt:lpstr>
      <vt:lpstr>Custom Design</vt:lpstr>
      <vt:lpstr>Introduction to Hydrogen &amp; Hydrogen Economy: Opportunities and Challenges  </vt:lpstr>
      <vt:lpstr>Robert Gordon University provides industry led undergraduate and postgraduate courses leading to highly relevant awards and degrees</vt:lpstr>
      <vt:lpstr>Hydrogen is a versatile energy career and is key to decarbonize a number of difficult sectors</vt:lpstr>
      <vt:lpstr>Hydrogen can used in a number of ways to achieve energy transition </vt:lpstr>
      <vt:lpstr>What is H2?</vt:lpstr>
      <vt:lpstr>Hydrogen is not available as a gas in nature</vt:lpstr>
      <vt:lpstr>Hydrogen and colour coding</vt:lpstr>
      <vt:lpstr>Green Hydrogen Production : water + renewable electricity and electrolyser  </vt:lpstr>
      <vt:lpstr>PowerPoint Presentation</vt:lpstr>
      <vt:lpstr>Green H2 cost is high across the whole value chain</vt:lpstr>
      <vt:lpstr>Several challenges hampering green hydrogen taking bigger role</vt:lpstr>
      <vt:lpstr>Only 1% of world water is fresh water </vt:lpstr>
      <vt:lpstr>Electricity accounts for 50-70% of the production cost of Hydrogen</vt:lpstr>
      <vt:lpstr>Electrolyser materials are expensive rare and degrades quickly </vt:lpstr>
      <vt:lpstr>Solid Oxide Electrolyser Working Principle</vt:lpstr>
      <vt:lpstr>SOEL Cell designs</vt:lpstr>
      <vt:lpstr>PowerPoint Presentation</vt:lpstr>
      <vt:lpstr>PowerPoint Presentation</vt:lpstr>
      <vt:lpstr>PowerPoint Presentation</vt:lpstr>
      <vt:lpstr>Experimental Tests</vt:lpstr>
      <vt:lpstr>Electrochemistry</vt:lpstr>
      <vt:lpstr>CFD modelling  </vt:lpstr>
      <vt:lpstr>CFD modelling  </vt:lpstr>
      <vt:lpstr>An I-V curve is an effective way to explain SOEL performance </vt:lpstr>
      <vt:lpstr>An I-V curve is an effective way to explain SOEL performance </vt:lpstr>
      <vt:lpstr>CFD Modelling</vt:lpstr>
      <vt:lpstr>Comparison with previous studies</vt:lpstr>
      <vt:lpstr>Different Meta Surfaces</vt:lpstr>
      <vt:lpstr>Mestasurface meshes</vt:lpstr>
      <vt:lpstr>CFD Simulation – comparision of metasurfaces</vt:lpstr>
      <vt:lpstr>Optimisation of met surface geometry</vt:lpstr>
      <vt:lpstr>PowerPoint Presentation</vt:lpstr>
      <vt:lpstr>Summary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Role of Hydrogen in Achieving net-Zero Emission</dc:title>
  <dc:creator>Mamdud Hossain (eng)</dc:creator>
  <cp:lastModifiedBy>Leah Morrison (lib)</cp:lastModifiedBy>
  <cp:revision>85</cp:revision>
  <dcterms:created xsi:type="dcterms:W3CDTF">2021-07-23T18:20:40Z</dcterms:created>
  <dcterms:modified xsi:type="dcterms:W3CDTF">2024-08-23T14:16:42Z</dcterms:modified>
</cp:coreProperties>
</file>