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ags/tag2.xml" ContentType="application/vnd.openxmlformats-officedocument.presentationml.tags+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4080" r:id="rId4"/>
    <p:sldMasterId id="2147484109" r:id="rId5"/>
    <p:sldMasterId id="2147484092" r:id="rId6"/>
  </p:sldMasterIdLst>
  <p:notesMasterIdLst>
    <p:notesMasterId r:id="rId26"/>
  </p:notesMasterIdLst>
  <p:handoutMasterIdLst>
    <p:handoutMasterId r:id="rId27"/>
  </p:handoutMasterIdLst>
  <p:sldIdLst>
    <p:sldId id="256" r:id="rId7"/>
    <p:sldId id="267" r:id="rId8"/>
    <p:sldId id="266" r:id="rId9"/>
    <p:sldId id="264" r:id="rId10"/>
    <p:sldId id="269" r:id="rId11"/>
    <p:sldId id="261" r:id="rId12"/>
    <p:sldId id="263" r:id="rId13"/>
    <p:sldId id="358" r:id="rId14"/>
    <p:sldId id="260" r:id="rId15"/>
    <p:sldId id="360" r:id="rId16"/>
    <p:sldId id="365" r:id="rId17"/>
    <p:sldId id="362" r:id="rId18"/>
    <p:sldId id="258" r:id="rId19"/>
    <p:sldId id="262" r:id="rId20"/>
    <p:sldId id="366" r:id="rId21"/>
    <p:sldId id="367" r:id="rId22"/>
    <p:sldId id="353" r:id="rId23"/>
    <p:sldId id="354" r:id="rId24"/>
    <p:sldId id="356" r:id="rId25"/>
  </p:sldIdLst>
  <p:sldSz cx="12192000" cy="6858000"/>
  <p:notesSz cx="6858000" cy="9144000"/>
  <p:custDataLst>
    <p:tags r:id="rId28"/>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0E9EE"/>
    <a:srgbClr val="F9C853"/>
    <a:srgbClr val="F9C523"/>
    <a:srgbClr val="F2C570"/>
    <a:srgbClr val="00B8E1"/>
    <a:srgbClr val="9D739E"/>
    <a:srgbClr val="DEE2EA"/>
    <a:srgbClr val="E8DEE6"/>
    <a:srgbClr val="CAC2C8"/>
    <a:srgbClr val="00A3D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385ACAD-333F-494D-9295-637AA8F4646B}" v="532" dt="2024-06-14T13:48:55.95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5" d="100"/>
          <a:sy n="105" d="100"/>
        </p:scale>
        <p:origin x="792" y="102"/>
      </p:cViewPr>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tags" Target="tags/tag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handoutMaster" Target="handoutMasters/handoutMaster1.xml"/><Relationship Id="rId30" Type="http://schemas.openxmlformats.org/officeDocument/2006/relationships/viewProps" Target="viewProps.xml"/><Relationship Id="rId8" Type="http://schemas.openxmlformats.org/officeDocument/2006/relationships/slide" Target="slides/slide2.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b="1" dirty="0">
                <a:solidFill>
                  <a:schemeClr val="accent1"/>
                </a:solidFill>
              </a:rPr>
              <a:t>Chart Title</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Series 1</c:v>
                </c:pt>
              </c:strCache>
            </c:strRef>
          </c:tx>
          <c:spPr>
            <a:solidFill>
              <a:srgbClr val="9D739E"/>
            </a:solidFill>
            <a:ln>
              <a:noFill/>
            </a:ln>
            <a:effectLst/>
          </c:spPr>
          <c:invertIfNegative val="0"/>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CFBB-47C8-8F05-9A0136607077}"/>
            </c:ext>
          </c:extLst>
        </c:ser>
        <c:ser>
          <c:idx val="1"/>
          <c:order val="1"/>
          <c:tx>
            <c:strRef>
              <c:f>Sheet1!$C$1</c:f>
              <c:strCache>
                <c:ptCount val="1"/>
                <c:pt idx="0">
                  <c:v>Series 2</c:v>
                </c:pt>
              </c:strCache>
            </c:strRef>
          </c:tx>
          <c:spPr>
            <a:solidFill>
              <a:srgbClr val="00B8E1"/>
            </a:solidFill>
            <a:ln>
              <a:noFill/>
            </a:ln>
            <a:effectLst/>
          </c:spPr>
          <c:invertIfNegative val="0"/>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CFBB-47C8-8F05-9A0136607077}"/>
            </c:ext>
          </c:extLst>
        </c:ser>
        <c:ser>
          <c:idx val="2"/>
          <c:order val="2"/>
          <c:tx>
            <c:strRef>
              <c:f>Sheet1!$D$1</c:f>
              <c:strCache>
                <c:ptCount val="1"/>
                <c:pt idx="0">
                  <c:v>Series 3</c:v>
                </c:pt>
              </c:strCache>
            </c:strRef>
          </c:tx>
          <c:spPr>
            <a:solidFill>
              <a:srgbClr val="F9C853"/>
            </a:solidFill>
            <a:ln>
              <a:noFill/>
            </a:ln>
            <a:effectLst/>
          </c:spPr>
          <c:invertIfNegative val="0"/>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2-CFBB-47C8-8F05-9A0136607077}"/>
            </c:ext>
          </c:extLst>
        </c:ser>
        <c:dLbls>
          <c:showLegendKey val="0"/>
          <c:showVal val="0"/>
          <c:showCatName val="0"/>
          <c:showSerName val="0"/>
          <c:showPercent val="0"/>
          <c:showBubbleSize val="0"/>
        </c:dLbls>
        <c:gapWidth val="219"/>
        <c:overlap val="-27"/>
        <c:axId val="-2042759216"/>
        <c:axId val="-2042956128"/>
      </c:barChart>
      <c:catAx>
        <c:axId val="-20427592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042956128"/>
        <c:crosses val="autoZero"/>
        <c:auto val="1"/>
        <c:lblAlgn val="ctr"/>
        <c:lblOffset val="100"/>
        <c:noMultiLvlLbl val="0"/>
      </c:catAx>
      <c:valAx>
        <c:axId val="-204295612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042759216"/>
        <c:crosses val="autoZero"/>
        <c:crossBetween val="between"/>
      </c:valAx>
      <c:spPr>
        <a:noFill/>
        <a:ln w="25400">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_rels/data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image" Target="../media/image8.png"/><Relationship Id="rId4" Type="http://schemas.openxmlformats.org/officeDocument/2006/relationships/image" Target="../media/image11.png"/></Relationships>
</file>

<file path=ppt/diagrams/_rels/drawing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9.png"/><Relationship Id="rId1" Type="http://schemas.openxmlformats.org/officeDocument/2006/relationships/image" Target="../media/image8.png"/><Relationship Id="rId4" Type="http://schemas.openxmlformats.org/officeDocument/2006/relationships/image" Target="../media/image10.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EF347B4-9DE9-4561-8C15-DF5F80A45BB4}" type="doc">
      <dgm:prSet loTypeId="urn:microsoft.com/office/officeart/2005/8/layout/chart3" loCatId="relationship" qsTypeId="urn:microsoft.com/office/officeart/2005/8/quickstyle/simple1" qsCatId="simple" csTypeId="urn:microsoft.com/office/officeart/2005/8/colors/accent1_2" csCatId="accent1" phldr="1"/>
      <dgm:spPr/>
    </dgm:pt>
    <dgm:pt modelId="{C40FAD63-92C2-4C1D-AA3E-3A071A4E8AE8}">
      <dgm:prSet phldrT="[Text]"/>
      <dgm:spPr>
        <a:blipFill rotWithShape="0">
          <a:blip xmlns:r="http://schemas.openxmlformats.org/officeDocument/2006/relationships" r:embed="rId1">
            <a:alphaModFix amt="50000"/>
          </a:blip>
          <a:srcRect/>
          <a:stretch>
            <a:fillRect l="-39000" r="-39000"/>
          </a:stretch>
        </a:blipFill>
        <a:ln w="38100">
          <a:solidFill>
            <a:schemeClr val="tx1"/>
          </a:solidFill>
        </a:ln>
      </dgm:spPr>
      <dgm:t>
        <a:bodyPr/>
        <a:lstStyle/>
        <a:p>
          <a:pPr>
            <a:buFont typeface="Arial" panose="020B0604020202020204" pitchFamily="34" charset="0"/>
            <a:buChar char="•"/>
          </a:pPr>
          <a:r>
            <a:rPr lang="en-GB" b="1" i="0" dirty="0">
              <a:solidFill>
                <a:srgbClr val="202124"/>
              </a:solidFill>
              <a:effectLst/>
              <a:latin typeface="Google Sans"/>
            </a:rPr>
            <a:t>Living in a Digital World</a:t>
          </a:r>
          <a:endParaRPr lang="en-GB" b="1" dirty="0"/>
        </a:p>
      </dgm:t>
    </dgm:pt>
    <dgm:pt modelId="{0E1874E9-8446-4DC9-947B-64B629141A1C}" type="parTrans" cxnId="{CB68EABA-6199-4838-84AB-87047ABB53DA}">
      <dgm:prSet/>
      <dgm:spPr/>
      <dgm:t>
        <a:bodyPr/>
        <a:lstStyle/>
        <a:p>
          <a:endParaRPr lang="en-GB"/>
        </a:p>
      </dgm:t>
    </dgm:pt>
    <dgm:pt modelId="{D5622CED-2752-4775-BFFD-C4CCF227B2DB}" type="sibTrans" cxnId="{CB68EABA-6199-4838-84AB-87047ABB53DA}">
      <dgm:prSet/>
      <dgm:spPr/>
      <dgm:t>
        <a:bodyPr/>
        <a:lstStyle/>
        <a:p>
          <a:endParaRPr lang="en-GB"/>
        </a:p>
      </dgm:t>
    </dgm:pt>
    <dgm:pt modelId="{08695299-DC8D-40A5-9586-79E8B1EA09BE}">
      <dgm:prSet phldrT="[Text]"/>
      <dgm:spPr>
        <a:blipFill rotWithShape="0">
          <a:blip xmlns:r="http://schemas.openxmlformats.org/officeDocument/2006/relationships" r:embed="rId2">
            <a:alphaModFix amt="50000"/>
          </a:blip>
          <a:srcRect/>
          <a:stretch>
            <a:fillRect l="-29000" r="-29000"/>
          </a:stretch>
        </a:blipFill>
        <a:ln w="38100">
          <a:solidFill>
            <a:schemeClr val="tx1"/>
          </a:solidFill>
        </a:ln>
      </dgm:spPr>
      <dgm:t>
        <a:bodyPr/>
        <a:lstStyle/>
        <a:p>
          <a:pPr>
            <a:buFont typeface="Arial" panose="020B0604020202020204" pitchFamily="34" charset="0"/>
            <a:buChar char="•"/>
          </a:pPr>
          <a:r>
            <a:rPr lang="en-GB" b="1" i="0" dirty="0">
              <a:solidFill>
                <a:schemeClr val="tx1"/>
              </a:solidFill>
              <a:effectLst/>
              <a:latin typeface="Google Sans"/>
            </a:rPr>
            <a:t>Health &amp; Wellbeing</a:t>
          </a:r>
          <a:endParaRPr lang="en-GB" b="1" dirty="0">
            <a:solidFill>
              <a:schemeClr val="tx1"/>
            </a:solidFill>
          </a:endParaRPr>
        </a:p>
      </dgm:t>
    </dgm:pt>
    <dgm:pt modelId="{07D81639-FE66-4811-B032-B2DA8D90CE1D}" type="parTrans" cxnId="{00EBB0D7-0F51-49E9-935D-AC371D73BB24}">
      <dgm:prSet/>
      <dgm:spPr/>
      <dgm:t>
        <a:bodyPr/>
        <a:lstStyle/>
        <a:p>
          <a:endParaRPr lang="en-GB"/>
        </a:p>
      </dgm:t>
    </dgm:pt>
    <dgm:pt modelId="{5D49F38F-D4EE-4C32-BB6F-16C25AD67AE8}" type="sibTrans" cxnId="{00EBB0D7-0F51-49E9-935D-AC371D73BB24}">
      <dgm:prSet/>
      <dgm:spPr/>
      <dgm:t>
        <a:bodyPr/>
        <a:lstStyle/>
        <a:p>
          <a:endParaRPr lang="en-GB"/>
        </a:p>
      </dgm:t>
    </dgm:pt>
    <dgm:pt modelId="{3331679B-46A5-4E3E-AE11-73626991CACA}">
      <dgm:prSet phldrT="[Text]"/>
      <dgm:spPr>
        <a:blipFill rotWithShape="0">
          <a:blip xmlns:r="http://schemas.openxmlformats.org/officeDocument/2006/relationships" r:embed="rId3">
            <a:alphaModFix amt="50000"/>
          </a:blip>
          <a:srcRect/>
          <a:stretch>
            <a:fillRect l="-25000" r="-25000"/>
          </a:stretch>
        </a:blipFill>
        <a:ln w="38100">
          <a:solidFill>
            <a:srgbClr val="FF0000"/>
          </a:solidFill>
        </a:ln>
      </dgm:spPr>
      <dgm:t>
        <a:bodyPr/>
        <a:lstStyle/>
        <a:p>
          <a:pPr>
            <a:buFont typeface="Arial" panose="020B0604020202020204" pitchFamily="34" charset="0"/>
            <a:buChar char="•"/>
          </a:pPr>
          <a:r>
            <a:rPr lang="en-GB" b="1" i="0" dirty="0">
              <a:solidFill>
                <a:schemeClr val="tx1"/>
              </a:solidFill>
              <a:effectLst/>
              <a:latin typeface="Google Sans"/>
            </a:rPr>
            <a:t>Environment, Energy and Sustainability</a:t>
          </a:r>
          <a:endParaRPr lang="en-GB" b="1" dirty="0">
            <a:solidFill>
              <a:schemeClr val="tx1"/>
            </a:solidFill>
          </a:endParaRPr>
        </a:p>
      </dgm:t>
    </dgm:pt>
    <dgm:pt modelId="{91CFB637-12D1-441E-87FE-ADC9A6A06F39}" type="parTrans" cxnId="{B27523F2-6DEE-44A3-AC97-91AEE51F4BB9}">
      <dgm:prSet/>
      <dgm:spPr/>
      <dgm:t>
        <a:bodyPr/>
        <a:lstStyle/>
        <a:p>
          <a:endParaRPr lang="en-GB"/>
        </a:p>
      </dgm:t>
    </dgm:pt>
    <dgm:pt modelId="{CF1E2D11-A46F-46F9-A56F-5B62460F5E15}" type="sibTrans" cxnId="{B27523F2-6DEE-44A3-AC97-91AEE51F4BB9}">
      <dgm:prSet/>
      <dgm:spPr/>
      <dgm:t>
        <a:bodyPr/>
        <a:lstStyle/>
        <a:p>
          <a:endParaRPr lang="en-GB"/>
        </a:p>
      </dgm:t>
    </dgm:pt>
    <dgm:pt modelId="{977F1713-AD70-4169-B3DB-0CEC8BD493B9}">
      <dgm:prSet/>
      <dgm:spPr>
        <a:blipFill rotWithShape="0">
          <a:blip xmlns:r="http://schemas.openxmlformats.org/officeDocument/2006/relationships" r:embed="rId4">
            <a:alphaModFix amt="50000"/>
          </a:blip>
          <a:srcRect/>
          <a:stretch>
            <a:fillRect l="-35000" r="-35000"/>
          </a:stretch>
        </a:blipFill>
        <a:ln w="38100">
          <a:solidFill>
            <a:schemeClr val="tx1"/>
          </a:solidFill>
        </a:ln>
      </dgm:spPr>
      <dgm:t>
        <a:bodyPr/>
        <a:lstStyle/>
        <a:p>
          <a:r>
            <a:rPr lang="en-GB" b="1" dirty="0">
              <a:solidFill>
                <a:schemeClr val="tx1"/>
              </a:solidFill>
            </a:rPr>
            <a:t>Inclusive and Creative Societies </a:t>
          </a:r>
        </a:p>
      </dgm:t>
    </dgm:pt>
    <dgm:pt modelId="{C1F0AD8E-A392-4E06-94A7-D32378AD7AAF}" type="parTrans" cxnId="{81805E3B-98FC-4C70-B5C4-A57774BC77D5}">
      <dgm:prSet/>
      <dgm:spPr/>
      <dgm:t>
        <a:bodyPr/>
        <a:lstStyle/>
        <a:p>
          <a:endParaRPr lang="en-GB"/>
        </a:p>
      </dgm:t>
    </dgm:pt>
    <dgm:pt modelId="{65EF441A-DA06-42DF-AB84-9BE7D310E991}" type="sibTrans" cxnId="{81805E3B-98FC-4C70-B5C4-A57774BC77D5}">
      <dgm:prSet/>
      <dgm:spPr/>
      <dgm:t>
        <a:bodyPr/>
        <a:lstStyle/>
        <a:p>
          <a:endParaRPr lang="en-GB"/>
        </a:p>
      </dgm:t>
    </dgm:pt>
    <dgm:pt modelId="{7203FE38-85A3-46FD-885D-77FABBD0C5E6}" type="pres">
      <dgm:prSet presAssocID="{8EF347B4-9DE9-4561-8C15-DF5F80A45BB4}" presName="compositeShape" presStyleCnt="0">
        <dgm:presLayoutVars>
          <dgm:chMax val="7"/>
          <dgm:dir/>
          <dgm:resizeHandles val="exact"/>
        </dgm:presLayoutVars>
      </dgm:prSet>
      <dgm:spPr/>
    </dgm:pt>
    <dgm:pt modelId="{973272DC-0673-40BF-859A-218D8ACA8A95}" type="pres">
      <dgm:prSet presAssocID="{8EF347B4-9DE9-4561-8C15-DF5F80A45BB4}" presName="wedge1" presStyleLbl="node1" presStyleIdx="0" presStyleCnt="4" custLinFactNeighborX="-4177" custLinFactNeighborY="3645"/>
      <dgm:spPr/>
    </dgm:pt>
    <dgm:pt modelId="{988FB8C5-99FC-48E1-9524-5EFABCAB9A2A}" type="pres">
      <dgm:prSet presAssocID="{8EF347B4-9DE9-4561-8C15-DF5F80A45BB4}" presName="wedge1Tx" presStyleLbl="node1" presStyleIdx="0" presStyleCnt="4">
        <dgm:presLayoutVars>
          <dgm:chMax val="0"/>
          <dgm:chPref val="0"/>
          <dgm:bulletEnabled val="1"/>
        </dgm:presLayoutVars>
      </dgm:prSet>
      <dgm:spPr/>
    </dgm:pt>
    <dgm:pt modelId="{74BAEBD3-7D39-4616-8F3E-ECABA32840A0}" type="pres">
      <dgm:prSet presAssocID="{8EF347B4-9DE9-4561-8C15-DF5F80A45BB4}" presName="wedge2" presStyleLbl="node1" presStyleIdx="1" presStyleCnt="4"/>
      <dgm:spPr/>
    </dgm:pt>
    <dgm:pt modelId="{2B258246-EF60-490F-9269-92F9A0B06777}" type="pres">
      <dgm:prSet presAssocID="{8EF347B4-9DE9-4561-8C15-DF5F80A45BB4}" presName="wedge2Tx" presStyleLbl="node1" presStyleIdx="1" presStyleCnt="4">
        <dgm:presLayoutVars>
          <dgm:chMax val="0"/>
          <dgm:chPref val="0"/>
          <dgm:bulletEnabled val="1"/>
        </dgm:presLayoutVars>
      </dgm:prSet>
      <dgm:spPr/>
    </dgm:pt>
    <dgm:pt modelId="{A041BF86-63E2-4009-B6AB-3AE2A4FF0F4E}" type="pres">
      <dgm:prSet presAssocID="{8EF347B4-9DE9-4561-8C15-DF5F80A45BB4}" presName="wedge3" presStyleLbl="node1" presStyleIdx="2" presStyleCnt="4"/>
      <dgm:spPr/>
    </dgm:pt>
    <dgm:pt modelId="{9AF5A0FD-BA93-4740-A7E3-90A5D60E172C}" type="pres">
      <dgm:prSet presAssocID="{8EF347B4-9DE9-4561-8C15-DF5F80A45BB4}" presName="wedge3Tx" presStyleLbl="node1" presStyleIdx="2" presStyleCnt="4">
        <dgm:presLayoutVars>
          <dgm:chMax val="0"/>
          <dgm:chPref val="0"/>
          <dgm:bulletEnabled val="1"/>
        </dgm:presLayoutVars>
      </dgm:prSet>
      <dgm:spPr/>
    </dgm:pt>
    <dgm:pt modelId="{BC2DE808-D2AD-4AE8-9B59-9C5EEBC8603F}" type="pres">
      <dgm:prSet presAssocID="{8EF347B4-9DE9-4561-8C15-DF5F80A45BB4}" presName="wedge4" presStyleLbl="node1" presStyleIdx="3" presStyleCnt="4" custLinFactNeighborX="-8971" custLinFactNeighborY="-7000"/>
      <dgm:spPr/>
    </dgm:pt>
    <dgm:pt modelId="{3C3B9202-2DA6-4AAD-ACDA-79F34620D1D3}" type="pres">
      <dgm:prSet presAssocID="{8EF347B4-9DE9-4561-8C15-DF5F80A45BB4}" presName="wedge4Tx" presStyleLbl="node1" presStyleIdx="3" presStyleCnt="4">
        <dgm:presLayoutVars>
          <dgm:chMax val="0"/>
          <dgm:chPref val="0"/>
          <dgm:bulletEnabled val="1"/>
        </dgm:presLayoutVars>
      </dgm:prSet>
      <dgm:spPr/>
    </dgm:pt>
  </dgm:ptLst>
  <dgm:cxnLst>
    <dgm:cxn modelId="{976FF918-552E-4E9C-878D-A393136C674D}" type="presOf" srcId="{8EF347B4-9DE9-4561-8C15-DF5F80A45BB4}" destId="{7203FE38-85A3-46FD-885D-77FABBD0C5E6}" srcOrd="0" destOrd="0" presId="urn:microsoft.com/office/officeart/2005/8/layout/chart3"/>
    <dgm:cxn modelId="{4ED26E31-708B-4F1B-A175-C01D5B4E761A}" type="presOf" srcId="{3331679B-46A5-4E3E-AE11-73626991CACA}" destId="{3C3B9202-2DA6-4AAD-ACDA-79F34620D1D3}" srcOrd="1" destOrd="0" presId="urn:microsoft.com/office/officeart/2005/8/layout/chart3"/>
    <dgm:cxn modelId="{45475537-2509-4125-AABD-FB4A5A48E429}" type="presOf" srcId="{C40FAD63-92C2-4C1D-AA3E-3A071A4E8AE8}" destId="{973272DC-0673-40BF-859A-218D8ACA8A95}" srcOrd="0" destOrd="0" presId="urn:microsoft.com/office/officeart/2005/8/layout/chart3"/>
    <dgm:cxn modelId="{81805E3B-98FC-4C70-B5C4-A57774BC77D5}" srcId="{8EF347B4-9DE9-4561-8C15-DF5F80A45BB4}" destId="{977F1713-AD70-4169-B3DB-0CEC8BD493B9}" srcOrd="2" destOrd="0" parTransId="{C1F0AD8E-A392-4E06-94A7-D32378AD7AAF}" sibTransId="{65EF441A-DA06-42DF-AB84-9BE7D310E991}"/>
    <dgm:cxn modelId="{62F49D7B-2D5A-4EBE-8F06-C842804CC70A}" type="presOf" srcId="{08695299-DC8D-40A5-9586-79E8B1EA09BE}" destId="{2B258246-EF60-490F-9269-92F9A0B06777}" srcOrd="1" destOrd="0" presId="urn:microsoft.com/office/officeart/2005/8/layout/chart3"/>
    <dgm:cxn modelId="{3477BC9B-C080-4331-B688-75218C314D4F}" type="presOf" srcId="{977F1713-AD70-4169-B3DB-0CEC8BD493B9}" destId="{9AF5A0FD-BA93-4740-A7E3-90A5D60E172C}" srcOrd="1" destOrd="0" presId="urn:microsoft.com/office/officeart/2005/8/layout/chart3"/>
    <dgm:cxn modelId="{7D645AA0-444D-40E3-B72E-D5D784ACBC53}" type="presOf" srcId="{3331679B-46A5-4E3E-AE11-73626991CACA}" destId="{BC2DE808-D2AD-4AE8-9B59-9C5EEBC8603F}" srcOrd="0" destOrd="0" presId="urn:microsoft.com/office/officeart/2005/8/layout/chart3"/>
    <dgm:cxn modelId="{CB68EABA-6199-4838-84AB-87047ABB53DA}" srcId="{8EF347B4-9DE9-4561-8C15-DF5F80A45BB4}" destId="{C40FAD63-92C2-4C1D-AA3E-3A071A4E8AE8}" srcOrd="0" destOrd="0" parTransId="{0E1874E9-8446-4DC9-947B-64B629141A1C}" sibTransId="{D5622CED-2752-4775-BFFD-C4CCF227B2DB}"/>
    <dgm:cxn modelId="{D04E25D2-0805-4AC1-90DD-04D2619E46A7}" type="presOf" srcId="{08695299-DC8D-40A5-9586-79E8B1EA09BE}" destId="{74BAEBD3-7D39-4616-8F3E-ECABA32840A0}" srcOrd="0" destOrd="0" presId="urn:microsoft.com/office/officeart/2005/8/layout/chart3"/>
    <dgm:cxn modelId="{00EBB0D7-0F51-49E9-935D-AC371D73BB24}" srcId="{8EF347B4-9DE9-4561-8C15-DF5F80A45BB4}" destId="{08695299-DC8D-40A5-9586-79E8B1EA09BE}" srcOrd="1" destOrd="0" parTransId="{07D81639-FE66-4811-B032-B2DA8D90CE1D}" sibTransId="{5D49F38F-D4EE-4C32-BB6F-16C25AD67AE8}"/>
    <dgm:cxn modelId="{28A57AE0-F2A2-493A-88DF-44B6704775DA}" type="presOf" srcId="{C40FAD63-92C2-4C1D-AA3E-3A071A4E8AE8}" destId="{988FB8C5-99FC-48E1-9524-5EFABCAB9A2A}" srcOrd="1" destOrd="0" presId="urn:microsoft.com/office/officeart/2005/8/layout/chart3"/>
    <dgm:cxn modelId="{B27523F2-6DEE-44A3-AC97-91AEE51F4BB9}" srcId="{8EF347B4-9DE9-4561-8C15-DF5F80A45BB4}" destId="{3331679B-46A5-4E3E-AE11-73626991CACA}" srcOrd="3" destOrd="0" parTransId="{91CFB637-12D1-441E-87FE-ADC9A6A06F39}" sibTransId="{CF1E2D11-A46F-46F9-A56F-5B62460F5E15}"/>
    <dgm:cxn modelId="{88DF77FA-1444-4754-8EB6-F17F2BC626AA}" type="presOf" srcId="{977F1713-AD70-4169-B3DB-0CEC8BD493B9}" destId="{A041BF86-63E2-4009-B6AB-3AE2A4FF0F4E}" srcOrd="0" destOrd="0" presId="urn:microsoft.com/office/officeart/2005/8/layout/chart3"/>
    <dgm:cxn modelId="{1143F442-E641-4263-BD4D-3EF168C4EE5E}" type="presParOf" srcId="{7203FE38-85A3-46FD-885D-77FABBD0C5E6}" destId="{973272DC-0673-40BF-859A-218D8ACA8A95}" srcOrd="0" destOrd="0" presId="urn:microsoft.com/office/officeart/2005/8/layout/chart3"/>
    <dgm:cxn modelId="{66CD7472-5715-4521-9331-8C47C9EBB9EE}" type="presParOf" srcId="{7203FE38-85A3-46FD-885D-77FABBD0C5E6}" destId="{988FB8C5-99FC-48E1-9524-5EFABCAB9A2A}" srcOrd="1" destOrd="0" presId="urn:microsoft.com/office/officeart/2005/8/layout/chart3"/>
    <dgm:cxn modelId="{C50B8D20-1F27-43B8-B1D8-A5DB541AB91B}" type="presParOf" srcId="{7203FE38-85A3-46FD-885D-77FABBD0C5E6}" destId="{74BAEBD3-7D39-4616-8F3E-ECABA32840A0}" srcOrd="2" destOrd="0" presId="urn:microsoft.com/office/officeart/2005/8/layout/chart3"/>
    <dgm:cxn modelId="{67FAF6EC-81B4-4DCD-B233-02E1CD4F1FC3}" type="presParOf" srcId="{7203FE38-85A3-46FD-885D-77FABBD0C5E6}" destId="{2B258246-EF60-490F-9269-92F9A0B06777}" srcOrd="3" destOrd="0" presId="urn:microsoft.com/office/officeart/2005/8/layout/chart3"/>
    <dgm:cxn modelId="{C7D523FD-2FFD-44E5-8E5F-3B0DA1064B48}" type="presParOf" srcId="{7203FE38-85A3-46FD-885D-77FABBD0C5E6}" destId="{A041BF86-63E2-4009-B6AB-3AE2A4FF0F4E}" srcOrd="4" destOrd="0" presId="urn:microsoft.com/office/officeart/2005/8/layout/chart3"/>
    <dgm:cxn modelId="{CD2F13DE-82C3-42FB-82F9-BA8406732656}" type="presParOf" srcId="{7203FE38-85A3-46FD-885D-77FABBD0C5E6}" destId="{9AF5A0FD-BA93-4740-A7E3-90A5D60E172C}" srcOrd="5" destOrd="0" presId="urn:microsoft.com/office/officeart/2005/8/layout/chart3"/>
    <dgm:cxn modelId="{B9A1904F-B56D-48FA-9FA5-C8154B539DCB}" type="presParOf" srcId="{7203FE38-85A3-46FD-885D-77FABBD0C5E6}" destId="{BC2DE808-D2AD-4AE8-9B59-9C5EEBC8603F}" srcOrd="6" destOrd="0" presId="urn:microsoft.com/office/officeart/2005/8/layout/chart3"/>
    <dgm:cxn modelId="{83D21F4E-EDF9-4F35-959A-C3E88DABD289}" type="presParOf" srcId="{7203FE38-85A3-46FD-885D-77FABBD0C5E6}" destId="{3C3B9202-2DA6-4AAD-ACDA-79F34620D1D3}" srcOrd="7" destOrd="0" presId="urn:microsoft.com/office/officeart/2005/8/layout/char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73272DC-0673-40BF-859A-218D8ACA8A95}">
      <dsp:nvSpPr>
        <dsp:cNvPr id="0" name=""/>
        <dsp:cNvSpPr/>
      </dsp:nvSpPr>
      <dsp:spPr>
        <a:xfrm>
          <a:off x="2175335" y="535112"/>
          <a:ext cx="4837544" cy="4837544"/>
        </a:xfrm>
        <a:prstGeom prst="pie">
          <a:avLst>
            <a:gd name="adj1" fmla="val 16200000"/>
            <a:gd name="adj2" fmla="val 0"/>
          </a:avLst>
        </a:prstGeom>
        <a:blipFill rotWithShape="0">
          <a:blip xmlns:r="http://schemas.openxmlformats.org/officeDocument/2006/relationships" r:embed="rId1">
            <a:alphaModFix amt="50000"/>
          </a:blip>
          <a:srcRect/>
          <a:stretch>
            <a:fillRect l="-39000" r="-39000"/>
          </a:stretch>
        </a:blipFill>
        <a:ln w="381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Font typeface="Arial" panose="020B0604020202020204" pitchFamily="34" charset="0"/>
            <a:buNone/>
          </a:pPr>
          <a:r>
            <a:rPr lang="en-GB" sz="2400" b="1" i="0" kern="1200" dirty="0">
              <a:solidFill>
                <a:srgbClr val="202124"/>
              </a:solidFill>
              <a:effectLst/>
              <a:latin typeface="Google Sans"/>
            </a:rPr>
            <a:t>Living in a Digital World</a:t>
          </a:r>
          <a:endParaRPr lang="en-GB" sz="2400" b="1" kern="1200" dirty="0"/>
        </a:p>
      </dsp:txBody>
      <dsp:txXfrm>
        <a:off x="4649393" y="1430058"/>
        <a:ext cx="1785284" cy="1439745"/>
      </dsp:txXfrm>
    </dsp:sp>
    <dsp:sp modelId="{74BAEBD3-7D39-4616-8F3E-ECABA32840A0}">
      <dsp:nvSpPr>
        <dsp:cNvPr id="0" name=""/>
        <dsp:cNvSpPr/>
      </dsp:nvSpPr>
      <dsp:spPr>
        <a:xfrm>
          <a:off x="2173532" y="562652"/>
          <a:ext cx="4837544" cy="4837544"/>
        </a:xfrm>
        <a:prstGeom prst="pie">
          <a:avLst>
            <a:gd name="adj1" fmla="val 0"/>
            <a:gd name="adj2" fmla="val 5400000"/>
          </a:avLst>
        </a:prstGeom>
        <a:blipFill rotWithShape="0">
          <a:blip xmlns:r="http://schemas.openxmlformats.org/officeDocument/2006/relationships" r:embed="rId2">
            <a:alphaModFix amt="50000"/>
          </a:blip>
          <a:srcRect/>
          <a:stretch>
            <a:fillRect l="-29000" r="-29000"/>
          </a:stretch>
        </a:blipFill>
        <a:ln w="381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Font typeface="Arial" panose="020B0604020202020204" pitchFamily="34" charset="0"/>
            <a:buNone/>
          </a:pPr>
          <a:r>
            <a:rPr lang="en-GB" sz="2400" b="1" i="0" kern="1200" dirty="0">
              <a:solidFill>
                <a:schemeClr val="tx1"/>
              </a:solidFill>
              <a:effectLst/>
              <a:latin typeface="Google Sans"/>
            </a:rPr>
            <a:t>Health &amp; Wellbeing</a:t>
          </a:r>
          <a:endParaRPr lang="en-GB" sz="2400" b="1" kern="1200" dirty="0">
            <a:solidFill>
              <a:schemeClr val="tx1"/>
            </a:solidFill>
          </a:endParaRPr>
        </a:p>
      </dsp:txBody>
      <dsp:txXfrm>
        <a:off x="4678688" y="3067809"/>
        <a:ext cx="1785284" cy="1439745"/>
      </dsp:txXfrm>
    </dsp:sp>
    <dsp:sp modelId="{A041BF86-63E2-4009-B6AB-3AE2A4FF0F4E}">
      <dsp:nvSpPr>
        <dsp:cNvPr id="0" name=""/>
        <dsp:cNvSpPr/>
      </dsp:nvSpPr>
      <dsp:spPr>
        <a:xfrm>
          <a:off x="2173532" y="562652"/>
          <a:ext cx="4837544" cy="4837544"/>
        </a:xfrm>
        <a:prstGeom prst="pie">
          <a:avLst>
            <a:gd name="adj1" fmla="val 5400000"/>
            <a:gd name="adj2" fmla="val 10800000"/>
          </a:avLst>
        </a:prstGeom>
        <a:blipFill rotWithShape="0">
          <a:blip xmlns:r="http://schemas.openxmlformats.org/officeDocument/2006/relationships" r:embed="rId3">
            <a:alphaModFix amt="50000"/>
          </a:blip>
          <a:srcRect/>
          <a:stretch>
            <a:fillRect l="-35000" r="-35000"/>
          </a:stretch>
        </a:blipFill>
        <a:ln w="381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GB" sz="2400" b="1" kern="1200" dirty="0">
              <a:solidFill>
                <a:schemeClr val="tx1"/>
              </a:solidFill>
            </a:rPr>
            <a:t>Inclusive and Creative Societies </a:t>
          </a:r>
        </a:p>
      </dsp:txBody>
      <dsp:txXfrm>
        <a:off x="2720635" y="3067809"/>
        <a:ext cx="1785284" cy="1439745"/>
      </dsp:txXfrm>
    </dsp:sp>
    <dsp:sp modelId="{BC2DE808-D2AD-4AE8-9B59-9C5EEBC8603F}">
      <dsp:nvSpPr>
        <dsp:cNvPr id="0" name=""/>
        <dsp:cNvSpPr/>
      </dsp:nvSpPr>
      <dsp:spPr>
        <a:xfrm>
          <a:off x="1739555" y="224024"/>
          <a:ext cx="4837544" cy="4837544"/>
        </a:xfrm>
        <a:prstGeom prst="pie">
          <a:avLst>
            <a:gd name="adj1" fmla="val 10800000"/>
            <a:gd name="adj2" fmla="val 16200000"/>
          </a:avLst>
        </a:prstGeom>
        <a:blipFill rotWithShape="0">
          <a:blip xmlns:r="http://schemas.openxmlformats.org/officeDocument/2006/relationships" r:embed="rId4">
            <a:alphaModFix amt="50000"/>
          </a:blip>
          <a:srcRect/>
          <a:stretch>
            <a:fillRect l="-25000" r="-25000"/>
          </a:stretch>
        </a:blipFill>
        <a:ln w="38100" cap="flat" cmpd="sng" algn="ctr">
          <a:solidFill>
            <a:srgbClr val="FF000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Font typeface="Arial" panose="020B0604020202020204" pitchFamily="34" charset="0"/>
            <a:buNone/>
          </a:pPr>
          <a:r>
            <a:rPr lang="en-GB" sz="2400" b="1" i="0" kern="1200" dirty="0">
              <a:solidFill>
                <a:schemeClr val="tx1"/>
              </a:solidFill>
              <a:effectLst/>
              <a:latin typeface="Google Sans"/>
            </a:rPr>
            <a:t>Environment, Energy and Sustainability</a:t>
          </a:r>
          <a:endParaRPr lang="en-GB" sz="2400" b="1" kern="1200" dirty="0">
            <a:solidFill>
              <a:schemeClr val="tx1"/>
            </a:solidFill>
          </a:endParaRPr>
        </a:p>
      </dsp:txBody>
      <dsp:txXfrm>
        <a:off x="2286659" y="1116666"/>
        <a:ext cx="1785284" cy="1439745"/>
      </dsp:txXfrm>
    </dsp:sp>
  </dsp:spTree>
</dsp:drawing>
</file>

<file path=ppt/diagrams/layout1.xml><?xml version="1.0" encoding="utf-8"?>
<dgm:layoutDef xmlns:dgm="http://schemas.openxmlformats.org/drawingml/2006/diagram" xmlns:a="http://schemas.openxmlformats.org/drawingml/2006/main" uniqueId="urn:microsoft.com/office/officeart/2005/8/layout/chart3">
  <dgm:title val=""/>
  <dgm:desc val=""/>
  <dgm:catLst>
    <dgm:cat type="relationship" pri="27000"/>
    <dgm:cat type="cycle" pri="8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ompositeShape">
    <dgm:varLst>
      <dgm:chMax val="7"/>
      <dgm:dir/>
      <dgm:resizeHandles val="exact"/>
    </dgm:varLst>
    <dgm:alg type="composite">
      <dgm:param type="horzAlign" val="ctr"/>
      <dgm:param type="vertAlign" val="mid"/>
      <dgm:param type="ar" val="1"/>
    </dgm:alg>
    <dgm:presOf/>
    <dgm:shape xmlns:r="http://schemas.openxmlformats.org/officeDocument/2006/relationships" r:blip="">
      <dgm:adjLst/>
    </dgm:shape>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wedge1Tx" refType="w" fact="0.205"/>
          <dgm:constr type="t" for="ch" forName="wedge1Tx" refType="h" fact="0.205"/>
          <dgm:constr type="w" for="ch" forName="wedge1Tx" refType="w" fact="0.59"/>
          <dgm:constr type="h" for="ch" forName="wedge1Tx" refType="h" fact="0.59"/>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wedge1Tx" refType="w" fact="0.52"/>
          <dgm:constr type="t" for="ch" forName="wedge1Tx" refType="h" fact="0.205"/>
          <dgm:constr type="w" for="ch" forName="wedge1Tx" refType="w" fact="0.295"/>
          <dgm:constr type="h" for="ch" forName="wedge1Tx" refType="h" fact="0.59"/>
          <dgm:constr type="l" for="ch" forName="wedge2" refType="w" fact="0.08"/>
          <dgm:constr type="t" for="ch" forName="wedge2" refType="w" fact="0.08"/>
          <dgm:constr type="w" for="ch" forName="wedge2" refType="w" fact="0.84"/>
          <dgm:constr type="h" for="ch" forName="wedge2" refType="h" fact="0.84"/>
          <dgm:constr type="l" for="ch" forName="wedge2Tx" refType="w" fact="0.2"/>
          <dgm:constr type="t" for="ch" forName="wedge2Tx" refType="h" fact="0.205"/>
          <dgm:constr type="w" for="ch" forName="wedge2Tx" refType="w" fact="0.295"/>
          <dgm:constr type="h" for="ch" forName="wedge2Tx" refType="h" fact="0.59"/>
          <dgm:constr type="primFontSz" for="ch" ptType="node" op="equ"/>
        </dgm:constrLst>
      </dgm:if>
      <dgm:if name="Name3" axis="ch" ptType="node" func="cnt" op="equ" val="3">
        <dgm:choose name="Name4">
          <dgm:if name="Name5" func="var" arg="dir" op="equ" val="norm">
            <dgm:constrLst>
              <dgm:constr type="l" for="ch" forName="wedge1" refType="w" fact="0.1233"/>
              <dgm:constr type="t" for="ch" forName="wedge1" refType="w" fact="0.055"/>
              <dgm:constr type="w" for="ch" forName="wedge1" refType="w" fact="0.84"/>
              <dgm:constr type="h" for="ch" forName="wedge1" refType="h" fact="0.84"/>
              <dgm:constr type="l" for="ch" forName="wedge1Tx" refType="w" fact="0.58"/>
              <dgm:constr type="t" for="ch" forName="wedge1Tx" refType="h" fact="0.21"/>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8"/>
              <dgm:constr type="t" for="ch" forName="wedge3" refType="w" fact="0.08"/>
              <dgm:constr type="w" for="ch" forName="wedge3" refType="w" fact="0.84"/>
              <dgm:constr type="h" for="ch" forName="wedge3" refType="h" fact="0.84"/>
              <dgm:constr type="l" for="ch" forName="wedge3Tx" refType="w" fact="0.17"/>
              <dgm:constr type="t" for="ch" forName="wedge3Tx" refType="h" fact="0.245"/>
              <dgm:constr type="w" for="ch" forName="wedge3Tx" refType="w" fact="0.285"/>
              <dgm:constr type="h" for="ch" forName="wedge3Tx" refType="h" fact="0.28"/>
              <dgm:constr type="primFontSz" for="ch" ptType="node" op="equ"/>
            </dgm:constrLst>
          </dgm:if>
          <dgm:else name="Name6">
            <dgm:constrLst>
              <dgm:constr type="l" for="ch" forName="wedge1" refType="w" fact="0.08"/>
              <dgm:constr type="t" for="ch" forName="wedge1" refType="w" fact="0.08"/>
              <dgm:constr type="w" for="ch" forName="wedge1" refType="w" fact="0.84"/>
              <dgm:constr type="h" for="ch" forName="wedge1" refType="h" fact="0.84"/>
              <dgm:constr type="l" for="ch" forName="wedge1Tx" refType="w" fact="0.545"/>
              <dgm:constr type="t" for="ch" forName="wedge1Tx" refType="h" fact="0.245"/>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367"/>
              <dgm:constr type="t" for="ch" forName="wedge3" refType="w" fact="0.055"/>
              <dgm:constr type="w" for="ch" forName="wedge3" refType="w" fact="0.84"/>
              <dgm:constr type="h" for="ch" forName="wedge3" refType="h" fact="0.84"/>
              <dgm:constr type="l" for="ch" forName="wedge3Tx" refType="w" fact="0.14"/>
              <dgm:constr type="t" for="ch" forName="wedge3Tx" refType="h" fact="0.21"/>
              <dgm:constr type="w" for="ch" forName="wedge3Tx" refType="w" fact="0.285"/>
              <dgm:constr type="h" for="ch" forName="wedge3Tx" refType="h" fact="0.28"/>
              <dgm:constr type="primFontSz" for="ch" ptType="node" op="equ"/>
            </dgm:constrLst>
          </dgm:else>
        </dgm:choose>
      </dgm:if>
      <dgm:if name="Name7" axis="ch" ptType="node" func="cnt" op="equ" val="4">
        <dgm:choose name="Name8">
          <dgm:if name="Name9" func="var" arg="dir" op="equ" val="norm">
            <dgm:constrLst>
              <dgm:constr type="l" for="ch" forName="wedge1" refType="w" fact="0.1154"/>
              <dgm:constr type="t" for="ch" forName="wedge1" refType="w" fact="0.0446"/>
              <dgm:constr type="w" for="ch" forName="wedge1" refType="w" fact="0.84"/>
              <dgm:constr type="h" for="ch" forName="wedge1" refType="h" fact="0.84"/>
              <dgm:constr type="l" for="ch" forName="wedge1Tx" refType="w" fact="0.545"/>
              <dgm:constr type="t" for="ch" forName="wedge1Tx" refType="h" fact="0.2"/>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8"/>
              <dgm:constr type="t" for="ch" forName="wedge4" refType="h" fact="0.08"/>
              <dgm:constr type="w" for="ch" forName="wedge4" refType="w" fact="0.84"/>
              <dgm:constr type="h" for="ch" forName="wedge4" refType="h" fact="0.84"/>
              <dgm:constr type="l" for="ch" forName="wedge4Tx" refType="w" fact="0.175"/>
              <dgm:constr type="t" for="ch" forName="wedge4Tx" refType="h" fact="0.235"/>
              <dgm:constr type="w" for="ch" forName="wedge4Tx" refType="w" fact="0.31"/>
              <dgm:constr type="h" for="ch" forName="wedge4Tx" refType="h" fact="0.25"/>
              <dgm:constr type="primFontSz" for="ch" ptType="node" op="equ"/>
            </dgm:constrLst>
          </dgm:if>
          <dgm:else name="Name10">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5"/>
              <dgm:constr type="t" for="ch" forName="wedge1Tx" refType="h" fact="0.235"/>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446"/>
              <dgm:constr type="t" for="ch" forName="wedge4" refType="h" fact="0.0446"/>
              <dgm:constr type="w" for="ch" forName="wedge4" refType="w" fact="0.84"/>
              <dgm:constr type="h" for="ch" forName="wedge4" refType="h" fact="0.84"/>
              <dgm:constr type="l" for="ch" forName="wedge4Tx" refType="w" fact="0.145"/>
              <dgm:constr type="t" for="ch" forName="wedge4Tx" refType="h" fact="0.2"/>
              <dgm:constr type="w" for="ch" forName="wedge4Tx" refType="w" fact="0.31"/>
              <dgm:constr type="h" for="ch" forName="wedge4Tx" refType="h" fact="0.25"/>
              <dgm:constr type="primFontSz" for="ch" ptType="node" op="equ"/>
            </dgm:constrLst>
          </dgm:else>
        </dgm:choose>
      </dgm:if>
      <dgm:if name="Name11" axis="ch" ptType="node" func="cnt" op="equ" val="5">
        <dgm:choose name="Name12">
          <dgm:if name="Name13" func="var" arg="dir" op="equ" val="norm">
            <dgm:constrLst>
              <dgm:constr type="l" for="ch" forName="wedge1" refType="w" fact="0.1094"/>
              <dgm:constr type="t" for="ch" forName="wedge1" refType="w" fact="0.0395"/>
              <dgm:constr type="w" for="ch" forName="wedge1" refType="w" fact="0.84"/>
              <dgm:constr type="h" for="ch" forName="wedge1" refType="h" fact="0.84"/>
              <dgm:constr type="l" for="ch" forName="wedge1Tx" refType="w" fact="0.54"/>
              <dgm:constr type="t" for="ch" forName="wedge1Tx" refType="h" fact="0.165"/>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8"/>
              <dgm:constr type="t" for="ch" forName="wedge5" refType="h" fact="0.08"/>
              <dgm:constr type="w" for="ch" forName="wedge5" refType="w" fact="0.84"/>
              <dgm:constr type="h" for="ch" forName="wedge5" refType="h" fact="0.84"/>
              <dgm:constr type="l" for="ch" forName="wedge5Tx" refType="w" fact="0.2025"/>
              <dgm:constr type="t" for="ch" forName="wedge5Tx" refType="h" fact="0.208"/>
              <dgm:constr type="w" for="ch" forName="wedge5Tx" refType="w" fact="0.285"/>
              <dgm:constr type="h" for="ch" forName="wedge5Tx" refType="h" fact="0.195"/>
              <dgm:constr type="primFontSz" for="ch" ptType="node" op="equ"/>
            </dgm:constrLst>
          </dgm:if>
          <dgm:else name="Name14">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
              <dgm:constr type="t" for="ch" forName="wedge1Tx" refType="h" fact="0.208"/>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506"/>
              <dgm:constr type="t" for="ch" forName="wedge5" refType="h" fact="0.0395"/>
              <dgm:constr type="w" for="ch" forName="wedge5" refType="w" fact="0.84"/>
              <dgm:constr type="h" for="ch" forName="wedge5" refType="h" fact="0.84"/>
              <dgm:constr type="l" for="ch" forName="wedge5Tx" refType="w" fact="0.18"/>
              <dgm:constr type="t" for="ch" forName="wedge5Tx" refType="h" fact="0.165"/>
              <dgm:constr type="w" for="ch" forName="wedge5Tx" refType="w" fact="0.285"/>
              <dgm:constr type="h" for="ch" forName="wedge5Tx" refType="h" fact="0.195"/>
              <dgm:constr type="primFontSz" for="ch" ptType="node" op="equ"/>
            </dgm:constrLst>
          </dgm:else>
        </dgm:choose>
      </dgm:if>
      <dgm:if name="Name15" axis="ch" ptType="node" func="cnt" op="equ" val="6">
        <dgm:choose name="Name16">
          <dgm:if name="Name17" func="var" arg="dir" op="equ" val="norm">
            <dgm:constrLst>
              <dgm:constr type="l" for="ch" forName="wedge1" refType="w" fact="0.105"/>
              <dgm:constr type="t" for="ch" forName="wedge1" refType="w" fact="0.0367"/>
              <dgm:constr type="w" for="ch" forName="wedge1" refType="w" fact="0.84"/>
              <dgm:constr type="h" for="ch" forName="wedge1" refType="h" fact="0.84"/>
              <dgm:constr type="l" for="ch" forName="wedge1Tx" refType="w" fact="0.534"/>
              <dgm:constr type="t" for="ch" forName="wedge1Tx" refType="h" fact="0.126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8"/>
              <dgm:constr type="t" for="ch" forName="wedge6" refType="h" fact="0.08"/>
              <dgm:constr type="w" for="ch" forName="wedge6" refType="w" fact="0.84"/>
              <dgm:constr type="h" for="ch" forName="wedge6" refType="h" fact="0.84"/>
              <dgm:constr type="l" for="ch" forName="wedge6Tx" refType="w" fact="0.246"/>
              <dgm:constr type="t" for="ch" forName="wedge6Tx" refType="h" fact="0.17"/>
              <dgm:constr type="w" for="ch" forName="wedge6Tx" refType="w" fact="0.245"/>
              <dgm:constr type="h" for="ch" forName="wedge6Tx" refType="h" fact="0.18"/>
              <dgm:constr type="primFontSz" for="ch" ptType="node" op="equ"/>
            </dgm:constrLst>
          </dgm:if>
          <dgm:else name="Name18">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9"/>
              <dgm:constr type="t" for="ch" forName="wedge1Tx" refType="h" fact="0.1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55"/>
              <dgm:constr type="t" for="ch" forName="wedge6" refType="h" fact="0.0367"/>
              <dgm:constr type="w" for="ch" forName="wedge6" refType="w" fact="0.84"/>
              <dgm:constr type="h" for="ch" forName="wedge6" refType="h" fact="0.84"/>
              <dgm:constr type="l" for="ch" forName="wedge6Tx" refType="w" fact="0.221"/>
              <dgm:constr type="t" for="ch" forName="wedge6Tx" refType="h" fact="0.1267"/>
              <dgm:constr type="w" for="ch" forName="wedge6Tx" refType="w" fact="0.245"/>
              <dgm:constr type="h" for="ch" forName="wedge6Tx" refType="h" fact="0.18"/>
              <dgm:constr type="primFontSz" for="ch" ptType="node" op="equ"/>
            </dgm:constrLst>
          </dgm:else>
        </dgm:choose>
      </dgm:if>
      <dgm:else name="Name19">
        <dgm:choose name="Name20">
          <dgm:if name="Name21" func="var" arg="dir" op="equ" val="norm">
            <dgm:constrLst>
              <dgm:constr type="l" for="ch" forName="wedge1" refType="w" fact="0.1017"/>
              <dgm:constr type="t" for="ch" forName="wedge1" refType="w" fact="0.035"/>
              <dgm:constr type="w" for="ch" forName="wedge1" refType="w" fact="0.84"/>
              <dgm:constr type="h" for="ch" forName="wedge1" refType="h" fact="0.84"/>
              <dgm:constr type="l" for="ch" forName="wedge1Tx" refType="w" fact="0.53"/>
              <dgm:constr type="t" for="ch" forName="wedge1Tx" refType="h" fact="0.115"/>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8"/>
              <dgm:constr type="t" for="ch" forName="wedge7" refType="h" fact="0.08"/>
              <dgm:constr type="w" for="ch" forName="wedge7" refType="w" fact="0.84"/>
              <dgm:constr type="h" for="ch" forName="wedge7" refType="h" fact="0.84"/>
              <dgm:constr type="l" for="ch" forName="wedge7Tx" refType="w" fact="0.262"/>
              <dgm:constr type="t" for="ch" forName="wedge7Tx" refType="h" fact="0.16"/>
              <dgm:constr type="w" for="ch" forName="wedge7Tx" refType="w" fact="0.23"/>
              <dgm:constr type="h" for="ch" forName="wedge7Tx" refType="h" fact="0.145"/>
              <dgm:constr type="primFontSz" for="ch" ptType="node" op="equ"/>
            </dgm:constrLst>
          </dgm:if>
          <dgm:else name="Name22">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8"/>
              <dgm:constr type="t" for="ch" forName="wedge1Tx" refType="h" fact="0.16"/>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583"/>
              <dgm:constr type="t" for="ch" forName="wedge7" refType="h" fact="0.035"/>
              <dgm:constr type="w" for="ch" forName="wedge7" refType="w" fact="0.84"/>
              <dgm:constr type="h" for="ch" forName="wedge7" refType="h" fact="0.84"/>
              <dgm:constr type="l" for="ch" forName="wedge7Tx" refType="w" fact="0.2403"/>
              <dgm:constr type="t" for="ch" forName="wedge7Tx" refType="h" fact="0.115"/>
              <dgm:constr type="w" for="ch" forName="wedge7Tx" refType="w" fact="0.23"/>
              <dgm:constr type="h" for="ch" forName="wedge7Tx" refType="h" fact="0.145"/>
              <dgm:constr type="primFontSz" for="ch" ptType="node" op="equ"/>
            </dgm:constrLst>
          </dgm:else>
        </dgm:choose>
      </dgm:else>
    </dgm:choose>
    <dgm:ruleLst/>
    <dgm:choose name="Name23">
      <dgm:if name="Name24" axis="ch" ptType="node" func="cnt" op="gte" val="1">
        <dgm:layoutNode name="wedge1">
          <dgm:alg type="sp"/>
          <dgm:choose name="Name25">
            <dgm:if name="Name26" axis="ch" ptType="node" func="cnt" op="equ" val="1">
              <dgm:shape xmlns:r="http://schemas.openxmlformats.org/officeDocument/2006/relationships" type="ellipse" r:blip="">
                <dgm:adjLst/>
              </dgm:shape>
            </dgm:if>
            <dgm:if name="Name27" axis="ch" ptType="node" func="cnt" op="equ" val="2">
              <dgm:shape xmlns:r="http://schemas.openxmlformats.org/officeDocument/2006/relationships" type="pie" r:blip="">
                <dgm:adjLst>
                  <dgm:adj idx="1" val="270"/>
                  <dgm:adj idx="2" val="90"/>
                </dgm:adjLst>
              </dgm:shape>
            </dgm:if>
            <dgm:if name="Name28" axis="ch" ptType="node" func="cnt" op="equ" val="3">
              <dgm:shape xmlns:r="http://schemas.openxmlformats.org/officeDocument/2006/relationships" type="pie" r:blip="">
                <dgm:adjLst>
                  <dgm:adj idx="1" val="270"/>
                  <dgm:adj idx="2" val="30"/>
                </dgm:adjLst>
              </dgm:shape>
            </dgm:if>
            <dgm:if name="Name29" axis="ch" ptType="node" func="cnt" op="equ" val="4">
              <dgm:shape xmlns:r="http://schemas.openxmlformats.org/officeDocument/2006/relationships" type="pie" r:blip="">
                <dgm:adjLst>
                  <dgm:adj idx="1" val="270"/>
                  <dgm:adj idx="2" val="0"/>
                </dgm:adjLst>
              </dgm:shape>
            </dgm:if>
            <dgm:if name="Name30" axis="ch" ptType="node" func="cnt" op="equ" val="5">
              <dgm:shape xmlns:r="http://schemas.openxmlformats.org/officeDocument/2006/relationships" type="pie" r:blip="">
                <dgm:adjLst>
                  <dgm:adj idx="1" val="270"/>
                  <dgm:adj idx="2" val="342"/>
                </dgm:adjLst>
              </dgm:shape>
            </dgm:if>
            <dgm:if name="Name31" axis="ch" ptType="node" func="cnt" op="equ" val="6">
              <dgm:shape xmlns:r="http://schemas.openxmlformats.org/officeDocument/2006/relationships" type="pie" r:blip="">
                <dgm:adjLst>
                  <dgm:adj idx="1" val="270"/>
                  <dgm:adj idx="2" val="330"/>
                </dgm:adjLst>
              </dgm:shape>
            </dgm:if>
            <dgm:else name="Name32">
              <dgm:shape xmlns:r="http://schemas.openxmlformats.org/officeDocument/2006/relationships" type="pie" r:blip="">
                <dgm:adjLst>
                  <dgm:adj idx="1" val="270"/>
                  <dgm:adj idx="2" val="321.4286"/>
                </dgm:adjLst>
              </dgm:shape>
            </dgm:else>
          </dgm:choose>
          <dgm:choose name="Name33">
            <dgm:if name="Name34" func="var" arg="dir" op="equ" val="norm">
              <dgm:presOf axis="ch desOrSelf" ptType="node node" st="1 1" cnt="1 0"/>
            </dgm:if>
            <dgm:else name="Name35">
              <dgm:choose name="Name36">
                <dgm:if name="Name37" axis="ch" ptType="node" func="cnt" op="equ" val="1">
                  <dgm:presOf axis="ch desOrSelf" ptType="node node" st="1 1" cnt="1 0"/>
                </dgm:if>
                <dgm:if name="Name38" axis="ch" ptType="node" func="cnt" op="equ" val="2">
                  <dgm:presOf axis="ch desOrSelf" ptType="node node" st="2 1" cnt="1 0"/>
                </dgm:if>
                <dgm:if name="Name39" axis="ch" ptType="node" func="cnt" op="equ" val="3">
                  <dgm:presOf axis="ch desOrSelf" ptType="node node" st="3 1" cnt="1 0"/>
                </dgm:if>
                <dgm:if name="Name40" axis="ch" ptType="node" func="cnt" op="equ" val="4">
                  <dgm:presOf axis="ch desOrSelf" ptType="node node" st="4 1" cnt="1 0"/>
                </dgm:if>
                <dgm:if name="Name41" axis="ch" ptType="node" func="cnt" op="equ" val="5">
                  <dgm:presOf axis="ch desOrSelf" ptType="node node" st="5 1" cnt="1 0"/>
                </dgm:if>
                <dgm:if name="Name42" axis="ch" ptType="node" func="cnt" op="equ" val="6">
                  <dgm:presOf axis="ch desOrSelf" ptType="node node" st="6 1" cnt="1 0"/>
                </dgm:if>
                <dgm:else name="Name43">
                  <dgm:presOf axis="ch desOrSelf" ptType="node node" st="7 1" cnt="1 0"/>
                </dgm:else>
              </dgm:choose>
            </dgm:else>
          </dgm:choose>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44">
            <dgm:if name="Name45" func="var" arg="dir" op="equ" val="norm">
              <dgm:presOf axis="ch desOrSelf" ptType="node node" st="1 1" cnt="1 0"/>
            </dgm:if>
            <dgm:else name="Name46">
              <dgm:choose name="Name47">
                <dgm:if name="Name48" axis="ch" ptType="node" func="cnt" op="equ" val="1">
                  <dgm:presOf axis="ch desOrSelf" ptType="node node" st="1 1" cnt="1 0"/>
                </dgm:if>
                <dgm:if name="Name49" axis="ch" ptType="node" func="cnt" op="equ" val="2">
                  <dgm:presOf axis="ch desOrSelf" ptType="node node" st="2 1" cnt="1 0"/>
                </dgm:if>
                <dgm:if name="Name50" axis="ch" ptType="node" func="cnt" op="equ" val="3">
                  <dgm:presOf axis="ch desOrSelf" ptType="node node" st="3 1" cnt="1 0"/>
                </dgm:if>
                <dgm:if name="Name51" axis="ch" ptType="node" func="cnt" op="equ" val="4">
                  <dgm:presOf axis="ch desOrSelf" ptType="node node" st="4 1" cnt="1 0"/>
                </dgm:if>
                <dgm:if name="Name52" axis="ch" ptType="node" func="cnt" op="equ" val="5">
                  <dgm:presOf axis="ch desOrSelf" ptType="node node" st="5 1" cnt="1 0"/>
                </dgm:if>
                <dgm:if name="Name53" axis="ch" ptType="node" func="cnt" op="equ" val="6">
                  <dgm:presOf axis="ch desOrSelf" ptType="node node" st="6 1" cnt="1 0"/>
                </dgm:if>
                <dgm:else name="Name54">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55"/>
    </dgm:choose>
    <dgm:choose name="Name56">
      <dgm:if name="Name57" axis="ch" ptType="node" func="cnt" op="gte" val="2">
        <dgm:layoutNode name="wedge2">
          <dgm:alg type="sp"/>
          <dgm:choose name="Name58">
            <dgm:if name="Name59" axis="ch" ptType="node" func="cnt" op="equ" val="2">
              <dgm:shape xmlns:r="http://schemas.openxmlformats.org/officeDocument/2006/relationships" type="pie" r:blip="">
                <dgm:adjLst>
                  <dgm:adj idx="1" val="90"/>
                  <dgm:adj idx="2" val="270"/>
                </dgm:adjLst>
              </dgm:shape>
            </dgm:if>
            <dgm:if name="Name60" axis="ch" ptType="node" func="cnt" op="equ" val="3">
              <dgm:shape xmlns:r="http://schemas.openxmlformats.org/officeDocument/2006/relationships" type="pie" r:blip="">
                <dgm:adjLst>
                  <dgm:adj idx="1" val="30"/>
                  <dgm:adj idx="2" val="150"/>
                </dgm:adjLst>
              </dgm:shape>
            </dgm:if>
            <dgm:if name="Name61" axis="ch" ptType="node" func="cnt" op="equ" val="4">
              <dgm:shape xmlns:r="http://schemas.openxmlformats.org/officeDocument/2006/relationships" type="pie" r:blip="">
                <dgm:adjLst>
                  <dgm:adj idx="1" val="0"/>
                  <dgm:adj idx="2" val="90"/>
                </dgm:adjLst>
              </dgm:shape>
            </dgm:if>
            <dgm:if name="Name62" axis="ch" ptType="node" func="cnt" op="equ" val="5">
              <dgm:shape xmlns:r="http://schemas.openxmlformats.org/officeDocument/2006/relationships" type="pie" r:blip="">
                <dgm:adjLst>
                  <dgm:adj idx="1" val="342"/>
                  <dgm:adj idx="2" val="54"/>
                </dgm:adjLst>
              </dgm:shape>
            </dgm:if>
            <dgm:if name="Name63" axis="ch" ptType="node" func="cnt" op="equ" val="6">
              <dgm:shape xmlns:r="http://schemas.openxmlformats.org/officeDocument/2006/relationships" type="pie" r:blip="">
                <dgm:adjLst>
                  <dgm:adj idx="1" val="330"/>
                  <dgm:adj idx="2" val="30"/>
                </dgm:adjLst>
              </dgm:shape>
            </dgm:if>
            <dgm:else name="Name64">
              <dgm:shape xmlns:r="http://schemas.openxmlformats.org/officeDocument/2006/relationships" type="pie" r:blip="">
                <dgm:adjLst>
                  <dgm:adj idx="1" val="321.4286"/>
                  <dgm:adj idx="2" val="12.85714"/>
                </dgm:adjLst>
              </dgm:shape>
            </dgm:else>
          </dgm:choose>
          <dgm:choose name="Name65">
            <dgm:if name="Name66" func="var" arg="dir" op="equ" val="norm">
              <dgm:presOf axis="ch desOrSelf" ptType="node node" st="2 1" cnt="1 0"/>
            </dgm:if>
            <dgm:else name="Name67">
              <dgm:choose name="Name68">
                <dgm:if name="Name69" axis="ch" ptType="node" func="cnt" op="equ" val="2">
                  <dgm:presOf axis="ch desOrSelf" ptType="node node" st="1 1" cnt="1 0"/>
                </dgm:if>
                <dgm:if name="Name70" axis="ch" ptType="node" func="cnt" op="equ" val="3">
                  <dgm:presOf axis="ch desOrSelf" ptType="node node" st="2 1" cnt="1 0"/>
                </dgm:if>
                <dgm:if name="Name71" axis="ch" ptType="node" func="cnt" op="equ" val="4">
                  <dgm:presOf axis="ch desOrSelf" ptType="node node" st="3 1" cnt="1 0"/>
                </dgm:if>
                <dgm:if name="Name72" axis="ch" ptType="node" func="cnt" op="equ" val="5">
                  <dgm:presOf axis="ch desOrSelf" ptType="node node" st="4 1" cnt="1 0"/>
                </dgm:if>
                <dgm:if name="Name73" axis="ch" ptType="node" func="cnt" op="equ" val="6">
                  <dgm:presOf axis="ch desOrSelf" ptType="node node" st="5 1" cnt="1 0"/>
                </dgm:if>
                <dgm:else name="Name74">
                  <dgm:presOf axis="ch desOrSelf" ptType="node node" st="6 1" cnt="1 0"/>
                </dgm:else>
              </dgm:choose>
            </dgm:else>
          </dgm:choose>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75">
            <dgm:if name="Name76" func="var" arg="dir" op="equ" val="norm">
              <dgm:presOf axis="ch desOrSelf" ptType="node node" st="2 1" cnt="1 0"/>
            </dgm:if>
            <dgm:else name="Name77">
              <dgm:choose name="Name78">
                <dgm:if name="Name79" axis="ch" ptType="node" func="cnt" op="equ" val="2">
                  <dgm:presOf axis="ch desOrSelf" ptType="node node" st="1 1" cnt="1 0"/>
                </dgm:if>
                <dgm:if name="Name80" axis="ch" ptType="node" func="cnt" op="equ" val="3">
                  <dgm:presOf axis="ch desOrSelf" ptType="node node" st="2 1" cnt="1 0"/>
                </dgm:if>
                <dgm:if name="Name81" axis="ch" ptType="node" func="cnt" op="equ" val="4">
                  <dgm:presOf axis="ch desOrSelf" ptType="node node" st="3 1" cnt="1 0"/>
                </dgm:if>
                <dgm:if name="Name82" axis="ch" ptType="node" func="cnt" op="equ" val="5">
                  <dgm:presOf axis="ch desOrSelf" ptType="node node" st="4 1" cnt="1 0"/>
                </dgm:if>
                <dgm:if name="Name83" axis="ch" ptType="node" func="cnt" op="equ" val="6">
                  <dgm:presOf axis="ch desOrSelf" ptType="node node" st="5 1" cnt="1 0"/>
                </dgm:if>
                <dgm:else name="Name84">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85"/>
    </dgm:choose>
    <dgm:choose name="Name86">
      <dgm:if name="Name87" axis="ch" ptType="node" func="cnt" op="gte" val="3">
        <dgm:layoutNode name="wedge3">
          <dgm:alg type="sp"/>
          <dgm:choose name="Name88">
            <dgm:if name="Name89" axis="ch" ptType="node" func="cnt" op="equ" val="3">
              <dgm:shape xmlns:r="http://schemas.openxmlformats.org/officeDocument/2006/relationships" type="pie" r:blip="">
                <dgm:adjLst>
                  <dgm:adj idx="1" val="150"/>
                  <dgm:adj idx="2" val="270"/>
                </dgm:adjLst>
              </dgm:shape>
            </dgm:if>
            <dgm:if name="Name90" axis="ch" ptType="node" func="cnt" op="equ" val="4">
              <dgm:shape xmlns:r="http://schemas.openxmlformats.org/officeDocument/2006/relationships" type="pie" r:blip="">
                <dgm:adjLst>
                  <dgm:adj idx="1" val="90"/>
                  <dgm:adj idx="2" val="180"/>
                </dgm:adjLst>
              </dgm:shape>
            </dgm:if>
            <dgm:if name="Name91" axis="ch" ptType="node" func="cnt" op="equ" val="5">
              <dgm:shape xmlns:r="http://schemas.openxmlformats.org/officeDocument/2006/relationships" type="pie" r:blip="">
                <dgm:adjLst>
                  <dgm:adj idx="1" val="54"/>
                  <dgm:adj idx="2" val="126"/>
                </dgm:adjLst>
              </dgm:shape>
            </dgm:if>
            <dgm:if name="Name92" axis="ch" ptType="node" func="cnt" op="equ" val="6">
              <dgm:shape xmlns:r="http://schemas.openxmlformats.org/officeDocument/2006/relationships" type="pie" r:blip="">
                <dgm:adjLst>
                  <dgm:adj idx="1" val="30"/>
                  <dgm:adj idx="2" val="90"/>
                </dgm:adjLst>
              </dgm:shape>
            </dgm:if>
            <dgm:else name="Name93">
              <dgm:shape xmlns:r="http://schemas.openxmlformats.org/officeDocument/2006/relationships" type="pie" r:blip="">
                <dgm:adjLst>
                  <dgm:adj idx="1" val="12.85714"/>
                  <dgm:adj idx="2" val="64.28571"/>
                </dgm:adjLst>
              </dgm:shape>
            </dgm:else>
          </dgm:choose>
          <dgm:choose name="Name94">
            <dgm:if name="Name95" func="var" arg="dir" op="equ" val="norm">
              <dgm:presOf axis="ch desOrSelf" ptType="node node" st="3 1" cnt="1 0"/>
            </dgm:if>
            <dgm:else name="Name96">
              <dgm:choose name="Name97">
                <dgm:if name="Name98" axis="ch" ptType="node" func="cnt" op="equ" val="3">
                  <dgm:presOf axis="ch desOrSelf" ptType="node node" st="1 1" cnt="1 0"/>
                </dgm:if>
                <dgm:if name="Name99" axis="ch" ptType="node" func="cnt" op="equ" val="4">
                  <dgm:presOf axis="ch desOrSelf" ptType="node node" st="2 1" cnt="1 0"/>
                </dgm:if>
                <dgm:if name="Name100" axis="ch" ptType="node" func="cnt" op="equ" val="5">
                  <dgm:presOf axis="ch desOrSelf" ptType="node node" st="3 1" cnt="1 0"/>
                </dgm:if>
                <dgm:if name="Name101" axis="ch" ptType="node" func="cnt" op="equ" val="6">
                  <dgm:presOf axis="ch desOrSelf" ptType="node node" st="4 1" cnt="1 0"/>
                </dgm:if>
                <dgm:else name="Name102">
                  <dgm:presOf axis="ch desOrSelf" ptType="node node" st="5 1" cnt="1 0"/>
                </dgm:else>
              </dgm:choose>
            </dgm:else>
          </dgm:choose>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103">
            <dgm:if name="Name104" func="var" arg="dir" op="equ" val="norm">
              <dgm:presOf axis="ch desOrSelf" ptType="node node" st="3 1" cnt="1 0"/>
            </dgm:if>
            <dgm:else name="Name105">
              <dgm:choose name="Name106">
                <dgm:if name="Name107" axis="ch" ptType="node" func="cnt" op="equ" val="3">
                  <dgm:presOf axis="ch desOrSelf" ptType="node node" st="1 1" cnt="1 0"/>
                </dgm:if>
                <dgm:if name="Name108" axis="ch" ptType="node" func="cnt" op="equ" val="4">
                  <dgm:presOf axis="ch desOrSelf" ptType="node node" st="2 1" cnt="1 0"/>
                </dgm:if>
                <dgm:if name="Name109" axis="ch" ptType="node" func="cnt" op="equ" val="5">
                  <dgm:presOf axis="ch desOrSelf" ptType="node node" st="3 1" cnt="1 0"/>
                </dgm:if>
                <dgm:if name="Name110" axis="ch" ptType="node" func="cnt" op="equ" val="6">
                  <dgm:presOf axis="ch desOrSelf" ptType="node node" st="4 1" cnt="1 0"/>
                </dgm:if>
                <dgm:else name="Name111">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12"/>
    </dgm:choose>
    <dgm:choose name="Name113">
      <dgm:if name="Name114" axis="ch" ptType="node" func="cnt" op="gte" val="4">
        <dgm:layoutNode name="wedge4">
          <dgm:alg type="sp"/>
          <dgm:choose name="Name115">
            <dgm:if name="Name116" axis="ch" ptType="node" func="cnt" op="equ" val="4">
              <dgm:shape xmlns:r="http://schemas.openxmlformats.org/officeDocument/2006/relationships" type="pie" r:blip="">
                <dgm:adjLst>
                  <dgm:adj idx="1" val="180"/>
                  <dgm:adj idx="2" val="270"/>
                </dgm:adjLst>
              </dgm:shape>
            </dgm:if>
            <dgm:if name="Name117" axis="ch" ptType="node" func="cnt" op="equ" val="5">
              <dgm:shape xmlns:r="http://schemas.openxmlformats.org/officeDocument/2006/relationships" type="pie" r:blip="">
                <dgm:adjLst>
                  <dgm:adj idx="1" val="126"/>
                  <dgm:adj idx="2" val="198"/>
                </dgm:adjLst>
              </dgm:shape>
            </dgm:if>
            <dgm:if name="Name118" axis="ch" ptType="node" func="cnt" op="equ" val="6">
              <dgm:shape xmlns:r="http://schemas.openxmlformats.org/officeDocument/2006/relationships" type="pie" r:blip="">
                <dgm:adjLst>
                  <dgm:adj idx="1" val="90"/>
                  <dgm:adj idx="2" val="150"/>
                </dgm:adjLst>
              </dgm:shape>
            </dgm:if>
            <dgm:else name="Name119">
              <dgm:shape xmlns:r="http://schemas.openxmlformats.org/officeDocument/2006/relationships" type="pie" r:blip="">
                <dgm:adjLst>
                  <dgm:adj idx="1" val="64.2871"/>
                  <dgm:adj idx="2" val="115.7143"/>
                </dgm:adjLst>
              </dgm:shape>
            </dgm:else>
          </dgm:choose>
          <dgm:choose name="Name120">
            <dgm:if name="Name121" func="var" arg="dir" op="equ" val="norm">
              <dgm:presOf axis="ch desOrSelf" ptType="node node" st="4 1" cnt="1 0"/>
            </dgm:if>
            <dgm:else name="Name122">
              <dgm:choose name="Name123">
                <dgm:if name="Name124" axis="ch" ptType="node" func="cnt" op="equ" val="4">
                  <dgm:presOf axis="ch desOrSelf" ptType="node node" st="1 1" cnt="1 0"/>
                </dgm:if>
                <dgm:if name="Name125" axis="ch" ptType="node" func="cnt" op="equ" val="5">
                  <dgm:presOf axis="ch desOrSelf" ptType="node node" st="2 1" cnt="1 0"/>
                </dgm:if>
                <dgm:if name="Name126" axis="ch" ptType="node" func="cnt" op="equ" val="6">
                  <dgm:presOf axis="ch desOrSelf" ptType="node node" st="3 1" cnt="1 0"/>
                </dgm:if>
                <dgm:else name="Name127">
                  <dgm:presOf axis="ch desOrSelf" ptType="node node" st="4 1" cnt="1 0"/>
                </dgm:else>
              </dgm:choose>
            </dgm:else>
          </dgm:choose>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28">
            <dgm:if name="Name129" func="var" arg="dir" op="equ" val="norm">
              <dgm:presOf axis="ch desOrSelf" ptType="node node" st="4 1" cnt="1 0"/>
            </dgm:if>
            <dgm:else name="Name130">
              <dgm:choose name="Name131">
                <dgm:if name="Name132" axis="ch" ptType="node" func="cnt" op="equ" val="4">
                  <dgm:presOf axis="ch desOrSelf" ptType="node node" st="1 1" cnt="1 0"/>
                </dgm:if>
                <dgm:if name="Name133" axis="ch" ptType="node" func="cnt" op="equ" val="5">
                  <dgm:presOf axis="ch desOrSelf" ptType="node node" st="2 1" cnt="1 0"/>
                </dgm:if>
                <dgm:if name="Name134" axis="ch" ptType="node" func="cnt" op="equ" val="6">
                  <dgm:presOf axis="ch desOrSelf" ptType="node node" st="3 1" cnt="1 0"/>
                </dgm:if>
                <dgm:else name="Name135">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36"/>
    </dgm:choose>
    <dgm:choose name="Name137">
      <dgm:if name="Name138" axis="ch" ptType="node" func="cnt" op="gte" val="5">
        <dgm:layoutNode name="wedge5">
          <dgm:alg type="sp"/>
          <dgm:choose name="Name139">
            <dgm:if name="Name140" axis="ch" ptType="node" func="cnt" op="equ" val="5">
              <dgm:shape xmlns:r="http://schemas.openxmlformats.org/officeDocument/2006/relationships" type="pie" r:blip="">
                <dgm:adjLst>
                  <dgm:adj idx="1" val="198"/>
                  <dgm:adj idx="2" val="270"/>
                </dgm:adjLst>
              </dgm:shape>
            </dgm:if>
            <dgm:if name="Name141" axis="ch" ptType="node" func="cnt" op="equ" val="6">
              <dgm:shape xmlns:r="http://schemas.openxmlformats.org/officeDocument/2006/relationships" type="pie" r:blip="">
                <dgm:adjLst>
                  <dgm:adj idx="1" val="150"/>
                  <dgm:adj idx="2" val="210"/>
                </dgm:adjLst>
              </dgm:shape>
            </dgm:if>
            <dgm:else name="Name142">
              <dgm:shape xmlns:r="http://schemas.openxmlformats.org/officeDocument/2006/relationships" type="pie" r:blip="">
                <dgm:adjLst>
                  <dgm:adj idx="1" val="115.7143"/>
                  <dgm:adj idx="2" val="167.1429"/>
                </dgm:adjLst>
              </dgm:shape>
            </dgm:else>
          </dgm:choose>
          <dgm:choose name="Name143">
            <dgm:if name="Name144" func="var" arg="dir" op="equ" val="norm">
              <dgm:presOf axis="ch desOrSelf" ptType="node node" st="5 1" cnt="1 0"/>
            </dgm:if>
            <dgm:else name="Name145">
              <dgm:choose name="Name146">
                <dgm:if name="Name147" axis="ch" ptType="node" func="cnt" op="equ" val="5">
                  <dgm:presOf axis="ch desOrSelf" ptType="node node" st="1 1" cnt="1 0"/>
                </dgm:if>
                <dgm:if name="Name148" axis="ch" ptType="node" func="cnt" op="equ" val="6">
                  <dgm:presOf axis="ch desOrSelf" ptType="node node" st="2 1" cnt="1 0"/>
                </dgm:if>
                <dgm:else name="Name149">
                  <dgm:presOf axis="ch desOrSelf" ptType="node node" st="3 1" cnt="1 0"/>
                </dgm:else>
              </dgm:choose>
            </dgm:else>
          </dgm:choose>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50">
            <dgm:if name="Name151" func="var" arg="dir" op="equ" val="norm">
              <dgm:presOf axis="ch desOrSelf" ptType="node node" st="5 1" cnt="1 0"/>
            </dgm:if>
            <dgm:else name="Name152">
              <dgm:choose name="Name153">
                <dgm:if name="Name154" axis="ch" ptType="node" func="cnt" op="equ" val="5">
                  <dgm:presOf axis="ch desOrSelf" ptType="node node" st="1 1" cnt="1 0"/>
                </dgm:if>
                <dgm:if name="Name155" axis="ch" ptType="node" func="cnt" op="equ" val="6">
                  <dgm:presOf axis="ch desOrSelf" ptType="node node" st="2 1" cnt="1 0"/>
                </dgm:if>
                <dgm:else name="Name156">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57"/>
    </dgm:choose>
    <dgm:choose name="Name158">
      <dgm:if name="Name159" axis="ch" ptType="node" func="cnt" op="gte" val="6">
        <dgm:layoutNode name="wedge6">
          <dgm:alg type="sp"/>
          <dgm:choose name="Name160">
            <dgm:if name="Name161" axis="ch" ptType="node" func="cnt" op="equ" val="6">
              <dgm:shape xmlns:r="http://schemas.openxmlformats.org/officeDocument/2006/relationships" type="pie" r:blip="">
                <dgm:adjLst>
                  <dgm:adj idx="1" val="210"/>
                  <dgm:adj idx="2" val="270"/>
                </dgm:adjLst>
              </dgm:shape>
            </dgm:if>
            <dgm:else name="Name162">
              <dgm:shape xmlns:r="http://schemas.openxmlformats.org/officeDocument/2006/relationships" type="pie" r:blip="">
                <dgm:adjLst>
                  <dgm:adj idx="1" val="167.1429"/>
                  <dgm:adj idx="2" val="218.5714"/>
                </dgm:adjLst>
              </dgm:shape>
            </dgm:else>
          </dgm:choose>
          <dgm:choose name="Name163">
            <dgm:if name="Name164" func="var" arg="dir" op="equ" val="norm">
              <dgm:presOf axis="ch desOrSelf" ptType="node node" st="6 1" cnt="1 0"/>
            </dgm:if>
            <dgm:else name="Name165">
              <dgm:choose name="Name166">
                <dgm:if name="Name167" axis="ch" ptType="node" func="cnt" op="equ" val="6">
                  <dgm:presOf axis="ch desOrSelf" ptType="node node" st="1 1" cnt="1 0"/>
                </dgm:if>
                <dgm:else name="Name168">
                  <dgm:presOf axis="ch desOrSelf" ptType="node node" st="2 1" cnt="1 0"/>
                </dgm:else>
              </dgm:choose>
            </dgm:else>
          </dgm:choose>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69">
            <dgm:if name="Name170" func="var" arg="dir" op="equ" val="norm">
              <dgm:presOf axis="ch desOrSelf" ptType="node node" st="6 1" cnt="1 0"/>
            </dgm:if>
            <dgm:else name="Name171">
              <dgm:choose name="Name172">
                <dgm:if name="Name173" axis="ch" ptType="node" func="cnt" op="equ" val="6">
                  <dgm:presOf axis="ch desOrSelf" ptType="node node" st="1 1" cnt="1 0"/>
                </dgm:if>
                <dgm:else name="Name174">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75"/>
    </dgm:choose>
    <dgm:choose name="Name176">
      <dgm:if name="Name177" axis="ch" ptType="node" func="cnt" op="gte" val="7">
        <dgm:layoutNode name="wedge7">
          <dgm:alg type="sp"/>
          <dgm:shape xmlns:r="http://schemas.openxmlformats.org/officeDocument/2006/relationships" type="pie" r:blip="">
            <dgm:adjLst>
              <dgm:adj idx="1" val="218.5714"/>
              <dgm:adj idx="2" val="270"/>
            </dgm:adjLst>
          </dgm:shape>
          <dgm:choose name="Name178">
            <dgm:if name="Name179" func="var" arg="dir" op="equ" val="norm">
              <dgm:presOf axis="ch desOrSelf" ptType="node node" st="7 1" cnt="1 0"/>
            </dgm:if>
            <dgm:else name="Name180">
              <dgm:presOf axis="ch desOrSelf" ptType="node node" st="1 1" cnt="1 0"/>
            </dgm:else>
          </dgm:choose>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81">
            <dgm:if name="Name182" func="var" arg="dir" op="equ" val="norm">
              <dgm:presOf axis="ch desOrSelf" ptType="node node" st="7 1" cnt="1 0"/>
            </dgm:if>
            <dgm:else name="Name183">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84"/>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6" name="Date Placeholder 5"/>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D6FE14B-3ACE-C14B-976F-D4DD09CFBFB4}" type="datetimeFigureOut">
              <a:rPr lang="en-US" smtClean="0"/>
              <a:t>8/27/2024</a:t>
            </a:fld>
            <a:endParaRPr lang="en-US" dirty="0"/>
          </a:p>
        </p:txBody>
      </p:sp>
      <p:sp>
        <p:nvSpPr>
          <p:cNvPr id="7" name="Slide Number Placeholder 6"/>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330479B3-42F7-3944-841C-181ACE96E93A}" type="slidenum">
              <a:rPr lang="en-US" smtClean="0"/>
              <a:t>‹#›</a:t>
            </a:fld>
            <a:endParaRPr lang="en-US" dirty="0"/>
          </a:p>
        </p:txBody>
      </p:sp>
    </p:spTree>
    <p:extLst>
      <p:ext uri="{BB962C8B-B14F-4D97-AF65-F5344CB8AC3E}">
        <p14:creationId xmlns:p14="http://schemas.microsoft.com/office/powerpoint/2010/main" val="94738328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BAFFB5D-C1F5-2842-8CAF-C81518F68F7E}" type="datetimeFigureOut">
              <a:rPr lang="en-US" smtClean="0"/>
              <a:t>8/27/2024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51F6536-074C-7C47-ADA5-29478494173A}" type="slidenum">
              <a:rPr lang="en-US" smtClean="0"/>
              <a:t>‹#›</a:t>
            </a:fld>
            <a:endParaRPr lang="en-US" dirty="0"/>
          </a:p>
        </p:txBody>
      </p:sp>
    </p:spTree>
    <p:extLst>
      <p:ext uri="{BB962C8B-B14F-4D97-AF65-F5344CB8AC3E}">
        <p14:creationId xmlns:p14="http://schemas.microsoft.com/office/powerpoint/2010/main" val="20417576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1F6536-074C-7C47-ADA5-29478494173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072149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96895" y="1866495"/>
            <a:ext cx="9144000" cy="1042336"/>
          </a:xfrm>
          <a:prstGeom prst="rect">
            <a:avLst/>
          </a:prstGeom>
        </p:spPr>
        <p:txBody>
          <a:bodyPr anchor="t">
            <a:normAutofit/>
          </a:bodyPr>
          <a:lstStyle>
            <a:lvl1pPr algn="l">
              <a:defRPr sz="5500" b="1">
                <a:solidFill>
                  <a:schemeClr val="accent1"/>
                </a:solidFill>
                <a:latin typeface="+mn-lt"/>
              </a:defRPr>
            </a:lvl1pPr>
          </a:lstStyle>
          <a:p>
            <a:r>
              <a:rPr lang="en-US"/>
              <a:t>Click to edit Master title style</a:t>
            </a:r>
          </a:p>
        </p:txBody>
      </p:sp>
      <p:sp>
        <p:nvSpPr>
          <p:cNvPr id="3" name="Subtitle 2"/>
          <p:cNvSpPr>
            <a:spLocks noGrp="1"/>
          </p:cNvSpPr>
          <p:nvPr>
            <p:ph type="subTitle" idx="1"/>
          </p:nvPr>
        </p:nvSpPr>
        <p:spPr>
          <a:xfrm>
            <a:off x="609595" y="3085042"/>
            <a:ext cx="9144000" cy="1571625"/>
          </a:xfrm>
          <a:prstGeom prst="rect">
            <a:avLst/>
          </a:prstGeo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0" name="Date Placeholder 3"/>
          <p:cNvSpPr>
            <a:spLocks noGrp="1"/>
          </p:cNvSpPr>
          <p:nvPr>
            <p:ph type="dt" sz="half" idx="10"/>
          </p:nvPr>
        </p:nvSpPr>
        <p:spPr>
          <a:xfrm>
            <a:off x="254644" y="6453450"/>
            <a:ext cx="1269356" cy="365125"/>
          </a:xfrm>
          <a:prstGeom prst="rect">
            <a:avLst/>
          </a:prstGeom>
        </p:spPr>
        <p:txBody>
          <a:bodyPr anchor="ctr" anchorCtr="0"/>
          <a:lstStyle>
            <a:lvl1pPr algn="l">
              <a:defRPr sz="1200">
                <a:solidFill>
                  <a:schemeClr val="bg1"/>
                </a:solidFill>
              </a:defRPr>
            </a:lvl1pPr>
          </a:lstStyle>
          <a:p>
            <a:fld id="{CD071B8E-0DD7-5842-950E-3289D9FBABB1}" type="datetime4">
              <a:rPr lang="en-GB" smtClean="0"/>
              <a:pPr/>
              <a:t>27 August 2024</a:t>
            </a:fld>
            <a:endParaRPr lang="en-US" dirty="0"/>
          </a:p>
        </p:txBody>
      </p:sp>
      <p:sp>
        <p:nvSpPr>
          <p:cNvPr id="11" name="Footer Placeholder 4"/>
          <p:cNvSpPr>
            <a:spLocks noGrp="1"/>
          </p:cNvSpPr>
          <p:nvPr>
            <p:ph type="ftr" sz="quarter" idx="11"/>
          </p:nvPr>
        </p:nvSpPr>
        <p:spPr>
          <a:xfrm>
            <a:off x="1736202" y="6453450"/>
            <a:ext cx="6370899" cy="365125"/>
          </a:xfrm>
          <a:prstGeom prst="rect">
            <a:avLst/>
          </a:prstGeom>
        </p:spPr>
        <p:txBody>
          <a:bodyPr anchor="ctr"/>
          <a:lstStyle>
            <a:lvl1pPr algn="l">
              <a:defRPr sz="1200">
                <a:solidFill>
                  <a:schemeClr val="bg1"/>
                </a:solidFill>
              </a:defRPr>
            </a:lvl1pPr>
          </a:lstStyle>
          <a:p>
            <a:endParaRPr lang="en-US" dirty="0"/>
          </a:p>
        </p:txBody>
      </p:sp>
      <p:sp>
        <p:nvSpPr>
          <p:cNvPr id="12" name="Slide Number Placeholder 5"/>
          <p:cNvSpPr>
            <a:spLocks noGrp="1"/>
          </p:cNvSpPr>
          <p:nvPr>
            <p:ph type="sldNum" sz="quarter" idx="12"/>
          </p:nvPr>
        </p:nvSpPr>
        <p:spPr>
          <a:xfrm>
            <a:off x="8610600" y="6453449"/>
            <a:ext cx="3311324" cy="365125"/>
          </a:xfrm>
          <a:prstGeom prst="rect">
            <a:avLst/>
          </a:prstGeom>
        </p:spPr>
        <p:txBody>
          <a:bodyPr anchor="ctr" anchorCtr="0"/>
          <a:lstStyle>
            <a:lvl1pPr algn="r">
              <a:defRPr sz="1200">
                <a:solidFill>
                  <a:schemeClr val="bg1"/>
                </a:solidFill>
              </a:defRPr>
            </a:lvl1pPr>
          </a:lstStyle>
          <a:p>
            <a:fld id="{437794D7-DC86-9A4E-9C9F-0B324FE8876A}" type="slidenum">
              <a:rPr lang="en-US" smtClean="0"/>
              <a:pPr/>
              <a:t>‹#›</a:t>
            </a:fld>
            <a:endParaRPr lang="en-US" dirty="0"/>
          </a:p>
        </p:txBody>
      </p:sp>
    </p:spTree>
    <p:extLst>
      <p:ext uri="{BB962C8B-B14F-4D97-AF65-F5344CB8AC3E}">
        <p14:creationId xmlns:p14="http://schemas.microsoft.com/office/powerpoint/2010/main" val="16986854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4891086" y="1096432"/>
            <a:ext cx="6172200" cy="4620683"/>
          </a:xfrm>
          <a:prstGeom prst="rect">
            <a:avLst/>
          </a:prstGeom>
        </p:spPr>
        <p:txBody>
          <a:bodyPr anchor="t">
            <a:normAutofit/>
          </a:bodyPr>
          <a:lstStyle>
            <a:lvl1pPr marL="0" indent="0">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8" name="Title 1"/>
          <p:cNvSpPr>
            <a:spLocks noGrp="1"/>
          </p:cNvSpPr>
          <p:nvPr>
            <p:ph type="title"/>
          </p:nvPr>
        </p:nvSpPr>
        <p:spPr>
          <a:xfrm>
            <a:off x="546098" y="1096432"/>
            <a:ext cx="3933825" cy="1054100"/>
          </a:xfrm>
          <a:prstGeom prst="rect">
            <a:avLst/>
          </a:prstGeom>
        </p:spPr>
        <p:txBody>
          <a:bodyPr anchor="t"/>
          <a:lstStyle>
            <a:lvl1pPr>
              <a:defRPr sz="3200" b="1">
                <a:solidFill>
                  <a:srgbClr val="69216A"/>
                </a:solidFill>
                <a:latin typeface="+mn-lt"/>
              </a:defRPr>
            </a:lvl1pPr>
          </a:lstStyle>
          <a:p>
            <a:r>
              <a:rPr lang="en-US"/>
              <a:t>Click to edit Master title style</a:t>
            </a:r>
          </a:p>
        </p:txBody>
      </p:sp>
      <p:sp>
        <p:nvSpPr>
          <p:cNvPr id="9" name="Text Placeholder 3"/>
          <p:cNvSpPr>
            <a:spLocks noGrp="1"/>
          </p:cNvSpPr>
          <p:nvPr>
            <p:ph type="body" sz="half" idx="2"/>
          </p:nvPr>
        </p:nvSpPr>
        <p:spPr>
          <a:xfrm>
            <a:off x="547686" y="2167466"/>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6" name="Date Placeholder 3"/>
          <p:cNvSpPr>
            <a:spLocks noGrp="1"/>
          </p:cNvSpPr>
          <p:nvPr>
            <p:ph type="dt" sz="half" idx="10"/>
          </p:nvPr>
        </p:nvSpPr>
        <p:spPr>
          <a:xfrm>
            <a:off x="254644" y="6453450"/>
            <a:ext cx="1269356" cy="365125"/>
          </a:xfrm>
          <a:prstGeom prst="rect">
            <a:avLst/>
          </a:prstGeom>
        </p:spPr>
        <p:txBody>
          <a:bodyPr anchor="ctr" anchorCtr="0"/>
          <a:lstStyle>
            <a:lvl1pPr algn="l">
              <a:defRPr sz="1200">
                <a:solidFill>
                  <a:schemeClr val="bg1"/>
                </a:solidFill>
              </a:defRPr>
            </a:lvl1pPr>
          </a:lstStyle>
          <a:p>
            <a:fld id="{CD071B8E-0DD7-5842-950E-3289D9FBABB1}" type="datetime4">
              <a:rPr lang="en-GB" smtClean="0"/>
              <a:pPr/>
              <a:t>27 August 2024</a:t>
            </a:fld>
            <a:endParaRPr lang="en-US" dirty="0"/>
          </a:p>
        </p:txBody>
      </p:sp>
      <p:sp>
        <p:nvSpPr>
          <p:cNvPr id="17" name="Footer Placeholder 4"/>
          <p:cNvSpPr>
            <a:spLocks noGrp="1"/>
          </p:cNvSpPr>
          <p:nvPr>
            <p:ph type="ftr" sz="quarter" idx="11"/>
          </p:nvPr>
        </p:nvSpPr>
        <p:spPr>
          <a:xfrm>
            <a:off x="1736202" y="6453450"/>
            <a:ext cx="6370899" cy="365125"/>
          </a:xfrm>
          <a:prstGeom prst="rect">
            <a:avLst/>
          </a:prstGeom>
        </p:spPr>
        <p:txBody>
          <a:bodyPr anchor="ctr"/>
          <a:lstStyle>
            <a:lvl1pPr algn="l">
              <a:defRPr sz="1200">
                <a:solidFill>
                  <a:schemeClr val="bg1"/>
                </a:solidFill>
              </a:defRPr>
            </a:lvl1pPr>
          </a:lstStyle>
          <a:p>
            <a:endParaRPr lang="en-US" dirty="0"/>
          </a:p>
        </p:txBody>
      </p:sp>
      <p:sp>
        <p:nvSpPr>
          <p:cNvPr id="18" name="Slide Number Placeholder 5"/>
          <p:cNvSpPr>
            <a:spLocks noGrp="1"/>
          </p:cNvSpPr>
          <p:nvPr>
            <p:ph type="sldNum" sz="quarter" idx="12"/>
          </p:nvPr>
        </p:nvSpPr>
        <p:spPr>
          <a:xfrm>
            <a:off x="8610600" y="6453449"/>
            <a:ext cx="3311324" cy="365125"/>
          </a:xfrm>
          <a:prstGeom prst="rect">
            <a:avLst/>
          </a:prstGeom>
        </p:spPr>
        <p:txBody>
          <a:bodyPr anchor="ctr" anchorCtr="0"/>
          <a:lstStyle>
            <a:lvl1pPr algn="r">
              <a:defRPr sz="1200">
                <a:solidFill>
                  <a:schemeClr val="bg1"/>
                </a:solidFill>
              </a:defRPr>
            </a:lvl1pPr>
          </a:lstStyle>
          <a:p>
            <a:fld id="{437794D7-DC86-9A4E-9C9F-0B324FE8876A}" type="slidenum">
              <a:rPr lang="en-US" smtClean="0"/>
              <a:pPr/>
              <a:t>‹#›</a:t>
            </a:fld>
            <a:endParaRPr lang="en-US" dirty="0"/>
          </a:p>
        </p:txBody>
      </p:sp>
    </p:spTree>
    <p:extLst>
      <p:ext uri="{BB962C8B-B14F-4D97-AF65-F5344CB8AC3E}">
        <p14:creationId xmlns:p14="http://schemas.microsoft.com/office/powerpoint/2010/main" val="2562959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7" name="Picture 1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205700" cy="6871786"/>
          </a:xfrm>
          <a:prstGeom prst="rect">
            <a:avLst/>
          </a:prstGeom>
        </p:spPr>
      </p:pic>
      <p:sp>
        <p:nvSpPr>
          <p:cNvPr id="15" name="Rectangle 14"/>
          <p:cNvSpPr/>
          <p:nvPr userDrawn="1"/>
        </p:nvSpPr>
        <p:spPr>
          <a:xfrm rot="10800000">
            <a:off x="1165606" y="-1"/>
            <a:ext cx="11040094" cy="436804"/>
          </a:xfrm>
          <a:prstGeom prst="rect">
            <a:avLst/>
          </a:prstGeom>
          <a:solidFill>
            <a:srgbClr val="8C5D8F">
              <a:alpha val="30000"/>
            </a:srgbClr>
          </a:solidFill>
          <a:ln>
            <a:noFill/>
          </a:ln>
          <a:effectLst>
            <a:glow>
              <a:schemeClr val="accent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17"/>
          <p:cNvSpPr/>
          <p:nvPr userDrawn="1"/>
        </p:nvSpPr>
        <p:spPr>
          <a:xfrm>
            <a:off x="0" y="-11876"/>
            <a:ext cx="3644900" cy="930189"/>
          </a:xfrm>
          <a:custGeom>
            <a:avLst/>
            <a:gdLst>
              <a:gd name="connsiteX0" fmla="*/ 0 w 5480462"/>
              <a:gd name="connsiteY0" fmla="*/ 0 h 1383475"/>
              <a:gd name="connsiteX1" fmla="*/ 5480462 w 5480462"/>
              <a:gd name="connsiteY1" fmla="*/ 5938 h 1383475"/>
              <a:gd name="connsiteX2" fmla="*/ 4114800 w 5480462"/>
              <a:gd name="connsiteY2" fmla="*/ 1371600 h 1383475"/>
              <a:gd name="connsiteX3" fmla="*/ 0 w 5480462"/>
              <a:gd name="connsiteY3" fmla="*/ 1383475 h 1383475"/>
              <a:gd name="connsiteX4" fmla="*/ 0 w 5480462"/>
              <a:gd name="connsiteY4" fmla="*/ 0 h 1383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80462" h="1383475">
                <a:moveTo>
                  <a:pt x="0" y="0"/>
                </a:moveTo>
                <a:lnTo>
                  <a:pt x="5480462" y="5938"/>
                </a:lnTo>
                <a:lnTo>
                  <a:pt x="4114800" y="1371600"/>
                </a:lnTo>
                <a:lnTo>
                  <a:pt x="0" y="1383475"/>
                </a:lnTo>
                <a:lnTo>
                  <a:pt x="0" y="0"/>
                </a:lnTo>
                <a:close/>
              </a:path>
            </a:pathLst>
          </a:custGeom>
          <a:solidFill>
            <a:srgbClr val="8C5D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69216A"/>
              </a:solidFill>
            </a:endParaRPr>
          </a:p>
        </p:txBody>
      </p:sp>
      <p:sp>
        <p:nvSpPr>
          <p:cNvPr id="11" name="Rectangle 10"/>
          <p:cNvSpPr/>
          <p:nvPr userDrawn="1"/>
        </p:nvSpPr>
        <p:spPr>
          <a:xfrm>
            <a:off x="0" y="6409210"/>
            <a:ext cx="9905999" cy="462576"/>
          </a:xfrm>
          <a:prstGeom prst="rect">
            <a:avLst/>
          </a:prstGeom>
          <a:solidFill>
            <a:srgbClr val="7C5A8E">
              <a:alpha val="2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69361" y="122141"/>
            <a:ext cx="2611940" cy="644040"/>
          </a:xfrm>
          <a:prstGeom prst="rect">
            <a:avLst/>
          </a:prstGeom>
        </p:spPr>
      </p:pic>
      <p:sp>
        <p:nvSpPr>
          <p:cNvPr id="19" name="Freeform 18"/>
          <p:cNvSpPr/>
          <p:nvPr userDrawn="1"/>
        </p:nvSpPr>
        <p:spPr>
          <a:xfrm rot="10800000">
            <a:off x="8559800" y="5954882"/>
            <a:ext cx="3632200" cy="916904"/>
          </a:xfrm>
          <a:custGeom>
            <a:avLst/>
            <a:gdLst>
              <a:gd name="connsiteX0" fmla="*/ 0 w 5480462"/>
              <a:gd name="connsiteY0" fmla="*/ 0 h 1383475"/>
              <a:gd name="connsiteX1" fmla="*/ 5480462 w 5480462"/>
              <a:gd name="connsiteY1" fmla="*/ 5938 h 1383475"/>
              <a:gd name="connsiteX2" fmla="*/ 4114800 w 5480462"/>
              <a:gd name="connsiteY2" fmla="*/ 1371600 h 1383475"/>
              <a:gd name="connsiteX3" fmla="*/ 0 w 5480462"/>
              <a:gd name="connsiteY3" fmla="*/ 1383475 h 1383475"/>
              <a:gd name="connsiteX4" fmla="*/ 0 w 5480462"/>
              <a:gd name="connsiteY4" fmla="*/ 0 h 1383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80462" h="1383475">
                <a:moveTo>
                  <a:pt x="0" y="0"/>
                </a:moveTo>
                <a:lnTo>
                  <a:pt x="5480462" y="5938"/>
                </a:lnTo>
                <a:lnTo>
                  <a:pt x="4114800" y="1371600"/>
                </a:lnTo>
                <a:lnTo>
                  <a:pt x="0" y="1383475"/>
                </a:lnTo>
                <a:lnTo>
                  <a:pt x="0" y="0"/>
                </a:lnTo>
                <a:close/>
              </a:path>
            </a:pathLst>
          </a:custGeom>
          <a:solidFill>
            <a:srgbClr val="8C5D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69216A"/>
              </a:solidFill>
            </a:endParaRPr>
          </a:p>
        </p:txBody>
      </p:sp>
    </p:spTree>
    <p:extLst>
      <p:ext uri="{BB962C8B-B14F-4D97-AF65-F5344CB8AC3E}">
        <p14:creationId xmlns:p14="http://schemas.microsoft.com/office/powerpoint/2010/main" val="123393095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solidFill>
            <a:srgbClr val="9D739E"/>
          </a:solidFill>
          <a:ln>
            <a:noFill/>
          </a:ln>
        </p:spPr>
      </p:pic>
      <p:sp>
        <p:nvSpPr>
          <p:cNvPr id="4" name="Rectangle 3"/>
          <p:cNvSpPr/>
          <p:nvPr userDrawn="1"/>
        </p:nvSpPr>
        <p:spPr>
          <a:xfrm rot="10800000">
            <a:off x="1165606" y="-1"/>
            <a:ext cx="11040094" cy="436804"/>
          </a:xfrm>
          <a:prstGeom prst="rect">
            <a:avLst/>
          </a:prstGeom>
          <a:solidFill>
            <a:srgbClr val="8C5D8F">
              <a:alpha val="30000"/>
            </a:srgbClr>
          </a:solidFill>
          <a:ln>
            <a:noFill/>
          </a:ln>
          <a:effectLst>
            <a:glow>
              <a:schemeClr val="accent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Freeform 4"/>
          <p:cNvSpPr/>
          <p:nvPr userDrawn="1"/>
        </p:nvSpPr>
        <p:spPr>
          <a:xfrm>
            <a:off x="0" y="-11876"/>
            <a:ext cx="3644900" cy="930189"/>
          </a:xfrm>
          <a:custGeom>
            <a:avLst/>
            <a:gdLst>
              <a:gd name="connsiteX0" fmla="*/ 0 w 5480462"/>
              <a:gd name="connsiteY0" fmla="*/ 0 h 1383475"/>
              <a:gd name="connsiteX1" fmla="*/ 5480462 w 5480462"/>
              <a:gd name="connsiteY1" fmla="*/ 5938 h 1383475"/>
              <a:gd name="connsiteX2" fmla="*/ 4114800 w 5480462"/>
              <a:gd name="connsiteY2" fmla="*/ 1371600 h 1383475"/>
              <a:gd name="connsiteX3" fmla="*/ 0 w 5480462"/>
              <a:gd name="connsiteY3" fmla="*/ 1383475 h 1383475"/>
              <a:gd name="connsiteX4" fmla="*/ 0 w 5480462"/>
              <a:gd name="connsiteY4" fmla="*/ 0 h 1383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80462" h="1383475">
                <a:moveTo>
                  <a:pt x="0" y="0"/>
                </a:moveTo>
                <a:lnTo>
                  <a:pt x="5480462" y="5938"/>
                </a:lnTo>
                <a:lnTo>
                  <a:pt x="4114800" y="1371600"/>
                </a:lnTo>
                <a:lnTo>
                  <a:pt x="0" y="1383475"/>
                </a:lnTo>
                <a:lnTo>
                  <a:pt x="0" y="0"/>
                </a:lnTo>
                <a:close/>
              </a:path>
            </a:pathLst>
          </a:custGeom>
          <a:solidFill>
            <a:srgbClr val="8C5D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69216A"/>
              </a:solidFill>
            </a:endParaRPr>
          </a:p>
        </p:txBody>
      </p:sp>
      <p:sp>
        <p:nvSpPr>
          <p:cNvPr id="6" name="Rectangle 5"/>
          <p:cNvSpPr/>
          <p:nvPr userDrawn="1"/>
        </p:nvSpPr>
        <p:spPr>
          <a:xfrm>
            <a:off x="0" y="6409210"/>
            <a:ext cx="9905999" cy="462576"/>
          </a:xfrm>
          <a:prstGeom prst="rect">
            <a:avLst/>
          </a:prstGeom>
          <a:solidFill>
            <a:srgbClr val="7C5A8E">
              <a:alpha val="2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69361" y="122141"/>
            <a:ext cx="2611940" cy="644040"/>
          </a:xfrm>
          <a:prstGeom prst="rect">
            <a:avLst/>
          </a:prstGeom>
        </p:spPr>
      </p:pic>
      <p:sp>
        <p:nvSpPr>
          <p:cNvPr id="8" name="Freeform 7"/>
          <p:cNvSpPr/>
          <p:nvPr userDrawn="1"/>
        </p:nvSpPr>
        <p:spPr>
          <a:xfrm rot="10800000">
            <a:off x="8559800" y="5954882"/>
            <a:ext cx="3632200" cy="916904"/>
          </a:xfrm>
          <a:custGeom>
            <a:avLst/>
            <a:gdLst>
              <a:gd name="connsiteX0" fmla="*/ 0 w 5480462"/>
              <a:gd name="connsiteY0" fmla="*/ 0 h 1383475"/>
              <a:gd name="connsiteX1" fmla="*/ 5480462 w 5480462"/>
              <a:gd name="connsiteY1" fmla="*/ 5938 h 1383475"/>
              <a:gd name="connsiteX2" fmla="*/ 4114800 w 5480462"/>
              <a:gd name="connsiteY2" fmla="*/ 1371600 h 1383475"/>
              <a:gd name="connsiteX3" fmla="*/ 0 w 5480462"/>
              <a:gd name="connsiteY3" fmla="*/ 1383475 h 1383475"/>
              <a:gd name="connsiteX4" fmla="*/ 0 w 5480462"/>
              <a:gd name="connsiteY4" fmla="*/ 0 h 1383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80462" h="1383475">
                <a:moveTo>
                  <a:pt x="0" y="0"/>
                </a:moveTo>
                <a:lnTo>
                  <a:pt x="5480462" y="5938"/>
                </a:lnTo>
                <a:lnTo>
                  <a:pt x="4114800" y="1371600"/>
                </a:lnTo>
                <a:lnTo>
                  <a:pt x="0" y="1383475"/>
                </a:lnTo>
                <a:lnTo>
                  <a:pt x="0" y="0"/>
                </a:lnTo>
                <a:close/>
              </a:path>
            </a:pathLst>
          </a:custGeom>
          <a:solidFill>
            <a:srgbClr val="8C5D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69216A"/>
              </a:solidFill>
            </a:endParaRPr>
          </a:p>
        </p:txBody>
      </p:sp>
    </p:spTree>
    <p:extLst>
      <p:ext uri="{BB962C8B-B14F-4D97-AF65-F5344CB8AC3E}">
        <p14:creationId xmlns:p14="http://schemas.microsoft.com/office/powerpoint/2010/main" val="139063061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700" y="-17621"/>
            <a:ext cx="12192000" cy="6858000"/>
          </a:xfrm>
          <a:prstGeom prst="rect">
            <a:avLst/>
          </a:prstGeom>
        </p:spPr>
      </p:pic>
      <p:sp>
        <p:nvSpPr>
          <p:cNvPr id="4" name="Rectangle 3"/>
          <p:cNvSpPr/>
          <p:nvPr userDrawn="1"/>
        </p:nvSpPr>
        <p:spPr>
          <a:xfrm rot="10800000">
            <a:off x="1165606" y="-1"/>
            <a:ext cx="11040094" cy="436804"/>
          </a:xfrm>
          <a:prstGeom prst="rect">
            <a:avLst/>
          </a:prstGeom>
          <a:solidFill>
            <a:srgbClr val="8C5D8F">
              <a:alpha val="30000"/>
            </a:srgbClr>
          </a:solidFill>
          <a:ln>
            <a:noFill/>
          </a:ln>
          <a:effectLst>
            <a:glow>
              <a:schemeClr val="accent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Freeform 4"/>
          <p:cNvSpPr/>
          <p:nvPr userDrawn="1"/>
        </p:nvSpPr>
        <p:spPr>
          <a:xfrm>
            <a:off x="0" y="-11876"/>
            <a:ext cx="3644900" cy="930189"/>
          </a:xfrm>
          <a:custGeom>
            <a:avLst/>
            <a:gdLst>
              <a:gd name="connsiteX0" fmla="*/ 0 w 5480462"/>
              <a:gd name="connsiteY0" fmla="*/ 0 h 1383475"/>
              <a:gd name="connsiteX1" fmla="*/ 5480462 w 5480462"/>
              <a:gd name="connsiteY1" fmla="*/ 5938 h 1383475"/>
              <a:gd name="connsiteX2" fmla="*/ 4114800 w 5480462"/>
              <a:gd name="connsiteY2" fmla="*/ 1371600 h 1383475"/>
              <a:gd name="connsiteX3" fmla="*/ 0 w 5480462"/>
              <a:gd name="connsiteY3" fmla="*/ 1383475 h 1383475"/>
              <a:gd name="connsiteX4" fmla="*/ 0 w 5480462"/>
              <a:gd name="connsiteY4" fmla="*/ 0 h 1383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80462" h="1383475">
                <a:moveTo>
                  <a:pt x="0" y="0"/>
                </a:moveTo>
                <a:lnTo>
                  <a:pt x="5480462" y="5938"/>
                </a:lnTo>
                <a:lnTo>
                  <a:pt x="4114800" y="1371600"/>
                </a:lnTo>
                <a:lnTo>
                  <a:pt x="0" y="1383475"/>
                </a:lnTo>
                <a:lnTo>
                  <a:pt x="0" y="0"/>
                </a:lnTo>
                <a:close/>
              </a:path>
            </a:pathLst>
          </a:custGeom>
          <a:solidFill>
            <a:srgbClr val="8C5D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69216A"/>
              </a:solidFill>
            </a:endParaRPr>
          </a:p>
        </p:txBody>
      </p:sp>
      <p:sp>
        <p:nvSpPr>
          <p:cNvPr id="6" name="Rectangle 5"/>
          <p:cNvSpPr/>
          <p:nvPr userDrawn="1"/>
        </p:nvSpPr>
        <p:spPr>
          <a:xfrm>
            <a:off x="0" y="6409210"/>
            <a:ext cx="9905999" cy="462576"/>
          </a:xfrm>
          <a:prstGeom prst="rect">
            <a:avLst/>
          </a:prstGeom>
          <a:solidFill>
            <a:srgbClr val="7C5A8E">
              <a:alpha val="2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69361" y="122141"/>
            <a:ext cx="2611940" cy="644040"/>
          </a:xfrm>
          <a:prstGeom prst="rect">
            <a:avLst/>
          </a:prstGeom>
        </p:spPr>
      </p:pic>
      <p:sp>
        <p:nvSpPr>
          <p:cNvPr id="8" name="Freeform 7"/>
          <p:cNvSpPr/>
          <p:nvPr userDrawn="1"/>
        </p:nvSpPr>
        <p:spPr>
          <a:xfrm rot="10800000">
            <a:off x="8559800" y="5954882"/>
            <a:ext cx="3632200" cy="916904"/>
          </a:xfrm>
          <a:custGeom>
            <a:avLst/>
            <a:gdLst>
              <a:gd name="connsiteX0" fmla="*/ 0 w 5480462"/>
              <a:gd name="connsiteY0" fmla="*/ 0 h 1383475"/>
              <a:gd name="connsiteX1" fmla="*/ 5480462 w 5480462"/>
              <a:gd name="connsiteY1" fmla="*/ 5938 h 1383475"/>
              <a:gd name="connsiteX2" fmla="*/ 4114800 w 5480462"/>
              <a:gd name="connsiteY2" fmla="*/ 1371600 h 1383475"/>
              <a:gd name="connsiteX3" fmla="*/ 0 w 5480462"/>
              <a:gd name="connsiteY3" fmla="*/ 1383475 h 1383475"/>
              <a:gd name="connsiteX4" fmla="*/ 0 w 5480462"/>
              <a:gd name="connsiteY4" fmla="*/ 0 h 1383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80462" h="1383475">
                <a:moveTo>
                  <a:pt x="0" y="0"/>
                </a:moveTo>
                <a:lnTo>
                  <a:pt x="5480462" y="5938"/>
                </a:lnTo>
                <a:lnTo>
                  <a:pt x="4114800" y="1371600"/>
                </a:lnTo>
                <a:lnTo>
                  <a:pt x="0" y="1383475"/>
                </a:lnTo>
                <a:lnTo>
                  <a:pt x="0" y="0"/>
                </a:lnTo>
                <a:close/>
              </a:path>
            </a:pathLst>
          </a:custGeom>
          <a:solidFill>
            <a:srgbClr val="8C5D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69216A"/>
              </a:solidFill>
            </a:endParaRPr>
          </a:p>
        </p:txBody>
      </p:sp>
    </p:spTree>
    <p:extLst>
      <p:ext uri="{BB962C8B-B14F-4D97-AF65-F5344CB8AC3E}">
        <p14:creationId xmlns:p14="http://schemas.microsoft.com/office/powerpoint/2010/main" val="76258521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79300" cy="6850856"/>
          </a:xfrm>
          <a:prstGeom prst="rect">
            <a:avLst/>
          </a:prstGeom>
        </p:spPr>
      </p:pic>
    </p:spTree>
    <p:extLst>
      <p:ext uri="{BB962C8B-B14F-4D97-AF65-F5344CB8AC3E}">
        <p14:creationId xmlns:p14="http://schemas.microsoft.com/office/powerpoint/2010/main" val="78884035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029195" y="390846"/>
            <a:ext cx="1111170" cy="5811838"/>
          </a:xfrm>
          <a:prstGeom prst="rect">
            <a:avLst/>
          </a:prstGeom>
        </p:spPr>
        <p:txBody>
          <a:bodyPr vert="eaVert"/>
          <a:lstStyle>
            <a:lvl1pPr>
              <a:defRPr sz="3400" b="1">
                <a:solidFill>
                  <a:srgbClr val="69216A"/>
                </a:solidFill>
              </a:defRPr>
            </a:lvl1pPr>
          </a:lstStyle>
          <a:p>
            <a:r>
              <a:rPr lang="en-US"/>
              <a:t>Click to edit Master title style</a:t>
            </a:r>
          </a:p>
        </p:txBody>
      </p:sp>
      <p:sp>
        <p:nvSpPr>
          <p:cNvPr id="3" name="Vertical Text Placeholder 2"/>
          <p:cNvSpPr>
            <a:spLocks noGrp="1"/>
          </p:cNvSpPr>
          <p:nvPr>
            <p:ph type="body" orient="vert" idx="1"/>
          </p:nvPr>
        </p:nvSpPr>
        <p:spPr>
          <a:xfrm>
            <a:off x="1053189" y="403546"/>
            <a:ext cx="9324372" cy="5811838"/>
          </a:xfrm>
          <a:prstGeom prst="rect">
            <a:avLst/>
          </a:prstGeom>
        </p:spPr>
        <p:txBody>
          <a:bodyPr vert="eaVert"/>
          <a:lstStyle>
            <a:lvl2pPr>
              <a:defRPr>
                <a:solidFill>
                  <a:srgbClr val="69216A"/>
                </a:solidFill>
              </a:defRPr>
            </a:lvl2pPr>
            <a:lvl4pPr>
              <a:defRPr>
                <a:solidFill>
                  <a:srgbClr val="69216A"/>
                </a:solidFill>
              </a:defRPr>
            </a:lvl4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rot="5400000">
            <a:off x="8465" y="563036"/>
            <a:ext cx="1253069" cy="347134"/>
          </a:xfrm>
          <a:prstGeom prst="rect">
            <a:avLst/>
          </a:prstGeom>
        </p:spPr>
        <p:txBody>
          <a:bodyPr anchor="ctr"/>
          <a:lstStyle>
            <a:lvl1pPr>
              <a:defRPr sz="1000">
                <a:solidFill>
                  <a:srgbClr val="69216A"/>
                </a:solidFill>
              </a:defRPr>
            </a:lvl1pPr>
          </a:lstStyle>
          <a:p>
            <a:fld id="{7F3777FD-75A6-B146-A4D0-80CAC805A384}" type="datetime4">
              <a:rPr lang="en-GB" smtClean="0"/>
              <a:pPr/>
              <a:t>27 August 2024</a:t>
            </a:fld>
            <a:endParaRPr lang="en-US" dirty="0"/>
          </a:p>
        </p:txBody>
      </p:sp>
      <p:sp>
        <p:nvSpPr>
          <p:cNvPr id="5" name="Footer Placeholder 4"/>
          <p:cNvSpPr>
            <a:spLocks noGrp="1"/>
          </p:cNvSpPr>
          <p:nvPr>
            <p:ph type="ftr" sz="quarter" idx="11"/>
          </p:nvPr>
        </p:nvSpPr>
        <p:spPr>
          <a:xfrm rot="5400000">
            <a:off x="-2475593" y="3053073"/>
            <a:ext cx="5380697" cy="358285"/>
          </a:xfrm>
          <a:prstGeom prst="rect">
            <a:avLst/>
          </a:prstGeom>
        </p:spPr>
        <p:txBody>
          <a:bodyPr anchor="ctr"/>
          <a:lstStyle>
            <a:lvl1pPr algn="l">
              <a:defRPr sz="1000">
                <a:solidFill>
                  <a:schemeClr val="bg1"/>
                </a:solidFill>
              </a:defRPr>
            </a:lvl1pPr>
          </a:lstStyle>
          <a:p>
            <a:endParaRPr lang="en-US" dirty="0"/>
          </a:p>
        </p:txBody>
      </p:sp>
      <p:sp>
        <p:nvSpPr>
          <p:cNvPr id="6" name="Slide Number Placeholder 5"/>
          <p:cNvSpPr>
            <a:spLocks noGrp="1"/>
          </p:cNvSpPr>
          <p:nvPr>
            <p:ph type="sldNum" sz="quarter" idx="12"/>
          </p:nvPr>
        </p:nvSpPr>
        <p:spPr>
          <a:xfrm rot="5400000">
            <a:off x="-1142" y="146825"/>
            <a:ext cx="431799" cy="358286"/>
          </a:xfrm>
          <a:prstGeom prst="rect">
            <a:avLst/>
          </a:prstGeom>
        </p:spPr>
        <p:txBody>
          <a:bodyPr anchor="ctr"/>
          <a:lstStyle>
            <a:lvl1pPr>
              <a:defRPr sz="1200">
                <a:solidFill>
                  <a:schemeClr val="bg1"/>
                </a:solidFill>
              </a:defRPr>
            </a:lvl1pPr>
          </a:lstStyle>
          <a:p>
            <a:fld id="{7ED9267D-069E-5F46-80B9-B3F4B7546357}" type="slidenum">
              <a:rPr lang="en-US" smtClean="0"/>
              <a:pPr/>
              <a:t>‹#›</a:t>
            </a:fld>
            <a:endParaRPr lang="en-US" dirty="0"/>
          </a:p>
        </p:txBody>
      </p:sp>
    </p:spTree>
    <p:extLst>
      <p:ext uri="{BB962C8B-B14F-4D97-AF65-F5344CB8AC3E}">
        <p14:creationId xmlns:p14="http://schemas.microsoft.com/office/powerpoint/2010/main" val="5899049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99018" y="1873797"/>
            <a:ext cx="10515600" cy="1307109"/>
          </a:xfrm>
          <a:prstGeom prst="rect">
            <a:avLst/>
          </a:prstGeom>
        </p:spPr>
        <p:txBody>
          <a:bodyPr anchor="t"/>
          <a:lstStyle>
            <a:lvl1pPr>
              <a:defRPr sz="6000" b="1">
                <a:solidFill>
                  <a:srgbClr val="69216A"/>
                </a:solidFill>
                <a:latin typeface="+mn-lt"/>
              </a:defRPr>
            </a:lvl1pPr>
          </a:lstStyle>
          <a:p>
            <a:r>
              <a:rPr lang="en-US"/>
              <a:t>Click to edit Master title style</a:t>
            </a:r>
          </a:p>
        </p:txBody>
      </p:sp>
      <p:sp>
        <p:nvSpPr>
          <p:cNvPr id="3" name="Text Placeholder 2"/>
          <p:cNvSpPr>
            <a:spLocks noGrp="1"/>
          </p:cNvSpPr>
          <p:nvPr>
            <p:ph type="body" idx="1"/>
          </p:nvPr>
        </p:nvSpPr>
        <p:spPr>
          <a:xfrm>
            <a:off x="599018" y="3180907"/>
            <a:ext cx="10528300" cy="667193"/>
          </a:xfrm>
          <a:prstGeom prst="rect">
            <a:avLst/>
          </a:prstGeo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cxnSp>
        <p:nvCxnSpPr>
          <p:cNvPr id="7" name="Straight Connector 6"/>
          <p:cNvCxnSpPr/>
          <p:nvPr userDrawn="1"/>
        </p:nvCxnSpPr>
        <p:spPr>
          <a:xfrm flipV="1">
            <a:off x="709017" y="2920050"/>
            <a:ext cx="10494000" cy="1"/>
          </a:xfrm>
          <a:prstGeom prst="line">
            <a:avLst/>
          </a:prstGeom>
          <a:ln w="25400">
            <a:solidFill>
              <a:srgbClr val="69216A"/>
            </a:solidFill>
          </a:ln>
        </p:spPr>
        <p:style>
          <a:lnRef idx="1">
            <a:schemeClr val="accent1"/>
          </a:lnRef>
          <a:fillRef idx="0">
            <a:schemeClr val="accent1"/>
          </a:fillRef>
          <a:effectRef idx="0">
            <a:schemeClr val="accent1"/>
          </a:effectRef>
          <a:fontRef idx="minor">
            <a:schemeClr val="tx1"/>
          </a:fontRef>
        </p:style>
      </p:cxnSp>
      <p:sp>
        <p:nvSpPr>
          <p:cNvPr id="8" name="Date Placeholder 3"/>
          <p:cNvSpPr>
            <a:spLocks noGrp="1"/>
          </p:cNvSpPr>
          <p:nvPr>
            <p:ph type="dt" sz="half" idx="10"/>
          </p:nvPr>
        </p:nvSpPr>
        <p:spPr>
          <a:xfrm>
            <a:off x="254644" y="6453450"/>
            <a:ext cx="1269356" cy="365125"/>
          </a:xfrm>
          <a:prstGeom prst="rect">
            <a:avLst/>
          </a:prstGeom>
        </p:spPr>
        <p:txBody>
          <a:bodyPr anchor="ctr" anchorCtr="0"/>
          <a:lstStyle>
            <a:lvl1pPr algn="l">
              <a:defRPr sz="1200">
                <a:solidFill>
                  <a:schemeClr val="bg1"/>
                </a:solidFill>
              </a:defRPr>
            </a:lvl1pPr>
          </a:lstStyle>
          <a:p>
            <a:fld id="{CD071B8E-0DD7-5842-950E-3289D9FBABB1}" type="datetime4">
              <a:rPr lang="en-GB" smtClean="0"/>
              <a:pPr/>
              <a:t>27 August 2024</a:t>
            </a:fld>
            <a:endParaRPr lang="en-US" dirty="0"/>
          </a:p>
        </p:txBody>
      </p:sp>
      <p:sp>
        <p:nvSpPr>
          <p:cNvPr id="9" name="Footer Placeholder 4"/>
          <p:cNvSpPr>
            <a:spLocks noGrp="1"/>
          </p:cNvSpPr>
          <p:nvPr>
            <p:ph type="ftr" sz="quarter" idx="11"/>
          </p:nvPr>
        </p:nvSpPr>
        <p:spPr>
          <a:xfrm>
            <a:off x="1736202" y="6453450"/>
            <a:ext cx="6370899" cy="365125"/>
          </a:xfrm>
          <a:prstGeom prst="rect">
            <a:avLst/>
          </a:prstGeom>
        </p:spPr>
        <p:txBody>
          <a:bodyPr anchor="ctr"/>
          <a:lstStyle>
            <a:lvl1pPr algn="l">
              <a:defRPr sz="1200">
                <a:solidFill>
                  <a:schemeClr val="bg1"/>
                </a:solidFill>
              </a:defRPr>
            </a:lvl1pPr>
          </a:lstStyle>
          <a:p>
            <a:endParaRPr lang="en-US" dirty="0"/>
          </a:p>
        </p:txBody>
      </p:sp>
      <p:sp>
        <p:nvSpPr>
          <p:cNvPr id="10" name="Slide Number Placeholder 5"/>
          <p:cNvSpPr>
            <a:spLocks noGrp="1"/>
          </p:cNvSpPr>
          <p:nvPr>
            <p:ph type="sldNum" sz="quarter" idx="12"/>
          </p:nvPr>
        </p:nvSpPr>
        <p:spPr>
          <a:xfrm>
            <a:off x="8610600" y="6453449"/>
            <a:ext cx="3311324" cy="365125"/>
          </a:xfrm>
          <a:prstGeom prst="rect">
            <a:avLst/>
          </a:prstGeom>
        </p:spPr>
        <p:txBody>
          <a:bodyPr anchor="ctr" anchorCtr="0"/>
          <a:lstStyle>
            <a:lvl1pPr algn="r">
              <a:defRPr sz="1200">
                <a:solidFill>
                  <a:schemeClr val="bg1"/>
                </a:solidFill>
              </a:defRPr>
            </a:lvl1pPr>
          </a:lstStyle>
          <a:p>
            <a:fld id="{437794D7-DC86-9A4E-9C9F-0B324FE8876A}" type="slidenum">
              <a:rPr lang="en-US" smtClean="0"/>
              <a:pPr/>
              <a:t>‹#›</a:t>
            </a:fld>
            <a:endParaRPr lang="en-US" dirty="0"/>
          </a:p>
        </p:txBody>
      </p:sp>
    </p:spTree>
    <p:extLst>
      <p:ext uri="{BB962C8B-B14F-4D97-AF65-F5344CB8AC3E}">
        <p14:creationId xmlns:p14="http://schemas.microsoft.com/office/powerpoint/2010/main" val="5735705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95843" y="1026199"/>
            <a:ext cx="10515600" cy="757129"/>
          </a:xfrm>
          <a:prstGeom prst="rect">
            <a:avLst/>
          </a:prstGeom>
        </p:spPr>
        <p:txBody>
          <a:bodyPr anchor="t"/>
          <a:lstStyle>
            <a:lvl1pPr>
              <a:defRPr b="1">
                <a:solidFill>
                  <a:srgbClr val="69216A"/>
                </a:solidFill>
                <a:latin typeface="+mn-lt"/>
              </a:defRPr>
            </a:lvl1pPr>
          </a:lstStyle>
          <a:p>
            <a:r>
              <a:rPr lang="en-US"/>
              <a:t>Click to edit Master title style</a:t>
            </a:r>
          </a:p>
        </p:txBody>
      </p:sp>
      <p:sp>
        <p:nvSpPr>
          <p:cNvPr id="3" name="Content Placeholder 2"/>
          <p:cNvSpPr>
            <a:spLocks noGrp="1"/>
          </p:cNvSpPr>
          <p:nvPr>
            <p:ph idx="1"/>
          </p:nvPr>
        </p:nvSpPr>
        <p:spPr>
          <a:xfrm>
            <a:off x="595843" y="1757928"/>
            <a:ext cx="10515600" cy="4057777"/>
          </a:xfrm>
          <a:prstGeom prst="rect">
            <a:avLst/>
          </a:prstGeom>
        </p:spPr>
        <p:txBody>
          <a:bodyPr/>
          <a:lstStyle>
            <a:lvl2pPr>
              <a:defRPr>
                <a:solidFill>
                  <a:srgbClr val="69216A"/>
                </a:solidFill>
              </a:defRPr>
            </a:lvl2pPr>
            <a:lvl4pPr>
              <a:defRPr>
                <a:solidFill>
                  <a:srgbClr val="69216A"/>
                </a:solidFill>
              </a:defRPr>
            </a:lvl4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a:xfrm>
            <a:off x="254644" y="6453450"/>
            <a:ext cx="1269356" cy="365125"/>
          </a:xfrm>
          <a:prstGeom prst="rect">
            <a:avLst/>
          </a:prstGeom>
        </p:spPr>
        <p:txBody>
          <a:bodyPr anchor="ctr" anchorCtr="0"/>
          <a:lstStyle>
            <a:lvl1pPr algn="l">
              <a:defRPr sz="1200">
                <a:solidFill>
                  <a:schemeClr val="bg1"/>
                </a:solidFill>
              </a:defRPr>
            </a:lvl1pPr>
          </a:lstStyle>
          <a:p>
            <a:fld id="{CD071B8E-0DD7-5842-950E-3289D9FBABB1}" type="datetime4">
              <a:rPr lang="en-GB" smtClean="0"/>
              <a:pPr/>
              <a:t>27 August 2024</a:t>
            </a:fld>
            <a:endParaRPr lang="en-US" dirty="0"/>
          </a:p>
        </p:txBody>
      </p:sp>
      <p:sp>
        <p:nvSpPr>
          <p:cNvPr id="8" name="Footer Placeholder 4"/>
          <p:cNvSpPr>
            <a:spLocks noGrp="1"/>
          </p:cNvSpPr>
          <p:nvPr>
            <p:ph type="ftr" sz="quarter" idx="11"/>
          </p:nvPr>
        </p:nvSpPr>
        <p:spPr>
          <a:xfrm>
            <a:off x="1736202" y="6453450"/>
            <a:ext cx="7179198" cy="365125"/>
          </a:xfrm>
          <a:prstGeom prst="rect">
            <a:avLst/>
          </a:prstGeom>
        </p:spPr>
        <p:txBody>
          <a:bodyPr anchor="ctr"/>
          <a:lstStyle>
            <a:lvl1pPr algn="l">
              <a:defRPr sz="1200">
                <a:solidFill>
                  <a:schemeClr val="bg1"/>
                </a:solidFill>
              </a:defRPr>
            </a:lvl1pPr>
          </a:lstStyle>
          <a:p>
            <a:endParaRPr lang="en-US" dirty="0"/>
          </a:p>
        </p:txBody>
      </p:sp>
      <p:sp>
        <p:nvSpPr>
          <p:cNvPr id="9" name="Slide Number Placeholder 5"/>
          <p:cNvSpPr>
            <a:spLocks noGrp="1"/>
          </p:cNvSpPr>
          <p:nvPr>
            <p:ph type="sldNum" sz="quarter" idx="12"/>
          </p:nvPr>
        </p:nvSpPr>
        <p:spPr>
          <a:xfrm>
            <a:off x="10553700" y="6453449"/>
            <a:ext cx="1346200" cy="365125"/>
          </a:xfrm>
          <a:prstGeom prst="rect">
            <a:avLst/>
          </a:prstGeom>
        </p:spPr>
        <p:txBody>
          <a:bodyPr anchor="ctr" anchorCtr="0"/>
          <a:lstStyle>
            <a:lvl1pPr algn="r">
              <a:defRPr sz="1200">
                <a:solidFill>
                  <a:schemeClr val="bg1"/>
                </a:solidFill>
              </a:defRPr>
            </a:lvl1pPr>
          </a:lstStyle>
          <a:p>
            <a:fld id="{437794D7-DC86-9A4E-9C9F-0B324FE8876A}" type="slidenum">
              <a:rPr lang="en-US" smtClean="0"/>
              <a:pPr/>
              <a:t>‹#›</a:t>
            </a:fld>
            <a:endParaRPr lang="en-US" dirty="0"/>
          </a:p>
        </p:txBody>
      </p:sp>
    </p:spTree>
    <p:extLst>
      <p:ext uri="{BB962C8B-B14F-4D97-AF65-F5344CB8AC3E}">
        <p14:creationId xmlns:p14="http://schemas.microsoft.com/office/powerpoint/2010/main" val="11579145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93364" y="1027646"/>
            <a:ext cx="10515600" cy="939125"/>
          </a:xfrm>
          <a:prstGeom prst="rect">
            <a:avLst/>
          </a:prstGeom>
        </p:spPr>
        <p:txBody>
          <a:bodyPr anchor="t"/>
          <a:lstStyle>
            <a:lvl1pPr>
              <a:defRPr b="1">
                <a:solidFill>
                  <a:srgbClr val="69216A"/>
                </a:solidFill>
                <a:latin typeface="+mn-lt"/>
              </a:defRPr>
            </a:lvl1pPr>
          </a:lstStyle>
          <a:p>
            <a:r>
              <a:rPr lang="en-US"/>
              <a:t>Click to edit Master title style</a:t>
            </a:r>
          </a:p>
        </p:txBody>
      </p:sp>
      <p:sp>
        <p:nvSpPr>
          <p:cNvPr id="3" name="Content Placeholder 2"/>
          <p:cNvSpPr>
            <a:spLocks noGrp="1"/>
          </p:cNvSpPr>
          <p:nvPr>
            <p:ph sz="half" idx="1"/>
          </p:nvPr>
        </p:nvSpPr>
        <p:spPr>
          <a:xfrm>
            <a:off x="593364" y="1774879"/>
            <a:ext cx="5181600" cy="4351338"/>
          </a:xfrm>
          <a:prstGeom prst="rect">
            <a:avLst/>
          </a:prstGeom>
        </p:spPr>
        <p:txBody>
          <a:bodyPr/>
          <a:lstStyle>
            <a:lvl2pPr>
              <a:defRPr>
                <a:solidFill>
                  <a:srgbClr val="69216A"/>
                </a:solidFill>
              </a:defRPr>
            </a:lvl2pPr>
            <a:lvl4pPr>
              <a:defRPr>
                <a:solidFill>
                  <a:srgbClr val="69216A"/>
                </a:solidFill>
              </a:defRPr>
            </a:lvl4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927364" y="1774879"/>
            <a:ext cx="5181600" cy="4351338"/>
          </a:xfrm>
          <a:prstGeom prst="rect">
            <a:avLst/>
          </a:prstGeom>
        </p:spPr>
        <p:txBody>
          <a:bodyPr/>
          <a:lstStyle>
            <a:lvl2pPr>
              <a:defRPr>
                <a:solidFill>
                  <a:srgbClr val="69216A"/>
                </a:solidFill>
              </a:defRPr>
            </a:lvl2pPr>
            <a:lvl4pPr>
              <a:defRPr>
                <a:solidFill>
                  <a:srgbClr val="69216A"/>
                </a:solidFill>
              </a:defRPr>
            </a:lvl4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Date Placeholder 3"/>
          <p:cNvSpPr>
            <a:spLocks noGrp="1"/>
          </p:cNvSpPr>
          <p:nvPr>
            <p:ph type="dt" sz="half" idx="10"/>
          </p:nvPr>
        </p:nvSpPr>
        <p:spPr>
          <a:xfrm>
            <a:off x="254644" y="6453450"/>
            <a:ext cx="1269356" cy="365125"/>
          </a:xfrm>
          <a:prstGeom prst="rect">
            <a:avLst/>
          </a:prstGeom>
        </p:spPr>
        <p:txBody>
          <a:bodyPr anchor="ctr" anchorCtr="0"/>
          <a:lstStyle>
            <a:lvl1pPr algn="l">
              <a:defRPr sz="1200">
                <a:solidFill>
                  <a:schemeClr val="bg1"/>
                </a:solidFill>
              </a:defRPr>
            </a:lvl1pPr>
          </a:lstStyle>
          <a:p>
            <a:fld id="{CD071B8E-0DD7-5842-950E-3289D9FBABB1}" type="datetime4">
              <a:rPr lang="en-GB" smtClean="0"/>
              <a:pPr/>
              <a:t>27 August 2024</a:t>
            </a:fld>
            <a:endParaRPr lang="en-US" dirty="0"/>
          </a:p>
        </p:txBody>
      </p:sp>
      <p:sp>
        <p:nvSpPr>
          <p:cNvPr id="15" name="Footer Placeholder 4"/>
          <p:cNvSpPr>
            <a:spLocks noGrp="1"/>
          </p:cNvSpPr>
          <p:nvPr>
            <p:ph type="ftr" sz="quarter" idx="11"/>
          </p:nvPr>
        </p:nvSpPr>
        <p:spPr>
          <a:xfrm>
            <a:off x="1736202" y="6453450"/>
            <a:ext cx="6370899" cy="365125"/>
          </a:xfrm>
          <a:prstGeom prst="rect">
            <a:avLst/>
          </a:prstGeom>
        </p:spPr>
        <p:txBody>
          <a:bodyPr anchor="ctr"/>
          <a:lstStyle>
            <a:lvl1pPr algn="l">
              <a:defRPr sz="1200">
                <a:solidFill>
                  <a:schemeClr val="bg1"/>
                </a:solidFill>
              </a:defRPr>
            </a:lvl1pPr>
          </a:lstStyle>
          <a:p>
            <a:endParaRPr lang="en-US" dirty="0"/>
          </a:p>
        </p:txBody>
      </p:sp>
      <p:sp>
        <p:nvSpPr>
          <p:cNvPr id="16" name="Slide Number Placeholder 5"/>
          <p:cNvSpPr>
            <a:spLocks noGrp="1"/>
          </p:cNvSpPr>
          <p:nvPr>
            <p:ph type="sldNum" sz="quarter" idx="12"/>
          </p:nvPr>
        </p:nvSpPr>
        <p:spPr>
          <a:xfrm>
            <a:off x="8610600" y="6453449"/>
            <a:ext cx="3311324" cy="365125"/>
          </a:xfrm>
          <a:prstGeom prst="rect">
            <a:avLst/>
          </a:prstGeom>
        </p:spPr>
        <p:txBody>
          <a:bodyPr anchor="ctr" anchorCtr="0"/>
          <a:lstStyle>
            <a:lvl1pPr algn="r">
              <a:defRPr sz="1200">
                <a:solidFill>
                  <a:schemeClr val="bg1"/>
                </a:solidFill>
              </a:defRPr>
            </a:lvl1pPr>
          </a:lstStyle>
          <a:p>
            <a:fld id="{437794D7-DC86-9A4E-9C9F-0B324FE8876A}" type="slidenum">
              <a:rPr lang="en-US" smtClean="0"/>
              <a:pPr/>
              <a:t>‹#›</a:t>
            </a:fld>
            <a:endParaRPr lang="en-US" dirty="0"/>
          </a:p>
        </p:txBody>
      </p:sp>
    </p:spTree>
    <p:extLst>
      <p:ext uri="{BB962C8B-B14F-4D97-AF65-F5344CB8AC3E}">
        <p14:creationId xmlns:p14="http://schemas.microsoft.com/office/powerpoint/2010/main" val="20937941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591324" y="1870148"/>
            <a:ext cx="5157787" cy="823912"/>
          </a:xfrm>
          <a:prstGeom prst="rect">
            <a:avLst/>
          </a:prstGeom>
        </p:spPr>
        <p:txBody>
          <a:bodyPr anchor="t">
            <a:norm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91324" y="2468592"/>
            <a:ext cx="5157787" cy="3684588"/>
          </a:xfrm>
          <a:prstGeom prst="rect">
            <a:avLst/>
          </a:prstGeom>
        </p:spPr>
        <p:txBody>
          <a:bodyPr/>
          <a:lstStyle>
            <a:lvl1pPr>
              <a:defRPr>
                <a:solidFill>
                  <a:srgbClr val="69216A"/>
                </a:solidFill>
              </a:defRPr>
            </a:lvl1pPr>
            <a:lvl3pPr>
              <a:defRPr>
                <a:solidFill>
                  <a:srgbClr val="69216A"/>
                </a:solidFill>
              </a:defRPr>
            </a:lvl3pPr>
            <a:lvl5pPr>
              <a:defRPr>
                <a:solidFill>
                  <a:srgbClr val="69216A"/>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969001" y="1870148"/>
            <a:ext cx="5183188" cy="823912"/>
          </a:xfrm>
          <a:prstGeom prst="rect">
            <a:avLst/>
          </a:prstGeom>
        </p:spPr>
        <p:txBody>
          <a:bodyPr anchor="t">
            <a:norm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960534" y="2477059"/>
            <a:ext cx="5183188" cy="3684588"/>
          </a:xfrm>
          <a:prstGeom prst="rect">
            <a:avLst/>
          </a:prstGeom>
        </p:spPr>
        <p:txBody>
          <a:bodyPr/>
          <a:lstStyle>
            <a:lvl1pPr>
              <a:defRPr>
                <a:solidFill>
                  <a:srgbClr val="69216A"/>
                </a:solidFill>
              </a:defRPr>
            </a:lvl1pPr>
            <a:lvl3pPr>
              <a:defRPr>
                <a:solidFill>
                  <a:srgbClr val="69216A"/>
                </a:solidFill>
              </a:defRPr>
            </a:lvl3pPr>
            <a:lvl5pPr>
              <a:defRPr>
                <a:solidFill>
                  <a:srgbClr val="69216A"/>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itle 1"/>
          <p:cNvSpPr>
            <a:spLocks noGrp="1"/>
          </p:cNvSpPr>
          <p:nvPr>
            <p:ph type="title"/>
          </p:nvPr>
        </p:nvSpPr>
        <p:spPr>
          <a:xfrm>
            <a:off x="591323" y="1028230"/>
            <a:ext cx="10509173" cy="939125"/>
          </a:xfrm>
          <a:prstGeom prst="rect">
            <a:avLst/>
          </a:prstGeom>
        </p:spPr>
        <p:txBody>
          <a:bodyPr anchor="t"/>
          <a:lstStyle>
            <a:lvl1pPr>
              <a:defRPr b="1">
                <a:solidFill>
                  <a:srgbClr val="69216A"/>
                </a:solidFill>
                <a:latin typeface="+mn-lt"/>
              </a:defRPr>
            </a:lvl1pPr>
          </a:lstStyle>
          <a:p>
            <a:r>
              <a:rPr lang="en-US"/>
              <a:t>Click to edit Master title style</a:t>
            </a:r>
          </a:p>
        </p:txBody>
      </p:sp>
      <p:sp>
        <p:nvSpPr>
          <p:cNvPr id="17" name="Date Placeholder 3"/>
          <p:cNvSpPr>
            <a:spLocks noGrp="1"/>
          </p:cNvSpPr>
          <p:nvPr>
            <p:ph type="dt" sz="half" idx="10"/>
          </p:nvPr>
        </p:nvSpPr>
        <p:spPr>
          <a:xfrm>
            <a:off x="254644" y="6453450"/>
            <a:ext cx="1269356" cy="365125"/>
          </a:xfrm>
          <a:prstGeom prst="rect">
            <a:avLst/>
          </a:prstGeom>
        </p:spPr>
        <p:txBody>
          <a:bodyPr anchor="ctr" anchorCtr="0"/>
          <a:lstStyle>
            <a:lvl1pPr algn="l">
              <a:defRPr sz="1200">
                <a:solidFill>
                  <a:schemeClr val="bg1"/>
                </a:solidFill>
              </a:defRPr>
            </a:lvl1pPr>
          </a:lstStyle>
          <a:p>
            <a:fld id="{CD071B8E-0DD7-5842-950E-3289D9FBABB1}" type="datetime4">
              <a:rPr lang="en-GB" smtClean="0"/>
              <a:pPr/>
              <a:t>27 August 2024</a:t>
            </a:fld>
            <a:endParaRPr lang="en-US" dirty="0"/>
          </a:p>
        </p:txBody>
      </p:sp>
      <p:sp>
        <p:nvSpPr>
          <p:cNvPr id="18" name="Footer Placeholder 4"/>
          <p:cNvSpPr>
            <a:spLocks noGrp="1"/>
          </p:cNvSpPr>
          <p:nvPr>
            <p:ph type="ftr" sz="quarter" idx="11"/>
          </p:nvPr>
        </p:nvSpPr>
        <p:spPr>
          <a:xfrm>
            <a:off x="1736202" y="6453450"/>
            <a:ext cx="6370899" cy="365125"/>
          </a:xfrm>
          <a:prstGeom prst="rect">
            <a:avLst/>
          </a:prstGeom>
        </p:spPr>
        <p:txBody>
          <a:bodyPr anchor="ctr"/>
          <a:lstStyle>
            <a:lvl1pPr algn="l">
              <a:defRPr sz="1200">
                <a:solidFill>
                  <a:schemeClr val="bg1"/>
                </a:solidFill>
              </a:defRPr>
            </a:lvl1pPr>
          </a:lstStyle>
          <a:p>
            <a:endParaRPr lang="en-US" dirty="0"/>
          </a:p>
        </p:txBody>
      </p:sp>
      <p:sp>
        <p:nvSpPr>
          <p:cNvPr id="19" name="Slide Number Placeholder 5"/>
          <p:cNvSpPr>
            <a:spLocks noGrp="1"/>
          </p:cNvSpPr>
          <p:nvPr>
            <p:ph type="sldNum" sz="quarter" idx="12"/>
          </p:nvPr>
        </p:nvSpPr>
        <p:spPr>
          <a:xfrm>
            <a:off x="8610600" y="6453449"/>
            <a:ext cx="3311324" cy="365125"/>
          </a:xfrm>
          <a:prstGeom prst="rect">
            <a:avLst/>
          </a:prstGeom>
        </p:spPr>
        <p:txBody>
          <a:bodyPr anchor="ctr" anchorCtr="0"/>
          <a:lstStyle>
            <a:lvl1pPr algn="r">
              <a:defRPr sz="1200">
                <a:solidFill>
                  <a:schemeClr val="bg1"/>
                </a:solidFill>
              </a:defRPr>
            </a:lvl1pPr>
          </a:lstStyle>
          <a:p>
            <a:fld id="{437794D7-DC86-9A4E-9C9F-0B324FE8876A}" type="slidenum">
              <a:rPr lang="en-US" smtClean="0"/>
              <a:pPr/>
              <a:t>‹#›</a:t>
            </a:fld>
            <a:endParaRPr lang="en-US" dirty="0"/>
          </a:p>
        </p:txBody>
      </p:sp>
    </p:spTree>
    <p:extLst>
      <p:ext uri="{BB962C8B-B14F-4D97-AF65-F5344CB8AC3E}">
        <p14:creationId xmlns:p14="http://schemas.microsoft.com/office/powerpoint/2010/main" val="17318107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Title 1"/>
          <p:cNvSpPr>
            <a:spLocks noGrp="1"/>
          </p:cNvSpPr>
          <p:nvPr>
            <p:ph type="title"/>
          </p:nvPr>
        </p:nvSpPr>
        <p:spPr>
          <a:xfrm>
            <a:off x="593363" y="1028700"/>
            <a:ext cx="10515600" cy="1257300"/>
          </a:xfrm>
          <a:prstGeom prst="rect">
            <a:avLst/>
          </a:prstGeom>
        </p:spPr>
        <p:txBody>
          <a:bodyPr anchor="t"/>
          <a:lstStyle>
            <a:lvl1pPr>
              <a:defRPr b="1">
                <a:solidFill>
                  <a:srgbClr val="69216A"/>
                </a:solidFill>
                <a:latin typeface="+mn-lt"/>
              </a:defRPr>
            </a:lvl1pPr>
          </a:lstStyle>
          <a:p>
            <a:r>
              <a:rPr lang="en-US"/>
              <a:t>Click to edit Master title style</a:t>
            </a:r>
          </a:p>
        </p:txBody>
      </p:sp>
      <p:sp>
        <p:nvSpPr>
          <p:cNvPr id="13" name="Date Placeholder 3"/>
          <p:cNvSpPr>
            <a:spLocks noGrp="1"/>
          </p:cNvSpPr>
          <p:nvPr>
            <p:ph type="dt" sz="half" idx="10"/>
          </p:nvPr>
        </p:nvSpPr>
        <p:spPr>
          <a:xfrm>
            <a:off x="254644" y="6453450"/>
            <a:ext cx="1269356" cy="365125"/>
          </a:xfrm>
          <a:prstGeom prst="rect">
            <a:avLst/>
          </a:prstGeom>
        </p:spPr>
        <p:txBody>
          <a:bodyPr anchor="ctr" anchorCtr="0"/>
          <a:lstStyle>
            <a:lvl1pPr algn="l">
              <a:defRPr sz="1200">
                <a:solidFill>
                  <a:schemeClr val="bg1"/>
                </a:solidFill>
              </a:defRPr>
            </a:lvl1pPr>
          </a:lstStyle>
          <a:p>
            <a:fld id="{CD071B8E-0DD7-5842-950E-3289D9FBABB1}" type="datetime4">
              <a:rPr lang="en-GB" smtClean="0"/>
              <a:pPr/>
              <a:t>27 August 2024</a:t>
            </a:fld>
            <a:endParaRPr lang="en-US" dirty="0"/>
          </a:p>
        </p:txBody>
      </p:sp>
      <p:sp>
        <p:nvSpPr>
          <p:cNvPr id="14" name="Footer Placeholder 4"/>
          <p:cNvSpPr>
            <a:spLocks noGrp="1"/>
          </p:cNvSpPr>
          <p:nvPr>
            <p:ph type="ftr" sz="quarter" idx="11"/>
          </p:nvPr>
        </p:nvSpPr>
        <p:spPr>
          <a:xfrm>
            <a:off x="1736202" y="6453450"/>
            <a:ext cx="6370899" cy="365125"/>
          </a:xfrm>
          <a:prstGeom prst="rect">
            <a:avLst/>
          </a:prstGeom>
        </p:spPr>
        <p:txBody>
          <a:bodyPr anchor="ctr"/>
          <a:lstStyle>
            <a:lvl1pPr algn="l">
              <a:defRPr sz="1200">
                <a:solidFill>
                  <a:schemeClr val="bg1"/>
                </a:solidFill>
              </a:defRPr>
            </a:lvl1pPr>
          </a:lstStyle>
          <a:p>
            <a:endParaRPr lang="en-US" dirty="0"/>
          </a:p>
        </p:txBody>
      </p:sp>
      <p:sp>
        <p:nvSpPr>
          <p:cNvPr id="15" name="Slide Number Placeholder 5"/>
          <p:cNvSpPr>
            <a:spLocks noGrp="1"/>
          </p:cNvSpPr>
          <p:nvPr>
            <p:ph type="sldNum" sz="quarter" idx="12"/>
          </p:nvPr>
        </p:nvSpPr>
        <p:spPr>
          <a:xfrm>
            <a:off x="8610600" y="6453449"/>
            <a:ext cx="3311324" cy="365125"/>
          </a:xfrm>
          <a:prstGeom prst="rect">
            <a:avLst/>
          </a:prstGeom>
        </p:spPr>
        <p:txBody>
          <a:bodyPr anchor="ctr" anchorCtr="0"/>
          <a:lstStyle>
            <a:lvl1pPr algn="r">
              <a:defRPr sz="1200">
                <a:solidFill>
                  <a:schemeClr val="bg1"/>
                </a:solidFill>
              </a:defRPr>
            </a:lvl1pPr>
          </a:lstStyle>
          <a:p>
            <a:fld id="{437794D7-DC86-9A4E-9C9F-0B324FE8876A}" type="slidenum">
              <a:rPr lang="en-US" smtClean="0"/>
              <a:pPr/>
              <a:t>‹#›</a:t>
            </a:fld>
            <a:endParaRPr lang="en-US" dirty="0"/>
          </a:p>
        </p:txBody>
      </p:sp>
    </p:spTree>
    <p:extLst>
      <p:ext uri="{BB962C8B-B14F-4D97-AF65-F5344CB8AC3E}">
        <p14:creationId xmlns:p14="http://schemas.microsoft.com/office/powerpoint/2010/main" val="16973402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14" name="Date Placeholder 3"/>
          <p:cNvSpPr>
            <a:spLocks noGrp="1"/>
          </p:cNvSpPr>
          <p:nvPr>
            <p:ph type="dt" sz="half" idx="10"/>
          </p:nvPr>
        </p:nvSpPr>
        <p:spPr>
          <a:xfrm>
            <a:off x="254644" y="6453450"/>
            <a:ext cx="1269356" cy="365125"/>
          </a:xfrm>
          <a:prstGeom prst="rect">
            <a:avLst/>
          </a:prstGeom>
        </p:spPr>
        <p:txBody>
          <a:bodyPr anchor="ctr" anchorCtr="0"/>
          <a:lstStyle>
            <a:lvl1pPr algn="l">
              <a:defRPr sz="1200">
                <a:solidFill>
                  <a:schemeClr val="bg1"/>
                </a:solidFill>
              </a:defRPr>
            </a:lvl1pPr>
          </a:lstStyle>
          <a:p>
            <a:fld id="{CD071B8E-0DD7-5842-950E-3289D9FBABB1}" type="datetime4">
              <a:rPr lang="en-GB" smtClean="0"/>
              <a:pPr/>
              <a:t>27 August 2024</a:t>
            </a:fld>
            <a:endParaRPr lang="en-US" dirty="0"/>
          </a:p>
        </p:txBody>
      </p:sp>
      <p:sp>
        <p:nvSpPr>
          <p:cNvPr id="15" name="Footer Placeholder 4"/>
          <p:cNvSpPr>
            <a:spLocks noGrp="1"/>
          </p:cNvSpPr>
          <p:nvPr>
            <p:ph type="ftr" sz="quarter" idx="11"/>
          </p:nvPr>
        </p:nvSpPr>
        <p:spPr>
          <a:xfrm>
            <a:off x="1736202" y="6453450"/>
            <a:ext cx="6370899" cy="365125"/>
          </a:xfrm>
          <a:prstGeom prst="rect">
            <a:avLst/>
          </a:prstGeom>
        </p:spPr>
        <p:txBody>
          <a:bodyPr anchor="ctr"/>
          <a:lstStyle>
            <a:lvl1pPr algn="l">
              <a:defRPr sz="1200">
                <a:solidFill>
                  <a:schemeClr val="bg1"/>
                </a:solidFill>
              </a:defRPr>
            </a:lvl1pPr>
          </a:lstStyle>
          <a:p>
            <a:endParaRPr lang="en-US" dirty="0"/>
          </a:p>
        </p:txBody>
      </p:sp>
      <p:sp>
        <p:nvSpPr>
          <p:cNvPr id="16" name="Slide Number Placeholder 5"/>
          <p:cNvSpPr>
            <a:spLocks noGrp="1"/>
          </p:cNvSpPr>
          <p:nvPr>
            <p:ph type="sldNum" sz="quarter" idx="12"/>
          </p:nvPr>
        </p:nvSpPr>
        <p:spPr>
          <a:xfrm>
            <a:off x="8610600" y="6453449"/>
            <a:ext cx="3311324" cy="365125"/>
          </a:xfrm>
          <a:prstGeom prst="rect">
            <a:avLst/>
          </a:prstGeom>
        </p:spPr>
        <p:txBody>
          <a:bodyPr anchor="ctr" anchorCtr="0"/>
          <a:lstStyle>
            <a:lvl1pPr algn="r">
              <a:defRPr sz="1200">
                <a:solidFill>
                  <a:schemeClr val="bg1"/>
                </a:solidFill>
              </a:defRPr>
            </a:lvl1pPr>
          </a:lstStyle>
          <a:p>
            <a:fld id="{437794D7-DC86-9A4E-9C9F-0B324FE8876A}" type="slidenum">
              <a:rPr lang="en-US" smtClean="0"/>
              <a:pPr/>
              <a:t>‹#›</a:t>
            </a:fld>
            <a:endParaRPr lang="en-US" dirty="0"/>
          </a:p>
        </p:txBody>
      </p:sp>
      <p:graphicFrame>
        <p:nvGraphicFramePr>
          <p:cNvPr id="5" name="Chart 4"/>
          <p:cNvGraphicFramePr/>
          <p:nvPr userDrawn="1">
            <p:extLst>
              <p:ext uri="{D42A27DB-BD31-4B8C-83A1-F6EECF244321}">
                <p14:modId xmlns:p14="http://schemas.microsoft.com/office/powerpoint/2010/main" val="2047482558"/>
              </p:ext>
            </p:extLst>
          </p:nvPr>
        </p:nvGraphicFramePr>
        <p:xfrm>
          <a:off x="656863" y="901699"/>
          <a:ext cx="10515600" cy="5029202"/>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44956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584200" y="1028700"/>
            <a:ext cx="10871200" cy="706470"/>
          </a:xfrm>
          <a:prstGeom prst="rect">
            <a:avLst/>
          </a:prstGeom>
        </p:spPr>
        <p:txBody>
          <a:bodyPr/>
          <a:lstStyle>
            <a:lvl1pPr>
              <a:defRPr b="0">
                <a:solidFill>
                  <a:srgbClr val="69216A"/>
                </a:solidFill>
                <a:latin typeface="+mn-lt"/>
              </a:defRPr>
            </a:lvl1pPr>
          </a:lstStyle>
          <a:p>
            <a:r>
              <a:rPr lang="en-US"/>
              <a:t>Click to edit Master title style</a:t>
            </a:r>
          </a:p>
        </p:txBody>
      </p:sp>
      <p:graphicFrame>
        <p:nvGraphicFramePr>
          <p:cNvPr id="3" name="Table 2"/>
          <p:cNvGraphicFramePr>
            <a:graphicFrameLocks noGrp="1"/>
          </p:cNvGraphicFramePr>
          <p:nvPr userDrawn="1">
            <p:extLst>
              <p:ext uri="{D42A27DB-BD31-4B8C-83A1-F6EECF244321}">
                <p14:modId xmlns:p14="http://schemas.microsoft.com/office/powerpoint/2010/main" val="1951304287"/>
              </p:ext>
            </p:extLst>
          </p:nvPr>
        </p:nvGraphicFramePr>
        <p:xfrm>
          <a:off x="584200" y="1755840"/>
          <a:ext cx="10871200" cy="3971864"/>
        </p:xfrm>
        <a:graphic>
          <a:graphicData uri="http://schemas.openxmlformats.org/drawingml/2006/table">
            <a:tbl>
              <a:tblPr firstRow="1" bandRow="1">
                <a:tableStyleId>{5C22544A-7EE6-4342-B048-85BDC9FD1C3A}</a:tableStyleId>
              </a:tblPr>
              <a:tblGrid>
                <a:gridCol w="1358900">
                  <a:extLst>
                    <a:ext uri="{9D8B030D-6E8A-4147-A177-3AD203B41FA5}">
                      <a16:colId xmlns:a16="http://schemas.microsoft.com/office/drawing/2014/main" val="20000"/>
                    </a:ext>
                  </a:extLst>
                </a:gridCol>
                <a:gridCol w="1358900">
                  <a:extLst>
                    <a:ext uri="{9D8B030D-6E8A-4147-A177-3AD203B41FA5}">
                      <a16:colId xmlns:a16="http://schemas.microsoft.com/office/drawing/2014/main" val="20001"/>
                    </a:ext>
                  </a:extLst>
                </a:gridCol>
                <a:gridCol w="1358900">
                  <a:extLst>
                    <a:ext uri="{9D8B030D-6E8A-4147-A177-3AD203B41FA5}">
                      <a16:colId xmlns:a16="http://schemas.microsoft.com/office/drawing/2014/main" val="20002"/>
                    </a:ext>
                  </a:extLst>
                </a:gridCol>
                <a:gridCol w="1358900">
                  <a:extLst>
                    <a:ext uri="{9D8B030D-6E8A-4147-A177-3AD203B41FA5}">
                      <a16:colId xmlns:a16="http://schemas.microsoft.com/office/drawing/2014/main" val="20003"/>
                    </a:ext>
                  </a:extLst>
                </a:gridCol>
                <a:gridCol w="1358900">
                  <a:extLst>
                    <a:ext uri="{9D8B030D-6E8A-4147-A177-3AD203B41FA5}">
                      <a16:colId xmlns:a16="http://schemas.microsoft.com/office/drawing/2014/main" val="20004"/>
                    </a:ext>
                  </a:extLst>
                </a:gridCol>
                <a:gridCol w="1358900">
                  <a:extLst>
                    <a:ext uri="{9D8B030D-6E8A-4147-A177-3AD203B41FA5}">
                      <a16:colId xmlns:a16="http://schemas.microsoft.com/office/drawing/2014/main" val="20005"/>
                    </a:ext>
                  </a:extLst>
                </a:gridCol>
                <a:gridCol w="1358900">
                  <a:extLst>
                    <a:ext uri="{9D8B030D-6E8A-4147-A177-3AD203B41FA5}">
                      <a16:colId xmlns:a16="http://schemas.microsoft.com/office/drawing/2014/main" val="20006"/>
                    </a:ext>
                  </a:extLst>
                </a:gridCol>
                <a:gridCol w="1358900">
                  <a:extLst>
                    <a:ext uri="{9D8B030D-6E8A-4147-A177-3AD203B41FA5}">
                      <a16:colId xmlns:a16="http://schemas.microsoft.com/office/drawing/2014/main" val="20007"/>
                    </a:ext>
                  </a:extLst>
                </a:gridCol>
              </a:tblGrid>
              <a:tr h="450128">
                <a:tc>
                  <a:txBody>
                    <a:bodyPr/>
                    <a:lstStyle/>
                    <a:p>
                      <a:endParaRPr lang="en-US" dirty="0">
                        <a:solidFill>
                          <a:srgbClr val="9D739E"/>
                        </a:solidFill>
                      </a:endParaRPr>
                    </a:p>
                  </a:txBody>
                  <a:tcPr>
                    <a:solidFill>
                      <a:srgbClr val="9D739E"/>
                    </a:solidFill>
                  </a:tcPr>
                </a:tc>
                <a:tc>
                  <a:txBody>
                    <a:bodyPr/>
                    <a:lstStyle/>
                    <a:p>
                      <a:endParaRPr lang="en-US" dirty="0">
                        <a:solidFill>
                          <a:srgbClr val="9D739E"/>
                        </a:solidFill>
                      </a:endParaRPr>
                    </a:p>
                  </a:txBody>
                  <a:tcPr>
                    <a:solidFill>
                      <a:srgbClr val="9D739E"/>
                    </a:solidFill>
                  </a:tcPr>
                </a:tc>
                <a:tc>
                  <a:txBody>
                    <a:bodyPr/>
                    <a:lstStyle/>
                    <a:p>
                      <a:endParaRPr lang="en-US" dirty="0">
                        <a:solidFill>
                          <a:srgbClr val="9D739E"/>
                        </a:solidFill>
                      </a:endParaRPr>
                    </a:p>
                  </a:txBody>
                  <a:tcPr>
                    <a:solidFill>
                      <a:srgbClr val="9D739E"/>
                    </a:solidFill>
                  </a:tcPr>
                </a:tc>
                <a:tc>
                  <a:txBody>
                    <a:bodyPr/>
                    <a:lstStyle/>
                    <a:p>
                      <a:endParaRPr lang="en-US" dirty="0">
                        <a:solidFill>
                          <a:srgbClr val="9D739E"/>
                        </a:solidFill>
                      </a:endParaRPr>
                    </a:p>
                  </a:txBody>
                  <a:tcPr>
                    <a:solidFill>
                      <a:srgbClr val="9D739E"/>
                    </a:solidFill>
                  </a:tcPr>
                </a:tc>
                <a:tc>
                  <a:txBody>
                    <a:bodyPr/>
                    <a:lstStyle/>
                    <a:p>
                      <a:endParaRPr lang="en-US" dirty="0">
                        <a:solidFill>
                          <a:srgbClr val="9D739E"/>
                        </a:solidFill>
                      </a:endParaRPr>
                    </a:p>
                  </a:txBody>
                  <a:tcPr>
                    <a:solidFill>
                      <a:srgbClr val="9D739E"/>
                    </a:solidFill>
                  </a:tcPr>
                </a:tc>
                <a:tc>
                  <a:txBody>
                    <a:bodyPr/>
                    <a:lstStyle/>
                    <a:p>
                      <a:endParaRPr lang="en-US" dirty="0">
                        <a:solidFill>
                          <a:srgbClr val="9D739E"/>
                        </a:solidFill>
                      </a:endParaRPr>
                    </a:p>
                  </a:txBody>
                  <a:tcPr>
                    <a:solidFill>
                      <a:srgbClr val="9D739E"/>
                    </a:solidFill>
                  </a:tcPr>
                </a:tc>
                <a:tc>
                  <a:txBody>
                    <a:bodyPr/>
                    <a:lstStyle/>
                    <a:p>
                      <a:endParaRPr lang="en-US" dirty="0">
                        <a:solidFill>
                          <a:srgbClr val="9D739E"/>
                        </a:solidFill>
                      </a:endParaRPr>
                    </a:p>
                  </a:txBody>
                  <a:tcPr>
                    <a:solidFill>
                      <a:srgbClr val="9D739E"/>
                    </a:solidFill>
                  </a:tcPr>
                </a:tc>
                <a:tc>
                  <a:txBody>
                    <a:bodyPr/>
                    <a:lstStyle/>
                    <a:p>
                      <a:endParaRPr lang="en-US" dirty="0">
                        <a:solidFill>
                          <a:srgbClr val="9D739E"/>
                        </a:solidFill>
                      </a:endParaRPr>
                    </a:p>
                  </a:txBody>
                  <a:tcPr>
                    <a:solidFill>
                      <a:srgbClr val="9D739E"/>
                    </a:solidFill>
                  </a:tcPr>
                </a:tc>
                <a:extLst>
                  <a:ext uri="{0D108BD9-81ED-4DB2-BD59-A6C34878D82A}">
                    <a16:rowId xmlns:a16="http://schemas.microsoft.com/office/drawing/2014/main" val="10000"/>
                  </a:ext>
                </a:extLst>
              </a:tr>
              <a:tr h="391304">
                <a:tc>
                  <a:txBody>
                    <a:bodyPr/>
                    <a:lstStyle/>
                    <a:p>
                      <a:endParaRPr lang="en-US" dirty="0"/>
                    </a:p>
                  </a:txBody>
                  <a:tcPr>
                    <a:solidFill>
                      <a:srgbClr val="E8DEE6"/>
                    </a:solidFill>
                  </a:tcPr>
                </a:tc>
                <a:tc>
                  <a:txBody>
                    <a:bodyPr/>
                    <a:lstStyle/>
                    <a:p>
                      <a:endParaRPr lang="en-US" dirty="0"/>
                    </a:p>
                  </a:txBody>
                  <a:tcPr>
                    <a:solidFill>
                      <a:srgbClr val="E8DEE6"/>
                    </a:solidFill>
                  </a:tcPr>
                </a:tc>
                <a:tc>
                  <a:txBody>
                    <a:bodyPr/>
                    <a:lstStyle/>
                    <a:p>
                      <a:endParaRPr lang="en-US" dirty="0"/>
                    </a:p>
                  </a:txBody>
                  <a:tcPr>
                    <a:solidFill>
                      <a:srgbClr val="E8DEE6"/>
                    </a:solidFill>
                  </a:tcPr>
                </a:tc>
                <a:tc>
                  <a:txBody>
                    <a:bodyPr/>
                    <a:lstStyle/>
                    <a:p>
                      <a:endParaRPr lang="en-US" dirty="0"/>
                    </a:p>
                  </a:txBody>
                  <a:tcPr>
                    <a:solidFill>
                      <a:srgbClr val="E8DEE6"/>
                    </a:solidFill>
                  </a:tcPr>
                </a:tc>
                <a:tc>
                  <a:txBody>
                    <a:bodyPr/>
                    <a:lstStyle/>
                    <a:p>
                      <a:endParaRPr lang="en-US" dirty="0"/>
                    </a:p>
                  </a:txBody>
                  <a:tcPr>
                    <a:solidFill>
                      <a:srgbClr val="E8DEE6"/>
                    </a:solidFill>
                  </a:tcPr>
                </a:tc>
                <a:tc>
                  <a:txBody>
                    <a:bodyPr/>
                    <a:lstStyle/>
                    <a:p>
                      <a:endParaRPr lang="en-US" dirty="0"/>
                    </a:p>
                  </a:txBody>
                  <a:tcPr>
                    <a:solidFill>
                      <a:srgbClr val="E8DEE6"/>
                    </a:solidFill>
                  </a:tcPr>
                </a:tc>
                <a:tc>
                  <a:txBody>
                    <a:bodyPr/>
                    <a:lstStyle/>
                    <a:p>
                      <a:endParaRPr lang="en-US" dirty="0"/>
                    </a:p>
                  </a:txBody>
                  <a:tcPr>
                    <a:solidFill>
                      <a:srgbClr val="E8DEE6"/>
                    </a:solidFill>
                  </a:tcPr>
                </a:tc>
                <a:tc>
                  <a:txBody>
                    <a:bodyPr/>
                    <a:lstStyle/>
                    <a:p>
                      <a:endParaRPr lang="en-US" dirty="0"/>
                    </a:p>
                  </a:txBody>
                  <a:tcPr>
                    <a:solidFill>
                      <a:srgbClr val="E8DEE6"/>
                    </a:solidFill>
                  </a:tcPr>
                </a:tc>
                <a:extLst>
                  <a:ext uri="{0D108BD9-81ED-4DB2-BD59-A6C34878D82A}">
                    <a16:rowId xmlns:a16="http://schemas.microsoft.com/office/drawing/2014/main" val="10001"/>
                  </a:ext>
                </a:extLst>
              </a:tr>
              <a:tr h="391304">
                <a:tc>
                  <a:txBody>
                    <a:bodyPr/>
                    <a:lstStyle/>
                    <a:p>
                      <a:endParaRPr lang="en-US" dirty="0"/>
                    </a:p>
                  </a:txBody>
                  <a:tcPr>
                    <a:solidFill>
                      <a:srgbClr val="F0E9EE"/>
                    </a:solidFill>
                  </a:tcPr>
                </a:tc>
                <a:tc>
                  <a:txBody>
                    <a:bodyPr/>
                    <a:lstStyle/>
                    <a:p>
                      <a:endParaRPr lang="en-US" dirty="0"/>
                    </a:p>
                  </a:txBody>
                  <a:tcPr>
                    <a:solidFill>
                      <a:srgbClr val="F0E9EE"/>
                    </a:solidFill>
                  </a:tcPr>
                </a:tc>
                <a:tc>
                  <a:txBody>
                    <a:bodyPr/>
                    <a:lstStyle/>
                    <a:p>
                      <a:endParaRPr lang="en-US" dirty="0"/>
                    </a:p>
                  </a:txBody>
                  <a:tcPr>
                    <a:solidFill>
                      <a:srgbClr val="F0E9EE"/>
                    </a:solidFill>
                  </a:tcPr>
                </a:tc>
                <a:tc>
                  <a:txBody>
                    <a:bodyPr/>
                    <a:lstStyle/>
                    <a:p>
                      <a:endParaRPr lang="en-US" dirty="0"/>
                    </a:p>
                  </a:txBody>
                  <a:tcPr>
                    <a:solidFill>
                      <a:srgbClr val="F0E9EE"/>
                    </a:solidFill>
                  </a:tcPr>
                </a:tc>
                <a:tc>
                  <a:txBody>
                    <a:bodyPr/>
                    <a:lstStyle/>
                    <a:p>
                      <a:endParaRPr lang="en-US" dirty="0"/>
                    </a:p>
                  </a:txBody>
                  <a:tcPr>
                    <a:solidFill>
                      <a:srgbClr val="F0E9EE"/>
                    </a:solidFill>
                  </a:tcPr>
                </a:tc>
                <a:tc>
                  <a:txBody>
                    <a:bodyPr/>
                    <a:lstStyle/>
                    <a:p>
                      <a:endParaRPr lang="en-US" dirty="0"/>
                    </a:p>
                  </a:txBody>
                  <a:tcPr>
                    <a:solidFill>
                      <a:srgbClr val="F0E9EE"/>
                    </a:solidFill>
                  </a:tcPr>
                </a:tc>
                <a:tc>
                  <a:txBody>
                    <a:bodyPr/>
                    <a:lstStyle/>
                    <a:p>
                      <a:endParaRPr lang="en-US" dirty="0"/>
                    </a:p>
                  </a:txBody>
                  <a:tcPr>
                    <a:solidFill>
                      <a:srgbClr val="F0E9EE"/>
                    </a:solidFill>
                  </a:tcPr>
                </a:tc>
                <a:tc>
                  <a:txBody>
                    <a:bodyPr/>
                    <a:lstStyle/>
                    <a:p>
                      <a:endParaRPr lang="en-US" dirty="0"/>
                    </a:p>
                  </a:txBody>
                  <a:tcPr>
                    <a:solidFill>
                      <a:srgbClr val="F0E9EE"/>
                    </a:solidFill>
                  </a:tcPr>
                </a:tc>
                <a:extLst>
                  <a:ext uri="{0D108BD9-81ED-4DB2-BD59-A6C34878D82A}">
                    <a16:rowId xmlns:a16="http://schemas.microsoft.com/office/drawing/2014/main" val="10002"/>
                  </a:ext>
                </a:extLst>
              </a:tr>
              <a:tr h="391304">
                <a:tc>
                  <a:txBody>
                    <a:bodyPr/>
                    <a:lstStyle/>
                    <a:p>
                      <a:endParaRPr lang="en-US" dirty="0"/>
                    </a:p>
                  </a:txBody>
                  <a:tcPr>
                    <a:solidFill>
                      <a:srgbClr val="E8DEE6"/>
                    </a:solidFill>
                  </a:tcPr>
                </a:tc>
                <a:tc>
                  <a:txBody>
                    <a:bodyPr/>
                    <a:lstStyle/>
                    <a:p>
                      <a:endParaRPr lang="en-US" dirty="0"/>
                    </a:p>
                  </a:txBody>
                  <a:tcPr>
                    <a:solidFill>
                      <a:srgbClr val="E8DEE6"/>
                    </a:solidFill>
                  </a:tcPr>
                </a:tc>
                <a:tc>
                  <a:txBody>
                    <a:bodyPr/>
                    <a:lstStyle/>
                    <a:p>
                      <a:endParaRPr lang="en-US" dirty="0"/>
                    </a:p>
                  </a:txBody>
                  <a:tcPr>
                    <a:solidFill>
                      <a:srgbClr val="E8DEE6"/>
                    </a:solidFill>
                  </a:tcPr>
                </a:tc>
                <a:tc>
                  <a:txBody>
                    <a:bodyPr/>
                    <a:lstStyle/>
                    <a:p>
                      <a:endParaRPr lang="en-US" dirty="0"/>
                    </a:p>
                  </a:txBody>
                  <a:tcPr>
                    <a:solidFill>
                      <a:srgbClr val="E8DEE6"/>
                    </a:solidFill>
                  </a:tcPr>
                </a:tc>
                <a:tc>
                  <a:txBody>
                    <a:bodyPr/>
                    <a:lstStyle/>
                    <a:p>
                      <a:endParaRPr lang="en-US" dirty="0"/>
                    </a:p>
                  </a:txBody>
                  <a:tcPr>
                    <a:solidFill>
                      <a:srgbClr val="E8DEE6"/>
                    </a:solidFill>
                  </a:tcPr>
                </a:tc>
                <a:tc>
                  <a:txBody>
                    <a:bodyPr/>
                    <a:lstStyle/>
                    <a:p>
                      <a:endParaRPr lang="en-US" dirty="0"/>
                    </a:p>
                  </a:txBody>
                  <a:tcPr>
                    <a:solidFill>
                      <a:srgbClr val="E8DEE6"/>
                    </a:solidFill>
                  </a:tcPr>
                </a:tc>
                <a:tc>
                  <a:txBody>
                    <a:bodyPr/>
                    <a:lstStyle/>
                    <a:p>
                      <a:endParaRPr lang="en-US" dirty="0"/>
                    </a:p>
                  </a:txBody>
                  <a:tcPr>
                    <a:solidFill>
                      <a:srgbClr val="E8DEE6"/>
                    </a:solidFill>
                  </a:tcPr>
                </a:tc>
                <a:tc>
                  <a:txBody>
                    <a:bodyPr/>
                    <a:lstStyle/>
                    <a:p>
                      <a:endParaRPr lang="en-US" dirty="0"/>
                    </a:p>
                  </a:txBody>
                  <a:tcPr>
                    <a:solidFill>
                      <a:srgbClr val="E8DEE6"/>
                    </a:solidFill>
                  </a:tcPr>
                </a:tc>
                <a:extLst>
                  <a:ext uri="{0D108BD9-81ED-4DB2-BD59-A6C34878D82A}">
                    <a16:rowId xmlns:a16="http://schemas.microsoft.com/office/drawing/2014/main" val="10003"/>
                  </a:ext>
                </a:extLst>
              </a:tr>
              <a:tr h="391304">
                <a:tc>
                  <a:txBody>
                    <a:bodyPr/>
                    <a:lstStyle/>
                    <a:p>
                      <a:endParaRPr lang="en-US" dirty="0"/>
                    </a:p>
                  </a:txBody>
                  <a:tcPr>
                    <a:solidFill>
                      <a:srgbClr val="F0E9EE"/>
                    </a:solidFill>
                  </a:tcPr>
                </a:tc>
                <a:tc>
                  <a:txBody>
                    <a:bodyPr/>
                    <a:lstStyle/>
                    <a:p>
                      <a:endParaRPr lang="en-US" dirty="0"/>
                    </a:p>
                  </a:txBody>
                  <a:tcPr>
                    <a:solidFill>
                      <a:srgbClr val="F0E9EE"/>
                    </a:solidFill>
                  </a:tcPr>
                </a:tc>
                <a:tc>
                  <a:txBody>
                    <a:bodyPr/>
                    <a:lstStyle/>
                    <a:p>
                      <a:endParaRPr lang="en-US" dirty="0"/>
                    </a:p>
                  </a:txBody>
                  <a:tcPr>
                    <a:solidFill>
                      <a:srgbClr val="F0E9EE"/>
                    </a:solidFill>
                  </a:tcPr>
                </a:tc>
                <a:tc>
                  <a:txBody>
                    <a:bodyPr/>
                    <a:lstStyle/>
                    <a:p>
                      <a:endParaRPr lang="en-US" dirty="0"/>
                    </a:p>
                  </a:txBody>
                  <a:tcPr>
                    <a:solidFill>
                      <a:srgbClr val="F0E9EE"/>
                    </a:solidFill>
                  </a:tcPr>
                </a:tc>
                <a:tc>
                  <a:txBody>
                    <a:bodyPr/>
                    <a:lstStyle/>
                    <a:p>
                      <a:endParaRPr lang="en-US" dirty="0"/>
                    </a:p>
                  </a:txBody>
                  <a:tcPr>
                    <a:solidFill>
                      <a:srgbClr val="F0E9EE"/>
                    </a:solidFill>
                  </a:tcPr>
                </a:tc>
                <a:tc>
                  <a:txBody>
                    <a:bodyPr/>
                    <a:lstStyle/>
                    <a:p>
                      <a:endParaRPr lang="en-US" dirty="0"/>
                    </a:p>
                  </a:txBody>
                  <a:tcPr>
                    <a:solidFill>
                      <a:srgbClr val="F0E9EE"/>
                    </a:solidFill>
                  </a:tcPr>
                </a:tc>
                <a:tc>
                  <a:txBody>
                    <a:bodyPr/>
                    <a:lstStyle/>
                    <a:p>
                      <a:endParaRPr lang="en-US" dirty="0"/>
                    </a:p>
                  </a:txBody>
                  <a:tcPr>
                    <a:solidFill>
                      <a:srgbClr val="F0E9EE"/>
                    </a:solidFill>
                  </a:tcPr>
                </a:tc>
                <a:tc>
                  <a:txBody>
                    <a:bodyPr/>
                    <a:lstStyle/>
                    <a:p>
                      <a:endParaRPr lang="en-US" dirty="0"/>
                    </a:p>
                  </a:txBody>
                  <a:tcPr>
                    <a:solidFill>
                      <a:srgbClr val="F0E9EE"/>
                    </a:solidFill>
                  </a:tcPr>
                </a:tc>
                <a:extLst>
                  <a:ext uri="{0D108BD9-81ED-4DB2-BD59-A6C34878D82A}">
                    <a16:rowId xmlns:a16="http://schemas.microsoft.com/office/drawing/2014/main" val="10004"/>
                  </a:ext>
                </a:extLst>
              </a:tr>
              <a:tr h="391304">
                <a:tc>
                  <a:txBody>
                    <a:bodyPr/>
                    <a:lstStyle/>
                    <a:p>
                      <a:endParaRPr lang="en-US" dirty="0"/>
                    </a:p>
                  </a:txBody>
                  <a:tcPr>
                    <a:solidFill>
                      <a:srgbClr val="E8DEE6"/>
                    </a:solidFill>
                  </a:tcPr>
                </a:tc>
                <a:tc>
                  <a:txBody>
                    <a:bodyPr/>
                    <a:lstStyle/>
                    <a:p>
                      <a:endParaRPr lang="en-US" dirty="0"/>
                    </a:p>
                  </a:txBody>
                  <a:tcPr>
                    <a:solidFill>
                      <a:srgbClr val="E8DEE6"/>
                    </a:solidFill>
                  </a:tcPr>
                </a:tc>
                <a:tc>
                  <a:txBody>
                    <a:bodyPr/>
                    <a:lstStyle/>
                    <a:p>
                      <a:endParaRPr lang="en-US" dirty="0"/>
                    </a:p>
                  </a:txBody>
                  <a:tcPr>
                    <a:solidFill>
                      <a:srgbClr val="E8DEE6"/>
                    </a:solidFill>
                  </a:tcPr>
                </a:tc>
                <a:tc>
                  <a:txBody>
                    <a:bodyPr/>
                    <a:lstStyle/>
                    <a:p>
                      <a:endParaRPr lang="en-US" dirty="0"/>
                    </a:p>
                  </a:txBody>
                  <a:tcPr>
                    <a:solidFill>
                      <a:srgbClr val="E8DEE6"/>
                    </a:solidFill>
                  </a:tcPr>
                </a:tc>
                <a:tc>
                  <a:txBody>
                    <a:bodyPr/>
                    <a:lstStyle/>
                    <a:p>
                      <a:endParaRPr lang="en-US" dirty="0"/>
                    </a:p>
                  </a:txBody>
                  <a:tcPr>
                    <a:solidFill>
                      <a:srgbClr val="E8DEE6"/>
                    </a:solidFill>
                  </a:tcPr>
                </a:tc>
                <a:tc>
                  <a:txBody>
                    <a:bodyPr/>
                    <a:lstStyle/>
                    <a:p>
                      <a:endParaRPr lang="en-US" dirty="0"/>
                    </a:p>
                  </a:txBody>
                  <a:tcPr>
                    <a:solidFill>
                      <a:srgbClr val="E8DEE6"/>
                    </a:solidFill>
                  </a:tcPr>
                </a:tc>
                <a:tc>
                  <a:txBody>
                    <a:bodyPr/>
                    <a:lstStyle/>
                    <a:p>
                      <a:endParaRPr lang="en-US" dirty="0"/>
                    </a:p>
                  </a:txBody>
                  <a:tcPr>
                    <a:solidFill>
                      <a:srgbClr val="E8DEE6"/>
                    </a:solidFill>
                  </a:tcPr>
                </a:tc>
                <a:tc>
                  <a:txBody>
                    <a:bodyPr/>
                    <a:lstStyle/>
                    <a:p>
                      <a:endParaRPr lang="en-US" dirty="0"/>
                    </a:p>
                  </a:txBody>
                  <a:tcPr>
                    <a:solidFill>
                      <a:srgbClr val="E8DEE6"/>
                    </a:solidFill>
                  </a:tcPr>
                </a:tc>
                <a:extLst>
                  <a:ext uri="{0D108BD9-81ED-4DB2-BD59-A6C34878D82A}">
                    <a16:rowId xmlns:a16="http://schemas.microsoft.com/office/drawing/2014/main" val="10005"/>
                  </a:ext>
                </a:extLst>
              </a:tr>
              <a:tr h="391304">
                <a:tc>
                  <a:txBody>
                    <a:bodyPr/>
                    <a:lstStyle/>
                    <a:p>
                      <a:endParaRPr lang="en-US" dirty="0"/>
                    </a:p>
                  </a:txBody>
                  <a:tcPr>
                    <a:solidFill>
                      <a:srgbClr val="F0E9EE"/>
                    </a:solidFill>
                  </a:tcPr>
                </a:tc>
                <a:tc>
                  <a:txBody>
                    <a:bodyPr/>
                    <a:lstStyle/>
                    <a:p>
                      <a:endParaRPr lang="en-US" dirty="0"/>
                    </a:p>
                  </a:txBody>
                  <a:tcPr>
                    <a:solidFill>
                      <a:srgbClr val="F0E9EE"/>
                    </a:solidFill>
                  </a:tcPr>
                </a:tc>
                <a:tc>
                  <a:txBody>
                    <a:bodyPr/>
                    <a:lstStyle/>
                    <a:p>
                      <a:endParaRPr lang="en-US" dirty="0"/>
                    </a:p>
                  </a:txBody>
                  <a:tcPr>
                    <a:solidFill>
                      <a:srgbClr val="F0E9EE"/>
                    </a:solidFill>
                  </a:tcPr>
                </a:tc>
                <a:tc>
                  <a:txBody>
                    <a:bodyPr/>
                    <a:lstStyle/>
                    <a:p>
                      <a:endParaRPr lang="en-US" dirty="0"/>
                    </a:p>
                  </a:txBody>
                  <a:tcPr>
                    <a:solidFill>
                      <a:srgbClr val="F0E9EE"/>
                    </a:solidFill>
                  </a:tcPr>
                </a:tc>
                <a:tc>
                  <a:txBody>
                    <a:bodyPr/>
                    <a:lstStyle/>
                    <a:p>
                      <a:endParaRPr lang="en-US" dirty="0"/>
                    </a:p>
                  </a:txBody>
                  <a:tcPr>
                    <a:solidFill>
                      <a:srgbClr val="F0E9EE"/>
                    </a:solidFill>
                  </a:tcPr>
                </a:tc>
                <a:tc>
                  <a:txBody>
                    <a:bodyPr/>
                    <a:lstStyle/>
                    <a:p>
                      <a:endParaRPr lang="en-US" dirty="0"/>
                    </a:p>
                  </a:txBody>
                  <a:tcPr>
                    <a:solidFill>
                      <a:srgbClr val="F0E9EE"/>
                    </a:solidFill>
                  </a:tcPr>
                </a:tc>
                <a:tc>
                  <a:txBody>
                    <a:bodyPr/>
                    <a:lstStyle/>
                    <a:p>
                      <a:endParaRPr lang="en-US" dirty="0"/>
                    </a:p>
                  </a:txBody>
                  <a:tcPr>
                    <a:solidFill>
                      <a:srgbClr val="F0E9EE"/>
                    </a:solidFill>
                  </a:tcPr>
                </a:tc>
                <a:tc>
                  <a:txBody>
                    <a:bodyPr/>
                    <a:lstStyle/>
                    <a:p>
                      <a:endParaRPr lang="en-US" dirty="0"/>
                    </a:p>
                  </a:txBody>
                  <a:tcPr>
                    <a:solidFill>
                      <a:srgbClr val="F0E9EE"/>
                    </a:solidFill>
                  </a:tcPr>
                </a:tc>
                <a:extLst>
                  <a:ext uri="{0D108BD9-81ED-4DB2-BD59-A6C34878D82A}">
                    <a16:rowId xmlns:a16="http://schemas.microsoft.com/office/drawing/2014/main" val="10006"/>
                  </a:ext>
                </a:extLst>
              </a:tr>
              <a:tr h="391304">
                <a:tc>
                  <a:txBody>
                    <a:bodyPr/>
                    <a:lstStyle/>
                    <a:p>
                      <a:endParaRPr lang="en-US" dirty="0"/>
                    </a:p>
                  </a:txBody>
                  <a:tcPr>
                    <a:solidFill>
                      <a:srgbClr val="E8DEE6"/>
                    </a:solidFill>
                  </a:tcPr>
                </a:tc>
                <a:tc>
                  <a:txBody>
                    <a:bodyPr/>
                    <a:lstStyle/>
                    <a:p>
                      <a:endParaRPr lang="en-US" dirty="0"/>
                    </a:p>
                  </a:txBody>
                  <a:tcPr>
                    <a:solidFill>
                      <a:srgbClr val="E8DEE6"/>
                    </a:solidFill>
                  </a:tcPr>
                </a:tc>
                <a:tc>
                  <a:txBody>
                    <a:bodyPr/>
                    <a:lstStyle/>
                    <a:p>
                      <a:endParaRPr lang="en-US" dirty="0"/>
                    </a:p>
                  </a:txBody>
                  <a:tcPr>
                    <a:solidFill>
                      <a:srgbClr val="E8DEE6"/>
                    </a:solidFill>
                  </a:tcPr>
                </a:tc>
                <a:tc>
                  <a:txBody>
                    <a:bodyPr/>
                    <a:lstStyle/>
                    <a:p>
                      <a:endParaRPr lang="en-US" dirty="0"/>
                    </a:p>
                  </a:txBody>
                  <a:tcPr>
                    <a:solidFill>
                      <a:srgbClr val="E8DEE6"/>
                    </a:solidFill>
                  </a:tcPr>
                </a:tc>
                <a:tc>
                  <a:txBody>
                    <a:bodyPr/>
                    <a:lstStyle/>
                    <a:p>
                      <a:endParaRPr lang="en-US" dirty="0"/>
                    </a:p>
                  </a:txBody>
                  <a:tcPr>
                    <a:solidFill>
                      <a:srgbClr val="E8DEE6"/>
                    </a:solidFill>
                  </a:tcPr>
                </a:tc>
                <a:tc>
                  <a:txBody>
                    <a:bodyPr/>
                    <a:lstStyle/>
                    <a:p>
                      <a:endParaRPr lang="en-US" dirty="0"/>
                    </a:p>
                  </a:txBody>
                  <a:tcPr>
                    <a:solidFill>
                      <a:srgbClr val="E8DEE6"/>
                    </a:solidFill>
                  </a:tcPr>
                </a:tc>
                <a:tc>
                  <a:txBody>
                    <a:bodyPr/>
                    <a:lstStyle/>
                    <a:p>
                      <a:endParaRPr lang="en-US" dirty="0"/>
                    </a:p>
                  </a:txBody>
                  <a:tcPr>
                    <a:solidFill>
                      <a:srgbClr val="E8DEE6"/>
                    </a:solidFill>
                  </a:tcPr>
                </a:tc>
                <a:tc>
                  <a:txBody>
                    <a:bodyPr/>
                    <a:lstStyle/>
                    <a:p>
                      <a:endParaRPr lang="en-US" dirty="0"/>
                    </a:p>
                  </a:txBody>
                  <a:tcPr>
                    <a:solidFill>
                      <a:srgbClr val="E8DEE6"/>
                    </a:solidFill>
                  </a:tcPr>
                </a:tc>
                <a:extLst>
                  <a:ext uri="{0D108BD9-81ED-4DB2-BD59-A6C34878D82A}">
                    <a16:rowId xmlns:a16="http://schemas.microsoft.com/office/drawing/2014/main" val="10007"/>
                  </a:ext>
                </a:extLst>
              </a:tr>
              <a:tr h="391304">
                <a:tc>
                  <a:txBody>
                    <a:bodyPr/>
                    <a:lstStyle/>
                    <a:p>
                      <a:endParaRPr lang="en-US" dirty="0"/>
                    </a:p>
                  </a:txBody>
                  <a:tcPr>
                    <a:solidFill>
                      <a:srgbClr val="F0E9EE"/>
                    </a:solidFill>
                  </a:tcPr>
                </a:tc>
                <a:tc>
                  <a:txBody>
                    <a:bodyPr/>
                    <a:lstStyle/>
                    <a:p>
                      <a:endParaRPr lang="en-US" dirty="0"/>
                    </a:p>
                  </a:txBody>
                  <a:tcPr>
                    <a:solidFill>
                      <a:srgbClr val="F0E9EE"/>
                    </a:solidFill>
                  </a:tcPr>
                </a:tc>
                <a:tc>
                  <a:txBody>
                    <a:bodyPr/>
                    <a:lstStyle/>
                    <a:p>
                      <a:endParaRPr lang="en-US" dirty="0"/>
                    </a:p>
                  </a:txBody>
                  <a:tcPr>
                    <a:solidFill>
                      <a:srgbClr val="F0E9EE"/>
                    </a:solidFill>
                  </a:tcPr>
                </a:tc>
                <a:tc>
                  <a:txBody>
                    <a:bodyPr/>
                    <a:lstStyle/>
                    <a:p>
                      <a:endParaRPr lang="en-US" dirty="0"/>
                    </a:p>
                  </a:txBody>
                  <a:tcPr>
                    <a:solidFill>
                      <a:srgbClr val="F0E9EE"/>
                    </a:solidFill>
                  </a:tcPr>
                </a:tc>
                <a:tc>
                  <a:txBody>
                    <a:bodyPr/>
                    <a:lstStyle/>
                    <a:p>
                      <a:endParaRPr lang="en-US" dirty="0"/>
                    </a:p>
                  </a:txBody>
                  <a:tcPr>
                    <a:solidFill>
                      <a:srgbClr val="F0E9EE"/>
                    </a:solidFill>
                  </a:tcPr>
                </a:tc>
                <a:tc>
                  <a:txBody>
                    <a:bodyPr/>
                    <a:lstStyle/>
                    <a:p>
                      <a:endParaRPr lang="en-US" dirty="0"/>
                    </a:p>
                  </a:txBody>
                  <a:tcPr>
                    <a:solidFill>
                      <a:srgbClr val="F0E9EE"/>
                    </a:solidFill>
                  </a:tcPr>
                </a:tc>
                <a:tc>
                  <a:txBody>
                    <a:bodyPr/>
                    <a:lstStyle/>
                    <a:p>
                      <a:endParaRPr lang="en-US" dirty="0"/>
                    </a:p>
                  </a:txBody>
                  <a:tcPr>
                    <a:solidFill>
                      <a:srgbClr val="F0E9EE"/>
                    </a:solidFill>
                  </a:tcPr>
                </a:tc>
                <a:tc>
                  <a:txBody>
                    <a:bodyPr/>
                    <a:lstStyle/>
                    <a:p>
                      <a:endParaRPr lang="en-US" dirty="0"/>
                    </a:p>
                  </a:txBody>
                  <a:tcPr>
                    <a:solidFill>
                      <a:srgbClr val="F0E9EE"/>
                    </a:solidFill>
                  </a:tcPr>
                </a:tc>
                <a:extLst>
                  <a:ext uri="{0D108BD9-81ED-4DB2-BD59-A6C34878D82A}">
                    <a16:rowId xmlns:a16="http://schemas.microsoft.com/office/drawing/2014/main" val="10008"/>
                  </a:ext>
                </a:extLst>
              </a:tr>
              <a:tr h="391304">
                <a:tc>
                  <a:txBody>
                    <a:bodyPr/>
                    <a:lstStyle/>
                    <a:p>
                      <a:endParaRPr lang="en-US" dirty="0"/>
                    </a:p>
                  </a:txBody>
                  <a:tcPr>
                    <a:solidFill>
                      <a:srgbClr val="E8DEE6"/>
                    </a:solidFill>
                  </a:tcPr>
                </a:tc>
                <a:tc>
                  <a:txBody>
                    <a:bodyPr/>
                    <a:lstStyle/>
                    <a:p>
                      <a:endParaRPr lang="en-US" dirty="0"/>
                    </a:p>
                  </a:txBody>
                  <a:tcPr>
                    <a:solidFill>
                      <a:srgbClr val="E8DEE6"/>
                    </a:solidFill>
                  </a:tcPr>
                </a:tc>
                <a:tc>
                  <a:txBody>
                    <a:bodyPr/>
                    <a:lstStyle/>
                    <a:p>
                      <a:endParaRPr lang="en-US" dirty="0"/>
                    </a:p>
                  </a:txBody>
                  <a:tcPr>
                    <a:solidFill>
                      <a:srgbClr val="E8DEE6"/>
                    </a:solidFill>
                  </a:tcPr>
                </a:tc>
                <a:tc>
                  <a:txBody>
                    <a:bodyPr/>
                    <a:lstStyle/>
                    <a:p>
                      <a:endParaRPr lang="en-US" dirty="0"/>
                    </a:p>
                  </a:txBody>
                  <a:tcPr>
                    <a:solidFill>
                      <a:srgbClr val="E8DEE6"/>
                    </a:solidFill>
                  </a:tcPr>
                </a:tc>
                <a:tc>
                  <a:txBody>
                    <a:bodyPr/>
                    <a:lstStyle/>
                    <a:p>
                      <a:endParaRPr lang="en-US" dirty="0"/>
                    </a:p>
                  </a:txBody>
                  <a:tcPr>
                    <a:solidFill>
                      <a:srgbClr val="E8DEE6"/>
                    </a:solidFill>
                  </a:tcPr>
                </a:tc>
                <a:tc>
                  <a:txBody>
                    <a:bodyPr/>
                    <a:lstStyle/>
                    <a:p>
                      <a:endParaRPr lang="en-US" dirty="0"/>
                    </a:p>
                  </a:txBody>
                  <a:tcPr>
                    <a:solidFill>
                      <a:srgbClr val="E8DEE6"/>
                    </a:solidFill>
                  </a:tcPr>
                </a:tc>
                <a:tc>
                  <a:txBody>
                    <a:bodyPr/>
                    <a:lstStyle/>
                    <a:p>
                      <a:endParaRPr lang="en-US" dirty="0"/>
                    </a:p>
                  </a:txBody>
                  <a:tcPr>
                    <a:solidFill>
                      <a:srgbClr val="E8DEE6"/>
                    </a:solidFill>
                  </a:tcPr>
                </a:tc>
                <a:tc>
                  <a:txBody>
                    <a:bodyPr/>
                    <a:lstStyle/>
                    <a:p>
                      <a:endParaRPr lang="en-US" dirty="0"/>
                    </a:p>
                  </a:txBody>
                  <a:tcPr>
                    <a:solidFill>
                      <a:srgbClr val="E8DEE6"/>
                    </a:solidFill>
                  </a:tcPr>
                </a:tc>
                <a:extLst>
                  <a:ext uri="{0D108BD9-81ED-4DB2-BD59-A6C34878D82A}">
                    <a16:rowId xmlns:a16="http://schemas.microsoft.com/office/drawing/2014/main" val="10009"/>
                  </a:ext>
                </a:extLst>
              </a:tr>
            </a:tbl>
          </a:graphicData>
        </a:graphic>
      </p:graphicFrame>
      <p:sp>
        <p:nvSpPr>
          <p:cNvPr id="4" name="Date Placeholder 3"/>
          <p:cNvSpPr>
            <a:spLocks noGrp="1"/>
          </p:cNvSpPr>
          <p:nvPr>
            <p:ph type="dt" sz="half" idx="10"/>
          </p:nvPr>
        </p:nvSpPr>
        <p:spPr>
          <a:xfrm>
            <a:off x="254644" y="6453450"/>
            <a:ext cx="1269356" cy="365125"/>
          </a:xfrm>
          <a:prstGeom prst="rect">
            <a:avLst/>
          </a:prstGeom>
        </p:spPr>
        <p:txBody>
          <a:bodyPr anchor="ctr" anchorCtr="0"/>
          <a:lstStyle>
            <a:lvl1pPr algn="l">
              <a:defRPr sz="1200">
                <a:solidFill>
                  <a:schemeClr val="bg1"/>
                </a:solidFill>
              </a:defRPr>
            </a:lvl1pPr>
          </a:lstStyle>
          <a:p>
            <a:fld id="{CD071B8E-0DD7-5842-950E-3289D9FBABB1}" type="datetime4">
              <a:rPr lang="en-GB" smtClean="0"/>
              <a:pPr/>
              <a:t>27 August 2024</a:t>
            </a:fld>
            <a:endParaRPr lang="en-US" dirty="0"/>
          </a:p>
        </p:txBody>
      </p:sp>
      <p:sp>
        <p:nvSpPr>
          <p:cNvPr id="5" name="Footer Placeholder 4"/>
          <p:cNvSpPr>
            <a:spLocks noGrp="1"/>
          </p:cNvSpPr>
          <p:nvPr>
            <p:ph type="ftr" sz="quarter" idx="11"/>
          </p:nvPr>
        </p:nvSpPr>
        <p:spPr>
          <a:xfrm>
            <a:off x="1736202" y="6453450"/>
            <a:ext cx="6370899" cy="365125"/>
          </a:xfrm>
          <a:prstGeom prst="rect">
            <a:avLst/>
          </a:prstGeom>
        </p:spPr>
        <p:txBody>
          <a:bodyPr anchor="ctr"/>
          <a:lstStyle>
            <a:lvl1pPr algn="l">
              <a:defRPr sz="1200">
                <a:solidFill>
                  <a:schemeClr val="bg1"/>
                </a:solidFill>
              </a:defRPr>
            </a:lvl1pPr>
          </a:lstStyle>
          <a:p>
            <a:endParaRPr lang="en-US" dirty="0"/>
          </a:p>
        </p:txBody>
      </p:sp>
      <p:sp>
        <p:nvSpPr>
          <p:cNvPr id="6" name="Slide Number Placeholder 5"/>
          <p:cNvSpPr>
            <a:spLocks noGrp="1"/>
          </p:cNvSpPr>
          <p:nvPr>
            <p:ph type="sldNum" sz="quarter" idx="12"/>
          </p:nvPr>
        </p:nvSpPr>
        <p:spPr>
          <a:xfrm>
            <a:off x="8610600" y="6453449"/>
            <a:ext cx="3311324" cy="365125"/>
          </a:xfrm>
          <a:prstGeom prst="rect">
            <a:avLst/>
          </a:prstGeom>
        </p:spPr>
        <p:txBody>
          <a:bodyPr anchor="ctr" anchorCtr="0"/>
          <a:lstStyle>
            <a:lvl1pPr algn="r">
              <a:defRPr sz="1200">
                <a:solidFill>
                  <a:schemeClr val="bg1"/>
                </a:solidFill>
              </a:defRPr>
            </a:lvl1pPr>
          </a:lstStyle>
          <a:p>
            <a:fld id="{437794D7-DC86-9A4E-9C9F-0B324FE8876A}" type="slidenum">
              <a:rPr lang="en-US" smtClean="0"/>
              <a:pPr/>
              <a:t>‹#›</a:t>
            </a:fld>
            <a:endParaRPr lang="en-US" dirty="0"/>
          </a:p>
        </p:txBody>
      </p:sp>
    </p:spTree>
    <p:extLst>
      <p:ext uri="{BB962C8B-B14F-4D97-AF65-F5344CB8AC3E}">
        <p14:creationId xmlns:p14="http://schemas.microsoft.com/office/powerpoint/2010/main" val="18476479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46100" y="1096431"/>
            <a:ext cx="4051300" cy="1054100"/>
          </a:xfrm>
          <a:prstGeom prst="rect">
            <a:avLst/>
          </a:prstGeom>
        </p:spPr>
        <p:txBody>
          <a:bodyPr anchor="t"/>
          <a:lstStyle>
            <a:lvl1pPr>
              <a:defRPr sz="3200" b="1">
                <a:solidFill>
                  <a:srgbClr val="69216A"/>
                </a:solidFill>
                <a:latin typeface="+mn-lt"/>
              </a:defRPr>
            </a:lvl1pPr>
          </a:lstStyle>
          <a:p>
            <a:r>
              <a:rPr lang="en-US"/>
              <a:t>Click to edit Master title style</a:t>
            </a:r>
          </a:p>
        </p:txBody>
      </p:sp>
      <p:sp>
        <p:nvSpPr>
          <p:cNvPr id="3" name="Content Placeholder 2"/>
          <p:cNvSpPr>
            <a:spLocks noGrp="1"/>
          </p:cNvSpPr>
          <p:nvPr>
            <p:ph idx="1"/>
          </p:nvPr>
        </p:nvSpPr>
        <p:spPr>
          <a:xfrm>
            <a:off x="4891087" y="1096431"/>
            <a:ext cx="6356519" cy="4629150"/>
          </a:xfrm>
          <a:prstGeom prst="rect">
            <a:avLst/>
          </a:prstGeom>
        </p:spPr>
        <p:txBody>
          <a:bodyPr/>
          <a:lstStyle>
            <a:lvl1pPr>
              <a:defRPr sz="3200">
                <a:solidFill>
                  <a:srgbClr val="69216A"/>
                </a:solidFill>
              </a:defRPr>
            </a:lvl1pPr>
            <a:lvl2pPr>
              <a:defRPr sz="2800"/>
            </a:lvl2pPr>
            <a:lvl3pPr>
              <a:defRPr sz="2400">
                <a:solidFill>
                  <a:srgbClr val="69216A"/>
                </a:solidFill>
              </a:defRPr>
            </a:lvl3pPr>
            <a:lvl4pPr>
              <a:defRPr sz="2000"/>
            </a:lvl4pPr>
            <a:lvl5pPr>
              <a:defRPr sz="2000">
                <a:solidFill>
                  <a:srgbClr val="69216A"/>
                </a:solidFill>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47688" y="2167465"/>
            <a:ext cx="404966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2" name="Date Placeholder 3"/>
          <p:cNvSpPr>
            <a:spLocks noGrp="1"/>
          </p:cNvSpPr>
          <p:nvPr>
            <p:ph type="dt" sz="half" idx="10"/>
          </p:nvPr>
        </p:nvSpPr>
        <p:spPr>
          <a:xfrm>
            <a:off x="254644" y="6453450"/>
            <a:ext cx="1269356" cy="365125"/>
          </a:xfrm>
          <a:prstGeom prst="rect">
            <a:avLst/>
          </a:prstGeom>
        </p:spPr>
        <p:txBody>
          <a:bodyPr anchor="ctr" anchorCtr="0"/>
          <a:lstStyle>
            <a:lvl1pPr algn="l">
              <a:defRPr sz="1200">
                <a:solidFill>
                  <a:schemeClr val="bg1"/>
                </a:solidFill>
              </a:defRPr>
            </a:lvl1pPr>
          </a:lstStyle>
          <a:p>
            <a:fld id="{CD071B8E-0DD7-5842-950E-3289D9FBABB1}" type="datetime4">
              <a:rPr lang="en-GB" smtClean="0"/>
              <a:pPr/>
              <a:t>27 August 2024</a:t>
            </a:fld>
            <a:endParaRPr lang="en-US" dirty="0"/>
          </a:p>
        </p:txBody>
      </p:sp>
      <p:sp>
        <p:nvSpPr>
          <p:cNvPr id="13" name="Footer Placeholder 4"/>
          <p:cNvSpPr>
            <a:spLocks noGrp="1"/>
          </p:cNvSpPr>
          <p:nvPr>
            <p:ph type="ftr" sz="quarter" idx="11"/>
          </p:nvPr>
        </p:nvSpPr>
        <p:spPr>
          <a:xfrm>
            <a:off x="1736202" y="6453450"/>
            <a:ext cx="6370899" cy="365125"/>
          </a:xfrm>
          <a:prstGeom prst="rect">
            <a:avLst/>
          </a:prstGeom>
        </p:spPr>
        <p:txBody>
          <a:bodyPr anchor="ctr"/>
          <a:lstStyle>
            <a:lvl1pPr algn="l">
              <a:defRPr sz="1200">
                <a:solidFill>
                  <a:schemeClr val="bg1"/>
                </a:solidFill>
              </a:defRPr>
            </a:lvl1pPr>
          </a:lstStyle>
          <a:p>
            <a:endParaRPr lang="en-US" dirty="0"/>
          </a:p>
        </p:txBody>
      </p:sp>
      <p:sp>
        <p:nvSpPr>
          <p:cNvPr id="14" name="Slide Number Placeholder 5"/>
          <p:cNvSpPr>
            <a:spLocks noGrp="1"/>
          </p:cNvSpPr>
          <p:nvPr>
            <p:ph type="sldNum" sz="quarter" idx="12"/>
          </p:nvPr>
        </p:nvSpPr>
        <p:spPr>
          <a:xfrm>
            <a:off x="8610600" y="6453449"/>
            <a:ext cx="3311324" cy="365125"/>
          </a:xfrm>
          <a:prstGeom prst="rect">
            <a:avLst/>
          </a:prstGeom>
        </p:spPr>
        <p:txBody>
          <a:bodyPr anchor="ctr" anchorCtr="0"/>
          <a:lstStyle>
            <a:lvl1pPr algn="r">
              <a:defRPr sz="1200">
                <a:solidFill>
                  <a:schemeClr val="bg1"/>
                </a:solidFill>
              </a:defRPr>
            </a:lvl1pPr>
          </a:lstStyle>
          <a:p>
            <a:fld id="{437794D7-DC86-9A4E-9C9F-0B324FE8876A}" type="slidenum">
              <a:rPr lang="en-US" smtClean="0"/>
              <a:pPr/>
              <a:t>‹#›</a:t>
            </a:fld>
            <a:endParaRPr lang="en-US" dirty="0"/>
          </a:p>
        </p:txBody>
      </p:sp>
    </p:spTree>
    <p:extLst>
      <p:ext uri="{BB962C8B-B14F-4D97-AF65-F5344CB8AC3E}">
        <p14:creationId xmlns:p14="http://schemas.microsoft.com/office/powerpoint/2010/main" val="15293323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ags" Target="../tags/tag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slideLayout" Target="../slideLayouts/slideLayout12.xml"/><Relationship Id="rId1" Type="http://schemas.openxmlformats.org/officeDocument/2006/relationships/slideLayout" Target="../slideLayouts/slideLayout11.xml"/><Relationship Id="rId5" Type="http://schemas.openxmlformats.org/officeDocument/2006/relationships/theme" Target="../theme/theme2.xml"/><Relationship Id="rId4" Type="http://schemas.openxmlformats.org/officeDocument/2006/relationships/slideLayout" Target="../slideLayouts/slideLayout14.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theme" Target="../theme/theme3.xml"/><Relationship Id="rId1"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custDataLst>
      <p:tags r:id="rId12"/>
    </p:custDataLst>
    <p:extLst>
      <p:ext uri="{BB962C8B-B14F-4D97-AF65-F5344CB8AC3E}">
        <p14:creationId xmlns:p14="http://schemas.microsoft.com/office/powerpoint/2010/main" val="13645026"/>
      </p:ext>
    </p:extLst>
  </p:cSld>
  <p:clrMap bg1="lt1" tx1="dk1" bg2="lt2" tx2="dk2" accent1="accent1" accent2="accent2" accent3="accent3" accent4="accent4" accent5="accent5" accent6="accent6" hlink="hlink" folHlink="folHlink"/>
  <p:sldLayoutIdLst>
    <p:sldLayoutId id="2147484081" r:id="rId1"/>
    <p:sldLayoutId id="2147484083" r:id="rId2"/>
    <p:sldLayoutId id="2147484082" r:id="rId3"/>
    <p:sldLayoutId id="2147484084" r:id="rId4"/>
    <p:sldLayoutId id="2147484085" r:id="rId5"/>
    <p:sldLayoutId id="2147484086" r:id="rId6"/>
    <p:sldLayoutId id="2147484087" r:id="rId7"/>
    <p:sldLayoutId id="2147484108" r:id="rId8"/>
    <p:sldLayoutId id="2147484088" r:id="rId9"/>
    <p:sldLayoutId id="2147484089" r:id="rId10"/>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56827505"/>
      </p:ext>
    </p:extLst>
  </p:cSld>
  <p:clrMap bg1="lt1" tx1="dk1" bg2="lt2" tx2="dk2" accent1="accent1" accent2="accent2" accent3="accent3" accent4="accent4" accent5="accent5" accent6="accent6" hlink="hlink" folHlink="folHlink"/>
  <p:sldLayoutIdLst>
    <p:sldLayoutId id="2147484110" r:id="rId1"/>
    <p:sldLayoutId id="2147484112" r:id="rId2"/>
    <p:sldLayoutId id="2147484113" r:id="rId3"/>
    <p:sldLayoutId id="2147484111"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1"/>
            <a:ext cx="12217400" cy="6872287"/>
          </a:xfrm>
          <a:prstGeom prst="rect">
            <a:avLst/>
          </a:prstGeom>
        </p:spPr>
      </p:pic>
    </p:spTree>
    <p:extLst>
      <p:ext uri="{BB962C8B-B14F-4D97-AF65-F5344CB8AC3E}">
        <p14:creationId xmlns:p14="http://schemas.microsoft.com/office/powerpoint/2010/main" val="584570216"/>
      </p:ext>
    </p:extLst>
  </p:cSld>
  <p:clrMap bg1="lt1" tx1="dk1" bg2="lt2" tx2="dk2" accent1="accent1" accent2="accent2" accent3="accent3" accent4="accent4" accent5="accent5" accent6="accent6" hlink="hlink" folHlink="folHlink"/>
  <p:sldLayoutIdLst>
    <p:sldLayoutId id="2147484103" r:id="rId1"/>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hyperlink" Target="mailto:p.a.strachan@rgu.ac.uk"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hyperlink" Target="http://doi.org/10.1016/j.technovation.2020.102219" TargetMode="Externa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35.png"/><Relationship Id="rId2" Type="http://schemas.openxmlformats.org/officeDocument/2006/relationships/image" Target="../media/image31.png"/><Relationship Id="rId1" Type="http://schemas.openxmlformats.org/officeDocument/2006/relationships/slideLayout" Target="../slideLayouts/slideLayout3.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1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BFB155-ABEE-4866-95A6-B0662E7653EB}"/>
              </a:ext>
            </a:extLst>
          </p:cNvPr>
          <p:cNvSpPr>
            <a:spLocks noGrp="1"/>
          </p:cNvSpPr>
          <p:nvPr>
            <p:ph type="ctrTitle"/>
          </p:nvPr>
        </p:nvSpPr>
        <p:spPr>
          <a:xfrm>
            <a:off x="596895" y="1543050"/>
            <a:ext cx="9144000" cy="1365781"/>
          </a:xfrm>
        </p:spPr>
        <p:txBody>
          <a:bodyPr>
            <a:normAutofit fontScale="90000"/>
          </a:bodyPr>
          <a:lstStyle/>
          <a:p>
            <a:r>
              <a:rPr lang="en-GB" dirty="0"/>
              <a:t>NIBES Research Spotlight:</a:t>
            </a:r>
            <a:br>
              <a:rPr lang="en-GB" dirty="0"/>
            </a:br>
            <a:r>
              <a:rPr lang="en-GB" dirty="0"/>
              <a:t>The Energy, Sustainability and Society Research Group</a:t>
            </a:r>
          </a:p>
        </p:txBody>
      </p:sp>
      <p:sp>
        <p:nvSpPr>
          <p:cNvPr id="3" name="Subtitle 2">
            <a:extLst>
              <a:ext uri="{FF2B5EF4-FFF2-40B4-BE49-F238E27FC236}">
                <a16:creationId xmlns:a16="http://schemas.microsoft.com/office/drawing/2014/main" id="{487F42EC-4FA3-4309-B836-2FFF11A4A7FC}"/>
              </a:ext>
            </a:extLst>
          </p:cNvPr>
          <p:cNvSpPr>
            <a:spLocks noGrp="1"/>
          </p:cNvSpPr>
          <p:nvPr>
            <p:ph type="subTitle" idx="1"/>
          </p:nvPr>
        </p:nvSpPr>
        <p:spPr>
          <a:xfrm>
            <a:off x="609595" y="4219574"/>
            <a:ext cx="9144000" cy="1733551"/>
          </a:xfrm>
        </p:spPr>
        <p:txBody>
          <a:bodyPr>
            <a:normAutofit fontScale="92500" lnSpcReduction="10000"/>
          </a:bodyPr>
          <a:lstStyle/>
          <a:p>
            <a:r>
              <a:rPr lang="en-GB" sz="3900" dirty="0"/>
              <a:t>Professor Peter Strachan</a:t>
            </a:r>
          </a:p>
          <a:p>
            <a:r>
              <a:rPr lang="en-GB" sz="3900" dirty="0"/>
              <a:t>Research Group Leader</a:t>
            </a:r>
          </a:p>
          <a:p>
            <a:r>
              <a:rPr lang="en-GB" sz="3900" dirty="0">
                <a:hlinkClick r:id="rId2"/>
              </a:rPr>
              <a:t>p.a.strachan@rgu.ac.uk</a:t>
            </a:r>
            <a:endParaRPr lang="en-GB" sz="3900" dirty="0"/>
          </a:p>
          <a:p>
            <a:endParaRPr lang="en-GB" dirty="0"/>
          </a:p>
        </p:txBody>
      </p:sp>
    </p:spTree>
    <p:extLst>
      <p:ext uri="{BB962C8B-B14F-4D97-AF65-F5344CB8AC3E}">
        <p14:creationId xmlns:p14="http://schemas.microsoft.com/office/powerpoint/2010/main" val="21444059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414D30-B1D9-FF1C-7B03-DB6E3BF2AECE}"/>
              </a:ext>
            </a:extLst>
          </p:cNvPr>
          <p:cNvSpPr>
            <a:spLocks noGrp="1"/>
          </p:cNvSpPr>
          <p:nvPr>
            <p:ph type="title"/>
          </p:nvPr>
        </p:nvSpPr>
        <p:spPr>
          <a:xfrm>
            <a:off x="593363" y="914749"/>
            <a:ext cx="10515600" cy="1212695"/>
          </a:xfrm>
        </p:spPr>
        <p:txBody>
          <a:bodyPr/>
          <a:lstStyle/>
          <a:p>
            <a:r>
              <a:rPr lang="en-GB" sz="3200" dirty="0"/>
              <a:t>Consumer Preferences for Environmental Goods and Services </a:t>
            </a:r>
          </a:p>
        </p:txBody>
      </p:sp>
      <p:sp>
        <p:nvSpPr>
          <p:cNvPr id="3" name="Date Placeholder 2">
            <a:extLst>
              <a:ext uri="{FF2B5EF4-FFF2-40B4-BE49-F238E27FC236}">
                <a16:creationId xmlns:a16="http://schemas.microsoft.com/office/drawing/2014/main" id="{35E7B4C0-3D57-28FE-186F-1B3907C1DAF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D071B8E-0DD7-5842-950E-3289D9FBABB1}" type="datetime4">
              <a:rPr kumimoji="0" lang="en-GB" sz="120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 August 2024</a:t>
            </a:fld>
            <a:endParaRPr kumimoji="0" lang="en-US" sz="12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id="{880C3C4F-40FD-A080-FB1C-ED351FF1B7C0}"/>
              </a:ext>
            </a:extLst>
          </p:cNvPr>
          <p:cNvSpPr>
            <a:spLocks noGrp="1"/>
          </p:cNvSpPr>
          <p:nvPr>
            <p:ph type="ftr" sz="quarter" idx="11"/>
          </p:nvPr>
        </p:nvSpPr>
        <p:spPr/>
        <p:txBody>
          <a:bodyPr/>
          <a:lstStyle/>
          <a:p>
            <a:pPr>
              <a:defRPr/>
            </a:pPr>
            <a:endParaRPr lang="en-US" dirty="0"/>
          </a:p>
          <a:p>
            <a:pPr>
              <a:defRPr/>
            </a:pPr>
            <a:r>
              <a:rPr lang="en-US" dirty="0"/>
              <a:t>NIBES Research Spotlight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A514F9C6-18C8-F547-4AF3-8D36663FBC2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7794D7-DC86-9A4E-9C9F-0B324FE8876A}" type="slidenum">
              <a:rPr kumimoji="0" lang="en-US" sz="120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D5AC88BE-205B-0ECA-7C3A-9FEE02459DCC}"/>
              </a:ext>
            </a:extLst>
          </p:cNvPr>
          <p:cNvPicPr>
            <a:picLocks noChangeAspect="1"/>
          </p:cNvPicPr>
          <p:nvPr/>
        </p:nvPicPr>
        <p:blipFill>
          <a:blip r:embed="rId3"/>
          <a:stretch>
            <a:fillRect/>
          </a:stretch>
        </p:blipFill>
        <p:spPr>
          <a:xfrm>
            <a:off x="760386" y="1626598"/>
            <a:ext cx="3704980" cy="3974331"/>
          </a:xfrm>
          <a:prstGeom prst="rect">
            <a:avLst/>
          </a:prstGeom>
        </p:spPr>
      </p:pic>
      <p:sp>
        <p:nvSpPr>
          <p:cNvPr id="7" name="TextBox 6">
            <a:extLst>
              <a:ext uri="{FF2B5EF4-FFF2-40B4-BE49-F238E27FC236}">
                <a16:creationId xmlns:a16="http://schemas.microsoft.com/office/drawing/2014/main" id="{A6319036-BCFB-D5C6-04D7-DB115D66115D}"/>
              </a:ext>
            </a:extLst>
          </p:cNvPr>
          <p:cNvSpPr txBox="1"/>
          <p:nvPr/>
        </p:nvSpPr>
        <p:spPr>
          <a:xfrm>
            <a:off x="666297" y="5725480"/>
            <a:ext cx="382764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Calibri" panose="020F0502020204030204"/>
                <a:ea typeface="+mn-ea"/>
                <a:cs typeface="+mn-cs"/>
              </a:rPr>
              <a:t>Dr Bridget Menyeh presenting at the H2A Accelerator workshop at the RSE  </a:t>
            </a:r>
          </a:p>
        </p:txBody>
      </p:sp>
      <p:sp>
        <p:nvSpPr>
          <p:cNvPr id="8" name="Content Placeholder 2">
            <a:extLst>
              <a:ext uri="{FF2B5EF4-FFF2-40B4-BE49-F238E27FC236}">
                <a16:creationId xmlns:a16="http://schemas.microsoft.com/office/drawing/2014/main" id="{E913A846-12A7-DB03-A121-4DE8EC7866E9}"/>
              </a:ext>
            </a:extLst>
          </p:cNvPr>
          <p:cNvSpPr txBox="1">
            <a:spLocks/>
          </p:cNvSpPr>
          <p:nvPr/>
        </p:nvSpPr>
        <p:spPr>
          <a:xfrm>
            <a:off x="4921651" y="1866900"/>
            <a:ext cx="5717774" cy="409900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sz="2000" dirty="0">
                <a:solidFill>
                  <a:srgbClr val="000000"/>
                </a:solidFill>
                <a:latin typeface="Calibri" panose="020F0502020204030204"/>
              </a:rPr>
              <a:t>Dr Bridget Menyeh’s</a:t>
            </a:r>
            <a:r>
              <a:rPr kumimoji="0" lang="en-GB" sz="2000" b="0" i="0" u="none" strike="noStrike" kern="1200" cap="none" spc="0" normalizeH="0" baseline="0" noProof="0" dirty="0">
                <a:ln>
                  <a:noFill/>
                </a:ln>
                <a:solidFill>
                  <a:srgbClr val="000000"/>
                </a:solidFill>
                <a:effectLst/>
                <a:uLnTx/>
                <a:uFillTx/>
                <a:latin typeface="Calibri" panose="020F0502020204030204"/>
                <a:ea typeface="+mn-ea"/>
                <a:cs typeface="+mn-cs"/>
              </a:rPr>
              <a:t> research focuses on understanding human behaviour and decision-making processes related to environmental sustainability.</a:t>
            </a:r>
          </a:p>
          <a:p>
            <a:pPr lvl="0">
              <a:defRPr/>
            </a:pPr>
            <a:r>
              <a:rPr kumimoji="0" lang="en-GB" sz="2000" b="0" i="0" u="none" strike="noStrike" kern="1200" cap="none" spc="0" normalizeH="0" baseline="0" noProof="0" dirty="0">
                <a:ln>
                  <a:noFill/>
                </a:ln>
                <a:solidFill>
                  <a:srgbClr val="000000"/>
                </a:solidFill>
                <a:effectLst/>
                <a:uLnTx/>
                <a:uFillTx/>
                <a:latin typeface="Calibri" panose="020F0502020204030204"/>
                <a:ea typeface="+mn-ea"/>
                <a:cs typeface="+mn-cs"/>
              </a:rPr>
              <a:t>Her </a:t>
            </a:r>
            <a:r>
              <a:rPr lang="en-GB" sz="2000" dirty="0">
                <a:solidFill>
                  <a:srgbClr val="000000"/>
                </a:solidFill>
                <a:latin typeface="Calibri" panose="020F0502020204030204"/>
              </a:rPr>
              <a:t>p</a:t>
            </a:r>
            <a:r>
              <a:rPr kumimoji="0" lang="en-GB" sz="2000" b="0" i="0" u="none" strike="noStrike" kern="1200" cap="none" spc="0" normalizeH="0" baseline="0" noProof="0" dirty="0">
                <a:ln>
                  <a:noFill/>
                </a:ln>
                <a:solidFill>
                  <a:srgbClr val="000000"/>
                </a:solidFill>
                <a:effectLst/>
                <a:uLnTx/>
                <a:uFillTx/>
                <a:latin typeface="Calibri" panose="020F0502020204030204"/>
                <a:ea typeface="+mn-ea"/>
                <a:cs typeface="+mn-cs"/>
              </a:rPr>
              <a:t>ast work has examined investor preferences for renewable energy investments using discrete choice modelling and other participatory research techniques.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srgbClr val="000000"/>
                </a:solidFill>
                <a:effectLst/>
                <a:uLnTx/>
                <a:uFillTx/>
                <a:latin typeface="Calibri" panose="020F0502020204030204"/>
                <a:ea typeface="+mn-ea"/>
                <a:cs typeface="+mn-cs"/>
              </a:rPr>
              <a:t>Current work is focused on hydrogen vehicle public awareness and perception.</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sz="2000" dirty="0">
                <a:solidFill>
                  <a:srgbClr val="000000"/>
                </a:solidFill>
                <a:latin typeface="Calibri" panose="020F0502020204030204"/>
              </a:rPr>
              <a:t>Dr Menyeh’s</a:t>
            </a:r>
            <a:r>
              <a:rPr kumimoji="0" lang="en-GB" sz="2000" b="0" i="0" u="none" strike="noStrike" kern="1200" cap="none" spc="0" normalizeH="0" baseline="0" noProof="0" dirty="0">
                <a:ln>
                  <a:noFill/>
                </a:ln>
                <a:solidFill>
                  <a:srgbClr val="000000"/>
                </a:solidFill>
                <a:effectLst/>
                <a:uLnTx/>
                <a:uFillTx/>
                <a:latin typeface="Calibri" panose="020F0502020204030204"/>
                <a:ea typeface="+mn-ea"/>
                <a:cs typeface="+mn-cs"/>
              </a:rPr>
              <a:t> work is aligned with </a:t>
            </a:r>
            <a:r>
              <a:rPr lang="en-GB" sz="2000" dirty="0">
                <a:solidFill>
                  <a:srgbClr val="000000"/>
                </a:solidFill>
                <a:latin typeface="Calibri" panose="020F0502020204030204"/>
              </a:rPr>
              <a:t>SDGs </a:t>
            </a:r>
            <a:r>
              <a:rPr kumimoji="0" lang="en-GB" sz="2000" b="0" i="0" u="none" strike="noStrike" kern="1200" cap="none" spc="0" normalizeH="0" baseline="0" noProof="0" dirty="0">
                <a:ln>
                  <a:noFill/>
                </a:ln>
                <a:solidFill>
                  <a:srgbClr val="000000"/>
                </a:solidFill>
                <a:effectLst/>
                <a:uLnTx/>
                <a:uFillTx/>
                <a:latin typeface="Calibri" panose="020F0502020204030204"/>
                <a:ea typeface="+mn-ea"/>
                <a:cs typeface="+mn-cs"/>
              </a:rPr>
              <a:t>7 and 13.</a:t>
            </a:r>
          </a:p>
        </p:txBody>
      </p:sp>
    </p:spTree>
    <p:extLst>
      <p:ext uri="{BB962C8B-B14F-4D97-AF65-F5344CB8AC3E}">
        <p14:creationId xmlns:p14="http://schemas.microsoft.com/office/powerpoint/2010/main" val="33924719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7EA1DE-80A2-C820-2CBA-3550D42A3581}"/>
              </a:ext>
            </a:extLst>
          </p:cNvPr>
          <p:cNvSpPr>
            <a:spLocks noGrp="1"/>
          </p:cNvSpPr>
          <p:nvPr>
            <p:ph type="title"/>
          </p:nvPr>
        </p:nvSpPr>
        <p:spPr>
          <a:xfrm>
            <a:off x="593364" y="1019175"/>
            <a:ext cx="10515600" cy="947596"/>
          </a:xfrm>
        </p:spPr>
        <p:txBody>
          <a:bodyPr>
            <a:normAutofit fontScale="90000"/>
          </a:bodyPr>
          <a:lstStyle/>
          <a:p>
            <a:r>
              <a:rPr lang="en-GB" sz="3200" dirty="0"/>
              <a:t>The Environmental Impact of Decommissioning: Quantifying Greenhouse Gas Emissions</a:t>
            </a:r>
          </a:p>
        </p:txBody>
      </p:sp>
      <p:sp>
        <p:nvSpPr>
          <p:cNvPr id="3" name="Content Placeholder 2">
            <a:extLst>
              <a:ext uri="{FF2B5EF4-FFF2-40B4-BE49-F238E27FC236}">
                <a16:creationId xmlns:a16="http://schemas.microsoft.com/office/drawing/2014/main" id="{C963D7E3-1407-69D0-7F71-4A774B314B5B}"/>
              </a:ext>
            </a:extLst>
          </p:cNvPr>
          <p:cNvSpPr>
            <a:spLocks noGrp="1"/>
          </p:cNvSpPr>
          <p:nvPr>
            <p:ph sz="half" idx="1"/>
          </p:nvPr>
        </p:nvSpPr>
        <p:spPr>
          <a:xfrm>
            <a:off x="380144" y="1966771"/>
            <a:ext cx="7726957" cy="4159446"/>
          </a:xfrm>
        </p:spPr>
        <p:txBody>
          <a:bodyPr>
            <a:normAutofit/>
          </a:bodyPr>
          <a:lstStyle/>
          <a:p>
            <a:pPr marL="285750" indent="-285750">
              <a:buFont typeface="Arial" panose="020B0604020202020204" pitchFamily="34" charset="0"/>
              <a:buChar char="•"/>
            </a:pPr>
            <a:r>
              <a:rPr lang="en-GB" sz="2000" dirty="0"/>
              <a:t>Dr Abigail Davies has developed new methods and models for quantifying GHG emissions from decommissioning in the marine environment by combining the circular economy, waste hierarchy and UN’s value retention model to holistically quantify GHG emissions. </a:t>
            </a:r>
          </a:p>
          <a:p>
            <a:pPr marL="285750" indent="-285750">
              <a:buFont typeface="Arial" panose="020B0604020202020204" pitchFamily="34" charset="0"/>
              <a:buChar char="•"/>
            </a:pPr>
            <a:r>
              <a:rPr lang="en-GB" sz="2000" dirty="0"/>
              <a:t>Current methods under-report GHG emissions by at least 50%, and therefore are not fit for purpose. </a:t>
            </a:r>
          </a:p>
          <a:p>
            <a:pPr marL="285750" indent="-285750">
              <a:buFont typeface="Arial" panose="020B0604020202020204" pitchFamily="34" charset="0"/>
              <a:buChar char="•"/>
            </a:pPr>
            <a:r>
              <a:rPr lang="en-GB" sz="2000" dirty="0"/>
              <a:t>Future challenges of decommissioning have been highlighted, with GHG emissions due to decommissioning modelled to reach over 5GtCO</a:t>
            </a:r>
            <a:r>
              <a:rPr lang="en-GB" sz="2000" baseline="-25000" dirty="0"/>
              <a:t>2</a:t>
            </a:r>
            <a:r>
              <a:rPr lang="en-GB" sz="2000" dirty="0"/>
              <a:t>e by 2067 – 17 years after Net Zero should have been achieved. </a:t>
            </a:r>
          </a:p>
          <a:p>
            <a:pPr marL="285750" indent="-285750">
              <a:buFont typeface="Arial" panose="020B0604020202020204" pitchFamily="34" charset="0"/>
              <a:buChar char="•"/>
            </a:pPr>
            <a:r>
              <a:rPr lang="en-GB" sz="2000" dirty="0"/>
              <a:t>Dr Davies work is aligned with SDG 13.</a:t>
            </a:r>
          </a:p>
          <a:p>
            <a:pPr marL="285750" indent="-285750">
              <a:buFont typeface="Arial" panose="020B0604020202020204" pitchFamily="34" charset="0"/>
              <a:buChar char="•"/>
            </a:pPr>
            <a:endParaRPr lang="en-GB" sz="2000" dirty="0"/>
          </a:p>
        </p:txBody>
      </p:sp>
      <p:sp>
        <p:nvSpPr>
          <p:cNvPr id="5" name="Date Placeholder 4">
            <a:extLst>
              <a:ext uri="{FF2B5EF4-FFF2-40B4-BE49-F238E27FC236}">
                <a16:creationId xmlns:a16="http://schemas.microsoft.com/office/drawing/2014/main" id="{E14B0CCC-067C-AC29-B659-3FA8B8A85045}"/>
              </a:ext>
            </a:extLst>
          </p:cNvPr>
          <p:cNvSpPr>
            <a:spLocks noGrp="1"/>
          </p:cNvSpPr>
          <p:nvPr>
            <p:ph type="dt" sz="half" idx="10"/>
          </p:nvPr>
        </p:nvSpPr>
        <p:spPr/>
        <p:txBody>
          <a:bodyPr/>
          <a:lstStyle/>
          <a:p>
            <a:fld id="{CD071B8E-0DD7-5842-950E-3289D9FBABB1}" type="datetime4">
              <a:rPr lang="en-GB" smtClean="0"/>
              <a:pPr/>
              <a:t>27 August 2024</a:t>
            </a:fld>
            <a:endParaRPr lang="en-US" dirty="0"/>
          </a:p>
        </p:txBody>
      </p:sp>
      <p:sp>
        <p:nvSpPr>
          <p:cNvPr id="6" name="Footer Placeholder 5">
            <a:extLst>
              <a:ext uri="{FF2B5EF4-FFF2-40B4-BE49-F238E27FC236}">
                <a16:creationId xmlns:a16="http://schemas.microsoft.com/office/drawing/2014/main" id="{DCF215B0-991F-95BC-B5EE-D0E28C9BC474}"/>
              </a:ext>
            </a:extLst>
          </p:cNvPr>
          <p:cNvSpPr>
            <a:spLocks noGrp="1"/>
          </p:cNvSpPr>
          <p:nvPr>
            <p:ph type="ftr" sz="quarter" idx="11"/>
          </p:nvPr>
        </p:nvSpPr>
        <p:spPr/>
        <p:txBody>
          <a:bodyPr/>
          <a:lstStyle/>
          <a:p>
            <a:endParaRPr lang="en-US" dirty="0"/>
          </a:p>
          <a:p>
            <a:r>
              <a:rPr lang="en-US" dirty="0"/>
              <a:t>NIBES Research Spotlight</a:t>
            </a:r>
          </a:p>
          <a:p>
            <a:endParaRPr lang="en-US" dirty="0"/>
          </a:p>
        </p:txBody>
      </p:sp>
      <p:sp>
        <p:nvSpPr>
          <p:cNvPr id="7" name="Slide Number Placeholder 6">
            <a:extLst>
              <a:ext uri="{FF2B5EF4-FFF2-40B4-BE49-F238E27FC236}">
                <a16:creationId xmlns:a16="http://schemas.microsoft.com/office/drawing/2014/main" id="{CD34AED3-15C2-B200-6AD1-CC3F8D4932FC}"/>
              </a:ext>
            </a:extLst>
          </p:cNvPr>
          <p:cNvSpPr>
            <a:spLocks noGrp="1"/>
          </p:cNvSpPr>
          <p:nvPr>
            <p:ph type="sldNum" sz="quarter" idx="12"/>
          </p:nvPr>
        </p:nvSpPr>
        <p:spPr/>
        <p:txBody>
          <a:bodyPr/>
          <a:lstStyle/>
          <a:p>
            <a:fld id="{437794D7-DC86-9A4E-9C9F-0B324FE8876A}" type="slidenum">
              <a:rPr lang="en-US" smtClean="0"/>
              <a:pPr/>
              <a:t>11</a:t>
            </a:fld>
            <a:endParaRPr lang="en-US" dirty="0"/>
          </a:p>
        </p:txBody>
      </p:sp>
      <p:pic>
        <p:nvPicPr>
          <p:cNvPr id="8" name="Content Placeholder 7">
            <a:extLst>
              <a:ext uri="{FF2B5EF4-FFF2-40B4-BE49-F238E27FC236}">
                <a16:creationId xmlns:a16="http://schemas.microsoft.com/office/drawing/2014/main" id="{51295388-43FF-4426-A3AB-D02A21A9ABC5}"/>
              </a:ext>
            </a:extLst>
          </p:cNvPr>
          <p:cNvPicPr>
            <a:picLocks noGrp="1" noChangeAspect="1"/>
          </p:cNvPicPr>
          <p:nvPr>
            <p:ph sz="half" idx="2"/>
          </p:nvPr>
        </p:nvPicPr>
        <p:blipFill>
          <a:blip r:embed="rId2"/>
          <a:stretch>
            <a:fillRect/>
          </a:stretch>
        </p:blipFill>
        <p:spPr>
          <a:xfrm>
            <a:off x="8778806" y="2066409"/>
            <a:ext cx="2974912" cy="3619500"/>
          </a:xfrm>
          <a:prstGeom prst="rect">
            <a:avLst/>
          </a:prstGeom>
        </p:spPr>
      </p:pic>
    </p:spTree>
    <p:extLst>
      <p:ext uri="{BB962C8B-B14F-4D97-AF65-F5344CB8AC3E}">
        <p14:creationId xmlns:p14="http://schemas.microsoft.com/office/powerpoint/2010/main" val="406248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2FDE49-A0DD-0FD2-E9D5-C4D763201618}"/>
              </a:ext>
            </a:extLst>
          </p:cNvPr>
          <p:cNvSpPr>
            <a:spLocks noGrp="1"/>
          </p:cNvSpPr>
          <p:nvPr>
            <p:ph type="title"/>
          </p:nvPr>
        </p:nvSpPr>
        <p:spPr>
          <a:xfrm>
            <a:off x="593364" y="835755"/>
            <a:ext cx="10515600" cy="715518"/>
          </a:xfrm>
        </p:spPr>
        <p:txBody>
          <a:bodyPr/>
          <a:lstStyle/>
          <a:p>
            <a:r>
              <a:rPr lang="en-GB" sz="3200" dirty="0"/>
              <a:t>Human Factors in Wind Energy</a:t>
            </a:r>
          </a:p>
        </p:txBody>
      </p:sp>
      <p:sp>
        <p:nvSpPr>
          <p:cNvPr id="3" name="Content Placeholder 2">
            <a:extLst>
              <a:ext uri="{FF2B5EF4-FFF2-40B4-BE49-F238E27FC236}">
                <a16:creationId xmlns:a16="http://schemas.microsoft.com/office/drawing/2014/main" id="{8892A901-56A1-F679-7390-8FDD721C7F20}"/>
              </a:ext>
            </a:extLst>
          </p:cNvPr>
          <p:cNvSpPr>
            <a:spLocks noGrp="1"/>
          </p:cNvSpPr>
          <p:nvPr>
            <p:ph sz="half" idx="1"/>
          </p:nvPr>
        </p:nvSpPr>
        <p:spPr>
          <a:xfrm>
            <a:off x="3434998" y="1668969"/>
            <a:ext cx="8486926" cy="4353276"/>
          </a:xfrm>
        </p:spPr>
        <p:txBody>
          <a:bodyPr>
            <a:normAutofit lnSpcReduction="10000"/>
          </a:bodyPr>
          <a:lstStyle/>
          <a:p>
            <a:r>
              <a:rPr lang="en-GB" sz="2400" dirty="0"/>
              <a:t>Human Factors in offshore wind for safety and training</a:t>
            </a:r>
          </a:p>
          <a:p>
            <a:pPr lvl="1"/>
            <a:r>
              <a:rPr lang="en-GB" sz="1800" dirty="0">
                <a:solidFill>
                  <a:schemeClr val="tx1"/>
                </a:solidFill>
              </a:rPr>
              <a:t>Dr Ruby Roberts is currently a PI on a Royal Society of Edinburgh Small Grant (2024-25) project:</a:t>
            </a:r>
          </a:p>
          <a:p>
            <a:pPr lvl="2"/>
            <a:r>
              <a:rPr lang="en-GB" sz="1800" dirty="0"/>
              <a:t>Stakeholder mapping of human factors influencing wind technician safety and performance (workshop 1 n=34; workshop 2 August 2024)</a:t>
            </a:r>
          </a:p>
          <a:p>
            <a:pPr lvl="2"/>
            <a:r>
              <a:rPr lang="en-GB" sz="1800" dirty="0"/>
              <a:t>Renewable UK Global Offshore Wind Conference (June 2024)</a:t>
            </a:r>
          </a:p>
          <a:p>
            <a:r>
              <a:rPr lang="en-GB" sz="2400" dirty="0"/>
              <a:t>Psychology of Technology Adoption </a:t>
            </a:r>
            <a:r>
              <a:rPr lang="en-GB" sz="1600" dirty="0"/>
              <a:t>(2018-2022; Net Zero Technology Centre)</a:t>
            </a:r>
            <a:endParaRPr lang="en-GB" sz="2400" dirty="0"/>
          </a:p>
          <a:p>
            <a:pPr lvl="1"/>
            <a:r>
              <a:rPr lang="en-GB" sz="1800" dirty="0">
                <a:solidFill>
                  <a:schemeClr val="tx1"/>
                </a:solidFill>
              </a:rPr>
              <a:t>Dr Roberts has developed a novel framework of the less visible psychological factors impacting on corporate technology and innovation adoption (PTAF) in the oil industry,</a:t>
            </a:r>
          </a:p>
          <a:p>
            <a:pPr lvl="1"/>
            <a:r>
              <a:rPr lang="en-GB" sz="1800" dirty="0">
                <a:solidFill>
                  <a:schemeClr val="tx1"/>
                </a:solidFill>
              </a:rPr>
              <a:t>Resulted in three publications including a case study (</a:t>
            </a:r>
            <a:r>
              <a:rPr lang="en-GB" sz="1800" dirty="0">
                <a:solidFill>
                  <a:schemeClr val="tx1"/>
                </a:solidFill>
                <a:effectLst/>
                <a:ea typeface="Aptos" panose="020B0004020202020204" pitchFamily="34" charset="0"/>
              </a:rPr>
              <a:t>Roberts et al. (2021). </a:t>
            </a:r>
            <a:r>
              <a:rPr lang="en-GB" sz="1800" i="1" dirty="0">
                <a:solidFill>
                  <a:schemeClr val="tx1"/>
                </a:solidFill>
                <a:effectLst/>
                <a:ea typeface="Aptos" panose="020B0004020202020204" pitchFamily="34" charset="0"/>
              </a:rPr>
              <a:t>Technovation</a:t>
            </a:r>
            <a:r>
              <a:rPr lang="en-GB" sz="1800" dirty="0">
                <a:solidFill>
                  <a:schemeClr val="tx1"/>
                </a:solidFill>
                <a:effectLst/>
                <a:ea typeface="Aptos" panose="020B0004020202020204" pitchFamily="34" charset="0"/>
              </a:rPr>
              <a:t>, </a:t>
            </a:r>
            <a:r>
              <a:rPr lang="en-GB" sz="1800" dirty="0">
                <a:solidFill>
                  <a:schemeClr val="tx1"/>
                </a:solidFill>
                <a:effectLst/>
                <a:ea typeface="Aptos" panose="020B0004020202020204" pitchFamily="34" charset="0"/>
                <a:cs typeface="Arial" panose="020B0604020202020204" pitchFamily="34" charset="0"/>
              </a:rPr>
              <a:t>DOI:</a:t>
            </a:r>
            <a:r>
              <a:rPr lang="en-GB" sz="1800" dirty="0">
                <a:solidFill>
                  <a:schemeClr val="tx1"/>
                </a:solidFill>
                <a:effectLst/>
                <a:ea typeface="Aptos" panose="020B0004020202020204" pitchFamily="34" charset="0"/>
                <a:cs typeface="Arial" panose="020B0604020202020204" pitchFamily="34" charset="0"/>
                <a:hlinkClick r:id="rId2">
                  <a:extLst>
                    <a:ext uri="{A12FA001-AC4F-418D-AE19-62706E023703}">
                      <ahyp:hlinkClr xmlns:ahyp="http://schemas.microsoft.com/office/drawing/2018/hyperlinkcolor" val="tx"/>
                    </a:ext>
                  </a:extLst>
                </a:hlinkClick>
              </a:rPr>
              <a:t>10.1016/j.technovation.2020.102219</a:t>
            </a:r>
            <a:r>
              <a:rPr lang="en-GB" sz="1800" dirty="0">
                <a:solidFill>
                  <a:schemeClr val="tx1"/>
                </a:solidFill>
                <a:ea typeface="Aptos" panose="020B0004020202020204" pitchFamily="34" charset="0"/>
                <a:cs typeface="Arial" panose="020B0604020202020204" pitchFamily="34" charset="0"/>
              </a:rPr>
              <a:t>) with </a:t>
            </a:r>
            <a:r>
              <a:rPr lang="en-GB" sz="1800" dirty="0">
                <a:solidFill>
                  <a:schemeClr val="tx1"/>
                </a:solidFill>
                <a:effectLst/>
                <a:ea typeface="Aptos" panose="020B0004020202020204" pitchFamily="34" charset="0"/>
                <a:cs typeface="Times New Roman" panose="02020603050405020304" pitchFamily="18" charset="0"/>
              </a:rPr>
              <a:t>over 8,000 Elsevier downloads with 87 citations to date. </a:t>
            </a:r>
          </a:p>
          <a:p>
            <a:pPr lvl="1"/>
            <a:r>
              <a:rPr lang="en-GB" sz="1800" dirty="0">
                <a:solidFill>
                  <a:schemeClr val="tx1"/>
                </a:solidFill>
              </a:rPr>
              <a:t>Commercial output: organisational technology adoption culture measure.</a:t>
            </a:r>
          </a:p>
          <a:p>
            <a:r>
              <a:rPr lang="en-GB" sz="2200" dirty="0"/>
              <a:t>Dr Roberts work aligns with SDGs 7, 8 and 9.</a:t>
            </a:r>
          </a:p>
        </p:txBody>
      </p:sp>
      <p:pic>
        <p:nvPicPr>
          <p:cNvPr id="9" name="Content Placeholder 8" descr="A person standing at a podium&#10;&#10;Description automatically generated">
            <a:extLst>
              <a:ext uri="{FF2B5EF4-FFF2-40B4-BE49-F238E27FC236}">
                <a16:creationId xmlns:a16="http://schemas.microsoft.com/office/drawing/2014/main" id="{F4B31CD7-EF41-0485-62B1-F60A2761E5BA}"/>
              </a:ext>
            </a:extLst>
          </p:cNvPr>
          <p:cNvPicPr>
            <a:picLocks noGrp="1" noChangeAspect="1"/>
          </p:cNvPicPr>
          <p:nvPr>
            <p:ph sz="half" idx="2"/>
          </p:nvPr>
        </p:nvPicPr>
        <p:blipFill rotWithShape="1">
          <a:blip r:embed="rId3"/>
          <a:srcRect l="15226" b="23198"/>
          <a:stretch/>
        </p:blipFill>
        <p:spPr>
          <a:xfrm>
            <a:off x="506593" y="1668969"/>
            <a:ext cx="2459218" cy="3341924"/>
          </a:xfrm>
        </p:spPr>
      </p:pic>
      <p:sp>
        <p:nvSpPr>
          <p:cNvPr id="5" name="Date Placeholder 4">
            <a:extLst>
              <a:ext uri="{FF2B5EF4-FFF2-40B4-BE49-F238E27FC236}">
                <a16:creationId xmlns:a16="http://schemas.microsoft.com/office/drawing/2014/main" id="{C28FC53F-81B9-DD78-3444-DB080879877C}"/>
              </a:ext>
            </a:extLst>
          </p:cNvPr>
          <p:cNvSpPr>
            <a:spLocks noGrp="1"/>
          </p:cNvSpPr>
          <p:nvPr>
            <p:ph type="dt" sz="half" idx="10"/>
          </p:nvPr>
        </p:nvSpPr>
        <p:spPr/>
        <p:txBody>
          <a:bodyPr/>
          <a:lstStyle/>
          <a:p>
            <a:fld id="{CD071B8E-0DD7-5842-950E-3289D9FBABB1}" type="datetime4">
              <a:rPr lang="en-GB" smtClean="0"/>
              <a:pPr/>
              <a:t>27 August 2024</a:t>
            </a:fld>
            <a:endParaRPr lang="en-US" dirty="0"/>
          </a:p>
        </p:txBody>
      </p:sp>
      <p:sp>
        <p:nvSpPr>
          <p:cNvPr id="6" name="Footer Placeholder 5">
            <a:extLst>
              <a:ext uri="{FF2B5EF4-FFF2-40B4-BE49-F238E27FC236}">
                <a16:creationId xmlns:a16="http://schemas.microsoft.com/office/drawing/2014/main" id="{8CFB763A-2756-C8BB-C922-C540D6DE438E}"/>
              </a:ext>
            </a:extLst>
          </p:cNvPr>
          <p:cNvSpPr>
            <a:spLocks noGrp="1"/>
          </p:cNvSpPr>
          <p:nvPr>
            <p:ph type="ftr" sz="quarter" idx="11"/>
          </p:nvPr>
        </p:nvSpPr>
        <p:spPr/>
        <p:txBody>
          <a:bodyPr/>
          <a:lstStyle/>
          <a:p>
            <a:endParaRPr lang="en-US" dirty="0"/>
          </a:p>
          <a:p>
            <a:r>
              <a:rPr lang="en-US" dirty="0"/>
              <a:t>NIBES Research Spotlight</a:t>
            </a:r>
          </a:p>
          <a:p>
            <a:endParaRPr lang="en-US" dirty="0"/>
          </a:p>
        </p:txBody>
      </p:sp>
      <p:sp>
        <p:nvSpPr>
          <p:cNvPr id="7" name="Slide Number Placeholder 6">
            <a:extLst>
              <a:ext uri="{FF2B5EF4-FFF2-40B4-BE49-F238E27FC236}">
                <a16:creationId xmlns:a16="http://schemas.microsoft.com/office/drawing/2014/main" id="{C4AB7341-946A-AC6E-20CD-2987624D53B8}"/>
              </a:ext>
            </a:extLst>
          </p:cNvPr>
          <p:cNvSpPr>
            <a:spLocks noGrp="1"/>
          </p:cNvSpPr>
          <p:nvPr>
            <p:ph type="sldNum" sz="quarter" idx="12"/>
          </p:nvPr>
        </p:nvSpPr>
        <p:spPr/>
        <p:txBody>
          <a:bodyPr/>
          <a:lstStyle/>
          <a:p>
            <a:fld id="{437794D7-DC86-9A4E-9C9F-0B324FE8876A}" type="slidenum">
              <a:rPr lang="en-US" smtClean="0"/>
              <a:pPr/>
              <a:t>12</a:t>
            </a:fld>
            <a:endParaRPr lang="en-US" dirty="0"/>
          </a:p>
        </p:txBody>
      </p:sp>
      <p:sp>
        <p:nvSpPr>
          <p:cNvPr id="10" name="TextBox 9">
            <a:extLst>
              <a:ext uri="{FF2B5EF4-FFF2-40B4-BE49-F238E27FC236}">
                <a16:creationId xmlns:a16="http://schemas.microsoft.com/office/drawing/2014/main" id="{3C903F51-EF84-6319-B6D5-9E1D8F6FC4E0}"/>
              </a:ext>
            </a:extLst>
          </p:cNvPr>
          <p:cNvSpPr txBox="1"/>
          <p:nvPr/>
        </p:nvSpPr>
        <p:spPr>
          <a:xfrm>
            <a:off x="763577" y="5316673"/>
            <a:ext cx="2459218" cy="830997"/>
          </a:xfrm>
          <a:prstGeom prst="rect">
            <a:avLst/>
          </a:prstGeom>
          <a:noFill/>
        </p:spPr>
        <p:txBody>
          <a:bodyPr wrap="square" rtlCol="0">
            <a:spAutoFit/>
          </a:bodyPr>
          <a:lstStyle/>
          <a:p>
            <a:pPr algn="ctr"/>
            <a:r>
              <a:rPr lang="en-GB" sz="1600" dirty="0"/>
              <a:t>Dr Ruby Roberts, Chancellor’s Fellow of Industrial Psychology</a:t>
            </a:r>
          </a:p>
        </p:txBody>
      </p:sp>
    </p:spTree>
    <p:extLst>
      <p:ext uri="{BB962C8B-B14F-4D97-AF65-F5344CB8AC3E}">
        <p14:creationId xmlns:p14="http://schemas.microsoft.com/office/powerpoint/2010/main" val="131795953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721772-D0A6-8E52-444B-867287AA28D3}"/>
              </a:ext>
            </a:extLst>
          </p:cNvPr>
          <p:cNvSpPr>
            <a:spLocks noGrp="1"/>
          </p:cNvSpPr>
          <p:nvPr>
            <p:ph type="title"/>
          </p:nvPr>
        </p:nvSpPr>
        <p:spPr>
          <a:xfrm>
            <a:off x="593364" y="1027646"/>
            <a:ext cx="11328560" cy="1906054"/>
          </a:xfrm>
        </p:spPr>
        <p:txBody>
          <a:bodyPr anchor="t">
            <a:normAutofit/>
          </a:bodyPr>
          <a:lstStyle/>
          <a:p>
            <a:r>
              <a:rPr lang="en-GB" sz="3200" dirty="0"/>
              <a:t>Decarbonising Heating and Fuel Poverty: Causes, Policy Implications, and Next Steps</a:t>
            </a:r>
          </a:p>
        </p:txBody>
      </p:sp>
      <p:pic>
        <p:nvPicPr>
          <p:cNvPr id="7" name="Picture 6">
            <a:extLst>
              <a:ext uri="{FF2B5EF4-FFF2-40B4-BE49-F238E27FC236}">
                <a16:creationId xmlns:a16="http://schemas.microsoft.com/office/drawing/2014/main" id="{2B313A41-F004-0F91-B9B7-7AFC5119D115}"/>
              </a:ext>
            </a:extLst>
          </p:cNvPr>
          <p:cNvPicPr>
            <a:picLocks noChangeAspect="1"/>
          </p:cNvPicPr>
          <p:nvPr/>
        </p:nvPicPr>
        <p:blipFill>
          <a:blip r:embed="rId2"/>
          <a:stretch>
            <a:fillRect/>
          </a:stretch>
        </p:blipFill>
        <p:spPr>
          <a:xfrm>
            <a:off x="7176151" y="2116476"/>
            <a:ext cx="4485532" cy="3126398"/>
          </a:xfrm>
          <a:prstGeom prst="rect">
            <a:avLst/>
          </a:prstGeom>
          <a:noFill/>
        </p:spPr>
      </p:pic>
      <p:sp>
        <p:nvSpPr>
          <p:cNvPr id="3" name="Content Placeholder 2">
            <a:extLst>
              <a:ext uri="{FF2B5EF4-FFF2-40B4-BE49-F238E27FC236}">
                <a16:creationId xmlns:a16="http://schemas.microsoft.com/office/drawing/2014/main" id="{0670B187-26D0-5860-1143-AD124968C3A1}"/>
              </a:ext>
            </a:extLst>
          </p:cNvPr>
          <p:cNvSpPr>
            <a:spLocks noGrp="1"/>
          </p:cNvSpPr>
          <p:nvPr>
            <p:ph sz="half" idx="2"/>
          </p:nvPr>
        </p:nvSpPr>
        <p:spPr>
          <a:xfrm>
            <a:off x="270076" y="2116476"/>
            <a:ext cx="6582787" cy="3801456"/>
          </a:xfrm>
        </p:spPr>
        <p:txBody>
          <a:bodyPr>
            <a:normAutofit/>
          </a:bodyPr>
          <a:lstStyle/>
          <a:p>
            <a:r>
              <a:rPr lang="en-GB" sz="2400" dirty="0"/>
              <a:t>Dr Anita Singh’s work is currently focused on decarbonising heating and tackling fuel poverty - two of the biggest challenges before the UK economy.</a:t>
            </a:r>
          </a:p>
          <a:p>
            <a:r>
              <a:rPr lang="en-GB" sz="2400" dirty="0"/>
              <a:t>Using Structural Equation Modelling her research evaluates the main causes and immediate impacts of fuel poverty and how decarbonisation targets can be achieved while combating the problem.</a:t>
            </a:r>
          </a:p>
          <a:p>
            <a:r>
              <a:rPr lang="en-GB" sz="2400" dirty="0"/>
              <a:t>Dr Singh’s work is aligned with SDGs 7 and 13.</a:t>
            </a:r>
          </a:p>
        </p:txBody>
      </p:sp>
      <p:sp>
        <p:nvSpPr>
          <p:cNvPr id="4" name="Date Placeholder 3">
            <a:extLst>
              <a:ext uri="{FF2B5EF4-FFF2-40B4-BE49-F238E27FC236}">
                <a16:creationId xmlns:a16="http://schemas.microsoft.com/office/drawing/2014/main" id="{929E740A-6DFD-19DA-0478-220E96B505E8}"/>
              </a:ext>
            </a:extLst>
          </p:cNvPr>
          <p:cNvSpPr>
            <a:spLocks noGrp="1"/>
          </p:cNvSpPr>
          <p:nvPr>
            <p:ph type="dt" sz="half" idx="10"/>
          </p:nvPr>
        </p:nvSpPr>
        <p:spPr>
          <a:xfrm>
            <a:off x="254644" y="6453450"/>
            <a:ext cx="1269356" cy="365125"/>
          </a:xfrm>
        </p:spPr>
        <p:txBody>
          <a:bodyPr anchor="ctr">
            <a:normAutofit/>
          </a:bodyPr>
          <a:lstStyle/>
          <a:p>
            <a:pPr>
              <a:spcAft>
                <a:spcPts val="600"/>
              </a:spcAft>
            </a:pPr>
            <a:fld id="{CD071B8E-0DD7-5842-950E-3289D9FBABB1}" type="datetime4">
              <a:rPr lang="en-GB" smtClean="0"/>
              <a:pPr>
                <a:spcAft>
                  <a:spcPts val="600"/>
                </a:spcAft>
              </a:pPr>
              <a:t>27 August 2024</a:t>
            </a:fld>
            <a:endParaRPr lang="en-US" dirty="0"/>
          </a:p>
        </p:txBody>
      </p:sp>
      <p:sp>
        <p:nvSpPr>
          <p:cNvPr id="14" name="Footer Placeholder 5">
            <a:extLst>
              <a:ext uri="{FF2B5EF4-FFF2-40B4-BE49-F238E27FC236}">
                <a16:creationId xmlns:a16="http://schemas.microsoft.com/office/drawing/2014/main" id="{0A74F171-55D6-52CB-AFD8-451302D7ED5C}"/>
              </a:ext>
            </a:extLst>
          </p:cNvPr>
          <p:cNvSpPr>
            <a:spLocks noGrp="1"/>
          </p:cNvSpPr>
          <p:nvPr>
            <p:ph type="ftr" sz="quarter" idx="11"/>
          </p:nvPr>
        </p:nvSpPr>
        <p:spPr>
          <a:xfrm>
            <a:off x="1736202" y="6453450"/>
            <a:ext cx="6370899" cy="365125"/>
          </a:xfrm>
        </p:spPr>
        <p:txBody>
          <a:bodyPr/>
          <a:lstStyle/>
          <a:p>
            <a:r>
              <a:rPr lang="en-US" dirty="0"/>
              <a:t>NIBES Research Spotlight</a:t>
            </a:r>
          </a:p>
        </p:txBody>
      </p:sp>
      <p:sp>
        <p:nvSpPr>
          <p:cNvPr id="6" name="Slide Number Placeholder 5">
            <a:extLst>
              <a:ext uri="{FF2B5EF4-FFF2-40B4-BE49-F238E27FC236}">
                <a16:creationId xmlns:a16="http://schemas.microsoft.com/office/drawing/2014/main" id="{8116DE8B-872B-5B53-BCF6-84D2A9E349A6}"/>
              </a:ext>
            </a:extLst>
          </p:cNvPr>
          <p:cNvSpPr>
            <a:spLocks noGrp="1"/>
          </p:cNvSpPr>
          <p:nvPr>
            <p:ph type="sldNum" sz="quarter" idx="12"/>
          </p:nvPr>
        </p:nvSpPr>
        <p:spPr>
          <a:xfrm>
            <a:off x="8610600" y="6453449"/>
            <a:ext cx="3311324" cy="365125"/>
          </a:xfrm>
        </p:spPr>
        <p:txBody>
          <a:bodyPr anchor="ctr">
            <a:normAutofit/>
          </a:bodyPr>
          <a:lstStyle/>
          <a:p>
            <a:pPr>
              <a:spcAft>
                <a:spcPts val="600"/>
              </a:spcAft>
            </a:pPr>
            <a:fld id="{437794D7-DC86-9A4E-9C9F-0B324FE8876A}" type="slidenum">
              <a:rPr lang="en-US" smtClean="0"/>
              <a:pPr>
                <a:spcAft>
                  <a:spcPts val="600"/>
                </a:spcAft>
              </a:pPr>
              <a:t>13</a:t>
            </a:fld>
            <a:endParaRPr lang="en-US" dirty="0"/>
          </a:p>
        </p:txBody>
      </p:sp>
      <p:sp>
        <p:nvSpPr>
          <p:cNvPr id="5" name="TextBox 4">
            <a:extLst>
              <a:ext uri="{FF2B5EF4-FFF2-40B4-BE49-F238E27FC236}">
                <a16:creationId xmlns:a16="http://schemas.microsoft.com/office/drawing/2014/main" id="{2D4C5DAB-B5E6-E01D-D626-222296F0C2D6}"/>
              </a:ext>
            </a:extLst>
          </p:cNvPr>
          <p:cNvSpPr txBox="1"/>
          <p:nvPr/>
        </p:nvSpPr>
        <p:spPr>
          <a:xfrm>
            <a:off x="7500135" y="5242874"/>
            <a:ext cx="3842536" cy="646331"/>
          </a:xfrm>
          <a:prstGeom prst="rect">
            <a:avLst/>
          </a:prstGeom>
          <a:noFill/>
        </p:spPr>
        <p:txBody>
          <a:bodyPr wrap="square" rtlCol="0">
            <a:spAutoFit/>
          </a:bodyPr>
          <a:lstStyle/>
          <a:p>
            <a:pPr algn="ctr"/>
            <a:r>
              <a:rPr lang="en-GB" dirty="0"/>
              <a:t>Dr Anita Singh presenting at </a:t>
            </a:r>
            <a:r>
              <a:rPr lang="en-GB" sz="1800" dirty="0"/>
              <a:t>All Energy Conference, Glasgow</a:t>
            </a:r>
            <a:endParaRPr lang="en-GB" dirty="0"/>
          </a:p>
        </p:txBody>
      </p:sp>
    </p:spTree>
    <p:extLst>
      <p:ext uri="{BB962C8B-B14F-4D97-AF65-F5344CB8AC3E}">
        <p14:creationId xmlns:p14="http://schemas.microsoft.com/office/powerpoint/2010/main" val="235866809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FBCBC4F6-9657-B728-3995-FE7662A3EE8B}"/>
              </a:ext>
            </a:extLst>
          </p:cNvPr>
          <p:cNvSpPr>
            <a:spLocks noGrp="1"/>
          </p:cNvSpPr>
          <p:nvPr>
            <p:ph type="title"/>
          </p:nvPr>
        </p:nvSpPr>
        <p:spPr>
          <a:xfrm>
            <a:off x="593364" y="835754"/>
            <a:ext cx="11328560" cy="939125"/>
          </a:xfrm>
        </p:spPr>
        <p:txBody>
          <a:bodyPr/>
          <a:lstStyle/>
          <a:p>
            <a:r>
              <a:rPr lang="en-US" sz="3200" dirty="0"/>
              <a:t>Pathways to Sustainability: An investigation into the challenges and opportunities for SMEs in Scotland </a:t>
            </a:r>
          </a:p>
        </p:txBody>
      </p:sp>
      <p:sp>
        <p:nvSpPr>
          <p:cNvPr id="14" name="Content Placeholder 2">
            <a:extLst>
              <a:ext uri="{FF2B5EF4-FFF2-40B4-BE49-F238E27FC236}">
                <a16:creationId xmlns:a16="http://schemas.microsoft.com/office/drawing/2014/main" id="{A58922F6-6AC6-64F4-E42F-BCAB5FEB54A8}"/>
              </a:ext>
            </a:extLst>
          </p:cNvPr>
          <p:cNvSpPr>
            <a:spLocks noGrp="1"/>
          </p:cNvSpPr>
          <p:nvPr>
            <p:ph sz="half" idx="1"/>
          </p:nvPr>
        </p:nvSpPr>
        <p:spPr>
          <a:xfrm>
            <a:off x="5055383" y="2257425"/>
            <a:ext cx="7069218" cy="4442067"/>
          </a:xfrm>
        </p:spPr>
        <p:txBody>
          <a:bodyPr>
            <a:normAutofit/>
          </a:bodyPr>
          <a:lstStyle/>
          <a:p>
            <a:r>
              <a:rPr lang="en-GB" sz="2400" dirty="0"/>
              <a:t>Dr Nicola Croxton and Dr Eleni Kesidou’s</a:t>
            </a:r>
            <a:r>
              <a:rPr lang="en-US" sz="2400" dirty="0"/>
              <a:t> research seeks to understand how SMEs operating in the oil and gas supply chain navigate the net zero agenda, to become a more sustainable enterprise.</a:t>
            </a:r>
          </a:p>
          <a:p>
            <a:r>
              <a:rPr lang="en-US" sz="2400" dirty="0"/>
              <a:t>Taking an interdisciplinary approach and combining entrepreneurship and nonmarket strategy, they are investigating how SMEs utilise their resources to address challenges and opportunities in this context.</a:t>
            </a:r>
          </a:p>
          <a:p>
            <a:r>
              <a:rPr lang="en-GB" sz="2400" dirty="0"/>
              <a:t>Dr Croxton and Dr Kesidou’s work is aligned with SDGs 7, 9 and 11.</a:t>
            </a:r>
          </a:p>
        </p:txBody>
      </p:sp>
      <p:sp>
        <p:nvSpPr>
          <p:cNvPr id="4" name="Date Placeholder 3">
            <a:extLst>
              <a:ext uri="{FF2B5EF4-FFF2-40B4-BE49-F238E27FC236}">
                <a16:creationId xmlns:a16="http://schemas.microsoft.com/office/drawing/2014/main" id="{929E740A-6DFD-19DA-0478-220E96B505E8}"/>
              </a:ext>
            </a:extLst>
          </p:cNvPr>
          <p:cNvSpPr>
            <a:spLocks noGrp="1"/>
          </p:cNvSpPr>
          <p:nvPr>
            <p:ph type="dt" sz="half" idx="10"/>
          </p:nvPr>
        </p:nvSpPr>
        <p:spPr>
          <a:xfrm>
            <a:off x="254644" y="6453450"/>
            <a:ext cx="1269356" cy="365125"/>
          </a:xfrm>
        </p:spPr>
        <p:txBody>
          <a:bodyPr anchor="ctr">
            <a:normAutofit/>
          </a:bodyPr>
          <a:lstStyle/>
          <a:p>
            <a:pPr>
              <a:spcAft>
                <a:spcPts val="600"/>
              </a:spcAft>
            </a:pPr>
            <a:fld id="{CD071B8E-0DD7-5842-950E-3289D9FBABB1}" type="datetime4">
              <a:rPr lang="en-GB" smtClean="0"/>
              <a:pPr>
                <a:spcAft>
                  <a:spcPts val="600"/>
                </a:spcAft>
              </a:pPr>
              <a:t>27 August 2024</a:t>
            </a:fld>
            <a:endParaRPr lang="en-US" dirty="0"/>
          </a:p>
        </p:txBody>
      </p:sp>
      <p:sp>
        <p:nvSpPr>
          <p:cNvPr id="16" name="Footer Placeholder 5">
            <a:extLst>
              <a:ext uri="{FF2B5EF4-FFF2-40B4-BE49-F238E27FC236}">
                <a16:creationId xmlns:a16="http://schemas.microsoft.com/office/drawing/2014/main" id="{100D8B95-2B97-0EF0-5EA5-1358A96C8BD5}"/>
              </a:ext>
            </a:extLst>
          </p:cNvPr>
          <p:cNvSpPr>
            <a:spLocks noGrp="1"/>
          </p:cNvSpPr>
          <p:nvPr>
            <p:ph type="ftr" sz="quarter" idx="11"/>
          </p:nvPr>
        </p:nvSpPr>
        <p:spPr>
          <a:xfrm>
            <a:off x="1736202" y="6453450"/>
            <a:ext cx="6370899" cy="365125"/>
          </a:xfrm>
        </p:spPr>
        <p:txBody>
          <a:bodyPr/>
          <a:lstStyle/>
          <a:p>
            <a:endParaRPr lang="en-US" dirty="0"/>
          </a:p>
          <a:p>
            <a:r>
              <a:rPr lang="en-US" dirty="0"/>
              <a:t>NIBES Research Spotlight</a:t>
            </a:r>
          </a:p>
          <a:p>
            <a:endParaRPr lang="en-US" dirty="0"/>
          </a:p>
        </p:txBody>
      </p:sp>
      <p:sp>
        <p:nvSpPr>
          <p:cNvPr id="6" name="Slide Number Placeholder 5">
            <a:extLst>
              <a:ext uri="{FF2B5EF4-FFF2-40B4-BE49-F238E27FC236}">
                <a16:creationId xmlns:a16="http://schemas.microsoft.com/office/drawing/2014/main" id="{8116DE8B-872B-5B53-BCF6-84D2A9E349A6}"/>
              </a:ext>
            </a:extLst>
          </p:cNvPr>
          <p:cNvSpPr>
            <a:spLocks noGrp="1"/>
          </p:cNvSpPr>
          <p:nvPr>
            <p:ph type="sldNum" sz="quarter" idx="12"/>
          </p:nvPr>
        </p:nvSpPr>
        <p:spPr>
          <a:xfrm>
            <a:off x="8610600" y="6453449"/>
            <a:ext cx="3311324" cy="365125"/>
          </a:xfrm>
        </p:spPr>
        <p:txBody>
          <a:bodyPr anchor="ctr">
            <a:normAutofit/>
          </a:bodyPr>
          <a:lstStyle/>
          <a:p>
            <a:pPr>
              <a:spcAft>
                <a:spcPts val="600"/>
              </a:spcAft>
            </a:pPr>
            <a:fld id="{437794D7-DC86-9A4E-9C9F-0B324FE8876A}" type="slidenum">
              <a:rPr lang="en-US" smtClean="0"/>
              <a:pPr>
                <a:spcAft>
                  <a:spcPts val="600"/>
                </a:spcAft>
              </a:pPr>
              <a:t>14</a:t>
            </a:fld>
            <a:endParaRPr lang="en-US" dirty="0"/>
          </a:p>
        </p:txBody>
      </p:sp>
      <p:sp>
        <p:nvSpPr>
          <p:cNvPr id="8" name="TextBox 7">
            <a:extLst>
              <a:ext uri="{FF2B5EF4-FFF2-40B4-BE49-F238E27FC236}">
                <a16:creationId xmlns:a16="http://schemas.microsoft.com/office/drawing/2014/main" id="{9F048D37-E04F-1629-8F2F-1E260CBC7C5D}"/>
              </a:ext>
            </a:extLst>
          </p:cNvPr>
          <p:cNvSpPr txBox="1"/>
          <p:nvPr/>
        </p:nvSpPr>
        <p:spPr>
          <a:xfrm>
            <a:off x="569851" y="5167716"/>
            <a:ext cx="4160939" cy="646331"/>
          </a:xfrm>
          <a:prstGeom prst="rect">
            <a:avLst/>
          </a:prstGeom>
          <a:noFill/>
        </p:spPr>
        <p:txBody>
          <a:bodyPr wrap="square" rtlCol="0">
            <a:spAutoFit/>
          </a:bodyPr>
          <a:lstStyle/>
          <a:p>
            <a:pPr algn="ctr"/>
            <a:r>
              <a:rPr lang="en-US" dirty="0"/>
              <a:t>Dr Nicola Croxton and Dr Eleni Kesidou</a:t>
            </a:r>
          </a:p>
          <a:p>
            <a:endParaRPr lang="en-GB" dirty="0"/>
          </a:p>
        </p:txBody>
      </p:sp>
      <p:pic>
        <p:nvPicPr>
          <p:cNvPr id="7" name="Content Placeholder 6">
            <a:extLst>
              <a:ext uri="{FF2B5EF4-FFF2-40B4-BE49-F238E27FC236}">
                <a16:creationId xmlns:a16="http://schemas.microsoft.com/office/drawing/2014/main" id="{315125B9-5E2E-5CEF-C83A-C65E1D26F5EA}"/>
              </a:ext>
            </a:extLst>
          </p:cNvPr>
          <p:cNvPicPr>
            <a:picLocks noGrp="1" noChangeAspect="1"/>
          </p:cNvPicPr>
          <p:nvPr>
            <p:ph sz="half" idx="2"/>
          </p:nvPr>
        </p:nvPicPr>
        <p:blipFill rotWithShape="1">
          <a:blip r:embed="rId2"/>
          <a:srcRect t="2068"/>
          <a:stretch/>
        </p:blipFill>
        <p:spPr>
          <a:xfrm>
            <a:off x="407555" y="2414280"/>
            <a:ext cx="4485532" cy="2753436"/>
          </a:xfrm>
          <a:prstGeom prst="rect">
            <a:avLst/>
          </a:prstGeom>
          <a:noFill/>
        </p:spPr>
      </p:pic>
    </p:spTree>
    <p:extLst>
      <p:ext uri="{BB962C8B-B14F-4D97-AF65-F5344CB8AC3E}">
        <p14:creationId xmlns:p14="http://schemas.microsoft.com/office/powerpoint/2010/main" val="352622677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EB7DC4-91B2-4620-529C-4BFFB3E4FA10}"/>
              </a:ext>
            </a:extLst>
          </p:cNvPr>
          <p:cNvSpPr>
            <a:spLocks noGrp="1"/>
          </p:cNvSpPr>
          <p:nvPr>
            <p:ph type="title"/>
          </p:nvPr>
        </p:nvSpPr>
        <p:spPr>
          <a:xfrm>
            <a:off x="595843" y="923925"/>
            <a:ext cx="10515600" cy="859403"/>
          </a:xfrm>
        </p:spPr>
        <p:txBody>
          <a:bodyPr>
            <a:noAutofit/>
          </a:bodyPr>
          <a:lstStyle/>
          <a:p>
            <a:r>
              <a:rPr lang="en-GB" sz="3200" dirty="0">
                <a:effectLst/>
                <a:ea typeface="Times New Roman" panose="02020603050405020304" pitchFamily="18" charset="0"/>
              </a:rPr>
              <a:t>Application of the Systemic Lessons Learned Knowledge model to Learning in Complex Projects: How Project Practitioners are Shaping their Learning</a:t>
            </a:r>
            <a:endParaRPr lang="en-GB" sz="3200" dirty="0"/>
          </a:p>
        </p:txBody>
      </p:sp>
      <p:sp>
        <p:nvSpPr>
          <p:cNvPr id="3" name="Content Placeholder 2">
            <a:extLst>
              <a:ext uri="{FF2B5EF4-FFF2-40B4-BE49-F238E27FC236}">
                <a16:creationId xmlns:a16="http://schemas.microsoft.com/office/drawing/2014/main" id="{5D2555F5-A5A1-7395-A5C1-B49CC2CA3A83}"/>
              </a:ext>
            </a:extLst>
          </p:cNvPr>
          <p:cNvSpPr>
            <a:spLocks noGrp="1"/>
          </p:cNvSpPr>
          <p:nvPr>
            <p:ph idx="1"/>
          </p:nvPr>
        </p:nvSpPr>
        <p:spPr>
          <a:xfrm>
            <a:off x="595843" y="2466975"/>
            <a:ext cx="7405157" cy="3348730"/>
          </a:xfrm>
        </p:spPr>
        <p:txBody>
          <a:bodyPr>
            <a:normAutofit/>
          </a:bodyPr>
          <a:lstStyle/>
          <a:p>
            <a:r>
              <a:rPr lang="en-GB" sz="2400" dirty="0"/>
              <a:t>Dr Oluyomi Osobajo’s current research project seeks to explore how learning is articulated, and knowledge creation encouraged among project practitioners in complex projects.</a:t>
            </a:r>
          </a:p>
          <a:p>
            <a:r>
              <a:rPr lang="en-GB" sz="2400" dirty="0"/>
              <a:t>His previous research has addressed contemporary issues in the field of Project Management, Supply Chain Management and General Management.</a:t>
            </a:r>
          </a:p>
          <a:p>
            <a:r>
              <a:rPr lang="en-GB" sz="2400" dirty="0"/>
              <a:t>Dr Osobajo’s work is aligned with SDGs 9, 11, 12 and 17.</a:t>
            </a:r>
          </a:p>
          <a:p>
            <a:endParaRPr lang="en-GB" sz="2800" dirty="0"/>
          </a:p>
        </p:txBody>
      </p:sp>
      <p:sp>
        <p:nvSpPr>
          <p:cNvPr id="4" name="Date Placeholder 3">
            <a:extLst>
              <a:ext uri="{FF2B5EF4-FFF2-40B4-BE49-F238E27FC236}">
                <a16:creationId xmlns:a16="http://schemas.microsoft.com/office/drawing/2014/main" id="{2E3525E0-A8C6-DAA3-4F5D-14B92C70FCE4}"/>
              </a:ext>
            </a:extLst>
          </p:cNvPr>
          <p:cNvSpPr>
            <a:spLocks noGrp="1"/>
          </p:cNvSpPr>
          <p:nvPr>
            <p:ph type="dt" sz="half" idx="10"/>
          </p:nvPr>
        </p:nvSpPr>
        <p:spPr/>
        <p:txBody>
          <a:bodyPr/>
          <a:lstStyle/>
          <a:p>
            <a:fld id="{CD071B8E-0DD7-5842-950E-3289D9FBABB1}" type="datetime4">
              <a:rPr lang="en-GB" smtClean="0"/>
              <a:pPr/>
              <a:t>27 August 2024</a:t>
            </a:fld>
            <a:endParaRPr lang="en-US" dirty="0"/>
          </a:p>
        </p:txBody>
      </p:sp>
      <p:sp>
        <p:nvSpPr>
          <p:cNvPr id="5" name="Footer Placeholder 4">
            <a:extLst>
              <a:ext uri="{FF2B5EF4-FFF2-40B4-BE49-F238E27FC236}">
                <a16:creationId xmlns:a16="http://schemas.microsoft.com/office/drawing/2014/main" id="{DEA37B40-8AF7-CE13-307F-226604741EE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6D35EF03-415F-55B2-ADAE-3381A6C5D341}"/>
              </a:ext>
            </a:extLst>
          </p:cNvPr>
          <p:cNvSpPr>
            <a:spLocks noGrp="1"/>
          </p:cNvSpPr>
          <p:nvPr>
            <p:ph type="sldNum" sz="quarter" idx="12"/>
          </p:nvPr>
        </p:nvSpPr>
        <p:spPr/>
        <p:txBody>
          <a:bodyPr/>
          <a:lstStyle/>
          <a:p>
            <a:fld id="{437794D7-DC86-9A4E-9C9F-0B324FE8876A}" type="slidenum">
              <a:rPr lang="en-US" smtClean="0"/>
              <a:pPr/>
              <a:t>15</a:t>
            </a:fld>
            <a:endParaRPr lang="en-US" dirty="0"/>
          </a:p>
        </p:txBody>
      </p:sp>
      <p:pic>
        <p:nvPicPr>
          <p:cNvPr id="7" name="Content Placeholder 7">
            <a:extLst>
              <a:ext uri="{FF2B5EF4-FFF2-40B4-BE49-F238E27FC236}">
                <a16:creationId xmlns:a16="http://schemas.microsoft.com/office/drawing/2014/main" id="{2FBAB057-C8B3-7C85-A998-47075C0F0466}"/>
              </a:ext>
            </a:extLst>
          </p:cNvPr>
          <p:cNvPicPr>
            <a:picLocks noChangeAspect="1"/>
          </p:cNvPicPr>
          <p:nvPr/>
        </p:nvPicPr>
        <p:blipFill>
          <a:blip r:embed="rId2"/>
          <a:stretch>
            <a:fillRect/>
          </a:stretch>
        </p:blipFill>
        <p:spPr>
          <a:xfrm>
            <a:off x="8001000" y="2466975"/>
            <a:ext cx="3605273" cy="2782416"/>
          </a:xfrm>
          <a:prstGeom prst="rect">
            <a:avLst/>
          </a:prstGeom>
        </p:spPr>
      </p:pic>
      <p:sp>
        <p:nvSpPr>
          <p:cNvPr id="11" name="TextBox 10">
            <a:extLst>
              <a:ext uri="{FF2B5EF4-FFF2-40B4-BE49-F238E27FC236}">
                <a16:creationId xmlns:a16="http://schemas.microsoft.com/office/drawing/2014/main" id="{1B64F4E6-0690-EDF2-CE9B-43C35CDE43C7}"/>
              </a:ext>
            </a:extLst>
          </p:cNvPr>
          <p:cNvSpPr txBox="1"/>
          <p:nvPr/>
        </p:nvSpPr>
        <p:spPr>
          <a:xfrm>
            <a:off x="8529107" y="5347882"/>
            <a:ext cx="3067050" cy="369332"/>
          </a:xfrm>
          <a:prstGeom prst="rect">
            <a:avLst/>
          </a:prstGeom>
          <a:noFill/>
        </p:spPr>
        <p:txBody>
          <a:bodyPr wrap="square" rtlCol="0">
            <a:spAutoFit/>
          </a:bodyPr>
          <a:lstStyle/>
          <a:p>
            <a:pPr algn="ctr"/>
            <a:r>
              <a:rPr lang="en-GB" dirty="0"/>
              <a:t>Dr Oluyomi Osobajo</a:t>
            </a:r>
          </a:p>
        </p:txBody>
      </p:sp>
    </p:spTree>
    <p:extLst>
      <p:ext uri="{BB962C8B-B14F-4D97-AF65-F5344CB8AC3E}">
        <p14:creationId xmlns:p14="http://schemas.microsoft.com/office/powerpoint/2010/main" val="305720709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FF0FAD-CF34-226A-EA02-137A3B7632ED}"/>
              </a:ext>
            </a:extLst>
          </p:cNvPr>
          <p:cNvSpPr>
            <a:spLocks noGrp="1"/>
          </p:cNvSpPr>
          <p:nvPr>
            <p:ph type="title"/>
          </p:nvPr>
        </p:nvSpPr>
        <p:spPr>
          <a:xfrm>
            <a:off x="593364" y="962026"/>
            <a:ext cx="10515600" cy="661292"/>
          </a:xfrm>
        </p:spPr>
        <p:txBody>
          <a:bodyPr lIns="91440" tIns="45720" rIns="91440" bIns="45720" anchor="t">
            <a:noAutofit/>
          </a:bodyPr>
          <a:lstStyle/>
          <a:p>
            <a:r>
              <a:rPr lang="en-GB" sz="3200" dirty="0"/>
              <a:t>AI for Risk Management in Energy Companies</a:t>
            </a:r>
          </a:p>
        </p:txBody>
      </p:sp>
      <p:pic>
        <p:nvPicPr>
          <p:cNvPr id="13" name="Content Placeholder 12" descr="A screenshot of a computer&#10;&#10;Description automatically generated">
            <a:extLst>
              <a:ext uri="{FF2B5EF4-FFF2-40B4-BE49-F238E27FC236}">
                <a16:creationId xmlns:a16="http://schemas.microsoft.com/office/drawing/2014/main" id="{B6839D1B-E631-6E2C-D7C3-B87A395CF2EB}"/>
              </a:ext>
            </a:extLst>
          </p:cNvPr>
          <p:cNvPicPr>
            <a:picLocks noGrp="1" noChangeAspect="1"/>
          </p:cNvPicPr>
          <p:nvPr>
            <p:ph sz="half" idx="1"/>
          </p:nvPr>
        </p:nvPicPr>
        <p:blipFill>
          <a:blip r:embed="rId2"/>
          <a:stretch>
            <a:fillRect/>
          </a:stretch>
        </p:blipFill>
        <p:spPr>
          <a:xfrm>
            <a:off x="329083" y="1741429"/>
            <a:ext cx="5537461" cy="1980595"/>
          </a:xfrm>
        </p:spPr>
      </p:pic>
      <p:sp>
        <p:nvSpPr>
          <p:cNvPr id="5" name="Date Placeholder 4">
            <a:extLst>
              <a:ext uri="{FF2B5EF4-FFF2-40B4-BE49-F238E27FC236}">
                <a16:creationId xmlns:a16="http://schemas.microsoft.com/office/drawing/2014/main" id="{7215A34F-4872-E5B6-BFF5-AC2B371D844C}"/>
              </a:ext>
            </a:extLst>
          </p:cNvPr>
          <p:cNvSpPr>
            <a:spLocks noGrp="1"/>
          </p:cNvSpPr>
          <p:nvPr>
            <p:ph type="dt" sz="half" idx="10"/>
          </p:nvPr>
        </p:nvSpPr>
        <p:spPr/>
        <p:txBody>
          <a:bodyPr/>
          <a:lstStyle/>
          <a:p>
            <a:fld id="{CD071B8E-0DD7-5842-950E-3289D9FBABB1}" type="datetime4">
              <a:rPr lang="en-GB" smtClean="0"/>
              <a:pPr/>
              <a:t>27 August 2024</a:t>
            </a:fld>
            <a:endParaRPr lang="en-US" dirty="0"/>
          </a:p>
        </p:txBody>
      </p:sp>
      <p:sp>
        <p:nvSpPr>
          <p:cNvPr id="6" name="Footer Placeholder 5">
            <a:extLst>
              <a:ext uri="{FF2B5EF4-FFF2-40B4-BE49-F238E27FC236}">
                <a16:creationId xmlns:a16="http://schemas.microsoft.com/office/drawing/2014/main" id="{DD32EBE5-4DF0-E12A-4D54-69D4F52D0D59}"/>
              </a:ext>
            </a:extLst>
          </p:cNvPr>
          <p:cNvSpPr>
            <a:spLocks noGrp="1"/>
          </p:cNvSpPr>
          <p:nvPr>
            <p:ph type="ftr" sz="quarter" idx="11"/>
          </p:nvPr>
        </p:nvSpPr>
        <p:spPr/>
        <p:txBody>
          <a:bodyPr/>
          <a:lstStyle/>
          <a:p>
            <a:endParaRPr lang="en-US" dirty="0"/>
          </a:p>
          <a:p>
            <a:r>
              <a:rPr lang="en-US" dirty="0"/>
              <a:t>NIBES Research Spotlight</a:t>
            </a:r>
          </a:p>
          <a:p>
            <a:endParaRPr lang="en-US" dirty="0"/>
          </a:p>
        </p:txBody>
      </p:sp>
      <p:sp>
        <p:nvSpPr>
          <p:cNvPr id="7" name="Slide Number Placeholder 6">
            <a:extLst>
              <a:ext uri="{FF2B5EF4-FFF2-40B4-BE49-F238E27FC236}">
                <a16:creationId xmlns:a16="http://schemas.microsoft.com/office/drawing/2014/main" id="{AC937BB8-8620-1056-6575-66C0AAB4FC60}"/>
              </a:ext>
            </a:extLst>
          </p:cNvPr>
          <p:cNvSpPr>
            <a:spLocks noGrp="1"/>
          </p:cNvSpPr>
          <p:nvPr>
            <p:ph type="sldNum" sz="quarter" idx="12"/>
          </p:nvPr>
        </p:nvSpPr>
        <p:spPr/>
        <p:txBody>
          <a:bodyPr/>
          <a:lstStyle/>
          <a:p>
            <a:fld id="{437794D7-DC86-9A4E-9C9F-0B324FE8876A}" type="slidenum">
              <a:rPr lang="en-US" smtClean="0"/>
              <a:pPr/>
              <a:t>16</a:t>
            </a:fld>
            <a:endParaRPr lang="en-US" dirty="0"/>
          </a:p>
        </p:txBody>
      </p:sp>
      <p:pic>
        <p:nvPicPr>
          <p:cNvPr id="20" name="Picture 19" descr="A black background with blue text&#10;&#10;Description automatically generated">
            <a:extLst>
              <a:ext uri="{FF2B5EF4-FFF2-40B4-BE49-F238E27FC236}">
                <a16:creationId xmlns:a16="http://schemas.microsoft.com/office/drawing/2014/main" id="{52D32604-9E35-A878-A939-9BCD69887059}"/>
              </a:ext>
            </a:extLst>
          </p:cNvPr>
          <p:cNvPicPr>
            <a:picLocks noChangeAspect="1"/>
          </p:cNvPicPr>
          <p:nvPr/>
        </p:nvPicPr>
        <p:blipFill>
          <a:blip r:embed="rId3"/>
          <a:stretch>
            <a:fillRect/>
          </a:stretch>
        </p:blipFill>
        <p:spPr>
          <a:xfrm>
            <a:off x="329083" y="3995913"/>
            <a:ext cx="5537461" cy="1804812"/>
          </a:xfrm>
          <a:prstGeom prst="rect">
            <a:avLst/>
          </a:prstGeom>
        </p:spPr>
      </p:pic>
      <p:sp>
        <p:nvSpPr>
          <p:cNvPr id="22" name="Content Placeholder 2">
            <a:extLst>
              <a:ext uri="{FF2B5EF4-FFF2-40B4-BE49-F238E27FC236}">
                <a16:creationId xmlns:a16="http://schemas.microsoft.com/office/drawing/2014/main" id="{F4893DF3-C86A-F76C-BB3A-8C1D57090CDD}"/>
              </a:ext>
            </a:extLst>
          </p:cNvPr>
          <p:cNvSpPr txBox="1">
            <a:spLocks/>
          </p:cNvSpPr>
          <p:nvPr/>
        </p:nvSpPr>
        <p:spPr>
          <a:xfrm>
            <a:off x="5979560" y="1741429"/>
            <a:ext cx="5942364" cy="4272559"/>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69216A"/>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69216A"/>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400" dirty="0"/>
              <a:t>Professor Fernando Oliveira has an impressive research portfolio.</a:t>
            </a:r>
          </a:p>
          <a:p>
            <a:r>
              <a:rPr lang="en-GB" sz="2400" dirty="0"/>
              <a:t>His research interests include: </a:t>
            </a:r>
          </a:p>
          <a:p>
            <a:pPr lvl="1"/>
            <a:r>
              <a:rPr lang="en-GB" dirty="0">
                <a:solidFill>
                  <a:srgbClr val="000000"/>
                </a:solidFill>
                <a:cs typeface="Calibri"/>
              </a:rPr>
              <a:t>Risk Management;</a:t>
            </a:r>
          </a:p>
          <a:p>
            <a:pPr lvl="1"/>
            <a:r>
              <a:rPr lang="en-GB" dirty="0">
                <a:solidFill>
                  <a:srgbClr val="000000"/>
                </a:solidFill>
                <a:cs typeface="Calibri"/>
              </a:rPr>
              <a:t>AI for long-term decision making and planning;</a:t>
            </a:r>
          </a:p>
          <a:p>
            <a:pPr lvl="1"/>
            <a:r>
              <a:rPr lang="en-GB" dirty="0">
                <a:solidFill>
                  <a:srgbClr val="000000"/>
                </a:solidFill>
                <a:cs typeface="Arial"/>
              </a:rPr>
              <a:t>Renewable energy;</a:t>
            </a:r>
          </a:p>
          <a:p>
            <a:pPr lvl="1"/>
            <a:r>
              <a:rPr lang="en-GB" dirty="0">
                <a:solidFill>
                  <a:srgbClr val="000000"/>
                </a:solidFill>
                <a:cs typeface="Arial"/>
              </a:rPr>
              <a:t>Energy poverty;</a:t>
            </a:r>
            <a:r>
              <a:rPr lang="en-US" dirty="0">
                <a:solidFill>
                  <a:srgbClr val="000000"/>
                </a:solidFill>
                <a:cs typeface="Arial"/>
              </a:rPr>
              <a:t> and, </a:t>
            </a:r>
          </a:p>
          <a:p>
            <a:pPr lvl="1"/>
            <a:r>
              <a:rPr lang="en-GB" dirty="0">
                <a:solidFill>
                  <a:srgbClr val="000000"/>
                </a:solidFill>
                <a:cs typeface="Arial"/>
              </a:rPr>
              <a:t>Power purchasing agreements.</a:t>
            </a:r>
            <a:endParaRPr lang="en-US" dirty="0">
              <a:solidFill>
                <a:srgbClr val="000000"/>
              </a:solidFill>
              <a:cs typeface="Arial"/>
            </a:endParaRPr>
          </a:p>
          <a:p>
            <a:r>
              <a:rPr lang="en-GB" sz="2400" dirty="0">
                <a:solidFill>
                  <a:srgbClr val="000000"/>
                </a:solidFill>
                <a:cs typeface="Calibri"/>
              </a:rPr>
              <a:t>Professor Oliveira’s work is aligned with several of the SDGs including SDG 7.</a:t>
            </a:r>
          </a:p>
          <a:p>
            <a:endParaRPr lang="en-GB" sz="2200" dirty="0">
              <a:solidFill>
                <a:srgbClr val="000000"/>
              </a:solidFill>
              <a:cs typeface="Calibri"/>
            </a:endParaRPr>
          </a:p>
        </p:txBody>
      </p:sp>
    </p:spTree>
    <p:extLst>
      <p:ext uri="{BB962C8B-B14F-4D97-AF65-F5344CB8AC3E}">
        <p14:creationId xmlns:p14="http://schemas.microsoft.com/office/powerpoint/2010/main" val="102905596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A922DC-B4A4-B17F-57F8-72FB71CF8CD0}"/>
              </a:ext>
            </a:extLst>
          </p:cNvPr>
          <p:cNvSpPr>
            <a:spLocks noGrp="1"/>
          </p:cNvSpPr>
          <p:nvPr>
            <p:ph type="title"/>
          </p:nvPr>
        </p:nvSpPr>
        <p:spPr/>
        <p:txBody>
          <a:bodyPr/>
          <a:lstStyle/>
          <a:p>
            <a:r>
              <a:rPr lang="en-GB" dirty="0"/>
              <a:t>PhD Student – Case Study</a:t>
            </a:r>
          </a:p>
        </p:txBody>
      </p:sp>
      <p:sp>
        <p:nvSpPr>
          <p:cNvPr id="4" name="Date Placeholder 3">
            <a:extLst>
              <a:ext uri="{FF2B5EF4-FFF2-40B4-BE49-F238E27FC236}">
                <a16:creationId xmlns:a16="http://schemas.microsoft.com/office/drawing/2014/main" id="{E2F821FC-DF52-AF32-D163-1A0D1820998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D071B8E-0DD7-5842-950E-3289D9FBABB1}" type="datetime4">
              <a:rPr kumimoji="0" lang="en-GB" sz="120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 August 2024</a:t>
            </a:fld>
            <a:endParaRPr kumimoji="0" lang="en-US" sz="12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3D118324-3CE9-2F09-13AD-4D3F683A7723}"/>
              </a:ext>
            </a:extLst>
          </p:cNvPr>
          <p:cNvSpPr>
            <a:spLocks noGrp="1"/>
          </p:cNvSpPr>
          <p:nvPr>
            <p:ph type="ftr" sz="quarter" idx="11"/>
          </p:nvPr>
        </p:nvSpPr>
        <p:spPr/>
        <p:txBody>
          <a:bodyPr/>
          <a:lstStyle/>
          <a:p>
            <a:pPr>
              <a:defRPr/>
            </a:pPr>
            <a:endParaRPr lang="en-US" dirty="0"/>
          </a:p>
          <a:p>
            <a:pPr>
              <a:defRPr/>
            </a:pPr>
            <a:r>
              <a:rPr lang="en-US" dirty="0"/>
              <a:t>NIBES Research Spotlight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4485E077-EA90-CEEC-1877-99F16568D26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7794D7-DC86-9A4E-9C9F-0B324FE8876A}" type="slidenum">
              <a:rPr kumimoji="0" lang="en-US" sz="120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pic>
        <p:nvPicPr>
          <p:cNvPr id="12" name="Content Placeholder 11">
            <a:extLst>
              <a:ext uri="{FF2B5EF4-FFF2-40B4-BE49-F238E27FC236}">
                <a16:creationId xmlns:a16="http://schemas.microsoft.com/office/drawing/2014/main" id="{6F669434-BD18-9041-42B2-CAFB34F3F07D}"/>
              </a:ext>
            </a:extLst>
          </p:cNvPr>
          <p:cNvPicPr>
            <a:picLocks noGrp="1" noChangeAspect="1"/>
          </p:cNvPicPr>
          <p:nvPr>
            <p:ph idx="1"/>
          </p:nvPr>
        </p:nvPicPr>
        <p:blipFill>
          <a:blip r:embed="rId2"/>
          <a:stretch>
            <a:fillRect/>
          </a:stretch>
        </p:blipFill>
        <p:spPr>
          <a:xfrm>
            <a:off x="155623" y="2822770"/>
            <a:ext cx="6638925" cy="2114550"/>
          </a:xfrm>
        </p:spPr>
      </p:pic>
      <p:pic>
        <p:nvPicPr>
          <p:cNvPr id="14" name="Picture 13">
            <a:extLst>
              <a:ext uri="{FF2B5EF4-FFF2-40B4-BE49-F238E27FC236}">
                <a16:creationId xmlns:a16="http://schemas.microsoft.com/office/drawing/2014/main" id="{E391B265-E54F-9C34-6A57-35B867667CFD}"/>
              </a:ext>
            </a:extLst>
          </p:cNvPr>
          <p:cNvPicPr>
            <a:picLocks noChangeAspect="1"/>
          </p:cNvPicPr>
          <p:nvPr/>
        </p:nvPicPr>
        <p:blipFill>
          <a:blip r:embed="rId3"/>
          <a:stretch>
            <a:fillRect/>
          </a:stretch>
        </p:blipFill>
        <p:spPr>
          <a:xfrm>
            <a:off x="7127875" y="1783327"/>
            <a:ext cx="4772025" cy="4193435"/>
          </a:xfrm>
          <a:prstGeom prst="rect">
            <a:avLst/>
          </a:prstGeom>
        </p:spPr>
      </p:pic>
    </p:spTree>
    <p:extLst>
      <p:ext uri="{BB962C8B-B14F-4D97-AF65-F5344CB8AC3E}">
        <p14:creationId xmlns:p14="http://schemas.microsoft.com/office/powerpoint/2010/main" val="133010871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A922DC-B4A4-B17F-57F8-72FB71CF8CD0}"/>
              </a:ext>
            </a:extLst>
          </p:cNvPr>
          <p:cNvSpPr>
            <a:spLocks noGrp="1"/>
          </p:cNvSpPr>
          <p:nvPr>
            <p:ph type="title"/>
          </p:nvPr>
        </p:nvSpPr>
        <p:spPr/>
        <p:txBody>
          <a:bodyPr/>
          <a:lstStyle/>
          <a:p>
            <a:endParaRPr lang="en-GB" dirty="0"/>
          </a:p>
        </p:txBody>
      </p:sp>
      <p:sp>
        <p:nvSpPr>
          <p:cNvPr id="4" name="Date Placeholder 3">
            <a:extLst>
              <a:ext uri="{FF2B5EF4-FFF2-40B4-BE49-F238E27FC236}">
                <a16:creationId xmlns:a16="http://schemas.microsoft.com/office/drawing/2014/main" id="{E2F821FC-DF52-AF32-D163-1A0D1820998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D071B8E-0DD7-5842-950E-3289D9FBABB1}" type="datetime4">
              <a:rPr kumimoji="0" lang="en-GB" sz="120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 August 2024</a:t>
            </a:fld>
            <a:endParaRPr kumimoji="0" lang="en-US" sz="12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3D118324-3CE9-2F09-13AD-4D3F683A7723}"/>
              </a:ext>
            </a:extLst>
          </p:cNvPr>
          <p:cNvSpPr>
            <a:spLocks noGrp="1"/>
          </p:cNvSpPr>
          <p:nvPr>
            <p:ph type="ftr" sz="quarter" idx="11"/>
          </p:nvPr>
        </p:nvSpPr>
        <p:spPr/>
        <p:txBody>
          <a:bodyPr/>
          <a:lstStyle/>
          <a:p>
            <a:pPr>
              <a:defRPr/>
            </a:pPr>
            <a:endParaRPr lang="en-US" dirty="0"/>
          </a:p>
          <a:p>
            <a:pPr>
              <a:defRPr/>
            </a:pPr>
            <a:r>
              <a:rPr lang="en-US" dirty="0"/>
              <a:t>NIBES Research Spotlight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4485E077-EA90-CEEC-1877-99F16568D26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7794D7-DC86-9A4E-9C9F-0B324FE8876A}" type="slidenum">
              <a:rPr kumimoji="0" lang="en-US" sz="120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pic>
        <p:nvPicPr>
          <p:cNvPr id="12" name="Content Placeholder 11">
            <a:extLst>
              <a:ext uri="{FF2B5EF4-FFF2-40B4-BE49-F238E27FC236}">
                <a16:creationId xmlns:a16="http://schemas.microsoft.com/office/drawing/2014/main" id="{787E0D13-0058-4BA6-ABCE-7338AFFCCC91}"/>
              </a:ext>
            </a:extLst>
          </p:cNvPr>
          <p:cNvPicPr>
            <a:picLocks noGrp="1" noChangeAspect="1"/>
          </p:cNvPicPr>
          <p:nvPr>
            <p:ph idx="1"/>
          </p:nvPr>
        </p:nvPicPr>
        <p:blipFill>
          <a:blip r:embed="rId2"/>
          <a:stretch>
            <a:fillRect/>
          </a:stretch>
        </p:blipFill>
        <p:spPr>
          <a:xfrm>
            <a:off x="539429" y="923367"/>
            <a:ext cx="4981575" cy="1885950"/>
          </a:xfrm>
        </p:spPr>
      </p:pic>
      <p:pic>
        <p:nvPicPr>
          <p:cNvPr id="14" name="Picture 13">
            <a:extLst>
              <a:ext uri="{FF2B5EF4-FFF2-40B4-BE49-F238E27FC236}">
                <a16:creationId xmlns:a16="http://schemas.microsoft.com/office/drawing/2014/main" id="{3DBAA1AD-ABB7-14CD-4DBC-4646C55E405F}"/>
              </a:ext>
            </a:extLst>
          </p:cNvPr>
          <p:cNvPicPr>
            <a:picLocks noChangeAspect="1"/>
          </p:cNvPicPr>
          <p:nvPr/>
        </p:nvPicPr>
        <p:blipFill>
          <a:blip r:embed="rId3"/>
          <a:stretch>
            <a:fillRect/>
          </a:stretch>
        </p:blipFill>
        <p:spPr>
          <a:xfrm>
            <a:off x="5716207" y="727561"/>
            <a:ext cx="5019675" cy="2524125"/>
          </a:xfrm>
          <a:prstGeom prst="rect">
            <a:avLst/>
          </a:prstGeom>
        </p:spPr>
      </p:pic>
      <p:pic>
        <p:nvPicPr>
          <p:cNvPr id="16" name="Picture 15">
            <a:extLst>
              <a:ext uri="{FF2B5EF4-FFF2-40B4-BE49-F238E27FC236}">
                <a16:creationId xmlns:a16="http://schemas.microsoft.com/office/drawing/2014/main" id="{2E3CE3C2-E17B-4118-FA54-335881FBDE99}"/>
              </a:ext>
            </a:extLst>
          </p:cNvPr>
          <p:cNvPicPr>
            <a:picLocks noChangeAspect="1"/>
          </p:cNvPicPr>
          <p:nvPr/>
        </p:nvPicPr>
        <p:blipFill>
          <a:blip r:embed="rId4"/>
          <a:stretch>
            <a:fillRect/>
          </a:stretch>
        </p:blipFill>
        <p:spPr>
          <a:xfrm>
            <a:off x="539429" y="3148012"/>
            <a:ext cx="5124450" cy="3086100"/>
          </a:xfrm>
          <a:prstGeom prst="rect">
            <a:avLst/>
          </a:prstGeom>
        </p:spPr>
      </p:pic>
      <p:pic>
        <p:nvPicPr>
          <p:cNvPr id="10" name="Picture 9">
            <a:extLst>
              <a:ext uri="{FF2B5EF4-FFF2-40B4-BE49-F238E27FC236}">
                <a16:creationId xmlns:a16="http://schemas.microsoft.com/office/drawing/2014/main" id="{04021B2F-2DE0-DC34-1F3B-56A7E9BF282E}"/>
              </a:ext>
            </a:extLst>
          </p:cNvPr>
          <p:cNvPicPr>
            <a:picLocks noChangeAspect="1"/>
          </p:cNvPicPr>
          <p:nvPr/>
        </p:nvPicPr>
        <p:blipFill>
          <a:blip r:embed="rId5"/>
          <a:stretch>
            <a:fillRect/>
          </a:stretch>
        </p:blipFill>
        <p:spPr>
          <a:xfrm>
            <a:off x="5876293" y="3291713"/>
            <a:ext cx="3476625" cy="762000"/>
          </a:xfrm>
          <a:prstGeom prst="rect">
            <a:avLst/>
          </a:prstGeom>
        </p:spPr>
      </p:pic>
      <p:pic>
        <p:nvPicPr>
          <p:cNvPr id="13" name="Picture 12">
            <a:extLst>
              <a:ext uri="{FF2B5EF4-FFF2-40B4-BE49-F238E27FC236}">
                <a16:creationId xmlns:a16="http://schemas.microsoft.com/office/drawing/2014/main" id="{5179C821-8ABB-AACE-A923-1251F3DFE6B1}"/>
              </a:ext>
            </a:extLst>
          </p:cNvPr>
          <p:cNvPicPr>
            <a:picLocks noChangeAspect="1"/>
          </p:cNvPicPr>
          <p:nvPr/>
        </p:nvPicPr>
        <p:blipFill>
          <a:blip r:embed="rId6"/>
          <a:stretch>
            <a:fillRect/>
          </a:stretch>
        </p:blipFill>
        <p:spPr>
          <a:xfrm>
            <a:off x="5716207" y="4242833"/>
            <a:ext cx="5057775" cy="923925"/>
          </a:xfrm>
          <a:prstGeom prst="rect">
            <a:avLst/>
          </a:prstGeom>
        </p:spPr>
      </p:pic>
      <p:pic>
        <p:nvPicPr>
          <p:cNvPr id="17" name="Picture 16">
            <a:extLst>
              <a:ext uri="{FF2B5EF4-FFF2-40B4-BE49-F238E27FC236}">
                <a16:creationId xmlns:a16="http://schemas.microsoft.com/office/drawing/2014/main" id="{08CC2482-64B3-6015-D009-466D7CA83FAE}"/>
              </a:ext>
            </a:extLst>
          </p:cNvPr>
          <p:cNvPicPr>
            <a:picLocks noChangeAspect="1"/>
          </p:cNvPicPr>
          <p:nvPr/>
        </p:nvPicPr>
        <p:blipFill>
          <a:blip r:embed="rId7"/>
          <a:stretch>
            <a:fillRect/>
          </a:stretch>
        </p:blipFill>
        <p:spPr>
          <a:xfrm>
            <a:off x="5853643" y="5246812"/>
            <a:ext cx="3286125" cy="1085850"/>
          </a:xfrm>
          <a:prstGeom prst="rect">
            <a:avLst/>
          </a:prstGeom>
        </p:spPr>
      </p:pic>
    </p:spTree>
    <p:extLst>
      <p:ext uri="{BB962C8B-B14F-4D97-AF65-F5344CB8AC3E}">
        <p14:creationId xmlns:p14="http://schemas.microsoft.com/office/powerpoint/2010/main" val="154050847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FEDEAD-C03D-0E85-C957-E833BBA498B0}"/>
              </a:ext>
            </a:extLst>
          </p:cNvPr>
          <p:cNvSpPr>
            <a:spLocks noGrp="1"/>
          </p:cNvSpPr>
          <p:nvPr>
            <p:ph type="title"/>
          </p:nvPr>
        </p:nvSpPr>
        <p:spPr>
          <a:xfrm>
            <a:off x="383157" y="896291"/>
            <a:ext cx="10515600" cy="939125"/>
          </a:xfrm>
        </p:spPr>
        <p:txBody>
          <a:bodyPr>
            <a:normAutofit fontScale="90000"/>
          </a:bodyPr>
          <a:lstStyle/>
          <a:p>
            <a:pPr algn="ctr"/>
            <a:r>
              <a:rPr lang="en-GB" dirty="0"/>
              <a:t>NIBES: Building New Research Collaborations</a:t>
            </a:r>
          </a:p>
        </p:txBody>
      </p:sp>
      <p:pic>
        <p:nvPicPr>
          <p:cNvPr id="9" name="Content Placeholder 8" descr="Colleagues looking at computer">
            <a:extLst>
              <a:ext uri="{FF2B5EF4-FFF2-40B4-BE49-F238E27FC236}">
                <a16:creationId xmlns:a16="http://schemas.microsoft.com/office/drawing/2014/main" id="{C50DFDE4-8BA4-8830-D7A8-CE311F21061A}"/>
              </a:ext>
            </a:extLst>
          </p:cNvPr>
          <p:cNvPicPr>
            <a:picLocks noGrp="1" noChangeAspect="1"/>
          </p:cNvPicPr>
          <p:nvPr>
            <p:ph sz="half" idx="1"/>
          </p:nvPr>
        </p:nvPicPr>
        <p:blipFill>
          <a:blip r:embed="rId2"/>
          <a:stretch>
            <a:fillRect/>
          </a:stretch>
        </p:blipFill>
        <p:spPr>
          <a:xfrm>
            <a:off x="593725" y="2223294"/>
            <a:ext cx="5181600" cy="3454400"/>
          </a:xfrm>
        </p:spPr>
      </p:pic>
      <p:pic>
        <p:nvPicPr>
          <p:cNvPr id="11" name="Content Placeholder 10" descr="Hand holding windmill">
            <a:extLst>
              <a:ext uri="{FF2B5EF4-FFF2-40B4-BE49-F238E27FC236}">
                <a16:creationId xmlns:a16="http://schemas.microsoft.com/office/drawing/2014/main" id="{3A14D792-77C6-4F3D-03E4-26EA483F878D}"/>
              </a:ext>
            </a:extLst>
          </p:cNvPr>
          <p:cNvPicPr>
            <a:picLocks noGrp="1" noChangeAspect="1"/>
          </p:cNvPicPr>
          <p:nvPr>
            <p:ph sz="half" idx="2"/>
          </p:nvPr>
        </p:nvPicPr>
        <p:blipFill>
          <a:blip r:embed="rId3"/>
          <a:stretch>
            <a:fillRect/>
          </a:stretch>
        </p:blipFill>
        <p:spPr>
          <a:xfrm>
            <a:off x="6096000" y="2223294"/>
            <a:ext cx="5181600" cy="3454400"/>
          </a:xfrm>
        </p:spPr>
      </p:pic>
      <p:sp>
        <p:nvSpPr>
          <p:cNvPr id="5" name="Date Placeholder 4">
            <a:extLst>
              <a:ext uri="{FF2B5EF4-FFF2-40B4-BE49-F238E27FC236}">
                <a16:creationId xmlns:a16="http://schemas.microsoft.com/office/drawing/2014/main" id="{6B4486B0-2194-11B4-E2F7-D2BFD2DB5F8B}"/>
              </a:ext>
            </a:extLst>
          </p:cNvPr>
          <p:cNvSpPr>
            <a:spLocks noGrp="1"/>
          </p:cNvSpPr>
          <p:nvPr>
            <p:ph type="dt" sz="half" idx="10"/>
          </p:nvPr>
        </p:nvSpPr>
        <p:spPr/>
        <p:txBody>
          <a:bodyPr/>
          <a:lstStyle/>
          <a:p>
            <a:fld id="{CD071B8E-0DD7-5842-950E-3289D9FBABB1}" type="datetime4">
              <a:rPr lang="en-GB" smtClean="0"/>
              <a:pPr/>
              <a:t>27 August 2024</a:t>
            </a:fld>
            <a:endParaRPr lang="en-US" dirty="0"/>
          </a:p>
        </p:txBody>
      </p:sp>
      <p:sp>
        <p:nvSpPr>
          <p:cNvPr id="6" name="Footer Placeholder 5">
            <a:extLst>
              <a:ext uri="{FF2B5EF4-FFF2-40B4-BE49-F238E27FC236}">
                <a16:creationId xmlns:a16="http://schemas.microsoft.com/office/drawing/2014/main" id="{8DE10BD1-2A08-D31A-AB86-5F930CB8F619}"/>
              </a:ext>
            </a:extLst>
          </p:cNvPr>
          <p:cNvSpPr>
            <a:spLocks noGrp="1"/>
          </p:cNvSpPr>
          <p:nvPr>
            <p:ph type="ftr" sz="quarter" idx="11"/>
          </p:nvPr>
        </p:nvSpPr>
        <p:spPr/>
        <p:txBody>
          <a:bodyPr/>
          <a:lstStyle/>
          <a:p>
            <a:endParaRPr lang="en-US" dirty="0"/>
          </a:p>
          <a:p>
            <a:r>
              <a:rPr lang="en-US" dirty="0"/>
              <a:t>NIBES Research Spotlight</a:t>
            </a:r>
          </a:p>
          <a:p>
            <a:endParaRPr lang="en-US" dirty="0"/>
          </a:p>
        </p:txBody>
      </p:sp>
      <p:sp>
        <p:nvSpPr>
          <p:cNvPr id="7" name="Slide Number Placeholder 6">
            <a:extLst>
              <a:ext uri="{FF2B5EF4-FFF2-40B4-BE49-F238E27FC236}">
                <a16:creationId xmlns:a16="http://schemas.microsoft.com/office/drawing/2014/main" id="{F5F57455-842A-BC8A-AF34-DC8D531F39C0}"/>
              </a:ext>
            </a:extLst>
          </p:cNvPr>
          <p:cNvSpPr>
            <a:spLocks noGrp="1"/>
          </p:cNvSpPr>
          <p:nvPr>
            <p:ph type="sldNum" sz="quarter" idx="12"/>
          </p:nvPr>
        </p:nvSpPr>
        <p:spPr/>
        <p:txBody>
          <a:bodyPr/>
          <a:lstStyle/>
          <a:p>
            <a:fld id="{437794D7-DC86-9A4E-9C9F-0B324FE8876A}" type="slidenum">
              <a:rPr lang="en-US" smtClean="0"/>
              <a:pPr/>
              <a:t>19</a:t>
            </a:fld>
            <a:endParaRPr lang="en-US" dirty="0"/>
          </a:p>
        </p:txBody>
      </p:sp>
    </p:spTree>
    <p:extLst>
      <p:ext uri="{BB962C8B-B14F-4D97-AF65-F5344CB8AC3E}">
        <p14:creationId xmlns:p14="http://schemas.microsoft.com/office/powerpoint/2010/main" val="12419652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34D42527-B950-4F1A-2A56-308E7A6BFD73}"/>
              </a:ext>
            </a:extLst>
          </p:cNvPr>
          <p:cNvSpPr>
            <a:spLocks noGrp="1"/>
          </p:cNvSpPr>
          <p:nvPr>
            <p:ph type="dt" sz="half" idx="10"/>
          </p:nvPr>
        </p:nvSpPr>
        <p:spPr/>
        <p:txBody>
          <a:bodyPr/>
          <a:lstStyle/>
          <a:p>
            <a:fld id="{CD071B8E-0DD7-5842-950E-3289D9FBABB1}" type="datetime4">
              <a:rPr lang="en-GB" smtClean="0"/>
              <a:pPr/>
              <a:t>27 August 2024</a:t>
            </a:fld>
            <a:endParaRPr lang="en-US" dirty="0"/>
          </a:p>
        </p:txBody>
      </p:sp>
      <p:sp>
        <p:nvSpPr>
          <p:cNvPr id="5" name="Footer Placeholder 4">
            <a:extLst>
              <a:ext uri="{FF2B5EF4-FFF2-40B4-BE49-F238E27FC236}">
                <a16:creationId xmlns:a16="http://schemas.microsoft.com/office/drawing/2014/main" id="{23F78CF0-8927-F58C-74CA-FF81FA379741}"/>
              </a:ext>
            </a:extLst>
          </p:cNvPr>
          <p:cNvSpPr>
            <a:spLocks noGrp="1"/>
          </p:cNvSpPr>
          <p:nvPr>
            <p:ph type="ftr" sz="quarter" idx="11"/>
          </p:nvPr>
        </p:nvSpPr>
        <p:spPr/>
        <p:txBody>
          <a:bodyPr/>
          <a:lstStyle/>
          <a:p>
            <a:r>
              <a:rPr lang="en-US" dirty="0"/>
              <a:t>NIBES Research Spotlight</a:t>
            </a:r>
          </a:p>
        </p:txBody>
      </p:sp>
      <p:sp>
        <p:nvSpPr>
          <p:cNvPr id="6" name="Slide Number Placeholder 5">
            <a:extLst>
              <a:ext uri="{FF2B5EF4-FFF2-40B4-BE49-F238E27FC236}">
                <a16:creationId xmlns:a16="http://schemas.microsoft.com/office/drawing/2014/main" id="{330541E7-BB39-ADCD-DBA7-96965AAD22CC}"/>
              </a:ext>
            </a:extLst>
          </p:cNvPr>
          <p:cNvSpPr>
            <a:spLocks noGrp="1"/>
          </p:cNvSpPr>
          <p:nvPr>
            <p:ph type="sldNum" sz="quarter" idx="12"/>
          </p:nvPr>
        </p:nvSpPr>
        <p:spPr/>
        <p:txBody>
          <a:bodyPr/>
          <a:lstStyle/>
          <a:p>
            <a:fld id="{437794D7-DC86-9A4E-9C9F-0B324FE8876A}" type="slidenum">
              <a:rPr lang="en-US" smtClean="0"/>
              <a:pPr/>
              <a:t>2</a:t>
            </a:fld>
            <a:endParaRPr lang="en-US" dirty="0"/>
          </a:p>
        </p:txBody>
      </p:sp>
      <p:graphicFrame>
        <p:nvGraphicFramePr>
          <p:cNvPr id="10" name="Diagram 9">
            <a:extLst>
              <a:ext uri="{FF2B5EF4-FFF2-40B4-BE49-F238E27FC236}">
                <a16:creationId xmlns:a16="http://schemas.microsoft.com/office/drawing/2014/main" id="{B560E0D2-7531-EA4F-0B9E-5B05D61CFA1F}"/>
              </a:ext>
            </a:extLst>
          </p:cNvPr>
          <p:cNvGraphicFramePr/>
          <p:nvPr>
            <p:extLst>
              <p:ext uri="{D42A27DB-BD31-4B8C-83A1-F6EECF244321}">
                <p14:modId xmlns:p14="http://schemas.microsoft.com/office/powerpoint/2010/main" val="260526265"/>
              </p:ext>
            </p:extLst>
          </p:nvPr>
        </p:nvGraphicFramePr>
        <p:xfrm>
          <a:off x="5009322" y="526773"/>
          <a:ext cx="9388476" cy="575898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1" name="Title 1">
            <a:extLst>
              <a:ext uri="{FF2B5EF4-FFF2-40B4-BE49-F238E27FC236}">
                <a16:creationId xmlns:a16="http://schemas.microsoft.com/office/drawing/2014/main" id="{F38DDE25-955C-1511-98B1-D90923674EDB}"/>
              </a:ext>
            </a:extLst>
          </p:cNvPr>
          <p:cNvSpPr>
            <a:spLocks noGrp="1"/>
          </p:cNvSpPr>
          <p:nvPr>
            <p:ph type="title"/>
          </p:nvPr>
        </p:nvSpPr>
        <p:spPr>
          <a:xfrm>
            <a:off x="595843" y="1026199"/>
            <a:ext cx="6918140" cy="757129"/>
          </a:xfrm>
        </p:spPr>
        <p:txBody>
          <a:bodyPr/>
          <a:lstStyle/>
          <a:p>
            <a:r>
              <a:rPr lang="en-GB" sz="3200" dirty="0"/>
              <a:t>RGU: Interdisciplinary Research Themes</a:t>
            </a:r>
          </a:p>
        </p:txBody>
      </p:sp>
      <p:sp>
        <p:nvSpPr>
          <p:cNvPr id="13" name="Content Placeholder 2">
            <a:extLst>
              <a:ext uri="{FF2B5EF4-FFF2-40B4-BE49-F238E27FC236}">
                <a16:creationId xmlns:a16="http://schemas.microsoft.com/office/drawing/2014/main" id="{8DF86EB7-915C-576A-DA7C-4D9BD975F71E}"/>
              </a:ext>
            </a:extLst>
          </p:cNvPr>
          <p:cNvSpPr>
            <a:spLocks noGrp="1"/>
          </p:cNvSpPr>
          <p:nvPr>
            <p:ph idx="1"/>
          </p:nvPr>
        </p:nvSpPr>
        <p:spPr>
          <a:xfrm>
            <a:off x="518400" y="1783328"/>
            <a:ext cx="5713435" cy="3748780"/>
          </a:xfrm>
        </p:spPr>
        <p:txBody>
          <a:bodyPr/>
          <a:lstStyle/>
          <a:p>
            <a:pPr marL="0" indent="0" algn="ctr">
              <a:buNone/>
            </a:pPr>
            <a:r>
              <a:rPr lang="en-GB" sz="2400" b="1" dirty="0"/>
              <a:t>“Environment, Energy and Sustainability”</a:t>
            </a:r>
          </a:p>
          <a:p>
            <a:pPr marL="0" indent="0" algn="ctr">
              <a:buNone/>
            </a:pPr>
            <a:r>
              <a:rPr lang="en-GB" sz="2400" i="1" dirty="0"/>
              <a:t>“</a:t>
            </a:r>
            <a:r>
              <a:rPr lang="en-GB" sz="2400" dirty="0"/>
              <a:t>Focused on addressing many of the global challenges set out in the UN Sustainability Goals, this theme brings together researchers who approach these issues from a breadth of disciplinary perspectives that include the life sciences, engineering and computing but also embraces the social sciences and business disciplines”</a:t>
            </a:r>
          </a:p>
        </p:txBody>
      </p:sp>
    </p:spTree>
    <p:extLst>
      <p:ext uri="{BB962C8B-B14F-4D97-AF65-F5344CB8AC3E}">
        <p14:creationId xmlns:p14="http://schemas.microsoft.com/office/powerpoint/2010/main" val="8293179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10B011-53D2-3247-5517-028F13E7709D}"/>
              </a:ext>
            </a:extLst>
          </p:cNvPr>
          <p:cNvSpPr>
            <a:spLocks noGrp="1"/>
          </p:cNvSpPr>
          <p:nvPr>
            <p:ph type="title"/>
          </p:nvPr>
        </p:nvSpPr>
        <p:spPr>
          <a:xfrm>
            <a:off x="595842" y="878204"/>
            <a:ext cx="11170253" cy="757129"/>
          </a:xfrm>
        </p:spPr>
        <p:txBody>
          <a:bodyPr>
            <a:noAutofit/>
          </a:bodyPr>
          <a:lstStyle/>
          <a:p>
            <a:r>
              <a:rPr lang="en-GB" sz="3200" dirty="0"/>
              <a:t>The Energy, Sustainability and Society Research Group</a:t>
            </a:r>
          </a:p>
        </p:txBody>
      </p:sp>
      <p:sp>
        <p:nvSpPr>
          <p:cNvPr id="3" name="Content Placeholder 2">
            <a:extLst>
              <a:ext uri="{FF2B5EF4-FFF2-40B4-BE49-F238E27FC236}">
                <a16:creationId xmlns:a16="http://schemas.microsoft.com/office/drawing/2014/main" id="{0F76D941-BA94-DC6A-64FF-ABBA3CA331A6}"/>
              </a:ext>
            </a:extLst>
          </p:cNvPr>
          <p:cNvSpPr>
            <a:spLocks noGrp="1"/>
          </p:cNvSpPr>
          <p:nvPr>
            <p:ph idx="1"/>
          </p:nvPr>
        </p:nvSpPr>
        <p:spPr>
          <a:xfrm>
            <a:off x="5699448" y="1955486"/>
            <a:ext cx="5713435" cy="4152170"/>
          </a:xfrm>
        </p:spPr>
        <p:txBody>
          <a:bodyPr/>
          <a:lstStyle/>
          <a:p>
            <a:pPr marL="0" indent="0" algn="ctr">
              <a:buNone/>
            </a:pPr>
            <a:r>
              <a:rPr lang="en-GB" sz="2400" u="sng" dirty="0">
                <a:effectLst/>
                <a:latin typeface="Calibri" panose="020F0502020204030204" pitchFamily="34" charset="0"/>
                <a:ea typeface="Times New Roman" panose="02020603050405020304" pitchFamily="18" charset="0"/>
                <a:cs typeface="Calibri" panose="020F0502020204030204" pitchFamily="34" charset="0"/>
              </a:rPr>
              <a:t>Scholarly Focus</a:t>
            </a:r>
          </a:p>
          <a:p>
            <a:pPr marL="0" indent="0" algn="ctr">
              <a:buNone/>
            </a:pPr>
            <a:r>
              <a:rPr lang="en-GB" sz="2400" dirty="0">
                <a:effectLst/>
                <a:latin typeface="Calibri" panose="020F0502020204030204" pitchFamily="34" charset="0"/>
                <a:ea typeface="Times New Roman" panose="02020603050405020304" pitchFamily="18" charset="0"/>
                <a:cs typeface="Calibri" panose="020F0502020204030204" pitchFamily="34" charset="0"/>
              </a:rPr>
              <a:t>The Group aims to facilitate an inclusive forum to share current and planned research-centred scholarly activities, stimulate considered debate, and inspire new investigations of contemporary societal issues, with a particular but not restrictive focus on issues relating to energy and sustainability, to enhance and enrich our research environment, activities and outputs</a:t>
            </a:r>
            <a:endParaRPr lang="en-GB" sz="24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Date Placeholder 3">
            <a:extLst>
              <a:ext uri="{FF2B5EF4-FFF2-40B4-BE49-F238E27FC236}">
                <a16:creationId xmlns:a16="http://schemas.microsoft.com/office/drawing/2014/main" id="{4130E0E5-3C18-B629-5B0D-25473EF94015}"/>
              </a:ext>
            </a:extLst>
          </p:cNvPr>
          <p:cNvSpPr>
            <a:spLocks noGrp="1"/>
          </p:cNvSpPr>
          <p:nvPr>
            <p:ph type="dt" sz="half" idx="10"/>
          </p:nvPr>
        </p:nvSpPr>
        <p:spPr/>
        <p:txBody>
          <a:bodyPr/>
          <a:lstStyle/>
          <a:p>
            <a:fld id="{CD071B8E-0DD7-5842-950E-3289D9FBABB1}" type="datetime4">
              <a:rPr lang="en-GB" smtClean="0"/>
              <a:pPr/>
              <a:t>27 August 2024</a:t>
            </a:fld>
            <a:endParaRPr lang="en-US" dirty="0"/>
          </a:p>
        </p:txBody>
      </p:sp>
      <p:sp>
        <p:nvSpPr>
          <p:cNvPr id="5" name="Footer Placeholder 4">
            <a:extLst>
              <a:ext uri="{FF2B5EF4-FFF2-40B4-BE49-F238E27FC236}">
                <a16:creationId xmlns:a16="http://schemas.microsoft.com/office/drawing/2014/main" id="{62FEB66A-6095-445F-41B7-A5B51499B8E9}"/>
              </a:ext>
            </a:extLst>
          </p:cNvPr>
          <p:cNvSpPr>
            <a:spLocks noGrp="1"/>
          </p:cNvSpPr>
          <p:nvPr>
            <p:ph type="ftr" sz="quarter" idx="11"/>
          </p:nvPr>
        </p:nvSpPr>
        <p:spPr/>
        <p:txBody>
          <a:bodyPr/>
          <a:lstStyle/>
          <a:p>
            <a:endParaRPr lang="en-US" dirty="0"/>
          </a:p>
          <a:p>
            <a:r>
              <a:rPr lang="en-US" dirty="0"/>
              <a:t>NIBES Research Spotlight</a:t>
            </a:r>
          </a:p>
          <a:p>
            <a:endParaRPr lang="en-US" dirty="0"/>
          </a:p>
        </p:txBody>
      </p:sp>
      <p:sp>
        <p:nvSpPr>
          <p:cNvPr id="6" name="Slide Number Placeholder 5">
            <a:extLst>
              <a:ext uri="{FF2B5EF4-FFF2-40B4-BE49-F238E27FC236}">
                <a16:creationId xmlns:a16="http://schemas.microsoft.com/office/drawing/2014/main" id="{3256BFC5-4B32-AD3E-261D-465B30C2E921}"/>
              </a:ext>
            </a:extLst>
          </p:cNvPr>
          <p:cNvSpPr>
            <a:spLocks noGrp="1"/>
          </p:cNvSpPr>
          <p:nvPr>
            <p:ph type="sldNum" sz="quarter" idx="12"/>
          </p:nvPr>
        </p:nvSpPr>
        <p:spPr/>
        <p:txBody>
          <a:bodyPr/>
          <a:lstStyle/>
          <a:p>
            <a:fld id="{437794D7-DC86-9A4E-9C9F-0B324FE8876A}" type="slidenum">
              <a:rPr lang="en-US" smtClean="0"/>
              <a:pPr/>
              <a:t>3</a:t>
            </a:fld>
            <a:endParaRPr lang="en-US" dirty="0"/>
          </a:p>
        </p:txBody>
      </p:sp>
      <p:pic>
        <p:nvPicPr>
          <p:cNvPr id="7" name="Picture 6">
            <a:extLst>
              <a:ext uri="{FF2B5EF4-FFF2-40B4-BE49-F238E27FC236}">
                <a16:creationId xmlns:a16="http://schemas.microsoft.com/office/drawing/2014/main" id="{1566FB48-8BFD-8683-89BA-3428E0693806}"/>
              </a:ext>
            </a:extLst>
          </p:cNvPr>
          <p:cNvPicPr>
            <a:picLocks noChangeAspect="1"/>
          </p:cNvPicPr>
          <p:nvPr/>
        </p:nvPicPr>
        <p:blipFill>
          <a:blip r:embed="rId2"/>
          <a:stretch>
            <a:fillRect/>
          </a:stretch>
        </p:blipFill>
        <p:spPr>
          <a:xfrm>
            <a:off x="595842" y="1927704"/>
            <a:ext cx="4483054" cy="4358524"/>
          </a:xfrm>
          <a:prstGeom prst="rect">
            <a:avLst/>
          </a:prstGeom>
        </p:spPr>
      </p:pic>
    </p:spTree>
    <p:extLst>
      <p:ext uri="{BB962C8B-B14F-4D97-AF65-F5344CB8AC3E}">
        <p14:creationId xmlns:p14="http://schemas.microsoft.com/office/powerpoint/2010/main" val="8683729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2A6784-D191-BE78-AB65-2646C7D60C83}"/>
              </a:ext>
            </a:extLst>
          </p:cNvPr>
          <p:cNvSpPr>
            <a:spLocks noGrp="1"/>
          </p:cNvSpPr>
          <p:nvPr>
            <p:ph type="title"/>
          </p:nvPr>
        </p:nvSpPr>
        <p:spPr/>
        <p:txBody>
          <a:bodyPr/>
          <a:lstStyle/>
          <a:p>
            <a:endParaRPr lang="en-GB" dirty="0"/>
          </a:p>
        </p:txBody>
      </p:sp>
      <p:sp>
        <p:nvSpPr>
          <p:cNvPr id="4" name="Date Placeholder 3">
            <a:extLst>
              <a:ext uri="{FF2B5EF4-FFF2-40B4-BE49-F238E27FC236}">
                <a16:creationId xmlns:a16="http://schemas.microsoft.com/office/drawing/2014/main" id="{8A38EDBB-CCE4-E67F-4C32-38BDB2B13D49}"/>
              </a:ext>
            </a:extLst>
          </p:cNvPr>
          <p:cNvSpPr>
            <a:spLocks noGrp="1"/>
          </p:cNvSpPr>
          <p:nvPr>
            <p:ph type="dt" sz="half" idx="10"/>
          </p:nvPr>
        </p:nvSpPr>
        <p:spPr/>
        <p:txBody>
          <a:bodyPr/>
          <a:lstStyle/>
          <a:p>
            <a:fld id="{CD071B8E-0DD7-5842-950E-3289D9FBABB1}" type="datetime4">
              <a:rPr lang="en-GB" smtClean="0"/>
              <a:pPr/>
              <a:t>27 August 2024</a:t>
            </a:fld>
            <a:endParaRPr lang="en-US" dirty="0"/>
          </a:p>
        </p:txBody>
      </p:sp>
      <p:sp>
        <p:nvSpPr>
          <p:cNvPr id="5" name="Footer Placeholder 4">
            <a:extLst>
              <a:ext uri="{FF2B5EF4-FFF2-40B4-BE49-F238E27FC236}">
                <a16:creationId xmlns:a16="http://schemas.microsoft.com/office/drawing/2014/main" id="{4D478642-11CD-00AE-79C6-773C1DE92650}"/>
              </a:ext>
            </a:extLst>
          </p:cNvPr>
          <p:cNvSpPr>
            <a:spLocks noGrp="1"/>
          </p:cNvSpPr>
          <p:nvPr>
            <p:ph type="ftr" sz="quarter" idx="11"/>
          </p:nvPr>
        </p:nvSpPr>
        <p:spPr/>
        <p:txBody>
          <a:bodyPr/>
          <a:lstStyle/>
          <a:p>
            <a:endParaRPr lang="en-US" dirty="0"/>
          </a:p>
          <a:p>
            <a:r>
              <a:rPr lang="en-US" dirty="0"/>
              <a:t>NIBES Research Spotlight</a:t>
            </a:r>
          </a:p>
          <a:p>
            <a:endParaRPr lang="en-US" dirty="0"/>
          </a:p>
        </p:txBody>
      </p:sp>
      <p:sp>
        <p:nvSpPr>
          <p:cNvPr id="6" name="Slide Number Placeholder 5">
            <a:extLst>
              <a:ext uri="{FF2B5EF4-FFF2-40B4-BE49-F238E27FC236}">
                <a16:creationId xmlns:a16="http://schemas.microsoft.com/office/drawing/2014/main" id="{74C59C7D-5C9B-F14A-6732-ED79FCFE7418}"/>
              </a:ext>
            </a:extLst>
          </p:cNvPr>
          <p:cNvSpPr>
            <a:spLocks noGrp="1"/>
          </p:cNvSpPr>
          <p:nvPr>
            <p:ph type="sldNum" sz="quarter" idx="12"/>
          </p:nvPr>
        </p:nvSpPr>
        <p:spPr/>
        <p:txBody>
          <a:bodyPr/>
          <a:lstStyle/>
          <a:p>
            <a:fld id="{437794D7-DC86-9A4E-9C9F-0B324FE8876A}" type="slidenum">
              <a:rPr lang="en-US" smtClean="0"/>
              <a:pPr/>
              <a:t>4</a:t>
            </a:fld>
            <a:endParaRPr lang="en-US" dirty="0"/>
          </a:p>
        </p:txBody>
      </p:sp>
      <p:pic>
        <p:nvPicPr>
          <p:cNvPr id="8" name="Content Placeholder 7" descr="A colorful square with icons&#10;&#10;Description automatically generated with medium confidence">
            <a:extLst>
              <a:ext uri="{FF2B5EF4-FFF2-40B4-BE49-F238E27FC236}">
                <a16:creationId xmlns:a16="http://schemas.microsoft.com/office/drawing/2014/main" id="{3E0708E9-3CC8-0722-C3DF-58A32413FE63}"/>
              </a:ext>
            </a:extLst>
          </p:cNvPr>
          <p:cNvPicPr>
            <a:picLocks noGrp="1" noChangeAspect="1"/>
          </p:cNvPicPr>
          <p:nvPr>
            <p:ph idx="1"/>
          </p:nvPr>
        </p:nvPicPr>
        <p:blipFill>
          <a:blip r:embed="rId2"/>
          <a:stretch>
            <a:fillRect/>
          </a:stretch>
        </p:blipFill>
        <p:spPr>
          <a:xfrm>
            <a:off x="1736202" y="2647950"/>
            <a:ext cx="7353991" cy="3684178"/>
          </a:xfrm>
        </p:spPr>
      </p:pic>
      <p:pic>
        <p:nvPicPr>
          <p:cNvPr id="10" name="Picture 9" descr="A blue text on a white background&#10;&#10;Description automatically generated">
            <a:extLst>
              <a:ext uri="{FF2B5EF4-FFF2-40B4-BE49-F238E27FC236}">
                <a16:creationId xmlns:a16="http://schemas.microsoft.com/office/drawing/2014/main" id="{16300C07-236E-86DD-67C2-64A4109AFC42}"/>
              </a:ext>
            </a:extLst>
          </p:cNvPr>
          <p:cNvPicPr>
            <a:picLocks noChangeAspect="1"/>
          </p:cNvPicPr>
          <p:nvPr/>
        </p:nvPicPr>
        <p:blipFill rotWithShape="1">
          <a:blip r:embed="rId3"/>
          <a:srcRect b="14878"/>
          <a:stretch/>
        </p:blipFill>
        <p:spPr>
          <a:xfrm>
            <a:off x="0" y="1026199"/>
            <a:ext cx="12192000" cy="1621751"/>
          </a:xfrm>
          <a:prstGeom prst="rect">
            <a:avLst/>
          </a:prstGeom>
        </p:spPr>
      </p:pic>
    </p:spTree>
    <p:extLst>
      <p:ext uri="{BB962C8B-B14F-4D97-AF65-F5344CB8AC3E}">
        <p14:creationId xmlns:p14="http://schemas.microsoft.com/office/powerpoint/2010/main" val="14766326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FF0FAD-CF34-226A-EA02-137A3B7632ED}"/>
              </a:ext>
            </a:extLst>
          </p:cNvPr>
          <p:cNvSpPr>
            <a:spLocks noGrp="1"/>
          </p:cNvSpPr>
          <p:nvPr>
            <p:ph type="title"/>
          </p:nvPr>
        </p:nvSpPr>
        <p:spPr>
          <a:xfrm>
            <a:off x="593364" y="844011"/>
            <a:ext cx="10515600" cy="775240"/>
          </a:xfrm>
        </p:spPr>
        <p:txBody>
          <a:bodyPr>
            <a:normAutofit fontScale="90000"/>
          </a:bodyPr>
          <a:lstStyle/>
          <a:p>
            <a:r>
              <a:rPr lang="en-GB" dirty="0"/>
              <a:t>Accelerating Global Pathways to Sustainable Energy Deployment – Professor Peter Strachan</a:t>
            </a:r>
          </a:p>
        </p:txBody>
      </p:sp>
      <p:sp>
        <p:nvSpPr>
          <p:cNvPr id="3" name="Content Placeholder 2">
            <a:extLst>
              <a:ext uri="{FF2B5EF4-FFF2-40B4-BE49-F238E27FC236}">
                <a16:creationId xmlns:a16="http://schemas.microsoft.com/office/drawing/2014/main" id="{ECCCA37F-3CC6-3841-9B6A-B2CF3B675D4D}"/>
              </a:ext>
            </a:extLst>
          </p:cNvPr>
          <p:cNvSpPr>
            <a:spLocks noGrp="1"/>
          </p:cNvSpPr>
          <p:nvPr>
            <p:ph sz="half" idx="1"/>
          </p:nvPr>
        </p:nvSpPr>
        <p:spPr>
          <a:xfrm>
            <a:off x="593363" y="2170937"/>
            <a:ext cx="6569437" cy="3955279"/>
          </a:xfrm>
        </p:spPr>
        <p:txBody>
          <a:bodyPr>
            <a:normAutofit lnSpcReduction="10000"/>
          </a:bodyPr>
          <a:lstStyle/>
          <a:p>
            <a:pPr marL="0" indent="0" algn="ctr">
              <a:buNone/>
            </a:pPr>
            <a:r>
              <a:rPr lang="en-GB" sz="2400" dirty="0"/>
              <a:t>Research Focus: Energy Policy, 100% Renewable Energy Pathways, Energy Transition, and Net Zero</a:t>
            </a:r>
          </a:p>
          <a:p>
            <a:r>
              <a:rPr lang="en-GB" sz="2400" dirty="0"/>
              <a:t>Global Decarbonisation Pathways, with recent published output in </a:t>
            </a:r>
            <a:r>
              <a:rPr lang="en-GB" sz="2400" i="1" dirty="0"/>
              <a:t>Applied Energy.</a:t>
            </a:r>
          </a:p>
          <a:p>
            <a:r>
              <a:rPr lang="en-GB" sz="2400" dirty="0"/>
              <a:t>European Wind Power Deployment, with past published outputs in </a:t>
            </a:r>
            <a:r>
              <a:rPr lang="en-GB" sz="2400" i="1" dirty="0"/>
              <a:t>Energy Policy.</a:t>
            </a:r>
          </a:p>
          <a:p>
            <a:r>
              <a:rPr lang="en-GB" sz="2400" dirty="0"/>
              <a:t>Sub-National Government and Pathways to Sustainable Energy, with past published outputs in a variety of journals including </a:t>
            </a:r>
            <a:r>
              <a:rPr lang="en-GB" sz="2400" i="1" dirty="0"/>
              <a:t>Regional Studies.</a:t>
            </a:r>
          </a:p>
          <a:p>
            <a:r>
              <a:rPr lang="en-GB" sz="2400" dirty="0"/>
              <a:t>Professor Strachan’s work is closely aligned with SDGs 7, 9, 11 and 13.</a:t>
            </a:r>
          </a:p>
        </p:txBody>
      </p:sp>
      <p:sp>
        <p:nvSpPr>
          <p:cNvPr id="5" name="Date Placeholder 4">
            <a:extLst>
              <a:ext uri="{FF2B5EF4-FFF2-40B4-BE49-F238E27FC236}">
                <a16:creationId xmlns:a16="http://schemas.microsoft.com/office/drawing/2014/main" id="{7215A34F-4872-E5B6-BFF5-AC2B371D844C}"/>
              </a:ext>
            </a:extLst>
          </p:cNvPr>
          <p:cNvSpPr>
            <a:spLocks noGrp="1"/>
          </p:cNvSpPr>
          <p:nvPr>
            <p:ph type="dt" sz="half" idx="10"/>
          </p:nvPr>
        </p:nvSpPr>
        <p:spPr/>
        <p:txBody>
          <a:bodyPr/>
          <a:lstStyle/>
          <a:p>
            <a:fld id="{CD071B8E-0DD7-5842-950E-3289D9FBABB1}" type="datetime4">
              <a:rPr lang="en-GB" smtClean="0"/>
              <a:pPr/>
              <a:t>27 August 2024</a:t>
            </a:fld>
            <a:endParaRPr lang="en-US" dirty="0"/>
          </a:p>
        </p:txBody>
      </p:sp>
      <p:sp>
        <p:nvSpPr>
          <p:cNvPr id="6" name="Footer Placeholder 5">
            <a:extLst>
              <a:ext uri="{FF2B5EF4-FFF2-40B4-BE49-F238E27FC236}">
                <a16:creationId xmlns:a16="http://schemas.microsoft.com/office/drawing/2014/main" id="{DD32EBE5-4DF0-E12A-4D54-69D4F52D0D59}"/>
              </a:ext>
            </a:extLst>
          </p:cNvPr>
          <p:cNvSpPr>
            <a:spLocks noGrp="1"/>
          </p:cNvSpPr>
          <p:nvPr>
            <p:ph type="ftr" sz="quarter" idx="11"/>
          </p:nvPr>
        </p:nvSpPr>
        <p:spPr/>
        <p:txBody>
          <a:bodyPr/>
          <a:lstStyle/>
          <a:p>
            <a:endParaRPr lang="en-US" dirty="0"/>
          </a:p>
          <a:p>
            <a:r>
              <a:rPr lang="en-US" dirty="0"/>
              <a:t>NIBES Research Spotlight</a:t>
            </a:r>
          </a:p>
          <a:p>
            <a:endParaRPr lang="en-US" dirty="0"/>
          </a:p>
        </p:txBody>
      </p:sp>
      <p:sp>
        <p:nvSpPr>
          <p:cNvPr id="7" name="Slide Number Placeholder 6">
            <a:extLst>
              <a:ext uri="{FF2B5EF4-FFF2-40B4-BE49-F238E27FC236}">
                <a16:creationId xmlns:a16="http://schemas.microsoft.com/office/drawing/2014/main" id="{AC937BB8-8620-1056-6575-66C0AAB4FC60}"/>
              </a:ext>
            </a:extLst>
          </p:cNvPr>
          <p:cNvSpPr>
            <a:spLocks noGrp="1"/>
          </p:cNvSpPr>
          <p:nvPr>
            <p:ph type="sldNum" sz="quarter" idx="12"/>
          </p:nvPr>
        </p:nvSpPr>
        <p:spPr/>
        <p:txBody>
          <a:bodyPr/>
          <a:lstStyle/>
          <a:p>
            <a:fld id="{437794D7-DC86-9A4E-9C9F-0B324FE8876A}" type="slidenum">
              <a:rPr lang="en-US" smtClean="0"/>
              <a:pPr/>
              <a:t>5</a:t>
            </a:fld>
            <a:endParaRPr lang="en-US" dirty="0"/>
          </a:p>
        </p:txBody>
      </p:sp>
      <p:pic>
        <p:nvPicPr>
          <p:cNvPr id="12" name="Content Placeholder 11">
            <a:extLst>
              <a:ext uri="{FF2B5EF4-FFF2-40B4-BE49-F238E27FC236}">
                <a16:creationId xmlns:a16="http://schemas.microsoft.com/office/drawing/2014/main" id="{3BCDC23E-D844-864A-A360-9999C579C65E}"/>
              </a:ext>
            </a:extLst>
          </p:cNvPr>
          <p:cNvPicPr>
            <a:picLocks noGrp="1" noChangeAspect="1"/>
          </p:cNvPicPr>
          <p:nvPr>
            <p:ph sz="half" idx="2"/>
          </p:nvPr>
        </p:nvPicPr>
        <p:blipFill>
          <a:blip r:embed="rId2"/>
          <a:stretch>
            <a:fillRect/>
          </a:stretch>
        </p:blipFill>
        <p:spPr>
          <a:xfrm>
            <a:off x="7321368" y="1946485"/>
            <a:ext cx="4435837" cy="1959419"/>
          </a:xfrm>
          <a:prstGeom prst="rect">
            <a:avLst/>
          </a:prstGeom>
        </p:spPr>
      </p:pic>
      <p:pic>
        <p:nvPicPr>
          <p:cNvPr id="9" name="Picture 8">
            <a:extLst>
              <a:ext uri="{FF2B5EF4-FFF2-40B4-BE49-F238E27FC236}">
                <a16:creationId xmlns:a16="http://schemas.microsoft.com/office/drawing/2014/main" id="{2829F9C1-36A7-67E8-00E8-6A8FB70DD24C}"/>
              </a:ext>
            </a:extLst>
          </p:cNvPr>
          <p:cNvPicPr>
            <a:picLocks noChangeAspect="1"/>
          </p:cNvPicPr>
          <p:nvPr/>
        </p:nvPicPr>
        <p:blipFill>
          <a:blip r:embed="rId3"/>
          <a:stretch>
            <a:fillRect/>
          </a:stretch>
        </p:blipFill>
        <p:spPr>
          <a:xfrm>
            <a:off x="7162800" y="4206754"/>
            <a:ext cx="4594405" cy="1808441"/>
          </a:xfrm>
          <a:prstGeom prst="rect">
            <a:avLst/>
          </a:prstGeom>
        </p:spPr>
      </p:pic>
    </p:spTree>
    <p:extLst>
      <p:ext uri="{BB962C8B-B14F-4D97-AF65-F5344CB8AC3E}">
        <p14:creationId xmlns:p14="http://schemas.microsoft.com/office/powerpoint/2010/main" val="22752852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721772-D0A6-8E52-444B-867287AA28D3}"/>
              </a:ext>
            </a:extLst>
          </p:cNvPr>
          <p:cNvSpPr>
            <a:spLocks noGrp="1"/>
          </p:cNvSpPr>
          <p:nvPr>
            <p:ph type="title"/>
          </p:nvPr>
        </p:nvSpPr>
        <p:spPr>
          <a:xfrm>
            <a:off x="593364" y="895126"/>
            <a:ext cx="11328560" cy="1171799"/>
          </a:xfrm>
        </p:spPr>
        <p:txBody>
          <a:bodyPr anchor="t">
            <a:normAutofit/>
          </a:bodyPr>
          <a:lstStyle/>
          <a:p>
            <a:r>
              <a:rPr lang="en-GB" sz="3200" dirty="0"/>
              <a:t>ConsenCUS: Carbon Neutral Clusters through Electricity Based Innovations in Capture Utilisation and Storage</a:t>
            </a:r>
          </a:p>
        </p:txBody>
      </p:sp>
      <p:sp>
        <p:nvSpPr>
          <p:cNvPr id="3" name="Content Placeholder 2">
            <a:extLst>
              <a:ext uri="{FF2B5EF4-FFF2-40B4-BE49-F238E27FC236}">
                <a16:creationId xmlns:a16="http://schemas.microsoft.com/office/drawing/2014/main" id="{0670B187-26D0-5860-1143-AD124968C3A1}"/>
              </a:ext>
            </a:extLst>
          </p:cNvPr>
          <p:cNvSpPr>
            <a:spLocks noGrp="1"/>
          </p:cNvSpPr>
          <p:nvPr>
            <p:ph sz="half" idx="2"/>
          </p:nvPr>
        </p:nvSpPr>
        <p:spPr>
          <a:xfrm>
            <a:off x="4857750" y="1895961"/>
            <a:ext cx="6934200" cy="4108143"/>
          </a:xfrm>
        </p:spPr>
        <p:txBody>
          <a:bodyPr>
            <a:normAutofit fontScale="92500" lnSpcReduction="10000"/>
          </a:bodyPr>
          <a:lstStyle/>
          <a:p>
            <a:r>
              <a:rPr lang="en-GB" sz="2400" dirty="0"/>
              <a:t>A four-year Horizon project funded by the EU. Collaboration with 19 partners in 7 countries.</a:t>
            </a:r>
          </a:p>
          <a:p>
            <a:r>
              <a:rPr lang="en-GB" sz="2400" b="0" i="0" dirty="0">
                <a:solidFill>
                  <a:srgbClr val="222222"/>
                </a:solidFill>
                <a:effectLst/>
                <a:highlight>
                  <a:srgbClr val="FFFFFF"/>
                </a:highlight>
              </a:rPr>
              <a:t>Peer Review Publications:</a:t>
            </a:r>
          </a:p>
          <a:p>
            <a:pPr lvl="1"/>
            <a:r>
              <a:rPr lang="en-GB" b="0" i="0" dirty="0">
                <a:solidFill>
                  <a:srgbClr val="222222"/>
                </a:solidFill>
                <a:effectLst/>
                <a:highlight>
                  <a:srgbClr val="FFFFFF"/>
                </a:highlight>
              </a:rPr>
              <a:t>Nielsen, J. A., Stavrianakis, K., &amp; Morrison, Z. (2022). Community acceptance and social impacts of carbon capture, utilization and storage projects: A systematic meta-narrative literature review. </a:t>
            </a:r>
            <a:r>
              <a:rPr lang="en-GB" b="0" i="1" dirty="0">
                <a:solidFill>
                  <a:srgbClr val="222222"/>
                </a:solidFill>
                <a:effectLst/>
                <a:highlight>
                  <a:srgbClr val="FFFFFF"/>
                </a:highlight>
              </a:rPr>
              <a:t>PLoS One</a:t>
            </a:r>
            <a:r>
              <a:rPr lang="en-GB" b="0" i="0" dirty="0">
                <a:solidFill>
                  <a:srgbClr val="222222"/>
                </a:solidFill>
                <a:effectLst/>
                <a:highlight>
                  <a:srgbClr val="FFFFFF"/>
                </a:highlight>
              </a:rPr>
              <a:t>, </a:t>
            </a:r>
            <a:r>
              <a:rPr lang="en-GB" b="0" i="1" dirty="0">
                <a:solidFill>
                  <a:srgbClr val="222222"/>
                </a:solidFill>
                <a:effectLst/>
                <a:highlight>
                  <a:srgbClr val="FFFFFF"/>
                </a:highlight>
              </a:rPr>
              <a:t>17</a:t>
            </a:r>
            <a:r>
              <a:rPr lang="en-GB" b="0" i="0" dirty="0">
                <a:solidFill>
                  <a:srgbClr val="222222"/>
                </a:solidFill>
                <a:effectLst/>
                <a:highlight>
                  <a:srgbClr val="FFFFFF"/>
                </a:highlight>
              </a:rPr>
              <a:t>(8), e0272409.</a:t>
            </a:r>
          </a:p>
          <a:p>
            <a:pPr lvl="1"/>
            <a:r>
              <a:rPr lang="en-GB" b="0" i="0" dirty="0">
                <a:solidFill>
                  <a:srgbClr val="222222"/>
                </a:solidFill>
                <a:effectLst/>
                <a:highlight>
                  <a:srgbClr val="FFFFFF"/>
                </a:highlight>
              </a:rPr>
              <a:t>Stavrianakis, K., Nielsen, J., &amp; Morrison, Z. (2023). Public perception and acceptance of CCUS: preliminary findings of a qualitative case study in Greece. </a:t>
            </a:r>
            <a:r>
              <a:rPr lang="en-GB" b="0" i="1" dirty="0">
                <a:solidFill>
                  <a:srgbClr val="222222"/>
                </a:solidFill>
                <a:effectLst/>
                <a:highlight>
                  <a:srgbClr val="FFFFFF"/>
                </a:highlight>
              </a:rPr>
              <a:t>Open Research Europe</a:t>
            </a:r>
            <a:r>
              <a:rPr lang="en-GB" b="0" i="0" dirty="0">
                <a:solidFill>
                  <a:srgbClr val="222222"/>
                </a:solidFill>
                <a:effectLst/>
                <a:highlight>
                  <a:srgbClr val="FFFFFF"/>
                </a:highlight>
              </a:rPr>
              <a:t>, </a:t>
            </a:r>
            <a:r>
              <a:rPr lang="en-GB" b="0" i="1" dirty="0">
                <a:solidFill>
                  <a:srgbClr val="222222"/>
                </a:solidFill>
                <a:effectLst/>
                <a:highlight>
                  <a:srgbClr val="FFFFFF"/>
                </a:highlight>
              </a:rPr>
              <a:t>3</a:t>
            </a:r>
            <a:r>
              <a:rPr lang="en-GB" b="0" i="0" dirty="0">
                <a:solidFill>
                  <a:srgbClr val="222222"/>
                </a:solidFill>
                <a:effectLst/>
                <a:highlight>
                  <a:srgbClr val="FFFFFF"/>
                </a:highlight>
              </a:rPr>
              <a:t>.</a:t>
            </a:r>
            <a:endParaRPr lang="en-GB" dirty="0"/>
          </a:p>
          <a:p>
            <a:r>
              <a:rPr lang="en-GB" sz="2400" dirty="0"/>
              <a:t>This project is closely aligned with SDGs 7 and 13.</a:t>
            </a:r>
          </a:p>
        </p:txBody>
      </p:sp>
      <p:sp>
        <p:nvSpPr>
          <p:cNvPr id="4" name="Date Placeholder 3">
            <a:extLst>
              <a:ext uri="{FF2B5EF4-FFF2-40B4-BE49-F238E27FC236}">
                <a16:creationId xmlns:a16="http://schemas.microsoft.com/office/drawing/2014/main" id="{929E740A-6DFD-19DA-0478-220E96B505E8}"/>
              </a:ext>
            </a:extLst>
          </p:cNvPr>
          <p:cNvSpPr>
            <a:spLocks noGrp="1"/>
          </p:cNvSpPr>
          <p:nvPr>
            <p:ph type="dt" sz="half" idx="10"/>
          </p:nvPr>
        </p:nvSpPr>
        <p:spPr>
          <a:xfrm>
            <a:off x="254644" y="6453450"/>
            <a:ext cx="1269356" cy="365125"/>
          </a:xfrm>
        </p:spPr>
        <p:txBody>
          <a:bodyPr anchor="ctr">
            <a:normAutofit/>
          </a:bodyPr>
          <a:lstStyle/>
          <a:p>
            <a:pPr>
              <a:spcAft>
                <a:spcPts val="600"/>
              </a:spcAft>
            </a:pPr>
            <a:endParaRPr lang="en-US" dirty="0"/>
          </a:p>
        </p:txBody>
      </p:sp>
      <p:sp>
        <p:nvSpPr>
          <p:cNvPr id="14" name="Footer Placeholder 5">
            <a:extLst>
              <a:ext uri="{FF2B5EF4-FFF2-40B4-BE49-F238E27FC236}">
                <a16:creationId xmlns:a16="http://schemas.microsoft.com/office/drawing/2014/main" id="{0A74F171-55D6-52CB-AFD8-451302D7ED5C}"/>
              </a:ext>
            </a:extLst>
          </p:cNvPr>
          <p:cNvSpPr>
            <a:spLocks noGrp="1"/>
          </p:cNvSpPr>
          <p:nvPr>
            <p:ph type="ftr" sz="quarter" idx="11"/>
          </p:nvPr>
        </p:nvSpPr>
        <p:spPr>
          <a:xfrm>
            <a:off x="1736202" y="6453450"/>
            <a:ext cx="6370899" cy="365125"/>
          </a:xfrm>
        </p:spPr>
        <p:txBody>
          <a:bodyPr/>
          <a:lstStyle/>
          <a:p>
            <a:r>
              <a:rPr lang="en-US" dirty="0"/>
              <a:t>NIBES Research Spotlight</a:t>
            </a:r>
          </a:p>
        </p:txBody>
      </p:sp>
      <p:sp>
        <p:nvSpPr>
          <p:cNvPr id="6" name="Slide Number Placeholder 5">
            <a:extLst>
              <a:ext uri="{FF2B5EF4-FFF2-40B4-BE49-F238E27FC236}">
                <a16:creationId xmlns:a16="http://schemas.microsoft.com/office/drawing/2014/main" id="{8116DE8B-872B-5B53-BCF6-84D2A9E349A6}"/>
              </a:ext>
            </a:extLst>
          </p:cNvPr>
          <p:cNvSpPr>
            <a:spLocks noGrp="1"/>
          </p:cNvSpPr>
          <p:nvPr>
            <p:ph type="sldNum" sz="quarter" idx="12"/>
          </p:nvPr>
        </p:nvSpPr>
        <p:spPr>
          <a:xfrm>
            <a:off x="8610600" y="6453449"/>
            <a:ext cx="3311324" cy="365125"/>
          </a:xfrm>
        </p:spPr>
        <p:txBody>
          <a:bodyPr anchor="ctr">
            <a:normAutofit/>
          </a:bodyPr>
          <a:lstStyle/>
          <a:p>
            <a:pPr>
              <a:spcAft>
                <a:spcPts val="600"/>
              </a:spcAft>
            </a:pPr>
            <a:fld id="{437794D7-DC86-9A4E-9C9F-0B324FE8876A}" type="slidenum">
              <a:rPr lang="en-US" smtClean="0"/>
              <a:pPr>
                <a:spcAft>
                  <a:spcPts val="600"/>
                </a:spcAft>
              </a:pPr>
              <a:t>6</a:t>
            </a:fld>
            <a:endParaRPr lang="en-US" dirty="0"/>
          </a:p>
        </p:txBody>
      </p:sp>
      <p:pic>
        <p:nvPicPr>
          <p:cNvPr id="8" name="Picture 7" descr="A group of people sitting next to a sign&#10;&#10;Description automatically generated">
            <a:extLst>
              <a:ext uri="{FF2B5EF4-FFF2-40B4-BE49-F238E27FC236}">
                <a16:creationId xmlns:a16="http://schemas.microsoft.com/office/drawing/2014/main" id="{4D041711-C7D9-02D0-60DC-1137C01DD68E}"/>
              </a:ext>
            </a:extLst>
          </p:cNvPr>
          <p:cNvPicPr>
            <a:picLocks noChangeAspect="1"/>
          </p:cNvPicPr>
          <p:nvPr/>
        </p:nvPicPr>
        <p:blipFill>
          <a:blip r:embed="rId2"/>
          <a:stretch>
            <a:fillRect/>
          </a:stretch>
        </p:blipFill>
        <p:spPr>
          <a:xfrm rot="10800000">
            <a:off x="254644" y="1895962"/>
            <a:ext cx="4483054" cy="3686484"/>
          </a:xfrm>
          <a:prstGeom prst="rect">
            <a:avLst/>
          </a:prstGeom>
        </p:spPr>
      </p:pic>
      <p:sp>
        <p:nvSpPr>
          <p:cNvPr id="5" name="TextBox 4">
            <a:extLst>
              <a:ext uri="{FF2B5EF4-FFF2-40B4-BE49-F238E27FC236}">
                <a16:creationId xmlns:a16="http://schemas.microsoft.com/office/drawing/2014/main" id="{F4391A90-ADBC-7F6E-D30C-AC089F4DF451}"/>
              </a:ext>
            </a:extLst>
          </p:cNvPr>
          <p:cNvSpPr txBox="1"/>
          <p:nvPr/>
        </p:nvSpPr>
        <p:spPr>
          <a:xfrm>
            <a:off x="468086" y="5582446"/>
            <a:ext cx="4259690" cy="646331"/>
          </a:xfrm>
          <a:prstGeom prst="rect">
            <a:avLst/>
          </a:prstGeom>
          <a:noFill/>
        </p:spPr>
        <p:txBody>
          <a:bodyPr wrap="square" rtlCol="0">
            <a:spAutoFit/>
          </a:bodyPr>
          <a:lstStyle/>
          <a:p>
            <a:pPr algn="ctr"/>
            <a:r>
              <a:rPr lang="en-GB" dirty="0"/>
              <a:t>Professor Zoe Morrison, Dr Kostas Stavrianakis and Dr Jacob Nielsen</a:t>
            </a:r>
          </a:p>
        </p:txBody>
      </p:sp>
    </p:spTree>
    <p:extLst>
      <p:ext uri="{BB962C8B-B14F-4D97-AF65-F5344CB8AC3E}">
        <p14:creationId xmlns:p14="http://schemas.microsoft.com/office/powerpoint/2010/main" val="16015042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2AF6B2-7FE9-4EB7-26F2-FBD2F3C35E1D}"/>
              </a:ext>
            </a:extLst>
          </p:cNvPr>
          <p:cNvSpPr>
            <a:spLocks noGrp="1"/>
          </p:cNvSpPr>
          <p:nvPr>
            <p:ph type="title"/>
          </p:nvPr>
        </p:nvSpPr>
        <p:spPr>
          <a:xfrm>
            <a:off x="0" y="841643"/>
            <a:ext cx="11921924" cy="955626"/>
          </a:xfrm>
        </p:spPr>
        <p:txBody>
          <a:bodyPr>
            <a:normAutofit fontScale="90000"/>
          </a:bodyPr>
          <a:lstStyle/>
          <a:p>
            <a:r>
              <a:rPr lang="en-GB" sz="3200" dirty="0">
                <a:effectLst/>
                <a:ea typeface="Times New Roman" panose="02020603050405020304" pitchFamily="18" charset="0"/>
              </a:rPr>
              <a:t>Localisation of Sustainable Development Goals in a Developing Country Context: Accounting and Reporting Implications</a:t>
            </a:r>
            <a:endParaRPr lang="en-GB" sz="3200" dirty="0"/>
          </a:p>
        </p:txBody>
      </p:sp>
      <p:sp>
        <p:nvSpPr>
          <p:cNvPr id="4" name="Content Placeholder 3">
            <a:extLst>
              <a:ext uri="{FF2B5EF4-FFF2-40B4-BE49-F238E27FC236}">
                <a16:creationId xmlns:a16="http://schemas.microsoft.com/office/drawing/2014/main" id="{CBF84BA4-A352-7F0D-7EE5-51387A207DAB}"/>
              </a:ext>
            </a:extLst>
          </p:cNvPr>
          <p:cNvSpPr>
            <a:spLocks noGrp="1"/>
          </p:cNvSpPr>
          <p:nvPr>
            <p:ph sz="half" idx="2"/>
          </p:nvPr>
        </p:nvSpPr>
        <p:spPr>
          <a:xfrm>
            <a:off x="197688" y="1926711"/>
            <a:ext cx="7812837" cy="4898969"/>
          </a:xfrm>
        </p:spPr>
        <p:txBody>
          <a:bodyPr>
            <a:normAutofit/>
          </a:bodyPr>
          <a:lstStyle/>
          <a:p>
            <a:pPr>
              <a:spcAft>
                <a:spcPts val="800"/>
              </a:spcAft>
            </a:pPr>
            <a:r>
              <a:rPr lang="en-GB" sz="2400" dirty="0"/>
              <a:t>A three-year funded project by the Social Sciences and Humanities Research Council of Canada to understand the dynamics of translating the SDGs into national policy/strategy, infrastructure and regulatory circles.</a:t>
            </a:r>
          </a:p>
          <a:p>
            <a:pPr>
              <a:spcAft>
                <a:spcPts val="800"/>
              </a:spcAft>
            </a:pPr>
            <a:r>
              <a:rPr lang="en-GB" sz="2400" dirty="0"/>
              <a:t>The project investigates the interplay between the technical and political (state-coordinated process of ‘counting’ and ‘count-ability’) underpinnings of accounting and reporting, and the development policy implications focusing on SDGs 1, 3 and 4. </a:t>
            </a:r>
          </a:p>
          <a:p>
            <a:pPr>
              <a:spcAft>
                <a:spcPts val="800"/>
              </a:spcAft>
            </a:pPr>
            <a:r>
              <a:rPr lang="en-GB" sz="2400" dirty="0"/>
              <a:t>The project focuses on four African countries: Tanzania, Ghana, Benin and Mauritius.</a:t>
            </a:r>
          </a:p>
        </p:txBody>
      </p:sp>
      <p:sp>
        <p:nvSpPr>
          <p:cNvPr id="5" name="Date Placeholder 4">
            <a:extLst>
              <a:ext uri="{FF2B5EF4-FFF2-40B4-BE49-F238E27FC236}">
                <a16:creationId xmlns:a16="http://schemas.microsoft.com/office/drawing/2014/main" id="{7B617715-17EF-A821-125F-8FE7ECC7EBD0}"/>
              </a:ext>
            </a:extLst>
          </p:cNvPr>
          <p:cNvSpPr>
            <a:spLocks noGrp="1"/>
          </p:cNvSpPr>
          <p:nvPr>
            <p:ph type="dt" sz="half" idx="10"/>
          </p:nvPr>
        </p:nvSpPr>
        <p:spPr/>
        <p:txBody>
          <a:bodyPr/>
          <a:lstStyle/>
          <a:p>
            <a:fld id="{CD071B8E-0DD7-5842-950E-3289D9FBABB1}" type="datetime4">
              <a:rPr lang="en-GB" smtClean="0"/>
              <a:pPr/>
              <a:t>27 August 2024</a:t>
            </a:fld>
            <a:endParaRPr lang="en-US" dirty="0"/>
          </a:p>
        </p:txBody>
      </p:sp>
      <p:sp>
        <p:nvSpPr>
          <p:cNvPr id="6" name="Footer Placeholder 5">
            <a:extLst>
              <a:ext uri="{FF2B5EF4-FFF2-40B4-BE49-F238E27FC236}">
                <a16:creationId xmlns:a16="http://schemas.microsoft.com/office/drawing/2014/main" id="{8331F6E6-87A3-2554-C239-73E837056A49}"/>
              </a:ext>
            </a:extLst>
          </p:cNvPr>
          <p:cNvSpPr>
            <a:spLocks noGrp="1"/>
          </p:cNvSpPr>
          <p:nvPr>
            <p:ph type="ftr" sz="quarter" idx="11"/>
          </p:nvPr>
        </p:nvSpPr>
        <p:spPr/>
        <p:txBody>
          <a:bodyPr/>
          <a:lstStyle/>
          <a:p>
            <a:r>
              <a:rPr lang="en-US" dirty="0"/>
              <a:t>NIBES Research Spotlight</a:t>
            </a:r>
          </a:p>
        </p:txBody>
      </p:sp>
      <p:sp>
        <p:nvSpPr>
          <p:cNvPr id="7" name="Slide Number Placeholder 6">
            <a:extLst>
              <a:ext uri="{FF2B5EF4-FFF2-40B4-BE49-F238E27FC236}">
                <a16:creationId xmlns:a16="http://schemas.microsoft.com/office/drawing/2014/main" id="{B4DEEA02-BD9D-1CB4-471C-B2B85D834843}"/>
              </a:ext>
            </a:extLst>
          </p:cNvPr>
          <p:cNvSpPr>
            <a:spLocks noGrp="1"/>
          </p:cNvSpPr>
          <p:nvPr>
            <p:ph type="sldNum" sz="quarter" idx="12"/>
          </p:nvPr>
        </p:nvSpPr>
        <p:spPr/>
        <p:txBody>
          <a:bodyPr/>
          <a:lstStyle/>
          <a:p>
            <a:fld id="{437794D7-DC86-9A4E-9C9F-0B324FE8876A}" type="slidenum">
              <a:rPr lang="en-US" smtClean="0"/>
              <a:pPr/>
              <a:t>7</a:t>
            </a:fld>
            <a:endParaRPr lang="en-US" dirty="0"/>
          </a:p>
        </p:txBody>
      </p:sp>
      <p:pic>
        <p:nvPicPr>
          <p:cNvPr id="10" name="Picture 9" descr="A person taking a selfie&#10;&#10;Description automatically generated">
            <a:extLst>
              <a:ext uri="{FF2B5EF4-FFF2-40B4-BE49-F238E27FC236}">
                <a16:creationId xmlns:a16="http://schemas.microsoft.com/office/drawing/2014/main" id="{89C1C373-091C-E2A5-B39B-969C866710D6}"/>
              </a:ext>
            </a:extLst>
          </p:cNvPr>
          <p:cNvPicPr>
            <a:picLocks noChangeAspect="1"/>
          </p:cNvPicPr>
          <p:nvPr/>
        </p:nvPicPr>
        <p:blipFill rotWithShape="1">
          <a:blip r:embed="rId2"/>
          <a:srcRect l="1084" t="5103"/>
          <a:stretch/>
        </p:blipFill>
        <p:spPr>
          <a:xfrm>
            <a:off x="8744739" y="1926711"/>
            <a:ext cx="2528696" cy="3234611"/>
          </a:xfrm>
          <a:prstGeom prst="rect">
            <a:avLst/>
          </a:prstGeom>
        </p:spPr>
      </p:pic>
      <p:sp>
        <p:nvSpPr>
          <p:cNvPr id="11" name="TextBox 10">
            <a:extLst>
              <a:ext uri="{FF2B5EF4-FFF2-40B4-BE49-F238E27FC236}">
                <a16:creationId xmlns:a16="http://schemas.microsoft.com/office/drawing/2014/main" id="{78F86EF8-2C04-8BE2-FA64-E111B6F15555}"/>
              </a:ext>
            </a:extLst>
          </p:cNvPr>
          <p:cNvSpPr txBox="1"/>
          <p:nvPr/>
        </p:nvSpPr>
        <p:spPr>
          <a:xfrm>
            <a:off x="8610600" y="5204822"/>
            <a:ext cx="3057525" cy="646331"/>
          </a:xfrm>
          <a:prstGeom prst="rect">
            <a:avLst/>
          </a:prstGeom>
          <a:noFill/>
        </p:spPr>
        <p:txBody>
          <a:bodyPr wrap="square" rtlCol="0">
            <a:spAutoFit/>
          </a:bodyPr>
          <a:lstStyle/>
          <a:p>
            <a:pPr algn="ctr"/>
            <a:r>
              <a:rPr lang="en-US" dirty="0"/>
              <a:t>Professor Sarah Lauwo</a:t>
            </a:r>
          </a:p>
          <a:p>
            <a:endParaRPr lang="en-GB" dirty="0"/>
          </a:p>
        </p:txBody>
      </p:sp>
    </p:spTree>
    <p:extLst>
      <p:ext uri="{BB962C8B-B14F-4D97-AF65-F5344CB8AC3E}">
        <p14:creationId xmlns:p14="http://schemas.microsoft.com/office/powerpoint/2010/main" val="5301404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2905C5-15D7-E4E7-6ABD-9B7C40724A28}"/>
              </a:ext>
            </a:extLst>
          </p:cNvPr>
          <p:cNvSpPr>
            <a:spLocks noGrp="1"/>
          </p:cNvSpPr>
          <p:nvPr>
            <p:ph type="title"/>
          </p:nvPr>
        </p:nvSpPr>
        <p:spPr>
          <a:xfrm>
            <a:off x="593364" y="978685"/>
            <a:ext cx="10515600" cy="716763"/>
          </a:xfrm>
        </p:spPr>
        <p:txBody>
          <a:bodyPr/>
          <a:lstStyle/>
          <a:p>
            <a:r>
              <a:rPr lang="en-GB" sz="3200" dirty="0"/>
              <a:t>Decarbonisation Pathways for African Cities (Book)</a:t>
            </a:r>
          </a:p>
        </p:txBody>
      </p:sp>
      <p:sp>
        <p:nvSpPr>
          <p:cNvPr id="4" name="Content Placeholder 3">
            <a:extLst>
              <a:ext uri="{FF2B5EF4-FFF2-40B4-BE49-F238E27FC236}">
                <a16:creationId xmlns:a16="http://schemas.microsoft.com/office/drawing/2014/main" id="{09DC664D-F9EA-FF79-F545-A776EC4EA375}"/>
              </a:ext>
            </a:extLst>
          </p:cNvPr>
          <p:cNvSpPr>
            <a:spLocks noGrp="1"/>
          </p:cNvSpPr>
          <p:nvPr>
            <p:ph sz="half" idx="2"/>
          </p:nvPr>
        </p:nvSpPr>
        <p:spPr>
          <a:xfrm>
            <a:off x="4305299" y="1695449"/>
            <a:ext cx="7534275" cy="4636459"/>
          </a:xfrm>
        </p:spPr>
        <p:txBody>
          <a:bodyPr/>
          <a:lstStyle/>
          <a:p>
            <a:r>
              <a:rPr lang="en-GB" sz="2000" dirty="0"/>
              <a:t>Published as part of the Palgrave Studies in Climate Resilient Societies book series, Dr Ayodele Asekomeh’s co-edited book examines the pathways to decarbonising African cities, structured around strategies and applications in renewable energy, waste management, healthcare, telecommunication, education and governance reconfigurations for Petro-cities. </a:t>
            </a:r>
          </a:p>
          <a:p>
            <a:r>
              <a:rPr lang="en-GB" sz="2000" dirty="0"/>
              <a:t>At the book launch (a hybrid online and in-person event hosted by Durham University) on 24 May 2023, Professor Peter Strachan was the book reviewer. Dr Asekomeh served as a discussant and presented his chapter contribution, “To Opt-in or to Cop Out: COP26 and the Policy Dynamics of Decarbonising African Cities” (Chapter 9), that proposes mechanisms for translating COP26 takeaways to decarbonisation policies.</a:t>
            </a:r>
          </a:p>
          <a:p>
            <a:r>
              <a:rPr lang="en-GB" sz="2000" dirty="0"/>
              <a:t>Dr Asekomeh’s work is aligned with SDGs 7, 9, 11 and 13.</a:t>
            </a:r>
          </a:p>
        </p:txBody>
      </p:sp>
      <p:sp>
        <p:nvSpPr>
          <p:cNvPr id="5" name="Date Placeholder 4">
            <a:extLst>
              <a:ext uri="{FF2B5EF4-FFF2-40B4-BE49-F238E27FC236}">
                <a16:creationId xmlns:a16="http://schemas.microsoft.com/office/drawing/2014/main" id="{5505C662-980C-D656-E7FD-8C373CC974EC}"/>
              </a:ext>
            </a:extLst>
          </p:cNvPr>
          <p:cNvSpPr>
            <a:spLocks noGrp="1"/>
          </p:cNvSpPr>
          <p:nvPr>
            <p:ph type="dt" sz="half" idx="10"/>
          </p:nvPr>
        </p:nvSpPr>
        <p:spPr/>
        <p:txBody>
          <a:bodyPr/>
          <a:lstStyle/>
          <a:p>
            <a:fld id="{DE16477D-968F-4C52-AAA2-03E1CA7E2646}" type="datetime4">
              <a:rPr lang="en-GB" smtClean="0"/>
              <a:t>27 August 2024</a:t>
            </a:fld>
            <a:endParaRPr lang="en-US" dirty="0"/>
          </a:p>
        </p:txBody>
      </p:sp>
      <p:sp>
        <p:nvSpPr>
          <p:cNvPr id="6" name="Footer Placeholder 5">
            <a:extLst>
              <a:ext uri="{FF2B5EF4-FFF2-40B4-BE49-F238E27FC236}">
                <a16:creationId xmlns:a16="http://schemas.microsoft.com/office/drawing/2014/main" id="{93310C67-D520-4728-3285-E3FB17803628}"/>
              </a:ext>
            </a:extLst>
          </p:cNvPr>
          <p:cNvSpPr>
            <a:spLocks noGrp="1"/>
          </p:cNvSpPr>
          <p:nvPr>
            <p:ph type="ftr" sz="quarter" idx="11"/>
          </p:nvPr>
        </p:nvSpPr>
        <p:spPr/>
        <p:txBody>
          <a:bodyPr/>
          <a:lstStyle/>
          <a:p>
            <a:r>
              <a:rPr lang="en-US" dirty="0"/>
              <a:t>NIBES Research Spotlight</a:t>
            </a:r>
          </a:p>
        </p:txBody>
      </p:sp>
      <p:sp>
        <p:nvSpPr>
          <p:cNvPr id="7" name="Slide Number Placeholder 6">
            <a:extLst>
              <a:ext uri="{FF2B5EF4-FFF2-40B4-BE49-F238E27FC236}">
                <a16:creationId xmlns:a16="http://schemas.microsoft.com/office/drawing/2014/main" id="{B492BDDC-23E8-556B-C2DC-88E542FF8C90}"/>
              </a:ext>
            </a:extLst>
          </p:cNvPr>
          <p:cNvSpPr>
            <a:spLocks noGrp="1"/>
          </p:cNvSpPr>
          <p:nvPr>
            <p:ph type="sldNum" sz="quarter" idx="12"/>
          </p:nvPr>
        </p:nvSpPr>
        <p:spPr/>
        <p:txBody>
          <a:bodyPr/>
          <a:lstStyle/>
          <a:p>
            <a:fld id="{437794D7-DC86-9A4E-9C9F-0B324FE8876A}" type="slidenum">
              <a:rPr lang="en-US" smtClean="0"/>
              <a:pPr/>
              <a:t>8</a:t>
            </a:fld>
            <a:endParaRPr lang="en-US" dirty="0"/>
          </a:p>
        </p:txBody>
      </p:sp>
      <p:pic>
        <p:nvPicPr>
          <p:cNvPr id="14" name="Content Placeholder 13">
            <a:extLst>
              <a:ext uri="{FF2B5EF4-FFF2-40B4-BE49-F238E27FC236}">
                <a16:creationId xmlns:a16="http://schemas.microsoft.com/office/drawing/2014/main" id="{A7A5D99D-FDBB-66BD-375F-D78652A426C8}"/>
              </a:ext>
            </a:extLst>
          </p:cNvPr>
          <p:cNvPicPr>
            <a:picLocks noGrp="1" noChangeAspect="1"/>
          </p:cNvPicPr>
          <p:nvPr>
            <p:ph sz="half" idx="1"/>
          </p:nvPr>
        </p:nvPicPr>
        <p:blipFill>
          <a:blip r:embed="rId2"/>
          <a:stretch>
            <a:fillRect/>
          </a:stretch>
        </p:blipFill>
        <p:spPr>
          <a:xfrm>
            <a:off x="530296" y="1695450"/>
            <a:ext cx="3672000" cy="4543426"/>
          </a:xfrm>
          <a:prstGeom prst="rect">
            <a:avLst/>
          </a:prstGeom>
        </p:spPr>
      </p:pic>
    </p:spTree>
    <p:extLst>
      <p:ext uri="{BB962C8B-B14F-4D97-AF65-F5344CB8AC3E}">
        <p14:creationId xmlns:p14="http://schemas.microsoft.com/office/powerpoint/2010/main" val="13334340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C76C76-62A1-7ABB-8AA9-7C658514F472}"/>
              </a:ext>
            </a:extLst>
          </p:cNvPr>
          <p:cNvSpPr>
            <a:spLocks noGrp="1"/>
          </p:cNvSpPr>
          <p:nvPr>
            <p:ph type="title"/>
          </p:nvPr>
        </p:nvSpPr>
        <p:spPr>
          <a:xfrm>
            <a:off x="357469" y="1142999"/>
            <a:ext cx="11937356" cy="710867"/>
          </a:xfrm>
        </p:spPr>
        <p:txBody>
          <a:bodyPr>
            <a:normAutofit fontScale="90000"/>
          </a:bodyPr>
          <a:lstStyle/>
          <a:p>
            <a:r>
              <a:rPr lang="en-GB" sz="3600" dirty="0">
                <a:solidFill>
                  <a:schemeClr val="accent1"/>
                </a:solidFill>
              </a:rPr>
              <a:t>Promoting Renewable Energy Transition Pathways in Africa</a:t>
            </a:r>
            <a:br>
              <a:rPr lang="en-GB" sz="4400" b="0" i="0" u="none" strike="noStrike" dirty="0">
                <a:solidFill>
                  <a:srgbClr val="212121"/>
                </a:solidFill>
                <a:effectLst/>
                <a:latin typeface="Aptos" panose="020B0004020202020204" pitchFamily="34" charset="0"/>
              </a:rPr>
            </a:br>
            <a:endParaRPr lang="en-US" dirty="0"/>
          </a:p>
        </p:txBody>
      </p:sp>
      <p:pic>
        <p:nvPicPr>
          <p:cNvPr id="9" name="Content Placeholder 8" descr="A person standing in front of a computer&#10;&#10;Description automatically generated">
            <a:extLst>
              <a:ext uri="{FF2B5EF4-FFF2-40B4-BE49-F238E27FC236}">
                <a16:creationId xmlns:a16="http://schemas.microsoft.com/office/drawing/2014/main" id="{E3F8C491-9A65-95DD-439E-0AF2DAD7EC61}"/>
              </a:ext>
            </a:extLst>
          </p:cNvPr>
          <p:cNvPicPr>
            <a:picLocks noGrp="1" noChangeAspect="1"/>
          </p:cNvPicPr>
          <p:nvPr>
            <p:ph sz="half" idx="1"/>
          </p:nvPr>
        </p:nvPicPr>
        <p:blipFill rotWithShape="1">
          <a:blip r:embed="rId2"/>
          <a:srcRect t="6912" b="15035"/>
          <a:stretch/>
        </p:blipFill>
        <p:spPr>
          <a:xfrm>
            <a:off x="8772525" y="1853866"/>
            <a:ext cx="2938278" cy="3745299"/>
          </a:xfrm>
        </p:spPr>
      </p:pic>
      <p:sp>
        <p:nvSpPr>
          <p:cNvPr id="4" name="Content Placeholder 3">
            <a:extLst>
              <a:ext uri="{FF2B5EF4-FFF2-40B4-BE49-F238E27FC236}">
                <a16:creationId xmlns:a16="http://schemas.microsoft.com/office/drawing/2014/main" id="{01FD86B2-D103-39BB-BA37-9DD899A787DD}"/>
              </a:ext>
            </a:extLst>
          </p:cNvPr>
          <p:cNvSpPr>
            <a:spLocks noGrp="1"/>
          </p:cNvSpPr>
          <p:nvPr>
            <p:ph sz="half" idx="2"/>
          </p:nvPr>
        </p:nvSpPr>
        <p:spPr>
          <a:xfrm>
            <a:off x="386083" y="1853866"/>
            <a:ext cx="8085881" cy="4624651"/>
          </a:xfrm>
        </p:spPr>
        <p:txBody>
          <a:bodyPr>
            <a:normAutofit/>
          </a:bodyPr>
          <a:lstStyle/>
          <a:p>
            <a:pPr marL="0" indent="0" algn="ctr">
              <a:buNone/>
            </a:pPr>
            <a:r>
              <a:rPr lang="en-US" sz="2400" dirty="0"/>
              <a:t>Research Focus: Clean Technology, Energy Transition and</a:t>
            </a:r>
          </a:p>
          <a:p>
            <a:pPr marL="0" indent="0" algn="ctr">
              <a:buNone/>
            </a:pPr>
            <a:r>
              <a:rPr lang="en-US" sz="2400" dirty="0"/>
              <a:t>Net Zero</a:t>
            </a:r>
          </a:p>
          <a:p>
            <a:r>
              <a:rPr lang="en-US" sz="2000" dirty="0"/>
              <a:t>Presented and participated in the Resilient Planet Symposium by the International Science partnership funds in collaboration with the British Council in Delhi, India, 2024 on “Clean energy development”.</a:t>
            </a:r>
          </a:p>
          <a:p>
            <a:r>
              <a:rPr lang="en-US" sz="2000" dirty="0"/>
              <a:t>Presented at the online seminar by The Progress Playbook in collaboration with Cambridge Institute for Sustainable Leadership 2024 on “Advancing grid-connected wind and solar energy adoption in Nigeria: exploring the dynamics of socio-technical transitions”. </a:t>
            </a:r>
          </a:p>
          <a:p>
            <a:r>
              <a:rPr lang="en-US" sz="2000" dirty="0"/>
              <a:t>Presented at NIBES 2024 on “</a:t>
            </a:r>
            <a:r>
              <a:rPr lang="en-GB" sz="2000" b="0" i="0" u="none" strike="noStrike" dirty="0">
                <a:effectLst/>
              </a:rPr>
              <a:t>Making the net zero transition: is it a case of the beginning of the end of the fossil fuel era?”.</a:t>
            </a:r>
            <a:endParaRPr lang="en-US" sz="2000" dirty="0"/>
          </a:p>
          <a:p>
            <a:r>
              <a:rPr lang="en-US" sz="2000" dirty="0"/>
              <a:t>Dr Adedokun’s research is aligned with SDGs 7, 9, 11, 13 and 16.</a:t>
            </a:r>
          </a:p>
          <a:p>
            <a:endParaRPr lang="en-US" dirty="0"/>
          </a:p>
        </p:txBody>
      </p:sp>
      <p:sp>
        <p:nvSpPr>
          <p:cNvPr id="5" name="Date Placeholder 4">
            <a:extLst>
              <a:ext uri="{FF2B5EF4-FFF2-40B4-BE49-F238E27FC236}">
                <a16:creationId xmlns:a16="http://schemas.microsoft.com/office/drawing/2014/main" id="{7260E75F-841E-14CE-1A04-19C143C7A0A1}"/>
              </a:ext>
            </a:extLst>
          </p:cNvPr>
          <p:cNvSpPr>
            <a:spLocks noGrp="1"/>
          </p:cNvSpPr>
          <p:nvPr>
            <p:ph type="dt" sz="half" idx="10"/>
          </p:nvPr>
        </p:nvSpPr>
        <p:spPr/>
        <p:txBody>
          <a:bodyPr/>
          <a:lstStyle/>
          <a:p>
            <a:fld id="{CD071B8E-0DD7-5842-950E-3289D9FBABB1}" type="datetime4">
              <a:rPr lang="en-GB" smtClean="0"/>
              <a:pPr/>
              <a:t>27 August 2024</a:t>
            </a:fld>
            <a:endParaRPr lang="en-US" dirty="0"/>
          </a:p>
        </p:txBody>
      </p:sp>
      <p:sp>
        <p:nvSpPr>
          <p:cNvPr id="6" name="Footer Placeholder 5">
            <a:extLst>
              <a:ext uri="{FF2B5EF4-FFF2-40B4-BE49-F238E27FC236}">
                <a16:creationId xmlns:a16="http://schemas.microsoft.com/office/drawing/2014/main" id="{45548258-AF6E-4921-691D-9A30825F77F9}"/>
              </a:ext>
            </a:extLst>
          </p:cNvPr>
          <p:cNvSpPr>
            <a:spLocks noGrp="1"/>
          </p:cNvSpPr>
          <p:nvPr>
            <p:ph type="ftr" sz="quarter" idx="11"/>
          </p:nvPr>
        </p:nvSpPr>
        <p:spPr/>
        <p:txBody>
          <a:bodyPr/>
          <a:lstStyle/>
          <a:p>
            <a:r>
              <a:rPr lang="en-US" dirty="0"/>
              <a:t>NIBES Research Spotlight</a:t>
            </a:r>
          </a:p>
        </p:txBody>
      </p:sp>
      <p:sp>
        <p:nvSpPr>
          <p:cNvPr id="7" name="Slide Number Placeholder 6">
            <a:extLst>
              <a:ext uri="{FF2B5EF4-FFF2-40B4-BE49-F238E27FC236}">
                <a16:creationId xmlns:a16="http://schemas.microsoft.com/office/drawing/2014/main" id="{31828360-351B-99C2-5C16-3C8BACB78FA3}"/>
              </a:ext>
            </a:extLst>
          </p:cNvPr>
          <p:cNvSpPr>
            <a:spLocks noGrp="1"/>
          </p:cNvSpPr>
          <p:nvPr>
            <p:ph type="sldNum" sz="quarter" idx="12"/>
          </p:nvPr>
        </p:nvSpPr>
        <p:spPr/>
        <p:txBody>
          <a:bodyPr/>
          <a:lstStyle/>
          <a:p>
            <a:fld id="{437794D7-DC86-9A4E-9C9F-0B324FE8876A}" type="slidenum">
              <a:rPr lang="en-US" smtClean="0"/>
              <a:pPr/>
              <a:t>9</a:t>
            </a:fld>
            <a:endParaRPr lang="en-US" dirty="0"/>
          </a:p>
        </p:txBody>
      </p:sp>
      <p:sp>
        <p:nvSpPr>
          <p:cNvPr id="11" name="TextBox 10">
            <a:extLst>
              <a:ext uri="{FF2B5EF4-FFF2-40B4-BE49-F238E27FC236}">
                <a16:creationId xmlns:a16="http://schemas.microsoft.com/office/drawing/2014/main" id="{7F37212F-D781-C950-46BC-8C1E02F52C45}"/>
              </a:ext>
            </a:extLst>
          </p:cNvPr>
          <p:cNvSpPr txBox="1"/>
          <p:nvPr/>
        </p:nvSpPr>
        <p:spPr>
          <a:xfrm>
            <a:off x="8772525" y="5637266"/>
            <a:ext cx="2938278" cy="369332"/>
          </a:xfrm>
          <a:prstGeom prst="rect">
            <a:avLst/>
          </a:prstGeom>
          <a:noFill/>
        </p:spPr>
        <p:txBody>
          <a:bodyPr wrap="square">
            <a:spAutoFit/>
          </a:bodyPr>
          <a:lstStyle/>
          <a:p>
            <a:pPr algn="ctr"/>
            <a:r>
              <a:rPr lang="en-GB" b="0" i="0" u="none" strike="noStrike" dirty="0">
                <a:effectLst/>
              </a:rPr>
              <a:t>Dr Rache</a:t>
            </a:r>
            <a:r>
              <a:rPr lang="en-GB" dirty="0"/>
              <a:t>al Adedokun</a:t>
            </a:r>
          </a:p>
        </p:txBody>
      </p:sp>
    </p:spTree>
    <p:extLst>
      <p:ext uri="{BB962C8B-B14F-4D97-AF65-F5344CB8AC3E}">
        <p14:creationId xmlns:p14="http://schemas.microsoft.com/office/powerpoint/2010/main" val="382658417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DESIGN_ID_OFFICE THEME" val="TtWP9bUW"/>
  <p:tag name="ARTICULATE_PROJECT_OPEN" val="0"/>
  <p:tag name="ARTICULATE_SLIDE_COUNT" val="6"/>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RGU 1">
      <a:dk1>
        <a:srgbClr val="000000"/>
      </a:dk1>
      <a:lt1>
        <a:srgbClr val="FFFFFF"/>
      </a:lt1>
      <a:dk2>
        <a:srgbClr val="44546A"/>
      </a:dk2>
      <a:lt2>
        <a:srgbClr val="E7E6E6"/>
      </a:lt2>
      <a:accent1>
        <a:srgbClr val="69216A"/>
      </a:accent1>
      <a:accent2>
        <a:srgbClr val="00A3DA"/>
      </a:accent2>
      <a:accent3>
        <a:srgbClr val="F2B229"/>
      </a:accent3>
      <a:accent4>
        <a:srgbClr val="E88A2C"/>
      </a:accent4>
      <a:accent5>
        <a:srgbClr val="D91F53"/>
      </a:accent5>
      <a:accent6>
        <a:srgbClr val="80AE3D"/>
      </a:accent6>
      <a:hlink>
        <a:srgbClr val="C51473"/>
      </a:hlink>
      <a:folHlink>
        <a:srgbClr val="0067A4"/>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dirty="0"/>
        </a:defPPr>
      </a:lstStyle>
    </a:txDef>
  </a:objectDefaults>
  <a:extraClrSchemeLst/>
  <a:extLst>
    <a:ext uri="{05A4C25C-085E-4340-85A3-A5531E510DB2}">
      <thm15:themeFamily xmlns:thm15="http://schemas.microsoft.com/office/thememl/2012/main" name="RGU Template with Caption Statement" id="{5A8842A6-115D-472F-A97C-DB076CB62800}" vid="{D5936BED-C310-464A-A3DB-BB754184810E}"/>
    </a:ext>
  </a:ext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GU Template with Caption Statement" id="{5A8842A6-115D-472F-A97C-DB076CB62800}" vid="{AA94A4E4-1D9F-421D-9B2D-5CD8306A0D20}"/>
    </a:ext>
  </a:ext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GU Template with Caption Statement" id="{5A8842A6-115D-472F-A97C-DB076CB62800}" vid="{E0F83AB4-FE96-4175-A8A6-8F47FD95E39E}"/>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5078DAF1EED1346AA87CC81152C8D24" ma:contentTypeVersion="9" ma:contentTypeDescription="Create a new document." ma:contentTypeScope="" ma:versionID="3b7db08bfea2a784fb524d9b7daf9525">
  <xsd:schema xmlns:xsd="http://www.w3.org/2001/XMLSchema" xmlns:xs="http://www.w3.org/2001/XMLSchema" xmlns:p="http://schemas.microsoft.com/office/2006/metadata/properties" xmlns:ns2="e8fadbd7-5a85-486a-a276-2bd2621029bb" xmlns:ns3="8156d435-0db0-448e-8783-af252f786378" targetNamespace="http://schemas.microsoft.com/office/2006/metadata/properties" ma:root="true" ma:fieldsID="8222991eedd798f2dcd2d7f13539f181" ns2:_="" ns3:_="">
    <xsd:import namespace="e8fadbd7-5a85-486a-a276-2bd2621029bb"/>
    <xsd:import namespace="8156d435-0db0-448e-8783-af252f786378"/>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ServiceGenerationTime" minOccurs="0"/>
                <xsd:element ref="ns2:MediaServiceEventHashCode" minOccurs="0"/>
                <xsd:element ref="ns2:lcf76f155ced4ddcb4097134ff3c332f" minOccurs="0"/>
                <xsd:element ref="ns3:TaxCatchAll"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8fadbd7-5a85-486a-a276-2bd2621029b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lcf76f155ced4ddcb4097134ff3c332f" ma:index="14" nillable="true" ma:taxonomy="true" ma:internalName="lcf76f155ced4ddcb4097134ff3c332f" ma:taxonomyFieldName="MediaServiceImageTags" ma:displayName="Image Tags" ma:readOnly="false" ma:fieldId="{5cf76f15-5ced-4ddc-b409-7134ff3c332f}" ma:taxonomyMulti="true" ma:sspId="99188312-0417-45d7-9d0d-29911a677ebf" ma:termSetId="09814cd3-568e-fe90-9814-8d621ff8fb84" ma:anchorId="fba54fb3-c3e1-fe81-a776-ca4b69148c4d" ma:open="true" ma:isKeyword="false">
      <xsd:complexType>
        <xsd:sequence>
          <xsd:element ref="pc:Terms" minOccurs="0" maxOccurs="1"/>
        </xsd:sequence>
      </xsd:complexType>
    </xsd:element>
    <xsd:element name="MediaServiceOCR" ma:index="16"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8156d435-0db0-448e-8783-af252f786378" elementFormDefault="qualified">
    <xsd:import namespace="http://schemas.microsoft.com/office/2006/documentManagement/types"/>
    <xsd:import namespace="http://schemas.microsoft.com/office/infopath/2007/PartnerControls"/>
    <xsd:element name="TaxCatchAll" ma:index="15" nillable="true" ma:displayName="Taxonomy Catch All Column" ma:hidden="true" ma:list="{feb4cbfc-2617-4e90-99b2-c12424ea38b2}" ma:internalName="TaxCatchAll" ma:showField="CatchAllData" ma:web="8156d435-0db0-448e-8783-af252f78637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8156d435-0db0-448e-8783-af252f786378" xsi:nil="true"/>
    <lcf76f155ced4ddcb4097134ff3c332f xmlns="e8fadbd7-5a85-486a-a276-2bd2621029bb">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775AA02-51CD-4B1E-AD6F-43000434EBB3}">
  <ds:schemaRefs>
    <ds:schemaRef ds:uri="8156d435-0db0-448e-8783-af252f786378"/>
    <ds:schemaRef ds:uri="e8fadbd7-5a85-486a-a276-2bd2621029bb"/>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035205F5-EF92-4999-A7D3-BF0772D504EB}">
  <ds:schemaRefs>
    <ds:schemaRef ds:uri="8156d435-0db0-448e-8783-af252f786378"/>
    <ds:schemaRef ds:uri="e8fadbd7-5a85-486a-a276-2bd2621029bb"/>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9F656F78-D35C-42DC-ADDF-8DD43EEF6BB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RGU Template with Caption Statement</Template>
  <TotalTime>27</TotalTime>
  <Words>1591</Words>
  <Application>Microsoft Office PowerPoint</Application>
  <PresentationFormat>Widescreen</PresentationFormat>
  <Paragraphs>156</Paragraphs>
  <Slides>19</Slides>
  <Notes>1</Notes>
  <HiddenSlides>0</HiddenSlides>
  <MMClips>0</MMClips>
  <ScaleCrop>false</ScaleCrop>
  <HeadingPairs>
    <vt:vector size="6" baseType="variant">
      <vt:variant>
        <vt:lpstr>Fonts Used</vt:lpstr>
      </vt:variant>
      <vt:variant>
        <vt:i4>5</vt:i4>
      </vt:variant>
      <vt:variant>
        <vt:lpstr>Theme</vt:lpstr>
      </vt:variant>
      <vt:variant>
        <vt:i4>3</vt:i4>
      </vt:variant>
      <vt:variant>
        <vt:lpstr>Slide Titles</vt:lpstr>
      </vt:variant>
      <vt:variant>
        <vt:i4>19</vt:i4>
      </vt:variant>
    </vt:vector>
  </HeadingPairs>
  <TitlesOfParts>
    <vt:vector size="27" baseType="lpstr">
      <vt:lpstr>Aptos</vt:lpstr>
      <vt:lpstr>Arial</vt:lpstr>
      <vt:lpstr>Calibri</vt:lpstr>
      <vt:lpstr>Google Sans</vt:lpstr>
      <vt:lpstr>Times New Roman</vt:lpstr>
      <vt:lpstr>Office Theme</vt:lpstr>
      <vt:lpstr>1_Custom Design</vt:lpstr>
      <vt:lpstr>Custom Design</vt:lpstr>
      <vt:lpstr>NIBES Research Spotlight: The Energy, Sustainability and Society Research Group</vt:lpstr>
      <vt:lpstr>RGU: Interdisciplinary Research Themes</vt:lpstr>
      <vt:lpstr>The Energy, Sustainability and Society Research Group</vt:lpstr>
      <vt:lpstr>PowerPoint Presentation</vt:lpstr>
      <vt:lpstr>Accelerating Global Pathways to Sustainable Energy Deployment – Professor Peter Strachan</vt:lpstr>
      <vt:lpstr>ConsenCUS: Carbon Neutral Clusters through Electricity Based Innovations in Capture Utilisation and Storage</vt:lpstr>
      <vt:lpstr>Localisation of Sustainable Development Goals in a Developing Country Context: Accounting and Reporting Implications</vt:lpstr>
      <vt:lpstr>Decarbonisation Pathways for African Cities (Book)</vt:lpstr>
      <vt:lpstr>Promoting Renewable Energy Transition Pathways in Africa </vt:lpstr>
      <vt:lpstr>Consumer Preferences for Environmental Goods and Services </vt:lpstr>
      <vt:lpstr>The Environmental Impact of Decommissioning: Quantifying Greenhouse Gas Emissions</vt:lpstr>
      <vt:lpstr>Human Factors in Wind Energy</vt:lpstr>
      <vt:lpstr>Decarbonising Heating and Fuel Poverty: Causes, Policy Implications, and Next Steps</vt:lpstr>
      <vt:lpstr>Pathways to Sustainability: An investigation into the challenges and opportunities for SMEs in Scotland </vt:lpstr>
      <vt:lpstr>Application of the Systemic Lessons Learned Knowledge model to Learning in Complex Projects: How Project Practitioners are Shaping their Learning</vt:lpstr>
      <vt:lpstr>AI for Risk Management in Energy Companies</vt:lpstr>
      <vt:lpstr>PhD Student – Case Study</vt:lpstr>
      <vt:lpstr>PowerPoint Presentation</vt:lpstr>
      <vt:lpstr>NIBES: Building New Research Collaborations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Heather Coull (abs)</dc:creator>
  <cp:lastModifiedBy>Leah Morrison (lib)</cp:lastModifiedBy>
  <cp:revision>2</cp:revision>
  <dcterms:created xsi:type="dcterms:W3CDTF">2023-08-28T13:12:32Z</dcterms:created>
  <dcterms:modified xsi:type="dcterms:W3CDTF">2024-08-27T14:10:21Z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0x01010075078DAF1EED1346AA87CC81152C8D24</vt:lpwstr>
  </property>
</Properties>
</file>