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7" r:id="rId8"/>
    <p:sldId id="268" r:id="rId9"/>
    <p:sldId id="264" r:id="rId10"/>
    <p:sldId id="269"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9E42BE-C06A-49CD-BB7B-74BD071F8F02}"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01A6FE1D-2873-4112-B5FA-1C4C81B43CBE}">
      <dgm:prSet/>
      <dgm:spPr/>
      <dgm:t>
        <a:bodyPr/>
        <a:lstStyle/>
        <a:p>
          <a:r>
            <a:rPr lang="en-GB" b="0" i="0" baseline="0" dirty="0"/>
            <a:t>14 male entrepreneurs</a:t>
          </a:r>
          <a:endParaRPr lang="en-US" dirty="0"/>
        </a:p>
      </dgm:t>
    </dgm:pt>
    <dgm:pt modelId="{DF7044BF-9CAB-44CA-902A-BA1CAB02B9F1}" type="parTrans" cxnId="{4CD54887-77A8-4283-8549-A06D4C839CBF}">
      <dgm:prSet/>
      <dgm:spPr/>
      <dgm:t>
        <a:bodyPr/>
        <a:lstStyle/>
        <a:p>
          <a:endParaRPr lang="en-US"/>
        </a:p>
      </dgm:t>
    </dgm:pt>
    <dgm:pt modelId="{FE32014E-B01E-4D19-B449-27E3E3D671F3}" type="sibTrans" cxnId="{4CD54887-77A8-4283-8549-A06D4C839CBF}">
      <dgm:prSet/>
      <dgm:spPr/>
      <dgm:t>
        <a:bodyPr/>
        <a:lstStyle/>
        <a:p>
          <a:endParaRPr lang="en-US"/>
        </a:p>
      </dgm:t>
    </dgm:pt>
    <dgm:pt modelId="{DBE0B553-57D0-4F92-879A-B7D9F5B3CEEF}">
      <dgm:prSet/>
      <dgm:spPr/>
      <dgm:t>
        <a:bodyPr/>
        <a:lstStyle/>
        <a:p>
          <a:r>
            <a:rPr lang="en-GB" b="0" i="0" baseline="0" dirty="0"/>
            <a:t>16 female entrepreneurs</a:t>
          </a:r>
          <a:endParaRPr lang="en-US" dirty="0"/>
        </a:p>
      </dgm:t>
    </dgm:pt>
    <dgm:pt modelId="{3736BE47-2BD5-4B57-9904-4DEFAF9914CF}" type="parTrans" cxnId="{C2D4EE90-E70D-42B5-8C5F-6E87EBF291B3}">
      <dgm:prSet/>
      <dgm:spPr/>
      <dgm:t>
        <a:bodyPr/>
        <a:lstStyle/>
        <a:p>
          <a:endParaRPr lang="en-US"/>
        </a:p>
      </dgm:t>
    </dgm:pt>
    <dgm:pt modelId="{6C3E947D-F6A0-4B75-8962-DB024F44A78E}" type="sibTrans" cxnId="{C2D4EE90-E70D-42B5-8C5F-6E87EBF291B3}">
      <dgm:prSet/>
      <dgm:spPr/>
      <dgm:t>
        <a:bodyPr/>
        <a:lstStyle/>
        <a:p>
          <a:endParaRPr lang="en-US"/>
        </a:p>
      </dgm:t>
    </dgm:pt>
    <dgm:pt modelId="{AFABE692-B3A9-4DCA-85E1-E975B212DC96}">
      <dgm:prSet/>
      <dgm:spPr/>
      <dgm:t>
        <a:bodyPr/>
        <a:lstStyle/>
        <a:p>
          <a:r>
            <a:rPr lang="en-GB" b="0" i="0" baseline="0" dirty="0"/>
            <a:t>Semi-structured interviews</a:t>
          </a:r>
          <a:endParaRPr lang="en-US" dirty="0"/>
        </a:p>
      </dgm:t>
    </dgm:pt>
    <dgm:pt modelId="{5CD6B4E8-05C0-456D-A6A1-FD38E1C4825B}" type="parTrans" cxnId="{5C89961C-2A82-4F95-866D-2027438767F9}">
      <dgm:prSet/>
      <dgm:spPr/>
      <dgm:t>
        <a:bodyPr/>
        <a:lstStyle/>
        <a:p>
          <a:endParaRPr lang="en-US"/>
        </a:p>
      </dgm:t>
    </dgm:pt>
    <dgm:pt modelId="{72730A78-A688-48B6-AC6D-00AC9D4574BC}" type="sibTrans" cxnId="{5C89961C-2A82-4F95-866D-2027438767F9}">
      <dgm:prSet/>
      <dgm:spPr/>
      <dgm:t>
        <a:bodyPr/>
        <a:lstStyle/>
        <a:p>
          <a:endParaRPr lang="en-US"/>
        </a:p>
      </dgm:t>
    </dgm:pt>
    <dgm:pt modelId="{BFA5BF89-2110-4DFF-9FF4-BCF710510A9E}" type="pres">
      <dgm:prSet presAssocID="{969E42BE-C06A-49CD-BB7B-74BD071F8F02}" presName="linear" presStyleCnt="0">
        <dgm:presLayoutVars>
          <dgm:animLvl val="lvl"/>
          <dgm:resizeHandles val="exact"/>
        </dgm:presLayoutVars>
      </dgm:prSet>
      <dgm:spPr/>
    </dgm:pt>
    <dgm:pt modelId="{4EE53AFD-FBF2-4AAC-9F57-E48E7EE887BA}" type="pres">
      <dgm:prSet presAssocID="{01A6FE1D-2873-4112-B5FA-1C4C81B43CBE}" presName="parentText" presStyleLbl="node1" presStyleIdx="0" presStyleCnt="3">
        <dgm:presLayoutVars>
          <dgm:chMax val="0"/>
          <dgm:bulletEnabled val="1"/>
        </dgm:presLayoutVars>
      </dgm:prSet>
      <dgm:spPr/>
    </dgm:pt>
    <dgm:pt modelId="{8DA7FA40-38C3-42CD-905A-0CD765CDA93E}" type="pres">
      <dgm:prSet presAssocID="{FE32014E-B01E-4D19-B449-27E3E3D671F3}" presName="spacer" presStyleCnt="0"/>
      <dgm:spPr/>
    </dgm:pt>
    <dgm:pt modelId="{5007FE90-C493-48BA-97B0-D3B0B691EEAC}" type="pres">
      <dgm:prSet presAssocID="{DBE0B553-57D0-4F92-879A-B7D9F5B3CEEF}" presName="parentText" presStyleLbl="node1" presStyleIdx="1" presStyleCnt="3">
        <dgm:presLayoutVars>
          <dgm:chMax val="0"/>
          <dgm:bulletEnabled val="1"/>
        </dgm:presLayoutVars>
      </dgm:prSet>
      <dgm:spPr/>
    </dgm:pt>
    <dgm:pt modelId="{C84121D7-C0E0-4547-9311-3DC9514811A5}" type="pres">
      <dgm:prSet presAssocID="{6C3E947D-F6A0-4B75-8962-DB024F44A78E}" presName="spacer" presStyleCnt="0"/>
      <dgm:spPr/>
    </dgm:pt>
    <dgm:pt modelId="{6D345CAC-D02F-4903-8297-C7A3C7936EFC}" type="pres">
      <dgm:prSet presAssocID="{AFABE692-B3A9-4DCA-85E1-E975B212DC96}" presName="parentText" presStyleLbl="node1" presStyleIdx="2" presStyleCnt="3">
        <dgm:presLayoutVars>
          <dgm:chMax val="0"/>
          <dgm:bulletEnabled val="1"/>
        </dgm:presLayoutVars>
      </dgm:prSet>
      <dgm:spPr/>
    </dgm:pt>
  </dgm:ptLst>
  <dgm:cxnLst>
    <dgm:cxn modelId="{5C89961C-2A82-4F95-866D-2027438767F9}" srcId="{969E42BE-C06A-49CD-BB7B-74BD071F8F02}" destId="{AFABE692-B3A9-4DCA-85E1-E975B212DC96}" srcOrd="2" destOrd="0" parTransId="{5CD6B4E8-05C0-456D-A6A1-FD38E1C4825B}" sibTransId="{72730A78-A688-48B6-AC6D-00AC9D4574BC}"/>
    <dgm:cxn modelId="{43529861-950B-47E7-AF58-1C968A656D43}" type="presOf" srcId="{01A6FE1D-2873-4112-B5FA-1C4C81B43CBE}" destId="{4EE53AFD-FBF2-4AAC-9F57-E48E7EE887BA}" srcOrd="0" destOrd="0" presId="urn:microsoft.com/office/officeart/2005/8/layout/vList2"/>
    <dgm:cxn modelId="{0EF62874-820B-442B-BCAE-E2031907208E}" type="presOf" srcId="{969E42BE-C06A-49CD-BB7B-74BD071F8F02}" destId="{BFA5BF89-2110-4DFF-9FF4-BCF710510A9E}" srcOrd="0" destOrd="0" presId="urn:microsoft.com/office/officeart/2005/8/layout/vList2"/>
    <dgm:cxn modelId="{4CD54887-77A8-4283-8549-A06D4C839CBF}" srcId="{969E42BE-C06A-49CD-BB7B-74BD071F8F02}" destId="{01A6FE1D-2873-4112-B5FA-1C4C81B43CBE}" srcOrd="0" destOrd="0" parTransId="{DF7044BF-9CAB-44CA-902A-BA1CAB02B9F1}" sibTransId="{FE32014E-B01E-4D19-B449-27E3E3D671F3}"/>
    <dgm:cxn modelId="{26F9D28C-545B-4FA3-B6EB-A2D2E59093B9}" type="presOf" srcId="{DBE0B553-57D0-4F92-879A-B7D9F5B3CEEF}" destId="{5007FE90-C493-48BA-97B0-D3B0B691EEAC}" srcOrd="0" destOrd="0" presId="urn:microsoft.com/office/officeart/2005/8/layout/vList2"/>
    <dgm:cxn modelId="{C2D4EE90-E70D-42B5-8C5F-6E87EBF291B3}" srcId="{969E42BE-C06A-49CD-BB7B-74BD071F8F02}" destId="{DBE0B553-57D0-4F92-879A-B7D9F5B3CEEF}" srcOrd="1" destOrd="0" parTransId="{3736BE47-2BD5-4B57-9904-4DEFAF9914CF}" sibTransId="{6C3E947D-F6A0-4B75-8962-DB024F44A78E}"/>
    <dgm:cxn modelId="{64A6EFBC-4735-440D-B867-42A4015D02BB}" type="presOf" srcId="{AFABE692-B3A9-4DCA-85E1-E975B212DC96}" destId="{6D345CAC-D02F-4903-8297-C7A3C7936EFC}" srcOrd="0" destOrd="0" presId="urn:microsoft.com/office/officeart/2005/8/layout/vList2"/>
    <dgm:cxn modelId="{A3379044-96E3-4D4F-B492-F842CE1772F0}" type="presParOf" srcId="{BFA5BF89-2110-4DFF-9FF4-BCF710510A9E}" destId="{4EE53AFD-FBF2-4AAC-9F57-E48E7EE887BA}" srcOrd="0" destOrd="0" presId="urn:microsoft.com/office/officeart/2005/8/layout/vList2"/>
    <dgm:cxn modelId="{081F822D-10E7-4446-A7F8-835A5E8D5AAF}" type="presParOf" srcId="{BFA5BF89-2110-4DFF-9FF4-BCF710510A9E}" destId="{8DA7FA40-38C3-42CD-905A-0CD765CDA93E}" srcOrd="1" destOrd="0" presId="urn:microsoft.com/office/officeart/2005/8/layout/vList2"/>
    <dgm:cxn modelId="{01D706B5-9298-44E0-9236-7715AE84FF76}" type="presParOf" srcId="{BFA5BF89-2110-4DFF-9FF4-BCF710510A9E}" destId="{5007FE90-C493-48BA-97B0-D3B0B691EEAC}" srcOrd="2" destOrd="0" presId="urn:microsoft.com/office/officeart/2005/8/layout/vList2"/>
    <dgm:cxn modelId="{E80D53B6-067F-4119-AC0B-0508D1784A38}" type="presParOf" srcId="{BFA5BF89-2110-4DFF-9FF4-BCF710510A9E}" destId="{C84121D7-C0E0-4547-9311-3DC9514811A5}" srcOrd="3" destOrd="0" presId="urn:microsoft.com/office/officeart/2005/8/layout/vList2"/>
    <dgm:cxn modelId="{BEF4820E-3425-42E1-A25B-F9A464E7DFAC}" type="presParOf" srcId="{BFA5BF89-2110-4DFF-9FF4-BCF710510A9E}" destId="{6D345CAC-D02F-4903-8297-C7A3C7936EF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E53AFD-FBF2-4AAC-9F57-E48E7EE887BA}">
      <dsp:nvSpPr>
        <dsp:cNvPr id="0" name=""/>
        <dsp:cNvSpPr/>
      </dsp:nvSpPr>
      <dsp:spPr>
        <a:xfrm>
          <a:off x="0" y="30672"/>
          <a:ext cx="7095164" cy="1711125"/>
        </a:xfrm>
        <a:prstGeom prst="round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GB" sz="4500" b="0" i="0" kern="1200" baseline="0" dirty="0"/>
            <a:t>14 male entrepreneurs</a:t>
          </a:r>
          <a:endParaRPr lang="en-US" sz="4500" kern="1200" dirty="0"/>
        </a:p>
      </dsp:txBody>
      <dsp:txXfrm>
        <a:off x="83530" y="114202"/>
        <a:ext cx="6928104" cy="1544065"/>
      </dsp:txXfrm>
    </dsp:sp>
    <dsp:sp modelId="{5007FE90-C493-48BA-97B0-D3B0B691EEAC}">
      <dsp:nvSpPr>
        <dsp:cNvPr id="0" name=""/>
        <dsp:cNvSpPr/>
      </dsp:nvSpPr>
      <dsp:spPr>
        <a:xfrm>
          <a:off x="0" y="1871397"/>
          <a:ext cx="7095164" cy="1711125"/>
        </a:xfrm>
        <a:prstGeom prst="roundRect">
          <a:avLst/>
        </a:prstGeom>
        <a:gradFill rotWithShape="0">
          <a:gsLst>
            <a:gs pos="0">
              <a:schemeClr val="accent2">
                <a:hueOff val="-727682"/>
                <a:satOff val="-41964"/>
                <a:lumOff val="4314"/>
                <a:alphaOff val="0"/>
                <a:tint val="100000"/>
                <a:shade val="100000"/>
                <a:satMod val="130000"/>
              </a:schemeClr>
            </a:gs>
            <a:gs pos="100000">
              <a:schemeClr val="accent2">
                <a:hueOff val="-727682"/>
                <a:satOff val="-41964"/>
                <a:lumOff val="4314"/>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GB" sz="4500" b="0" i="0" kern="1200" baseline="0" dirty="0"/>
            <a:t>16 female entrepreneurs</a:t>
          </a:r>
          <a:endParaRPr lang="en-US" sz="4500" kern="1200" dirty="0"/>
        </a:p>
      </dsp:txBody>
      <dsp:txXfrm>
        <a:off x="83530" y="1954927"/>
        <a:ext cx="6928104" cy="1544065"/>
      </dsp:txXfrm>
    </dsp:sp>
    <dsp:sp modelId="{6D345CAC-D02F-4903-8297-C7A3C7936EFC}">
      <dsp:nvSpPr>
        <dsp:cNvPr id="0" name=""/>
        <dsp:cNvSpPr/>
      </dsp:nvSpPr>
      <dsp:spPr>
        <a:xfrm>
          <a:off x="0" y="3712122"/>
          <a:ext cx="7095164" cy="1711125"/>
        </a:xfrm>
        <a:prstGeom prst="roundRect">
          <a:avLst/>
        </a:prstGeom>
        <a:gradFill rotWithShape="0">
          <a:gsLst>
            <a:gs pos="0">
              <a:schemeClr val="accent2">
                <a:hueOff val="-1455363"/>
                <a:satOff val="-83928"/>
                <a:lumOff val="8628"/>
                <a:alphaOff val="0"/>
                <a:tint val="100000"/>
                <a:shade val="100000"/>
                <a:satMod val="130000"/>
              </a:schemeClr>
            </a:gs>
            <a:gs pos="100000">
              <a:schemeClr val="accent2">
                <a:hueOff val="-1455363"/>
                <a:satOff val="-83928"/>
                <a:lumOff val="8628"/>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l" defTabSz="2000250">
            <a:lnSpc>
              <a:spcPct val="90000"/>
            </a:lnSpc>
            <a:spcBef>
              <a:spcPct val="0"/>
            </a:spcBef>
            <a:spcAft>
              <a:spcPct val="35000"/>
            </a:spcAft>
            <a:buNone/>
          </a:pPr>
          <a:r>
            <a:rPr lang="en-GB" sz="4500" b="0" i="0" kern="1200" baseline="0" dirty="0"/>
            <a:t>Semi-structured interviews</a:t>
          </a:r>
          <a:endParaRPr lang="en-US" sz="4500" kern="1200" dirty="0"/>
        </a:p>
      </dsp:txBody>
      <dsp:txXfrm>
        <a:off x="83530" y="3795652"/>
        <a:ext cx="6928104" cy="154406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
        <p:cNvGrpSpPr/>
        <p:nvPr/>
      </p:nvGrpSpPr>
      <p:grpSpPr>
        <a:xfrm>
          <a:off x="0" y="0"/>
          <a:ext cx="0" cy="0"/>
          <a:chOff x="0" y="0"/>
          <a:chExt cx="0" cy="0"/>
        </a:xfrm>
      </p:grpSpPr>
      <p:sp>
        <p:nvSpPr>
          <p:cNvPr id="52" name="Google Shape;52;n"/>
          <p:cNvSpPr txBox="1">
            <a:spLocks noGrp="1"/>
          </p:cNvSpPr>
          <p:nvPr>
            <p:ph type="hdr" idx="2"/>
          </p:nvPr>
        </p:nvSpPr>
        <p:spPr>
          <a:xfrm>
            <a:off x="0" y="0"/>
            <a:ext cx="2971800" cy="4587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n"/>
          <p:cNvSpPr txBox="1">
            <a:spLocks noGrp="1"/>
          </p:cNvSpPr>
          <p:nvPr>
            <p:ph type="dt" idx="10"/>
          </p:nvPr>
        </p:nvSpPr>
        <p:spPr>
          <a:xfrm>
            <a:off x="3884613" y="0"/>
            <a:ext cx="2971800" cy="4587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 name="Google Shape;55;n"/>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56" name="Google Shape;56;n"/>
          <p:cNvSpPr txBox="1">
            <a:spLocks noGrp="1"/>
          </p:cNvSpPr>
          <p:nvPr>
            <p:ph type="ftr" idx="11"/>
          </p:nvPr>
        </p:nvSpPr>
        <p:spPr>
          <a:xfrm>
            <a:off x="0" y="8685213"/>
            <a:ext cx="2971800" cy="4587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7" name="Google Shape;57;n"/>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p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0" name="Google Shape;210;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4" name="Google Shape;23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4" name="Google Shape;234;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597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1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2" name="Google Shape;262;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4"/>
        <p:cNvGrpSpPr/>
        <p:nvPr/>
      </p:nvGrpSpPr>
      <p:grpSpPr>
        <a:xfrm>
          <a:off x="0" y="0"/>
          <a:ext cx="0" cy="0"/>
          <a:chOff x="0" y="0"/>
          <a:chExt cx="0" cy="0"/>
        </a:xfrm>
      </p:grpSpPr>
      <p:sp>
        <p:nvSpPr>
          <p:cNvPr id="65" name="Google Shape;65;p2"/>
          <p:cNvSpPr txBox="1">
            <a:spLocks noGrp="1"/>
          </p:cNvSpPr>
          <p:nvPr>
            <p:ph type="ctrTitle"/>
          </p:nvPr>
        </p:nvSpPr>
        <p:spPr>
          <a:xfrm>
            <a:off x="1524000" y="1122363"/>
            <a:ext cx="9144000" cy="2387700"/>
          </a:xfrm>
          <a:prstGeom prst="rect">
            <a:avLst/>
          </a:prstGeom>
          <a:noFill/>
          <a:ln>
            <a:noFill/>
          </a:ln>
        </p:spPr>
        <p:txBody>
          <a:bodyPr spcFirstLastPara="1" wrap="square" lIns="91425" tIns="45700" rIns="91425" bIns="45700" anchor="b" anchorCtr="0">
            <a:normAutofit/>
          </a:bodyPr>
          <a:lstStyle>
            <a:lvl1pPr lvl="0" algn="ctr" rtl="0">
              <a:lnSpc>
                <a:spcPct val="90000"/>
              </a:lnSpc>
              <a:spcBef>
                <a:spcPts val="0"/>
              </a:spcBef>
              <a:spcAft>
                <a:spcPts val="0"/>
              </a:spcAft>
              <a:buClr>
                <a:schemeClr val="dk1"/>
              </a:buClr>
              <a:buSzPts val="6000"/>
              <a:buFont typeface="Calibri"/>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6" name="Google Shape;66;p2"/>
          <p:cNvSpPr txBox="1">
            <a:spLocks noGrp="1"/>
          </p:cNvSpPr>
          <p:nvPr>
            <p:ph type="subTitle" idx="1"/>
          </p:nvPr>
        </p:nvSpPr>
        <p:spPr>
          <a:xfrm>
            <a:off x="1524000" y="3602038"/>
            <a:ext cx="9144000" cy="16557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1000"/>
              </a:spcBef>
              <a:spcAft>
                <a:spcPts val="0"/>
              </a:spcAft>
              <a:buClr>
                <a:schemeClr val="dk1"/>
              </a:buClr>
              <a:buSzPts val="2400"/>
              <a:buNone/>
              <a:defRPr sz="24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67" name="Google Shape;67;p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8" name="Google Shape;68;p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9" name="Google Shape;69;p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1"/>
        <p:cNvGrpSpPr/>
        <p:nvPr/>
      </p:nvGrpSpPr>
      <p:grpSpPr>
        <a:xfrm>
          <a:off x="0" y="0"/>
          <a:ext cx="0" cy="0"/>
          <a:chOff x="0" y="0"/>
          <a:chExt cx="0" cy="0"/>
        </a:xfrm>
      </p:grpSpPr>
      <p:sp>
        <p:nvSpPr>
          <p:cNvPr id="122" name="Google Shape;122;p1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3" name="Google Shape;123;p11"/>
          <p:cNvSpPr txBox="1">
            <a:spLocks noGrp="1"/>
          </p:cNvSpPr>
          <p:nvPr>
            <p:ph type="body" idx="1"/>
          </p:nvPr>
        </p:nvSpPr>
        <p:spPr>
          <a:xfrm rot="5400000">
            <a:off x="3920400" y="-1256575"/>
            <a:ext cx="4351200" cy="10515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24" name="Google Shape;124;p11"/>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5" name="Google Shape;125;p1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6" name="Google Shape;126;p1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7"/>
        <p:cNvGrpSpPr/>
        <p:nvPr/>
      </p:nvGrpSpPr>
      <p:grpSpPr>
        <a:xfrm>
          <a:off x="0" y="0"/>
          <a:ext cx="0" cy="0"/>
          <a:chOff x="0" y="0"/>
          <a:chExt cx="0" cy="0"/>
        </a:xfrm>
      </p:grpSpPr>
      <p:sp>
        <p:nvSpPr>
          <p:cNvPr id="128" name="Google Shape;128;p12"/>
          <p:cNvSpPr txBox="1">
            <a:spLocks noGrp="1"/>
          </p:cNvSpPr>
          <p:nvPr>
            <p:ph type="title"/>
          </p:nvPr>
        </p:nvSpPr>
        <p:spPr>
          <a:xfrm rot="5400000">
            <a:off x="7133400" y="1956625"/>
            <a:ext cx="5811900" cy="26289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29" name="Google Shape;129;p12"/>
          <p:cNvSpPr txBox="1">
            <a:spLocks noGrp="1"/>
          </p:cNvSpPr>
          <p:nvPr>
            <p:ph type="body" idx="1"/>
          </p:nvPr>
        </p:nvSpPr>
        <p:spPr>
          <a:xfrm rot="5400000">
            <a:off x="1799400" y="-596075"/>
            <a:ext cx="5811900" cy="77343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30" name="Google Shape;130;p1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1" name="Google Shape;131;p1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32" name="Google Shape;132;p1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0"/>
        <p:cNvGrpSpPr/>
        <p:nvPr/>
      </p:nvGrpSpPr>
      <p:grpSpPr>
        <a:xfrm>
          <a:off x="0" y="0"/>
          <a:ext cx="0" cy="0"/>
          <a:chOff x="0" y="0"/>
          <a:chExt cx="0" cy="0"/>
        </a:xfrm>
      </p:grpSpPr>
      <p:sp>
        <p:nvSpPr>
          <p:cNvPr id="71" name="Google Shape;71;p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2" name="Google Shape;72;p3"/>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3" name="Google Shape;73;p3"/>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4" name="Google Shape;74;p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5" name="Google Shape;75;p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
        <p:nvSpPr>
          <p:cNvPr id="77" name="Google Shape;77;p4"/>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8" name="Google Shape;78;p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9" name="Google Shape;79;p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0"/>
        <p:cNvGrpSpPr/>
        <p:nvPr/>
      </p:nvGrpSpPr>
      <p:grpSpPr>
        <a:xfrm>
          <a:off x="0" y="0"/>
          <a:ext cx="0" cy="0"/>
          <a:chOff x="0" y="0"/>
          <a:chExt cx="0" cy="0"/>
        </a:xfrm>
      </p:grpSpPr>
      <p:sp>
        <p:nvSpPr>
          <p:cNvPr id="81" name="Google Shape;81;p5"/>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6000"/>
              <a:buFont typeface="Calibri"/>
              <a:buNone/>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2" name="Google Shape;82;p5"/>
          <p:cNvSpPr txBox="1">
            <a:spLocks noGrp="1"/>
          </p:cNvSpPr>
          <p:nvPr>
            <p:ph type="body" idx="1"/>
          </p:nvPr>
        </p:nvSpPr>
        <p:spPr>
          <a:xfrm>
            <a:off x="831850" y="4589463"/>
            <a:ext cx="10515600" cy="15003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rgbClr val="888888"/>
              </a:buClr>
              <a:buSzPts val="2400"/>
              <a:buNone/>
              <a:defRPr sz="2400">
                <a:solidFill>
                  <a:srgbClr val="888888"/>
                </a:solidFill>
              </a:defRPr>
            </a:lvl1pPr>
            <a:lvl2pPr marL="914400" lvl="1" indent="-228600" algn="l" rtl="0">
              <a:lnSpc>
                <a:spcPct val="90000"/>
              </a:lnSpc>
              <a:spcBef>
                <a:spcPts val="500"/>
              </a:spcBef>
              <a:spcAft>
                <a:spcPts val="0"/>
              </a:spcAft>
              <a:buClr>
                <a:srgbClr val="888888"/>
              </a:buClr>
              <a:buSzPts val="2000"/>
              <a:buNone/>
              <a:defRPr sz="2000">
                <a:solidFill>
                  <a:srgbClr val="888888"/>
                </a:solidFill>
              </a:defRPr>
            </a:lvl2pPr>
            <a:lvl3pPr marL="1371600" lvl="2" indent="-228600" algn="l" rtl="0">
              <a:lnSpc>
                <a:spcPct val="90000"/>
              </a:lnSpc>
              <a:spcBef>
                <a:spcPts val="500"/>
              </a:spcBef>
              <a:spcAft>
                <a:spcPts val="0"/>
              </a:spcAft>
              <a:buClr>
                <a:srgbClr val="888888"/>
              </a:buClr>
              <a:buSzPts val="1800"/>
              <a:buNone/>
              <a:defRPr sz="1800">
                <a:solidFill>
                  <a:srgbClr val="888888"/>
                </a:solidFill>
              </a:defRPr>
            </a:lvl3pPr>
            <a:lvl4pPr marL="1828800" lvl="3" indent="-228600" algn="l" rtl="0">
              <a:lnSpc>
                <a:spcPct val="90000"/>
              </a:lnSpc>
              <a:spcBef>
                <a:spcPts val="500"/>
              </a:spcBef>
              <a:spcAft>
                <a:spcPts val="0"/>
              </a:spcAft>
              <a:buClr>
                <a:srgbClr val="888888"/>
              </a:buClr>
              <a:buSzPts val="1600"/>
              <a:buNone/>
              <a:defRPr sz="1600">
                <a:solidFill>
                  <a:srgbClr val="888888"/>
                </a:solidFill>
              </a:defRPr>
            </a:lvl4pPr>
            <a:lvl5pPr marL="2286000" lvl="4" indent="-228600" algn="l" rtl="0">
              <a:lnSpc>
                <a:spcPct val="90000"/>
              </a:lnSpc>
              <a:spcBef>
                <a:spcPts val="500"/>
              </a:spcBef>
              <a:spcAft>
                <a:spcPts val="0"/>
              </a:spcAft>
              <a:buClr>
                <a:srgbClr val="888888"/>
              </a:buClr>
              <a:buSzPts val="1600"/>
              <a:buNone/>
              <a:defRPr sz="1600">
                <a:solidFill>
                  <a:srgbClr val="888888"/>
                </a:solidFill>
              </a:defRPr>
            </a:lvl5pPr>
            <a:lvl6pPr marL="2743200" lvl="5" indent="-228600" algn="l" rtl="0">
              <a:lnSpc>
                <a:spcPct val="90000"/>
              </a:lnSpc>
              <a:spcBef>
                <a:spcPts val="500"/>
              </a:spcBef>
              <a:spcAft>
                <a:spcPts val="0"/>
              </a:spcAft>
              <a:buClr>
                <a:srgbClr val="888888"/>
              </a:buClr>
              <a:buSzPts val="1600"/>
              <a:buNone/>
              <a:defRPr sz="1600">
                <a:solidFill>
                  <a:srgbClr val="888888"/>
                </a:solidFill>
              </a:defRPr>
            </a:lvl6pPr>
            <a:lvl7pPr marL="3200400" lvl="6" indent="-228600" algn="l" rtl="0">
              <a:lnSpc>
                <a:spcPct val="90000"/>
              </a:lnSpc>
              <a:spcBef>
                <a:spcPts val="500"/>
              </a:spcBef>
              <a:spcAft>
                <a:spcPts val="0"/>
              </a:spcAft>
              <a:buClr>
                <a:srgbClr val="888888"/>
              </a:buClr>
              <a:buSzPts val="1600"/>
              <a:buNone/>
              <a:defRPr sz="1600">
                <a:solidFill>
                  <a:srgbClr val="888888"/>
                </a:solidFill>
              </a:defRPr>
            </a:lvl7pPr>
            <a:lvl8pPr marL="3657600" lvl="7" indent="-228600" algn="l" rtl="0">
              <a:lnSpc>
                <a:spcPct val="90000"/>
              </a:lnSpc>
              <a:spcBef>
                <a:spcPts val="500"/>
              </a:spcBef>
              <a:spcAft>
                <a:spcPts val="0"/>
              </a:spcAft>
              <a:buClr>
                <a:srgbClr val="888888"/>
              </a:buClr>
              <a:buSzPts val="1600"/>
              <a:buNone/>
              <a:defRPr sz="1600">
                <a:solidFill>
                  <a:srgbClr val="888888"/>
                </a:solidFill>
              </a:defRPr>
            </a:lvl8pPr>
            <a:lvl9pPr marL="4114800" lvl="8" indent="-228600" algn="l" rtl="0">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83" name="Google Shape;83;p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4" name="Google Shape;84;p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5" name="Google Shape;85;p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6"/>
        <p:cNvGrpSpPr/>
        <p:nvPr/>
      </p:nvGrpSpPr>
      <p:grpSpPr>
        <a:xfrm>
          <a:off x="0" y="0"/>
          <a:ext cx="0" cy="0"/>
          <a:chOff x="0" y="0"/>
          <a:chExt cx="0" cy="0"/>
        </a:xfrm>
      </p:grpSpPr>
      <p:sp>
        <p:nvSpPr>
          <p:cNvPr id="87" name="Google Shape;87;p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8" name="Google Shape;88;p6"/>
          <p:cNvSpPr txBox="1">
            <a:spLocks noGrp="1"/>
          </p:cNvSpPr>
          <p:nvPr>
            <p:ph type="body" idx="1"/>
          </p:nvPr>
        </p:nvSpPr>
        <p:spPr>
          <a:xfrm>
            <a:off x="838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89" name="Google Shape;89;p6"/>
          <p:cNvSpPr txBox="1">
            <a:spLocks noGrp="1"/>
          </p:cNvSpPr>
          <p:nvPr>
            <p:ph type="body" idx="2"/>
          </p:nvPr>
        </p:nvSpPr>
        <p:spPr>
          <a:xfrm>
            <a:off x="6172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90" name="Google Shape;90;p6"/>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1" name="Google Shape;91;p6"/>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2" name="Google Shape;92;p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3"/>
        <p:cNvGrpSpPr/>
        <p:nvPr/>
      </p:nvGrpSpPr>
      <p:grpSpPr>
        <a:xfrm>
          <a:off x="0" y="0"/>
          <a:ext cx="0" cy="0"/>
          <a:chOff x="0" y="0"/>
          <a:chExt cx="0" cy="0"/>
        </a:xfrm>
      </p:grpSpPr>
      <p:sp>
        <p:nvSpPr>
          <p:cNvPr id="94" name="Google Shape;94;p7"/>
          <p:cNvSpPr txBox="1">
            <a:spLocks noGrp="1"/>
          </p:cNvSpPr>
          <p:nvPr>
            <p:ph type="title"/>
          </p:nvPr>
        </p:nvSpPr>
        <p:spPr>
          <a:xfrm>
            <a:off x="839788"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95" name="Google Shape;95;p7"/>
          <p:cNvSpPr txBox="1">
            <a:spLocks noGrp="1"/>
          </p:cNvSpPr>
          <p:nvPr>
            <p:ph type="body" idx="1"/>
          </p:nvPr>
        </p:nvSpPr>
        <p:spPr>
          <a:xfrm>
            <a:off x="839788" y="1681163"/>
            <a:ext cx="5157900" cy="823800"/>
          </a:xfrm>
          <a:prstGeom prst="rect">
            <a:avLst/>
          </a:prstGeom>
          <a:noFill/>
          <a:ln>
            <a:noFill/>
          </a:ln>
        </p:spPr>
        <p:txBody>
          <a:bodyPr spcFirstLastPara="1" wrap="square" lIns="91425" tIns="45700" rIns="91425" bIns="45700" anchor="b" anchorCtr="0">
            <a:normAutofit/>
          </a:bodyPr>
          <a:lstStyle>
            <a:lvl1pPr marL="457200" lvl="0" indent="-228600" algn="l" rtl="0">
              <a:lnSpc>
                <a:spcPct val="90000"/>
              </a:lnSpc>
              <a:spcBef>
                <a:spcPts val="1000"/>
              </a:spcBef>
              <a:spcAft>
                <a:spcPts val="0"/>
              </a:spcAft>
              <a:buClr>
                <a:schemeClr val="dk1"/>
              </a:buClr>
              <a:buSzPts val="2400"/>
              <a:buNone/>
              <a:defRPr sz="2400" b="1"/>
            </a:lvl1pPr>
            <a:lvl2pPr marL="914400" lvl="1" indent="-228600" algn="l" rtl="0">
              <a:lnSpc>
                <a:spcPct val="90000"/>
              </a:lnSpc>
              <a:spcBef>
                <a:spcPts val="500"/>
              </a:spcBef>
              <a:spcAft>
                <a:spcPts val="0"/>
              </a:spcAft>
              <a:buClr>
                <a:schemeClr val="dk1"/>
              </a:buClr>
              <a:buSzPts val="2000"/>
              <a:buNone/>
              <a:defRPr sz="2000" b="1"/>
            </a:lvl2pPr>
            <a:lvl3pPr marL="1371600" lvl="2" indent="-228600" algn="l" rtl="0">
              <a:lnSpc>
                <a:spcPct val="90000"/>
              </a:lnSpc>
              <a:spcBef>
                <a:spcPts val="500"/>
              </a:spcBef>
              <a:spcAft>
                <a:spcPts val="0"/>
              </a:spcAft>
              <a:buClr>
                <a:schemeClr val="dk1"/>
              </a:buClr>
              <a:buSzPts val="1800"/>
              <a:buNone/>
              <a:defRPr sz="1800" b="1"/>
            </a:lvl3pPr>
            <a:lvl4pPr marL="1828800" lvl="3" indent="-228600" algn="l" rtl="0">
              <a:lnSpc>
                <a:spcPct val="90000"/>
              </a:lnSpc>
              <a:spcBef>
                <a:spcPts val="500"/>
              </a:spcBef>
              <a:spcAft>
                <a:spcPts val="0"/>
              </a:spcAft>
              <a:buClr>
                <a:schemeClr val="dk1"/>
              </a:buClr>
              <a:buSzPts val="1600"/>
              <a:buNone/>
              <a:defRPr sz="1600" b="1"/>
            </a:lvl4pPr>
            <a:lvl5pPr marL="2286000" lvl="4" indent="-228600" algn="l" rtl="0">
              <a:lnSpc>
                <a:spcPct val="90000"/>
              </a:lnSpc>
              <a:spcBef>
                <a:spcPts val="500"/>
              </a:spcBef>
              <a:spcAft>
                <a:spcPts val="0"/>
              </a:spcAft>
              <a:buClr>
                <a:schemeClr val="dk1"/>
              </a:buClr>
              <a:buSzPts val="1600"/>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96" name="Google Shape;96;p7"/>
          <p:cNvSpPr txBox="1">
            <a:spLocks noGrp="1"/>
          </p:cNvSpPr>
          <p:nvPr>
            <p:ph type="body" idx="2"/>
          </p:nvPr>
        </p:nvSpPr>
        <p:spPr>
          <a:xfrm>
            <a:off x="839788" y="2505075"/>
            <a:ext cx="5157900" cy="3684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97" name="Google Shape;97;p7"/>
          <p:cNvSpPr txBox="1">
            <a:spLocks noGrp="1"/>
          </p:cNvSpPr>
          <p:nvPr>
            <p:ph type="body" idx="3"/>
          </p:nvPr>
        </p:nvSpPr>
        <p:spPr>
          <a:xfrm>
            <a:off x="6172200" y="1681163"/>
            <a:ext cx="5183100" cy="823800"/>
          </a:xfrm>
          <a:prstGeom prst="rect">
            <a:avLst/>
          </a:prstGeom>
          <a:noFill/>
          <a:ln>
            <a:noFill/>
          </a:ln>
        </p:spPr>
        <p:txBody>
          <a:bodyPr spcFirstLastPara="1" wrap="square" lIns="91425" tIns="45700" rIns="91425" bIns="45700" anchor="b" anchorCtr="0">
            <a:normAutofit/>
          </a:bodyPr>
          <a:lstStyle>
            <a:lvl1pPr marL="457200" lvl="0" indent="-228600" algn="l" rtl="0">
              <a:lnSpc>
                <a:spcPct val="90000"/>
              </a:lnSpc>
              <a:spcBef>
                <a:spcPts val="1000"/>
              </a:spcBef>
              <a:spcAft>
                <a:spcPts val="0"/>
              </a:spcAft>
              <a:buClr>
                <a:schemeClr val="dk1"/>
              </a:buClr>
              <a:buSzPts val="2400"/>
              <a:buNone/>
              <a:defRPr sz="2400" b="1"/>
            </a:lvl1pPr>
            <a:lvl2pPr marL="914400" lvl="1" indent="-228600" algn="l" rtl="0">
              <a:lnSpc>
                <a:spcPct val="90000"/>
              </a:lnSpc>
              <a:spcBef>
                <a:spcPts val="500"/>
              </a:spcBef>
              <a:spcAft>
                <a:spcPts val="0"/>
              </a:spcAft>
              <a:buClr>
                <a:schemeClr val="dk1"/>
              </a:buClr>
              <a:buSzPts val="2000"/>
              <a:buNone/>
              <a:defRPr sz="2000" b="1"/>
            </a:lvl2pPr>
            <a:lvl3pPr marL="1371600" lvl="2" indent="-228600" algn="l" rtl="0">
              <a:lnSpc>
                <a:spcPct val="90000"/>
              </a:lnSpc>
              <a:spcBef>
                <a:spcPts val="500"/>
              </a:spcBef>
              <a:spcAft>
                <a:spcPts val="0"/>
              </a:spcAft>
              <a:buClr>
                <a:schemeClr val="dk1"/>
              </a:buClr>
              <a:buSzPts val="1800"/>
              <a:buNone/>
              <a:defRPr sz="1800" b="1"/>
            </a:lvl3pPr>
            <a:lvl4pPr marL="1828800" lvl="3" indent="-228600" algn="l" rtl="0">
              <a:lnSpc>
                <a:spcPct val="90000"/>
              </a:lnSpc>
              <a:spcBef>
                <a:spcPts val="500"/>
              </a:spcBef>
              <a:spcAft>
                <a:spcPts val="0"/>
              </a:spcAft>
              <a:buClr>
                <a:schemeClr val="dk1"/>
              </a:buClr>
              <a:buSzPts val="1600"/>
              <a:buNone/>
              <a:defRPr sz="1600" b="1"/>
            </a:lvl4pPr>
            <a:lvl5pPr marL="2286000" lvl="4" indent="-228600" algn="l" rtl="0">
              <a:lnSpc>
                <a:spcPct val="90000"/>
              </a:lnSpc>
              <a:spcBef>
                <a:spcPts val="500"/>
              </a:spcBef>
              <a:spcAft>
                <a:spcPts val="0"/>
              </a:spcAft>
              <a:buClr>
                <a:schemeClr val="dk1"/>
              </a:buClr>
              <a:buSzPts val="1600"/>
              <a:buNone/>
              <a:defRPr sz="1600" b="1"/>
            </a:lvl5pPr>
            <a:lvl6pPr marL="2743200" lvl="5" indent="-228600" algn="l" rtl="0">
              <a:lnSpc>
                <a:spcPct val="90000"/>
              </a:lnSpc>
              <a:spcBef>
                <a:spcPts val="500"/>
              </a:spcBef>
              <a:spcAft>
                <a:spcPts val="0"/>
              </a:spcAft>
              <a:buClr>
                <a:schemeClr val="dk1"/>
              </a:buClr>
              <a:buSzPts val="1600"/>
              <a:buNone/>
              <a:defRPr sz="1600" b="1"/>
            </a:lvl6pPr>
            <a:lvl7pPr marL="3200400" lvl="6" indent="-228600" algn="l" rtl="0">
              <a:lnSpc>
                <a:spcPct val="90000"/>
              </a:lnSpc>
              <a:spcBef>
                <a:spcPts val="500"/>
              </a:spcBef>
              <a:spcAft>
                <a:spcPts val="0"/>
              </a:spcAft>
              <a:buClr>
                <a:schemeClr val="dk1"/>
              </a:buClr>
              <a:buSzPts val="1600"/>
              <a:buNone/>
              <a:defRPr sz="1600" b="1"/>
            </a:lvl7pPr>
            <a:lvl8pPr marL="3657600" lvl="7" indent="-228600" algn="l" rtl="0">
              <a:lnSpc>
                <a:spcPct val="90000"/>
              </a:lnSpc>
              <a:spcBef>
                <a:spcPts val="500"/>
              </a:spcBef>
              <a:spcAft>
                <a:spcPts val="0"/>
              </a:spcAft>
              <a:buClr>
                <a:schemeClr val="dk1"/>
              </a:buClr>
              <a:buSzPts val="1600"/>
              <a:buNone/>
              <a:defRPr sz="1600" b="1"/>
            </a:lvl8pPr>
            <a:lvl9pPr marL="4114800" lvl="8" indent="-228600" algn="l" rtl="0">
              <a:lnSpc>
                <a:spcPct val="90000"/>
              </a:lnSpc>
              <a:spcBef>
                <a:spcPts val="500"/>
              </a:spcBef>
              <a:spcAft>
                <a:spcPts val="0"/>
              </a:spcAft>
              <a:buClr>
                <a:schemeClr val="dk1"/>
              </a:buClr>
              <a:buSzPts val="1600"/>
              <a:buNone/>
              <a:defRPr sz="1600" b="1"/>
            </a:lvl9pPr>
          </a:lstStyle>
          <a:p>
            <a:endParaRPr/>
          </a:p>
        </p:txBody>
      </p:sp>
      <p:sp>
        <p:nvSpPr>
          <p:cNvPr id="98" name="Google Shape;98;p7"/>
          <p:cNvSpPr txBox="1">
            <a:spLocks noGrp="1"/>
          </p:cNvSpPr>
          <p:nvPr>
            <p:ph type="body" idx="4"/>
          </p:nvPr>
        </p:nvSpPr>
        <p:spPr>
          <a:xfrm>
            <a:off x="6172200" y="2505075"/>
            <a:ext cx="5183100" cy="36846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chemeClr val="dk1"/>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99" name="Google Shape;99;p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0" name="Google Shape;100;p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1" name="Google Shape;101;p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2"/>
        <p:cNvGrpSpPr/>
        <p:nvPr/>
      </p:nvGrpSpPr>
      <p:grpSpPr>
        <a:xfrm>
          <a:off x="0" y="0"/>
          <a:ext cx="0" cy="0"/>
          <a:chOff x="0" y="0"/>
          <a:chExt cx="0" cy="0"/>
        </a:xfrm>
      </p:grpSpPr>
      <p:sp>
        <p:nvSpPr>
          <p:cNvPr id="103" name="Google Shape;103;p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4" name="Google Shape;104;p8"/>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5" name="Google Shape;105;p8"/>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6" name="Google Shape;106;p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7"/>
        <p:cNvGrpSpPr/>
        <p:nvPr/>
      </p:nvGrpSpPr>
      <p:grpSpPr>
        <a:xfrm>
          <a:off x="0" y="0"/>
          <a:ext cx="0" cy="0"/>
          <a:chOff x="0" y="0"/>
          <a:chExt cx="0" cy="0"/>
        </a:xfrm>
      </p:grpSpPr>
      <p:sp>
        <p:nvSpPr>
          <p:cNvPr id="108" name="Google Shape;108;p9"/>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3200"/>
              <a:buFont typeface="Calibri"/>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09" name="Google Shape;109;p9"/>
          <p:cNvSpPr txBox="1">
            <a:spLocks noGrp="1"/>
          </p:cNvSpPr>
          <p:nvPr>
            <p:ph type="body" idx="1"/>
          </p:nvPr>
        </p:nvSpPr>
        <p:spPr>
          <a:xfrm>
            <a:off x="5183188" y="987425"/>
            <a:ext cx="6172200" cy="4873500"/>
          </a:xfrm>
          <a:prstGeom prst="rect">
            <a:avLst/>
          </a:prstGeom>
          <a:noFill/>
          <a:ln>
            <a:noFill/>
          </a:ln>
        </p:spPr>
        <p:txBody>
          <a:bodyPr spcFirstLastPara="1" wrap="square" lIns="91425" tIns="45700" rIns="91425" bIns="45700" anchor="t" anchorCtr="0">
            <a:normAutofit/>
          </a:bodyPr>
          <a:lstStyle>
            <a:lvl1pPr marL="457200" lvl="0" indent="-431800" algn="l" rtl="0">
              <a:lnSpc>
                <a:spcPct val="90000"/>
              </a:lnSpc>
              <a:spcBef>
                <a:spcPts val="1000"/>
              </a:spcBef>
              <a:spcAft>
                <a:spcPts val="0"/>
              </a:spcAft>
              <a:buClr>
                <a:schemeClr val="dk1"/>
              </a:buClr>
              <a:buSzPts val="3200"/>
              <a:buChar char="•"/>
              <a:defRPr sz="3200"/>
            </a:lvl1pPr>
            <a:lvl2pPr marL="914400" lvl="1" indent="-406400" algn="l" rtl="0">
              <a:lnSpc>
                <a:spcPct val="90000"/>
              </a:lnSpc>
              <a:spcBef>
                <a:spcPts val="500"/>
              </a:spcBef>
              <a:spcAft>
                <a:spcPts val="0"/>
              </a:spcAft>
              <a:buClr>
                <a:schemeClr val="dk1"/>
              </a:buClr>
              <a:buSzPts val="2800"/>
              <a:buChar char="•"/>
              <a:defRPr sz="2800"/>
            </a:lvl2pPr>
            <a:lvl3pPr marL="1371600" lvl="2" indent="-381000" algn="l" rtl="0">
              <a:lnSpc>
                <a:spcPct val="90000"/>
              </a:lnSpc>
              <a:spcBef>
                <a:spcPts val="500"/>
              </a:spcBef>
              <a:spcAft>
                <a:spcPts val="0"/>
              </a:spcAft>
              <a:buClr>
                <a:schemeClr val="dk1"/>
              </a:buClr>
              <a:buSzPts val="2400"/>
              <a:buChar char="•"/>
              <a:defRPr sz="2400"/>
            </a:lvl3pPr>
            <a:lvl4pPr marL="1828800" lvl="3" indent="-355600" algn="l" rtl="0">
              <a:lnSpc>
                <a:spcPct val="90000"/>
              </a:lnSpc>
              <a:spcBef>
                <a:spcPts val="500"/>
              </a:spcBef>
              <a:spcAft>
                <a:spcPts val="0"/>
              </a:spcAft>
              <a:buClr>
                <a:schemeClr val="dk1"/>
              </a:buClr>
              <a:buSzPts val="2000"/>
              <a:buChar char="•"/>
              <a:defRPr sz="2000"/>
            </a:lvl4pPr>
            <a:lvl5pPr marL="2286000" lvl="4" indent="-355600" algn="l" rtl="0">
              <a:lnSpc>
                <a:spcPct val="90000"/>
              </a:lnSpc>
              <a:spcBef>
                <a:spcPts val="500"/>
              </a:spcBef>
              <a:spcAft>
                <a:spcPts val="0"/>
              </a:spcAft>
              <a:buClr>
                <a:schemeClr val="dk1"/>
              </a:buClr>
              <a:buSzPts val="2000"/>
              <a:buChar char="•"/>
              <a:defRPr sz="2000"/>
            </a:lvl5pPr>
            <a:lvl6pPr marL="2743200" lvl="5" indent="-355600" algn="l" rtl="0">
              <a:lnSpc>
                <a:spcPct val="90000"/>
              </a:lnSpc>
              <a:spcBef>
                <a:spcPts val="500"/>
              </a:spcBef>
              <a:spcAft>
                <a:spcPts val="0"/>
              </a:spcAft>
              <a:buClr>
                <a:schemeClr val="dk1"/>
              </a:buClr>
              <a:buSzPts val="2000"/>
              <a:buChar char="•"/>
              <a:defRPr sz="2000"/>
            </a:lvl6pPr>
            <a:lvl7pPr marL="3200400" lvl="6" indent="-355600" algn="l" rtl="0">
              <a:lnSpc>
                <a:spcPct val="90000"/>
              </a:lnSpc>
              <a:spcBef>
                <a:spcPts val="500"/>
              </a:spcBef>
              <a:spcAft>
                <a:spcPts val="0"/>
              </a:spcAft>
              <a:buClr>
                <a:schemeClr val="dk1"/>
              </a:buClr>
              <a:buSzPts val="2000"/>
              <a:buChar char="•"/>
              <a:defRPr sz="2000"/>
            </a:lvl7pPr>
            <a:lvl8pPr marL="3657600" lvl="7" indent="-355600" algn="l" rtl="0">
              <a:lnSpc>
                <a:spcPct val="90000"/>
              </a:lnSpc>
              <a:spcBef>
                <a:spcPts val="500"/>
              </a:spcBef>
              <a:spcAft>
                <a:spcPts val="0"/>
              </a:spcAft>
              <a:buClr>
                <a:schemeClr val="dk1"/>
              </a:buClr>
              <a:buSzPts val="2000"/>
              <a:buChar char="•"/>
              <a:defRPr sz="2000"/>
            </a:lvl8pPr>
            <a:lvl9pPr marL="4114800" lvl="8" indent="-355600" algn="l" rtl="0">
              <a:lnSpc>
                <a:spcPct val="90000"/>
              </a:lnSpc>
              <a:spcBef>
                <a:spcPts val="500"/>
              </a:spcBef>
              <a:spcAft>
                <a:spcPts val="0"/>
              </a:spcAft>
              <a:buClr>
                <a:schemeClr val="dk1"/>
              </a:buClr>
              <a:buSzPts val="2000"/>
              <a:buChar char="•"/>
              <a:defRPr sz="2000"/>
            </a:lvl9pPr>
          </a:lstStyle>
          <a:p>
            <a:endParaRPr/>
          </a:p>
        </p:txBody>
      </p:sp>
      <p:sp>
        <p:nvSpPr>
          <p:cNvPr id="110" name="Google Shape;110;p9"/>
          <p:cNvSpPr txBox="1">
            <a:spLocks noGrp="1"/>
          </p:cNvSpPr>
          <p:nvPr>
            <p:ph type="body" idx="2"/>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chemeClr val="dk1"/>
              </a:buClr>
              <a:buSzPts val="1600"/>
              <a:buNone/>
              <a:defRPr sz="1600"/>
            </a:lvl1pPr>
            <a:lvl2pPr marL="914400" lvl="1" indent="-228600" algn="l" rtl="0">
              <a:lnSpc>
                <a:spcPct val="90000"/>
              </a:lnSpc>
              <a:spcBef>
                <a:spcPts val="500"/>
              </a:spcBef>
              <a:spcAft>
                <a:spcPts val="0"/>
              </a:spcAft>
              <a:buClr>
                <a:schemeClr val="dk1"/>
              </a:buClr>
              <a:buSzPts val="1400"/>
              <a:buNone/>
              <a:defRPr sz="1400"/>
            </a:lvl2pPr>
            <a:lvl3pPr marL="1371600" lvl="2" indent="-228600" algn="l" rtl="0">
              <a:lnSpc>
                <a:spcPct val="90000"/>
              </a:lnSpc>
              <a:spcBef>
                <a:spcPts val="500"/>
              </a:spcBef>
              <a:spcAft>
                <a:spcPts val="0"/>
              </a:spcAft>
              <a:buClr>
                <a:schemeClr val="dk1"/>
              </a:buClr>
              <a:buSzPts val="1200"/>
              <a:buNone/>
              <a:defRPr sz="1200"/>
            </a:lvl3pPr>
            <a:lvl4pPr marL="1828800" lvl="3" indent="-228600" algn="l" rtl="0">
              <a:lnSpc>
                <a:spcPct val="90000"/>
              </a:lnSpc>
              <a:spcBef>
                <a:spcPts val="500"/>
              </a:spcBef>
              <a:spcAft>
                <a:spcPts val="0"/>
              </a:spcAft>
              <a:buClr>
                <a:schemeClr val="dk1"/>
              </a:buClr>
              <a:buSzPts val="1000"/>
              <a:buNone/>
              <a:defRPr sz="1000"/>
            </a:lvl4pPr>
            <a:lvl5pPr marL="2286000" lvl="4" indent="-228600" algn="l" rtl="0">
              <a:lnSpc>
                <a:spcPct val="90000"/>
              </a:lnSpc>
              <a:spcBef>
                <a:spcPts val="500"/>
              </a:spcBef>
              <a:spcAft>
                <a:spcPts val="0"/>
              </a:spcAft>
              <a:buClr>
                <a:schemeClr val="dk1"/>
              </a:buClr>
              <a:buSzPts val="1000"/>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111" name="Google Shape;111;p9"/>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2" name="Google Shape;112;p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3" name="Google Shape;113;p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4"/>
        <p:cNvGrpSpPr/>
        <p:nvPr/>
      </p:nvGrpSpPr>
      <p:grpSpPr>
        <a:xfrm>
          <a:off x="0" y="0"/>
          <a:ext cx="0" cy="0"/>
          <a:chOff x="0" y="0"/>
          <a:chExt cx="0" cy="0"/>
        </a:xfrm>
      </p:grpSpPr>
      <p:sp>
        <p:nvSpPr>
          <p:cNvPr id="115" name="Google Shape;115;p10"/>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rtl="0">
              <a:lnSpc>
                <a:spcPct val="90000"/>
              </a:lnSpc>
              <a:spcBef>
                <a:spcPts val="0"/>
              </a:spcBef>
              <a:spcAft>
                <a:spcPts val="0"/>
              </a:spcAft>
              <a:buClr>
                <a:schemeClr val="dk1"/>
              </a:buClr>
              <a:buSzPts val="3200"/>
              <a:buFont typeface="Calibri"/>
              <a:buNone/>
              <a:defRPr sz="32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16" name="Google Shape;116;p10"/>
          <p:cNvSpPr>
            <a:spLocks noGrp="1"/>
          </p:cNvSpPr>
          <p:nvPr>
            <p:ph type="pic" idx="2"/>
          </p:nvPr>
        </p:nvSpPr>
        <p:spPr>
          <a:xfrm>
            <a:off x="5183188" y="987425"/>
            <a:ext cx="6172200" cy="4873500"/>
          </a:xfrm>
          <a:prstGeom prst="rect">
            <a:avLst/>
          </a:prstGeom>
          <a:noFill/>
          <a:ln>
            <a:noFill/>
          </a:ln>
        </p:spPr>
      </p:sp>
      <p:sp>
        <p:nvSpPr>
          <p:cNvPr id="117" name="Google Shape;117;p10"/>
          <p:cNvSpPr txBox="1">
            <a:spLocks noGrp="1"/>
          </p:cNvSpPr>
          <p:nvPr>
            <p:ph type="body" idx="1"/>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rtl="0">
              <a:lnSpc>
                <a:spcPct val="90000"/>
              </a:lnSpc>
              <a:spcBef>
                <a:spcPts val="1000"/>
              </a:spcBef>
              <a:spcAft>
                <a:spcPts val="0"/>
              </a:spcAft>
              <a:buClr>
                <a:schemeClr val="dk1"/>
              </a:buClr>
              <a:buSzPts val="1600"/>
              <a:buNone/>
              <a:defRPr sz="1600"/>
            </a:lvl1pPr>
            <a:lvl2pPr marL="914400" lvl="1" indent="-228600" algn="l" rtl="0">
              <a:lnSpc>
                <a:spcPct val="90000"/>
              </a:lnSpc>
              <a:spcBef>
                <a:spcPts val="500"/>
              </a:spcBef>
              <a:spcAft>
                <a:spcPts val="0"/>
              </a:spcAft>
              <a:buClr>
                <a:schemeClr val="dk1"/>
              </a:buClr>
              <a:buSzPts val="1400"/>
              <a:buNone/>
              <a:defRPr sz="1400"/>
            </a:lvl2pPr>
            <a:lvl3pPr marL="1371600" lvl="2" indent="-228600" algn="l" rtl="0">
              <a:lnSpc>
                <a:spcPct val="90000"/>
              </a:lnSpc>
              <a:spcBef>
                <a:spcPts val="500"/>
              </a:spcBef>
              <a:spcAft>
                <a:spcPts val="0"/>
              </a:spcAft>
              <a:buClr>
                <a:schemeClr val="dk1"/>
              </a:buClr>
              <a:buSzPts val="1200"/>
              <a:buNone/>
              <a:defRPr sz="1200"/>
            </a:lvl3pPr>
            <a:lvl4pPr marL="1828800" lvl="3" indent="-228600" algn="l" rtl="0">
              <a:lnSpc>
                <a:spcPct val="90000"/>
              </a:lnSpc>
              <a:spcBef>
                <a:spcPts val="500"/>
              </a:spcBef>
              <a:spcAft>
                <a:spcPts val="0"/>
              </a:spcAft>
              <a:buClr>
                <a:schemeClr val="dk1"/>
              </a:buClr>
              <a:buSzPts val="1000"/>
              <a:buNone/>
              <a:defRPr sz="1000"/>
            </a:lvl4pPr>
            <a:lvl5pPr marL="2286000" lvl="4" indent="-228600" algn="l" rtl="0">
              <a:lnSpc>
                <a:spcPct val="90000"/>
              </a:lnSpc>
              <a:spcBef>
                <a:spcPts val="500"/>
              </a:spcBef>
              <a:spcAft>
                <a:spcPts val="0"/>
              </a:spcAft>
              <a:buClr>
                <a:schemeClr val="dk1"/>
              </a:buClr>
              <a:buSzPts val="1000"/>
              <a:buNone/>
              <a:defRPr sz="1000"/>
            </a:lvl5pPr>
            <a:lvl6pPr marL="2743200" lvl="5" indent="-228600" algn="l" rtl="0">
              <a:lnSpc>
                <a:spcPct val="90000"/>
              </a:lnSpc>
              <a:spcBef>
                <a:spcPts val="500"/>
              </a:spcBef>
              <a:spcAft>
                <a:spcPts val="0"/>
              </a:spcAft>
              <a:buClr>
                <a:schemeClr val="dk1"/>
              </a:buClr>
              <a:buSzPts val="1000"/>
              <a:buNone/>
              <a:defRPr sz="1000"/>
            </a:lvl6pPr>
            <a:lvl7pPr marL="3200400" lvl="6" indent="-228600" algn="l" rtl="0">
              <a:lnSpc>
                <a:spcPct val="90000"/>
              </a:lnSpc>
              <a:spcBef>
                <a:spcPts val="500"/>
              </a:spcBef>
              <a:spcAft>
                <a:spcPts val="0"/>
              </a:spcAft>
              <a:buClr>
                <a:schemeClr val="dk1"/>
              </a:buClr>
              <a:buSzPts val="1000"/>
              <a:buNone/>
              <a:defRPr sz="1000"/>
            </a:lvl7pPr>
            <a:lvl8pPr marL="3657600" lvl="7" indent="-228600" algn="l" rtl="0">
              <a:lnSpc>
                <a:spcPct val="90000"/>
              </a:lnSpc>
              <a:spcBef>
                <a:spcPts val="500"/>
              </a:spcBef>
              <a:spcAft>
                <a:spcPts val="0"/>
              </a:spcAft>
              <a:buClr>
                <a:schemeClr val="dk1"/>
              </a:buClr>
              <a:buSzPts val="1000"/>
              <a:buNone/>
              <a:defRPr sz="1000"/>
            </a:lvl8pPr>
            <a:lvl9pPr marL="4114800" lvl="8" indent="-228600" algn="l" rtl="0">
              <a:lnSpc>
                <a:spcPct val="90000"/>
              </a:lnSpc>
              <a:spcBef>
                <a:spcPts val="500"/>
              </a:spcBef>
              <a:spcAft>
                <a:spcPts val="0"/>
              </a:spcAft>
              <a:buClr>
                <a:schemeClr val="dk1"/>
              </a:buClr>
              <a:buSzPts val="1000"/>
              <a:buNone/>
              <a:defRPr sz="1000"/>
            </a:lvl9pPr>
          </a:lstStyle>
          <a:p>
            <a:endParaRPr/>
          </a:p>
        </p:txBody>
      </p:sp>
      <p:sp>
        <p:nvSpPr>
          <p:cNvPr id="118" name="Google Shape;118;p1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9" name="Google Shape;119;p1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0" name="Google Shape;120;p1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8"/>
        <p:cNvGrpSpPr/>
        <p:nvPr/>
      </p:nvGrpSpPr>
      <p:grpSpPr>
        <a:xfrm>
          <a:off x="0" y="0"/>
          <a:ext cx="0" cy="0"/>
          <a:chOff x="0" y="0"/>
          <a:chExt cx="0" cy="0"/>
        </a:xfrm>
      </p:grpSpPr>
      <p:sp>
        <p:nvSpPr>
          <p:cNvPr id="59" name="Google Shape;59;p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60" name="Google Shape;60;p1"/>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1" name="Google Shape;61;p1"/>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2" name="Google Shape;62;p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3" name="Google Shape;63;p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7"/>
        <p:cNvGrpSpPr/>
        <p:nvPr/>
      </p:nvGrpSpPr>
      <p:grpSpPr>
        <a:xfrm>
          <a:off x="0" y="0"/>
          <a:ext cx="0" cy="0"/>
          <a:chOff x="0" y="0"/>
          <a:chExt cx="0" cy="0"/>
        </a:xfrm>
      </p:grpSpPr>
      <p:sp>
        <p:nvSpPr>
          <p:cNvPr id="138" name="Google Shape;138;p13"/>
          <p:cNvSpPr/>
          <p:nvPr/>
        </p:nvSpPr>
        <p:spPr>
          <a:xfrm>
            <a:off x="-1" y="0"/>
            <a:ext cx="12189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0" name="Google Shape;140;p13"/>
          <p:cNvSpPr txBox="1">
            <a:spLocks noGrp="1"/>
          </p:cNvSpPr>
          <p:nvPr>
            <p:ph type="ctrTitle"/>
          </p:nvPr>
        </p:nvSpPr>
        <p:spPr>
          <a:xfrm>
            <a:off x="1463040" y="685797"/>
            <a:ext cx="5029200" cy="2824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ct val="100000"/>
              <a:buFont typeface="Calibri"/>
              <a:buNone/>
            </a:pPr>
            <a:r>
              <a:rPr lang="en-GB" sz="3100" b="1" dirty="0">
                <a:latin typeface="Calibri"/>
                <a:ea typeface="Calibri"/>
                <a:cs typeface="Calibri"/>
                <a:sym typeface="Calibri"/>
              </a:rPr>
              <a:t>UNCOVERING THE DARKSIDE OF ENTREPRENEURSHIP IN NIGERIA, THROUGH A GENDERED LENS</a:t>
            </a:r>
            <a:endParaRPr lang="en-GB" sz="3100" dirty="0"/>
          </a:p>
        </p:txBody>
      </p:sp>
      <p:sp>
        <p:nvSpPr>
          <p:cNvPr id="141" name="Google Shape;141;p13"/>
          <p:cNvSpPr txBox="1">
            <a:spLocks noGrp="1"/>
          </p:cNvSpPr>
          <p:nvPr>
            <p:ph type="subTitle" idx="1"/>
          </p:nvPr>
        </p:nvSpPr>
        <p:spPr>
          <a:xfrm>
            <a:off x="0" y="4820276"/>
            <a:ext cx="7634400" cy="9198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200"/>
              <a:buNone/>
            </a:pPr>
            <a:r>
              <a:rPr lang="en-GB" sz="2200" dirty="0">
                <a:latin typeface="EB Garamond"/>
                <a:ea typeface="EB Garamond"/>
                <a:cs typeface="EB Garamond"/>
                <a:sym typeface="EB Garamond"/>
              </a:rPr>
              <a:t>Chioma Onoshakpor, Bridget Irene, Eunice </a:t>
            </a:r>
            <a:r>
              <a:rPr lang="en-GB" sz="2200" dirty="0" err="1">
                <a:latin typeface="EB Garamond"/>
                <a:ea typeface="EB Garamond"/>
                <a:cs typeface="EB Garamond"/>
                <a:sym typeface="EB Garamond"/>
              </a:rPr>
              <a:t>Oluwakemi</a:t>
            </a:r>
            <a:r>
              <a:rPr lang="en-GB" sz="2200" dirty="0">
                <a:latin typeface="EB Garamond"/>
                <a:ea typeface="EB Garamond"/>
                <a:cs typeface="EB Garamond"/>
                <a:sym typeface="EB Garamond"/>
              </a:rPr>
              <a:t> Chukwuma-</a:t>
            </a:r>
            <a:r>
              <a:rPr lang="en-GB" sz="2200" dirty="0" err="1">
                <a:latin typeface="EB Garamond"/>
                <a:ea typeface="EB Garamond"/>
                <a:cs typeface="EB Garamond"/>
                <a:sym typeface="EB Garamond"/>
              </a:rPr>
              <a:t>Nwuba</a:t>
            </a:r>
            <a:r>
              <a:rPr lang="en-GB" sz="2200" dirty="0">
                <a:latin typeface="EB Garamond"/>
                <a:ea typeface="EB Garamond"/>
                <a:cs typeface="EB Garamond"/>
                <a:sym typeface="EB Garamond"/>
              </a:rPr>
              <a:t>, Tabitha </a:t>
            </a:r>
            <a:r>
              <a:rPr lang="en-GB" sz="2200" dirty="0" err="1">
                <a:latin typeface="EB Garamond"/>
                <a:ea typeface="EB Garamond"/>
                <a:cs typeface="EB Garamond"/>
                <a:sym typeface="EB Garamond"/>
              </a:rPr>
              <a:t>Sindani</a:t>
            </a:r>
            <a:r>
              <a:rPr lang="en-GB" sz="2200" dirty="0">
                <a:latin typeface="EB Garamond"/>
                <a:ea typeface="EB Garamond"/>
                <a:cs typeface="EB Garamond"/>
                <a:sym typeface="EB Garamond"/>
              </a:rPr>
              <a:t>, Sunita Dewitt, Charlotte </a:t>
            </a:r>
            <a:r>
              <a:rPr lang="en-GB" sz="2200" dirty="0" err="1">
                <a:latin typeface="EB Garamond"/>
                <a:ea typeface="EB Garamond"/>
                <a:cs typeface="EB Garamond"/>
                <a:sym typeface="EB Garamond"/>
              </a:rPr>
              <a:t>felix</a:t>
            </a:r>
            <a:r>
              <a:rPr lang="en-GB" sz="2200" dirty="0">
                <a:latin typeface="EB Garamond"/>
                <a:ea typeface="EB Garamond"/>
                <a:cs typeface="EB Garamond"/>
                <a:sym typeface="EB Garamond"/>
              </a:rPr>
              <a:t>-Faure</a:t>
            </a:r>
            <a:endParaRPr sz="2200" b="1" dirty="0"/>
          </a:p>
        </p:txBody>
      </p:sp>
      <p:sp>
        <p:nvSpPr>
          <p:cNvPr id="142" name="Google Shape;142;p13"/>
          <p:cNvSpPr/>
          <p:nvPr/>
        </p:nvSpPr>
        <p:spPr>
          <a:xfrm>
            <a:off x="1159764" y="685797"/>
            <a:ext cx="118800" cy="15504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3" name="Google Shape;143;p13"/>
          <p:cNvSpPr/>
          <p:nvPr/>
        </p:nvSpPr>
        <p:spPr>
          <a:xfrm>
            <a:off x="7159800" y="580186"/>
            <a:ext cx="5029200" cy="5159890"/>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4" name="Google Shape;144;p13"/>
          <p:cNvSpPr/>
          <p:nvPr/>
        </p:nvSpPr>
        <p:spPr>
          <a:xfrm>
            <a:off x="6694182" y="685801"/>
            <a:ext cx="2734061" cy="2710461"/>
          </a:xfrm>
          <a:custGeom>
            <a:avLst/>
            <a:gdLst/>
            <a:ahLst/>
            <a:cxnLst/>
            <a:rect l="l" t="t" r="r" b="b"/>
            <a:pathLst>
              <a:path w="2616326" h="2618803" extrusionOk="0">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lt1">
              <a:alpha val="498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5" name="Google Shape;145;p13"/>
          <p:cNvSpPr/>
          <p:nvPr/>
        </p:nvSpPr>
        <p:spPr>
          <a:xfrm flipH="1">
            <a:off x="9446520" y="685802"/>
            <a:ext cx="2734061" cy="2710461"/>
          </a:xfrm>
          <a:custGeom>
            <a:avLst/>
            <a:gdLst/>
            <a:ahLst/>
            <a:cxnLst/>
            <a:rect l="l" t="t" r="r" b="b"/>
            <a:pathLst>
              <a:path w="2616326" h="2618803" extrusionOk="0">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lt1">
              <a:alpha val="2471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6" name="Google Shape;146;p13"/>
          <p:cNvSpPr/>
          <p:nvPr/>
        </p:nvSpPr>
        <p:spPr>
          <a:xfrm rot="10800000">
            <a:off x="9446520" y="3452087"/>
            <a:ext cx="2734061" cy="2710461"/>
          </a:xfrm>
          <a:custGeom>
            <a:avLst/>
            <a:gdLst/>
            <a:ahLst/>
            <a:cxnLst/>
            <a:rect l="l" t="t" r="r" b="b"/>
            <a:pathLst>
              <a:path w="2616326" h="2618803" extrusionOk="0">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7" name="Google Shape;147;p13"/>
          <p:cNvSpPr/>
          <p:nvPr/>
        </p:nvSpPr>
        <p:spPr>
          <a:xfrm rot="10800000" flipH="1">
            <a:off x="6694182" y="3452087"/>
            <a:ext cx="2734061" cy="2710461"/>
          </a:xfrm>
          <a:custGeom>
            <a:avLst/>
            <a:gdLst/>
            <a:ahLst/>
            <a:cxnLst/>
            <a:rect l="l" t="t" r="r" b="b"/>
            <a:pathLst>
              <a:path w="2616326" h="2618803" extrusionOk="0">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lt1">
              <a:alpha val="2471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8" name="Google Shape;148;p13"/>
          <p:cNvSpPr/>
          <p:nvPr/>
        </p:nvSpPr>
        <p:spPr>
          <a:xfrm rot="10800000">
            <a:off x="9446520" y="3452087"/>
            <a:ext cx="2734061" cy="2710461"/>
          </a:xfrm>
          <a:custGeom>
            <a:avLst/>
            <a:gdLst/>
            <a:ahLst/>
            <a:cxnLst/>
            <a:rect l="l" t="t" r="r" b="b"/>
            <a:pathLst>
              <a:path w="2616326" h="2618803" extrusionOk="0">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alpha val="49800"/>
            </a:schemeClr>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49" name="Google Shape;149;p13"/>
          <p:cNvSpPr/>
          <p:nvPr/>
        </p:nvSpPr>
        <p:spPr>
          <a:xfrm>
            <a:off x="12073128" y="6172201"/>
            <a:ext cx="118800" cy="6858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0" name="Google Shape;150;p13"/>
          <p:cNvSpPr/>
          <p:nvPr/>
        </p:nvSpPr>
        <p:spPr>
          <a:xfrm>
            <a:off x="0" y="5776685"/>
            <a:ext cx="12192000" cy="1081200"/>
          </a:xfrm>
          <a:prstGeom prst="rect">
            <a:avLst/>
          </a:prstGeom>
          <a:solidFill>
            <a:schemeClr val="dk1">
              <a:alpha val="5098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a:solidFill>
                <a:schemeClr val="lt1"/>
              </a:solidFill>
              <a:latin typeface="Calibri"/>
              <a:ea typeface="Calibri"/>
              <a:cs typeface="Calibri"/>
              <a:sym typeface="Calibri"/>
            </a:endParaRPr>
          </a:p>
        </p:txBody>
      </p:sp>
      <p:sp>
        <p:nvSpPr>
          <p:cNvPr id="152" name="Google Shape;152;p13"/>
          <p:cNvSpPr txBox="1"/>
          <p:nvPr/>
        </p:nvSpPr>
        <p:spPr>
          <a:xfrm>
            <a:off x="79124" y="23164"/>
            <a:ext cx="10792200" cy="9198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800"/>
              <a:buFont typeface="Arial"/>
              <a:buNone/>
            </a:pPr>
            <a:r>
              <a:rPr lang="en-GB" sz="1800" b="1" i="1" u="none" dirty="0">
                <a:solidFill>
                  <a:schemeClr val="dk1"/>
                </a:solidFill>
                <a:latin typeface="Calibri"/>
                <a:ea typeface="Calibri"/>
                <a:cs typeface="Calibri"/>
                <a:sym typeface="Calibri"/>
              </a:rPr>
              <a:t>Theme: Achieving transformation for greater good: Societal, organisational and personal barriers and enablers.</a:t>
            </a:r>
            <a:endParaRPr sz="1800" b="1" u="none" dirty="0">
              <a:solidFill>
                <a:schemeClr val="dk1"/>
              </a:solidFill>
              <a:latin typeface="Calibri"/>
              <a:ea typeface="Calibri"/>
              <a:cs typeface="Calibri"/>
              <a:sym typeface="Calibri"/>
            </a:endParaRPr>
          </a:p>
        </p:txBody>
      </p:sp>
      <p:pic>
        <p:nvPicPr>
          <p:cNvPr id="3" name="Picture 2" descr="A close-up of a logo">
            <a:extLst>
              <a:ext uri="{FF2B5EF4-FFF2-40B4-BE49-F238E27FC236}">
                <a16:creationId xmlns:a16="http://schemas.microsoft.com/office/drawing/2014/main" id="{6E6D05EA-6CDC-88A6-AA46-29E47D081748}"/>
              </a:ext>
            </a:extLst>
          </p:cNvPr>
          <p:cNvPicPr>
            <a:picLocks noChangeAspect="1"/>
          </p:cNvPicPr>
          <p:nvPr/>
        </p:nvPicPr>
        <p:blipFill>
          <a:blip r:embed="rId3"/>
          <a:stretch>
            <a:fillRect/>
          </a:stretch>
        </p:blipFill>
        <p:spPr>
          <a:xfrm>
            <a:off x="7091847" y="535042"/>
            <a:ext cx="5076676" cy="324272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5"/>
        <p:cNvGrpSpPr/>
        <p:nvPr/>
      </p:nvGrpSpPr>
      <p:grpSpPr>
        <a:xfrm>
          <a:off x="0" y="0"/>
          <a:ext cx="0" cy="0"/>
          <a:chOff x="0" y="0"/>
          <a:chExt cx="0" cy="0"/>
        </a:xfrm>
      </p:grpSpPr>
      <p:sp>
        <p:nvSpPr>
          <p:cNvPr id="236" name="Google Shape;236;p21"/>
          <p:cNvSpPr/>
          <p:nvPr/>
        </p:nvSpPr>
        <p:spPr>
          <a:xfrm>
            <a:off x="-1" y="0"/>
            <a:ext cx="5093100"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7" name="Google Shape;237;p21"/>
          <p:cNvSpPr txBox="1">
            <a:spLocks noGrp="1"/>
          </p:cNvSpPr>
          <p:nvPr>
            <p:ph type="title"/>
          </p:nvPr>
        </p:nvSpPr>
        <p:spPr>
          <a:xfrm>
            <a:off x="524741" y="620392"/>
            <a:ext cx="3808200" cy="5504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6000"/>
              <a:buFont typeface="Calibri"/>
              <a:buNone/>
            </a:pPr>
            <a:r>
              <a:rPr lang="en-GB" sz="3600" dirty="0">
                <a:solidFill>
                  <a:schemeClr val="lt1"/>
                </a:solidFill>
              </a:rPr>
              <a:t>Power Quotes:</a:t>
            </a:r>
            <a:br>
              <a:rPr lang="en-GB" sz="3600" dirty="0">
                <a:solidFill>
                  <a:schemeClr val="lt1"/>
                </a:solidFill>
              </a:rPr>
            </a:br>
            <a:r>
              <a:rPr lang="en-GB" sz="3600" dirty="0">
                <a:solidFill>
                  <a:schemeClr val="lt1"/>
                </a:solidFill>
              </a:rPr>
              <a:t>the Influence of socio-cultural practices</a:t>
            </a:r>
            <a:endParaRPr lang="en-GB" sz="3600" dirty="0"/>
          </a:p>
        </p:txBody>
      </p:sp>
      <p:grpSp>
        <p:nvGrpSpPr>
          <p:cNvPr id="238" name="Google Shape;238;p21"/>
          <p:cNvGrpSpPr/>
          <p:nvPr/>
        </p:nvGrpSpPr>
        <p:grpSpPr>
          <a:xfrm>
            <a:off x="5468389" y="462231"/>
            <a:ext cx="6377714" cy="6072133"/>
            <a:chOff x="0" y="128402"/>
            <a:chExt cx="6263700" cy="3961781"/>
          </a:xfrm>
        </p:grpSpPr>
        <p:sp>
          <p:nvSpPr>
            <p:cNvPr id="239" name="Google Shape;239;p21"/>
            <p:cNvSpPr/>
            <p:nvPr/>
          </p:nvSpPr>
          <p:spPr>
            <a:xfrm>
              <a:off x="0" y="128402"/>
              <a:ext cx="6263700" cy="1953600"/>
            </a:xfrm>
            <a:prstGeom prst="roundRect">
              <a:avLst>
                <a:gd name="adj" fmla="val 16667"/>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1"/>
            <p:cNvSpPr txBox="1"/>
            <p:nvPr/>
          </p:nvSpPr>
          <p:spPr>
            <a:xfrm>
              <a:off x="95360" y="223762"/>
              <a:ext cx="6072900" cy="1762800"/>
            </a:xfrm>
            <a:prstGeom prst="rect">
              <a:avLst/>
            </a:prstGeom>
            <a:noFill/>
            <a:ln>
              <a:noFill/>
            </a:ln>
          </p:spPr>
          <p:txBody>
            <a:bodyPr spcFirstLastPara="1" wrap="square" lIns="72375" tIns="72375" rIns="72375" bIns="72375" anchor="ctr" anchorCtr="0">
              <a:noAutofit/>
            </a:bodyPr>
            <a:lstStyle/>
            <a:p>
              <a:pPr marL="0" marR="0" lvl="0" indent="0" algn="l" rtl="0">
                <a:lnSpc>
                  <a:spcPct val="90000"/>
                </a:lnSpc>
                <a:spcBef>
                  <a:spcPts val="0"/>
                </a:spcBef>
                <a:spcAft>
                  <a:spcPts val="0"/>
                </a:spcAft>
                <a:buClr>
                  <a:schemeClr val="lt1"/>
                </a:buClr>
                <a:buSzPts val="1900"/>
                <a:buFont typeface="Calibri"/>
                <a:buNone/>
              </a:pPr>
              <a:r>
                <a:rPr lang="en-GB" sz="1900" i="1" dirty="0">
                  <a:solidFill>
                    <a:schemeClr val="lt1"/>
                  </a:solidFill>
                  <a:latin typeface="Calibri"/>
                  <a:ea typeface="Calibri"/>
                  <a:cs typeface="Calibri"/>
                  <a:sym typeface="Calibri"/>
                </a:rPr>
                <a:t>Well, it's really challenging, that's very obvious, you know, because the system is really not working honestly. Corruption is everywhere, you have to pay to get your way up there, so these are most of the challenges and others which of course, are caused by corruption: a lack of enabling environment…</a:t>
              </a:r>
              <a:r>
                <a:rPr lang="en-GB" sz="1900" i="1" dirty="0" err="1">
                  <a:solidFill>
                    <a:schemeClr val="lt1"/>
                  </a:solidFill>
                  <a:latin typeface="Calibri"/>
                  <a:ea typeface="Calibri"/>
                  <a:cs typeface="Calibri"/>
                  <a:sym typeface="Calibri"/>
                </a:rPr>
                <a:t>Okon</a:t>
              </a:r>
              <a:r>
                <a:rPr lang="en-GB" sz="1900" i="1" dirty="0">
                  <a:solidFill>
                    <a:schemeClr val="lt1"/>
                  </a:solidFill>
                  <a:latin typeface="Calibri"/>
                  <a:ea typeface="Calibri"/>
                  <a:cs typeface="Calibri"/>
                  <a:sym typeface="Calibri"/>
                </a:rPr>
                <a:t> (male entrepreneur)</a:t>
              </a:r>
              <a:endParaRPr sz="1900" dirty="0">
                <a:solidFill>
                  <a:schemeClr val="lt1"/>
                </a:solidFill>
                <a:latin typeface="Calibri"/>
                <a:ea typeface="Calibri"/>
                <a:cs typeface="Calibri"/>
                <a:sym typeface="Calibri"/>
              </a:endParaRPr>
            </a:p>
          </p:txBody>
        </p:sp>
        <p:sp>
          <p:nvSpPr>
            <p:cNvPr id="241" name="Google Shape;241;p21"/>
            <p:cNvSpPr/>
            <p:nvPr/>
          </p:nvSpPr>
          <p:spPr>
            <a:xfrm>
              <a:off x="0" y="2136583"/>
              <a:ext cx="6263700" cy="1953600"/>
            </a:xfrm>
            <a:prstGeom prst="roundRect">
              <a:avLst>
                <a:gd name="adj" fmla="val 16667"/>
              </a:avLst>
            </a:prstGeom>
            <a:solidFill>
              <a:srgbClr val="4CC38C"/>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1"/>
            <p:cNvSpPr txBox="1"/>
            <p:nvPr/>
          </p:nvSpPr>
          <p:spPr>
            <a:xfrm>
              <a:off x="95360" y="2231943"/>
              <a:ext cx="6072900" cy="1762800"/>
            </a:xfrm>
            <a:prstGeom prst="rect">
              <a:avLst/>
            </a:prstGeom>
            <a:noFill/>
            <a:ln>
              <a:noFill/>
            </a:ln>
          </p:spPr>
          <p:txBody>
            <a:bodyPr spcFirstLastPara="1" wrap="square" lIns="72375" tIns="72375" rIns="72375" bIns="72375" anchor="ctr" anchorCtr="0">
              <a:noAutofit/>
            </a:bodyPr>
            <a:lstStyle/>
            <a:p>
              <a:pPr marL="0" marR="0" lvl="0" indent="0" algn="l" rtl="0">
                <a:lnSpc>
                  <a:spcPct val="90000"/>
                </a:lnSpc>
                <a:spcBef>
                  <a:spcPts val="0"/>
                </a:spcBef>
                <a:spcAft>
                  <a:spcPts val="0"/>
                </a:spcAft>
                <a:buClr>
                  <a:schemeClr val="lt1"/>
                </a:buClr>
                <a:buSzPts val="1900"/>
                <a:buFont typeface="Calibri"/>
                <a:buNone/>
              </a:pPr>
              <a:endParaRPr lang="en-GB" sz="1900" i="1" dirty="0">
                <a:solidFill>
                  <a:schemeClr val="lt1"/>
                </a:solidFill>
                <a:latin typeface="Calibri"/>
                <a:ea typeface="Calibri"/>
                <a:cs typeface="Calibri"/>
                <a:sym typeface="Calibri"/>
              </a:endParaRPr>
            </a:p>
            <a:p>
              <a:pPr marL="0" marR="0" lvl="0" indent="0" algn="l" rtl="0">
                <a:lnSpc>
                  <a:spcPct val="90000"/>
                </a:lnSpc>
                <a:spcBef>
                  <a:spcPts val="0"/>
                </a:spcBef>
                <a:spcAft>
                  <a:spcPts val="0"/>
                </a:spcAft>
                <a:buClr>
                  <a:schemeClr val="lt1"/>
                </a:buClr>
                <a:buSzPts val="1900"/>
                <a:buFont typeface="Calibri"/>
                <a:buNone/>
              </a:pPr>
              <a:r>
                <a:rPr lang="en-GB" sz="1900" i="1" dirty="0">
                  <a:solidFill>
                    <a:schemeClr val="lt1"/>
                  </a:solidFill>
                  <a:latin typeface="Calibri"/>
                  <a:ea typeface="Calibri"/>
                  <a:cs typeface="Calibri"/>
                  <a:sym typeface="Calibri"/>
                </a:rPr>
                <a:t>is that the conditions are also not friendly, ….so sometimes for the conditions, they'll tell you to bring collateral like, landed documents, property. For a woman, I don't think that is possible…</a:t>
              </a:r>
              <a:r>
                <a:rPr lang="en-GB" sz="1900" i="1" dirty="0" err="1">
                  <a:solidFill>
                    <a:schemeClr val="lt1"/>
                  </a:solidFill>
                  <a:latin typeface="Calibri"/>
                  <a:ea typeface="Calibri"/>
                  <a:cs typeface="Calibri"/>
                  <a:sym typeface="Calibri"/>
                </a:rPr>
                <a:t>Anem</a:t>
              </a:r>
              <a:r>
                <a:rPr lang="en-GB" sz="1900" i="1" dirty="0">
                  <a:solidFill>
                    <a:schemeClr val="lt1"/>
                  </a:solidFill>
                  <a:latin typeface="Calibri"/>
                  <a:ea typeface="Calibri"/>
                  <a:cs typeface="Calibri"/>
                  <a:sym typeface="Calibri"/>
                </a:rPr>
                <a:t> (female entrepreneur)</a:t>
              </a:r>
            </a:p>
          </p:txBody>
        </p:sp>
      </p:grpSp>
    </p:spTree>
    <p:extLst>
      <p:ext uri="{BB962C8B-B14F-4D97-AF65-F5344CB8AC3E}">
        <p14:creationId xmlns:p14="http://schemas.microsoft.com/office/powerpoint/2010/main" val="3282243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3"/>
        <p:cNvGrpSpPr/>
        <p:nvPr/>
      </p:nvGrpSpPr>
      <p:grpSpPr>
        <a:xfrm>
          <a:off x="0" y="0"/>
          <a:ext cx="0" cy="0"/>
          <a:chOff x="0" y="0"/>
          <a:chExt cx="0" cy="0"/>
        </a:xfrm>
      </p:grpSpPr>
      <p:sp>
        <p:nvSpPr>
          <p:cNvPr id="264" name="Google Shape;264;p23"/>
          <p:cNvSpPr/>
          <p:nvPr/>
        </p:nvSpPr>
        <p:spPr>
          <a:xfrm>
            <a:off x="0" y="0"/>
            <a:ext cx="12189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5" name="Google Shape;265;p23"/>
          <p:cNvSpPr/>
          <p:nvPr/>
        </p:nvSpPr>
        <p:spPr>
          <a:xfrm flipH="1">
            <a:off x="521144" y="911116"/>
            <a:ext cx="687754" cy="5710968"/>
          </a:xfrm>
          <a:custGeom>
            <a:avLst/>
            <a:gdLst/>
            <a:ahLst/>
            <a:cxnLst/>
            <a:rect l="l" t="t" r="r" b="b"/>
            <a:pathLst>
              <a:path w="414" h="2447" extrusionOk="0">
                <a:moveTo>
                  <a:pt x="414" y="2447"/>
                </a:moveTo>
                <a:lnTo>
                  <a:pt x="0" y="2247"/>
                </a:lnTo>
                <a:lnTo>
                  <a:pt x="0" y="0"/>
                </a:lnTo>
                <a:lnTo>
                  <a:pt x="414" y="200"/>
                </a:lnTo>
                <a:lnTo>
                  <a:pt x="414" y="244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6" name="Google Shape;266;p23"/>
          <p:cNvSpPr/>
          <p:nvPr/>
        </p:nvSpPr>
        <p:spPr>
          <a:xfrm flipH="1">
            <a:off x="800164" y="643467"/>
            <a:ext cx="409371" cy="5521416"/>
          </a:xfrm>
          <a:custGeom>
            <a:avLst/>
            <a:gdLst/>
            <a:ahLst/>
            <a:cxnLst/>
            <a:rect l="l" t="t" r="r" b="b"/>
            <a:pathLst>
              <a:path w="209" h="2358" extrusionOk="0">
                <a:moveTo>
                  <a:pt x="209" y="2246"/>
                </a:moveTo>
                <a:lnTo>
                  <a:pt x="0" y="2358"/>
                </a:lnTo>
                <a:lnTo>
                  <a:pt x="0" y="111"/>
                </a:lnTo>
                <a:lnTo>
                  <a:pt x="209" y="0"/>
                </a:lnTo>
                <a:lnTo>
                  <a:pt x="209" y="2246"/>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7" name="Google Shape;267;p23"/>
          <p:cNvSpPr/>
          <p:nvPr/>
        </p:nvSpPr>
        <p:spPr>
          <a:xfrm>
            <a:off x="795529" y="644382"/>
            <a:ext cx="3855900" cy="5251500"/>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268" name="Google Shape;268;p23"/>
          <p:cNvSpPr txBox="1">
            <a:spLocks noGrp="1"/>
          </p:cNvSpPr>
          <p:nvPr>
            <p:ph type="title"/>
          </p:nvPr>
        </p:nvSpPr>
        <p:spPr>
          <a:xfrm>
            <a:off x="1322754" y="1522820"/>
            <a:ext cx="2748000" cy="3601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3600"/>
              <a:buFont typeface="Calibri"/>
              <a:buNone/>
            </a:pPr>
            <a:r>
              <a:rPr lang="en-GB" sz="3600">
                <a:solidFill>
                  <a:srgbClr val="FFFFFF"/>
                </a:solidFill>
              </a:rPr>
              <a:t>Contribution to research and practice</a:t>
            </a:r>
            <a:endParaRPr/>
          </a:p>
        </p:txBody>
      </p:sp>
      <p:grpSp>
        <p:nvGrpSpPr>
          <p:cNvPr id="269" name="Google Shape;269;p23"/>
          <p:cNvGrpSpPr/>
          <p:nvPr/>
        </p:nvGrpSpPr>
        <p:grpSpPr>
          <a:xfrm>
            <a:off x="5712693" y="802650"/>
            <a:ext cx="5252700" cy="5252700"/>
            <a:chOff x="618474" y="0"/>
            <a:chExt cx="5252700" cy="5252700"/>
          </a:xfrm>
        </p:grpSpPr>
        <p:sp>
          <p:nvSpPr>
            <p:cNvPr id="270" name="Google Shape;270;p23"/>
            <p:cNvSpPr/>
            <p:nvPr/>
          </p:nvSpPr>
          <p:spPr>
            <a:xfrm>
              <a:off x="618474" y="0"/>
              <a:ext cx="5252700" cy="5252700"/>
            </a:xfrm>
            <a:prstGeom prst="diamond">
              <a:avLst/>
            </a:prstGeom>
            <a:solidFill>
              <a:srgbClr val="F7D5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3"/>
            <p:cNvSpPr/>
            <p:nvPr/>
          </p:nvSpPr>
          <p:spPr>
            <a:xfrm>
              <a:off x="1117467" y="498993"/>
              <a:ext cx="2048400" cy="2048400"/>
            </a:xfrm>
            <a:prstGeom prst="roundRect">
              <a:avLst>
                <a:gd name="adj" fmla="val 16667"/>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3"/>
            <p:cNvSpPr txBox="1"/>
            <p:nvPr/>
          </p:nvSpPr>
          <p:spPr>
            <a:xfrm>
              <a:off x="1217466" y="598992"/>
              <a:ext cx="1848600" cy="1848600"/>
            </a:xfrm>
            <a:prstGeom prst="rect">
              <a:avLst/>
            </a:prstGeom>
            <a:noFill/>
            <a:ln>
              <a:noFill/>
            </a:ln>
          </p:spPr>
          <p:txBody>
            <a:bodyPr spcFirstLastPara="1" wrap="square" lIns="60950" tIns="60950" rIns="60950" bIns="60950" anchor="ctr" anchorCtr="0">
              <a:noAutofit/>
            </a:bodyPr>
            <a:lstStyle/>
            <a:p>
              <a:pPr marL="0" marR="0" lvl="0" indent="0" algn="ctr" rtl="0">
                <a:lnSpc>
                  <a:spcPct val="90000"/>
                </a:lnSpc>
                <a:spcBef>
                  <a:spcPts val="0"/>
                </a:spcBef>
                <a:spcAft>
                  <a:spcPts val="0"/>
                </a:spcAft>
                <a:buClr>
                  <a:schemeClr val="lt1"/>
                </a:buClr>
                <a:buSzPts val="1600"/>
                <a:buFont typeface="Calibri"/>
                <a:buNone/>
              </a:pPr>
              <a:r>
                <a:rPr lang="en-GB" sz="1600" dirty="0">
                  <a:solidFill>
                    <a:schemeClr val="lt1"/>
                  </a:solidFill>
                  <a:latin typeface="Calibri"/>
                  <a:ea typeface="Calibri"/>
                  <a:cs typeface="Calibri"/>
                  <a:sym typeface="Calibri"/>
                </a:rPr>
                <a:t>This study engages with the literature of the dark side of entrepreneurship extending what we understand of this phenomenon. </a:t>
              </a:r>
              <a:endParaRPr lang="en-GB" sz="1000" dirty="0">
                <a:solidFill>
                  <a:schemeClr val="lt1"/>
                </a:solidFill>
                <a:latin typeface="Calibri"/>
                <a:ea typeface="Calibri"/>
                <a:cs typeface="Calibri"/>
                <a:sym typeface="Calibri"/>
              </a:endParaRPr>
            </a:p>
          </p:txBody>
        </p:sp>
        <p:sp>
          <p:nvSpPr>
            <p:cNvPr id="273" name="Google Shape;273;p23"/>
            <p:cNvSpPr/>
            <p:nvPr/>
          </p:nvSpPr>
          <p:spPr>
            <a:xfrm>
              <a:off x="3323543" y="498993"/>
              <a:ext cx="2048400" cy="2048400"/>
            </a:xfrm>
            <a:prstGeom prst="roundRect">
              <a:avLst>
                <a:gd name="adj" fmla="val 16667"/>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3"/>
            <p:cNvSpPr txBox="1"/>
            <p:nvPr/>
          </p:nvSpPr>
          <p:spPr>
            <a:xfrm>
              <a:off x="3423542" y="598992"/>
              <a:ext cx="1848600" cy="1848600"/>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en-GB" sz="1400" dirty="0">
                  <a:solidFill>
                    <a:schemeClr val="lt1"/>
                  </a:solidFill>
                  <a:latin typeface="Calibri"/>
                  <a:ea typeface="Calibri"/>
                  <a:cs typeface="Calibri"/>
                  <a:sym typeface="Calibri"/>
                </a:rPr>
                <a:t>Furthermore, the paper contributes to wellbeing theory. </a:t>
              </a:r>
              <a:endParaRPr sz="1400" dirty="0">
                <a:solidFill>
                  <a:schemeClr val="lt1"/>
                </a:solidFill>
                <a:latin typeface="Calibri"/>
                <a:ea typeface="Calibri"/>
                <a:cs typeface="Calibri"/>
                <a:sym typeface="Calibri"/>
              </a:endParaRPr>
            </a:p>
          </p:txBody>
        </p:sp>
        <p:sp>
          <p:nvSpPr>
            <p:cNvPr id="275" name="Google Shape;275;p23"/>
            <p:cNvSpPr/>
            <p:nvPr/>
          </p:nvSpPr>
          <p:spPr>
            <a:xfrm>
              <a:off x="2065029" y="2756990"/>
              <a:ext cx="2048400" cy="2048400"/>
            </a:xfrm>
            <a:prstGeom prst="roundRect">
              <a:avLst>
                <a:gd name="adj" fmla="val 16667"/>
              </a:avLst>
            </a:prstGeom>
            <a:solidFill>
              <a:schemeClr val="accent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3"/>
            <p:cNvSpPr txBox="1"/>
            <p:nvPr/>
          </p:nvSpPr>
          <p:spPr>
            <a:xfrm>
              <a:off x="1647262" y="2856890"/>
              <a:ext cx="3037210" cy="1848600"/>
            </a:xfrm>
            <a:prstGeom prst="rect">
              <a:avLst/>
            </a:prstGeom>
            <a:noFill/>
            <a:ln>
              <a:noFill/>
            </a:ln>
          </p:spPr>
          <p:txBody>
            <a:bodyPr spcFirstLastPara="1" wrap="square" lIns="53325" tIns="53325" rIns="53325" bIns="53325" anchor="ctr" anchorCtr="0">
              <a:noAutofit/>
            </a:bodyPr>
            <a:lstStyle/>
            <a:p>
              <a:pPr marL="0" marR="0" lvl="0" indent="0" algn="ctr" rtl="0">
                <a:lnSpc>
                  <a:spcPct val="90000"/>
                </a:lnSpc>
                <a:spcBef>
                  <a:spcPts val="0"/>
                </a:spcBef>
                <a:spcAft>
                  <a:spcPts val="0"/>
                </a:spcAft>
                <a:buClr>
                  <a:schemeClr val="lt1"/>
                </a:buClr>
                <a:buSzPts val="1400"/>
                <a:buFont typeface="Calibri"/>
                <a:buNone/>
              </a:pPr>
              <a:endParaRPr sz="1400" dirty="0">
                <a:solidFill>
                  <a:schemeClr val="lt1"/>
                </a:solidFill>
                <a:latin typeface="Calibri"/>
                <a:ea typeface="Calibri"/>
                <a:cs typeface="Calibri"/>
                <a:sym typeface="Calibri"/>
              </a:endParaRPr>
            </a:p>
          </p:txBody>
        </p:sp>
      </p:grpSp>
      <p:sp>
        <p:nvSpPr>
          <p:cNvPr id="7" name="TextBox 6">
            <a:extLst>
              <a:ext uri="{FF2B5EF4-FFF2-40B4-BE49-F238E27FC236}">
                <a16:creationId xmlns:a16="http://schemas.microsoft.com/office/drawing/2014/main" id="{F6547AAC-5314-234D-4AA0-7792D1398A0F}"/>
              </a:ext>
            </a:extLst>
          </p:cNvPr>
          <p:cNvSpPr txBox="1"/>
          <p:nvPr/>
        </p:nvSpPr>
        <p:spPr>
          <a:xfrm>
            <a:off x="7206223" y="3613346"/>
            <a:ext cx="2133207" cy="1815882"/>
          </a:xfrm>
          <a:prstGeom prst="rect">
            <a:avLst/>
          </a:prstGeom>
          <a:noFill/>
        </p:spPr>
        <p:txBody>
          <a:bodyPr wrap="square">
            <a:spAutoFit/>
          </a:bodyPr>
          <a:lstStyle/>
          <a:p>
            <a:pPr algn="just"/>
            <a:r>
              <a:rPr lang="en-GB" dirty="0">
                <a:solidFill>
                  <a:schemeClr val="bg1"/>
                </a:solidFill>
              </a:rPr>
              <a:t>This expands the</a:t>
            </a:r>
          </a:p>
          <a:p>
            <a:pPr algn="just"/>
            <a:r>
              <a:rPr lang="en-GB" dirty="0">
                <a:solidFill>
                  <a:schemeClr val="bg1"/>
                </a:solidFill>
              </a:rPr>
              <a:t> body of knowledge </a:t>
            </a:r>
          </a:p>
          <a:p>
            <a:pPr algn="just"/>
            <a:r>
              <a:rPr lang="en-GB" dirty="0">
                <a:solidFill>
                  <a:schemeClr val="bg1"/>
                </a:solidFill>
              </a:rPr>
              <a:t>on critical </a:t>
            </a:r>
          </a:p>
          <a:p>
            <a:pPr algn="just"/>
            <a:r>
              <a:rPr lang="en-GB" dirty="0">
                <a:solidFill>
                  <a:schemeClr val="bg1"/>
                </a:solidFill>
              </a:rPr>
              <a:t>entrepreneurialism </a:t>
            </a:r>
          </a:p>
          <a:p>
            <a:pPr algn="just"/>
            <a:r>
              <a:rPr lang="en-GB" dirty="0">
                <a:solidFill>
                  <a:schemeClr val="bg1"/>
                </a:solidFill>
              </a:rPr>
              <a:t>debate by highlighting </a:t>
            </a:r>
          </a:p>
          <a:p>
            <a:pPr algn="just"/>
            <a:r>
              <a:rPr lang="en-GB" dirty="0">
                <a:solidFill>
                  <a:schemeClr val="bg1"/>
                </a:solidFill>
              </a:rPr>
              <a:t>the dark side of</a:t>
            </a:r>
          </a:p>
          <a:p>
            <a:pPr algn="just"/>
            <a:r>
              <a:rPr lang="en-GB" dirty="0">
                <a:solidFill>
                  <a:schemeClr val="bg1"/>
                </a:solidFill>
              </a:rPr>
              <a:t> entrepreneurship from</a:t>
            </a:r>
          </a:p>
          <a:p>
            <a:pPr algn="just"/>
            <a:r>
              <a:rPr lang="en-GB" dirty="0">
                <a:solidFill>
                  <a:schemeClr val="bg1"/>
                </a:solidFill>
              </a:rPr>
              <a:t> a Global South context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6"/>
        <p:cNvGrpSpPr/>
        <p:nvPr/>
      </p:nvGrpSpPr>
      <p:grpSpPr>
        <a:xfrm>
          <a:off x="0" y="0"/>
          <a:ext cx="0" cy="0"/>
          <a:chOff x="0" y="0"/>
          <a:chExt cx="0" cy="0"/>
        </a:xfrm>
      </p:grpSpPr>
      <p:sp>
        <p:nvSpPr>
          <p:cNvPr id="157" name="Google Shape;157;p14"/>
          <p:cNvSpPr/>
          <p:nvPr/>
        </p:nvSpPr>
        <p:spPr>
          <a:xfrm>
            <a:off x="3048" y="0"/>
            <a:ext cx="12189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8" name="Google Shape;158;p14"/>
          <p:cNvSpPr/>
          <p:nvPr/>
        </p:nvSpPr>
        <p:spPr>
          <a:xfrm>
            <a:off x="1" y="0"/>
            <a:ext cx="4167271" cy="6858000"/>
          </a:xfrm>
          <a:custGeom>
            <a:avLst/>
            <a:gdLst/>
            <a:ahLst/>
            <a:cxnLst/>
            <a:rect l="l" t="t" r="r" b="b"/>
            <a:pathLst>
              <a:path w="4167271" h="6858000" extrusionOk="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9" name="Google Shape;159;p14"/>
          <p:cNvSpPr txBox="1">
            <a:spLocks noGrp="1"/>
          </p:cNvSpPr>
          <p:nvPr>
            <p:ph type="title"/>
          </p:nvPr>
        </p:nvSpPr>
        <p:spPr>
          <a:xfrm>
            <a:off x="548640" y="1153572"/>
            <a:ext cx="3338700" cy="4461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en-GB">
                <a:solidFill>
                  <a:srgbClr val="FFFFFF"/>
                </a:solidFill>
              </a:rPr>
              <a:t>Background 1</a:t>
            </a:r>
            <a:endParaRPr>
              <a:solidFill>
                <a:srgbClr val="FFFFFF"/>
              </a:solidFill>
            </a:endParaRPr>
          </a:p>
        </p:txBody>
      </p:sp>
      <p:sp>
        <p:nvSpPr>
          <p:cNvPr id="160" name="Google Shape;160;p14"/>
          <p:cNvSpPr/>
          <p:nvPr/>
        </p:nvSpPr>
        <p:spPr>
          <a:xfrm rot="10800000" flipH="1">
            <a:off x="7550402" y="2455612"/>
            <a:ext cx="4083300" cy="4083300"/>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61" name="Google Shape;161;p14"/>
          <p:cNvSpPr txBox="1">
            <a:spLocks noGrp="1"/>
          </p:cNvSpPr>
          <p:nvPr>
            <p:ph type="body" idx="1"/>
          </p:nvPr>
        </p:nvSpPr>
        <p:spPr>
          <a:xfrm>
            <a:off x="4783667" y="954736"/>
            <a:ext cx="7313383" cy="560111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200"/>
              <a:buNone/>
            </a:pPr>
            <a:r>
              <a:rPr lang="en-GB" sz="2200" dirty="0"/>
              <a:t>Research shows that:</a:t>
            </a:r>
          </a:p>
          <a:p>
            <a:pPr marL="0" lvl="0" indent="0" algn="l" rtl="0">
              <a:lnSpc>
                <a:spcPct val="90000"/>
              </a:lnSpc>
              <a:spcBef>
                <a:spcPts val="0"/>
              </a:spcBef>
              <a:spcAft>
                <a:spcPts val="0"/>
              </a:spcAft>
              <a:buClr>
                <a:schemeClr val="dk1"/>
              </a:buClr>
              <a:buSzPts val="2200"/>
              <a:buNone/>
            </a:pPr>
            <a:endParaRPr lang="en-GB" sz="2200" dirty="0"/>
          </a:p>
          <a:p>
            <a:pPr marL="228600" lvl="0" indent="-228600" algn="l" rtl="0">
              <a:lnSpc>
                <a:spcPct val="90000"/>
              </a:lnSpc>
              <a:spcBef>
                <a:spcPts val="0"/>
              </a:spcBef>
              <a:spcAft>
                <a:spcPts val="0"/>
              </a:spcAft>
              <a:buClr>
                <a:schemeClr val="dk1"/>
              </a:buClr>
              <a:buSzPts val="2200"/>
              <a:buChar char="•"/>
            </a:pPr>
            <a:r>
              <a:rPr lang="en-GB" sz="2200" dirty="0"/>
              <a:t>Despite the benefits of entrepreneurship and the positive contribution to economic growth and development, recent streams of research critique this all-positive narrative and call for entrepreneurship scholars to uncover the darker and downside of enterprise (Shepherd, 2019; Kim, Mueller and Dey, 2024). </a:t>
            </a:r>
            <a:endParaRPr lang="en-GB" dirty="0"/>
          </a:p>
          <a:p>
            <a:pPr marL="228600" lvl="0" indent="-228600" algn="l" rtl="0">
              <a:lnSpc>
                <a:spcPct val="90000"/>
              </a:lnSpc>
              <a:spcBef>
                <a:spcPts val="1000"/>
              </a:spcBef>
              <a:spcAft>
                <a:spcPts val="0"/>
              </a:spcAft>
              <a:buClr>
                <a:schemeClr val="dk1"/>
              </a:buClr>
              <a:buSzPts val="2200"/>
              <a:buChar char="•"/>
            </a:pPr>
            <a:r>
              <a:rPr lang="en-GB" sz="2200" dirty="0"/>
              <a:t>Several studies suggest that entrepreneurship also presents a variety of negative forms of impacts on entrepreneurs which can be sources of their miseries and afflictions (Biju &amp; </a:t>
            </a:r>
            <a:r>
              <a:rPr lang="en-GB" sz="2200" dirty="0" err="1"/>
              <a:t>Kandathil</a:t>
            </a:r>
            <a:r>
              <a:rPr lang="en-GB" sz="2200" dirty="0"/>
              <a:t>, 2019).</a:t>
            </a:r>
          </a:p>
          <a:p>
            <a:pPr marL="228600" lvl="0" indent="-228600" algn="l" rtl="0">
              <a:lnSpc>
                <a:spcPct val="90000"/>
              </a:lnSpc>
              <a:spcBef>
                <a:spcPts val="1000"/>
              </a:spcBef>
              <a:spcAft>
                <a:spcPts val="0"/>
              </a:spcAft>
              <a:buClr>
                <a:schemeClr val="dk1"/>
              </a:buClr>
              <a:buSzPts val="2200"/>
              <a:buChar char="•"/>
            </a:pPr>
            <a:r>
              <a:rPr lang="en-GB" sz="2200" dirty="0"/>
              <a:t>The downside of engaging in entrepreneurship has negative impacts on individuals psychological and emotional well-being on entrepreneurs, their lives are not as alluring as they seem (Shepherd, 2019).</a:t>
            </a:r>
          </a:p>
        </p:txBody>
      </p:sp>
      <p:sp>
        <p:nvSpPr>
          <p:cNvPr id="162" name="Google Shape;162;p14"/>
          <p:cNvSpPr txBox="1"/>
          <p:nvPr/>
        </p:nvSpPr>
        <p:spPr>
          <a:xfrm>
            <a:off x="4565890" y="114033"/>
            <a:ext cx="6016492"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2400" dirty="0">
                <a:solidFill>
                  <a:srgbClr val="002060"/>
                </a:solidFill>
                <a:latin typeface="Calibri"/>
                <a:ea typeface="Calibri"/>
                <a:cs typeface="Calibri"/>
                <a:sym typeface="Calibri"/>
              </a:rPr>
              <a:t>Context of Darkside of entrepreneurship</a:t>
            </a:r>
            <a:endParaRPr sz="2400" dirty="0">
              <a:solidFill>
                <a:srgbClr val="00206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6"/>
        <p:cNvGrpSpPr/>
        <p:nvPr/>
      </p:nvGrpSpPr>
      <p:grpSpPr>
        <a:xfrm>
          <a:off x="0" y="0"/>
          <a:ext cx="0" cy="0"/>
          <a:chOff x="0" y="0"/>
          <a:chExt cx="0" cy="0"/>
        </a:xfrm>
      </p:grpSpPr>
      <p:sp>
        <p:nvSpPr>
          <p:cNvPr id="167" name="Google Shape;167;p15"/>
          <p:cNvSpPr/>
          <p:nvPr/>
        </p:nvSpPr>
        <p:spPr>
          <a:xfrm>
            <a:off x="3048" y="0"/>
            <a:ext cx="12189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8" name="Google Shape;168;p15"/>
          <p:cNvSpPr/>
          <p:nvPr/>
        </p:nvSpPr>
        <p:spPr>
          <a:xfrm>
            <a:off x="1" y="0"/>
            <a:ext cx="4167271" cy="6858000"/>
          </a:xfrm>
          <a:custGeom>
            <a:avLst/>
            <a:gdLst/>
            <a:ahLst/>
            <a:cxnLst/>
            <a:rect l="l" t="t" r="r" b="b"/>
            <a:pathLst>
              <a:path w="4167271" h="6858000" extrusionOk="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9" name="Google Shape;169;p15"/>
          <p:cNvSpPr txBox="1">
            <a:spLocks noGrp="1"/>
          </p:cNvSpPr>
          <p:nvPr>
            <p:ph type="title"/>
          </p:nvPr>
        </p:nvSpPr>
        <p:spPr>
          <a:xfrm>
            <a:off x="339634" y="1153572"/>
            <a:ext cx="3547500" cy="44613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en-GB">
                <a:solidFill>
                  <a:srgbClr val="FFFFFF"/>
                </a:solidFill>
              </a:rPr>
              <a:t>Background 2</a:t>
            </a:r>
            <a:endParaRPr>
              <a:solidFill>
                <a:srgbClr val="FFFFFF"/>
              </a:solidFill>
            </a:endParaRPr>
          </a:p>
        </p:txBody>
      </p:sp>
      <p:sp>
        <p:nvSpPr>
          <p:cNvPr id="170" name="Google Shape;170;p15"/>
          <p:cNvSpPr/>
          <p:nvPr/>
        </p:nvSpPr>
        <p:spPr>
          <a:xfrm rot="10800000" flipH="1">
            <a:off x="7550402" y="2455612"/>
            <a:ext cx="4083300" cy="4083300"/>
          </a:xfrm>
          <a:prstGeom prst="arc">
            <a:avLst>
              <a:gd name="adj1" fmla="val 16200000"/>
              <a:gd name="adj2" fmla="val 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71" name="Google Shape;171;p15"/>
          <p:cNvSpPr txBox="1">
            <a:spLocks noGrp="1"/>
          </p:cNvSpPr>
          <p:nvPr>
            <p:ph type="body" idx="1"/>
          </p:nvPr>
        </p:nvSpPr>
        <p:spPr>
          <a:xfrm>
            <a:off x="4223820" y="956685"/>
            <a:ext cx="7042800" cy="5168400"/>
          </a:xfrm>
          <a:prstGeom prst="rect">
            <a:avLst/>
          </a:prstGeom>
          <a:noFill/>
          <a:ln>
            <a:noFill/>
          </a:ln>
        </p:spPr>
        <p:txBody>
          <a:bodyPr spcFirstLastPara="1" wrap="square" lIns="91425" tIns="45700" rIns="91425" bIns="45700" anchor="ctr" anchorCtr="0">
            <a:normAutofit/>
          </a:bodyPr>
          <a:lstStyle/>
          <a:p>
            <a:pPr marL="228600" lvl="0" indent="-228600" algn="just" rtl="0">
              <a:lnSpc>
                <a:spcPct val="90000"/>
              </a:lnSpc>
              <a:spcBef>
                <a:spcPts val="0"/>
              </a:spcBef>
              <a:spcAft>
                <a:spcPts val="0"/>
              </a:spcAft>
              <a:buClr>
                <a:schemeClr val="dk1"/>
              </a:buClr>
              <a:buSzPts val="2200"/>
              <a:buChar char="•"/>
            </a:pPr>
            <a:r>
              <a:rPr lang="en-GB" sz="2200" dirty="0"/>
              <a:t>Gender dynamics would also mean differences in these negative experiences.</a:t>
            </a:r>
            <a:endParaRPr dirty="0"/>
          </a:p>
          <a:p>
            <a:pPr marL="228600" lvl="0" indent="-228600" algn="just" rtl="0">
              <a:lnSpc>
                <a:spcPct val="90000"/>
              </a:lnSpc>
              <a:spcBef>
                <a:spcPts val="1000"/>
              </a:spcBef>
              <a:spcAft>
                <a:spcPts val="0"/>
              </a:spcAft>
              <a:buClr>
                <a:schemeClr val="dk1"/>
              </a:buClr>
              <a:buSzPts val="2200"/>
              <a:buChar char="•"/>
            </a:pPr>
            <a:r>
              <a:rPr lang="en-GB" sz="2200" dirty="0"/>
              <a:t>Notably, due to structural inequalities, women are more disadvantaged than their male counterparts (Marlow, 2020; Shepherd, 2019). </a:t>
            </a:r>
          </a:p>
          <a:p>
            <a:pPr marL="228600" lvl="0" indent="-228600" algn="just" rtl="0">
              <a:lnSpc>
                <a:spcPct val="90000"/>
              </a:lnSpc>
              <a:spcBef>
                <a:spcPts val="1000"/>
              </a:spcBef>
              <a:spcAft>
                <a:spcPts val="0"/>
              </a:spcAft>
              <a:buClr>
                <a:schemeClr val="dk1"/>
              </a:buClr>
              <a:buSzPts val="2200"/>
              <a:buChar char="•"/>
            </a:pPr>
            <a:r>
              <a:rPr lang="en-GB" sz="2200" dirty="0"/>
              <a:t>Socio-cultural norms also has limiting patriarchal beliefs which restrict women’s agency and engagement in entrepreneurship, make a trade-off between  (</a:t>
            </a:r>
            <a:r>
              <a:rPr lang="en-GB" sz="2200" dirty="0" err="1"/>
              <a:t>Vossenberg</a:t>
            </a:r>
            <a:r>
              <a:rPr lang="en-GB" sz="2200" dirty="0"/>
              <a:t>, 2013).</a:t>
            </a:r>
            <a:endParaRPr lang="en-GB" dirty="0"/>
          </a:p>
          <a:p>
            <a:pPr marL="228600" lvl="0" indent="-228600" algn="just" rtl="0">
              <a:lnSpc>
                <a:spcPct val="90000"/>
              </a:lnSpc>
              <a:spcBef>
                <a:spcPts val="1000"/>
              </a:spcBef>
              <a:spcAft>
                <a:spcPts val="0"/>
              </a:spcAft>
              <a:buClr>
                <a:schemeClr val="dk1"/>
              </a:buClr>
              <a:buSzPts val="2200"/>
              <a:buChar char="•"/>
            </a:pPr>
            <a:r>
              <a:rPr lang="en-GB" sz="2200" dirty="0"/>
              <a:t>Institutionalised sexism and the sole responsibility of household and childcare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6"/>
        <p:cNvGrpSpPr/>
        <p:nvPr/>
      </p:nvGrpSpPr>
      <p:grpSpPr>
        <a:xfrm>
          <a:off x="0" y="0"/>
          <a:ext cx="0" cy="0"/>
          <a:chOff x="0" y="0"/>
          <a:chExt cx="0" cy="0"/>
        </a:xfrm>
      </p:grpSpPr>
      <p:sp>
        <p:nvSpPr>
          <p:cNvPr id="177" name="Google Shape;177;p1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78" name="Google Shape;178;p16"/>
          <p:cNvPicPr preferRelativeResize="0"/>
          <p:nvPr/>
        </p:nvPicPr>
        <p:blipFill rotWithShape="1">
          <a:blip r:embed="rId3">
            <a:alphaModFix amt="35000"/>
          </a:blip>
          <a:srcRect b="15633"/>
          <a:stretch/>
        </p:blipFill>
        <p:spPr>
          <a:xfrm>
            <a:off x="-4243" y="10"/>
            <a:ext cx="12196244" cy="6857989"/>
          </a:xfrm>
          <a:prstGeom prst="rect">
            <a:avLst/>
          </a:prstGeom>
          <a:noFill/>
          <a:ln>
            <a:noFill/>
          </a:ln>
        </p:spPr>
      </p:pic>
      <p:sp>
        <p:nvSpPr>
          <p:cNvPr id="179" name="Google Shape;179;p16"/>
          <p:cNvSpPr txBox="1">
            <a:spLocks noGrp="1"/>
          </p:cNvSpPr>
          <p:nvPr>
            <p:ph type="title"/>
          </p:nvPr>
        </p:nvSpPr>
        <p:spPr>
          <a:xfrm>
            <a:off x="643467" y="321734"/>
            <a:ext cx="10905000" cy="11358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GB" sz="3600"/>
              <a:t>Aim/Objectives/research questions</a:t>
            </a:r>
            <a:endParaRPr/>
          </a:p>
        </p:txBody>
      </p:sp>
      <p:sp>
        <p:nvSpPr>
          <p:cNvPr id="180" name="Google Shape;180;p16"/>
          <p:cNvSpPr/>
          <p:nvPr/>
        </p:nvSpPr>
        <p:spPr>
          <a:xfrm rot="2700000">
            <a:off x="11052660" y="2120011"/>
            <a:ext cx="645306" cy="645306"/>
          </a:xfrm>
          <a:prstGeom prst="rect">
            <a:avLst/>
          </a:prstGeom>
          <a:solidFill>
            <a:schemeClr val="accent4">
              <a:alpha val="298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1" name="Google Shape;181;p16"/>
          <p:cNvSpPr/>
          <p:nvPr/>
        </p:nvSpPr>
        <p:spPr>
          <a:xfrm rot="-5400000">
            <a:off x="10288968" y="1343059"/>
            <a:ext cx="2532900" cy="1272900"/>
          </a:xfrm>
          <a:prstGeom prst="triangle">
            <a:avLst>
              <a:gd name="adj" fmla="val 50000"/>
            </a:avLst>
          </a:prstGeom>
          <a:solidFill>
            <a:schemeClr val="accent4">
              <a:alpha val="298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2" name="Google Shape;182;p16"/>
          <p:cNvSpPr/>
          <p:nvPr/>
        </p:nvSpPr>
        <p:spPr>
          <a:xfrm rot="5400000">
            <a:off x="-501690" y="5103247"/>
            <a:ext cx="2017500" cy="1014000"/>
          </a:xfrm>
          <a:prstGeom prst="triangle">
            <a:avLst>
              <a:gd name="adj" fmla="val 50000"/>
            </a:avLst>
          </a:prstGeom>
          <a:solidFill>
            <a:schemeClr val="accent1">
              <a:alpha val="298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3" name="Google Shape;183;p16"/>
          <p:cNvSpPr/>
          <p:nvPr/>
        </p:nvSpPr>
        <p:spPr>
          <a:xfrm rot="2700000">
            <a:off x="427814" y="5728750"/>
            <a:ext cx="485782" cy="485782"/>
          </a:xfrm>
          <a:prstGeom prst="rect">
            <a:avLst/>
          </a:prstGeom>
          <a:solidFill>
            <a:schemeClr val="accent1">
              <a:alpha val="298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184" name="Google Shape;184;p16"/>
          <p:cNvGrpSpPr/>
          <p:nvPr/>
        </p:nvGrpSpPr>
        <p:grpSpPr>
          <a:xfrm>
            <a:off x="643467" y="1782981"/>
            <a:ext cx="10905159" cy="4393990"/>
            <a:chOff x="0" y="0"/>
            <a:chExt cx="10905159" cy="4393990"/>
          </a:xfrm>
        </p:grpSpPr>
        <p:sp>
          <p:nvSpPr>
            <p:cNvPr id="185" name="Google Shape;185;p16"/>
            <p:cNvSpPr/>
            <p:nvPr/>
          </p:nvSpPr>
          <p:spPr>
            <a:xfrm>
              <a:off x="0" y="0"/>
              <a:ext cx="9269400" cy="1977300"/>
            </a:xfrm>
            <a:prstGeom prst="roundRect">
              <a:avLst>
                <a:gd name="adj" fmla="val 10000"/>
              </a:avLst>
            </a:prstGeom>
            <a:gradFill>
              <a:gsLst>
                <a:gs pos="0">
                  <a:srgbClr val="F08B54"/>
                </a:gs>
                <a:gs pos="50000">
                  <a:srgbClr val="F67A26"/>
                </a:gs>
                <a:gs pos="100000">
                  <a:srgbClr val="E36A18"/>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6"/>
            <p:cNvSpPr txBox="1"/>
            <p:nvPr/>
          </p:nvSpPr>
          <p:spPr>
            <a:xfrm>
              <a:off x="57913" y="57913"/>
              <a:ext cx="7225500" cy="1861500"/>
            </a:xfrm>
            <a:prstGeom prst="rect">
              <a:avLst/>
            </a:prstGeom>
            <a:noFill/>
            <a:ln>
              <a:noFill/>
            </a:ln>
          </p:spPr>
          <p:txBody>
            <a:bodyPr spcFirstLastPara="1" wrap="square" lIns="102850" tIns="102850" rIns="102850" bIns="102850" anchor="ctr" anchorCtr="0">
              <a:noAutofit/>
            </a:bodyPr>
            <a:lstStyle/>
            <a:p>
              <a:pPr marL="0" marR="0" lvl="0" indent="0" algn="l" rtl="0">
                <a:lnSpc>
                  <a:spcPct val="90000"/>
                </a:lnSpc>
                <a:spcBef>
                  <a:spcPts val="0"/>
                </a:spcBef>
                <a:spcAft>
                  <a:spcPts val="0"/>
                </a:spcAft>
                <a:buClr>
                  <a:schemeClr val="lt1"/>
                </a:buClr>
                <a:buSzPts val="2700"/>
                <a:buFont typeface="Calibri"/>
                <a:buNone/>
              </a:pPr>
              <a:r>
                <a:rPr lang="en-GB" sz="2700" dirty="0">
                  <a:solidFill>
                    <a:schemeClr val="lt1"/>
                  </a:solidFill>
                  <a:latin typeface="Calibri"/>
                  <a:ea typeface="Calibri"/>
                  <a:cs typeface="Calibri"/>
                  <a:sym typeface="Calibri"/>
                </a:rPr>
                <a:t>The aim of this paper is therefore to unpack the darker side of entrepreneurship in Nigerian Context. </a:t>
              </a:r>
              <a:endParaRPr dirty="0"/>
            </a:p>
          </p:txBody>
        </p:sp>
        <p:sp>
          <p:nvSpPr>
            <p:cNvPr id="187" name="Google Shape;187;p16"/>
            <p:cNvSpPr/>
            <p:nvPr/>
          </p:nvSpPr>
          <p:spPr>
            <a:xfrm>
              <a:off x="1635759" y="2416690"/>
              <a:ext cx="9269400" cy="1977300"/>
            </a:xfrm>
            <a:prstGeom prst="roundRect">
              <a:avLst>
                <a:gd name="adj" fmla="val 10000"/>
              </a:avLst>
            </a:prstGeom>
            <a:gradFill>
              <a:gsLst>
                <a:gs pos="0">
                  <a:srgbClr val="AFAFAF"/>
                </a:gs>
                <a:gs pos="50000">
                  <a:schemeClr val="accent3"/>
                </a:gs>
                <a:gs pos="100000">
                  <a:srgbClr val="91919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6"/>
            <p:cNvSpPr txBox="1"/>
            <p:nvPr/>
          </p:nvSpPr>
          <p:spPr>
            <a:xfrm>
              <a:off x="1693671" y="2474603"/>
              <a:ext cx="8666483" cy="1861500"/>
            </a:xfrm>
            <a:prstGeom prst="rect">
              <a:avLst/>
            </a:prstGeom>
            <a:noFill/>
            <a:ln>
              <a:noFill/>
            </a:ln>
          </p:spPr>
          <p:txBody>
            <a:bodyPr spcFirstLastPara="1" wrap="square" lIns="102850" tIns="102850" rIns="102850" bIns="102850" anchor="ctr" anchorCtr="0">
              <a:noAutofit/>
            </a:bodyPr>
            <a:lstStyle/>
            <a:p>
              <a:pPr marL="0" marR="0" lvl="0" indent="0" algn="l" rtl="0">
                <a:lnSpc>
                  <a:spcPct val="90000"/>
                </a:lnSpc>
                <a:spcBef>
                  <a:spcPts val="0"/>
                </a:spcBef>
                <a:spcAft>
                  <a:spcPts val="0"/>
                </a:spcAft>
                <a:buClr>
                  <a:schemeClr val="lt1"/>
                </a:buClr>
                <a:buSzPts val="2700"/>
                <a:buFont typeface="Calibri"/>
                <a:buNone/>
              </a:pPr>
              <a:r>
                <a:rPr lang="en-GB" sz="2700" dirty="0">
                  <a:solidFill>
                    <a:schemeClr val="lt1"/>
                  </a:solidFill>
                  <a:latin typeface="Calibri"/>
                  <a:ea typeface="Calibri"/>
                  <a:cs typeface="Calibri"/>
                  <a:sym typeface="Calibri"/>
                </a:rPr>
                <a:t>The study examines how men and women respond to limitations they experience as everyday entrepreneurs and how it causes them to enact unethical entrepreneurial actions. </a:t>
              </a:r>
              <a:br>
                <a:rPr lang="en-GB" sz="2700" dirty="0">
                  <a:solidFill>
                    <a:schemeClr val="lt1"/>
                  </a:solidFill>
                  <a:latin typeface="Calibri"/>
                  <a:ea typeface="Calibri"/>
                  <a:cs typeface="Calibri"/>
                  <a:sym typeface="Calibri"/>
                </a:rPr>
              </a:br>
              <a:endParaRPr dirty="0"/>
            </a:p>
          </p:txBody>
        </p:sp>
        <p:sp>
          <p:nvSpPr>
            <p:cNvPr id="189" name="Google Shape;189;p16"/>
            <p:cNvSpPr/>
            <p:nvPr/>
          </p:nvSpPr>
          <p:spPr>
            <a:xfrm>
              <a:off x="7984066" y="1554371"/>
              <a:ext cx="1285200" cy="1285200"/>
            </a:xfrm>
            <a:prstGeom prst="downArrow">
              <a:avLst>
                <a:gd name="adj1" fmla="val 55000"/>
                <a:gd name="adj2" fmla="val 45000"/>
              </a:avLst>
            </a:prstGeom>
            <a:solidFill>
              <a:srgbClr val="F7D5CB">
                <a:alpha val="89800"/>
              </a:srgbClr>
            </a:solidFill>
            <a:ln w="9525" cap="flat" cmpd="sng">
              <a:solidFill>
                <a:srgbClr val="F7D5CB">
                  <a:alpha val="89800"/>
                </a:srgb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6"/>
            <p:cNvSpPr txBox="1"/>
            <p:nvPr/>
          </p:nvSpPr>
          <p:spPr>
            <a:xfrm>
              <a:off x="8273245" y="1554371"/>
              <a:ext cx="706800" cy="967200"/>
            </a:xfrm>
            <a:prstGeom prst="rect">
              <a:avLst/>
            </a:prstGeom>
            <a:noFill/>
            <a:ln>
              <a:noFill/>
            </a:ln>
          </p:spPr>
          <p:txBody>
            <a:bodyPr spcFirstLastPara="1" wrap="square" lIns="45700" tIns="45700" rIns="45700" bIns="45700" anchor="ctr" anchorCtr="0">
              <a:noAutofit/>
            </a:bodyPr>
            <a:lstStyle/>
            <a:p>
              <a:pPr marL="0" marR="0" lvl="0" indent="0" algn="ctr" rtl="0">
                <a:lnSpc>
                  <a:spcPct val="90000"/>
                </a:lnSpc>
                <a:spcBef>
                  <a:spcPts val="0"/>
                </a:spcBef>
                <a:spcAft>
                  <a:spcPts val="0"/>
                </a:spcAft>
                <a:buClr>
                  <a:schemeClr val="dk1"/>
                </a:buClr>
                <a:buSzPts val="3600"/>
                <a:buFont typeface="Calibri"/>
                <a:buNone/>
              </a:pPr>
              <a:endParaRPr sz="3600">
                <a:solidFill>
                  <a:schemeClr val="dk1"/>
                </a:solidFill>
                <a:latin typeface="Calibri"/>
                <a:ea typeface="Calibri"/>
                <a:cs typeface="Calibri"/>
                <a:sym typeface="Calibri"/>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4"/>
        <p:cNvGrpSpPr/>
        <p:nvPr/>
      </p:nvGrpSpPr>
      <p:grpSpPr>
        <a:xfrm>
          <a:off x="0" y="0"/>
          <a:ext cx="0" cy="0"/>
          <a:chOff x="0" y="0"/>
          <a:chExt cx="0" cy="0"/>
        </a:xfrm>
      </p:grpSpPr>
      <p:sp>
        <p:nvSpPr>
          <p:cNvPr id="195" name="Google Shape;195;p17"/>
          <p:cNvSpPr txBox="1">
            <a:spLocks noGrp="1"/>
          </p:cNvSpPr>
          <p:nvPr>
            <p:ph type="title" idx="4294967295"/>
          </p:nvPr>
        </p:nvSpPr>
        <p:spPr>
          <a:xfrm>
            <a:off x="976128" y="452731"/>
            <a:ext cx="8834400" cy="13470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2800"/>
              <a:buFont typeface="Calibri"/>
              <a:buNone/>
            </a:pPr>
            <a:br>
              <a:rPr lang="en-GB" sz="2800" b="1">
                <a:latin typeface="Calibri"/>
                <a:ea typeface="Calibri"/>
                <a:cs typeface="Calibri"/>
                <a:sym typeface="Calibri"/>
              </a:rPr>
            </a:br>
            <a:br>
              <a:rPr lang="en-GB" sz="2800" b="1">
                <a:latin typeface="Calibri"/>
                <a:ea typeface="Calibri"/>
                <a:cs typeface="Calibri"/>
                <a:sym typeface="Calibri"/>
              </a:rPr>
            </a:br>
            <a:endParaRPr sz="2800" b="1">
              <a:latin typeface="Calibri"/>
              <a:ea typeface="Calibri"/>
              <a:cs typeface="Calibri"/>
              <a:sym typeface="Calibri"/>
            </a:endParaRPr>
          </a:p>
        </p:txBody>
      </p:sp>
      <p:sp>
        <p:nvSpPr>
          <p:cNvPr id="207" name="Google Shape;207;p17"/>
          <p:cNvSpPr/>
          <p:nvPr/>
        </p:nvSpPr>
        <p:spPr>
          <a:xfrm>
            <a:off x="1480457" y="452731"/>
            <a:ext cx="8247300" cy="1292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2400" b="1" dirty="0">
                <a:solidFill>
                  <a:schemeClr val="dk1"/>
                </a:solidFill>
                <a:latin typeface="Calibri"/>
                <a:ea typeface="Calibri"/>
                <a:cs typeface="Calibri"/>
                <a:sym typeface="Calibri"/>
              </a:rPr>
              <a:t>Wellbeing theory</a:t>
            </a:r>
            <a:endParaRPr dirty="0"/>
          </a:p>
          <a:p>
            <a:pPr marL="0" marR="0" lvl="0" indent="0" algn="l" rtl="0">
              <a:spcBef>
                <a:spcPts val="0"/>
              </a:spcBef>
              <a:spcAft>
                <a:spcPts val="0"/>
              </a:spcAft>
              <a:buNone/>
            </a:pPr>
            <a:br>
              <a:rPr lang="en-GB" sz="1800" b="1" dirty="0">
                <a:solidFill>
                  <a:schemeClr val="dk1"/>
                </a:solidFill>
                <a:latin typeface="Calibri"/>
                <a:ea typeface="Calibri"/>
                <a:cs typeface="Calibri"/>
                <a:sym typeface="Calibri"/>
              </a:rPr>
            </a:br>
            <a:r>
              <a:rPr lang="en-GB" sz="1800" dirty="0">
                <a:solidFill>
                  <a:schemeClr val="dk1"/>
                </a:solidFill>
                <a:latin typeface="Calibri"/>
                <a:ea typeface="Calibri"/>
                <a:cs typeface="Calibri"/>
                <a:sym typeface="Calibri"/>
              </a:rPr>
              <a:t>The well-being of women entrepreneurs is crucial for gender equality and sustainable development. However, defining wellbeing is a challenging task due to its varied interpretations and usage in different contexts, making it appear adaptable like a chameleon</a:t>
            </a:r>
            <a:br>
              <a:rPr lang="en-GB" sz="1800" dirty="0">
                <a:solidFill>
                  <a:schemeClr val="dk1"/>
                </a:solidFill>
                <a:latin typeface="Calibri"/>
                <a:ea typeface="Calibri"/>
                <a:cs typeface="Calibri"/>
                <a:sym typeface="Calibri"/>
              </a:rPr>
            </a:br>
            <a:endParaRPr sz="1800" dirty="0">
              <a:solidFill>
                <a:schemeClr val="dk1"/>
              </a:solidFill>
              <a:latin typeface="Calibri"/>
              <a:ea typeface="Calibri"/>
              <a:cs typeface="Calibri"/>
              <a:sym typeface="Calibri"/>
            </a:endParaRPr>
          </a:p>
        </p:txBody>
      </p:sp>
      <p:pic>
        <p:nvPicPr>
          <p:cNvPr id="3" name="Picture 2">
            <a:extLst>
              <a:ext uri="{FF2B5EF4-FFF2-40B4-BE49-F238E27FC236}">
                <a16:creationId xmlns:a16="http://schemas.microsoft.com/office/drawing/2014/main" id="{AA7DE444-5663-6DBF-765A-A11B5F98FB25}"/>
              </a:ext>
            </a:extLst>
          </p:cNvPr>
          <p:cNvPicPr>
            <a:picLocks noChangeAspect="1"/>
          </p:cNvPicPr>
          <p:nvPr/>
        </p:nvPicPr>
        <p:blipFill>
          <a:blip r:embed="rId3"/>
          <a:stretch>
            <a:fillRect/>
          </a:stretch>
        </p:blipFill>
        <p:spPr>
          <a:xfrm>
            <a:off x="2127951" y="2297599"/>
            <a:ext cx="6944130" cy="451336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3" name="Google Shape;213;p18"/>
          <p:cNvSpPr/>
          <p:nvPr/>
        </p:nvSpPr>
        <p:spPr>
          <a:xfrm>
            <a:off x="2293240" y="747877"/>
            <a:ext cx="85779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800" b="1" dirty="0">
                <a:solidFill>
                  <a:schemeClr val="dk1"/>
                </a:solidFill>
                <a:latin typeface="Calibri"/>
                <a:ea typeface="Calibri"/>
                <a:cs typeface="Calibri"/>
                <a:sym typeface="Calibri"/>
              </a:rPr>
              <a:t>Data structure </a:t>
            </a:r>
            <a:endParaRPr dirty="0"/>
          </a:p>
        </p:txBody>
      </p:sp>
      <p:graphicFrame>
        <p:nvGraphicFramePr>
          <p:cNvPr id="4" name="Table 3">
            <a:extLst>
              <a:ext uri="{FF2B5EF4-FFF2-40B4-BE49-F238E27FC236}">
                <a16:creationId xmlns:a16="http://schemas.microsoft.com/office/drawing/2014/main" id="{DED92D8D-C556-67AB-7A67-CFA5583F964F}"/>
              </a:ext>
            </a:extLst>
          </p:cNvPr>
          <p:cNvGraphicFramePr>
            <a:graphicFrameLocks noGrp="1"/>
          </p:cNvGraphicFramePr>
          <p:nvPr>
            <p:extLst>
              <p:ext uri="{D42A27DB-BD31-4B8C-83A1-F6EECF244321}">
                <p14:modId xmlns:p14="http://schemas.microsoft.com/office/powerpoint/2010/main" val="2640970040"/>
              </p:ext>
            </p:extLst>
          </p:nvPr>
        </p:nvGraphicFramePr>
        <p:xfrm>
          <a:off x="1412306" y="1117177"/>
          <a:ext cx="9303639" cy="4808597"/>
        </p:xfrm>
        <a:graphic>
          <a:graphicData uri="http://schemas.openxmlformats.org/drawingml/2006/table">
            <a:tbl>
              <a:tblPr>
                <a:tableStyleId>{0505E3EF-67EA-436B-97B2-0124C06EBD24}</a:tableStyleId>
              </a:tblPr>
              <a:tblGrid>
                <a:gridCol w="4338644">
                  <a:extLst>
                    <a:ext uri="{9D8B030D-6E8A-4147-A177-3AD203B41FA5}">
                      <a16:colId xmlns:a16="http://schemas.microsoft.com/office/drawing/2014/main" val="3171920316"/>
                    </a:ext>
                  </a:extLst>
                </a:gridCol>
                <a:gridCol w="1970720">
                  <a:extLst>
                    <a:ext uri="{9D8B030D-6E8A-4147-A177-3AD203B41FA5}">
                      <a16:colId xmlns:a16="http://schemas.microsoft.com/office/drawing/2014/main" val="1854208075"/>
                    </a:ext>
                  </a:extLst>
                </a:gridCol>
                <a:gridCol w="2994275">
                  <a:extLst>
                    <a:ext uri="{9D8B030D-6E8A-4147-A177-3AD203B41FA5}">
                      <a16:colId xmlns:a16="http://schemas.microsoft.com/office/drawing/2014/main" val="765606149"/>
                    </a:ext>
                  </a:extLst>
                </a:gridCol>
              </a:tblGrid>
              <a:tr h="479613">
                <a:tc>
                  <a:txBody>
                    <a:bodyPr/>
                    <a:lstStyle/>
                    <a:p>
                      <a:pPr algn="just">
                        <a:lnSpc>
                          <a:spcPct val="150000"/>
                        </a:lnSpc>
                      </a:pPr>
                      <a:r>
                        <a:rPr lang="en-GB" sz="1200" dirty="0">
                          <a:effectLst/>
                          <a:highlight>
                            <a:srgbClr val="FFFFFF"/>
                          </a:highlight>
                        </a:rPr>
                        <a:t>Main theme or 1st order code</a:t>
                      </a:r>
                      <a:endParaRPr lang="en-GB" sz="1200" dirty="0">
                        <a:effectLst/>
                        <a:latin typeface="Arial" panose="020B0604020202020204" pitchFamily="34" charset="0"/>
                        <a:ea typeface="Arial" panose="020B0604020202020204" pitchFamily="34" charset="0"/>
                      </a:endParaRPr>
                    </a:p>
                  </a:txBody>
                  <a:tcPr marL="25567" marR="25567" marT="25567" marB="25567"/>
                </a:tc>
                <a:tc>
                  <a:txBody>
                    <a:bodyPr/>
                    <a:lstStyle/>
                    <a:p>
                      <a:pPr algn="just">
                        <a:lnSpc>
                          <a:spcPct val="150000"/>
                        </a:lnSpc>
                      </a:pPr>
                      <a:r>
                        <a:rPr lang="en-GB" sz="1200">
                          <a:effectLst/>
                          <a:highlight>
                            <a:srgbClr val="FFFFFF"/>
                          </a:highlight>
                        </a:rPr>
                        <a:t>Sub-theme or 2nd order codes</a:t>
                      </a:r>
                      <a:endParaRPr lang="en-GB" sz="1200">
                        <a:effectLst/>
                        <a:latin typeface="Arial" panose="020B0604020202020204" pitchFamily="34" charset="0"/>
                        <a:ea typeface="Arial" panose="020B0604020202020204" pitchFamily="34" charset="0"/>
                      </a:endParaRPr>
                    </a:p>
                  </a:txBody>
                  <a:tcPr marL="25567" marR="25567" marT="25567" marB="25567"/>
                </a:tc>
                <a:tc>
                  <a:txBody>
                    <a:bodyPr/>
                    <a:lstStyle/>
                    <a:p>
                      <a:pPr algn="just">
                        <a:lnSpc>
                          <a:spcPct val="150000"/>
                        </a:lnSpc>
                      </a:pPr>
                      <a:r>
                        <a:rPr lang="en-GB" sz="1200">
                          <a:effectLst/>
                          <a:highlight>
                            <a:srgbClr val="FFFFFF"/>
                          </a:highlight>
                        </a:rPr>
                        <a:t>Interpretation of themes</a:t>
                      </a:r>
                      <a:endParaRPr lang="en-GB" sz="1200">
                        <a:effectLst/>
                        <a:latin typeface="Arial" panose="020B0604020202020204" pitchFamily="34" charset="0"/>
                        <a:ea typeface="Arial" panose="020B0604020202020204" pitchFamily="34" charset="0"/>
                      </a:endParaRPr>
                    </a:p>
                  </a:txBody>
                  <a:tcPr marL="25567" marR="25567" marT="25567" marB="25567"/>
                </a:tc>
                <a:extLst>
                  <a:ext uri="{0D108BD9-81ED-4DB2-BD59-A6C34878D82A}">
                    <a16:rowId xmlns:a16="http://schemas.microsoft.com/office/drawing/2014/main" val="1001731175"/>
                  </a:ext>
                </a:extLst>
              </a:tr>
              <a:tr h="479613">
                <a:tc>
                  <a:txBody>
                    <a:bodyPr/>
                    <a:lstStyle/>
                    <a:p>
                      <a:pPr algn="just">
                        <a:lnSpc>
                          <a:spcPct val="150000"/>
                        </a:lnSpc>
                      </a:pPr>
                      <a:r>
                        <a:rPr lang="en-GB" sz="1200" dirty="0">
                          <a:effectLst/>
                          <a:highlight>
                            <a:srgbClr val="FFFFFF"/>
                          </a:highlight>
                        </a:rPr>
                        <a:t>Narratives around the loss of finance caused by corruption, experienced by the entrepreneur</a:t>
                      </a:r>
                      <a:endParaRPr lang="en-GB" sz="1200" dirty="0">
                        <a:effectLst/>
                        <a:latin typeface="Arial" panose="020B0604020202020204" pitchFamily="34" charset="0"/>
                        <a:ea typeface="Arial" panose="020B0604020202020204" pitchFamily="34" charset="0"/>
                      </a:endParaRPr>
                    </a:p>
                  </a:txBody>
                  <a:tcPr marL="25567" marR="25567" marT="25567" marB="25567"/>
                </a:tc>
                <a:tc>
                  <a:txBody>
                    <a:bodyPr/>
                    <a:lstStyle/>
                    <a:p>
                      <a:pPr algn="just">
                        <a:lnSpc>
                          <a:spcPct val="150000"/>
                        </a:lnSpc>
                      </a:pPr>
                      <a:r>
                        <a:rPr lang="en-GB" sz="1200">
                          <a:effectLst/>
                          <a:highlight>
                            <a:srgbClr val="FFFFFF"/>
                          </a:highlight>
                        </a:rPr>
                        <a:t>Impact of corrupt practices</a:t>
                      </a:r>
                      <a:endParaRPr lang="en-GB" sz="1200">
                        <a:effectLst/>
                        <a:latin typeface="Arial" panose="020B0604020202020204" pitchFamily="34" charset="0"/>
                        <a:ea typeface="Arial" panose="020B0604020202020204" pitchFamily="34" charset="0"/>
                      </a:endParaRPr>
                    </a:p>
                  </a:txBody>
                  <a:tcPr marL="25567" marR="25567" marT="25567" marB="25567"/>
                </a:tc>
                <a:tc rowSpan="4">
                  <a:txBody>
                    <a:bodyPr/>
                    <a:lstStyle/>
                    <a:p>
                      <a:pPr algn="just">
                        <a:lnSpc>
                          <a:spcPct val="150000"/>
                        </a:lnSpc>
                      </a:pPr>
                      <a:r>
                        <a:rPr lang="en-GB" sz="1200" dirty="0">
                          <a:effectLst/>
                          <a:highlight>
                            <a:srgbClr val="FFFFFF"/>
                          </a:highlight>
                        </a:rPr>
                        <a:t>Systemic corruption embedded in institutions leads to stress, loss and harassment.</a:t>
                      </a:r>
                      <a:endParaRPr lang="en-GB" sz="1200" dirty="0">
                        <a:effectLst/>
                        <a:latin typeface="Arial" panose="020B0604020202020204" pitchFamily="34" charset="0"/>
                        <a:ea typeface="Arial" panose="020B0604020202020204" pitchFamily="34" charset="0"/>
                      </a:endParaRPr>
                    </a:p>
                  </a:txBody>
                  <a:tcPr marL="25567" marR="25567" marT="25567" marB="25567"/>
                </a:tc>
                <a:extLst>
                  <a:ext uri="{0D108BD9-81ED-4DB2-BD59-A6C34878D82A}">
                    <a16:rowId xmlns:a16="http://schemas.microsoft.com/office/drawing/2014/main" val="829931118"/>
                  </a:ext>
                </a:extLst>
              </a:tr>
              <a:tr h="479613">
                <a:tc>
                  <a:txBody>
                    <a:bodyPr/>
                    <a:lstStyle/>
                    <a:p>
                      <a:pPr algn="just">
                        <a:lnSpc>
                          <a:spcPct val="150000"/>
                        </a:lnSpc>
                      </a:pPr>
                      <a:r>
                        <a:rPr lang="en-GB" sz="1200" dirty="0">
                          <a:effectLst/>
                          <a:highlight>
                            <a:srgbClr val="FFFFFF"/>
                          </a:highlight>
                        </a:rPr>
                        <a:t>Narratives around the loss of finance caused due to multiple taxation demands by the entrepreneur</a:t>
                      </a:r>
                      <a:endParaRPr lang="en-GB" sz="1200" dirty="0">
                        <a:effectLst/>
                        <a:latin typeface="Arial" panose="020B0604020202020204" pitchFamily="34" charset="0"/>
                        <a:ea typeface="Arial" panose="020B0604020202020204" pitchFamily="34" charset="0"/>
                      </a:endParaRPr>
                    </a:p>
                  </a:txBody>
                  <a:tcPr marL="25567" marR="25567" marT="25567" marB="25567"/>
                </a:tc>
                <a:tc>
                  <a:txBody>
                    <a:bodyPr/>
                    <a:lstStyle/>
                    <a:p>
                      <a:pPr algn="just">
                        <a:lnSpc>
                          <a:spcPct val="150000"/>
                        </a:lnSpc>
                      </a:pPr>
                      <a:r>
                        <a:rPr lang="en-GB" sz="1200">
                          <a:effectLst/>
                          <a:highlight>
                            <a:srgbClr val="FFFFFF"/>
                          </a:highlight>
                        </a:rPr>
                        <a:t>Policy inaccuracies</a:t>
                      </a:r>
                      <a:endParaRPr lang="en-GB" sz="1200">
                        <a:effectLst/>
                        <a:latin typeface="Arial" panose="020B0604020202020204" pitchFamily="34" charset="0"/>
                        <a:ea typeface="Arial" panose="020B0604020202020204" pitchFamily="34" charset="0"/>
                      </a:endParaRPr>
                    </a:p>
                  </a:txBody>
                  <a:tcPr marL="25567" marR="25567" marT="25567" marB="25567"/>
                </a:tc>
                <a:tc vMerge="1">
                  <a:txBody>
                    <a:bodyPr/>
                    <a:lstStyle/>
                    <a:p>
                      <a:endParaRPr lang="en-GB"/>
                    </a:p>
                  </a:txBody>
                  <a:tcPr/>
                </a:tc>
                <a:extLst>
                  <a:ext uri="{0D108BD9-81ED-4DB2-BD59-A6C34878D82A}">
                    <a16:rowId xmlns:a16="http://schemas.microsoft.com/office/drawing/2014/main" val="271581524"/>
                  </a:ext>
                </a:extLst>
              </a:tr>
              <a:tr h="590063">
                <a:tc>
                  <a:txBody>
                    <a:bodyPr/>
                    <a:lstStyle/>
                    <a:p>
                      <a:pPr algn="just">
                        <a:lnSpc>
                          <a:spcPct val="150000"/>
                        </a:lnSpc>
                      </a:pPr>
                      <a:r>
                        <a:rPr lang="en-GB" sz="1200">
                          <a:effectLst/>
                          <a:highlight>
                            <a:srgbClr val="FFFFFF"/>
                          </a:highlight>
                        </a:rPr>
                        <a:t>Narratives around the need in developing relationships to help facilitate loan approvals in formal financial institutions </a:t>
                      </a:r>
                      <a:endParaRPr lang="en-GB" sz="1200">
                        <a:effectLst/>
                        <a:latin typeface="Arial" panose="020B0604020202020204" pitchFamily="34" charset="0"/>
                        <a:ea typeface="Arial" panose="020B0604020202020204" pitchFamily="34" charset="0"/>
                      </a:endParaRPr>
                    </a:p>
                  </a:txBody>
                  <a:tcPr marL="25567" marR="25567" marT="25567" marB="25567"/>
                </a:tc>
                <a:tc>
                  <a:txBody>
                    <a:bodyPr/>
                    <a:lstStyle/>
                    <a:p>
                      <a:pPr algn="just">
                        <a:lnSpc>
                          <a:spcPct val="150000"/>
                        </a:lnSpc>
                      </a:pPr>
                      <a:r>
                        <a:rPr lang="en-GB" sz="1200">
                          <a:effectLst/>
                          <a:highlight>
                            <a:srgbClr val="FFFFFF"/>
                          </a:highlight>
                        </a:rPr>
                        <a:t>Helpful Relationships or strong ties</a:t>
                      </a:r>
                      <a:endParaRPr lang="en-GB" sz="1200">
                        <a:effectLst/>
                        <a:latin typeface="Arial" panose="020B0604020202020204" pitchFamily="34" charset="0"/>
                        <a:ea typeface="Arial" panose="020B0604020202020204" pitchFamily="34" charset="0"/>
                      </a:endParaRPr>
                    </a:p>
                  </a:txBody>
                  <a:tcPr marL="25567" marR="25567" marT="25567" marB="25567"/>
                </a:tc>
                <a:tc vMerge="1">
                  <a:txBody>
                    <a:bodyPr/>
                    <a:lstStyle/>
                    <a:p>
                      <a:endParaRPr lang="en-GB"/>
                    </a:p>
                  </a:txBody>
                  <a:tcPr/>
                </a:tc>
                <a:extLst>
                  <a:ext uri="{0D108BD9-81ED-4DB2-BD59-A6C34878D82A}">
                    <a16:rowId xmlns:a16="http://schemas.microsoft.com/office/drawing/2014/main" val="3846756884"/>
                  </a:ext>
                </a:extLst>
              </a:tr>
              <a:tr h="810962">
                <a:tc>
                  <a:txBody>
                    <a:bodyPr/>
                    <a:lstStyle/>
                    <a:p>
                      <a:pPr algn="just">
                        <a:lnSpc>
                          <a:spcPct val="150000"/>
                        </a:lnSpc>
                      </a:pPr>
                      <a:r>
                        <a:rPr lang="en-GB" sz="1200">
                          <a:effectLst/>
                          <a:highlight>
                            <a:srgbClr val="FFFFFF"/>
                          </a:highlight>
                        </a:rPr>
                        <a:t>Narratives around the need in developing sexual relationships to help facilitate loan approvals in formal financial institutions </a:t>
                      </a:r>
                      <a:endParaRPr lang="en-GB" sz="1200">
                        <a:effectLst/>
                      </a:endParaRPr>
                    </a:p>
                    <a:p>
                      <a:pPr algn="just">
                        <a:lnSpc>
                          <a:spcPct val="150000"/>
                        </a:lnSpc>
                      </a:pPr>
                      <a:r>
                        <a:rPr lang="en-GB" sz="1200">
                          <a:effectLst/>
                          <a:highlight>
                            <a:srgbClr val="FFFFFF"/>
                          </a:highlight>
                        </a:rPr>
                        <a:t> </a:t>
                      </a:r>
                      <a:endParaRPr lang="en-GB" sz="1200">
                        <a:effectLst/>
                        <a:latin typeface="Arial" panose="020B0604020202020204" pitchFamily="34" charset="0"/>
                        <a:ea typeface="Arial" panose="020B0604020202020204" pitchFamily="34" charset="0"/>
                      </a:endParaRPr>
                    </a:p>
                  </a:txBody>
                  <a:tcPr marL="25567" marR="25567" marT="25567" marB="25567"/>
                </a:tc>
                <a:tc>
                  <a:txBody>
                    <a:bodyPr/>
                    <a:lstStyle/>
                    <a:p>
                      <a:pPr algn="just">
                        <a:lnSpc>
                          <a:spcPct val="150000"/>
                        </a:lnSpc>
                      </a:pPr>
                      <a:r>
                        <a:rPr lang="en-GB" sz="1200">
                          <a:effectLst/>
                          <a:highlight>
                            <a:srgbClr val="FFFFFF"/>
                          </a:highlight>
                        </a:rPr>
                        <a:t>Sexual Harassment</a:t>
                      </a:r>
                      <a:endParaRPr lang="en-GB" sz="1200">
                        <a:effectLst/>
                        <a:latin typeface="Arial" panose="020B0604020202020204" pitchFamily="34" charset="0"/>
                        <a:ea typeface="Arial" panose="020B0604020202020204" pitchFamily="34" charset="0"/>
                      </a:endParaRPr>
                    </a:p>
                  </a:txBody>
                  <a:tcPr marL="25567" marR="25567" marT="25567" marB="25567"/>
                </a:tc>
                <a:tc vMerge="1">
                  <a:txBody>
                    <a:bodyPr/>
                    <a:lstStyle/>
                    <a:p>
                      <a:endParaRPr lang="en-GB"/>
                    </a:p>
                  </a:txBody>
                  <a:tcPr/>
                </a:tc>
                <a:extLst>
                  <a:ext uri="{0D108BD9-81ED-4DB2-BD59-A6C34878D82A}">
                    <a16:rowId xmlns:a16="http://schemas.microsoft.com/office/drawing/2014/main" val="3931040319"/>
                  </a:ext>
                </a:extLst>
              </a:tr>
              <a:tr h="810962">
                <a:tc>
                  <a:txBody>
                    <a:bodyPr/>
                    <a:lstStyle/>
                    <a:p>
                      <a:pPr algn="just">
                        <a:lnSpc>
                          <a:spcPct val="150000"/>
                        </a:lnSpc>
                      </a:pPr>
                      <a:r>
                        <a:rPr lang="en-GB" sz="1200">
                          <a:effectLst/>
                          <a:highlight>
                            <a:srgbClr val="FFFFFF"/>
                          </a:highlight>
                        </a:rPr>
                        <a:t>Narratives around legislation and regulations that hinder them from growing successful businesses, therefore, encourage a feeling of despair and discrimination</a:t>
                      </a:r>
                      <a:endParaRPr lang="en-GB" sz="1200">
                        <a:effectLst/>
                        <a:latin typeface="Arial" panose="020B0604020202020204" pitchFamily="34" charset="0"/>
                        <a:ea typeface="Arial" panose="020B0604020202020204" pitchFamily="34" charset="0"/>
                      </a:endParaRPr>
                    </a:p>
                  </a:txBody>
                  <a:tcPr marL="25567" marR="25567" marT="25567" marB="25567"/>
                </a:tc>
                <a:tc>
                  <a:txBody>
                    <a:bodyPr/>
                    <a:lstStyle/>
                    <a:p>
                      <a:pPr algn="just">
                        <a:lnSpc>
                          <a:spcPct val="150000"/>
                        </a:lnSpc>
                      </a:pPr>
                      <a:r>
                        <a:rPr lang="en-GB" sz="1200">
                          <a:effectLst/>
                          <a:highlight>
                            <a:srgbClr val="FFFFFF"/>
                          </a:highlight>
                        </a:rPr>
                        <a:t>Influence of inheritance laws</a:t>
                      </a:r>
                      <a:endParaRPr lang="en-GB" sz="1200">
                        <a:effectLst/>
                        <a:latin typeface="Arial" panose="020B0604020202020204" pitchFamily="34" charset="0"/>
                        <a:ea typeface="Arial" panose="020B0604020202020204" pitchFamily="34" charset="0"/>
                      </a:endParaRPr>
                    </a:p>
                  </a:txBody>
                  <a:tcPr marL="25567" marR="25567" marT="25567" marB="25567"/>
                </a:tc>
                <a:tc rowSpan="2">
                  <a:txBody>
                    <a:bodyPr/>
                    <a:lstStyle/>
                    <a:p>
                      <a:pPr algn="just">
                        <a:lnSpc>
                          <a:spcPct val="150000"/>
                        </a:lnSpc>
                      </a:pPr>
                      <a:r>
                        <a:rPr lang="en-GB" sz="1200" dirty="0">
                          <a:effectLst/>
                          <a:highlight>
                            <a:srgbClr val="FFFFFF"/>
                          </a:highlight>
                        </a:rPr>
                        <a:t>The influence of culture leads to distrust and social isolation</a:t>
                      </a:r>
                      <a:endParaRPr lang="en-GB" sz="1200" dirty="0">
                        <a:effectLst/>
                        <a:latin typeface="Arial" panose="020B0604020202020204" pitchFamily="34" charset="0"/>
                        <a:ea typeface="Arial" panose="020B0604020202020204" pitchFamily="34" charset="0"/>
                      </a:endParaRPr>
                    </a:p>
                  </a:txBody>
                  <a:tcPr marL="25567" marR="25567" marT="25567" marB="25567"/>
                </a:tc>
                <a:extLst>
                  <a:ext uri="{0D108BD9-81ED-4DB2-BD59-A6C34878D82A}">
                    <a16:rowId xmlns:a16="http://schemas.microsoft.com/office/drawing/2014/main" val="748152889"/>
                  </a:ext>
                </a:extLst>
              </a:tr>
              <a:tr h="700512">
                <a:tc>
                  <a:txBody>
                    <a:bodyPr/>
                    <a:lstStyle/>
                    <a:p>
                      <a:pPr algn="just">
                        <a:lnSpc>
                          <a:spcPct val="150000"/>
                        </a:lnSpc>
                      </a:pPr>
                      <a:r>
                        <a:rPr lang="en-GB" sz="1200" dirty="0">
                          <a:effectLst/>
                          <a:highlight>
                            <a:srgbClr val="FFFFFF"/>
                          </a:highlight>
                        </a:rPr>
                        <a:t>Narratives around gender stereotyping in the sector of operation and in accessing business finance that limit business growth aspirations</a:t>
                      </a:r>
                      <a:endParaRPr lang="en-GB" sz="1200" dirty="0">
                        <a:effectLst/>
                        <a:latin typeface="Arial" panose="020B0604020202020204" pitchFamily="34" charset="0"/>
                        <a:ea typeface="Arial" panose="020B0604020202020204" pitchFamily="34" charset="0"/>
                      </a:endParaRPr>
                    </a:p>
                  </a:txBody>
                  <a:tcPr marL="25567" marR="25567" marT="25567" marB="25567"/>
                </a:tc>
                <a:tc>
                  <a:txBody>
                    <a:bodyPr/>
                    <a:lstStyle/>
                    <a:p>
                      <a:pPr algn="just">
                        <a:lnSpc>
                          <a:spcPct val="150000"/>
                        </a:lnSpc>
                      </a:pPr>
                      <a:r>
                        <a:rPr lang="en-GB" sz="1200" dirty="0">
                          <a:effectLst/>
                          <a:highlight>
                            <a:srgbClr val="FFFFFF"/>
                          </a:highlight>
                        </a:rPr>
                        <a:t>Gender bias and stereotyping</a:t>
                      </a:r>
                      <a:endParaRPr lang="en-GB" sz="1200" dirty="0">
                        <a:effectLst/>
                        <a:latin typeface="Arial" panose="020B0604020202020204" pitchFamily="34" charset="0"/>
                        <a:ea typeface="Arial" panose="020B0604020202020204" pitchFamily="34" charset="0"/>
                      </a:endParaRPr>
                    </a:p>
                  </a:txBody>
                  <a:tcPr marL="25567" marR="25567" marT="25567" marB="25567"/>
                </a:tc>
                <a:tc vMerge="1">
                  <a:txBody>
                    <a:bodyPr/>
                    <a:lstStyle/>
                    <a:p>
                      <a:endParaRPr lang="en-GB"/>
                    </a:p>
                  </a:txBody>
                  <a:tcPr/>
                </a:tc>
                <a:extLst>
                  <a:ext uri="{0D108BD9-81ED-4DB2-BD59-A6C34878D82A}">
                    <a16:rowId xmlns:a16="http://schemas.microsoft.com/office/drawing/2014/main" val="1087663816"/>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EB9C21-5326-77CC-84C8-59C6E90B8AC1}"/>
              </a:ext>
            </a:extLst>
          </p:cNvPr>
          <p:cNvSpPr>
            <a:spLocks noGrp="1"/>
          </p:cNvSpPr>
          <p:nvPr>
            <p:ph type="title"/>
          </p:nvPr>
        </p:nvSpPr>
        <p:spPr>
          <a:xfrm>
            <a:off x="586478" y="1683756"/>
            <a:ext cx="3115265" cy="2396359"/>
          </a:xfrm>
        </p:spPr>
        <p:txBody>
          <a:bodyPr anchor="b">
            <a:normAutofit/>
          </a:bodyPr>
          <a:lstStyle/>
          <a:p>
            <a:pPr algn="r"/>
            <a:r>
              <a:rPr kumimoji="0" lang="en-GB" sz="4000" b="0" i="0" u="none" strike="noStrike" kern="0" cap="none" spc="0" normalizeH="0" baseline="0" noProof="0">
                <a:ln>
                  <a:noFill/>
                </a:ln>
                <a:solidFill>
                  <a:srgbClr val="FFFFFF"/>
                </a:solidFill>
                <a:effectLst/>
                <a:uLnTx/>
                <a:uFillTx/>
                <a:latin typeface="Calibri"/>
                <a:cs typeface="Calibri"/>
                <a:sym typeface="Calibri"/>
              </a:rPr>
              <a:t>Research Sample</a:t>
            </a:r>
            <a:endParaRPr lang="en-GB" sz="4000">
              <a:solidFill>
                <a:srgbClr val="FFFFFF"/>
              </a:solidFill>
            </a:endParaRPr>
          </a:p>
        </p:txBody>
      </p:sp>
      <p:graphicFrame>
        <p:nvGraphicFramePr>
          <p:cNvPr id="5" name="Text Placeholder 2">
            <a:extLst>
              <a:ext uri="{FF2B5EF4-FFF2-40B4-BE49-F238E27FC236}">
                <a16:creationId xmlns:a16="http://schemas.microsoft.com/office/drawing/2014/main" id="{FA29CA94-1027-C49A-05E4-77948B3FEB6D}"/>
              </a:ext>
            </a:extLst>
          </p:cNvPr>
          <p:cNvGraphicFramePr/>
          <p:nvPr>
            <p:extLst>
              <p:ext uri="{D42A27DB-BD31-4B8C-83A1-F6EECF244321}">
                <p14:modId xmlns:p14="http://schemas.microsoft.com/office/powerpoint/2010/main" val="3757841234"/>
              </p:ext>
            </p:extLst>
          </p:nvPr>
        </p:nvGraphicFramePr>
        <p:xfrm>
          <a:off x="4905052" y="750440"/>
          <a:ext cx="7095164"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7118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533831-A989-52FE-2A15-DF319F6393F4}"/>
              </a:ext>
            </a:extLst>
          </p:cNvPr>
          <p:cNvSpPr>
            <a:spLocks noGrp="1"/>
          </p:cNvSpPr>
          <p:nvPr>
            <p:ph type="title"/>
          </p:nvPr>
        </p:nvSpPr>
        <p:spPr>
          <a:xfrm>
            <a:off x="761803" y="350196"/>
            <a:ext cx="4646904" cy="1624520"/>
          </a:xfrm>
        </p:spPr>
        <p:txBody>
          <a:bodyPr anchor="ctr">
            <a:normAutofit/>
          </a:bodyPr>
          <a:lstStyle/>
          <a:p>
            <a:r>
              <a:rPr lang="en-GB" sz="4000" dirty="0"/>
              <a:t>Result and Findings</a:t>
            </a:r>
          </a:p>
        </p:txBody>
      </p:sp>
      <p:sp>
        <p:nvSpPr>
          <p:cNvPr id="3" name="Text Placeholder 2">
            <a:extLst>
              <a:ext uri="{FF2B5EF4-FFF2-40B4-BE49-F238E27FC236}">
                <a16:creationId xmlns:a16="http://schemas.microsoft.com/office/drawing/2014/main" id="{A4509DD5-21A5-2AC1-B830-7261F0D1767A}"/>
              </a:ext>
            </a:extLst>
          </p:cNvPr>
          <p:cNvSpPr>
            <a:spLocks noGrp="1"/>
          </p:cNvSpPr>
          <p:nvPr>
            <p:ph type="body" idx="1"/>
          </p:nvPr>
        </p:nvSpPr>
        <p:spPr>
          <a:xfrm>
            <a:off x="761802" y="2743200"/>
            <a:ext cx="4646905" cy="3613149"/>
          </a:xfrm>
        </p:spPr>
        <p:txBody>
          <a:bodyPr anchor="ctr">
            <a:normAutofit/>
          </a:bodyPr>
          <a:lstStyle/>
          <a:p>
            <a:pPr marL="114300" indent="0">
              <a:buNone/>
            </a:pPr>
            <a:r>
              <a:rPr lang="en-GB" sz="1800" dirty="0">
                <a:effectLst/>
                <a:highlight>
                  <a:srgbClr val="FFFFFF"/>
                </a:highlight>
                <a:latin typeface="Times New Roman" panose="02020603050405020304" pitchFamily="18" charset="0"/>
                <a:ea typeface="Times New Roman" panose="02020603050405020304" pitchFamily="18" charset="0"/>
              </a:rPr>
              <a:t>Findings suggest that both male and female entrepreneurs faced the dilemma of </a:t>
            </a:r>
            <a:r>
              <a:rPr lang="en-GB" sz="1800" b="1" i="1" dirty="0">
                <a:effectLst/>
                <a:highlight>
                  <a:srgbClr val="FFFFFF"/>
                </a:highlight>
                <a:latin typeface="Times New Roman" panose="02020603050405020304" pitchFamily="18" charset="0"/>
                <a:ea typeface="Times New Roman" panose="02020603050405020304" pitchFamily="18" charset="0"/>
              </a:rPr>
              <a:t>systemic corruption embedded in institutions</a:t>
            </a:r>
            <a:r>
              <a:rPr lang="en-GB" sz="1800" dirty="0">
                <a:effectLst/>
                <a:highlight>
                  <a:srgbClr val="FFFFFF"/>
                </a:highlight>
                <a:latin typeface="Times New Roman" panose="02020603050405020304" pitchFamily="18" charset="0"/>
                <a:ea typeface="Times New Roman" panose="02020603050405020304" pitchFamily="18" charset="0"/>
              </a:rPr>
              <a:t> quite similarly.</a:t>
            </a:r>
          </a:p>
          <a:p>
            <a:pPr marL="114300" indent="0">
              <a:buNone/>
            </a:pPr>
            <a:endParaRPr lang="en-GB" sz="1800" dirty="0">
              <a:highlight>
                <a:srgbClr val="FFFFFF"/>
              </a:highlight>
              <a:latin typeface="Times New Roman" panose="02020603050405020304" pitchFamily="18" charset="0"/>
              <a:ea typeface="Times New Roman" panose="02020603050405020304" pitchFamily="18" charset="0"/>
            </a:endParaRPr>
          </a:p>
          <a:p>
            <a:pPr marL="114300" indent="0">
              <a:buNone/>
            </a:pPr>
            <a:r>
              <a:rPr lang="en-GB" sz="1800" dirty="0">
                <a:effectLst/>
                <a:highlight>
                  <a:srgbClr val="FFFFFF"/>
                </a:highlight>
                <a:latin typeface="Times New Roman" panose="02020603050405020304" pitchFamily="18" charset="0"/>
                <a:ea typeface="Times New Roman" panose="02020603050405020304" pitchFamily="18" charset="0"/>
              </a:rPr>
              <a:t>In contrast, both males and females have different experiences of </a:t>
            </a:r>
            <a:r>
              <a:rPr lang="en-GB" sz="1800" b="1" i="1" dirty="0">
                <a:effectLst/>
                <a:highlight>
                  <a:srgbClr val="FFFFFF"/>
                </a:highlight>
                <a:latin typeface="Times New Roman" panose="02020603050405020304" pitchFamily="18" charset="0"/>
                <a:ea typeface="Times New Roman" panose="02020603050405020304" pitchFamily="18" charset="0"/>
              </a:rPr>
              <a:t>the Influence of socio-cultural practices</a:t>
            </a:r>
            <a:r>
              <a:rPr lang="en-GB" sz="1800" dirty="0">
                <a:effectLst/>
                <a:highlight>
                  <a:srgbClr val="FFFFFF"/>
                </a:highlight>
                <a:latin typeface="Times New Roman" panose="02020603050405020304" pitchFamily="18" charset="0"/>
                <a:ea typeface="Times New Roman" panose="02020603050405020304" pitchFamily="18" charset="0"/>
              </a:rPr>
              <a:t> on how they ‘do’ entrepreneurship that continuously forces the females to feel disadvantaged, social isolation and distrust thereby making them experience the darker side of entrepreneurship.</a:t>
            </a:r>
            <a:endParaRPr lang="en-GB" sz="1800" dirty="0"/>
          </a:p>
        </p:txBody>
      </p:sp>
      <p:pic>
        <p:nvPicPr>
          <p:cNvPr id="5" name="Picture 4" descr="Red toy person in front of two lines of white figures">
            <a:extLst>
              <a:ext uri="{FF2B5EF4-FFF2-40B4-BE49-F238E27FC236}">
                <a16:creationId xmlns:a16="http://schemas.microsoft.com/office/drawing/2014/main" id="{9DB2BA79-6F4E-3F30-A3FF-B229CCF27709}"/>
              </a:ext>
            </a:extLst>
          </p:cNvPr>
          <p:cNvPicPr>
            <a:picLocks noChangeAspect="1"/>
          </p:cNvPicPr>
          <p:nvPr/>
        </p:nvPicPr>
        <p:blipFill>
          <a:blip r:embed="rId2"/>
          <a:srcRect l="22673" r="18817"/>
          <a:stretch/>
        </p:blipFill>
        <p:spPr>
          <a:xfrm>
            <a:off x="6096000" y="1"/>
            <a:ext cx="6102825" cy="6858000"/>
          </a:xfrm>
          <a:prstGeom prst="rect">
            <a:avLst/>
          </a:prstGeom>
        </p:spPr>
      </p:pic>
    </p:spTree>
    <p:extLst>
      <p:ext uri="{BB962C8B-B14F-4D97-AF65-F5344CB8AC3E}">
        <p14:creationId xmlns:p14="http://schemas.microsoft.com/office/powerpoint/2010/main" val="1315030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5"/>
        <p:cNvGrpSpPr/>
        <p:nvPr/>
      </p:nvGrpSpPr>
      <p:grpSpPr>
        <a:xfrm>
          <a:off x="0" y="0"/>
          <a:ext cx="0" cy="0"/>
          <a:chOff x="0" y="0"/>
          <a:chExt cx="0" cy="0"/>
        </a:xfrm>
      </p:grpSpPr>
      <p:sp>
        <p:nvSpPr>
          <p:cNvPr id="236" name="Google Shape;236;p21"/>
          <p:cNvSpPr/>
          <p:nvPr/>
        </p:nvSpPr>
        <p:spPr>
          <a:xfrm>
            <a:off x="-1" y="0"/>
            <a:ext cx="5093100"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7" name="Google Shape;237;p21"/>
          <p:cNvSpPr txBox="1">
            <a:spLocks noGrp="1"/>
          </p:cNvSpPr>
          <p:nvPr>
            <p:ph type="title"/>
          </p:nvPr>
        </p:nvSpPr>
        <p:spPr>
          <a:xfrm>
            <a:off x="524741" y="620392"/>
            <a:ext cx="3808200" cy="5504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6000"/>
              <a:buFont typeface="Calibri"/>
              <a:buNone/>
            </a:pPr>
            <a:r>
              <a:rPr lang="en-GB" sz="4000" dirty="0">
                <a:solidFill>
                  <a:schemeClr val="lt1"/>
                </a:solidFill>
              </a:rPr>
              <a:t>Power Quotes:</a:t>
            </a:r>
            <a:br>
              <a:rPr lang="en-GB" sz="4000" dirty="0">
                <a:solidFill>
                  <a:schemeClr val="lt1"/>
                </a:solidFill>
              </a:rPr>
            </a:br>
            <a:r>
              <a:rPr lang="en-GB" sz="4000" dirty="0">
                <a:solidFill>
                  <a:schemeClr val="lt1"/>
                </a:solidFill>
              </a:rPr>
              <a:t>systemic corruption embedded in institutions </a:t>
            </a:r>
            <a:br>
              <a:rPr lang="en-GB" sz="6000" dirty="0">
                <a:solidFill>
                  <a:schemeClr val="lt1"/>
                </a:solidFill>
              </a:rPr>
            </a:br>
            <a:endParaRPr dirty="0"/>
          </a:p>
        </p:txBody>
      </p:sp>
      <p:grpSp>
        <p:nvGrpSpPr>
          <p:cNvPr id="238" name="Google Shape;238;p21"/>
          <p:cNvGrpSpPr/>
          <p:nvPr/>
        </p:nvGrpSpPr>
        <p:grpSpPr>
          <a:xfrm>
            <a:off x="5468389" y="462231"/>
            <a:ext cx="6263700" cy="5969391"/>
            <a:chOff x="0" y="128402"/>
            <a:chExt cx="6263700" cy="3961781"/>
          </a:xfrm>
        </p:grpSpPr>
        <p:sp>
          <p:nvSpPr>
            <p:cNvPr id="239" name="Google Shape;239;p21"/>
            <p:cNvSpPr/>
            <p:nvPr/>
          </p:nvSpPr>
          <p:spPr>
            <a:xfrm>
              <a:off x="0" y="128402"/>
              <a:ext cx="6263700" cy="1953600"/>
            </a:xfrm>
            <a:prstGeom prst="roundRect">
              <a:avLst>
                <a:gd name="adj" fmla="val 16667"/>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1"/>
            <p:cNvSpPr txBox="1"/>
            <p:nvPr/>
          </p:nvSpPr>
          <p:spPr>
            <a:xfrm>
              <a:off x="95360" y="223762"/>
              <a:ext cx="6072900" cy="1762800"/>
            </a:xfrm>
            <a:prstGeom prst="rect">
              <a:avLst/>
            </a:prstGeom>
            <a:noFill/>
            <a:ln>
              <a:noFill/>
            </a:ln>
          </p:spPr>
          <p:txBody>
            <a:bodyPr spcFirstLastPara="1" wrap="square" lIns="72375" tIns="72375" rIns="72375" bIns="72375" anchor="ctr" anchorCtr="0">
              <a:noAutofit/>
            </a:bodyPr>
            <a:lstStyle/>
            <a:p>
              <a:pPr marL="0" marR="0" lvl="0" indent="0" algn="l" rtl="0">
                <a:lnSpc>
                  <a:spcPct val="90000"/>
                </a:lnSpc>
                <a:spcBef>
                  <a:spcPts val="0"/>
                </a:spcBef>
                <a:spcAft>
                  <a:spcPts val="0"/>
                </a:spcAft>
                <a:buClr>
                  <a:schemeClr val="lt1"/>
                </a:buClr>
                <a:buSzPts val="1900"/>
                <a:buFont typeface="Calibri"/>
                <a:buNone/>
              </a:pPr>
              <a:r>
                <a:rPr lang="en-GB" sz="1900" i="1" dirty="0">
                  <a:solidFill>
                    <a:schemeClr val="lt1"/>
                  </a:solidFill>
                  <a:latin typeface="Calibri"/>
                  <a:ea typeface="Calibri"/>
                  <a:cs typeface="Calibri"/>
                  <a:sym typeface="Calibri"/>
                </a:rPr>
                <a:t>Well, it's really challenging, that's very obvious, you know, because the system is really not working honestly. Corruption is everywhere, you have to pay to get your way up there, so these are most of the challenges and others which of course, are caused by corruption: a lack of enabling environment…</a:t>
              </a:r>
              <a:r>
                <a:rPr lang="en-GB" sz="1900" i="1" dirty="0" err="1">
                  <a:solidFill>
                    <a:schemeClr val="lt1"/>
                  </a:solidFill>
                  <a:latin typeface="Calibri"/>
                  <a:ea typeface="Calibri"/>
                  <a:cs typeface="Calibri"/>
                  <a:sym typeface="Calibri"/>
                </a:rPr>
                <a:t>Okon</a:t>
              </a:r>
              <a:r>
                <a:rPr lang="en-GB" sz="1900" i="1" dirty="0">
                  <a:solidFill>
                    <a:schemeClr val="lt1"/>
                  </a:solidFill>
                  <a:latin typeface="Calibri"/>
                  <a:ea typeface="Calibri"/>
                  <a:cs typeface="Calibri"/>
                  <a:sym typeface="Calibri"/>
                </a:rPr>
                <a:t> (male entrepreneur)</a:t>
              </a:r>
              <a:endParaRPr sz="1900" dirty="0">
                <a:solidFill>
                  <a:schemeClr val="lt1"/>
                </a:solidFill>
                <a:latin typeface="Calibri"/>
                <a:ea typeface="Calibri"/>
                <a:cs typeface="Calibri"/>
                <a:sym typeface="Calibri"/>
              </a:endParaRPr>
            </a:p>
          </p:txBody>
        </p:sp>
        <p:sp>
          <p:nvSpPr>
            <p:cNvPr id="241" name="Google Shape;241;p21"/>
            <p:cNvSpPr/>
            <p:nvPr/>
          </p:nvSpPr>
          <p:spPr>
            <a:xfrm>
              <a:off x="0" y="2136583"/>
              <a:ext cx="6263700" cy="1953600"/>
            </a:xfrm>
            <a:prstGeom prst="roundRect">
              <a:avLst>
                <a:gd name="adj" fmla="val 16667"/>
              </a:avLst>
            </a:prstGeom>
            <a:solidFill>
              <a:srgbClr val="4CC38C"/>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1"/>
            <p:cNvSpPr txBox="1"/>
            <p:nvPr/>
          </p:nvSpPr>
          <p:spPr>
            <a:xfrm>
              <a:off x="95360" y="2231943"/>
              <a:ext cx="6072900" cy="1762800"/>
            </a:xfrm>
            <a:prstGeom prst="rect">
              <a:avLst/>
            </a:prstGeom>
            <a:noFill/>
            <a:ln>
              <a:noFill/>
            </a:ln>
          </p:spPr>
          <p:txBody>
            <a:bodyPr spcFirstLastPara="1" wrap="square" lIns="72375" tIns="72375" rIns="72375" bIns="72375" anchor="ctr" anchorCtr="0">
              <a:noAutofit/>
            </a:bodyPr>
            <a:lstStyle/>
            <a:p>
              <a:pPr marL="0" marR="0" lvl="0" indent="0" algn="l" rtl="0">
                <a:lnSpc>
                  <a:spcPct val="90000"/>
                </a:lnSpc>
                <a:spcBef>
                  <a:spcPts val="0"/>
                </a:spcBef>
                <a:spcAft>
                  <a:spcPts val="0"/>
                </a:spcAft>
                <a:buClr>
                  <a:schemeClr val="lt1"/>
                </a:buClr>
                <a:buSzPts val="1900"/>
                <a:buFont typeface="Calibri"/>
                <a:buNone/>
              </a:pPr>
              <a:endParaRPr lang="en-GB" sz="1900" i="1" dirty="0">
                <a:solidFill>
                  <a:schemeClr val="lt1"/>
                </a:solidFill>
                <a:latin typeface="Calibri"/>
                <a:ea typeface="Calibri"/>
                <a:cs typeface="Calibri"/>
                <a:sym typeface="Calibri"/>
              </a:endParaRPr>
            </a:p>
            <a:p>
              <a:pPr marL="0" marR="0" lvl="0" indent="0" algn="l" rtl="0">
                <a:lnSpc>
                  <a:spcPct val="90000"/>
                </a:lnSpc>
                <a:spcBef>
                  <a:spcPts val="0"/>
                </a:spcBef>
                <a:spcAft>
                  <a:spcPts val="0"/>
                </a:spcAft>
                <a:buClr>
                  <a:schemeClr val="lt1"/>
                </a:buClr>
                <a:buSzPts val="1900"/>
                <a:buFont typeface="Calibri"/>
                <a:buNone/>
              </a:pPr>
              <a:r>
                <a:rPr lang="en-GB" sz="1900" i="1" dirty="0">
                  <a:solidFill>
                    <a:schemeClr val="lt1"/>
                  </a:solidFill>
                  <a:latin typeface="Calibri"/>
                  <a:ea typeface="Calibri"/>
                  <a:cs typeface="Calibri"/>
                  <a:sym typeface="Calibri"/>
                </a:rPr>
                <a:t>…and yeah, I mean some government rules from government laws and regulations make it just really difficult to run smoothly so you are paying multiple taxation to every arm of the government that could really be a pain in the neck...Chi (female entrepreneur)</a:t>
              </a:r>
            </a:p>
          </p:txBody>
        </p:sp>
      </p:gr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TotalTime>
  <Words>888</Words>
  <Application>Microsoft Office PowerPoint</Application>
  <PresentationFormat>Widescreen</PresentationFormat>
  <Paragraphs>68</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EB Garamond</vt:lpstr>
      <vt:lpstr>Times New Roman</vt:lpstr>
      <vt:lpstr>Office Theme</vt:lpstr>
      <vt:lpstr>UNCOVERING THE DARKSIDE OF ENTREPRENEURSHIP IN NIGERIA, THROUGH A GENDERED LENS</vt:lpstr>
      <vt:lpstr>Background 1</vt:lpstr>
      <vt:lpstr>Background 2</vt:lpstr>
      <vt:lpstr>Aim/Objectives/research questions</vt:lpstr>
      <vt:lpstr>  </vt:lpstr>
      <vt:lpstr>PowerPoint Presentation</vt:lpstr>
      <vt:lpstr>Research Sample</vt:lpstr>
      <vt:lpstr>Result and Findings</vt:lpstr>
      <vt:lpstr>Power Quotes: systemic corruption embedded in institutions  </vt:lpstr>
      <vt:lpstr>Power Quotes: the Influence of socio-cultural practices</vt:lpstr>
      <vt:lpstr>Contribution to research and practice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Entrepreneurial Learning in Informal Apprenticeship Programmes: Exploring the Learning Process of the Igbo Apprenticeship System (IAS) in Nigeria</dc:title>
  <dc:creator>Leah Morrison (lib)</dc:creator>
  <cp:lastModifiedBy>Leah Morrison (lib)</cp:lastModifiedBy>
  <cp:revision>14</cp:revision>
  <dcterms:modified xsi:type="dcterms:W3CDTF">2024-09-05T10:13:39Z</dcterms:modified>
</cp:coreProperties>
</file>