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327" r:id="rId2"/>
    <p:sldId id="345" r:id="rId3"/>
    <p:sldId id="350" r:id="rId4"/>
    <p:sldId id="353" r:id="rId5"/>
    <p:sldId id="352" r:id="rId6"/>
    <p:sldId id="351" r:id="rId7"/>
    <p:sldId id="34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16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D739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7-4A38-B24C-0CEC5ABFDA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8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77-4A38-B24C-0CEC5ABFDA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9C85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77-4A38-B24C-0CEC5ABFD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2759216"/>
        <c:axId val="-2042956128"/>
      </c:barChart>
      <c:catAx>
        <c:axId val="-204275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956128"/>
        <c:crosses val="autoZero"/>
        <c:auto val="1"/>
        <c:lblAlgn val="ctr"/>
        <c:lblOffset val="100"/>
        <c:noMultiLvlLbl val="0"/>
      </c:catAx>
      <c:valAx>
        <c:axId val="-204295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75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B0C4D-C709-4047-801A-D0AB0641456E}" type="doc">
      <dgm:prSet loTypeId="urn:microsoft.com/office/officeart/2008/layout/LinedLis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0FAB1EC-C2CA-435B-B6D1-7E88B02B16CA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Definition?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Combining knowledge, methods, and perspectives from different disciplines to address complex problems.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95A36-1BD4-49C7-9F53-095685E906A7}" type="parTrans" cxnId="{6B51CDCC-0C33-4919-8200-7607853B19E3}">
      <dgm:prSet/>
      <dgm:spPr/>
      <dgm:t>
        <a:bodyPr/>
        <a:lstStyle/>
        <a:p>
          <a:endParaRPr lang="en-US"/>
        </a:p>
      </dgm:t>
    </dgm:pt>
    <dgm:pt modelId="{7A68EF95-3642-4DA6-8EB6-6ADCB37CEF74}" type="sibTrans" cxnId="{6B51CDCC-0C33-4919-8200-7607853B19E3}">
      <dgm:prSet/>
      <dgm:spPr/>
      <dgm:t>
        <a:bodyPr/>
        <a:lstStyle/>
        <a:p>
          <a:endParaRPr lang="en-US"/>
        </a:p>
      </dgm:t>
    </dgm:pt>
    <dgm:pt modelId="{2B0C2936-0C17-4D6F-9295-261CFB0536B3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Current societal challenges require an </a:t>
          </a:r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intersection of 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disciplines and  </a:t>
          </a:r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integrated 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solutions. However, numerous challenges exist.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24F1C9-9859-442D-AECD-71D11B001477}" type="parTrans" cxnId="{FFD310E0-E1DE-44FB-A275-0A0BC633634A}">
      <dgm:prSet/>
      <dgm:spPr/>
      <dgm:t>
        <a:bodyPr/>
        <a:lstStyle/>
        <a:p>
          <a:endParaRPr lang="en-US"/>
        </a:p>
      </dgm:t>
    </dgm:pt>
    <dgm:pt modelId="{1B3316AC-90FE-41D6-AD57-A60CCB3C92F3}" type="sibTrans" cxnId="{FFD310E0-E1DE-44FB-A275-0A0BC633634A}">
      <dgm:prSet/>
      <dgm:spPr/>
      <dgm:t>
        <a:bodyPr/>
        <a:lstStyle/>
        <a:p>
          <a:endParaRPr lang="en-US"/>
        </a:p>
      </dgm:t>
    </dgm:pt>
    <dgm:pt modelId="{52C5BC24-275B-4F29-8DA0-1DDC0FA088B2}" type="pres">
      <dgm:prSet presAssocID="{77EB0C4D-C709-4047-801A-D0AB0641456E}" presName="vert0" presStyleCnt="0">
        <dgm:presLayoutVars>
          <dgm:dir/>
          <dgm:animOne val="branch"/>
          <dgm:animLvl val="lvl"/>
        </dgm:presLayoutVars>
      </dgm:prSet>
      <dgm:spPr/>
    </dgm:pt>
    <dgm:pt modelId="{9A6C9A33-0C53-42A5-8383-085178F8FF84}" type="pres">
      <dgm:prSet presAssocID="{80FAB1EC-C2CA-435B-B6D1-7E88B02B16CA}" presName="thickLine" presStyleLbl="alignNode1" presStyleIdx="0" presStyleCnt="2"/>
      <dgm:spPr/>
    </dgm:pt>
    <dgm:pt modelId="{91BA65D3-5074-4B6B-85B6-DD02D840A806}" type="pres">
      <dgm:prSet presAssocID="{80FAB1EC-C2CA-435B-B6D1-7E88B02B16CA}" presName="horz1" presStyleCnt="0"/>
      <dgm:spPr/>
    </dgm:pt>
    <dgm:pt modelId="{265AD507-979D-4F3D-9E09-AA245153F8E4}" type="pres">
      <dgm:prSet presAssocID="{80FAB1EC-C2CA-435B-B6D1-7E88B02B16CA}" presName="tx1" presStyleLbl="revTx" presStyleIdx="0" presStyleCnt="2"/>
      <dgm:spPr/>
    </dgm:pt>
    <dgm:pt modelId="{0921799F-E66C-41A5-BA03-5A79116FACD5}" type="pres">
      <dgm:prSet presAssocID="{80FAB1EC-C2CA-435B-B6D1-7E88B02B16CA}" presName="vert1" presStyleCnt="0"/>
      <dgm:spPr/>
    </dgm:pt>
    <dgm:pt modelId="{4EE99EFA-85AD-4AB2-97F9-E7A5F7DD3933}" type="pres">
      <dgm:prSet presAssocID="{2B0C2936-0C17-4D6F-9295-261CFB0536B3}" presName="thickLine" presStyleLbl="alignNode1" presStyleIdx="1" presStyleCnt="2"/>
      <dgm:spPr/>
    </dgm:pt>
    <dgm:pt modelId="{B1C91FF9-68D3-479B-B950-896B84F92DB4}" type="pres">
      <dgm:prSet presAssocID="{2B0C2936-0C17-4D6F-9295-261CFB0536B3}" presName="horz1" presStyleCnt="0"/>
      <dgm:spPr/>
    </dgm:pt>
    <dgm:pt modelId="{C754CDC1-FC2A-4499-9BAC-61CCF312B091}" type="pres">
      <dgm:prSet presAssocID="{2B0C2936-0C17-4D6F-9295-261CFB0536B3}" presName="tx1" presStyleLbl="revTx" presStyleIdx="1" presStyleCnt="2"/>
      <dgm:spPr/>
    </dgm:pt>
    <dgm:pt modelId="{C967730D-7630-40BF-B0B8-1AD6AEB55B9C}" type="pres">
      <dgm:prSet presAssocID="{2B0C2936-0C17-4D6F-9295-261CFB0536B3}" presName="vert1" presStyleCnt="0"/>
      <dgm:spPr/>
    </dgm:pt>
  </dgm:ptLst>
  <dgm:cxnLst>
    <dgm:cxn modelId="{47846D19-B201-4F9D-AE29-9043A00B197D}" type="presOf" srcId="{2B0C2936-0C17-4D6F-9295-261CFB0536B3}" destId="{C754CDC1-FC2A-4499-9BAC-61CCF312B091}" srcOrd="0" destOrd="0" presId="urn:microsoft.com/office/officeart/2008/layout/LinedList"/>
    <dgm:cxn modelId="{6C79F849-8ED2-4402-8CFC-F7EA1C8EE1C2}" type="presOf" srcId="{77EB0C4D-C709-4047-801A-D0AB0641456E}" destId="{52C5BC24-275B-4F29-8DA0-1DDC0FA088B2}" srcOrd="0" destOrd="0" presId="urn:microsoft.com/office/officeart/2008/layout/LinedList"/>
    <dgm:cxn modelId="{7FC0C2BF-E962-4B06-AFA0-3A21CD5FA1B3}" type="presOf" srcId="{80FAB1EC-C2CA-435B-B6D1-7E88B02B16CA}" destId="{265AD507-979D-4F3D-9E09-AA245153F8E4}" srcOrd="0" destOrd="0" presId="urn:microsoft.com/office/officeart/2008/layout/LinedList"/>
    <dgm:cxn modelId="{6B51CDCC-0C33-4919-8200-7607853B19E3}" srcId="{77EB0C4D-C709-4047-801A-D0AB0641456E}" destId="{80FAB1EC-C2CA-435B-B6D1-7E88B02B16CA}" srcOrd="0" destOrd="0" parTransId="{D7E95A36-1BD4-49C7-9F53-095685E906A7}" sibTransId="{7A68EF95-3642-4DA6-8EB6-6ADCB37CEF74}"/>
    <dgm:cxn modelId="{FFD310E0-E1DE-44FB-A275-0A0BC633634A}" srcId="{77EB0C4D-C709-4047-801A-D0AB0641456E}" destId="{2B0C2936-0C17-4D6F-9295-261CFB0536B3}" srcOrd="1" destOrd="0" parTransId="{2324F1C9-9859-442D-AECD-71D11B001477}" sibTransId="{1B3316AC-90FE-41D6-AD57-A60CCB3C92F3}"/>
    <dgm:cxn modelId="{B4B7D66A-06BF-4082-A461-B0ACD8ECBEF8}" type="presParOf" srcId="{52C5BC24-275B-4F29-8DA0-1DDC0FA088B2}" destId="{9A6C9A33-0C53-42A5-8383-085178F8FF84}" srcOrd="0" destOrd="0" presId="urn:microsoft.com/office/officeart/2008/layout/LinedList"/>
    <dgm:cxn modelId="{4A0132DA-48C0-4ABE-9F28-462B4CF31935}" type="presParOf" srcId="{52C5BC24-275B-4F29-8DA0-1DDC0FA088B2}" destId="{91BA65D3-5074-4B6B-85B6-DD02D840A806}" srcOrd="1" destOrd="0" presId="urn:microsoft.com/office/officeart/2008/layout/LinedList"/>
    <dgm:cxn modelId="{5EF5AC82-2436-44FB-B72D-BA1EC8F34878}" type="presParOf" srcId="{91BA65D3-5074-4B6B-85B6-DD02D840A806}" destId="{265AD507-979D-4F3D-9E09-AA245153F8E4}" srcOrd="0" destOrd="0" presId="urn:microsoft.com/office/officeart/2008/layout/LinedList"/>
    <dgm:cxn modelId="{023D1270-794E-480E-9B92-6D366C642309}" type="presParOf" srcId="{91BA65D3-5074-4B6B-85B6-DD02D840A806}" destId="{0921799F-E66C-41A5-BA03-5A79116FACD5}" srcOrd="1" destOrd="0" presId="urn:microsoft.com/office/officeart/2008/layout/LinedList"/>
    <dgm:cxn modelId="{1470A704-E224-464D-B349-793D2370F568}" type="presParOf" srcId="{52C5BC24-275B-4F29-8DA0-1DDC0FA088B2}" destId="{4EE99EFA-85AD-4AB2-97F9-E7A5F7DD3933}" srcOrd="2" destOrd="0" presId="urn:microsoft.com/office/officeart/2008/layout/LinedList"/>
    <dgm:cxn modelId="{EFD778C6-A9B5-464D-ACEE-7E8C9CA2C979}" type="presParOf" srcId="{52C5BC24-275B-4F29-8DA0-1DDC0FA088B2}" destId="{B1C91FF9-68D3-479B-B950-896B84F92DB4}" srcOrd="3" destOrd="0" presId="urn:microsoft.com/office/officeart/2008/layout/LinedList"/>
    <dgm:cxn modelId="{BE52A922-CA7A-40D9-AB1F-F6214D472D6F}" type="presParOf" srcId="{B1C91FF9-68D3-479B-B950-896B84F92DB4}" destId="{C754CDC1-FC2A-4499-9BAC-61CCF312B091}" srcOrd="0" destOrd="0" presId="urn:microsoft.com/office/officeart/2008/layout/LinedList"/>
    <dgm:cxn modelId="{FEBEE8C3-290D-4C04-9F63-4E931882B2BB}" type="presParOf" srcId="{B1C91FF9-68D3-479B-B950-896B84F92DB4}" destId="{C967730D-7630-40BF-B0B8-1AD6AEB55B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E5DB-CEB4-40DA-98CF-94C242C1BED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BA07E4-2211-40F1-A4BD-45DC068E447D}">
      <dgm:prSet/>
      <dgm:spPr/>
      <dgm:t>
        <a:bodyPr/>
        <a:lstStyle/>
        <a:p>
          <a:r>
            <a:rPr lang="en-GB" dirty="0"/>
            <a:t>Barriers exist but they are not INSURMOUNTABLE</a:t>
          </a:r>
          <a:endParaRPr lang="en-US" dirty="0"/>
        </a:p>
      </dgm:t>
    </dgm:pt>
    <dgm:pt modelId="{B699AD96-01DF-46B2-9CF0-3221E7B0AD9A}" type="parTrans" cxnId="{52B31154-66B4-4096-882C-5969F5B558AA}">
      <dgm:prSet/>
      <dgm:spPr/>
      <dgm:t>
        <a:bodyPr/>
        <a:lstStyle/>
        <a:p>
          <a:endParaRPr lang="en-US"/>
        </a:p>
      </dgm:t>
    </dgm:pt>
    <dgm:pt modelId="{E5149BFF-3042-4727-897B-72F9E9EFA5E6}" type="sibTrans" cxnId="{52B31154-66B4-4096-882C-5969F5B558AA}">
      <dgm:prSet/>
      <dgm:spPr/>
      <dgm:t>
        <a:bodyPr/>
        <a:lstStyle/>
        <a:p>
          <a:endParaRPr lang="en-US"/>
        </a:p>
      </dgm:t>
    </dgm:pt>
    <dgm:pt modelId="{1BF9775C-3AD2-4F45-B697-A114BED179F7}">
      <dgm:prSet/>
      <dgm:spPr/>
      <dgm:t>
        <a:bodyPr/>
        <a:lstStyle/>
        <a:p>
          <a:r>
            <a:rPr lang="en-GB" dirty="0"/>
            <a:t>Solutions require promoting a research culture that values and supports interdisciplinary work. Advocating for policies that address structural and institutional barriers. </a:t>
          </a:r>
          <a:endParaRPr lang="en-US" dirty="0"/>
        </a:p>
      </dgm:t>
    </dgm:pt>
    <dgm:pt modelId="{9E299BA2-570B-4724-A18C-217487F1DDB3}" type="parTrans" cxnId="{B58F0FC5-2636-4BBB-B3A6-75C4759E1D42}">
      <dgm:prSet/>
      <dgm:spPr/>
      <dgm:t>
        <a:bodyPr/>
        <a:lstStyle/>
        <a:p>
          <a:endParaRPr lang="en-US"/>
        </a:p>
      </dgm:t>
    </dgm:pt>
    <dgm:pt modelId="{A2C36463-FFFF-4D74-9F0B-F5C300800E83}" type="sibTrans" cxnId="{B58F0FC5-2636-4BBB-B3A6-75C4759E1D42}">
      <dgm:prSet/>
      <dgm:spPr/>
      <dgm:t>
        <a:bodyPr/>
        <a:lstStyle/>
        <a:p>
          <a:endParaRPr lang="en-US"/>
        </a:p>
      </dgm:t>
    </dgm:pt>
    <dgm:pt modelId="{C590CE44-47FF-4391-8340-325716E94D9E}">
      <dgm:prSet/>
      <dgm:spPr/>
      <dgm:t>
        <a:bodyPr/>
        <a:lstStyle/>
        <a:p>
          <a:r>
            <a:rPr lang="en-GB" dirty="0"/>
            <a:t>Exploring how to facilitate learning  and how technology and tools can facilitate communication and collaboration across disciplines.</a:t>
          </a:r>
          <a:endParaRPr lang="en-US" dirty="0"/>
        </a:p>
      </dgm:t>
    </dgm:pt>
    <dgm:pt modelId="{E53F9320-F05B-4441-9F78-0CA57420A393}" type="parTrans" cxnId="{B2C1F626-6A44-4B6F-87DC-DEE34CEC2DB2}">
      <dgm:prSet/>
      <dgm:spPr/>
      <dgm:t>
        <a:bodyPr/>
        <a:lstStyle/>
        <a:p>
          <a:endParaRPr lang="en-US"/>
        </a:p>
      </dgm:t>
    </dgm:pt>
    <dgm:pt modelId="{71F01461-AA9E-4289-BB58-C022F7DF389D}" type="sibTrans" cxnId="{B2C1F626-6A44-4B6F-87DC-DEE34CEC2DB2}">
      <dgm:prSet/>
      <dgm:spPr/>
      <dgm:t>
        <a:bodyPr/>
        <a:lstStyle/>
        <a:p>
          <a:endParaRPr lang="en-US"/>
        </a:p>
      </dgm:t>
    </dgm:pt>
    <dgm:pt modelId="{AA6E1EB3-1382-48EE-8264-CBD1AEB22428}" type="pres">
      <dgm:prSet presAssocID="{BB12E5DB-CEB4-40DA-98CF-94C242C1BED0}" presName="outerComposite" presStyleCnt="0">
        <dgm:presLayoutVars>
          <dgm:chMax val="5"/>
          <dgm:dir/>
          <dgm:resizeHandles val="exact"/>
        </dgm:presLayoutVars>
      </dgm:prSet>
      <dgm:spPr/>
    </dgm:pt>
    <dgm:pt modelId="{AA68E282-1B1D-479D-AD47-4EDC0FF369FC}" type="pres">
      <dgm:prSet presAssocID="{BB12E5DB-CEB4-40DA-98CF-94C242C1BED0}" presName="dummyMaxCanvas" presStyleCnt="0">
        <dgm:presLayoutVars/>
      </dgm:prSet>
      <dgm:spPr/>
    </dgm:pt>
    <dgm:pt modelId="{BDD17D01-EF91-4950-984F-188411488D78}" type="pres">
      <dgm:prSet presAssocID="{BB12E5DB-CEB4-40DA-98CF-94C242C1BED0}" presName="ThreeNodes_1" presStyleLbl="node1" presStyleIdx="0" presStyleCnt="3">
        <dgm:presLayoutVars>
          <dgm:bulletEnabled val="1"/>
        </dgm:presLayoutVars>
      </dgm:prSet>
      <dgm:spPr/>
    </dgm:pt>
    <dgm:pt modelId="{14CF5712-9206-40C4-84F9-D13B0D437981}" type="pres">
      <dgm:prSet presAssocID="{BB12E5DB-CEB4-40DA-98CF-94C242C1BED0}" presName="ThreeNodes_2" presStyleLbl="node1" presStyleIdx="1" presStyleCnt="3">
        <dgm:presLayoutVars>
          <dgm:bulletEnabled val="1"/>
        </dgm:presLayoutVars>
      </dgm:prSet>
      <dgm:spPr/>
    </dgm:pt>
    <dgm:pt modelId="{64C3C5FA-9A28-4370-8E39-0A9A8A1A36DF}" type="pres">
      <dgm:prSet presAssocID="{BB12E5DB-CEB4-40DA-98CF-94C242C1BED0}" presName="ThreeNodes_3" presStyleLbl="node1" presStyleIdx="2" presStyleCnt="3">
        <dgm:presLayoutVars>
          <dgm:bulletEnabled val="1"/>
        </dgm:presLayoutVars>
      </dgm:prSet>
      <dgm:spPr/>
    </dgm:pt>
    <dgm:pt modelId="{84833B3E-AF06-4B9C-BCB3-37B38CD8891E}" type="pres">
      <dgm:prSet presAssocID="{BB12E5DB-CEB4-40DA-98CF-94C242C1BED0}" presName="ThreeConn_1-2" presStyleLbl="fgAccFollowNode1" presStyleIdx="0" presStyleCnt="2">
        <dgm:presLayoutVars>
          <dgm:bulletEnabled val="1"/>
        </dgm:presLayoutVars>
      </dgm:prSet>
      <dgm:spPr/>
    </dgm:pt>
    <dgm:pt modelId="{15D56D22-79E1-412F-80F1-3B1AB2B44010}" type="pres">
      <dgm:prSet presAssocID="{BB12E5DB-CEB4-40DA-98CF-94C242C1BED0}" presName="ThreeConn_2-3" presStyleLbl="fgAccFollowNode1" presStyleIdx="1" presStyleCnt="2">
        <dgm:presLayoutVars>
          <dgm:bulletEnabled val="1"/>
        </dgm:presLayoutVars>
      </dgm:prSet>
      <dgm:spPr/>
    </dgm:pt>
    <dgm:pt modelId="{A09C7D05-A0D4-44AF-9F7F-9EE84D0255D1}" type="pres">
      <dgm:prSet presAssocID="{BB12E5DB-CEB4-40DA-98CF-94C242C1BED0}" presName="ThreeNodes_1_text" presStyleLbl="node1" presStyleIdx="2" presStyleCnt="3">
        <dgm:presLayoutVars>
          <dgm:bulletEnabled val="1"/>
        </dgm:presLayoutVars>
      </dgm:prSet>
      <dgm:spPr/>
    </dgm:pt>
    <dgm:pt modelId="{D05E0EAC-B077-4593-B896-783344BB1D4E}" type="pres">
      <dgm:prSet presAssocID="{BB12E5DB-CEB4-40DA-98CF-94C242C1BED0}" presName="ThreeNodes_2_text" presStyleLbl="node1" presStyleIdx="2" presStyleCnt="3">
        <dgm:presLayoutVars>
          <dgm:bulletEnabled val="1"/>
        </dgm:presLayoutVars>
      </dgm:prSet>
      <dgm:spPr/>
    </dgm:pt>
    <dgm:pt modelId="{F01C89D9-0A2C-4CE0-B2DB-CE68107A995E}" type="pres">
      <dgm:prSet presAssocID="{BB12E5DB-CEB4-40DA-98CF-94C242C1BED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2C1F626-6A44-4B6F-87DC-DEE34CEC2DB2}" srcId="{BB12E5DB-CEB4-40DA-98CF-94C242C1BED0}" destId="{C590CE44-47FF-4391-8340-325716E94D9E}" srcOrd="2" destOrd="0" parTransId="{E53F9320-F05B-4441-9F78-0CA57420A393}" sibTransId="{71F01461-AA9E-4289-BB58-C022F7DF389D}"/>
    <dgm:cxn modelId="{CF37062E-7F8D-4069-8CE3-5562A80202C4}" type="presOf" srcId="{99BA07E4-2211-40F1-A4BD-45DC068E447D}" destId="{BDD17D01-EF91-4950-984F-188411488D78}" srcOrd="0" destOrd="0" presId="urn:microsoft.com/office/officeart/2005/8/layout/vProcess5"/>
    <dgm:cxn modelId="{E9663A65-789A-433E-B558-EEF3222CA55A}" type="presOf" srcId="{A2C36463-FFFF-4D74-9F0B-F5C300800E83}" destId="{15D56D22-79E1-412F-80F1-3B1AB2B44010}" srcOrd="0" destOrd="0" presId="urn:microsoft.com/office/officeart/2005/8/layout/vProcess5"/>
    <dgm:cxn modelId="{6DFF284D-84BB-42F8-9ACF-7DCFE01BD6EE}" type="presOf" srcId="{BB12E5DB-CEB4-40DA-98CF-94C242C1BED0}" destId="{AA6E1EB3-1382-48EE-8264-CBD1AEB22428}" srcOrd="0" destOrd="0" presId="urn:microsoft.com/office/officeart/2005/8/layout/vProcess5"/>
    <dgm:cxn modelId="{32E80973-7BB5-4F75-B567-AD97B45F9181}" type="presOf" srcId="{E5149BFF-3042-4727-897B-72F9E9EFA5E6}" destId="{84833B3E-AF06-4B9C-BCB3-37B38CD8891E}" srcOrd="0" destOrd="0" presId="urn:microsoft.com/office/officeart/2005/8/layout/vProcess5"/>
    <dgm:cxn modelId="{52B31154-66B4-4096-882C-5969F5B558AA}" srcId="{BB12E5DB-CEB4-40DA-98CF-94C242C1BED0}" destId="{99BA07E4-2211-40F1-A4BD-45DC068E447D}" srcOrd="0" destOrd="0" parTransId="{B699AD96-01DF-46B2-9CF0-3221E7B0AD9A}" sibTransId="{E5149BFF-3042-4727-897B-72F9E9EFA5E6}"/>
    <dgm:cxn modelId="{D8849E77-3994-429B-8C89-F0989C4A14CA}" type="presOf" srcId="{99BA07E4-2211-40F1-A4BD-45DC068E447D}" destId="{A09C7D05-A0D4-44AF-9F7F-9EE84D0255D1}" srcOrd="1" destOrd="0" presId="urn:microsoft.com/office/officeart/2005/8/layout/vProcess5"/>
    <dgm:cxn modelId="{92560F9B-F168-478D-84DB-4457A2A47D42}" type="presOf" srcId="{1BF9775C-3AD2-4F45-B697-A114BED179F7}" destId="{14CF5712-9206-40C4-84F9-D13B0D437981}" srcOrd="0" destOrd="0" presId="urn:microsoft.com/office/officeart/2005/8/layout/vProcess5"/>
    <dgm:cxn modelId="{732F43AC-53C8-49DD-9DCE-126D4863F581}" type="presOf" srcId="{C590CE44-47FF-4391-8340-325716E94D9E}" destId="{F01C89D9-0A2C-4CE0-B2DB-CE68107A995E}" srcOrd="1" destOrd="0" presId="urn:microsoft.com/office/officeart/2005/8/layout/vProcess5"/>
    <dgm:cxn modelId="{B58F0FC5-2636-4BBB-B3A6-75C4759E1D42}" srcId="{BB12E5DB-CEB4-40DA-98CF-94C242C1BED0}" destId="{1BF9775C-3AD2-4F45-B697-A114BED179F7}" srcOrd="1" destOrd="0" parTransId="{9E299BA2-570B-4724-A18C-217487F1DDB3}" sibTransId="{A2C36463-FFFF-4D74-9F0B-F5C300800E83}"/>
    <dgm:cxn modelId="{07DC85C8-0A42-4E08-93A7-4B039DA57D5B}" type="presOf" srcId="{1BF9775C-3AD2-4F45-B697-A114BED179F7}" destId="{D05E0EAC-B077-4593-B896-783344BB1D4E}" srcOrd="1" destOrd="0" presId="urn:microsoft.com/office/officeart/2005/8/layout/vProcess5"/>
    <dgm:cxn modelId="{F833EEE5-578B-4DB5-BAB7-9C094120AA60}" type="presOf" srcId="{C590CE44-47FF-4391-8340-325716E94D9E}" destId="{64C3C5FA-9A28-4370-8E39-0A9A8A1A36DF}" srcOrd="0" destOrd="0" presId="urn:microsoft.com/office/officeart/2005/8/layout/vProcess5"/>
    <dgm:cxn modelId="{B8A2ABD3-DA07-47C0-9078-62A5131CA481}" type="presParOf" srcId="{AA6E1EB3-1382-48EE-8264-CBD1AEB22428}" destId="{AA68E282-1B1D-479D-AD47-4EDC0FF369FC}" srcOrd="0" destOrd="0" presId="urn:microsoft.com/office/officeart/2005/8/layout/vProcess5"/>
    <dgm:cxn modelId="{AC6BEF0B-8EB8-4A15-8863-5CAB0443AAF0}" type="presParOf" srcId="{AA6E1EB3-1382-48EE-8264-CBD1AEB22428}" destId="{BDD17D01-EF91-4950-984F-188411488D78}" srcOrd="1" destOrd="0" presId="urn:microsoft.com/office/officeart/2005/8/layout/vProcess5"/>
    <dgm:cxn modelId="{A9628D8E-F9CD-4E80-9B7A-DDE846603C33}" type="presParOf" srcId="{AA6E1EB3-1382-48EE-8264-CBD1AEB22428}" destId="{14CF5712-9206-40C4-84F9-D13B0D437981}" srcOrd="2" destOrd="0" presId="urn:microsoft.com/office/officeart/2005/8/layout/vProcess5"/>
    <dgm:cxn modelId="{1194041D-13B2-43B8-AE18-2FA6FD659F22}" type="presParOf" srcId="{AA6E1EB3-1382-48EE-8264-CBD1AEB22428}" destId="{64C3C5FA-9A28-4370-8E39-0A9A8A1A36DF}" srcOrd="3" destOrd="0" presId="urn:microsoft.com/office/officeart/2005/8/layout/vProcess5"/>
    <dgm:cxn modelId="{E044D056-BB88-4931-91D5-74356982F3D5}" type="presParOf" srcId="{AA6E1EB3-1382-48EE-8264-CBD1AEB22428}" destId="{84833B3E-AF06-4B9C-BCB3-37B38CD8891E}" srcOrd="4" destOrd="0" presId="urn:microsoft.com/office/officeart/2005/8/layout/vProcess5"/>
    <dgm:cxn modelId="{CDBC4508-43E0-4171-AF37-110968A3D0D6}" type="presParOf" srcId="{AA6E1EB3-1382-48EE-8264-CBD1AEB22428}" destId="{15D56D22-79E1-412F-80F1-3B1AB2B44010}" srcOrd="5" destOrd="0" presId="urn:microsoft.com/office/officeart/2005/8/layout/vProcess5"/>
    <dgm:cxn modelId="{53D683C7-BBD0-4B13-BCC4-C57EAD85CB61}" type="presParOf" srcId="{AA6E1EB3-1382-48EE-8264-CBD1AEB22428}" destId="{A09C7D05-A0D4-44AF-9F7F-9EE84D0255D1}" srcOrd="6" destOrd="0" presId="urn:microsoft.com/office/officeart/2005/8/layout/vProcess5"/>
    <dgm:cxn modelId="{9938D5C8-0F78-438B-9B16-7BC4964CBFDE}" type="presParOf" srcId="{AA6E1EB3-1382-48EE-8264-CBD1AEB22428}" destId="{D05E0EAC-B077-4593-B896-783344BB1D4E}" srcOrd="7" destOrd="0" presId="urn:microsoft.com/office/officeart/2005/8/layout/vProcess5"/>
    <dgm:cxn modelId="{FAD596E0-2D62-4C96-BABD-5B1C05CAAC97}" type="presParOf" srcId="{AA6E1EB3-1382-48EE-8264-CBD1AEB22428}" destId="{F01C89D9-0A2C-4CE0-B2DB-CE68107A995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C9A33-0C53-42A5-8383-085178F8FF84}">
      <dsp:nvSpPr>
        <dsp:cNvPr id="0" name=""/>
        <dsp:cNvSpPr/>
      </dsp:nvSpPr>
      <dsp:spPr>
        <a:xfrm>
          <a:off x="0" y="0"/>
          <a:ext cx="341956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5AD507-979D-4F3D-9E09-AA245153F8E4}">
      <dsp:nvSpPr>
        <dsp:cNvPr id="0" name=""/>
        <dsp:cNvSpPr/>
      </dsp:nvSpPr>
      <dsp:spPr>
        <a:xfrm>
          <a:off x="0" y="0"/>
          <a:ext cx="3419569" cy="1989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Definition?</a:t>
          </a:r>
          <a:r>
            <a:rPr lang="en-GB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Combining knowledge, methods, and perspectives from different disciplines to address complex problems.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3419569" cy="1989792"/>
      </dsp:txXfrm>
    </dsp:sp>
    <dsp:sp modelId="{4EE99EFA-85AD-4AB2-97F9-E7A5F7DD3933}">
      <dsp:nvSpPr>
        <dsp:cNvPr id="0" name=""/>
        <dsp:cNvSpPr/>
      </dsp:nvSpPr>
      <dsp:spPr>
        <a:xfrm>
          <a:off x="0" y="1989792"/>
          <a:ext cx="341956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54CDC1-FC2A-4499-9BAC-61CCF312B091}">
      <dsp:nvSpPr>
        <dsp:cNvPr id="0" name=""/>
        <dsp:cNvSpPr/>
      </dsp:nvSpPr>
      <dsp:spPr>
        <a:xfrm>
          <a:off x="0" y="1989792"/>
          <a:ext cx="3419569" cy="1989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Current societal challenges require an </a:t>
          </a:r>
          <a:r>
            <a:rPr lang="en-GB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intersection of </a:t>
          </a:r>
          <a:r>
            <a:rPr lang="en-GB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disciplines and  </a:t>
          </a:r>
          <a:r>
            <a:rPr lang="en-GB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integrated </a:t>
          </a:r>
          <a:r>
            <a:rPr lang="en-GB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solutions. However, numerous challenges exist. 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89792"/>
        <a:ext cx="3419569" cy="1989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17D01-EF91-4950-984F-188411488D78}">
      <dsp:nvSpPr>
        <dsp:cNvPr id="0" name=""/>
        <dsp:cNvSpPr/>
      </dsp:nvSpPr>
      <dsp:spPr>
        <a:xfrm>
          <a:off x="0" y="0"/>
          <a:ext cx="6703695" cy="1305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Barriers exist but they are not INSURMOUNTABLE</a:t>
          </a:r>
          <a:endParaRPr lang="en-US" sz="1900" kern="1200" dirty="0"/>
        </a:p>
      </dsp:txBody>
      <dsp:txXfrm>
        <a:off x="38244" y="38244"/>
        <a:ext cx="5294675" cy="1229275"/>
      </dsp:txXfrm>
    </dsp:sp>
    <dsp:sp modelId="{14CF5712-9206-40C4-84F9-D13B0D437981}">
      <dsp:nvSpPr>
        <dsp:cNvPr id="0" name=""/>
        <dsp:cNvSpPr/>
      </dsp:nvSpPr>
      <dsp:spPr>
        <a:xfrm>
          <a:off x="591502" y="1523390"/>
          <a:ext cx="6703695" cy="1305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Solutions require promoting a research culture that values and supports interdisciplinary work. Advocating for policies that address structural and institutional barriers. </a:t>
          </a:r>
          <a:endParaRPr lang="en-US" sz="1900" kern="1200" dirty="0"/>
        </a:p>
      </dsp:txBody>
      <dsp:txXfrm>
        <a:off x="629746" y="1561634"/>
        <a:ext cx="5186958" cy="1229275"/>
      </dsp:txXfrm>
    </dsp:sp>
    <dsp:sp modelId="{64C3C5FA-9A28-4370-8E39-0A9A8A1A36DF}">
      <dsp:nvSpPr>
        <dsp:cNvPr id="0" name=""/>
        <dsp:cNvSpPr/>
      </dsp:nvSpPr>
      <dsp:spPr>
        <a:xfrm>
          <a:off x="1183004" y="3046780"/>
          <a:ext cx="6703695" cy="1305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Exploring how to facilitate learning  and how technology and tools can facilitate communication and collaboration across disciplines.</a:t>
          </a:r>
          <a:endParaRPr lang="en-US" sz="1900" kern="1200" dirty="0"/>
        </a:p>
      </dsp:txBody>
      <dsp:txXfrm>
        <a:off x="1221248" y="3085024"/>
        <a:ext cx="5186958" cy="1229275"/>
      </dsp:txXfrm>
    </dsp:sp>
    <dsp:sp modelId="{84833B3E-AF06-4B9C-BCB3-37B38CD8891E}">
      <dsp:nvSpPr>
        <dsp:cNvPr id="0" name=""/>
        <dsp:cNvSpPr/>
      </dsp:nvSpPr>
      <dsp:spPr>
        <a:xfrm>
          <a:off x="5854948" y="990203"/>
          <a:ext cx="848746" cy="848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45916" y="990203"/>
        <a:ext cx="466810" cy="638681"/>
      </dsp:txXfrm>
    </dsp:sp>
    <dsp:sp modelId="{15D56D22-79E1-412F-80F1-3B1AB2B44010}">
      <dsp:nvSpPr>
        <dsp:cNvPr id="0" name=""/>
        <dsp:cNvSpPr/>
      </dsp:nvSpPr>
      <dsp:spPr>
        <a:xfrm>
          <a:off x="6446451" y="2504889"/>
          <a:ext cx="848746" cy="848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637419" y="2504889"/>
        <a:ext cx="466810" cy="638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3DF54-F7F8-4BDB-A336-977B2CCDEF3D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00EC9-BD4C-4274-9126-B1AD0CEC0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Attribution:  Image by </a:t>
            </a:r>
            <a:r>
              <a:rPr lang="en-GB" dirty="0" err="1"/>
              <a:t>katemangostar</a:t>
            </a:r>
            <a:r>
              <a:rPr lang="en-GB" dirty="0"/>
              <a:t> on </a:t>
            </a:r>
            <a:r>
              <a:rPr lang="en-GB" dirty="0" err="1"/>
              <a:t>Freepik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2D715-4E35-435A-9F52-EEFF6F92DA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524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 Modern Ghana (2016)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00EC9-BD4C-4274-9126-B1AD0CEC0C4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45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1" y="1866495"/>
            <a:ext cx="6858000" cy="10423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125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6" y="3085043"/>
            <a:ext cx="6858000" cy="1571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90983" y="6453451"/>
            <a:ext cx="952017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D071B8E-0DD7-5842-950E-3289D9FBABB1}" type="datetime4">
              <a:rPr lang="en-GB" smtClean="0"/>
              <a:pPr/>
              <a:t>15 October 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2152" y="6453451"/>
            <a:ext cx="4778174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3450"/>
            <a:ext cx="248349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06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68315" y="1096433"/>
            <a:ext cx="4629150" cy="46206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9574" y="1096432"/>
            <a:ext cx="2950369" cy="1054100"/>
          </a:xfrm>
          <a:prstGeom prst="rect">
            <a:avLst/>
          </a:prstGeom>
        </p:spPr>
        <p:txBody>
          <a:bodyPr anchor="t"/>
          <a:lstStyle>
            <a:lvl1pPr>
              <a:defRPr sz="24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765" y="2167466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90983" y="6453451"/>
            <a:ext cx="952017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D071B8E-0DD7-5842-950E-3289D9FBABB1}" type="datetime4">
              <a:rPr lang="en-GB" smtClean="0"/>
              <a:pPr/>
              <a:t>15 October 2024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2152" y="6453451"/>
            <a:ext cx="4778174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3450"/>
            <a:ext cx="248349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3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DB4B-1F03-48CD-A82A-D0301CA3833D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5F02-5166-4C36-A41C-8FA9A3DF7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08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488"/>
            <a:ext cx="8229600" cy="747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84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4" y="1873798"/>
            <a:ext cx="7886700" cy="1307109"/>
          </a:xfrm>
          <a:prstGeom prst="rect">
            <a:avLst/>
          </a:prstGeom>
        </p:spPr>
        <p:txBody>
          <a:bodyPr anchor="t"/>
          <a:lstStyle>
            <a:lvl1pPr>
              <a:defRPr sz="45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264" y="3180908"/>
            <a:ext cx="7896225" cy="667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531763" y="2920051"/>
            <a:ext cx="7870500" cy="1"/>
          </a:xfrm>
          <a:prstGeom prst="line">
            <a:avLst/>
          </a:prstGeom>
          <a:ln w="25400">
            <a:solidFill>
              <a:srgbClr val="692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90983" y="6453451"/>
            <a:ext cx="952017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D071B8E-0DD7-5842-950E-3289D9FBABB1}" type="datetime4">
              <a:rPr lang="en-GB" smtClean="0"/>
              <a:pPr/>
              <a:t>15 October 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2152" y="6453451"/>
            <a:ext cx="4778174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3450"/>
            <a:ext cx="248349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82" y="1026200"/>
            <a:ext cx="7886700" cy="757129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2" y="1757929"/>
            <a:ext cx="7886700" cy="4057777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90983" y="6453451"/>
            <a:ext cx="952017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D071B8E-0DD7-5842-950E-3289D9FBABB1}" type="datetime4">
              <a:rPr lang="en-GB" smtClean="0"/>
              <a:pPr/>
              <a:t>15 October 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2151" y="6453451"/>
            <a:ext cx="5384399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275" y="6453450"/>
            <a:ext cx="100965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4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23" y="1027647"/>
            <a:ext cx="7886700" cy="93912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023" y="1774879"/>
            <a:ext cx="3886200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523" y="1774879"/>
            <a:ext cx="3886200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983" y="6453451"/>
            <a:ext cx="952017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D071B8E-0DD7-5842-950E-3289D9FBABB1}" type="datetime4">
              <a:rPr lang="en-GB" smtClean="0"/>
              <a:pPr/>
              <a:t>15 October 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2152" y="6453451"/>
            <a:ext cx="4778174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3450"/>
            <a:ext cx="248349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8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494" y="1870148"/>
            <a:ext cx="3868340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494" y="2468592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76751" y="1870148"/>
            <a:ext cx="3887391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70401" y="2477059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3493" y="1028231"/>
            <a:ext cx="7881880" cy="93912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90983" y="6453451"/>
            <a:ext cx="952017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D071B8E-0DD7-5842-950E-3289D9FBABB1}" type="datetime4">
              <a:rPr lang="en-GB" smtClean="0"/>
              <a:pPr/>
              <a:t>15 October 2024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2152" y="6453451"/>
            <a:ext cx="4778174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3450"/>
            <a:ext cx="248349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5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022" y="1028700"/>
            <a:ext cx="7886700" cy="1257300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90983" y="6453451"/>
            <a:ext cx="952017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D071B8E-0DD7-5842-950E-3289D9FBABB1}" type="datetime4">
              <a:rPr lang="en-GB" smtClean="0"/>
              <a:pPr/>
              <a:t>15 October 2024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2152" y="6453451"/>
            <a:ext cx="4778174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3450"/>
            <a:ext cx="248349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1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983" y="6453451"/>
            <a:ext cx="952017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D071B8E-0DD7-5842-950E-3289D9FBABB1}" type="datetime4">
              <a:rPr lang="en-GB" smtClean="0"/>
              <a:pPr/>
              <a:t>15 October 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2152" y="6453451"/>
            <a:ext cx="4778174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3450"/>
            <a:ext cx="248349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2047482558"/>
              </p:ext>
            </p:extLst>
          </p:nvPr>
        </p:nvGraphicFramePr>
        <p:xfrm>
          <a:off x="492647" y="901699"/>
          <a:ext cx="7886700" cy="502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278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028700"/>
            <a:ext cx="8153400" cy="70647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1304287"/>
              </p:ext>
            </p:extLst>
          </p:nvPr>
        </p:nvGraphicFramePr>
        <p:xfrm>
          <a:off x="438150" y="1755840"/>
          <a:ext cx="8153400" cy="397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012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 marL="68580" marR="68580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 marL="68580" marR="68580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 marL="68580" marR="68580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 marL="68580" marR="68580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 marL="68580" marR="68580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 marL="68580" marR="68580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 marL="68580" marR="68580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 marL="68580" marR="68580">
                    <a:solidFill>
                      <a:srgbClr val="9D7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983" y="6453451"/>
            <a:ext cx="952017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D071B8E-0DD7-5842-950E-3289D9FBABB1}" type="datetime4">
              <a:rPr lang="en-GB" smtClean="0"/>
              <a:pPr/>
              <a:t>15 October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2152" y="6453451"/>
            <a:ext cx="4778174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3450"/>
            <a:ext cx="248349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8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096431"/>
            <a:ext cx="3038475" cy="1054100"/>
          </a:xfrm>
          <a:prstGeom prst="rect">
            <a:avLst/>
          </a:prstGeom>
        </p:spPr>
        <p:txBody>
          <a:bodyPr anchor="t"/>
          <a:lstStyle>
            <a:lvl1pPr>
              <a:defRPr sz="24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316" y="1096431"/>
            <a:ext cx="4767389" cy="46291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9216A"/>
                </a:solidFill>
              </a:defRPr>
            </a:lvl1pPr>
            <a:lvl2pPr>
              <a:defRPr sz="2100"/>
            </a:lvl2pPr>
            <a:lvl3pPr>
              <a:defRPr sz="1800">
                <a:solidFill>
                  <a:srgbClr val="69216A"/>
                </a:solidFill>
              </a:defRPr>
            </a:lvl3pPr>
            <a:lvl4pPr>
              <a:defRPr sz="1500"/>
            </a:lvl4pPr>
            <a:lvl5pPr>
              <a:defRPr sz="1500">
                <a:solidFill>
                  <a:srgbClr val="69216A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766" y="2167465"/>
            <a:ext cx="30372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90983" y="6453451"/>
            <a:ext cx="952017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D071B8E-0DD7-5842-950E-3289D9FBABB1}" type="datetime4">
              <a:rPr lang="en-GB" smtClean="0"/>
              <a:pPr/>
              <a:t>15 October 2024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2152" y="6453451"/>
            <a:ext cx="4778174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3450"/>
            <a:ext cx="248349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2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266414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33AF-49F9-414D-99CE-E3103E71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97" y="1220243"/>
            <a:ext cx="7886700" cy="1307109"/>
          </a:xfrm>
        </p:spPr>
        <p:txBody>
          <a:bodyPr/>
          <a:lstStyle/>
          <a:p>
            <a:pPr algn="ctr"/>
            <a:r>
              <a:rPr lang="en-GB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Challenges and Barriers to Interdisciplinary Research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AB1D9-B9FA-247C-543E-7A651A99B6E7}"/>
              </a:ext>
            </a:extLst>
          </p:cNvPr>
          <p:cNvSpPr txBox="1"/>
          <p:nvPr/>
        </p:nvSpPr>
        <p:spPr>
          <a:xfrm>
            <a:off x="356797" y="4938679"/>
            <a:ext cx="3937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By: Dr Bridget Menyeh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06, 2024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03D6FB0-E027-26CE-E7CD-85259C452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1582" y="3030877"/>
            <a:ext cx="4922021" cy="3281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49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DB79E-BA51-FD96-3052-A684956D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 fontScale="90000"/>
          </a:bodyPr>
          <a:lstStyle/>
          <a:p>
            <a:r>
              <a:rPr lang="en-GB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Interdisciplinary (IR) Research Matters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ouses in an area">
            <a:extLst>
              <a:ext uri="{FF2B5EF4-FFF2-40B4-BE49-F238E27FC236}">
                <a16:creationId xmlns:a16="http://schemas.microsoft.com/office/drawing/2014/main" id="{B42C8D7F-C21C-B236-58A2-0EB20AC2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62" r="26095" b="1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B0FB4-EDB2-41C2-3935-90031A14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170" y="6492240"/>
            <a:ext cx="22438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D071B8E-0DD7-5842-950E-3289D9FBABB1}" type="datetime4">
              <a:rPr lang="en-GB" smtClean="0"/>
              <a:pPr>
                <a:spcAft>
                  <a:spcPts val="600"/>
                </a:spcAft>
              </a:pPr>
              <a:t>15 October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D3E8-5E13-FB7A-7230-765C8793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4357" y="6492240"/>
            <a:ext cx="228815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2023D-4E80-65DC-9E27-6E16E46E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8802" y="6492240"/>
            <a:ext cx="7917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37794D7-DC86-9A4E-9C9F-0B324FE8876A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322DA7F-2869-C43F-1B98-72F43F02F0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907539"/>
              </p:ext>
            </p:extLst>
          </p:nvPr>
        </p:nvGraphicFramePr>
        <p:xfrm>
          <a:off x="443039" y="2330505"/>
          <a:ext cx="3419569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484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23662-FF49-FFA1-9054-6783D739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GB" sz="4300"/>
              <a:t>Barriers Encountered/Observed as an Interdisciplinary Researcher 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10ED5-6BA7-5600-C462-906E607CF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Situations where departments are siloed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each with its own set of priorities, resources, and administrative protocols</a:t>
            </a:r>
          </a:p>
          <a:p>
            <a:pPr marL="0" indent="0">
              <a:buNone/>
            </a:pP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Method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and Language barriers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Here, this could be discipline-specific jargon and terminology and/or differences in fundamental concepts and approaches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Challenges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differing expectations and outputs across disciplines, power dynamics, poorly understood roles and responsibilities or  juggling individual career goals with collective project goals</a:t>
            </a:r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7" name="Picture 6" descr="A large library with many bookshelves&#10;&#10;Description automatically generated">
            <a:extLst>
              <a:ext uri="{FF2B5EF4-FFF2-40B4-BE49-F238E27FC236}">
                <a16:creationId xmlns:a16="http://schemas.microsoft.com/office/drawing/2014/main" id="{25A4A5EA-B064-B6FD-6ED5-784BD1E53F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94" r="21711" b="2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915FE-ED41-9325-AC46-25FE9721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D071B8E-0DD7-5842-950E-3289D9FBABB1}" type="datetime4">
              <a:rPr lang="en-GB" smtClean="0"/>
              <a:pPr>
                <a:spcAft>
                  <a:spcPts val="600"/>
                </a:spcAft>
              </a:pPr>
              <a:t>15 October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1AFDD-0CD5-8B96-5D9F-E4EA8B6C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8880-5AD1-65E5-4459-A71D26FF0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37794D7-DC86-9A4E-9C9F-0B324FE8876A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2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23662-FF49-FFA1-9054-6783D739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GB" sz="4300"/>
              <a:t>Barriers Encountered/Observed as an Interdisciplinary Researcher </a:t>
            </a:r>
          </a:p>
        </p:txBody>
      </p:sp>
      <p:sp>
        <p:nvSpPr>
          <p:cNvPr id="309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10ED5-6BA7-5600-C462-906E607CF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3. </a:t>
            </a:r>
            <a:r>
              <a:rPr lang="en-GB" sz="1800" dirty="0"/>
              <a:t>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Interdisciplinary Work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challenging from a peer review and publication angle. Experts from a single discipline may not fully appreciate interdisciplinary work or difficulty in finding suitable journals</a:t>
            </a:r>
          </a:p>
          <a:p>
            <a:pPr marL="0" indent="0">
              <a:buNone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Audience and Implementation Challenges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relevant stakeholders across disciplines and ensuring their engagement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the impact of interdisciplinary work in ways that satisfy different disciplinary standards</a:t>
            </a:r>
          </a:p>
        </p:txBody>
      </p:sp>
      <p:pic>
        <p:nvPicPr>
          <p:cNvPr id="3076" name="Picture 4" descr="Free Research Paper photo and picture">
            <a:extLst>
              <a:ext uri="{FF2B5EF4-FFF2-40B4-BE49-F238E27FC236}">
                <a16:creationId xmlns:a16="http://schemas.microsoft.com/office/drawing/2014/main" id="{760C2ACA-121C-8321-6C70-11F010E8D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042"/>
          <a:stretch/>
        </p:blipFill>
        <p:spPr bwMode="auto">
          <a:xfrm>
            <a:off x="5756743" y="2093976"/>
            <a:ext cx="2955798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915FE-ED41-9325-AC46-25FE9721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D071B8E-0DD7-5842-950E-3289D9FBABB1}" type="datetime4">
              <a:rPr lang="en-GB"/>
              <a:pPr>
                <a:spcAft>
                  <a:spcPts val="600"/>
                </a:spcAft>
              </a:pPr>
              <a:t>15 October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1AFDD-0CD5-8B96-5D9F-E4EA8B6C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8880-5AD1-65E5-4459-A71D26FF0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37794D7-DC86-9A4E-9C9F-0B324FE8876A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D2694769-07E5-BD04-7376-FABDAA29F3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9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C114-789D-1189-2367-F340B072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Example from an International Development Project 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4D0BB7-A8DE-C79E-6F8C-B10D79C805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97" b="22097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58953-D478-A8DF-F380-05B613F6D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363" y="3453857"/>
            <a:ext cx="5998913" cy="28458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ts val="10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Designing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fish smoking stove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a funded project for fish smoking communities. </a:t>
            </a:r>
          </a:p>
          <a:p>
            <a:pPr defTabSz="914400">
              <a:spcBef>
                <a:spcPts val="10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Brought together Engineers, Food scientists, Environmental Scientists, Business Analysts,  Policymakers,Users</a:t>
            </a:r>
          </a:p>
          <a:p>
            <a:pPr defTabSz="914400">
              <a:spcBef>
                <a:spcPts val="1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end goal was beneficial in this project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22492-7E8A-B900-E81C-A2F2323F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759" y="6356350"/>
            <a:ext cx="2057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CD071B8E-0DD7-5842-950E-3289D9FBABB1}" type="datetime4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October 15, 2024</a:t>
            </a:fld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19327-8638-2239-98D1-157F845C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437794D7-DC86-9A4E-9C9F-0B324FE8876A}" type="slidenum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5</a:t>
            </a:fld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744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545FA-36B4-54F8-F972-35C9C16B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pPr algn="ctr"/>
            <a:r>
              <a:rPr lang="en-GB" sz="450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8172F-7AD7-29CF-ACB6-3FB058EC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D071B8E-0DD7-5842-950E-3289D9FBABB1}" type="datetime4">
              <a:rPr lang="en-GB" smtClean="0"/>
              <a:pPr>
                <a:spcAft>
                  <a:spcPts val="600"/>
                </a:spcAft>
              </a:pPr>
              <a:t>15 October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C52CD-3B61-A00C-5646-3F8E022B9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BF495-63B6-EB0C-705C-9CD92D1D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37794D7-DC86-9A4E-9C9F-0B324FE8876A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06BD5D2F-6D1F-4B4A-D551-DC463209E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827574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90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4337FE-C062-AF96-6752-F65A9B2C7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4973" b="24973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4D458-2DFC-0FBF-F0B7-D96E0CB87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D071B8E-0DD7-5842-950E-3289D9FBABB1}" type="datetime4">
              <a:rPr lang="en-US" sz="12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October 15, 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37152-8DB6-33E2-48D9-832A9315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endParaRPr lang="en-US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FADA3-11F2-E4E6-3C09-29AD7BBF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37794D7-DC86-9A4E-9C9F-0B324FE8876A}" type="slidenum">
              <a:rPr lang="en-US" sz="12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702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RGU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216A"/>
      </a:accent1>
      <a:accent2>
        <a:srgbClr val="00A3DA"/>
      </a:accent2>
      <a:accent3>
        <a:srgbClr val="F2B229"/>
      </a:accent3>
      <a:accent4>
        <a:srgbClr val="E88A2C"/>
      </a:accent4>
      <a:accent5>
        <a:srgbClr val="D91F53"/>
      </a:accent5>
      <a:accent6>
        <a:srgbClr val="80AE3D"/>
      </a:accent6>
      <a:hlink>
        <a:srgbClr val="C51473"/>
      </a:hlink>
      <a:folHlink>
        <a:srgbClr val="0067A4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4743</TotalTime>
  <Words>338</Words>
  <Application>Microsoft Office PowerPoint</Application>
  <PresentationFormat>On-screen Show (4:3)</PresentationFormat>
  <Paragraphs>48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Times New Roman</vt:lpstr>
      <vt:lpstr>Wingdings</vt:lpstr>
      <vt:lpstr>1_Office Theme</vt:lpstr>
      <vt:lpstr>Challenges and Barriers to Interdisciplinary Research   </vt:lpstr>
      <vt:lpstr>Why Interdisciplinary (IR) Research Matters </vt:lpstr>
      <vt:lpstr>Barriers Encountered/Observed as an Interdisciplinary Researcher </vt:lpstr>
      <vt:lpstr>Barriers Encountered/Observed as an Interdisciplinary Researcher </vt:lpstr>
      <vt:lpstr>Case Example from an International Development Project  </vt:lpstr>
      <vt:lpstr>Conclusions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Bridget Menyeh (abs)</dc:creator>
  <cp:keywords/>
  <dc:description>generated using python-pptx</dc:description>
  <cp:lastModifiedBy>Leah Morrison (lib)</cp:lastModifiedBy>
  <cp:revision>8</cp:revision>
  <dcterms:created xsi:type="dcterms:W3CDTF">2013-01-27T09:14:16Z</dcterms:created>
  <dcterms:modified xsi:type="dcterms:W3CDTF">2024-10-15T09:14:22Z</dcterms:modified>
  <cp:category/>
</cp:coreProperties>
</file>