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14"/>
  </p:notesMasterIdLst>
  <p:sldIdLst>
    <p:sldId id="256" r:id="rId2"/>
    <p:sldId id="356" r:id="rId3"/>
    <p:sldId id="357" r:id="rId4"/>
    <p:sldId id="360" r:id="rId5"/>
    <p:sldId id="365" r:id="rId6"/>
    <p:sldId id="363" r:id="rId7"/>
    <p:sldId id="364" r:id="rId8"/>
    <p:sldId id="369" r:id="rId9"/>
    <p:sldId id="368" r:id="rId10"/>
    <p:sldId id="362" r:id="rId11"/>
    <p:sldId id="258" r:id="rId12"/>
    <p:sldId id="358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24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B8-454D-975E-8C294C7DB7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B8-454D-975E-8C294C7DB7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B8-454D-975E-8C294C7DB7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B8-454D-975E-8C294C7DB74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B8-454D-975E-8C294C7DB7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Sheet1!$B$4:$B$8</c:f>
              <c:strCache>
                <c:ptCount val="5"/>
                <c:pt idx="0">
                  <c:v>Industry</c:v>
                </c:pt>
                <c:pt idx="1">
                  <c:v>Power</c:v>
                </c:pt>
                <c:pt idx="2">
                  <c:v>Transport</c:v>
                </c:pt>
                <c:pt idx="3">
                  <c:v>Oil &amp; Gas</c:v>
                </c:pt>
                <c:pt idx="4">
                  <c:v>Cooking</c:v>
                </c:pt>
              </c:strCache>
            </c:strRef>
          </c:cat>
          <c:val>
            <c:numRef>
              <c:f>Sheet1!$C$4:$C$8</c:f>
              <c:numCache>
                <c:formatCode>0%</c:formatCode>
                <c:ptCount val="5"/>
                <c:pt idx="0">
                  <c:v>0.16</c:v>
                </c:pt>
                <c:pt idx="1">
                  <c:v>0.27</c:v>
                </c:pt>
                <c:pt idx="2">
                  <c:v>0.24</c:v>
                </c:pt>
                <c:pt idx="3">
                  <c:v>0.11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B8-454D-975E-8C294C7DB7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73222134215466E-2"/>
          <c:y val="3.3598045204642636E-2"/>
          <c:w val="0.91521393795241257"/>
          <c:h val="0.84667862866699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Sheet2!$F$5</c:f>
              <c:strCache>
                <c:ptCount val="1"/>
                <c:pt idx="0">
                  <c:v>kW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numRef>
              <c:f>Sheet2!$D$6:$D$29</c:f>
              <c:numCache>
                <c:formatCode>h:mm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8.3333333333333301E-2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0.33333333333333298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0.45833333333333298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0.58333333333333304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0.70833333333333304</c:v>
                </c:pt>
                <c:pt idx="18">
                  <c:v>0.75</c:v>
                </c:pt>
                <c:pt idx="19">
                  <c:v>0.79166666666666696</c:v>
                </c:pt>
                <c:pt idx="20">
                  <c:v>0.83333333333333304</c:v>
                </c:pt>
                <c:pt idx="21">
                  <c:v>0.875</c:v>
                </c:pt>
                <c:pt idx="22">
                  <c:v>0.91666666666666696</c:v>
                </c:pt>
                <c:pt idx="23">
                  <c:v>0.95833333333333304</c:v>
                </c:pt>
              </c:numCache>
            </c:numRef>
          </c:cat>
          <c:val>
            <c:numRef>
              <c:f>Sheet2!$F$6:$F$29</c:f>
              <c:numCache>
                <c:formatCode>General</c:formatCode>
                <c:ptCount val="24"/>
                <c:pt idx="0">
                  <c:v>2.0089999999999999</c:v>
                </c:pt>
                <c:pt idx="1">
                  <c:v>2.0550000000000002</c:v>
                </c:pt>
                <c:pt idx="2">
                  <c:v>2.0529999999999999</c:v>
                </c:pt>
                <c:pt idx="3">
                  <c:v>2.0379999999999998</c:v>
                </c:pt>
                <c:pt idx="4">
                  <c:v>2.0289999999999999</c:v>
                </c:pt>
                <c:pt idx="5">
                  <c:v>2.2709999999999999</c:v>
                </c:pt>
                <c:pt idx="6">
                  <c:v>2.831</c:v>
                </c:pt>
                <c:pt idx="7">
                  <c:v>2.3109999999999999</c:v>
                </c:pt>
                <c:pt idx="8">
                  <c:v>2.5099999999999998</c:v>
                </c:pt>
                <c:pt idx="9">
                  <c:v>2.581</c:v>
                </c:pt>
                <c:pt idx="10">
                  <c:v>2.2690000000000001</c:v>
                </c:pt>
                <c:pt idx="11">
                  <c:v>2.2799999999999998</c:v>
                </c:pt>
                <c:pt idx="12">
                  <c:v>2.0470000000000002</c:v>
                </c:pt>
                <c:pt idx="13">
                  <c:v>1.9730000000000001</c:v>
                </c:pt>
                <c:pt idx="14">
                  <c:v>2.0939999999999999</c:v>
                </c:pt>
                <c:pt idx="15">
                  <c:v>2.069</c:v>
                </c:pt>
                <c:pt idx="16">
                  <c:v>2.4969999999999999</c:v>
                </c:pt>
                <c:pt idx="17">
                  <c:v>2.423</c:v>
                </c:pt>
                <c:pt idx="18">
                  <c:v>2.7639999999999998</c:v>
                </c:pt>
                <c:pt idx="19">
                  <c:v>3.903</c:v>
                </c:pt>
                <c:pt idx="20">
                  <c:v>3.718</c:v>
                </c:pt>
                <c:pt idx="21">
                  <c:v>3.1739999999999999</c:v>
                </c:pt>
                <c:pt idx="22">
                  <c:v>2.5419999999999998</c:v>
                </c:pt>
                <c:pt idx="23">
                  <c:v>2.4039999999999999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F-421D-A46F-31EB56DAE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4001888"/>
        <c:axId val="944005728"/>
      </c:barChart>
      <c:catAx>
        <c:axId val="944001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GB" sz="800" b="1">
                    <a:solidFill>
                      <a:schemeClr val="tx1"/>
                    </a:solidFill>
                    <a:latin typeface="+mj-lt"/>
                  </a:rPr>
                  <a:t>Time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944005728"/>
        <c:crosses val="autoZero"/>
        <c:auto val="1"/>
        <c:lblAlgn val="ctr"/>
        <c:lblOffset val="100"/>
        <c:noMultiLvlLbl val="0"/>
      </c:catAx>
      <c:valAx>
        <c:axId val="944005728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GB" sz="800" b="1">
                    <a:solidFill>
                      <a:schemeClr val="tx1"/>
                    </a:solidFill>
                    <a:latin typeface="+mj-lt"/>
                  </a:rPr>
                  <a:t>Load (kW)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94400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dt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ft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sldNum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dt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ft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sldNum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dt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ft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ldNum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dt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ft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ldNum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03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4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dt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ft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sldNum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dt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ft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ldNum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dt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ft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sldNum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6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type="body" idx="2"/>
          </p:nvPr>
        </p:nvSpPr>
        <p:spPr>
          <a:xfrm>
            <a:off x="609600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32"/>
          <p:cNvSpPr txBox="1">
            <a:spLocks noGrp="1"/>
          </p:cNvSpPr>
          <p:nvPr>
            <p:ph type="dt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ft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sldNum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5" name="Google Shape;205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dt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ft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ldNum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dt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ft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ldNum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4" descr="ABL_PPT_012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u.ac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35" descr="A blue and white rectangular fr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5"/>
          <p:cNvSpPr txBox="1"/>
          <p:nvPr/>
        </p:nvSpPr>
        <p:spPr>
          <a:xfrm>
            <a:off x="-1" y="2370474"/>
            <a:ext cx="12188951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</a:t>
            </a:r>
            <a:r>
              <a:rPr lang="en-US" sz="2800" b="1" dirty="0"/>
              <a:t>-223135-MS</a:t>
            </a:r>
            <a:b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Transition in Nigeria: A </a:t>
            </a:r>
            <a:r>
              <a:rPr lang="en-US" sz="26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Decarbonisation</a:t>
            </a:r>
            <a:r>
              <a:rPr lang="en-US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Strategy for the Oil and Gas Value Chain through Integrated Renewable Energy Technologies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p35"/>
          <p:cNvSpPr txBox="1"/>
          <p:nvPr/>
        </p:nvSpPr>
        <p:spPr>
          <a:xfrm>
            <a:off x="1865373" y="4063904"/>
            <a:ext cx="8458201" cy="67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Datimfon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Nkang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Dr Ibiye Iyalla, Dr Ruissein Mahon, Dr Ityona Amber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 of Engineering, RGU, Aberdeen, Scotland, UK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ED98A34B-4BDF-294E-4F83-B9E141CF5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504" y="5218882"/>
            <a:ext cx="3602438" cy="8960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8687-4F2A-2B59-ABCC-4E23018E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" y="554359"/>
            <a:ext cx="10893271" cy="757082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Nigeria’s Pathway Forward: An Opportunity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088A9-AEBE-D15C-79F1-E1A5119E1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00" y="1381148"/>
            <a:ext cx="11675333" cy="4956734"/>
          </a:xfrm>
        </p:spPr>
        <p:txBody>
          <a:bodyPr/>
          <a:lstStyle/>
          <a:p>
            <a:r>
              <a:rPr lang="en-GB" sz="2330" dirty="0"/>
              <a:t>Globally, </a:t>
            </a:r>
            <a:r>
              <a:rPr lang="en-GB" sz="2330" b="1" dirty="0">
                <a:solidFill>
                  <a:srgbClr val="00B050"/>
                </a:solidFill>
              </a:rPr>
              <a:t>wind</a:t>
            </a:r>
            <a:r>
              <a:rPr lang="en-GB" sz="2330" dirty="0"/>
              <a:t> has achieved significant cost savings and is a major component of the energy transition plans of many countries.</a:t>
            </a:r>
          </a:p>
          <a:p>
            <a:r>
              <a:rPr lang="en-GB" sz="2330" dirty="0"/>
              <a:t>Opportunity for Nigerian policymakers to </a:t>
            </a:r>
            <a:r>
              <a:rPr lang="en-GB" sz="2330" b="1" dirty="0">
                <a:solidFill>
                  <a:srgbClr val="0070C0"/>
                </a:solidFill>
              </a:rPr>
              <a:t>stimulate growth and develop more robust wind energy programmes and incentivise support</a:t>
            </a:r>
            <a:r>
              <a:rPr lang="en-GB" sz="2330" dirty="0"/>
              <a:t> for renewable energy adoption in the mainstream energy system. </a:t>
            </a:r>
          </a:p>
          <a:p>
            <a:r>
              <a:rPr lang="en-GB" sz="2330" b="1" dirty="0">
                <a:solidFill>
                  <a:schemeClr val="accent6"/>
                </a:solidFill>
              </a:rPr>
              <a:t>Synergy</a:t>
            </a:r>
            <a:r>
              <a:rPr lang="en-GB" sz="2330" dirty="0"/>
              <a:t> between </a:t>
            </a:r>
            <a:r>
              <a:rPr lang="en-GB" sz="2330" b="1" dirty="0">
                <a:solidFill>
                  <a:schemeClr val="accent6"/>
                </a:solidFill>
              </a:rPr>
              <a:t>oil and gas operations</a:t>
            </a:r>
            <a:r>
              <a:rPr lang="en-GB" sz="2330" dirty="0"/>
              <a:t>, has the potential to unlock other </a:t>
            </a:r>
            <a:r>
              <a:rPr lang="en-GB" sz="2330" b="1" dirty="0">
                <a:solidFill>
                  <a:schemeClr val="accent6"/>
                </a:solidFill>
              </a:rPr>
              <a:t>marine renewable energy industries </a:t>
            </a:r>
            <a:r>
              <a:rPr lang="en-GB" sz="2330" dirty="0"/>
              <a:t>through robust local content policies and knowledge transfer.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8577FC-7D2D-9483-F762-11118FCF9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353" y="4520093"/>
            <a:ext cx="2054530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1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/>
        </p:nvSpPr>
        <p:spPr>
          <a:xfrm>
            <a:off x="1793435" y="563065"/>
            <a:ext cx="8763001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Acknowledgements</a:t>
            </a:r>
            <a:endParaRPr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78A27133-7D48-3BEA-C8EB-5170E25EB8EB}"/>
              </a:ext>
            </a:extLst>
          </p:cNvPr>
          <p:cNvSpPr txBox="1">
            <a:spLocks/>
          </p:cNvSpPr>
          <p:nvPr/>
        </p:nvSpPr>
        <p:spPr>
          <a:xfrm>
            <a:off x="1039881" y="4238794"/>
            <a:ext cx="10112237" cy="2743200"/>
          </a:xfrm>
          <a:prstGeom prst="rect">
            <a:avLst/>
          </a:prstGeom>
        </p:spPr>
        <p:txBody>
          <a:bodyPr numCol="2"/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7EBA3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b="0" dirty="0">
              <a:solidFill>
                <a:srgbClr val="000000"/>
              </a:solidFill>
              <a:cs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977193-8930-AAB6-0B47-7FA8D26E9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553159"/>
              </p:ext>
            </p:extLst>
          </p:nvPr>
        </p:nvGraphicFramePr>
        <p:xfrm>
          <a:off x="93944" y="3216650"/>
          <a:ext cx="5900455" cy="1655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455">
                  <a:extLst>
                    <a:ext uri="{9D8B030D-6E8A-4147-A177-3AD203B41FA5}">
                      <a16:colId xmlns:a16="http://schemas.microsoft.com/office/drawing/2014/main" val="2857068453"/>
                    </a:ext>
                  </a:extLst>
                </a:gridCol>
              </a:tblGrid>
              <a:tr h="1655963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Robert Gordon University </a:t>
                      </a:r>
                      <a:endParaRPr lang="en-US" sz="4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cs typeface="Arial"/>
                        </a:rPr>
                        <a:t> 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www.rgu.ac.uk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4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53077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49EA382-DC51-CFC1-9253-5CAD4FB24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447" y="3216650"/>
            <a:ext cx="5624553" cy="1399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823E816-1B20-6A5B-6781-2A70FEDEF0C9}"/>
              </a:ext>
            </a:extLst>
          </p:cNvPr>
          <p:cNvSpPr txBox="1">
            <a:spLocks/>
          </p:cNvSpPr>
          <p:nvPr/>
        </p:nvSpPr>
        <p:spPr bwMode="auto">
          <a:xfrm>
            <a:off x="1474604" y="1749593"/>
            <a:ext cx="8768991" cy="8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ECAAA-56AD-21BC-ACA9-F1F7FD7A8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72" y="552789"/>
            <a:ext cx="10515600" cy="676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Authors </a:t>
            </a:r>
            <a:br>
              <a:rPr lang="en-GB" b="1" dirty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6D908B6-6A5A-36EC-E2FA-9597816A4C80}"/>
              </a:ext>
            </a:extLst>
          </p:cNvPr>
          <p:cNvSpPr txBox="1">
            <a:spLocks/>
          </p:cNvSpPr>
          <p:nvPr/>
        </p:nvSpPr>
        <p:spPr>
          <a:xfrm>
            <a:off x="8553967" y="2341127"/>
            <a:ext cx="3542860" cy="201585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9216A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800"/>
            </a:pPr>
            <a:r>
              <a:rPr lang="en-US" sz="1800" dirty="0">
                <a:solidFill>
                  <a:srgbClr val="0070C0"/>
                </a:solidFill>
                <a:latin typeface="Quattrocento Sans"/>
              </a:rPr>
              <a:t>Associate Dean ESCD 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800"/>
            </a:pPr>
            <a:r>
              <a:rPr lang="en-US" sz="1800" dirty="0">
                <a:solidFill>
                  <a:srgbClr val="002060"/>
                </a:solidFill>
                <a:latin typeface="Quattrocento Sans"/>
              </a:rPr>
              <a:t>Expertise: </a:t>
            </a:r>
            <a:r>
              <a:rPr lang="en-US" sz="1800" dirty="0">
                <a:solidFill>
                  <a:schemeClr val="tx1"/>
                </a:solidFill>
                <a:latin typeface="Quattrocento Sans"/>
              </a:rPr>
              <a:t>Sustainable Oil &amp; Gas Production, Decommissioning, Subsea Engineering, Energy Transition / Net Zero, and Renewable Energy Technologies</a:t>
            </a:r>
            <a:endParaRPr lang="en-GB" sz="1800" dirty="0">
              <a:solidFill>
                <a:schemeClr val="tx1"/>
              </a:solidFill>
              <a:latin typeface="Quattrocento Sans"/>
            </a:endParaRPr>
          </a:p>
        </p:txBody>
      </p:sp>
      <p:pic>
        <p:nvPicPr>
          <p:cNvPr id="7" name="Picture 18" descr="Ruissein Mahon PhD CEng MIMechE FGS MWES - Lecturer - Robert Gordon  University ">
            <a:extLst>
              <a:ext uri="{FF2B5EF4-FFF2-40B4-BE49-F238E27FC236}">
                <a16:creationId xmlns:a16="http://schemas.microsoft.com/office/drawing/2014/main" id="{4AE3AE95-4070-73F1-C44F-E1ABC310F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0" y="4438384"/>
            <a:ext cx="2161325" cy="2161325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biye Iyalla - Associate Dean, RGU">
            <a:extLst>
              <a:ext uri="{FF2B5EF4-FFF2-40B4-BE49-F238E27FC236}">
                <a16:creationId xmlns:a16="http://schemas.microsoft.com/office/drawing/2014/main" id="{8EE30449-73B1-467C-C033-783E9ECF66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30"/>
          <a:stretch/>
        </p:blipFill>
        <p:spPr>
          <a:xfrm>
            <a:off x="6337559" y="1701516"/>
            <a:ext cx="2144095" cy="2144095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4BC51F-FFC6-D6B8-501E-1B89DB725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0" y="1865645"/>
            <a:ext cx="2144094" cy="2144094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F3578D-2609-46CA-386D-153112A9F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761" y="4438383"/>
            <a:ext cx="2197689" cy="2197689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C1001753-90B1-8762-5001-8DD05E7D3590}"/>
              </a:ext>
            </a:extLst>
          </p:cNvPr>
          <p:cNvSpPr txBox="1">
            <a:spLocks/>
          </p:cNvSpPr>
          <p:nvPr/>
        </p:nvSpPr>
        <p:spPr>
          <a:xfrm>
            <a:off x="2381943" y="5101822"/>
            <a:ext cx="3327171" cy="136879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9216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70C0"/>
                </a:solidFill>
                <a:latin typeface="Quattrocento Sans"/>
              </a:rPr>
              <a:t>Lecturer, Energy Engineering</a:t>
            </a:r>
          </a:p>
          <a:p>
            <a:r>
              <a:rPr lang="en-US" sz="1800" dirty="0">
                <a:solidFill>
                  <a:srgbClr val="002060"/>
                </a:solidFill>
                <a:latin typeface="Quattrocento Sans"/>
              </a:rPr>
              <a:t>Expertise: </a:t>
            </a:r>
            <a:r>
              <a:rPr lang="en-US" sz="1800" dirty="0">
                <a:solidFill>
                  <a:schemeClr val="tx1"/>
                </a:solidFill>
                <a:latin typeface="Quattrocento Sans"/>
              </a:rPr>
              <a:t>Low Carbon Operations, Renewables, Oil &amp; Gas, Drilling &amp; Well and Subsea Engineering</a:t>
            </a:r>
          </a:p>
          <a:p>
            <a:pPr algn="ctr"/>
            <a:endParaRPr lang="en-GB" sz="3170" dirty="0">
              <a:solidFill>
                <a:srgbClr val="0070C0"/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C3F8E6C4-A684-859B-8C60-9636D69B11DE}"/>
              </a:ext>
            </a:extLst>
          </p:cNvPr>
          <p:cNvSpPr txBox="1">
            <a:spLocks/>
          </p:cNvSpPr>
          <p:nvPr/>
        </p:nvSpPr>
        <p:spPr>
          <a:xfrm>
            <a:off x="8575083" y="5080613"/>
            <a:ext cx="3616917" cy="1136796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9216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70C0"/>
                </a:solidFill>
                <a:latin typeface="Quattrocento Sans"/>
              </a:rPr>
              <a:t>Lecturer, Mechanical Engineering</a:t>
            </a:r>
          </a:p>
          <a:p>
            <a:r>
              <a:rPr lang="en-GB" sz="1800" dirty="0">
                <a:solidFill>
                  <a:srgbClr val="002060"/>
                </a:solidFill>
                <a:latin typeface="Quattrocento Sans"/>
              </a:rPr>
              <a:t>Expertise: </a:t>
            </a:r>
            <a:r>
              <a:rPr lang="en-US" sz="1800" dirty="0">
                <a:solidFill>
                  <a:schemeClr val="tx1"/>
                </a:solidFill>
                <a:latin typeface="Quattrocento Sans"/>
              </a:rPr>
              <a:t>Heat Transfer, Thermo-fluids, Energy and Renewable Energy (Solar), and CFD</a:t>
            </a:r>
            <a:endParaRPr lang="en-GB" sz="1800" dirty="0">
              <a:solidFill>
                <a:schemeClr val="tx1"/>
              </a:solidFill>
              <a:latin typeface="Quattrocento Sans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6599DD88-7DC4-2FED-2B42-3B843EE2D082}"/>
              </a:ext>
            </a:extLst>
          </p:cNvPr>
          <p:cNvSpPr txBox="1">
            <a:spLocks/>
          </p:cNvSpPr>
          <p:nvPr/>
        </p:nvSpPr>
        <p:spPr>
          <a:xfrm>
            <a:off x="2288514" y="2308464"/>
            <a:ext cx="3903774" cy="119393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9216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70C0"/>
                </a:solidFill>
                <a:latin typeface="Quattrocento Sans"/>
              </a:rPr>
              <a:t>Graduate Engineer</a:t>
            </a:r>
          </a:p>
          <a:p>
            <a:r>
              <a:rPr lang="en-US" sz="1800" dirty="0">
                <a:solidFill>
                  <a:srgbClr val="002060"/>
                </a:solidFill>
                <a:latin typeface="Quattrocento Sans"/>
              </a:rPr>
              <a:t>Expertise: </a:t>
            </a:r>
            <a:r>
              <a:rPr lang="en-US" sz="1800" dirty="0">
                <a:solidFill>
                  <a:schemeClr val="tx1"/>
                </a:solidFill>
                <a:latin typeface="Quattrocento Sans"/>
              </a:rPr>
              <a:t>Oil and Gas Engineering, Renewable Energy, Energy Efficiency, Sustainable Energy, and Net Zero</a:t>
            </a:r>
          </a:p>
          <a:p>
            <a:pPr algn="ctr"/>
            <a:endParaRPr lang="en-GB" sz="3170" dirty="0">
              <a:solidFill>
                <a:srgbClr val="0070C0"/>
              </a:solidFill>
            </a:endParaRPr>
          </a:p>
        </p:txBody>
      </p:sp>
      <p:sp>
        <p:nvSpPr>
          <p:cNvPr id="3" name="Google Shape;241;p38">
            <a:extLst>
              <a:ext uri="{FF2B5EF4-FFF2-40B4-BE49-F238E27FC236}">
                <a16:creationId xmlns:a16="http://schemas.microsoft.com/office/drawing/2014/main" id="{260C2802-9B37-3C51-2FBE-334CD9244E65}"/>
              </a:ext>
            </a:extLst>
          </p:cNvPr>
          <p:cNvSpPr txBox="1"/>
          <p:nvPr/>
        </p:nvSpPr>
        <p:spPr>
          <a:xfrm>
            <a:off x="8575083" y="1793006"/>
            <a:ext cx="3107018" cy="40006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rPr lang="en-US" sz="2000" b="1" i="0" u="none" strike="noStrike" cap="none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Dr Ibiye Iyalla</a:t>
            </a:r>
          </a:p>
        </p:txBody>
      </p:sp>
      <p:sp>
        <p:nvSpPr>
          <p:cNvPr id="4" name="Google Shape;241;p38">
            <a:extLst>
              <a:ext uri="{FF2B5EF4-FFF2-40B4-BE49-F238E27FC236}">
                <a16:creationId xmlns:a16="http://schemas.microsoft.com/office/drawing/2014/main" id="{A1BD039E-DCDD-86B4-4163-04734950DA9E}"/>
              </a:ext>
            </a:extLst>
          </p:cNvPr>
          <p:cNvSpPr txBox="1"/>
          <p:nvPr/>
        </p:nvSpPr>
        <p:spPr>
          <a:xfrm>
            <a:off x="8575083" y="4586363"/>
            <a:ext cx="3107018" cy="40006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rPr lang="en-US" sz="2000" b="1" i="0" u="none" strike="noStrike" cap="none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Dr Ityona Amber</a:t>
            </a:r>
          </a:p>
        </p:txBody>
      </p:sp>
      <p:sp>
        <p:nvSpPr>
          <p:cNvPr id="6" name="Google Shape;241;p38">
            <a:extLst>
              <a:ext uri="{FF2B5EF4-FFF2-40B4-BE49-F238E27FC236}">
                <a16:creationId xmlns:a16="http://schemas.microsoft.com/office/drawing/2014/main" id="{AF8C774B-0A2A-664F-10BE-756BCD53F62F}"/>
              </a:ext>
            </a:extLst>
          </p:cNvPr>
          <p:cNvSpPr txBox="1"/>
          <p:nvPr/>
        </p:nvSpPr>
        <p:spPr>
          <a:xfrm>
            <a:off x="2410693" y="4586364"/>
            <a:ext cx="3107018" cy="40006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rPr lang="en-US" sz="2000" b="1" i="0" u="none" strike="noStrike" cap="none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Dr Ruissein Mahon </a:t>
            </a:r>
          </a:p>
        </p:txBody>
      </p:sp>
      <p:sp>
        <p:nvSpPr>
          <p:cNvPr id="10" name="Google Shape;241;p38">
            <a:extLst>
              <a:ext uri="{FF2B5EF4-FFF2-40B4-BE49-F238E27FC236}">
                <a16:creationId xmlns:a16="http://schemas.microsoft.com/office/drawing/2014/main" id="{EEE1B017-82A1-D00F-CE6F-9B7FD0A63540}"/>
              </a:ext>
            </a:extLst>
          </p:cNvPr>
          <p:cNvSpPr txBox="1"/>
          <p:nvPr/>
        </p:nvSpPr>
        <p:spPr>
          <a:xfrm>
            <a:off x="2381943" y="1793006"/>
            <a:ext cx="3107018" cy="40006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r>
              <a:rPr lang="en-US" sz="2000" b="1" i="0" u="none" strike="noStrike" cap="none" dirty="0" err="1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Datimfon</a:t>
            </a:r>
            <a:r>
              <a:rPr lang="en-US" sz="2000" b="1" i="0" u="none" strike="noStrike" cap="none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2000" b="1" i="0" u="none" strike="noStrike" cap="none" dirty="0" err="1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Nkang</a:t>
            </a:r>
            <a:r>
              <a:rPr lang="en-US" sz="2000" b="1" i="0" u="none" strike="noStrike" cap="none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44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C845-A863-212B-3A71-82003166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14" y="554990"/>
            <a:ext cx="10515600" cy="757082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Nigerian Energy Landscape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4E1BE-0C4E-BD75-0F04-B34D10964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314" y="1364478"/>
            <a:ext cx="6763641" cy="4723081"/>
          </a:xfrm>
        </p:spPr>
        <p:txBody>
          <a:bodyPr>
            <a:normAutofit lnSpcReduction="10000"/>
          </a:bodyPr>
          <a:lstStyle/>
          <a:p>
            <a:r>
              <a:rPr lang="en-GB" sz="2325" dirty="0"/>
              <a:t>One of the largest hydrocarbon reserves in the world.</a:t>
            </a:r>
          </a:p>
          <a:p>
            <a:r>
              <a:rPr lang="en-GB" sz="2325" dirty="0"/>
              <a:t>A leading producer of oil and gas products in Africa. </a:t>
            </a:r>
          </a:p>
          <a:p>
            <a:r>
              <a:rPr lang="en-GB" sz="2325" dirty="0"/>
              <a:t>Oil and gas products account for ~10% of the country’s GDP, contributing more than 70% of the country’s foreign exchange.</a:t>
            </a:r>
          </a:p>
          <a:p>
            <a:r>
              <a:rPr lang="en-GB" sz="2325" dirty="0"/>
              <a:t>Proven track record of legislatively promoting renewable energy, having developed and operationalised several clean energy policies, programmes, initiatives, and regulations:</a:t>
            </a:r>
          </a:p>
          <a:p>
            <a:pPr lvl="1"/>
            <a:r>
              <a:rPr lang="en-GB" sz="2113" dirty="0">
                <a:solidFill>
                  <a:srgbClr val="0070C0"/>
                </a:solidFill>
              </a:rPr>
              <a:t>To reduce carbon emissions while </a:t>
            </a:r>
          </a:p>
          <a:p>
            <a:pPr lvl="1"/>
            <a:r>
              <a:rPr lang="en-GB" sz="2113" dirty="0">
                <a:solidFill>
                  <a:srgbClr val="0070C0"/>
                </a:solidFill>
              </a:rPr>
              <a:t>To bolster the country’s energy security agenda.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B9E5E-159D-02FA-7F7E-D97E9C1C54AB}"/>
              </a:ext>
            </a:extLst>
          </p:cNvPr>
          <p:cNvSpPr txBox="1"/>
          <p:nvPr/>
        </p:nvSpPr>
        <p:spPr>
          <a:xfrm>
            <a:off x="7068467" y="4060470"/>
            <a:ext cx="4928219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79" b="1" dirty="0">
                <a:solidFill>
                  <a:srgbClr val="002060"/>
                </a:solidFill>
              </a:rPr>
              <a:t>Energy Potential of Renewable Energy Sources in Nigeria (Energy Commission of Nigeria, 2014)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8A99C677-DF83-1687-BBD6-CF067722C7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44503"/>
              </p:ext>
            </p:extLst>
          </p:nvPr>
        </p:nvGraphicFramePr>
        <p:xfrm>
          <a:off x="7179852" y="4665781"/>
          <a:ext cx="4949238" cy="18135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533493">
                  <a:extLst>
                    <a:ext uri="{9D8B030D-6E8A-4147-A177-3AD203B41FA5}">
                      <a16:colId xmlns:a16="http://schemas.microsoft.com/office/drawing/2014/main" val="1520790334"/>
                    </a:ext>
                  </a:extLst>
                </a:gridCol>
                <a:gridCol w="2415745">
                  <a:extLst>
                    <a:ext uri="{9D8B030D-6E8A-4147-A177-3AD203B41FA5}">
                      <a16:colId xmlns:a16="http://schemas.microsoft.com/office/drawing/2014/main" val="436197806"/>
                    </a:ext>
                  </a:extLst>
                </a:gridCol>
              </a:tblGrid>
              <a:tr h="251606">
                <a:tc>
                  <a:txBody>
                    <a:bodyPr/>
                    <a:lstStyle/>
                    <a:p>
                      <a:pPr algn="just"/>
                      <a:r>
                        <a:rPr lang="en-GB" sz="1700" dirty="0">
                          <a:effectLst/>
                        </a:rPr>
                        <a:t>Energy Source 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46" marR="7004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 dirty="0">
                          <a:effectLst/>
                        </a:rPr>
                        <a:t>Potential 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46" marR="70046" marT="0" marB="0"/>
                </a:tc>
                <a:extLst>
                  <a:ext uri="{0D108BD9-81ED-4DB2-BD59-A6C34878D82A}">
                    <a16:rowId xmlns:a16="http://schemas.microsoft.com/office/drawing/2014/main" val="3095428471"/>
                  </a:ext>
                </a:extLst>
              </a:tr>
              <a:tr h="257663">
                <a:tc>
                  <a:txBody>
                    <a:bodyPr/>
                    <a:lstStyle/>
                    <a:p>
                      <a:pPr algn="just"/>
                      <a:r>
                        <a:rPr lang="en-GB" sz="1700" dirty="0">
                          <a:effectLst/>
                        </a:rPr>
                        <a:t>Hydropower 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46" marR="7004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</a:rPr>
                        <a:t>14,750 MW 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46" marR="70046" marT="0" marB="0"/>
                </a:tc>
                <a:extLst>
                  <a:ext uri="{0D108BD9-81ED-4DB2-BD59-A6C34878D82A}">
                    <a16:rowId xmlns:a16="http://schemas.microsoft.com/office/drawing/2014/main" val="392119361"/>
                  </a:ext>
                </a:extLst>
              </a:tr>
              <a:tr h="257663">
                <a:tc>
                  <a:txBody>
                    <a:bodyPr/>
                    <a:lstStyle/>
                    <a:p>
                      <a:pPr algn="just"/>
                      <a:r>
                        <a:rPr lang="en-GB" sz="1700" dirty="0">
                          <a:effectLst/>
                        </a:rPr>
                        <a:t>Biomass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46" marR="7004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 dirty="0">
                          <a:effectLst/>
                        </a:rPr>
                        <a:t>Very high potential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46" marR="70046" marT="0" marB="0"/>
                </a:tc>
                <a:extLst>
                  <a:ext uri="{0D108BD9-81ED-4DB2-BD59-A6C34878D82A}">
                    <a16:rowId xmlns:a16="http://schemas.microsoft.com/office/drawing/2014/main" val="247980946"/>
                  </a:ext>
                </a:extLst>
              </a:tr>
              <a:tr h="257663">
                <a:tc>
                  <a:txBody>
                    <a:bodyPr/>
                    <a:lstStyle/>
                    <a:p>
                      <a:pPr algn="just"/>
                      <a:r>
                        <a:rPr lang="en-GB" sz="1700" dirty="0">
                          <a:effectLst/>
                        </a:rPr>
                        <a:t>Solar radiation 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46" marR="7004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 dirty="0">
                          <a:effectLst/>
                        </a:rPr>
                        <a:t>3.5 to 7.0 kWh/m</a:t>
                      </a:r>
                      <a:r>
                        <a:rPr lang="en-GB" sz="1700" baseline="30000" dirty="0">
                          <a:effectLst/>
                        </a:rPr>
                        <a:t>2</a:t>
                      </a:r>
                      <a:r>
                        <a:rPr lang="en-GB" sz="1700" dirty="0">
                          <a:effectLst/>
                        </a:rPr>
                        <a:t>/day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46" marR="70046" marT="0" marB="0"/>
                </a:tc>
                <a:extLst>
                  <a:ext uri="{0D108BD9-81ED-4DB2-BD59-A6C34878D82A}">
                    <a16:rowId xmlns:a16="http://schemas.microsoft.com/office/drawing/2014/main" val="118998044"/>
                  </a:ext>
                </a:extLst>
              </a:tr>
              <a:tr h="257663">
                <a:tc>
                  <a:txBody>
                    <a:bodyPr/>
                    <a:lstStyle/>
                    <a:p>
                      <a:pPr algn="just"/>
                      <a:r>
                        <a:rPr lang="en-GB" sz="1700" dirty="0">
                          <a:effectLst/>
                        </a:rPr>
                        <a:t>Wind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46" marR="7004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>
                          <a:effectLst/>
                        </a:rPr>
                        <a:t>2 to 4 m/s (average)</a:t>
                      </a:r>
                      <a:endParaRPr lang="en-GB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46" marR="70046" marT="0" marB="0"/>
                </a:tc>
                <a:extLst>
                  <a:ext uri="{0D108BD9-81ED-4DB2-BD59-A6C34878D82A}">
                    <a16:rowId xmlns:a16="http://schemas.microsoft.com/office/drawing/2014/main" val="4274457720"/>
                  </a:ext>
                </a:extLst>
              </a:tr>
              <a:tr h="257663">
                <a:tc>
                  <a:txBody>
                    <a:bodyPr/>
                    <a:lstStyle/>
                    <a:p>
                      <a:pPr algn="just"/>
                      <a:r>
                        <a:rPr lang="en-GB" sz="1700" dirty="0">
                          <a:effectLst/>
                        </a:rPr>
                        <a:t>Geothermal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46" marR="7004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 dirty="0">
                          <a:effectLst/>
                        </a:rPr>
                        <a:t>5 known sources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46" marR="70046" marT="0" marB="0"/>
                </a:tc>
                <a:extLst>
                  <a:ext uri="{0D108BD9-81ED-4DB2-BD59-A6C34878D82A}">
                    <a16:rowId xmlns:a16="http://schemas.microsoft.com/office/drawing/2014/main" val="4034582212"/>
                  </a:ext>
                </a:extLst>
              </a:tr>
              <a:tr h="257663">
                <a:tc>
                  <a:txBody>
                    <a:bodyPr/>
                    <a:lstStyle/>
                    <a:p>
                      <a:pPr algn="just"/>
                      <a:r>
                        <a:rPr lang="en-GB" sz="1700" dirty="0">
                          <a:effectLst/>
                        </a:rPr>
                        <a:t>Ocean, tidal and wave 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46" marR="70046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700" dirty="0">
                          <a:effectLst/>
                        </a:rPr>
                        <a:t>Low prospects</a:t>
                      </a:r>
                      <a:endParaRPr lang="en-GB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046" marR="70046" marT="0" marB="0"/>
                </a:tc>
                <a:extLst>
                  <a:ext uri="{0D108BD9-81ED-4DB2-BD59-A6C34878D82A}">
                    <a16:rowId xmlns:a16="http://schemas.microsoft.com/office/drawing/2014/main" val="308839215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255351A-F3E6-5DB2-6D8D-66E64B663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895" y="2032085"/>
            <a:ext cx="2825327" cy="20532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36D5F3-8253-44BF-2E08-D138B3341826}"/>
              </a:ext>
            </a:extLst>
          </p:cNvPr>
          <p:cNvSpPr txBox="1"/>
          <p:nvPr/>
        </p:nvSpPr>
        <p:spPr>
          <a:xfrm>
            <a:off x="8217471" y="1461036"/>
            <a:ext cx="3428173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79" b="1" dirty="0">
                <a:solidFill>
                  <a:srgbClr val="002060"/>
                </a:solidFill>
              </a:rPr>
              <a:t>Geographic Distribution of Nigeria’s Energy Portfolio (</a:t>
            </a:r>
            <a:r>
              <a:rPr lang="en-GB" sz="1479" b="1" dirty="0" err="1">
                <a:solidFill>
                  <a:srgbClr val="002060"/>
                </a:solidFill>
              </a:rPr>
              <a:t>Olanrele</a:t>
            </a:r>
            <a:r>
              <a:rPr lang="en-GB" sz="1479" b="1" dirty="0">
                <a:solidFill>
                  <a:srgbClr val="002060"/>
                </a:solidFill>
              </a:rPr>
              <a:t>, 2021)</a:t>
            </a:r>
          </a:p>
        </p:txBody>
      </p:sp>
    </p:spTree>
    <p:extLst>
      <p:ext uri="{BB962C8B-B14F-4D97-AF65-F5344CB8AC3E}">
        <p14:creationId xmlns:p14="http://schemas.microsoft.com/office/powerpoint/2010/main" val="411156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B113-8E3C-C833-1685-ABA9CF225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28" y="544993"/>
            <a:ext cx="10515600" cy="704026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Energy Transition: Case Study of Nigeria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21976-D7A4-B4CA-0146-229F96F87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230" y="1436792"/>
            <a:ext cx="8380222" cy="5130263"/>
          </a:xfrm>
        </p:spPr>
        <p:txBody>
          <a:bodyPr/>
          <a:lstStyle/>
          <a:p>
            <a:r>
              <a:rPr lang="en-GB" sz="2325" b="1" dirty="0">
                <a:solidFill>
                  <a:srgbClr val="0070C0"/>
                </a:solidFill>
              </a:rPr>
              <a:t>2005 Renewable Energy Master Plan: </a:t>
            </a:r>
            <a:r>
              <a:rPr lang="en-GB" sz="2325" dirty="0"/>
              <a:t>aims at reducing dependence on hydrocarbons.</a:t>
            </a:r>
          </a:p>
          <a:p>
            <a:r>
              <a:rPr lang="en-GB" sz="2325" b="1" dirty="0">
                <a:solidFill>
                  <a:srgbClr val="0070C0"/>
                </a:solidFill>
              </a:rPr>
              <a:t>Energy Transition Plan:</a:t>
            </a:r>
            <a:r>
              <a:rPr lang="en-GB" sz="2325" dirty="0">
                <a:solidFill>
                  <a:srgbClr val="0070C0"/>
                </a:solidFill>
              </a:rPr>
              <a:t> </a:t>
            </a:r>
            <a:r>
              <a:rPr lang="en-GB" sz="2325" dirty="0"/>
              <a:t>focuses on renewable energy systems to reduce ~ 60% of GHG emissions across critical sectors.</a:t>
            </a:r>
          </a:p>
          <a:p>
            <a:r>
              <a:rPr lang="en-GB" sz="2325" b="1" dirty="0">
                <a:solidFill>
                  <a:srgbClr val="0070C0"/>
                </a:solidFill>
              </a:rPr>
              <a:t> Electricity Vision 30:30:30 (V30): </a:t>
            </a:r>
            <a:r>
              <a:rPr lang="en-GB" sz="2325" dirty="0"/>
              <a:t>aims to generate 30,000 megawatts (MW) of power with 30% renewable by 2030.</a:t>
            </a:r>
          </a:p>
          <a:p>
            <a:r>
              <a:rPr lang="en-GB" sz="2325" b="1" dirty="0">
                <a:solidFill>
                  <a:srgbClr val="0070C0"/>
                </a:solidFill>
              </a:rPr>
              <a:t>Nigerian Renewable Energy and Energy Efficiency Plan: </a:t>
            </a:r>
            <a:r>
              <a:rPr lang="en-GB" sz="2325" dirty="0"/>
              <a:t>provides a framework for promoting renewable power generation addressing energy security and climate objectives.</a:t>
            </a:r>
          </a:p>
          <a:p>
            <a:r>
              <a:rPr lang="en-GB" sz="2325" b="1" dirty="0">
                <a:solidFill>
                  <a:srgbClr val="0070C0"/>
                </a:solidFill>
              </a:rPr>
              <a:t>Nationally Determined Contribution: </a:t>
            </a:r>
            <a:r>
              <a:rPr lang="en-GB" sz="2325" dirty="0"/>
              <a:t>commits to reducing GHG emissions by 20% below the business-as-usual scenario by 2030 and increases its conditional target to 47% reduction in emissions by the same year.</a:t>
            </a:r>
          </a:p>
          <a:p>
            <a:endParaRPr lang="en-GB" sz="2325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B3F9EED-C7F4-3BEC-416D-5EF21176E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1259089"/>
              </p:ext>
            </p:extLst>
          </p:nvPr>
        </p:nvGraphicFramePr>
        <p:xfrm>
          <a:off x="8321963" y="2096655"/>
          <a:ext cx="3870037" cy="2862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08DCF5-AB96-1EA5-8B8B-026A4795006F}"/>
              </a:ext>
            </a:extLst>
          </p:cNvPr>
          <p:cNvSpPr txBox="1"/>
          <p:nvPr/>
        </p:nvSpPr>
        <p:spPr>
          <a:xfrm>
            <a:off x="8672626" y="5333403"/>
            <a:ext cx="3432145" cy="54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79" b="1" dirty="0">
                <a:solidFill>
                  <a:srgbClr val="002060"/>
                </a:solidFill>
              </a:rPr>
              <a:t>Emission Profile of Nigeria’s Key Sectors in 2020 (</a:t>
            </a:r>
            <a:r>
              <a:rPr lang="en-GB" sz="1479" b="1" dirty="0" err="1">
                <a:solidFill>
                  <a:srgbClr val="002060"/>
                </a:solidFill>
              </a:rPr>
              <a:t>Dioha</a:t>
            </a:r>
            <a:r>
              <a:rPr lang="en-GB" sz="1479" b="1" dirty="0">
                <a:solidFill>
                  <a:srgbClr val="002060"/>
                </a:solidFill>
              </a:rPr>
              <a:t>, 2022)</a:t>
            </a:r>
          </a:p>
        </p:txBody>
      </p:sp>
    </p:spTree>
    <p:extLst>
      <p:ext uri="{BB962C8B-B14F-4D97-AF65-F5344CB8AC3E}">
        <p14:creationId xmlns:p14="http://schemas.microsoft.com/office/powerpoint/2010/main" val="177417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D0FD-CC9A-50AB-99F9-6F8E7B023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74" y="604789"/>
            <a:ext cx="10515600" cy="757082"/>
          </a:xfrm>
        </p:spPr>
        <p:txBody>
          <a:bodyPr/>
          <a:lstStyle/>
          <a:p>
            <a:pPr algn="l"/>
            <a:r>
              <a:rPr lang="en-GB" sz="4015" b="1" dirty="0">
                <a:solidFill>
                  <a:schemeClr val="bg1"/>
                </a:solidFill>
              </a:rPr>
              <a:t>Renewable Energy Development in Nigeria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F11B5-0A07-3852-250E-AFFB1B88D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185" y="1451008"/>
            <a:ext cx="11164106" cy="5153250"/>
          </a:xfrm>
        </p:spPr>
        <p:txBody>
          <a:bodyPr>
            <a:normAutofit lnSpcReduction="10000"/>
          </a:bodyPr>
          <a:lstStyle/>
          <a:p>
            <a:pPr marL="362342" indent="-362342"/>
            <a:r>
              <a:rPr lang="en-GB" sz="2536" b="1" dirty="0">
                <a:solidFill>
                  <a:srgbClr val="0070C0"/>
                </a:solidFill>
              </a:rPr>
              <a:t>Solar energy: </a:t>
            </a:r>
            <a:r>
              <a:rPr lang="en-GB" sz="2536" dirty="0"/>
              <a:t>Year-round high solar intensity; </a:t>
            </a:r>
            <a:r>
              <a:rPr lang="en-GB" sz="2536" dirty="0">
                <a:solidFill>
                  <a:schemeClr val="accent6"/>
                </a:solidFill>
              </a:rPr>
              <a:t>rural electrification projects being developed by private sector engagement with the support of the World Bank. </a:t>
            </a:r>
          </a:p>
          <a:p>
            <a:pPr marL="362342" indent="-362342"/>
            <a:r>
              <a:rPr lang="en-GB" sz="2536" b="1" dirty="0">
                <a:solidFill>
                  <a:srgbClr val="0070C0"/>
                </a:solidFill>
              </a:rPr>
              <a:t>Wind energy: </a:t>
            </a:r>
            <a:r>
              <a:rPr lang="en-GB" sz="2536" dirty="0"/>
              <a:t>Jos, Gombe, and Kano have significantly high wind speeds, whereas Lagos, Enugu, and Maiduguri have moderate winds; </a:t>
            </a:r>
            <a:r>
              <a:rPr lang="en-GB" sz="2536" dirty="0">
                <a:solidFill>
                  <a:srgbClr val="C00000"/>
                </a:solidFill>
              </a:rPr>
              <a:t>severely underutilised energy resource as there is no strong state or federal mandate.</a:t>
            </a:r>
            <a:endParaRPr lang="en-GB" sz="2536" dirty="0"/>
          </a:p>
          <a:p>
            <a:pPr marL="362342" indent="-362342">
              <a:buFont typeface="Arial" panose="020B0604020202020204" pitchFamily="34" charset="0"/>
              <a:buChar char="•"/>
            </a:pPr>
            <a:r>
              <a:rPr lang="en-GB" sz="2536" b="1" dirty="0">
                <a:solidFill>
                  <a:srgbClr val="0070C0"/>
                </a:solidFill>
              </a:rPr>
              <a:t>Hydropower: </a:t>
            </a:r>
            <a:r>
              <a:rPr lang="en-GB" sz="2536" dirty="0"/>
              <a:t>Three hydroelectric units in </a:t>
            </a:r>
            <a:r>
              <a:rPr lang="en-GB" sz="2536" dirty="0" err="1"/>
              <a:t>Kainji</a:t>
            </a:r>
            <a:r>
              <a:rPr lang="en-GB" sz="2536" dirty="0"/>
              <a:t>, </a:t>
            </a:r>
            <a:r>
              <a:rPr lang="en-GB" sz="2536" dirty="0" err="1"/>
              <a:t>Jebba</a:t>
            </a:r>
            <a:r>
              <a:rPr lang="en-GB" sz="2536" dirty="0"/>
              <a:t>, and </a:t>
            </a:r>
            <a:r>
              <a:rPr lang="en-GB" sz="2536" dirty="0" err="1"/>
              <a:t>Shiroro</a:t>
            </a:r>
            <a:r>
              <a:rPr lang="en-GB" sz="2536" dirty="0"/>
              <a:t> with 1,930 MW installed capacity; </a:t>
            </a:r>
            <a:r>
              <a:rPr lang="en-GB" sz="2536" dirty="0">
                <a:solidFill>
                  <a:srgbClr val="C00000"/>
                </a:solidFill>
              </a:rPr>
              <a:t>investment and management issues limits the country’s potential to produce 15 GW.</a:t>
            </a:r>
          </a:p>
          <a:p>
            <a:pPr marL="362342" indent="-362342">
              <a:buFont typeface="Arial" panose="020B0604020202020204" pitchFamily="34" charset="0"/>
              <a:buChar char="•"/>
            </a:pPr>
            <a:r>
              <a:rPr lang="en-GB" sz="2536" b="1" dirty="0">
                <a:solidFill>
                  <a:srgbClr val="0070C0"/>
                </a:solidFill>
              </a:rPr>
              <a:t>Biomass energy: </a:t>
            </a:r>
            <a:r>
              <a:rPr lang="en-GB" sz="2536" dirty="0"/>
              <a:t>Widespread due to the tropical environment and extensive rainforests, cattle, and arable land; </a:t>
            </a:r>
            <a:r>
              <a:rPr lang="en-GB" sz="2536" dirty="0">
                <a:solidFill>
                  <a:srgbClr val="C00000"/>
                </a:solidFill>
              </a:rPr>
              <a:t>funding, legislation, awareness, infrastructure, and technical capacity are obstacles. </a:t>
            </a:r>
          </a:p>
          <a:p>
            <a:pPr marL="362342" indent="-362342">
              <a:buFont typeface="Arial" panose="020B0604020202020204" pitchFamily="34" charset="0"/>
              <a:buChar char="•"/>
            </a:pPr>
            <a:r>
              <a:rPr lang="en-GB" sz="2536" b="1" dirty="0">
                <a:solidFill>
                  <a:srgbClr val="0070C0"/>
                </a:solidFill>
              </a:rPr>
              <a:t>Geothermal energy: </a:t>
            </a:r>
            <a:r>
              <a:rPr lang="en-GB" sz="2536" dirty="0"/>
              <a:t>Hot springs and geysers exist in </a:t>
            </a:r>
            <a:r>
              <a:rPr lang="en-GB" sz="2536" dirty="0" err="1"/>
              <a:t>Ikogosi</a:t>
            </a:r>
            <a:r>
              <a:rPr lang="en-GB" sz="2536" dirty="0"/>
              <a:t>, Jos, and Biu plateaus, Borno and Sokoto basins; </a:t>
            </a:r>
            <a:r>
              <a:rPr lang="en-GB" sz="2536" dirty="0">
                <a:solidFill>
                  <a:srgbClr val="C00000"/>
                </a:solidFill>
              </a:rPr>
              <a:t>lack of feasibility studies. </a:t>
            </a:r>
          </a:p>
          <a:p>
            <a:endParaRPr lang="en-GB" sz="2536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3CE8E0-1C17-C9F5-8A28-1F16F6FF3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895" y="4712141"/>
            <a:ext cx="725336" cy="9142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19A5EE-98E0-D368-1109-5F5454012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0219" y="3378079"/>
            <a:ext cx="718194" cy="9328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78F2F5-EF31-97AD-7332-84F6FC6EB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844" y="1393488"/>
            <a:ext cx="712548" cy="7570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C96905-1D65-3FFD-CE8E-DD40FF6A6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9420" y="2291788"/>
            <a:ext cx="909397" cy="9851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B6B86C-D468-0BA2-4139-A21A51768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6258" y="5731986"/>
            <a:ext cx="909397" cy="8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6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C60D2-2672-68B5-5E20-6930E2A2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36" y="567935"/>
            <a:ext cx="10515600" cy="757082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Methodology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03F55-DC78-F601-7614-80C691D27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824" y="1375601"/>
            <a:ext cx="6255773" cy="5222238"/>
          </a:xfrm>
        </p:spPr>
        <p:txBody>
          <a:bodyPr/>
          <a:lstStyle/>
          <a:p>
            <a:pPr marL="0" indent="0">
              <a:buNone/>
            </a:pPr>
            <a:r>
              <a:rPr lang="en-GB" sz="2330" b="1" dirty="0">
                <a:solidFill>
                  <a:srgbClr val="0070C0"/>
                </a:solidFill>
              </a:rPr>
              <a:t>Aim: </a:t>
            </a:r>
            <a:r>
              <a:rPr lang="en-GB" sz="2330" dirty="0"/>
              <a:t>To analyse the viability and investment case of a suitable renewable energy resource to support Nigeria’s NDC and energy transition within the downstream oil and gas supply chain (OGSC) – </a:t>
            </a:r>
            <a:r>
              <a:rPr lang="en-GB" sz="2330" dirty="0">
                <a:solidFill>
                  <a:srgbClr val="7030A0"/>
                </a:solidFill>
              </a:rPr>
              <a:t>techno-economic study applying two multicriteria decision tools and a financial modelling scheme</a:t>
            </a:r>
            <a:r>
              <a:rPr lang="en-GB" sz="2330" dirty="0"/>
              <a:t>.</a:t>
            </a:r>
          </a:p>
          <a:p>
            <a:pPr marL="0" indent="0">
              <a:buNone/>
            </a:pPr>
            <a:r>
              <a:rPr lang="en-GB" sz="2330" b="1" dirty="0">
                <a:solidFill>
                  <a:srgbClr val="0070C0"/>
                </a:solidFill>
              </a:rPr>
              <a:t>Method: </a:t>
            </a:r>
            <a:r>
              <a:rPr lang="en-US" sz="2330" dirty="0"/>
              <a:t>Criteria Importance through Intercriteria Correlation (</a:t>
            </a:r>
            <a:r>
              <a:rPr lang="en-US" sz="2330" dirty="0">
                <a:solidFill>
                  <a:srgbClr val="7030A0"/>
                </a:solidFill>
              </a:rPr>
              <a:t>CRITIC</a:t>
            </a:r>
            <a:r>
              <a:rPr lang="en-US" sz="2330" dirty="0"/>
              <a:t>) to perform the weighting; Technique for Order of Preference by Similarity to Ideal Solution (</a:t>
            </a:r>
            <a:r>
              <a:rPr lang="en-US" sz="2330" dirty="0">
                <a:solidFill>
                  <a:srgbClr val="7030A0"/>
                </a:solidFill>
              </a:rPr>
              <a:t>TOPSIS</a:t>
            </a:r>
            <a:r>
              <a:rPr lang="en-US" sz="2330" dirty="0"/>
              <a:t>) and Weighted Aggregated Sum Product Assessment (</a:t>
            </a:r>
            <a:r>
              <a:rPr lang="en-US" sz="2330" dirty="0">
                <a:solidFill>
                  <a:srgbClr val="7030A0"/>
                </a:solidFill>
              </a:rPr>
              <a:t>WASPAS</a:t>
            </a:r>
            <a:r>
              <a:rPr lang="en-US" sz="2330" dirty="0"/>
              <a:t>) to determine the best renewable energy option to be adopted by the petrol station.</a:t>
            </a:r>
            <a:endParaRPr lang="en-GB" sz="2330" dirty="0"/>
          </a:p>
          <a:p>
            <a:pPr marL="0" indent="0">
              <a:buNone/>
            </a:pPr>
            <a:endParaRPr lang="en-GB" sz="2330" dirty="0"/>
          </a:p>
        </p:txBody>
      </p:sp>
      <p:pic>
        <p:nvPicPr>
          <p:cNvPr id="5" name="Picture 4" descr="A screenshot of a computerDescription automatically generated">
            <a:extLst>
              <a:ext uri="{FF2B5EF4-FFF2-40B4-BE49-F238E27FC236}">
                <a16:creationId xmlns:a16="http://schemas.microsoft.com/office/drawing/2014/main" id="{D6C2A34C-4283-B6F6-7F59-9ABC544E1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69" y="1695560"/>
            <a:ext cx="4772057" cy="28289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987703-214B-D3CF-B2B8-7FEE42A43564}"/>
              </a:ext>
            </a:extLst>
          </p:cNvPr>
          <p:cNvSpPr txBox="1"/>
          <p:nvPr/>
        </p:nvSpPr>
        <p:spPr>
          <a:xfrm>
            <a:off x="7004828" y="1375601"/>
            <a:ext cx="4772058" cy="3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79" b="1" dirty="0">
                <a:solidFill>
                  <a:srgbClr val="002060"/>
                </a:solidFill>
              </a:rPr>
              <a:t>Summary of MCDM Goal, Criteria, and Alternatives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2D21B4-DC13-3666-E097-9BF94286F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616578"/>
              </p:ext>
            </p:extLst>
          </p:nvPr>
        </p:nvGraphicFramePr>
        <p:xfrm>
          <a:off x="6341599" y="4829945"/>
          <a:ext cx="5850402" cy="97536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62769">
                  <a:extLst>
                    <a:ext uri="{9D8B030D-6E8A-4147-A177-3AD203B41FA5}">
                      <a16:colId xmlns:a16="http://schemas.microsoft.com/office/drawing/2014/main" val="95662882"/>
                    </a:ext>
                  </a:extLst>
                </a:gridCol>
                <a:gridCol w="1383065">
                  <a:extLst>
                    <a:ext uri="{9D8B030D-6E8A-4147-A177-3AD203B41FA5}">
                      <a16:colId xmlns:a16="http://schemas.microsoft.com/office/drawing/2014/main" val="156894978"/>
                    </a:ext>
                  </a:extLst>
                </a:gridCol>
                <a:gridCol w="1391052">
                  <a:extLst>
                    <a:ext uri="{9D8B030D-6E8A-4147-A177-3AD203B41FA5}">
                      <a16:colId xmlns:a16="http://schemas.microsoft.com/office/drawing/2014/main" val="4157459520"/>
                    </a:ext>
                  </a:extLst>
                </a:gridCol>
                <a:gridCol w="1513516">
                  <a:extLst>
                    <a:ext uri="{9D8B030D-6E8A-4147-A177-3AD203B41FA5}">
                      <a16:colId xmlns:a16="http://schemas.microsoft.com/office/drawing/2014/main" val="230761041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1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Technical (F1)</a:t>
                      </a:r>
                      <a:endParaRPr lang="en-GB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1" u="none" strike="noStrike" cap="none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Economic (F2)</a:t>
                      </a:r>
                      <a:endParaRPr lang="en-GB" sz="1600" b="1" i="0" u="none" strike="noStrike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372624"/>
                  </a:ext>
                </a:extLst>
              </a:tr>
              <a:tr h="116205"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1" u="none" strike="noStrike" cap="none" dirty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Factor </a:t>
                      </a:r>
                      <a:endParaRPr lang="en-GB" sz="1600" b="1" i="0" u="none" strike="noStrike" cap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1" u="none" strike="noStrike" cap="none" dirty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Variable</a:t>
                      </a:r>
                      <a:endParaRPr lang="en-GB" sz="1600" b="1" i="0" u="none" strike="noStrike" cap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1" u="none" strike="noStrike" cap="none" dirty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Factor </a:t>
                      </a:r>
                      <a:endParaRPr lang="en-GB" sz="1600" b="1" i="0" u="none" strike="noStrike" cap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1" u="none" strike="noStrike" cap="none" dirty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Variable</a:t>
                      </a:r>
                      <a:endParaRPr lang="en-GB" sz="1600" b="1" i="0" u="none" strike="noStrike" cap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8993459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Technology Maturity</a:t>
                      </a:r>
                      <a:endParaRPr lang="en-GB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Beneficial</a:t>
                      </a:r>
                      <a:endParaRPr lang="en-GB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LCOE ($/MWh)</a:t>
                      </a:r>
                      <a:endParaRPr lang="en-GB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Non-beneficial</a:t>
                      </a:r>
                      <a:endParaRPr lang="en-GB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68026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F86C138-8EAD-F463-3392-62B9028C5A9A}"/>
              </a:ext>
            </a:extLst>
          </p:cNvPr>
          <p:cNvSpPr txBox="1"/>
          <p:nvPr/>
        </p:nvSpPr>
        <p:spPr>
          <a:xfrm>
            <a:off x="7073151" y="4502914"/>
            <a:ext cx="4488874" cy="3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9" b="1" dirty="0">
                <a:solidFill>
                  <a:srgbClr val="002060"/>
                </a:solidFill>
              </a:rPr>
              <a:t>Factors and criteria used in this research work</a:t>
            </a:r>
            <a:endParaRPr lang="en-GB" sz="1479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2B1B26E-970F-3077-C618-927E71855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381049"/>
              </p:ext>
            </p:extLst>
          </p:nvPr>
        </p:nvGraphicFramePr>
        <p:xfrm>
          <a:off x="6341599" y="5802385"/>
          <a:ext cx="5850400" cy="97536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730983">
                  <a:extLst>
                    <a:ext uri="{9D8B030D-6E8A-4147-A177-3AD203B41FA5}">
                      <a16:colId xmlns:a16="http://schemas.microsoft.com/office/drawing/2014/main" val="1282794314"/>
                    </a:ext>
                  </a:extLst>
                </a:gridCol>
                <a:gridCol w="1200727">
                  <a:extLst>
                    <a:ext uri="{9D8B030D-6E8A-4147-A177-3AD203B41FA5}">
                      <a16:colId xmlns:a16="http://schemas.microsoft.com/office/drawing/2014/main" val="2302330614"/>
                    </a:ext>
                  </a:extLst>
                </a:gridCol>
                <a:gridCol w="1764146">
                  <a:extLst>
                    <a:ext uri="{9D8B030D-6E8A-4147-A177-3AD203B41FA5}">
                      <a16:colId xmlns:a16="http://schemas.microsoft.com/office/drawing/2014/main" val="1020602250"/>
                    </a:ext>
                  </a:extLst>
                </a:gridCol>
                <a:gridCol w="1154544">
                  <a:extLst>
                    <a:ext uri="{9D8B030D-6E8A-4147-A177-3AD203B41FA5}">
                      <a16:colId xmlns:a16="http://schemas.microsoft.com/office/drawing/2014/main" val="3209937636"/>
                    </a:ext>
                  </a:extLst>
                </a:gridCol>
              </a:tblGrid>
              <a:tr h="86360">
                <a:tc gridSpan="2"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1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Environment (F3)</a:t>
                      </a:r>
                      <a:endParaRPr lang="en-GB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1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Social (F4)</a:t>
                      </a:r>
                      <a:endParaRPr lang="en-GB" sz="16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560259"/>
                  </a:ext>
                </a:extLst>
              </a:tr>
              <a:tr h="116205"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1" u="none" strike="noStrike" cap="none" dirty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Factor</a:t>
                      </a:r>
                      <a:endParaRPr lang="en-GB" sz="1600" b="1" i="0" u="none" strike="noStrike" cap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1" u="none" strike="noStrike" cap="none" dirty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Variable</a:t>
                      </a:r>
                      <a:endParaRPr lang="en-GB" sz="1600" b="1" i="0" u="none" strike="noStrike" cap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1" u="none" strike="noStrike" cap="none" dirty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Factor</a:t>
                      </a:r>
                      <a:endParaRPr lang="en-GB" sz="1600" b="1" i="0" u="none" strike="noStrike" cap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1" u="none" strike="noStrike" cap="none" dirty="0">
                          <a:solidFill>
                            <a:srgbClr val="002060"/>
                          </a:solidFill>
                          <a:effectLst/>
                          <a:sym typeface="Arial"/>
                        </a:rPr>
                        <a:t>Variable</a:t>
                      </a:r>
                      <a:endParaRPr lang="en-GB" sz="1600" b="1" i="0" u="none" strike="noStrike" cap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3389081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Carbon footprint (gCO</a:t>
                      </a:r>
                      <a:r>
                        <a:rPr lang="en-GB" sz="1600" b="0" u="none" strike="noStrike" cap="none" baseline="-2500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2</a:t>
                      </a:r>
                      <a:r>
                        <a:rPr lang="en-GB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/kwh)</a:t>
                      </a:r>
                      <a:endParaRPr lang="en-GB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Non-beneficial</a:t>
                      </a:r>
                      <a:endParaRPr lang="en-GB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Social acceptance (%)</a:t>
                      </a:r>
                      <a:endParaRPr lang="en-GB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Beneficial</a:t>
                      </a:r>
                      <a:endParaRPr lang="en-GB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2708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52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42A50-1EC9-3C69-E1D1-C1307456A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43" y="548719"/>
            <a:ext cx="6817155" cy="757082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Case Study: Petrol Station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A0D7F-2B0A-0FD9-CCC2-CC8A48AF0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243" y="1438072"/>
            <a:ext cx="11777083" cy="1757710"/>
          </a:xfrm>
        </p:spPr>
        <p:txBody>
          <a:bodyPr/>
          <a:lstStyle/>
          <a:p>
            <a:r>
              <a:rPr lang="en-US" sz="2330" dirty="0"/>
              <a:t>Based on the load profile, the daily demand is 58.8 kWh.</a:t>
            </a:r>
          </a:p>
          <a:p>
            <a:r>
              <a:rPr lang="en-US" sz="2330" dirty="0"/>
              <a:t>A sample electricity bill reveals a lower electricity consumption of 46.21 kWh/day as data logger only </a:t>
            </a:r>
            <a:r>
              <a:rPr lang="en-GB" sz="2330" dirty="0"/>
              <a:t>utilises</a:t>
            </a:r>
            <a:r>
              <a:rPr lang="en-US" sz="2330" dirty="0"/>
              <a:t> grid usage data. </a:t>
            </a:r>
          </a:p>
          <a:p>
            <a:r>
              <a:rPr lang="en-US" sz="2330" dirty="0"/>
              <a:t>This usage is significant as the Southwest of Nigeria is a major commercial hub of trade.</a:t>
            </a:r>
          </a:p>
          <a:p>
            <a:endParaRPr lang="en-US" sz="2330" dirty="0"/>
          </a:p>
          <a:p>
            <a:endParaRPr lang="en-GB" sz="233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340195-C749-D2CE-0FFA-AA0A95A14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992440"/>
              </p:ext>
            </p:extLst>
          </p:nvPr>
        </p:nvGraphicFramePr>
        <p:xfrm>
          <a:off x="193245" y="3825097"/>
          <a:ext cx="6287234" cy="3032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86E948E-F9F2-87EA-0337-B35B22920699}"/>
              </a:ext>
            </a:extLst>
          </p:cNvPr>
          <p:cNvSpPr txBox="1"/>
          <p:nvPr/>
        </p:nvSpPr>
        <p:spPr>
          <a:xfrm>
            <a:off x="-137430" y="3505138"/>
            <a:ext cx="5892541" cy="3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79" b="1" dirty="0">
                <a:solidFill>
                  <a:srgbClr val="002060"/>
                </a:solidFill>
              </a:rPr>
              <a:t>Load Profile for a Petrol Station in Southwest Nigeria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9730B-27A3-C4C1-CB48-CBAF049D6504}"/>
              </a:ext>
            </a:extLst>
          </p:cNvPr>
          <p:cNvSpPr txBox="1"/>
          <p:nvPr/>
        </p:nvSpPr>
        <p:spPr>
          <a:xfrm>
            <a:off x="6717024" y="3505138"/>
            <a:ext cx="5047902" cy="3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79" b="1" dirty="0">
                <a:solidFill>
                  <a:srgbClr val="002060"/>
                </a:solidFill>
              </a:rPr>
              <a:t>Summary of Key Load Profile Output Parameters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F728422-E78B-AD11-31D6-9794A2B9D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826346"/>
              </p:ext>
            </p:extLst>
          </p:nvPr>
        </p:nvGraphicFramePr>
        <p:xfrm>
          <a:off x="6811154" y="3925135"/>
          <a:ext cx="5261828" cy="210405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003115">
                  <a:extLst>
                    <a:ext uri="{9D8B030D-6E8A-4147-A177-3AD203B41FA5}">
                      <a16:colId xmlns:a16="http://schemas.microsoft.com/office/drawing/2014/main" val="1381967713"/>
                    </a:ext>
                  </a:extLst>
                </a:gridCol>
                <a:gridCol w="2258713">
                  <a:extLst>
                    <a:ext uri="{9D8B030D-6E8A-4147-A177-3AD203B41FA5}">
                      <a16:colId xmlns:a16="http://schemas.microsoft.com/office/drawing/2014/main" val="3507526544"/>
                    </a:ext>
                  </a:extLst>
                </a:gridCol>
              </a:tblGrid>
              <a:tr h="289870">
                <a:tc>
                  <a:txBody>
                    <a:bodyPr/>
                    <a:lstStyle/>
                    <a:p>
                      <a:pPr algn="just"/>
                      <a:r>
                        <a:rPr lang="en-GB" sz="1900" dirty="0">
                          <a:effectLst/>
                        </a:rPr>
                        <a:t>Parameter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900" dirty="0">
                          <a:effectLst/>
                        </a:rPr>
                        <a:t>Value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extLst>
                  <a:ext uri="{0D108BD9-81ED-4DB2-BD59-A6C34878D82A}">
                    <a16:rowId xmlns:a16="http://schemas.microsoft.com/office/drawing/2014/main" val="1186427130"/>
                  </a:ext>
                </a:extLst>
              </a:tr>
              <a:tr h="289870">
                <a:tc>
                  <a:txBody>
                    <a:bodyPr/>
                    <a:lstStyle/>
                    <a:p>
                      <a:pPr algn="just"/>
                      <a:r>
                        <a:rPr lang="en-GB" sz="1900" b="0" dirty="0">
                          <a:effectLst/>
                        </a:rPr>
                        <a:t>Daily demand (kWh)</a:t>
                      </a:r>
                      <a:endParaRPr lang="en-GB" sz="1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900" dirty="0">
                          <a:effectLst/>
                        </a:rPr>
                        <a:t>58.8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extLst>
                  <a:ext uri="{0D108BD9-81ED-4DB2-BD59-A6C34878D82A}">
                    <a16:rowId xmlns:a16="http://schemas.microsoft.com/office/drawing/2014/main" val="3321921693"/>
                  </a:ext>
                </a:extLst>
              </a:tr>
              <a:tr h="639779">
                <a:tc>
                  <a:txBody>
                    <a:bodyPr/>
                    <a:lstStyle/>
                    <a:p>
                      <a:pPr algn="just"/>
                      <a:r>
                        <a:rPr lang="en-GB" sz="1900" b="0" dirty="0">
                          <a:effectLst/>
                        </a:rPr>
                        <a:t>Scaled daily demand @ 1.09 scaling factor (kWh)</a:t>
                      </a:r>
                      <a:endParaRPr lang="en-GB" sz="1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900" dirty="0">
                          <a:effectLst/>
                        </a:rPr>
                        <a:t>63.85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extLst>
                  <a:ext uri="{0D108BD9-81ED-4DB2-BD59-A6C34878D82A}">
                    <a16:rowId xmlns:a16="http://schemas.microsoft.com/office/drawing/2014/main" val="308070607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/>
                      <a:r>
                        <a:rPr lang="en-GB" sz="1900" b="0" dirty="0">
                          <a:effectLst/>
                        </a:rPr>
                        <a:t>Max average load (kW)</a:t>
                      </a:r>
                      <a:endParaRPr lang="en-GB" sz="1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900" dirty="0">
                          <a:effectLst/>
                        </a:rPr>
                        <a:t>3.90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extLst>
                  <a:ext uri="{0D108BD9-81ED-4DB2-BD59-A6C34878D82A}">
                    <a16:rowId xmlns:a16="http://schemas.microsoft.com/office/drawing/2014/main" val="2079462885"/>
                  </a:ext>
                </a:extLst>
              </a:tr>
              <a:tr h="289870">
                <a:tc>
                  <a:txBody>
                    <a:bodyPr/>
                    <a:lstStyle/>
                    <a:p>
                      <a:pPr algn="just"/>
                      <a:r>
                        <a:rPr lang="en-GB" sz="1900" b="0" dirty="0">
                          <a:effectLst/>
                        </a:rPr>
                        <a:t>Conversion factor</a:t>
                      </a:r>
                      <a:endParaRPr lang="en-GB" sz="1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900" dirty="0">
                          <a:effectLst/>
                        </a:rPr>
                        <a:t>0.65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extLst>
                  <a:ext uri="{0D108BD9-81ED-4DB2-BD59-A6C34878D82A}">
                    <a16:rowId xmlns:a16="http://schemas.microsoft.com/office/drawing/2014/main" val="3463838585"/>
                  </a:ext>
                </a:extLst>
              </a:tr>
              <a:tr h="289870">
                <a:tc>
                  <a:txBody>
                    <a:bodyPr/>
                    <a:lstStyle/>
                    <a:p>
                      <a:pPr algn="just"/>
                      <a:r>
                        <a:rPr lang="en-GB" sz="1900" b="0" dirty="0">
                          <a:effectLst/>
                        </a:rPr>
                        <a:t>Peak load (kW)</a:t>
                      </a:r>
                      <a:endParaRPr lang="en-GB" sz="1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900" dirty="0">
                          <a:effectLst/>
                        </a:rPr>
                        <a:t>6.01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extLst>
                  <a:ext uri="{0D108BD9-81ED-4DB2-BD59-A6C34878D82A}">
                    <a16:rowId xmlns:a16="http://schemas.microsoft.com/office/drawing/2014/main" val="2010392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24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554A3-BBC2-5EF4-1872-38E3A476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45" y="534437"/>
            <a:ext cx="7030029" cy="757082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Techno-economic Analysis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95E6D-2420-E884-27DB-FB2C5FAC6BB4}"/>
              </a:ext>
            </a:extLst>
          </p:cNvPr>
          <p:cNvSpPr txBox="1"/>
          <p:nvPr/>
        </p:nvSpPr>
        <p:spPr>
          <a:xfrm>
            <a:off x="6372209" y="1387081"/>
            <a:ext cx="5194911" cy="3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9" b="1" dirty="0">
                <a:solidFill>
                  <a:srgbClr val="002060"/>
                </a:solidFill>
              </a:rPr>
              <a:t>CRITIC Application Outcome for Different Factor Types</a:t>
            </a:r>
            <a:endParaRPr lang="en-GB" sz="1479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EC1B7D-D7C2-FC1D-1097-6E39B5845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20988"/>
              </p:ext>
            </p:extLst>
          </p:nvPr>
        </p:nvGraphicFramePr>
        <p:xfrm>
          <a:off x="5837380" y="1701249"/>
          <a:ext cx="6264568" cy="12192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83071">
                  <a:extLst>
                    <a:ext uri="{9D8B030D-6E8A-4147-A177-3AD203B41FA5}">
                      <a16:colId xmlns:a16="http://schemas.microsoft.com/office/drawing/2014/main" val="355790125"/>
                    </a:ext>
                  </a:extLst>
                </a:gridCol>
                <a:gridCol w="783071">
                  <a:extLst>
                    <a:ext uri="{9D8B030D-6E8A-4147-A177-3AD203B41FA5}">
                      <a16:colId xmlns:a16="http://schemas.microsoft.com/office/drawing/2014/main" val="273790338"/>
                    </a:ext>
                  </a:extLst>
                </a:gridCol>
                <a:gridCol w="783071">
                  <a:extLst>
                    <a:ext uri="{9D8B030D-6E8A-4147-A177-3AD203B41FA5}">
                      <a16:colId xmlns:a16="http://schemas.microsoft.com/office/drawing/2014/main" val="4110759774"/>
                    </a:ext>
                  </a:extLst>
                </a:gridCol>
                <a:gridCol w="783071">
                  <a:extLst>
                    <a:ext uri="{9D8B030D-6E8A-4147-A177-3AD203B41FA5}">
                      <a16:colId xmlns:a16="http://schemas.microsoft.com/office/drawing/2014/main" val="2618155999"/>
                    </a:ext>
                  </a:extLst>
                </a:gridCol>
                <a:gridCol w="783071">
                  <a:extLst>
                    <a:ext uri="{9D8B030D-6E8A-4147-A177-3AD203B41FA5}">
                      <a16:colId xmlns:a16="http://schemas.microsoft.com/office/drawing/2014/main" val="518553288"/>
                    </a:ext>
                  </a:extLst>
                </a:gridCol>
                <a:gridCol w="783071">
                  <a:extLst>
                    <a:ext uri="{9D8B030D-6E8A-4147-A177-3AD203B41FA5}">
                      <a16:colId xmlns:a16="http://schemas.microsoft.com/office/drawing/2014/main" val="849486245"/>
                    </a:ext>
                  </a:extLst>
                </a:gridCol>
                <a:gridCol w="783071">
                  <a:extLst>
                    <a:ext uri="{9D8B030D-6E8A-4147-A177-3AD203B41FA5}">
                      <a16:colId xmlns:a16="http://schemas.microsoft.com/office/drawing/2014/main" val="846939017"/>
                    </a:ext>
                  </a:extLst>
                </a:gridCol>
                <a:gridCol w="783071">
                  <a:extLst>
                    <a:ext uri="{9D8B030D-6E8A-4147-A177-3AD203B41FA5}">
                      <a16:colId xmlns:a16="http://schemas.microsoft.com/office/drawing/2014/main" val="1587819674"/>
                    </a:ext>
                  </a:extLst>
                </a:gridCol>
              </a:tblGrid>
              <a:tr h="115974"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F1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F2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F3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F4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Sum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Q</a:t>
                      </a:r>
                      <a:r>
                        <a:rPr lang="en-GB" sz="1600" baseline="-25000">
                          <a:effectLst/>
                        </a:rPr>
                        <a:t>ij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effectLst/>
                        </a:rPr>
                        <a:t>W</a:t>
                      </a:r>
                      <a:r>
                        <a:rPr lang="en-GB" sz="1600" baseline="-25000" dirty="0" err="1">
                          <a:effectLst/>
                        </a:rPr>
                        <a:t>j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68578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F1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0.000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1.616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1.425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1.010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4.050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0.153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0.057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164932"/>
                  </a:ext>
                </a:extLst>
              </a:tr>
              <a:tr h="83185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F2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1.616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0.000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0.064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0.433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2.113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0.841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0.314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105953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F3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1.425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0.064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0.000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0.584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2.073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0.860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0.321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26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F4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1.010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0.433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0.584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0.000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2.027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0.828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0.309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85651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6055FFE-5015-C9B5-9F32-C2840F4F4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082593"/>
              </p:ext>
            </p:extLst>
          </p:nvPr>
        </p:nvGraphicFramePr>
        <p:xfrm>
          <a:off x="4165599" y="3302787"/>
          <a:ext cx="7936349" cy="14630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14066">
                  <a:extLst>
                    <a:ext uri="{9D8B030D-6E8A-4147-A177-3AD203B41FA5}">
                      <a16:colId xmlns:a16="http://schemas.microsoft.com/office/drawing/2014/main" val="1773495707"/>
                    </a:ext>
                  </a:extLst>
                </a:gridCol>
                <a:gridCol w="957852">
                  <a:extLst>
                    <a:ext uri="{9D8B030D-6E8A-4147-A177-3AD203B41FA5}">
                      <a16:colId xmlns:a16="http://schemas.microsoft.com/office/drawing/2014/main" val="1170510212"/>
                    </a:ext>
                  </a:extLst>
                </a:gridCol>
                <a:gridCol w="751470">
                  <a:extLst>
                    <a:ext uri="{9D8B030D-6E8A-4147-A177-3AD203B41FA5}">
                      <a16:colId xmlns:a16="http://schemas.microsoft.com/office/drawing/2014/main" val="2962935855"/>
                    </a:ext>
                  </a:extLst>
                </a:gridCol>
                <a:gridCol w="867992">
                  <a:extLst>
                    <a:ext uri="{9D8B030D-6E8A-4147-A177-3AD203B41FA5}">
                      <a16:colId xmlns:a16="http://schemas.microsoft.com/office/drawing/2014/main" val="1152297305"/>
                    </a:ext>
                  </a:extLst>
                </a:gridCol>
                <a:gridCol w="835406">
                  <a:extLst>
                    <a:ext uri="{9D8B030D-6E8A-4147-A177-3AD203B41FA5}">
                      <a16:colId xmlns:a16="http://schemas.microsoft.com/office/drawing/2014/main" val="3996592252"/>
                    </a:ext>
                  </a:extLst>
                </a:gridCol>
                <a:gridCol w="897616">
                  <a:extLst>
                    <a:ext uri="{9D8B030D-6E8A-4147-A177-3AD203B41FA5}">
                      <a16:colId xmlns:a16="http://schemas.microsoft.com/office/drawing/2014/main" val="3880113559"/>
                    </a:ext>
                  </a:extLst>
                </a:gridCol>
                <a:gridCol w="751470">
                  <a:extLst>
                    <a:ext uri="{9D8B030D-6E8A-4147-A177-3AD203B41FA5}">
                      <a16:colId xmlns:a16="http://schemas.microsoft.com/office/drawing/2014/main" val="2464095861"/>
                    </a:ext>
                  </a:extLst>
                </a:gridCol>
                <a:gridCol w="760357">
                  <a:extLst>
                    <a:ext uri="{9D8B030D-6E8A-4147-A177-3AD203B41FA5}">
                      <a16:colId xmlns:a16="http://schemas.microsoft.com/office/drawing/2014/main" val="123225760"/>
                    </a:ext>
                  </a:extLst>
                </a:gridCol>
                <a:gridCol w="700120">
                  <a:extLst>
                    <a:ext uri="{9D8B030D-6E8A-4147-A177-3AD203B41FA5}">
                      <a16:colId xmlns:a16="http://schemas.microsoft.com/office/drawing/2014/main" val="17657046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F1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F2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F3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F4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Si+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Si-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Pi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Rank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55473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Solar PV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0.017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0.049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0.055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0.185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0.051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0.346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0.872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820424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Wind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0.000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0.032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0.015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0.136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0.065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0.380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0.853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58375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</a:rPr>
                        <a:t>Hydropower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0.043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0.119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0.032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0.134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0.102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0.320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0.757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70829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Geothermal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0.000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0.089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0.051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0.110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0.109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0.316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0.743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611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</a:rPr>
                        <a:t>Biomass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0.033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0.270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0.310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0.110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0.387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0.033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0.079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5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55834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0530B12-9BC6-D8E2-5AEB-36E285A57497}"/>
              </a:ext>
            </a:extLst>
          </p:cNvPr>
          <p:cNvSpPr txBox="1"/>
          <p:nvPr/>
        </p:nvSpPr>
        <p:spPr>
          <a:xfrm>
            <a:off x="6735622" y="2982828"/>
            <a:ext cx="5301673" cy="3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9" b="1" dirty="0">
                <a:solidFill>
                  <a:srgbClr val="002060"/>
                </a:solidFill>
              </a:rPr>
              <a:t>TOPSIS method result using CRITIC weighting</a:t>
            </a:r>
            <a:endParaRPr lang="en-GB" sz="1479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948A6-2CE4-D62E-1706-27E6E036DA48}"/>
              </a:ext>
            </a:extLst>
          </p:cNvPr>
          <p:cNvSpPr txBox="1"/>
          <p:nvPr/>
        </p:nvSpPr>
        <p:spPr>
          <a:xfrm>
            <a:off x="6715991" y="4818320"/>
            <a:ext cx="4507346" cy="3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9" b="1" dirty="0">
                <a:solidFill>
                  <a:srgbClr val="002060"/>
                </a:solidFill>
              </a:rPr>
              <a:t>WASPAS method result using CRITIC weighting</a:t>
            </a:r>
            <a:endParaRPr lang="en-GB" sz="1479" b="1" dirty="0">
              <a:solidFill>
                <a:srgbClr val="002060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0E7EDF-4E84-59BC-9EE0-DBFC0D5C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245" y="1431657"/>
            <a:ext cx="5626547" cy="5364267"/>
          </a:xfrm>
        </p:spPr>
        <p:txBody>
          <a:bodyPr/>
          <a:lstStyle/>
          <a:p>
            <a:pPr marL="25400" indent="0">
              <a:buNone/>
            </a:pPr>
            <a:r>
              <a:rPr lang="en-GB" b="1" dirty="0">
                <a:solidFill>
                  <a:srgbClr val="0070C0"/>
                </a:solidFill>
              </a:rPr>
              <a:t>Result of CRITIC Application</a:t>
            </a:r>
          </a:p>
          <a:p>
            <a:r>
              <a:rPr lang="en-GB" sz="2300" dirty="0"/>
              <a:t>Technical factor Highest weighting and Social factor the lowest</a:t>
            </a:r>
          </a:p>
          <a:p>
            <a:pPr marL="25400" indent="0">
              <a:buNone/>
            </a:pPr>
            <a:endParaRPr lang="en-GB" b="1" dirty="0"/>
          </a:p>
          <a:p>
            <a:pPr marL="25400" indent="0">
              <a:buNone/>
            </a:pPr>
            <a:r>
              <a:rPr lang="en-GB" b="1" dirty="0">
                <a:solidFill>
                  <a:srgbClr val="0070C0"/>
                </a:solidFill>
              </a:rPr>
              <a:t>TOPSIS Application</a:t>
            </a:r>
          </a:p>
          <a:p>
            <a:r>
              <a:rPr lang="en-GB" sz="2300" dirty="0"/>
              <a:t>Solar PV ranks highest</a:t>
            </a:r>
          </a:p>
          <a:p>
            <a:pPr marL="25400" indent="0">
              <a:buNone/>
            </a:pPr>
            <a:endParaRPr lang="en-GB" b="1" dirty="0"/>
          </a:p>
          <a:p>
            <a:pPr marL="25400" indent="0">
              <a:buNone/>
            </a:pPr>
            <a:r>
              <a:rPr lang="en-GB" b="1" dirty="0">
                <a:solidFill>
                  <a:srgbClr val="0070C0"/>
                </a:solidFill>
              </a:rPr>
              <a:t>WASPAS Application</a:t>
            </a:r>
          </a:p>
          <a:p>
            <a:r>
              <a:rPr lang="en-GB" sz="2300" dirty="0"/>
              <a:t>Solar PV ranks highest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8343FA6-B220-58C4-6561-4EE1BC3BD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174281"/>
              </p:ext>
            </p:extLst>
          </p:nvPr>
        </p:nvGraphicFramePr>
        <p:xfrm>
          <a:off x="4205675" y="5137789"/>
          <a:ext cx="7896273" cy="165813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90192">
                  <a:extLst>
                    <a:ext uri="{9D8B030D-6E8A-4147-A177-3AD203B41FA5}">
                      <a16:colId xmlns:a16="http://schemas.microsoft.com/office/drawing/2014/main" val="2566737892"/>
                    </a:ext>
                  </a:extLst>
                </a:gridCol>
                <a:gridCol w="1711553">
                  <a:extLst>
                    <a:ext uri="{9D8B030D-6E8A-4147-A177-3AD203B41FA5}">
                      <a16:colId xmlns:a16="http://schemas.microsoft.com/office/drawing/2014/main" val="2541265763"/>
                    </a:ext>
                  </a:extLst>
                </a:gridCol>
                <a:gridCol w="1457133">
                  <a:extLst>
                    <a:ext uri="{9D8B030D-6E8A-4147-A177-3AD203B41FA5}">
                      <a16:colId xmlns:a16="http://schemas.microsoft.com/office/drawing/2014/main" val="2669356846"/>
                    </a:ext>
                  </a:extLst>
                </a:gridCol>
                <a:gridCol w="1619037">
                  <a:extLst>
                    <a:ext uri="{9D8B030D-6E8A-4147-A177-3AD203B41FA5}">
                      <a16:colId xmlns:a16="http://schemas.microsoft.com/office/drawing/2014/main" val="1640305395"/>
                    </a:ext>
                  </a:extLst>
                </a:gridCol>
                <a:gridCol w="1318358">
                  <a:extLst>
                    <a:ext uri="{9D8B030D-6E8A-4147-A177-3AD203B41FA5}">
                      <a16:colId xmlns:a16="http://schemas.microsoft.com/office/drawing/2014/main" val="2661778909"/>
                    </a:ext>
                  </a:extLst>
                </a:gridCol>
              </a:tblGrid>
              <a:tr h="1293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Qi (1)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Qi (2)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Q(i)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dirty="0">
                          <a:effectLst/>
                        </a:rPr>
                        <a:t>Rank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936979"/>
                  </a:ext>
                </a:extLst>
              </a:tr>
              <a:tr h="2828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Solar PV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0.6224808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0.544664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0.584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571460"/>
                  </a:ext>
                </a:extLst>
              </a:tr>
              <a:tr h="2828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Wind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0.8610254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0.431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33096"/>
                  </a:ext>
                </a:extLst>
              </a:tr>
              <a:tr h="2828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Hydro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0.5116247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0.466794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0.489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962081"/>
                  </a:ext>
                </a:extLst>
              </a:tr>
              <a:tr h="2828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Geothermal 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0.3898939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0.195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dirty="0">
                          <a:effectLst/>
                        </a:rPr>
                        <a:t>5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103349"/>
                  </a:ext>
                </a:extLst>
              </a:tr>
              <a:tr h="2828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Biomass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0.2807617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0.162315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0.222</a:t>
                      </a:r>
                      <a:endParaRPr lang="en-GB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dirty="0">
                          <a:effectLst/>
                        </a:rPr>
                        <a:t>4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43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05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5FC57-F93A-9CB2-1F5A-7C08C0CE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44" y="602363"/>
            <a:ext cx="10870137" cy="757082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Techno-economic Analysis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CB432B-0A6B-ECEE-8342-CDF21F3F7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245575"/>
              </p:ext>
            </p:extLst>
          </p:nvPr>
        </p:nvGraphicFramePr>
        <p:xfrm>
          <a:off x="7308134" y="1374282"/>
          <a:ext cx="4762921" cy="228274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652669">
                  <a:extLst>
                    <a:ext uri="{9D8B030D-6E8A-4147-A177-3AD203B41FA5}">
                      <a16:colId xmlns:a16="http://schemas.microsoft.com/office/drawing/2014/main" val="3253939338"/>
                    </a:ext>
                  </a:extLst>
                </a:gridCol>
                <a:gridCol w="2110252">
                  <a:extLst>
                    <a:ext uri="{9D8B030D-6E8A-4147-A177-3AD203B41FA5}">
                      <a16:colId xmlns:a16="http://schemas.microsoft.com/office/drawing/2014/main" val="2913711957"/>
                    </a:ext>
                  </a:extLst>
                </a:gridCol>
              </a:tblGrid>
              <a:tr h="278995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1" kern="1200">
                          <a:solidFill>
                            <a:schemeClr val="tx1"/>
                          </a:solidFill>
                          <a:effectLst/>
                        </a:rPr>
                        <a:t>Parameter  </a:t>
                      </a:r>
                      <a:endParaRPr lang="en-GB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</a:rPr>
                        <a:t>Unit Cost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3796367814"/>
                  </a:ext>
                </a:extLst>
              </a:tr>
              <a:tr h="278995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PV modules 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$292/</a:t>
                      </a:r>
                      <a:r>
                        <a:rPr lang="en-GB" sz="1600" b="0" kern="1200" dirty="0" err="1">
                          <a:solidFill>
                            <a:schemeClr val="tx1"/>
                          </a:solidFill>
                          <a:effectLst/>
                        </a:rPr>
                        <a:t>kWp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3520673427"/>
                  </a:ext>
                </a:extLst>
              </a:tr>
              <a:tr h="278995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Panel frame/mounting 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$13/</a:t>
                      </a:r>
                      <a:r>
                        <a:rPr lang="en-GB" sz="1600" b="0" kern="1200" dirty="0" err="1">
                          <a:solidFill>
                            <a:schemeClr val="tx1"/>
                          </a:solidFill>
                          <a:effectLst/>
                        </a:rPr>
                        <a:t>kWp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350088906"/>
                  </a:ext>
                </a:extLst>
              </a:tr>
              <a:tr h="278995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Batteries 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$4.05/Ah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3214159802"/>
                  </a:ext>
                </a:extLst>
              </a:tr>
              <a:tr h="278995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PV inverter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$192/</a:t>
                      </a:r>
                      <a:r>
                        <a:rPr lang="en-GB" sz="1600" b="0" kern="1200" dirty="0" err="1">
                          <a:solidFill>
                            <a:schemeClr val="tx1"/>
                          </a:solidFill>
                          <a:effectLst/>
                        </a:rPr>
                        <a:t>kWp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756834241"/>
                  </a:ext>
                </a:extLst>
              </a:tr>
              <a:tr h="278995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effectLst/>
                        </a:rPr>
                        <a:t>Charge controller  </a:t>
                      </a:r>
                      <a:endParaRPr lang="en-GB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$179/</a:t>
                      </a:r>
                      <a:r>
                        <a:rPr lang="en-GB" sz="1600" b="0" kern="1200" dirty="0" err="1">
                          <a:solidFill>
                            <a:schemeClr val="tx1"/>
                          </a:solidFill>
                          <a:effectLst/>
                        </a:rPr>
                        <a:t>kWp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2689917124"/>
                  </a:ext>
                </a:extLst>
              </a:tr>
              <a:tr h="278995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effectLst/>
                        </a:rPr>
                        <a:t>Labour </a:t>
                      </a:r>
                      <a:endParaRPr lang="en-GB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$93/</a:t>
                      </a:r>
                      <a:r>
                        <a:rPr lang="en-GB" sz="1600" b="0" kern="1200" dirty="0" err="1">
                          <a:solidFill>
                            <a:schemeClr val="tx1"/>
                          </a:solidFill>
                          <a:effectLst/>
                        </a:rPr>
                        <a:t>kWp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3769164657"/>
                  </a:ext>
                </a:extLst>
              </a:tr>
              <a:tr h="329778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Balance of system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$160/</a:t>
                      </a:r>
                      <a:r>
                        <a:rPr lang="en-GB" sz="1600" b="0" kern="1200" dirty="0" err="1">
                          <a:solidFill>
                            <a:schemeClr val="tx1"/>
                          </a:solidFill>
                          <a:effectLst/>
                        </a:rPr>
                        <a:t>kWp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43867784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FAFE6BD-F7BA-AA4F-BF08-27031E66E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505452"/>
              </p:ext>
            </p:extLst>
          </p:nvPr>
        </p:nvGraphicFramePr>
        <p:xfrm>
          <a:off x="7308134" y="3628812"/>
          <a:ext cx="4762921" cy="318658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038142">
                  <a:extLst>
                    <a:ext uri="{9D8B030D-6E8A-4147-A177-3AD203B41FA5}">
                      <a16:colId xmlns:a16="http://schemas.microsoft.com/office/drawing/2014/main" val="130553490"/>
                    </a:ext>
                  </a:extLst>
                </a:gridCol>
                <a:gridCol w="1724779">
                  <a:extLst>
                    <a:ext uri="{9D8B030D-6E8A-4147-A177-3AD203B41FA5}">
                      <a16:colId xmlns:a16="http://schemas.microsoft.com/office/drawing/2014/main" val="3703559984"/>
                    </a:ext>
                  </a:extLst>
                </a:gridCol>
              </a:tblGrid>
              <a:tr h="283292">
                <a:tc gridSpan="2"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</a:rPr>
                        <a:t>Operating Costs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280000"/>
                  </a:ext>
                </a:extLst>
              </a:tr>
              <a:tr h="283292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Power and distribution systems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$15/</a:t>
                      </a:r>
                      <a:r>
                        <a:rPr lang="en-GB" sz="1600" b="0" kern="1200" dirty="0" err="1">
                          <a:solidFill>
                            <a:schemeClr val="tx1"/>
                          </a:solidFill>
                          <a:effectLst/>
                        </a:rPr>
                        <a:t>kWp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778184106"/>
                  </a:ext>
                </a:extLst>
              </a:tr>
              <a:tr h="283292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System monitoring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$2/</a:t>
                      </a:r>
                      <a:r>
                        <a:rPr lang="en-GB" sz="1600" b="0" kern="1200" dirty="0" err="1">
                          <a:solidFill>
                            <a:schemeClr val="tx1"/>
                          </a:solidFill>
                          <a:effectLst/>
                        </a:rPr>
                        <a:t>kWp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1166903017"/>
                  </a:ext>
                </a:extLst>
              </a:tr>
              <a:tr h="283292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Reporting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$1/</a:t>
                      </a:r>
                      <a:r>
                        <a:rPr lang="en-GB" sz="1600" b="0" kern="1200" dirty="0" err="1">
                          <a:solidFill>
                            <a:schemeClr val="tx1"/>
                          </a:solidFill>
                          <a:effectLst/>
                        </a:rPr>
                        <a:t>kWp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1017101779"/>
                  </a:ext>
                </a:extLst>
              </a:tr>
              <a:tr h="283292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effectLst/>
                        </a:rPr>
                        <a:t>Logistics</a:t>
                      </a:r>
                      <a:endParaRPr lang="en-GB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$1/</a:t>
                      </a:r>
                      <a:r>
                        <a:rPr lang="en-GB" sz="1600" b="0" kern="1200" dirty="0" err="1">
                          <a:solidFill>
                            <a:schemeClr val="tx1"/>
                          </a:solidFill>
                          <a:effectLst/>
                        </a:rPr>
                        <a:t>kWp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514238613"/>
                  </a:ext>
                </a:extLst>
              </a:tr>
              <a:tr h="283292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effectLst/>
                        </a:rPr>
                        <a:t>Overheads</a:t>
                      </a:r>
                      <a:endParaRPr lang="en-GB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$3/</a:t>
                      </a:r>
                      <a:r>
                        <a:rPr lang="en-GB" sz="1600" b="0" kern="1200" dirty="0" err="1">
                          <a:solidFill>
                            <a:schemeClr val="tx1"/>
                          </a:solidFill>
                          <a:effectLst/>
                        </a:rPr>
                        <a:t>kWp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2477547022"/>
                  </a:ext>
                </a:extLst>
              </a:tr>
              <a:tr h="283292">
                <a:tc gridSpan="2"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</a:rPr>
                        <a:t>Key Outcome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976648"/>
                  </a:ext>
                </a:extLst>
              </a:tr>
              <a:tr h="283292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effectLst/>
                        </a:rPr>
                        <a:t>Project CAPEX </a:t>
                      </a:r>
                      <a:endParaRPr lang="en-GB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effectLst/>
                        </a:rPr>
                        <a:t>$25,403.36</a:t>
                      </a:r>
                      <a:endParaRPr lang="en-GB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598992603"/>
                  </a:ext>
                </a:extLst>
              </a:tr>
              <a:tr h="283292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effectLst/>
                        </a:rPr>
                        <a:t>LCOE (15 years) </a:t>
                      </a:r>
                      <a:endParaRPr lang="en-GB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effectLst/>
                        </a:rPr>
                        <a:t>$0.09/kWh</a:t>
                      </a:r>
                      <a:endParaRPr lang="en-GB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3513284917"/>
                  </a:ext>
                </a:extLst>
              </a:tr>
              <a:tr h="283292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Total production (15 </a:t>
                      </a:r>
                      <a:r>
                        <a:rPr lang="en-GB" sz="1600" b="0" kern="1200" dirty="0" err="1">
                          <a:solidFill>
                            <a:schemeClr val="tx1"/>
                          </a:solidFill>
                          <a:effectLst/>
                        </a:rPr>
                        <a:t>yrs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341,031.60 kWh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1939691039"/>
                  </a:ext>
                </a:extLst>
              </a:tr>
              <a:tr h="353661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Project OPEX (15 </a:t>
                      </a:r>
                      <a:r>
                        <a:rPr lang="en-GB" sz="1600" b="0" kern="1200" dirty="0" err="1">
                          <a:solidFill>
                            <a:schemeClr val="tx1"/>
                          </a:solidFill>
                          <a:effectLst/>
                        </a:rPr>
                        <a:t>yrs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$5,405.40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15704522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6003BC-BFE4-47F0-CB64-91755B631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264146"/>
              </p:ext>
            </p:extLst>
          </p:nvPr>
        </p:nvGraphicFramePr>
        <p:xfrm>
          <a:off x="120945" y="4505350"/>
          <a:ext cx="4348055" cy="23189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309142">
                  <a:extLst>
                    <a:ext uri="{9D8B030D-6E8A-4147-A177-3AD203B41FA5}">
                      <a16:colId xmlns:a16="http://schemas.microsoft.com/office/drawing/2014/main" val="1027427720"/>
                    </a:ext>
                  </a:extLst>
                </a:gridCol>
                <a:gridCol w="2038913">
                  <a:extLst>
                    <a:ext uri="{9D8B030D-6E8A-4147-A177-3AD203B41FA5}">
                      <a16:colId xmlns:a16="http://schemas.microsoft.com/office/drawing/2014/main" val="2794895874"/>
                    </a:ext>
                  </a:extLst>
                </a:gridCol>
              </a:tblGrid>
              <a:tr h="289870">
                <a:tc gridSpan="2"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</a:rPr>
                        <a:t>System Information (PV </a:t>
                      </a:r>
                      <a:r>
                        <a:rPr lang="en-GB" sz="1600" b="1" kern="1200" dirty="0" err="1">
                          <a:solidFill>
                            <a:schemeClr val="tx1"/>
                          </a:solidFill>
                          <a:effectLst/>
                        </a:rPr>
                        <a:t>Syst</a:t>
                      </a: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212121"/>
                  </a:ext>
                </a:extLst>
              </a:tr>
              <a:tr h="289870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PV capacity 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16.38 </a:t>
                      </a:r>
                      <a:r>
                        <a:rPr lang="en-GB" sz="1600" b="0" kern="1200" dirty="0" err="1">
                          <a:solidFill>
                            <a:schemeClr val="tx1"/>
                          </a:solidFill>
                          <a:effectLst/>
                        </a:rPr>
                        <a:t>kWp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1768398714"/>
                  </a:ext>
                </a:extLst>
              </a:tr>
              <a:tr h="289870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Battery pack 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4,340 Ah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989261164"/>
                  </a:ext>
                </a:extLst>
              </a:tr>
              <a:tr h="289870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Yield factor 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1,388 kWh/</a:t>
                      </a:r>
                      <a:r>
                        <a:rPr lang="en-GB" sz="1600" b="0" kern="1200" dirty="0" err="1">
                          <a:solidFill>
                            <a:schemeClr val="tx1"/>
                          </a:solidFill>
                          <a:effectLst/>
                        </a:rPr>
                        <a:t>kWp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3338745683"/>
                  </a:ext>
                </a:extLst>
              </a:tr>
              <a:tr h="289870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Annual production 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22,735.44 kWh/</a:t>
                      </a:r>
                      <a:r>
                        <a:rPr lang="en-GB" sz="1600" b="0" kern="1200" dirty="0" err="1">
                          <a:solidFill>
                            <a:schemeClr val="tx1"/>
                          </a:solidFill>
                          <a:effectLst/>
                        </a:rPr>
                        <a:t>yr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524193575"/>
                  </a:ext>
                </a:extLst>
              </a:tr>
              <a:tr h="289870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effectLst/>
                        </a:rPr>
                        <a:t>Project life </a:t>
                      </a:r>
                      <a:endParaRPr lang="en-GB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20 </a:t>
                      </a:r>
                      <a:r>
                        <a:rPr lang="en-GB" sz="1600" b="0" kern="1200" dirty="0" err="1">
                          <a:solidFill>
                            <a:schemeClr val="tx1"/>
                          </a:solidFill>
                          <a:effectLst/>
                        </a:rPr>
                        <a:t>yrs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3295105276"/>
                  </a:ext>
                </a:extLst>
              </a:tr>
              <a:tr h="289870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effectLst/>
                        </a:rPr>
                        <a:t>Energy need</a:t>
                      </a:r>
                      <a:endParaRPr lang="en-GB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64 kWh/day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1031963886"/>
                  </a:ext>
                </a:extLst>
              </a:tr>
              <a:tr h="289870"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Solar fraction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tc>
                  <a:txBody>
                    <a:bodyPr/>
                    <a:lstStyle/>
                    <a:p>
                      <a:pPr marL="0" algn="just" defTabSz="865297" rtl="0" eaLnBrk="1" latinLnBrk="0" hangingPunct="1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</a:rPr>
                        <a:t>93.11%</a:t>
                      </a:r>
                      <a:endParaRPr lang="en-GB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20" marR="60020" marT="0" marB="0" anchor="b"/>
                </a:tc>
                <a:extLst>
                  <a:ext uri="{0D108BD9-81ED-4DB2-BD59-A6C34878D82A}">
                    <a16:rowId xmlns:a16="http://schemas.microsoft.com/office/drawing/2014/main" val="247914212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99A17F-80E9-C23E-0599-289D4991F30B}"/>
              </a:ext>
            </a:extLst>
          </p:cNvPr>
          <p:cNvSpPr txBox="1"/>
          <p:nvPr/>
        </p:nvSpPr>
        <p:spPr>
          <a:xfrm>
            <a:off x="0" y="4155716"/>
            <a:ext cx="4641975" cy="3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79" b="1" dirty="0">
                <a:solidFill>
                  <a:srgbClr val="002060"/>
                </a:solidFill>
              </a:rPr>
              <a:t>Key Financial Parameter of the </a:t>
            </a:r>
            <a:r>
              <a:rPr lang="en-GB" sz="1479" b="1" dirty="0" err="1">
                <a:solidFill>
                  <a:srgbClr val="002060"/>
                </a:solidFill>
              </a:rPr>
              <a:t>PVSyst</a:t>
            </a:r>
            <a:r>
              <a:rPr lang="en-GB" sz="1479" b="1" dirty="0">
                <a:solidFill>
                  <a:srgbClr val="002060"/>
                </a:solidFill>
              </a:rPr>
              <a:t> Model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9CF0C3-A338-6203-B2DE-34517196F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609873"/>
              </p:ext>
            </p:extLst>
          </p:nvPr>
        </p:nvGraphicFramePr>
        <p:xfrm>
          <a:off x="120944" y="1671586"/>
          <a:ext cx="4348055" cy="249998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306785">
                  <a:extLst>
                    <a:ext uri="{9D8B030D-6E8A-4147-A177-3AD203B41FA5}">
                      <a16:colId xmlns:a16="http://schemas.microsoft.com/office/drawing/2014/main" val="2250022201"/>
                    </a:ext>
                  </a:extLst>
                </a:gridCol>
                <a:gridCol w="2041270">
                  <a:extLst>
                    <a:ext uri="{9D8B030D-6E8A-4147-A177-3AD203B41FA5}">
                      <a16:colId xmlns:a16="http://schemas.microsoft.com/office/drawing/2014/main" val="148992105"/>
                    </a:ext>
                  </a:extLst>
                </a:gridCol>
              </a:tblGrid>
              <a:tr h="238786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  <a:latin typeface="+mn-lt"/>
                        </a:rPr>
                        <a:t>Output </a:t>
                      </a:r>
                      <a:endParaRPr lang="en-GB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+mn-lt"/>
                        </a:rPr>
                        <a:t>Value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extLst>
                  <a:ext uri="{0D108BD9-81ED-4DB2-BD59-A6C34878D82A}">
                    <a16:rowId xmlns:a16="http://schemas.microsoft.com/office/drawing/2014/main" val="3577249726"/>
                  </a:ext>
                </a:extLst>
              </a:tr>
              <a:tr h="477571">
                <a:tc>
                  <a:txBody>
                    <a:bodyPr/>
                    <a:lstStyle/>
                    <a:p>
                      <a:pPr algn="just"/>
                      <a:r>
                        <a:rPr lang="en-GB" sz="1600" b="0" dirty="0">
                          <a:effectLst/>
                          <a:latin typeface="+mn-lt"/>
                        </a:rPr>
                        <a:t>PV size </a:t>
                      </a:r>
                    </a:p>
                    <a:p>
                      <a:pPr algn="just"/>
                      <a:r>
                        <a:rPr lang="en-GB" sz="1600" b="0" dirty="0">
                          <a:effectLst/>
                          <a:latin typeface="+mn-lt"/>
                        </a:rPr>
                        <a:t>(60 </a:t>
                      </a:r>
                      <a:r>
                        <a:rPr lang="en-GB" sz="1600" b="0" dirty="0" err="1">
                          <a:effectLst/>
                          <a:latin typeface="+mn-lt"/>
                        </a:rPr>
                        <a:t>Wp</a:t>
                      </a:r>
                      <a:r>
                        <a:rPr lang="en-GB" sz="1600" b="0" dirty="0">
                          <a:effectLst/>
                          <a:latin typeface="+mn-lt"/>
                        </a:rPr>
                        <a:t>, 14 V)</a:t>
                      </a:r>
                      <a:endParaRPr lang="en-GB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tc>
                  <a:txBody>
                    <a:bodyPr/>
                    <a:lstStyle/>
                    <a:p>
                      <a:pPr marL="0" marR="0" lvl="0" indent="0" algn="ctr" defTabSz="865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16.38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kWp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extLst>
                  <a:ext uri="{0D108BD9-81ED-4DB2-BD59-A6C34878D82A}">
                    <a16:rowId xmlns:a16="http://schemas.microsoft.com/office/drawing/2014/main" val="2491375850"/>
                  </a:ext>
                </a:extLst>
              </a:tr>
              <a:tr h="477571">
                <a:tc>
                  <a:txBody>
                    <a:bodyPr/>
                    <a:lstStyle/>
                    <a:p>
                      <a:pPr algn="just"/>
                      <a:r>
                        <a:rPr lang="en-GB" sz="1600" b="0">
                          <a:effectLst/>
                          <a:latin typeface="+mn-lt"/>
                        </a:rPr>
                        <a:t>Average daily energy need </a:t>
                      </a:r>
                      <a:endParaRPr lang="en-GB" sz="16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tc>
                  <a:txBody>
                    <a:bodyPr/>
                    <a:lstStyle/>
                    <a:p>
                      <a:pPr marL="0" marR="0" lvl="0" indent="0" algn="ctr" defTabSz="865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64 kWh/day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extLst>
                  <a:ext uri="{0D108BD9-81ED-4DB2-BD59-A6C34878D82A}">
                    <a16:rowId xmlns:a16="http://schemas.microsoft.com/office/drawing/2014/main" val="3368298027"/>
                  </a:ext>
                </a:extLst>
              </a:tr>
              <a:tr h="477571">
                <a:tc>
                  <a:txBody>
                    <a:bodyPr/>
                    <a:lstStyle/>
                    <a:p>
                      <a:pPr algn="just"/>
                      <a:r>
                        <a:rPr lang="en-GB" sz="1600" b="0" dirty="0">
                          <a:effectLst/>
                          <a:latin typeface="+mn-lt"/>
                        </a:rPr>
                        <a:t>Battery capacity </a:t>
                      </a:r>
                    </a:p>
                    <a:p>
                      <a:pPr algn="just"/>
                      <a:r>
                        <a:rPr lang="en-GB" sz="1600" b="0" dirty="0">
                          <a:effectLst/>
                          <a:latin typeface="+mn-lt"/>
                        </a:rPr>
                        <a:t>(62 Ah, 12.8 V)</a:t>
                      </a:r>
                      <a:endParaRPr lang="en-GB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tc>
                  <a:txBody>
                    <a:bodyPr/>
                    <a:lstStyle/>
                    <a:p>
                      <a:pPr marL="0" marR="0" lvl="0" indent="0" algn="ctr" defTabSz="865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4340 Ah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extLst>
                  <a:ext uri="{0D108BD9-81ED-4DB2-BD59-A6C34878D82A}">
                    <a16:rowId xmlns:a16="http://schemas.microsoft.com/office/drawing/2014/main" val="1564644930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just"/>
                      <a:r>
                        <a:rPr lang="en-GB" sz="1600" b="0" dirty="0">
                          <a:effectLst/>
                          <a:latin typeface="+mn-lt"/>
                        </a:rPr>
                        <a:t>Solar fraction </a:t>
                      </a:r>
                      <a:endParaRPr lang="en-GB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tc>
                  <a:txBody>
                    <a:bodyPr/>
                    <a:lstStyle/>
                    <a:p>
                      <a:pPr marL="0" marR="0" lvl="0" indent="0" algn="ctr" defTabSz="865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93.11%</a:t>
                      </a:r>
                    </a:p>
                  </a:txBody>
                  <a:tcPr marL="72468" marR="72468" marT="0" marB="0"/>
                </a:tc>
                <a:extLst>
                  <a:ext uri="{0D108BD9-81ED-4DB2-BD59-A6C34878D82A}">
                    <a16:rowId xmlns:a16="http://schemas.microsoft.com/office/drawing/2014/main" val="2036615557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just"/>
                      <a:r>
                        <a:rPr lang="en-GB" sz="1600" b="0" dirty="0">
                          <a:effectLst/>
                          <a:latin typeface="+mn-lt"/>
                        </a:rPr>
                        <a:t>Performance ratio</a:t>
                      </a:r>
                      <a:endParaRPr lang="en-GB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tc>
                  <a:txBody>
                    <a:bodyPr/>
                    <a:lstStyle/>
                    <a:p>
                      <a:pPr marL="0" marR="0" lvl="0" indent="0" algn="ctr" defTabSz="865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72.16%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extLst>
                  <a:ext uri="{0D108BD9-81ED-4DB2-BD59-A6C34878D82A}">
                    <a16:rowId xmlns:a16="http://schemas.microsoft.com/office/drawing/2014/main" val="415368466"/>
                  </a:ext>
                </a:extLst>
              </a:tr>
              <a:tr h="305429">
                <a:tc>
                  <a:txBody>
                    <a:bodyPr/>
                    <a:lstStyle/>
                    <a:p>
                      <a:pPr algn="just"/>
                      <a:r>
                        <a:rPr lang="en-GB" sz="1600" b="0" dirty="0">
                          <a:effectLst/>
                          <a:latin typeface="+mn-lt"/>
                        </a:rPr>
                        <a:t>Specific production  </a:t>
                      </a:r>
                      <a:endParaRPr lang="en-GB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tc>
                  <a:txBody>
                    <a:bodyPr/>
                    <a:lstStyle/>
                    <a:p>
                      <a:pPr marL="0" marR="0" lvl="0" indent="0" algn="ctr" defTabSz="8652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1388 kWh/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kWp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/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yr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468" marR="72468" marT="0" marB="0"/>
                </a:tc>
                <a:extLst>
                  <a:ext uri="{0D108BD9-81ED-4DB2-BD59-A6C34878D82A}">
                    <a16:rowId xmlns:a16="http://schemas.microsoft.com/office/drawing/2014/main" val="98238242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39D266F-2150-B785-291E-8C005A579FFE}"/>
              </a:ext>
            </a:extLst>
          </p:cNvPr>
          <p:cNvSpPr txBox="1"/>
          <p:nvPr/>
        </p:nvSpPr>
        <p:spPr>
          <a:xfrm>
            <a:off x="0" y="1374282"/>
            <a:ext cx="5300801" cy="3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79" b="1" dirty="0">
                <a:solidFill>
                  <a:srgbClr val="002060"/>
                </a:solidFill>
              </a:rPr>
              <a:t>Key Outcome of Off-grid Standalone System Simulation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F9CC04-597E-5EA5-72F8-7F3B0AF8BCCC}"/>
              </a:ext>
            </a:extLst>
          </p:cNvPr>
          <p:cNvSpPr txBox="1"/>
          <p:nvPr/>
        </p:nvSpPr>
        <p:spPr>
          <a:xfrm>
            <a:off x="4468999" y="2913778"/>
            <a:ext cx="2925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Cost benefit analysis of the system developed using a </a:t>
            </a:r>
            <a:r>
              <a:rPr lang="en-US" sz="1800" dirty="0" err="1"/>
              <a:t>PVSyst</a:t>
            </a:r>
            <a:r>
              <a:rPr lang="en-US" sz="1800" dirty="0"/>
              <a:t> consisting of a 16.38 </a:t>
            </a:r>
            <a:r>
              <a:rPr lang="en-US" sz="1800" dirty="0" err="1"/>
              <a:t>kWp</a:t>
            </a:r>
            <a:r>
              <a:rPr lang="en-US" sz="1800" dirty="0"/>
              <a:t> PV and 220 kWh battery pack - </a:t>
            </a:r>
          </a:p>
          <a:p>
            <a:r>
              <a:rPr lang="en-US" sz="1800" dirty="0"/>
              <a:t>$25,400 project cost with a $0.09/kWh levelised cost of energy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7108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9937-658F-B57B-9D17-27D30F91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76" y="547573"/>
            <a:ext cx="10515600" cy="757082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5C4AA-BC90-BE76-9EAA-430443C57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676" y="1367222"/>
            <a:ext cx="11877541" cy="4793432"/>
          </a:xfrm>
        </p:spPr>
        <p:txBody>
          <a:bodyPr/>
          <a:lstStyle/>
          <a:p>
            <a:r>
              <a:rPr lang="en-US" sz="2330" dirty="0"/>
              <a:t>Solar PV was the top-ranked renewable energy source.</a:t>
            </a:r>
          </a:p>
          <a:p>
            <a:r>
              <a:rPr lang="en-US" sz="2330" dirty="0"/>
              <a:t>$25,400 was the estimated project cost with a $0.09/kWh levelised cost of energy. This is significantly less than $0.08/kWh for grid electricity (excluding diesel powered electricity generation). </a:t>
            </a:r>
          </a:p>
          <a:p>
            <a:r>
              <a:rPr lang="en-GB" sz="2330" dirty="0"/>
              <a:t>Incorporating a solar PV hybrid system to a petrol station will result in cost savings and added environmental benefits of CO</a:t>
            </a:r>
            <a:r>
              <a:rPr lang="en-GB" sz="2330" baseline="-25000" dirty="0"/>
              <a:t>2</a:t>
            </a:r>
            <a:r>
              <a:rPr lang="en-GB" sz="2330" dirty="0"/>
              <a:t> emissions reductions, howbeit, higher tariff (&gt; $100/kWh) is required to achieve competitiveness. </a:t>
            </a:r>
          </a:p>
          <a:p>
            <a:r>
              <a:rPr lang="en-GB" sz="2330" dirty="0"/>
              <a:t>As more data is available and supporting policies are more robust, the LCOE should reduce in the coming years. </a:t>
            </a:r>
          </a:p>
          <a:p>
            <a:endParaRPr lang="en-GB" sz="2330" dirty="0"/>
          </a:p>
          <a:p>
            <a:endParaRPr lang="en-GB" sz="233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3802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1510</Words>
  <Application>Microsoft Office PowerPoint</Application>
  <PresentationFormat>Widescreen</PresentationFormat>
  <Paragraphs>320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Quattrocento Sans</vt:lpstr>
      <vt:lpstr>Times New Roman</vt:lpstr>
      <vt:lpstr>Verdana</vt:lpstr>
      <vt:lpstr>Custom Design</vt:lpstr>
      <vt:lpstr>PowerPoint Presentation</vt:lpstr>
      <vt:lpstr>Nigerian Energy Landscape </vt:lpstr>
      <vt:lpstr>Energy Transition: Case Study of Nigeria </vt:lpstr>
      <vt:lpstr>Renewable Energy Development in Nigeria</vt:lpstr>
      <vt:lpstr>Methodology </vt:lpstr>
      <vt:lpstr>Case Study: Petrol Station </vt:lpstr>
      <vt:lpstr>Techno-economic Analysis </vt:lpstr>
      <vt:lpstr>Techno-economic Analysis </vt:lpstr>
      <vt:lpstr>Concluding Remarks</vt:lpstr>
      <vt:lpstr>Nigeria’s Pathway Forward: An Opportunity </vt:lpstr>
      <vt:lpstr>PowerPoint Presentation</vt:lpstr>
      <vt:lpstr>Authors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Ruissein Mahon (eng)</dc:creator>
  <cp:lastModifiedBy>Leah Morrison (lib)</cp:lastModifiedBy>
  <cp:revision>17</cp:revision>
  <dcterms:modified xsi:type="dcterms:W3CDTF">2024-10-08T15:57:38Z</dcterms:modified>
</cp:coreProperties>
</file>