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15"/>
  </p:notesMasterIdLst>
  <p:sldIdLst>
    <p:sldId id="256" r:id="rId2"/>
    <p:sldId id="356" r:id="rId3"/>
    <p:sldId id="375" r:id="rId4"/>
    <p:sldId id="371" r:id="rId5"/>
    <p:sldId id="374" r:id="rId6"/>
    <p:sldId id="379" r:id="rId7"/>
    <p:sldId id="373" r:id="rId8"/>
    <p:sldId id="378" r:id="rId9"/>
    <p:sldId id="377" r:id="rId10"/>
    <p:sldId id="376" r:id="rId11"/>
    <p:sldId id="372" r:id="rId12"/>
    <p:sldId id="258" r:id="rId13"/>
    <p:sldId id="370"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24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3"/>
        <p:cNvGrpSpPr/>
        <p:nvPr/>
      </p:nvGrpSpPr>
      <p:grpSpPr>
        <a:xfrm>
          <a:off x="0" y="0"/>
          <a:ext cx="0" cy="0"/>
          <a:chOff x="0" y="0"/>
          <a:chExt cx="0" cy="0"/>
        </a:xfrm>
      </p:grpSpPr>
      <p:sp>
        <p:nvSpPr>
          <p:cNvPr id="154" name="Google Shape;154;p25"/>
          <p:cNvSpPr txBox="1">
            <a:spLocks noGrp="1"/>
          </p:cNvSpPr>
          <p:nvPr>
            <p:ph type="ctrTitle"/>
          </p:nvPr>
        </p:nvSpPr>
        <p:spPr>
          <a:xfrm>
            <a:off x="914400" y="2130429"/>
            <a:ext cx="103632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2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6" name="Google Shape;156;p25"/>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5"/>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5"/>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10"/>
        <p:cNvGrpSpPr/>
        <p:nvPr/>
      </p:nvGrpSpPr>
      <p:grpSpPr>
        <a:xfrm>
          <a:off x="0" y="0"/>
          <a:ext cx="0" cy="0"/>
          <a:chOff x="0" y="0"/>
          <a:chExt cx="0" cy="0"/>
        </a:xfrm>
      </p:grpSpPr>
      <p:sp>
        <p:nvSpPr>
          <p:cNvPr id="211" name="Google Shape;211;p3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26"/>
          <p:cNvSpPr txBox="1">
            <a:spLocks noGrp="1"/>
          </p:cNvSpPr>
          <p:nvPr>
            <p:ph type="body" idx="1"/>
          </p:nvPr>
        </p:nvSpPr>
        <p:spPr>
          <a:xfrm>
            <a:off x="609600" y="1600204"/>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26"/>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6"/>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6"/>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963084" y="4406904"/>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68" name="Google Shape;168;p27"/>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7"/>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7"/>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8"/>
          <p:cNvSpPr txBox="1">
            <a:spLocks noGrp="1"/>
          </p:cNvSpPr>
          <p:nvPr>
            <p:ph type="body" idx="1"/>
          </p:nvPr>
        </p:nvSpPr>
        <p:spPr>
          <a:xfrm>
            <a:off x="609600" y="1600204"/>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28"/>
          <p:cNvSpPr txBox="1">
            <a:spLocks noGrp="1"/>
          </p:cNvSpPr>
          <p:nvPr>
            <p:ph type="body" idx="2"/>
          </p:nvPr>
        </p:nvSpPr>
        <p:spPr>
          <a:xfrm>
            <a:off x="6197600" y="1600204"/>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28"/>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8"/>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8"/>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0" name="Google Shape;180;p2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1" name="Google Shape;181;p2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2" name="Google Shape;182;p29"/>
          <p:cNvSpPr txBox="1">
            <a:spLocks noGrp="1"/>
          </p:cNvSpPr>
          <p:nvPr>
            <p:ph type="body" idx="3"/>
          </p:nvPr>
        </p:nvSpPr>
        <p:spPr>
          <a:xfrm>
            <a:off x="6193367" y="1535113"/>
            <a:ext cx="5389034"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3" name="Google Shape;183;p29"/>
          <p:cNvSpPr txBox="1">
            <a:spLocks noGrp="1"/>
          </p:cNvSpPr>
          <p:nvPr>
            <p:ph type="body" idx="4"/>
          </p:nvPr>
        </p:nvSpPr>
        <p:spPr>
          <a:xfrm>
            <a:off x="6193367" y="2174875"/>
            <a:ext cx="5389034"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4" name="Google Shape;184;p29"/>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Google Shape;189;p30"/>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0"/>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0"/>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2"/>
        <p:cNvGrpSpPr/>
        <p:nvPr/>
      </p:nvGrpSpPr>
      <p:grpSpPr>
        <a:xfrm>
          <a:off x="0" y="0"/>
          <a:ext cx="0" cy="0"/>
          <a:chOff x="0" y="0"/>
          <a:chExt cx="0" cy="0"/>
        </a:xfrm>
      </p:grpSpPr>
      <p:sp>
        <p:nvSpPr>
          <p:cNvPr id="193" name="Google Shape;193;p31"/>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1"/>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1"/>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609600" y="273050"/>
            <a:ext cx="4011084"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8" name="Google Shape;198;p32"/>
          <p:cNvSpPr txBox="1">
            <a:spLocks noGrp="1"/>
          </p:cNvSpPr>
          <p:nvPr>
            <p:ph type="body" idx="1"/>
          </p:nvPr>
        </p:nvSpPr>
        <p:spPr>
          <a:xfrm>
            <a:off x="4766734" y="273054"/>
            <a:ext cx="6815666"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9" name="Google Shape;199;p32"/>
          <p:cNvSpPr txBox="1">
            <a:spLocks noGrp="1"/>
          </p:cNvSpPr>
          <p:nvPr>
            <p:ph type="body" idx="2"/>
          </p:nvPr>
        </p:nvSpPr>
        <p:spPr>
          <a:xfrm>
            <a:off x="609600" y="1435103"/>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0" name="Google Shape;200;p32"/>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2"/>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2"/>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5" name="Google Shape;205;p33"/>
          <p:cNvSpPr>
            <a:spLocks noGrp="1"/>
          </p:cNvSpPr>
          <p:nvPr>
            <p:ph type="pic" idx="2"/>
          </p:nvPr>
        </p:nvSpPr>
        <p:spPr>
          <a:xfrm>
            <a:off x="2389717" y="612775"/>
            <a:ext cx="7315200" cy="4114800"/>
          </a:xfrm>
          <a:prstGeom prst="rect">
            <a:avLst/>
          </a:prstGeom>
          <a:noFill/>
          <a:ln>
            <a:noFill/>
          </a:ln>
        </p:spPr>
      </p:sp>
      <p:sp>
        <p:nvSpPr>
          <p:cNvPr id="206" name="Google Shape;206;p3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7" name="Google Shape;207;p33"/>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3"/>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3"/>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4"/>
          <p:cNvSpPr txBox="1">
            <a:spLocks noGrp="1"/>
          </p:cNvSpPr>
          <p:nvPr>
            <p:ph type="dt" idx="10"/>
          </p:nvPr>
        </p:nvSpPr>
        <p:spPr>
          <a:xfrm>
            <a:off x="609600" y="6356354"/>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4"/>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24" descr="ABL_PPT_012.jpg"/>
          <p:cNvPicPr preferRelativeResize="0"/>
          <p:nvPr/>
        </p:nvPicPr>
        <p:blipFill rotWithShape="1">
          <a:blip r:embed="rId12">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gu.ac.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p35" descr="A blue and white rectangular frame&#10;&#10;Description automatically generated"/>
          <p:cNvPicPr preferRelativeResize="0"/>
          <p:nvPr/>
        </p:nvPicPr>
        <p:blipFill rotWithShape="1">
          <a:blip r:embed="rId3">
            <a:alphaModFix/>
          </a:blip>
          <a:srcRect b="18"/>
          <a:stretch/>
        </p:blipFill>
        <p:spPr>
          <a:xfrm>
            <a:off x="20" y="1282"/>
            <a:ext cx="12191980" cy="6856718"/>
          </a:xfrm>
          <a:prstGeom prst="rect">
            <a:avLst/>
          </a:prstGeom>
          <a:noFill/>
          <a:ln>
            <a:noFill/>
          </a:ln>
        </p:spPr>
      </p:pic>
      <p:sp>
        <p:nvSpPr>
          <p:cNvPr id="218" name="Google Shape;218;p35"/>
          <p:cNvSpPr txBox="1"/>
          <p:nvPr/>
        </p:nvSpPr>
        <p:spPr>
          <a:xfrm>
            <a:off x="1405631" y="2317221"/>
            <a:ext cx="9698183" cy="15065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dirty="0">
                <a:solidFill>
                  <a:srgbClr val="000000"/>
                </a:solidFill>
                <a:latin typeface="Arial"/>
                <a:ea typeface="Arial"/>
                <a:cs typeface="Arial"/>
                <a:sym typeface="Arial"/>
              </a:rPr>
              <a:t>SPE</a:t>
            </a:r>
            <a:r>
              <a:rPr lang="en-US" sz="2800" b="1" dirty="0"/>
              <a:t>-223134-MS</a:t>
            </a:r>
            <a:br>
              <a:rPr lang="en-US" sz="2800" b="1" i="0" u="none" strike="noStrike" cap="none" dirty="0">
                <a:solidFill>
                  <a:srgbClr val="000000"/>
                </a:solidFill>
                <a:latin typeface="Arial"/>
                <a:ea typeface="Arial"/>
                <a:cs typeface="Arial"/>
                <a:sym typeface="Arial"/>
              </a:rPr>
            </a:br>
            <a:r>
              <a:rPr lang="en-US" sz="2600" b="1" i="0" u="none" strike="noStrike" cap="none" dirty="0">
                <a:solidFill>
                  <a:srgbClr val="000000"/>
                </a:solidFill>
                <a:latin typeface="Arial"/>
                <a:ea typeface="Arial"/>
                <a:cs typeface="Arial"/>
                <a:sym typeface="Arial"/>
              </a:rPr>
              <a:t>Environmental and Economic Considerations for the Decommissioning of Oil and Gas Infrastructure in Nigeria</a:t>
            </a:r>
          </a:p>
          <a:p>
            <a:pPr marL="0" marR="0" lvl="0" indent="0" algn="ctr" rtl="0">
              <a:spcBef>
                <a:spcPts val="0"/>
              </a:spcBef>
              <a:spcAft>
                <a:spcPts val="0"/>
              </a:spcAft>
              <a:buNone/>
            </a:pPr>
            <a:endParaRPr lang="en-US" sz="2600" b="1"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endParaRPr dirty="0"/>
          </a:p>
        </p:txBody>
      </p:sp>
      <p:sp>
        <p:nvSpPr>
          <p:cNvPr id="219" name="Google Shape;219;p35"/>
          <p:cNvSpPr txBox="1"/>
          <p:nvPr/>
        </p:nvSpPr>
        <p:spPr>
          <a:xfrm>
            <a:off x="1865373" y="4063904"/>
            <a:ext cx="8458201" cy="6746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Micheal Ayeni, Dr Ibiye Iyalla, Dr Ruissein Mahon</a:t>
            </a:r>
          </a:p>
          <a:p>
            <a:pPr marL="0" marR="0" lvl="0" indent="0" algn="ctr" rtl="0">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School of Engineering, RGU, Aberdeen, Scotland, UK</a:t>
            </a:r>
          </a:p>
          <a:p>
            <a:pPr marL="0" marR="0" lvl="0" indent="0" algn="ctr" rtl="0">
              <a:spcBef>
                <a:spcPts val="0"/>
              </a:spcBef>
              <a:spcAft>
                <a:spcPts val="0"/>
              </a:spcAft>
              <a:buClr>
                <a:srgbClr val="000000"/>
              </a:buClr>
              <a:buSzPts val="2000"/>
              <a:buFont typeface="Arial"/>
              <a:buNone/>
            </a:pPr>
            <a:endParaRPr lang="en-US" sz="2000" b="0" i="0" u="none" strike="noStrike" cap="none" dirty="0">
              <a:solidFill>
                <a:srgbClr val="000000"/>
              </a:solidFill>
              <a:latin typeface="Arial"/>
              <a:ea typeface="Arial"/>
              <a:cs typeface="Arial"/>
              <a:sym typeface="Arial"/>
            </a:endParaRPr>
          </a:p>
        </p:txBody>
      </p:sp>
      <p:pic>
        <p:nvPicPr>
          <p:cNvPr id="2" name="Picture 1" descr="A picture containing text&#10;&#10;Description automatically generated">
            <a:extLst>
              <a:ext uri="{FF2B5EF4-FFF2-40B4-BE49-F238E27FC236}">
                <a16:creationId xmlns:a16="http://schemas.microsoft.com/office/drawing/2014/main" id="{ED98A34B-4BDF-294E-4F83-B9E141CF587E}"/>
              </a:ext>
            </a:extLst>
          </p:cNvPr>
          <p:cNvPicPr>
            <a:picLocks noChangeAspect="1"/>
          </p:cNvPicPr>
          <p:nvPr/>
        </p:nvPicPr>
        <p:blipFill>
          <a:blip r:embed="rId4"/>
          <a:stretch>
            <a:fillRect/>
          </a:stretch>
        </p:blipFill>
        <p:spPr>
          <a:xfrm>
            <a:off x="4453504" y="5218882"/>
            <a:ext cx="3602438" cy="8960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340-E099-E0B3-04BB-DB5CA9E1FF25}"/>
              </a:ext>
            </a:extLst>
          </p:cNvPr>
          <p:cNvSpPr>
            <a:spLocks noGrp="1"/>
          </p:cNvSpPr>
          <p:nvPr>
            <p:ph type="title"/>
          </p:nvPr>
        </p:nvSpPr>
        <p:spPr>
          <a:xfrm>
            <a:off x="138546" y="582415"/>
            <a:ext cx="10972800" cy="695180"/>
          </a:xfrm>
        </p:spPr>
        <p:txBody>
          <a:bodyPr/>
          <a:lstStyle/>
          <a:p>
            <a:pPr algn="l"/>
            <a:r>
              <a:rPr lang="en-GB" b="1" dirty="0">
                <a:solidFill>
                  <a:schemeClr val="bg1"/>
                </a:solidFill>
              </a:rPr>
              <a:t>Sensitivity Analysis</a:t>
            </a:r>
          </a:p>
        </p:txBody>
      </p:sp>
      <p:sp>
        <p:nvSpPr>
          <p:cNvPr id="3" name="Text Placeholder 2">
            <a:extLst>
              <a:ext uri="{FF2B5EF4-FFF2-40B4-BE49-F238E27FC236}">
                <a16:creationId xmlns:a16="http://schemas.microsoft.com/office/drawing/2014/main" id="{1E0B40C0-028D-D403-C3F8-D0A87FC174AB}"/>
              </a:ext>
            </a:extLst>
          </p:cNvPr>
          <p:cNvSpPr>
            <a:spLocks noGrp="1"/>
          </p:cNvSpPr>
          <p:nvPr>
            <p:ph type="body" idx="1"/>
          </p:nvPr>
        </p:nvSpPr>
        <p:spPr>
          <a:xfrm>
            <a:off x="67597" y="1277595"/>
            <a:ext cx="6271490" cy="5479469"/>
          </a:xfrm>
        </p:spPr>
        <p:txBody>
          <a:bodyPr/>
          <a:lstStyle/>
          <a:p>
            <a:r>
              <a:rPr lang="en-US" sz="2330" dirty="0"/>
              <a:t>Recalibration of weights assigned to different criteria with environmental reduced by 10% and enhancing the focus on economic impacts by 15% for Scenario A, with an inverse approach for Scenario B. Identifies the nuanced impacts these changes have on the </a:t>
            </a:r>
            <a:r>
              <a:rPr lang="en-US" sz="2330" dirty="0" err="1"/>
              <a:t>prioritisation</a:t>
            </a:r>
            <a:r>
              <a:rPr lang="en-US" sz="2330" dirty="0"/>
              <a:t> of decommissioning strategies.</a:t>
            </a:r>
          </a:p>
          <a:p>
            <a:r>
              <a:rPr lang="en-US" sz="2330" dirty="0"/>
              <a:t>Scenario A, which simulates a decrease in environmental concerns in favor of economic incentives, and Scenario B, offering a counter perspective, consistently highlights </a:t>
            </a:r>
            <a:r>
              <a:rPr lang="en-US" sz="2330" dirty="0">
                <a:solidFill>
                  <a:srgbClr val="0070C0"/>
                </a:solidFill>
              </a:rPr>
              <a:t>'Partial Removal' as the optimal decommissioning strategy for Field X, </a:t>
            </a:r>
            <a:r>
              <a:rPr lang="en-US" sz="2330" dirty="0"/>
              <a:t>with aggregated scores of 0.3969 and 0.4237 in both scenarios, respectively.</a:t>
            </a:r>
          </a:p>
          <a:p>
            <a:endParaRPr lang="en-GB" sz="2330" dirty="0"/>
          </a:p>
        </p:txBody>
      </p:sp>
      <p:graphicFrame>
        <p:nvGraphicFramePr>
          <p:cNvPr id="4" name="Table 3">
            <a:extLst>
              <a:ext uri="{FF2B5EF4-FFF2-40B4-BE49-F238E27FC236}">
                <a16:creationId xmlns:a16="http://schemas.microsoft.com/office/drawing/2014/main" id="{93F2D671-7F38-F38B-D115-2DA4DD2464D5}"/>
              </a:ext>
            </a:extLst>
          </p:cNvPr>
          <p:cNvGraphicFramePr>
            <a:graphicFrameLocks noGrp="1"/>
          </p:cNvGraphicFramePr>
          <p:nvPr>
            <p:extLst>
              <p:ext uri="{D42A27DB-BD31-4B8C-83A1-F6EECF244321}">
                <p14:modId xmlns:p14="http://schemas.microsoft.com/office/powerpoint/2010/main" val="88641705"/>
              </p:ext>
            </p:extLst>
          </p:nvPr>
        </p:nvGraphicFramePr>
        <p:xfrm>
          <a:off x="6410035" y="2518989"/>
          <a:ext cx="5714365" cy="1830261"/>
        </p:xfrm>
        <a:graphic>
          <a:graphicData uri="http://schemas.openxmlformats.org/drawingml/2006/table">
            <a:tbl>
              <a:tblPr firstRow="1" firstCol="1" bandRow="1">
                <a:tableStyleId>{3B4B98B0-60AC-42C2-AFA5-B58CD77FA1E5}</a:tableStyleId>
              </a:tblPr>
              <a:tblGrid>
                <a:gridCol w="1622994">
                  <a:extLst>
                    <a:ext uri="{9D8B030D-6E8A-4147-A177-3AD203B41FA5}">
                      <a16:colId xmlns:a16="http://schemas.microsoft.com/office/drawing/2014/main" val="3595423329"/>
                    </a:ext>
                  </a:extLst>
                </a:gridCol>
                <a:gridCol w="2186583">
                  <a:extLst>
                    <a:ext uri="{9D8B030D-6E8A-4147-A177-3AD203B41FA5}">
                      <a16:colId xmlns:a16="http://schemas.microsoft.com/office/drawing/2014/main" val="1705269084"/>
                    </a:ext>
                  </a:extLst>
                </a:gridCol>
                <a:gridCol w="1904788">
                  <a:extLst>
                    <a:ext uri="{9D8B030D-6E8A-4147-A177-3AD203B41FA5}">
                      <a16:colId xmlns:a16="http://schemas.microsoft.com/office/drawing/2014/main" val="771259395"/>
                    </a:ext>
                  </a:extLst>
                </a:gridCol>
              </a:tblGrid>
              <a:tr h="301367">
                <a:tc>
                  <a:txBody>
                    <a:bodyPr/>
                    <a:lstStyle/>
                    <a:p>
                      <a:pPr algn="just">
                        <a:lnSpc>
                          <a:spcPct val="107000"/>
                        </a:lnSpc>
                        <a:spcAft>
                          <a:spcPts val="800"/>
                        </a:spcAft>
                      </a:pPr>
                      <a:r>
                        <a:rPr lang="en-GB" sz="1200">
                          <a:effectLst/>
                        </a:rPr>
                        <a:t>Criteria</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Adjusted Weight (%) </a:t>
                      </a:r>
                    </a:p>
                    <a:p>
                      <a:pPr algn="ctr">
                        <a:lnSpc>
                          <a:spcPct val="107000"/>
                        </a:lnSpc>
                        <a:spcAft>
                          <a:spcPts val="800"/>
                        </a:spcAft>
                      </a:pPr>
                      <a:r>
                        <a:rPr lang="en-GB" sz="1200" dirty="0">
                          <a:effectLst/>
                        </a:rPr>
                        <a:t>(Env -10% Econ +15%)</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Adjusted Weight (%) </a:t>
                      </a:r>
                    </a:p>
                    <a:p>
                      <a:pPr algn="ctr">
                        <a:lnSpc>
                          <a:spcPct val="107000"/>
                        </a:lnSpc>
                        <a:spcAft>
                          <a:spcPts val="800"/>
                        </a:spcAft>
                      </a:pPr>
                      <a:r>
                        <a:rPr lang="en-GB" sz="1200" dirty="0">
                          <a:effectLst/>
                        </a:rPr>
                        <a:t>(Env +15% Econ -10%)</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0428042"/>
                  </a:ext>
                </a:extLst>
              </a:tr>
              <a:tr h="222250">
                <a:tc>
                  <a:txBody>
                    <a:bodyPr/>
                    <a:lstStyle/>
                    <a:p>
                      <a:pPr algn="just">
                        <a:lnSpc>
                          <a:spcPct val="107000"/>
                        </a:lnSpc>
                        <a:spcAft>
                          <a:spcPts val="800"/>
                        </a:spcAft>
                      </a:pPr>
                      <a:r>
                        <a:rPr lang="en-GB" sz="1200" dirty="0">
                          <a:effectLst/>
                        </a:rPr>
                        <a:t>Environmental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0.241156</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a:effectLst/>
                        </a:rPr>
                        <a:t>0.308245</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52818829"/>
                  </a:ext>
                </a:extLst>
              </a:tr>
              <a:tr h="217170">
                <a:tc>
                  <a:txBody>
                    <a:bodyPr/>
                    <a:lstStyle/>
                    <a:p>
                      <a:pPr algn="just">
                        <a:lnSpc>
                          <a:spcPct val="107000"/>
                        </a:lnSpc>
                        <a:spcAft>
                          <a:spcPts val="800"/>
                        </a:spcAft>
                      </a:pPr>
                      <a:r>
                        <a:rPr lang="en-GB" sz="1200">
                          <a:effectLst/>
                        </a:rPr>
                        <a:t>Economic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0.262232</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a:effectLst/>
                        </a:rPr>
                        <a:t>0.205225</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44553308"/>
                  </a:ext>
                </a:extLst>
              </a:tr>
              <a:tr h="217170">
                <a:tc>
                  <a:txBody>
                    <a:bodyPr/>
                    <a:lstStyle/>
                    <a:p>
                      <a:pPr algn="just">
                        <a:lnSpc>
                          <a:spcPct val="107000"/>
                        </a:lnSpc>
                        <a:spcAft>
                          <a:spcPts val="800"/>
                        </a:spcAft>
                      </a:pPr>
                      <a:r>
                        <a:rPr lang="en-GB" sz="1200">
                          <a:effectLst/>
                        </a:rPr>
                        <a:t>Safety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0.152814</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a:effectLst/>
                        </a:rPr>
                        <a:t>0.152814</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4591749"/>
                  </a:ext>
                </a:extLst>
              </a:tr>
              <a:tr h="219075">
                <a:tc>
                  <a:txBody>
                    <a:bodyPr/>
                    <a:lstStyle/>
                    <a:p>
                      <a:pPr algn="just">
                        <a:lnSpc>
                          <a:spcPct val="107000"/>
                        </a:lnSpc>
                        <a:spcAft>
                          <a:spcPts val="800"/>
                        </a:spcAft>
                      </a:pPr>
                      <a:r>
                        <a:rPr lang="en-GB" sz="1200" dirty="0">
                          <a:effectLst/>
                        </a:rPr>
                        <a:t>Regulations</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0.110384</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0.111147</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6281025"/>
                  </a:ext>
                </a:extLst>
              </a:tr>
              <a:tr h="257810">
                <a:tc>
                  <a:txBody>
                    <a:bodyPr/>
                    <a:lstStyle/>
                    <a:p>
                      <a:pPr algn="just">
                        <a:lnSpc>
                          <a:spcPct val="107000"/>
                        </a:lnSpc>
                        <a:spcAft>
                          <a:spcPts val="800"/>
                        </a:spcAft>
                      </a:pPr>
                      <a:r>
                        <a:rPr lang="en-GB" sz="1200" dirty="0">
                          <a:effectLst/>
                        </a:rPr>
                        <a:t>Stakeholders</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a:effectLst/>
                        </a:rPr>
                        <a:t>0.110384</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0.111147</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0416721"/>
                  </a:ext>
                </a:extLst>
              </a:tr>
              <a:tr h="217170">
                <a:tc>
                  <a:txBody>
                    <a:bodyPr/>
                    <a:lstStyle/>
                    <a:p>
                      <a:pPr algn="just">
                        <a:lnSpc>
                          <a:spcPct val="107000"/>
                        </a:lnSpc>
                        <a:spcAft>
                          <a:spcPts val="800"/>
                        </a:spcAft>
                      </a:pPr>
                      <a:r>
                        <a:rPr lang="en-GB" sz="1200">
                          <a:effectLst/>
                        </a:rPr>
                        <a:t>Technical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a:effectLst/>
                        </a:rPr>
                        <a:t>0.110384</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0.111147</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07650757"/>
                  </a:ext>
                </a:extLst>
              </a:tr>
            </a:tbl>
          </a:graphicData>
        </a:graphic>
      </p:graphicFrame>
      <p:sp>
        <p:nvSpPr>
          <p:cNvPr id="6" name="TextBox 5">
            <a:extLst>
              <a:ext uri="{FF2B5EF4-FFF2-40B4-BE49-F238E27FC236}">
                <a16:creationId xmlns:a16="http://schemas.microsoft.com/office/drawing/2014/main" id="{5B9233BC-62E9-16C3-7895-799B4041E10D}"/>
              </a:ext>
            </a:extLst>
          </p:cNvPr>
          <p:cNvSpPr txBox="1"/>
          <p:nvPr/>
        </p:nvSpPr>
        <p:spPr>
          <a:xfrm>
            <a:off x="6376235" y="2148954"/>
            <a:ext cx="5781964" cy="307777"/>
          </a:xfrm>
          <a:prstGeom prst="rect">
            <a:avLst/>
          </a:prstGeom>
          <a:noFill/>
        </p:spPr>
        <p:txBody>
          <a:bodyPr wrap="square">
            <a:spAutoFit/>
          </a:bodyPr>
          <a:lstStyle/>
          <a:p>
            <a:r>
              <a:rPr lang="en-US" b="1" dirty="0">
                <a:solidFill>
                  <a:srgbClr val="002060"/>
                </a:solidFill>
              </a:rPr>
              <a:t>Adjusted Criteria Weights and Decommissioning Strategy Scores</a:t>
            </a:r>
            <a:endParaRPr lang="en-GB" b="1" dirty="0">
              <a:solidFill>
                <a:srgbClr val="002060"/>
              </a:solidFill>
            </a:endParaRPr>
          </a:p>
        </p:txBody>
      </p:sp>
      <p:graphicFrame>
        <p:nvGraphicFramePr>
          <p:cNvPr id="7" name="Table 6">
            <a:extLst>
              <a:ext uri="{FF2B5EF4-FFF2-40B4-BE49-F238E27FC236}">
                <a16:creationId xmlns:a16="http://schemas.microsoft.com/office/drawing/2014/main" id="{F18A9854-BAC0-0097-CDC6-E1FAF6FBB029}"/>
              </a:ext>
            </a:extLst>
          </p:cNvPr>
          <p:cNvGraphicFramePr>
            <a:graphicFrameLocks noGrp="1"/>
          </p:cNvGraphicFramePr>
          <p:nvPr>
            <p:extLst>
              <p:ext uri="{D42A27DB-BD31-4B8C-83A1-F6EECF244321}">
                <p14:modId xmlns:p14="http://schemas.microsoft.com/office/powerpoint/2010/main" val="1587924323"/>
              </p:ext>
            </p:extLst>
          </p:nvPr>
        </p:nvGraphicFramePr>
        <p:xfrm>
          <a:off x="6243782" y="4962810"/>
          <a:ext cx="5880621" cy="1316546"/>
        </p:xfrm>
        <a:graphic>
          <a:graphicData uri="http://schemas.openxmlformats.org/drawingml/2006/table">
            <a:tbl>
              <a:tblPr firstRow="1" firstCol="1" bandRow="1">
                <a:tableStyleId>{3B4B98B0-60AC-42C2-AFA5-B58CD77FA1E5}</a:tableStyleId>
              </a:tblPr>
              <a:tblGrid>
                <a:gridCol w="1468582">
                  <a:extLst>
                    <a:ext uri="{9D8B030D-6E8A-4147-A177-3AD203B41FA5}">
                      <a16:colId xmlns:a16="http://schemas.microsoft.com/office/drawing/2014/main" val="3710968492"/>
                    </a:ext>
                  </a:extLst>
                </a:gridCol>
                <a:gridCol w="1256145">
                  <a:extLst>
                    <a:ext uri="{9D8B030D-6E8A-4147-A177-3AD203B41FA5}">
                      <a16:colId xmlns:a16="http://schemas.microsoft.com/office/drawing/2014/main" val="3077589881"/>
                    </a:ext>
                  </a:extLst>
                </a:gridCol>
                <a:gridCol w="886691">
                  <a:extLst>
                    <a:ext uri="{9D8B030D-6E8A-4147-A177-3AD203B41FA5}">
                      <a16:colId xmlns:a16="http://schemas.microsoft.com/office/drawing/2014/main" val="4273482004"/>
                    </a:ext>
                  </a:extLst>
                </a:gridCol>
                <a:gridCol w="1330036">
                  <a:extLst>
                    <a:ext uri="{9D8B030D-6E8A-4147-A177-3AD203B41FA5}">
                      <a16:colId xmlns:a16="http://schemas.microsoft.com/office/drawing/2014/main" val="4233042303"/>
                    </a:ext>
                  </a:extLst>
                </a:gridCol>
                <a:gridCol w="939167">
                  <a:extLst>
                    <a:ext uri="{9D8B030D-6E8A-4147-A177-3AD203B41FA5}">
                      <a16:colId xmlns:a16="http://schemas.microsoft.com/office/drawing/2014/main" val="4166040532"/>
                    </a:ext>
                  </a:extLst>
                </a:gridCol>
              </a:tblGrid>
              <a:tr h="295043">
                <a:tc>
                  <a:txBody>
                    <a:bodyPr/>
                    <a:lstStyle/>
                    <a:p>
                      <a:pPr algn="l">
                        <a:lnSpc>
                          <a:spcPct val="107000"/>
                        </a:lnSpc>
                        <a:spcAft>
                          <a:spcPts val="800"/>
                        </a:spcAft>
                      </a:pPr>
                      <a:r>
                        <a:rPr lang="en-GB" sz="1200" dirty="0">
                          <a:effectLst/>
                        </a:rPr>
                        <a:t>Decommissioning Strategy</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Aggregated Score (Scenario A)</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Rank </a:t>
                      </a:r>
                    </a:p>
                    <a:p>
                      <a:pPr algn="ctr">
                        <a:lnSpc>
                          <a:spcPct val="107000"/>
                        </a:lnSpc>
                        <a:spcAft>
                          <a:spcPts val="800"/>
                        </a:spcAft>
                      </a:pPr>
                      <a:r>
                        <a:rPr lang="en-GB" sz="1000" dirty="0">
                          <a:effectLst/>
                        </a:rPr>
                        <a:t>(Scenario A)</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Aggregated Score </a:t>
                      </a:r>
                    </a:p>
                    <a:p>
                      <a:pPr algn="ctr">
                        <a:lnSpc>
                          <a:spcPct val="107000"/>
                        </a:lnSpc>
                        <a:spcAft>
                          <a:spcPts val="800"/>
                        </a:spcAft>
                      </a:pPr>
                      <a:r>
                        <a:rPr lang="en-GB" sz="1000" dirty="0">
                          <a:effectLst/>
                        </a:rPr>
                        <a:t>(Scenario B)</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Rank </a:t>
                      </a:r>
                    </a:p>
                    <a:p>
                      <a:pPr algn="ctr">
                        <a:lnSpc>
                          <a:spcPct val="107000"/>
                        </a:lnSpc>
                        <a:spcAft>
                          <a:spcPts val="800"/>
                        </a:spcAft>
                      </a:pPr>
                      <a:r>
                        <a:rPr lang="en-GB" sz="1000" dirty="0">
                          <a:effectLst/>
                        </a:rPr>
                        <a:t>(Scenario B)</a:t>
                      </a:r>
                      <a:endParaRPr lang="en-GB"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60224091"/>
                  </a:ext>
                </a:extLst>
              </a:tr>
              <a:tr h="260985">
                <a:tc>
                  <a:txBody>
                    <a:bodyPr/>
                    <a:lstStyle/>
                    <a:p>
                      <a:pPr algn="l">
                        <a:lnSpc>
                          <a:spcPct val="107000"/>
                        </a:lnSpc>
                        <a:spcAft>
                          <a:spcPts val="800"/>
                        </a:spcAft>
                      </a:pPr>
                      <a:r>
                        <a:rPr lang="en-GB" sz="1200" dirty="0">
                          <a:effectLst/>
                        </a:rPr>
                        <a:t>Complete Removal</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0.284822</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3 </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0.296120</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02993266"/>
                  </a:ext>
                </a:extLst>
              </a:tr>
              <a:tr h="260985">
                <a:tc>
                  <a:txBody>
                    <a:bodyPr/>
                    <a:lstStyle/>
                    <a:p>
                      <a:pPr algn="l">
                        <a:lnSpc>
                          <a:spcPct val="107000"/>
                        </a:lnSpc>
                        <a:spcAft>
                          <a:spcPts val="800"/>
                        </a:spcAft>
                      </a:pPr>
                      <a:r>
                        <a:rPr lang="en-GB" sz="1200" dirty="0">
                          <a:effectLst/>
                        </a:rPr>
                        <a:t>Partial Removal</a:t>
                      </a:r>
                      <a:endParaRPr lang="en-GB" sz="12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GB" sz="1000" dirty="0">
                          <a:effectLst/>
                        </a:rPr>
                        <a:t>0.396893</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GB" sz="1000" dirty="0">
                          <a:effectLst/>
                        </a:rPr>
                        <a:t>1</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GB" sz="1000" dirty="0">
                          <a:effectLst/>
                        </a:rPr>
                        <a:t>0.423706</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GB" sz="1000" dirty="0">
                          <a:effectLst/>
                        </a:rPr>
                        <a:t>1</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51349740"/>
                  </a:ext>
                </a:extLst>
              </a:tr>
              <a:tr h="260985">
                <a:tc>
                  <a:txBody>
                    <a:bodyPr/>
                    <a:lstStyle/>
                    <a:p>
                      <a:pPr algn="l">
                        <a:lnSpc>
                          <a:spcPct val="107000"/>
                        </a:lnSpc>
                        <a:spcAft>
                          <a:spcPts val="800"/>
                        </a:spcAft>
                      </a:pPr>
                      <a:r>
                        <a:rPr lang="en-GB" sz="1200" dirty="0">
                          <a:effectLst/>
                        </a:rPr>
                        <a:t>Leave in Place</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0.305823</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0.280376</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3</a:t>
                      </a:r>
                      <a:endParaRPr lang="en-GB"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11629745"/>
                  </a:ext>
                </a:extLst>
              </a:tr>
            </a:tbl>
          </a:graphicData>
        </a:graphic>
      </p:graphicFrame>
      <p:sp>
        <p:nvSpPr>
          <p:cNvPr id="9" name="TextBox 8">
            <a:extLst>
              <a:ext uri="{FF2B5EF4-FFF2-40B4-BE49-F238E27FC236}">
                <a16:creationId xmlns:a16="http://schemas.microsoft.com/office/drawing/2014/main" id="{9A792D7A-CFCF-3980-44D9-98ECD0563924}"/>
              </a:ext>
            </a:extLst>
          </p:cNvPr>
          <p:cNvSpPr txBox="1"/>
          <p:nvPr/>
        </p:nvSpPr>
        <p:spPr>
          <a:xfrm>
            <a:off x="7546111" y="4568494"/>
            <a:ext cx="3648362" cy="307777"/>
          </a:xfrm>
          <a:prstGeom prst="rect">
            <a:avLst/>
          </a:prstGeom>
          <a:noFill/>
        </p:spPr>
        <p:txBody>
          <a:bodyPr wrap="square">
            <a:spAutoFit/>
          </a:bodyPr>
          <a:lstStyle/>
          <a:p>
            <a:r>
              <a:rPr lang="en-GB" b="1" dirty="0">
                <a:solidFill>
                  <a:srgbClr val="002060"/>
                </a:solidFill>
              </a:rPr>
              <a:t>Ranking of Decommissioning Strategies</a:t>
            </a:r>
          </a:p>
        </p:txBody>
      </p:sp>
    </p:spTree>
    <p:extLst>
      <p:ext uri="{BB962C8B-B14F-4D97-AF65-F5344CB8AC3E}">
        <p14:creationId xmlns:p14="http://schemas.microsoft.com/office/powerpoint/2010/main" val="76320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340-E099-E0B3-04BB-DB5CA9E1FF25}"/>
              </a:ext>
            </a:extLst>
          </p:cNvPr>
          <p:cNvSpPr>
            <a:spLocks noGrp="1"/>
          </p:cNvSpPr>
          <p:nvPr>
            <p:ph type="title"/>
          </p:nvPr>
        </p:nvSpPr>
        <p:spPr>
          <a:xfrm>
            <a:off x="193964" y="551729"/>
            <a:ext cx="10972800" cy="704417"/>
          </a:xfrm>
        </p:spPr>
        <p:txBody>
          <a:bodyPr/>
          <a:lstStyle/>
          <a:p>
            <a:pPr algn="l"/>
            <a:r>
              <a:rPr lang="en-GB" b="1" dirty="0">
                <a:solidFill>
                  <a:schemeClr val="bg1"/>
                </a:solidFill>
              </a:rPr>
              <a:t>Concluding Remarks</a:t>
            </a:r>
          </a:p>
        </p:txBody>
      </p:sp>
      <p:sp>
        <p:nvSpPr>
          <p:cNvPr id="3" name="Text Placeholder 2">
            <a:extLst>
              <a:ext uri="{FF2B5EF4-FFF2-40B4-BE49-F238E27FC236}">
                <a16:creationId xmlns:a16="http://schemas.microsoft.com/office/drawing/2014/main" id="{1E0B40C0-028D-D403-C3F8-D0A87FC174AB}"/>
              </a:ext>
            </a:extLst>
          </p:cNvPr>
          <p:cNvSpPr>
            <a:spLocks noGrp="1"/>
          </p:cNvSpPr>
          <p:nvPr>
            <p:ph type="body" idx="1"/>
          </p:nvPr>
        </p:nvSpPr>
        <p:spPr>
          <a:xfrm>
            <a:off x="184727" y="1293090"/>
            <a:ext cx="12007273" cy="5479469"/>
          </a:xfrm>
        </p:spPr>
        <p:txBody>
          <a:bodyPr/>
          <a:lstStyle/>
          <a:p>
            <a:r>
              <a:rPr lang="en-US" sz="2330" dirty="0"/>
              <a:t>Development of a </a:t>
            </a:r>
            <a:r>
              <a:rPr lang="en-US" sz="2330" dirty="0">
                <a:solidFill>
                  <a:srgbClr val="0070C0"/>
                </a:solidFill>
              </a:rPr>
              <a:t>robust framework for assessing decommissioning options </a:t>
            </a:r>
            <a:r>
              <a:rPr lang="en-US" sz="2330" dirty="0"/>
              <a:t>requires relationships between environmental considerations, economic impacts, safety measures, and technical viability. </a:t>
            </a:r>
          </a:p>
          <a:p>
            <a:r>
              <a:rPr lang="en-US" sz="2330" dirty="0"/>
              <a:t>Importance of </a:t>
            </a:r>
            <a:r>
              <a:rPr lang="en-US" sz="2330" dirty="0">
                <a:solidFill>
                  <a:srgbClr val="0070C0"/>
                </a:solidFill>
              </a:rPr>
              <a:t>stakeholder engagement </a:t>
            </a:r>
            <a:r>
              <a:rPr lang="en-US" sz="2330" dirty="0"/>
              <a:t>demonstrates the need for cooperative efforts and consensus and showcases the need for shared responsibility.</a:t>
            </a:r>
          </a:p>
          <a:p>
            <a:r>
              <a:rPr lang="en-US" sz="2330" dirty="0"/>
              <a:t>The creation of a </a:t>
            </a:r>
            <a:r>
              <a:rPr lang="en-US" sz="2330" dirty="0">
                <a:solidFill>
                  <a:srgbClr val="0070C0"/>
                </a:solidFill>
              </a:rPr>
              <a:t>Decommissioning Fund </a:t>
            </a:r>
            <a:r>
              <a:rPr lang="en-US" sz="2330" dirty="0"/>
              <a:t>and introduction of </a:t>
            </a:r>
            <a:r>
              <a:rPr lang="en-US" sz="2330" dirty="0">
                <a:solidFill>
                  <a:srgbClr val="0070C0"/>
                </a:solidFill>
              </a:rPr>
              <a:t>Tax Incentives </a:t>
            </a:r>
            <a:r>
              <a:rPr lang="en-US" sz="2330" dirty="0"/>
              <a:t>is a strategic move towards promoting sustainability and encouraging future decommissioning investments. </a:t>
            </a:r>
          </a:p>
          <a:p>
            <a:r>
              <a:rPr lang="en-US" sz="2330" dirty="0"/>
              <a:t>The </a:t>
            </a:r>
            <a:r>
              <a:rPr lang="en-US" sz="2330" dirty="0">
                <a:solidFill>
                  <a:srgbClr val="0070C0"/>
                </a:solidFill>
              </a:rPr>
              <a:t>integration of advanced technologies </a:t>
            </a:r>
            <a:r>
              <a:rPr lang="en-US" sz="2330" dirty="0"/>
              <a:t>in decommissioning tasks points to the opportunity to transform operations through increased efficiency, safety, and cost savings. </a:t>
            </a:r>
          </a:p>
          <a:p>
            <a:r>
              <a:rPr lang="en-US" sz="2330" dirty="0">
                <a:solidFill>
                  <a:srgbClr val="0070C0"/>
                </a:solidFill>
              </a:rPr>
              <a:t>Alignment of Nigeria’s decommissioning policies </a:t>
            </a:r>
            <a:r>
              <a:rPr lang="en-US" sz="2330" dirty="0"/>
              <a:t>with global standards and frameworks, including the UNSDGs, UNFCCC, and guidelines from the UK's OGA and IOGP. </a:t>
            </a:r>
          </a:p>
          <a:p>
            <a:r>
              <a:rPr lang="en-US" sz="2330" dirty="0"/>
              <a:t>An </a:t>
            </a:r>
            <a:r>
              <a:rPr lang="en-US" sz="2330" dirty="0">
                <a:solidFill>
                  <a:srgbClr val="0070C0"/>
                </a:solidFill>
              </a:rPr>
              <a:t>integrated approach </a:t>
            </a:r>
            <a:r>
              <a:rPr lang="en-US" sz="2330" dirty="0"/>
              <a:t>is required regarding financial planning, technological advancements, and adherence to international best practices.</a:t>
            </a:r>
            <a:endParaRPr lang="en-GB" sz="2330" dirty="0"/>
          </a:p>
        </p:txBody>
      </p:sp>
    </p:spTree>
    <p:extLst>
      <p:ext uri="{BB962C8B-B14F-4D97-AF65-F5344CB8AC3E}">
        <p14:creationId xmlns:p14="http://schemas.microsoft.com/office/powerpoint/2010/main" val="3029866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p:nvPr/>
        </p:nvSpPr>
        <p:spPr>
          <a:xfrm>
            <a:off x="1793435" y="563065"/>
            <a:ext cx="8763001" cy="7429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i="0" u="none" strike="noStrike" cap="none" dirty="0">
                <a:solidFill>
                  <a:schemeClr val="bg1"/>
                </a:solidFill>
                <a:latin typeface="Calibri" panose="020F0502020204030204" pitchFamily="34" charset="0"/>
                <a:cs typeface="Calibri" panose="020F0502020204030204" pitchFamily="34" charset="0"/>
                <a:sym typeface="Arial"/>
              </a:rPr>
              <a:t>Acknowledgements</a:t>
            </a:r>
            <a:endParaRPr sz="4400" dirty="0">
              <a:solidFill>
                <a:schemeClr val="bg1"/>
              </a:solidFill>
              <a:latin typeface="Calibri" panose="020F0502020204030204" pitchFamily="34" charset="0"/>
              <a:cs typeface="Calibri" panose="020F0502020204030204" pitchFamily="34" charset="0"/>
            </a:endParaRPr>
          </a:p>
        </p:txBody>
      </p:sp>
      <p:sp>
        <p:nvSpPr>
          <p:cNvPr id="2" name="Title 8">
            <a:extLst>
              <a:ext uri="{FF2B5EF4-FFF2-40B4-BE49-F238E27FC236}">
                <a16:creationId xmlns:a16="http://schemas.microsoft.com/office/drawing/2014/main" id="{78A27133-7D48-3BEA-C8EB-5170E25EB8EB}"/>
              </a:ext>
            </a:extLst>
          </p:cNvPr>
          <p:cNvSpPr txBox="1">
            <a:spLocks/>
          </p:cNvSpPr>
          <p:nvPr/>
        </p:nvSpPr>
        <p:spPr>
          <a:xfrm>
            <a:off x="1039881" y="4238794"/>
            <a:ext cx="10112237" cy="2743200"/>
          </a:xfrm>
          <a:prstGeom prst="rect">
            <a:avLst/>
          </a:prstGeom>
        </p:spPr>
        <p:txBody>
          <a:bodyPr numCol="2"/>
          <a:lstStyle>
            <a:lvl1pPr algn="ctr" defTabSz="457200" rtl="0" eaLnBrk="1" latinLnBrk="0" hangingPunct="1">
              <a:spcBef>
                <a:spcPct val="0"/>
              </a:spcBef>
              <a:buNone/>
              <a:defRPr sz="2000" b="1" kern="1200" baseline="0">
                <a:solidFill>
                  <a:srgbClr val="7EBA31"/>
                </a:solidFill>
                <a:latin typeface="+mj-lt"/>
                <a:ea typeface="+mj-ea"/>
                <a:cs typeface="+mj-cs"/>
              </a:defRPr>
            </a:lvl1pPr>
          </a:lstStyle>
          <a:p>
            <a:pPr algn="l" fontAlgn="auto">
              <a:spcAft>
                <a:spcPts val="0"/>
              </a:spcAft>
              <a:defRPr/>
            </a:pPr>
            <a:endParaRPr lang="en-US" b="0" dirty="0">
              <a:solidFill>
                <a:srgbClr val="000000"/>
              </a:solidFill>
              <a:cs typeface="Arial"/>
            </a:endParaRPr>
          </a:p>
        </p:txBody>
      </p:sp>
      <p:graphicFrame>
        <p:nvGraphicFramePr>
          <p:cNvPr id="4" name="Table 3">
            <a:extLst>
              <a:ext uri="{FF2B5EF4-FFF2-40B4-BE49-F238E27FC236}">
                <a16:creationId xmlns:a16="http://schemas.microsoft.com/office/drawing/2014/main" id="{1C977193-8930-AAB6-0B47-7FA8D26E96D1}"/>
              </a:ext>
            </a:extLst>
          </p:cNvPr>
          <p:cNvGraphicFramePr>
            <a:graphicFrameLocks noGrp="1"/>
          </p:cNvGraphicFramePr>
          <p:nvPr>
            <p:extLst>
              <p:ext uri="{D42A27DB-BD31-4B8C-83A1-F6EECF244321}">
                <p14:modId xmlns:p14="http://schemas.microsoft.com/office/powerpoint/2010/main" val="2770553159"/>
              </p:ext>
            </p:extLst>
          </p:nvPr>
        </p:nvGraphicFramePr>
        <p:xfrm>
          <a:off x="93944" y="3216650"/>
          <a:ext cx="5900455" cy="1655963"/>
        </p:xfrm>
        <a:graphic>
          <a:graphicData uri="http://schemas.openxmlformats.org/drawingml/2006/table">
            <a:tbl>
              <a:tblPr firstRow="1" bandRow="1">
                <a:tableStyleId>{5C22544A-7EE6-4342-B048-85BDC9FD1C3A}</a:tableStyleId>
              </a:tblPr>
              <a:tblGrid>
                <a:gridCol w="5900455">
                  <a:extLst>
                    <a:ext uri="{9D8B030D-6E8A-4147-A177-3AD203B41FA5}">
                      <a16:colId xmlns:a16="http://schemas.microsoft.com/office/drawing/2014/main" val="2857068453"/>
                    </a:ext>
                  </a:extLst>
                </a:gridCol>
              </a:tblGrid>
              <a:tr h="1655963">
                <a:tc>
                  <a:txBody>
                    <a:bodyPr/>
                    <a:lstStyle/>
                    <a:p>
                      <a:r>
                        <a:rPr lang="en-US" sz="4000" dirty="0">
                          <a:solidFill>
                            <a:srgbClr val="000000"/>
                          </a:solidFill>
                          <a:latin typeface="Calibri" panose="020F0502020204030204" pitchFamily="34" charset="0"/>
                          <a:cs typeface="Calibri" panose="020F0502020204030204" pitchFamily="34" charset="0"/>
                        </a:rPr>
                        <a:t>Robert Gordon University </a:t>
                      </a:r>
                      <a:endParaRPr lang="en-US" sz="4400" dirty="0">
                        <a:solidFill>
                          <a:srgbClr val="000000"/>
                        </a:solidFill>
                        <a:latin typeface="Calibri" panose="020F0502020204030204" pitchFamily="34" charset="0"/>
                        <a:cs typeface="Calibri" panose="020F0502020204030204" pitchFamily="34" charset="0"/>
                      </a:endParaRPr>
                    </a:p>
                    <a:p>
                      <a:pPr algn="ctr"/>
                      <a:r>
                        <a:rPr lang="en-US" sz="1400" dirty="0">
                          <a:solidFill>
                            <a:srgbClr val="000000"/>
                          </a:solidFill>
                          <a:cs typeface="Arial"/>
                        </a:rPr>
                        <a:t> </a:t>
                      </a:r>
                      <a:r>
                        <a:rPr lang="en-US" sz="4000" dirty="0">
                          <a:solidFill>
                            <a:srgbClr val="000000"/>
                          </a:solidFill>
                          <a:latin typeface="Calibri" panose="020F0502020204030204" pitchFamily="34" charset="0"/>
                          <a:cs typeface="Calibri" panose="020F0502020204030204" pitchFamily="34" charset="0"/>
                          <a:hlinkClick r:id="rId3"/>
                        </a:rPr>
                        <a:t>www.rgu.ac.uk</a:t>
                      </a:r>
                      <a:r>
                        <a:rPr lang="en-US" sz="4000" dirty="0">
                          <a:solidFill>
                            <a:srgbClr val="000000"/>
                          </a:solidFill>
                          <a:latin typeface="Calibri" panose="020F0502020204030204" pitchFamily="34" charset="0"/>
                          <a:cs typeface="Calibri" panose="020F0502020204030204" pitchFamily="34" charset="0"/>
                        </a:rPr>
                        <a:t> </a:t>
                      </a:r>
                      <a:endParaRPr lang="en-GB" sz="40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208530779"/>
                  </a:ext>
                </a:extLst>
              </a:tr>
            </a:tbl>
          </a:graphicData>
        </a:graphic>
      </p:graphicFrame>
      <p:pic>
        <p:nvPicPr>
          <p:cNvPr id="5" name="Picture 4">
            <a:extLst>
              <a:ext uri="{FF2B5EF4-FFF2-40B4-BE49-F238E27FC236}">
                <a16:creationId xmlns:a16="http://schemas.microsoft.com/office/drawing/2014/main" id="{C49EA382-DC51-CFC1-9253-5CAD4FB24D05}"/>
              </a:ext>
            </a:extLst>
          </p:cNvPr>
          <p:cNvPicPr>
            <a:picLocks noChangeAspect="1"/>
          </p:cNvPicPr>
          <p:nvPr/>
        </p:nvPicPr>
        <p:blipFill>
          <a:blip r:embed="rId4"/>
          <a:stretch>
            <a:fillRect/>
          </a:stretch>
        </p:blipFill>
        <p:spPr>
          <a:xfrm>
            <a:off x="6567447" y="3216650"/>
            <a:ext cx="5624553" cy="1399001"/>
          </a:xfrm>
          <a:prstGeom prst="rect">
            <a:avLst/>
          </a:prstGeom>
        </p:spPr>
      </p:pic>
      <p:sp>
        <p:nvSpPr>
          <p:cNvPr id="6" name="Title 1">
            <a:extLst>
              <a:ext uri="{FF2B5EF4-FFF2-40B4-BE49-F238E27FC236}">
                <a16:creationId xmlns:a16="http://schemas.microsoft.com/office/drawing/2014/main" id="{F823E816-1B20-6A5B-6781-2A70FEDEF0C9}"/>
              </a:ext>
            </a:extLst>
          </p:cNvPr>
          <p:cNvSpPr txBox="1">
            <a:spLocks/>
          </p:cNvSpPr>
          <p:nvPr/>
        </p:nvSpPr>
        <p:spPr bwMode="auto">
          <a:xfrm>
            <a:off x="1474604" y="1749593"/>
            <a:ext cx="8768991" cy="89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r>
              <a:rPr lang="en-US" altLang="en-US" sz="6000" b="1" dirty="0">
                <a:solidFill>
                  <a:srgbClr val="000000"/>
                </a:solidFill>
                <a:latin typeface="Calibri" panose="020F0502020204030204" pitchFamily="34" charset="0"/>
                <a:cs typeface="Calibri" panose="020F0502020204030204" pitchFamily="34" charset="0"/>
              </a:rPr>
              <a:t>Thank You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ECAAA-56AD-21BC-ACA9-F1F7FD7A8519}"/>
              </a:ext>
            </a:extLst>
          </p:cNvPr>
          <p:cNvSpPr>
            <a:spLocks noGrp="1"/>
          </p:cNvSpPr>
          <p:nvPr>
            <p:ph type="title"/>
          </p:nvPr>
        </p:nvSpPr>
        <p:spPr>
          <a:xfrm>
            <a:off x="4727168" y="580076"/>
            <a:ext cx="2737664" cy="676563"/>
          </a:xfrm>
        </p:spPr>
        <p:txBody>
          <a:bodyPr/>
          <a:lstStyle/>
          <a:p>
            <a:pPr algn="ctr"/>
            <a:r>
              <a:rPr lang="en-GB" b="1" dirty="0">
                <a:solidFill>
                  <a:schemeClr val="bg1"/>
                </a:solidFill>
              </a:rPr>
              <a:t>Authors </a:t>
            </a:r>
            <a:br>
              <a:rPr lang="en-GB" b="1" dirty="0">
                <a:solidFill>
                  <a:schemeClr val="bg1"/>
                </a:solidFill>
              </a:rPr>
            </a:br>
            <a:endParaRPr lang="en-GB" b="1" dirty="0">
              <a:solidFill>
                <a:schemeClr val="bg1"/>
              </a:solidFill>
            </a:endParaRPr>
          </a:p>
        </p:txBody>
      </p:sp>
      <p:sp>
        <p:nvSpPr>
          <p:cNvPr id="5" name="Title 3">
            <a:extLst>
              <a:ext uri="{FF2B5EF4-FFF2-40B4-BE49-F238E27FC236}">
                <a16:creationId xmlns:a16="http://schemas.microsoft.com/office/drawing/2014/main" id="{16D908B6-6A5A-36EC-E2FA-9597816A4C80}"/>
              </a:ext>
            </a:extLst>
          </p:cNvPr>
          <p:cNvSpPr txBox="1">
            <a:spLocks/>
          </p:cNvSpPr>
          <p:nvPr/>
        </p:nvSpPr>
        <p:spPr>
          <a:xfrm>
            <a:off x="1881215" y="3804652"/>
            <a:ext cx="10080220" cy="966234"/>
          </a:xfrm>
          <a:prstGeom prst="rect">
            <a:avLst/>
          </a:prstGeom>
        </p:spPr>
        <p:txBody>
          <a:bodyPr anchor="t"/>
          <a:lstStyle>
            <a:lvl1pPr algn="l" defTabSz="914400" rtl="0" eaLnBrk="1" latinLnBrk="0" hangingPunct="1">
              <a:lnSpc>
                <a:spcPct val="90000"/>
              </a:lnSpc>
              <a:spcBef>
                <a:spcPct val="0"/>
              </a:spcBef>
              <a:buNone/>
              <a:defRPr sz="4400" b="1" kern="1200">
                <a:solidFill>
                  <a:srgbClr val="69216A"/>
                </a:solidFill>
                <a:latin typeface="+mn-lt"/>
                <a:ea typeface="+mj-ea"/>
                <a:cs typeface="+mj-cs"/>
              </a:defRPr>
            </a:lvl1pPr>
          </a:lstStyle>
          <a:p>
            <a:r>
              <a:rPr lang="en-US" sz="2536" dirty="0">
                <a:solidFill>
                  <a:schemeClr val="tx1">
                    <a:lumMod val="75000"/>
                    <a:lumOff val="25000"/>
                  </a:schemeClr>
                </a:solidFill>
              </a:rPr>
              <a:t>Associate Dean (Economic, Social &amp; Cultural Development)  </a:t>
            </a:r>
          </a:p>
          <a:p>
            <a:r>
              <a:rPr lang="en-US" sz="1902" dirty="0">
                <a:solidFill>
                  <a:srgbClr val="002060"/>
                </a:solidFill>
              </a:rPr>
              <a:t>Expertise: </a:t>
            </a:r>
            <a:r>
              <a:rPr lang="en-US" sz="1902" b="0" dirty="0">
                <a:solidFill>
                  <a:schemeClr val="tx1">
                    <a:lumMod val="75000"/>
                    <a:lumOff val="25000"/>
                  </a:schemeClr>
                </a:solidFill>
              </a:rPr>
              <a:t>Sustainable Oil &amp; Gas Production, Subsea Engineering, Decommissioning, Energy Transition / Net Zero and Renewable Energy Technologies</a:t>
            </a:r>
            <a:endParaRPr lang="en-GB" sz="1902" b="0" dirty="0">
              <a:solidFill>
                <a:schemeClr val="tx1">
                  <a:lumMod val="75000"/>
                  <a:lumOff val="25000"/>
                </a:schemeClr>
              </a:solidFill>
            </a:endParaRPr>
          </a:p>
        </p:txBody>
      </p:sp>
      <p:pic>
        <p:nvPicPr>
          <p:cNvPr id="7" name="Picture 18" descr="Ruissein Mahon PhD CEng MIMechE FGS MWES - Lecturer - Robert Gordon  University ">
            <a:extLst>
              <a:ext uri="{FF2B5EF4-FFF2-40B4-BE49-F238E27FC236}">
                <a16:creationId xmlns:a16="http://schemas.microsoft.com/office/drawing/2014/main" id="{4AE3AE95-4070-73F1-C44F-E1ABC310F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38" y="5108268"/>
            <a:ext cx="1633877" cy="1633877"/>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7" descr="Ibiye Iyalla - Associate Dean, RGU">
            <a:extLst>
              <a:ext uri="{FF2B5EF4-FFF2-40B4-BE49-F238E27FC236}">
                <a16:creationId xmlns:a16="http://schemas.microsoft.com/office/drawing/2014/main" id="{8EE30449-73B1-467C-C033-783E9ECF661F}"/>
              </a:ext>
            </a:extLst>
          </p:cNvPr>
          <p:cNvPicPr>
            <a:picLocks noChangeAspect="1"/>
          </p:cNvPicPr>
          <p:nvPr/>
        </p:nvPicPr>
        <p:blipFill rotWithShape="1">
          <a:blip r:embed="rId3"/>
          <a:srcRect r="6830"/>
          <a:stretch/>
        </p:blipFill>
        <p:spPr>
          <a:xfrm>
            <a:off x="171627" y="3255437"/>
            <a:ext cx="1633878" cy="1633878"/>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4" name="Title 3">
            <a:extLst>
              <a:ext uri="{FF2B5EF4-FFF2-40B4-BE49-F238E27FC236}">
                <a16:creationId xmlns:a16="http://schemas.microsoft.com/office/drawing/2014/main" id="{6599DD88-7DC4-2FED-2B42-3B843EE2D082}"/>
              </a:ext>
            </a:extLst>
          </p:cNvPr>
          <p:cNvSpPr txBox="1">
            <a:spLocks/>
          </p:cNvSpPr>
          <p:nvPr/>
        </p:nvSpPr>
        <p:spPr>
          <a:xfrm>
            <a:off x="1881215" y="1934455"/>
            <a:ext cx="9477997" cy="1025239"/>
          </a:xfrm>
          <a:prstGeom prst="rect">
            <a:avLst/>
          </a:prstGeom>
        </p:spPr>
        <p:txBody>
          <a:bodyPr anchor="t"/>
          <a:lstStyle>
            <a:lvl1pPr algn="l" defTabSz="914400" rtl="0" eaLnBrk="1" latinLnBrk="0" hangingPunct="1">
              <a:lnSpc>
                <a:spcPct val="90000"/>
              </a:lnSpc>
              <a:spcBef>
                <a:spcPct val="0"/>
              </a:spcBef>
              <a:buNone/>
              <a:defRPr sz="4400" b="1" kern="1200">
                <a:solidFill>
                  <a:srgbClr val="69216A"/>
                </a:solidFill>
                <a:latin typeface="+mn-lt"/>
                <a:ea typeface="+mj-ea"/>
                <a:cs typeface="+mj-cs"/>
              </a:defRPr>
            </a:lvl1pPr>
          </a:lstStyle>
          <a:p>
            <a:r>
              <a:rPr lang="en-US" sz="2959" dirty="0">
                <a:solidFill>
                  <a:schemeClr val="tx1">
                    <a:lumMod val="75000"/>
                    <a:lumOff val="25000"/>
                  </a:schemeClr>
                </a:solidFill>
              </a:rPr>
              <a:t>Graduate Engineer</a:t>
            </a:r>
          </a:p>
          <a:p>
            <a:r>
              <a:rPr lang="en-US" sz="1902" dirty="0">
                <a:solidFill>
                  <a:srgbClr val="002060"/>
                </a:solidFill>
              </a:rPr>
              <a:t>Expertise: </a:t>
            </a:r>
            <a:r>
              <a:rPr lang="en-US" sz="1902" b="0" dirty="0">
                <a:solidFill>
                  <a:schemeClr val="tx1">
                    <a:lumMod val="75000"/>
                    <a:lumOff val="25000"/>
                  </a:schemeClr>
                </a:solidFill>
              </a:rPr>
              <a:t>Oil and Gas Engineering, CCUS, Renewable Energy, Energy Efficiency, Sustainable Energy, and Net Zero</a:t>
            </a:r>
          </a:p>
          <a:p>
            <a:pPr algn="ctr"/>
            <a:endParaRPr lang="en-GB" sz="3170" dirty="0">
              <a:solidFill>
                <a:srgbClr val="0070C0"/>
              </a:solidFill>
            </a:endParaRPr>
          </a:p>
        </p:txBody>
      </p:sp>
      <p:pic>
        <p:nvPicPr>
          <p:cNvPr id="3" name="Picture 2">
            <a:extLst>
              <a:ext uri="{FF2B5EF4-FFF2-40B4-BE49-F238E27FC236}">
                <a16:creationId xmlns:a16="http://schemas.microsoft.com/office/drawing/2014/main" id="{D8D84F91-8D7C-3C4D-C63D-F9B235A31D1F}"/>
              </a:ext>
            </a:extLst>
          </p:cNvPr>
          <p:cNvPicPr>
            <a:picLocks noChangeAspect="1"/>
          </p:cNvPicPr>
          <p:nvPr/>
        </p:nvPicPr>
        <p:blipFill>
          <a:blip r:embed="rId4"/>
          <a:stretch>
            <a:fillRect/>
          </a:stretch>
        </p:blipFill>
        <p:spPr>
          <a:xfrm>
            <a:off x="171628" y="1402607"/>
            <a:ext cx="1633877" cy="1633877"/>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 name="Title 3">
            <a:extLst>
              <a:ext uri="{FF2B5EF4-FFF2-40B4-BE49-F238E27FC236}">
                <a16:creationId xmlns:a16="http://schemas.microsoft.com/office/drawing/2014/main" id="{5E8FC1B3-7CC3-686B-DB25-22CA80644C71}"/>
              </a:ext>
            </a:extLst>
          </p:cNvPr>
          <p:cNvSpPr txBox="1">
            <a:spLocks/>
          </p:cNvSpPr>
          <p:nvPr/>
        </p:nvSpPr>
        <p:spPr>
          <a:xfrm>
            <a:off x="1881215" y="5746405"/>
            <a:ext cx="9944163" cy="966234"/>
          </a:xfrm>
          <a:prstGeom prst="rect">
            <a:avLst/>
          </a:prstGeom>
        </p:spPr>
        <p:txBody>
          <a:bodyPr anchor="t"/>
          <a:lstStyle>
            <a:lvl1pPr algn="l" defTabSz="914400" rtl="0" eaLnBrk="1" latinLnBrk="0" hangingPunct="1">
              <a:lnSpc>
                <a:spcPct val="90000"/>
              </a:lnSpc>
              <a:spcBef>
                <a:spcPct val="0"/>
              </a:spcBef>
              <a:buNone/>
              <a:defRPr sz="4400" b="1" kern="1200">
                <a:solidFill>
                  <a:srgbClr val="69216A"/>
                </a:solidFill>
                <a:latin typeface="+mn-lt"/>
                <a:ea typeface="+mj-ea"/>
                <a:cs typeface="+mj-cs"/>
              </a:defRPr>
            </a:lvl1pPr>
          </a:lstStyle>
          <a:p>
            <a:r>
              <a:rPr lang="en-US" sz="2536" dirty="0">
                <a:solidFill>
                  <a:schemeClr val="tx1">
                    <a:lumMod val="75000"/>
                    <a:lumOff val="25000"/>
                  </a:schemeClr>
                </a:solidFill>
              </a:rPr>
              <a:t>Lecturer, Energy Engineering</a:t>
            </a:r>
          </a:p>
          <a:p>
            <a:r>
              <a:rPr lang="en-US" sz="1902" dirty="0">
                <a:solidFill>
                  <a:srgbClr val="002060"/>
                </a:solidFill>
              </a:rPr>
              <a:t>Expertise: </a:t>
            </a:r>
            <a:r>
              <a:rPr lang="en-US" sz="1902" b="0" dirty="0">
                <a:solidFill>
                  <a:schemeClr val="tx1">
                    <a:lumMod val="75000"/>
                    <a:lumOff val="25000"/>
                  </a:schemeClr>
                </a:solidFill>
              </a:rPr>
              <a:t>Low Carbon Operations, Renewables, Oil &amp; Gas, Drilling &amp; Well and Subsea Engineering</a:t>
            </a:r>
          </a:p>
          <a:p>
            <a:pPr algn="ctr"/>
            <a:endParaRPr lang="en-GB" sz="3170" dirty="0">
              <a:solidFill>
                <a:srgbClr val="0070C0"/>
              </a:solidFill>
            </a:endParaRPr>
          </a:p>
        </p:txBody>
      </p:sp>
      <p:sp>
        <p:nvSpPr>
          <p:cNvPr id="6" name="Google Shape;241;p38">
            <a:extLst>
              <a:ext uri="{FF2B5EF4-FFF2-40B4-BE49-F238E27FC236}">
                <a16:creationId xmlns:a16="http://schemas.microsoft.com/office/drawing/2014/main" id="{C42D2AB0-C450-7540-94C5-E3689A565C7F}"/>
              </a:ext>
            </a:extLst>
          </p:cNvPr>
          <p:cNvSpPr txBox="1"/>
          <p:nvPr/>
        </p:nvSpPr>
        <p:spPr>
          <a:xfrm>
            <a:off x="1954133" y="3312250"/>
            <a:ext cx="3107018" cy="49240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Quattrocento Sans"/>
              <a:buNone/>
            </a:pPr>
            <a:r>
              <a:rPr lang="en-US" sz="2600" b="1" i="0" u="none" strike="noStrike" cap="none" dirty="0">
                <a:solidFill>
                  <a:schemeClr val="bg1"/>
                </a:solidFill>
                <a:latin typeface="Quattrocento Sans"/>
                <a:ea typeface="Quattrocento Sans"/>
                <a:cs typeface="Quattrocento Sans"/>
                <a:sym typeface="Quattrocento Sans"/>
              </a:rPr>
              <a:t>Dr Ibiye Iyalla</a:t>
            </a:r>
          </a:p>
        </p:txBody>
      </p:sp>
      <p:sp>
        <p:nvSpPr>
          <p:cNvPr id="9" name="Google Shape;241;p38">
            <a:extLst>
              <a:ext uri="{FF2B5EF4-FFF2-40B4-BE49-F238E27FC236}">
                <a16:creationId xmlns:a16="http://schemas.microsoft.com/office/drawing/2014/main" id="{140DF0EC-390D-46B8-0396-3EB00EE0E5E2}"/>
              </a:ext>
            </a:extLst>
          </p:cNvPr>
          <p:cNvSpPr txBox="1"/>
          <p:nvPr/>
        </p:nvSpPr>
        <p:spPr>
          <a:xfrm>
            <a:off x="1954133" y="5254003"/>
            <a:ext cx="3107018" cy="49240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Quattrocento Sans"/>
              <a:buNone/>
            </a:pPr>
            <a:r>
              <a:rPr lang="en-US" sz="2600" b="1" i="0" u="none" strike="noStrike" cap="none" dirty="0">
                <a:solidFill>
                  <a:schemeClr val="bg1"/>
                </a:solidFill>
                <a:latin typeface="Quattrocento Sans"/>
                <a:ea typeface="Quattrocento Sans"/>
                <a:cs typeface="Quattrocento Sans"/>
                <a:sym typeface="Quattrocento Sans"/>
              </a:rPr>
              <a:t>Dr Ruissein Mahon</a:t>
            </a:r>
          </a:p>
        </p:txBody>
      </p:sp>
      <p:sp>
        <p:nvSpPr>
          <p:cNvPr id="10" name="Google Shape;241;p38">
            <a:extLst>
              <a:ext uri="{FF2B5EF4-FFF2-40B4-BE49-F238E27FC236}">
                <a16:creationId xmlns:a16="http://schemas.microsoft.com/office/drawing/2014/main" id="{4515FE8C-7C8B-E4E9-45B3-ABE23F8ED2BD}"/>
              </a:ext>
            </a:extLst>
          </p:cNvPr>
          <p:cNvSpPr txBox="1"/>
          <p:nvPr/>
        </p:nvSpPr>
        <p:spPr>
          <a:xfrm>
            <a:off x="1954133" y="1422294"/>
            <a:ext cx="3107018" cy="49240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Quattrocento Sans"/>
              <a:buNone/>
            </a:pPr>
            <a:r>
              <a:rPr lang="en-US" sz="2600" b="1" i="0" u="none" strike="noStrike" cap="none" dirty="0">
                <a:solidFill>
                  <a:schemeClr val="bg1"/>
                </a:solidFill>
                <a:latin typeface="Quattrocento Sans"/>
                <a:ea typeface="Quattrocento Sans"/>
                <a:cs typeface="Quattrocento Sans"/>
                <a:sym typeface="Quattrocento Sans"/>
              </a:rPr>
              <a:t>Micheal Ayeni</a:t>
            </a:r>
          </a:p>
        </p:txBody>
      </p:sp>
    </p:spTree>
    <p:extLst>
      <p:ext uri="{BB962C8B-B14F-4D97-AF65-F5344CB8AC3E}">
        <p14:creationId xmlns:p14="http://schemas.microsoft.com/office/powerpoint/2010/main" val="208964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C845-A863-212B-3A71-82003166E7B1}"/>
              </a:ext>
            </a:extLst>
          </p:cNvPr>
          <p:cNvSpPr>
            <a:spLocks noGrp="1"/>
          </p:cNvSpPr>
          <p:nvPr>
            <p:ph type="title"/>
          </p:nvPr>
        </p:nvSpPr>
        <p:spPr>
          <a:xfrm>
            <a:off x="195314" y="554990"/>
            <a:ext cx="10515600" cy="757082"/>
          </a:xfrm>
        </p:spPr>
        <p:txBody>
          <a:bodyPr/>
          <a:lstStyle/>
          <a:p>
            <a:pPr algn="l"/>
            <a:r>
              <a:rPr lang="en-GB" b="1" dirty="0">
                <a:solidFill>
                  <a:schemeClr val="bg1"/>
                </a:solidFill>
              </a:rPr>
              <a:t>Introduction </a:t>
            </a:r>
          </a:p>
        </p:txBody>
      </p:sp>
      <p:sp>
        <p:nvSpPr>
          <p:cNvPr id="3" name="Content Placeholder 2">
            <a:extLst>
              <a:ext uri="{FF2B5EF4-FFF2-40B4-BE49-F238E27FC236}">
                <a16:creationId xmlns:a16="http://schemas.microsoft.com/office/drawing/2014/main" id="{3ED4E1BE-0C4E-BD75-0F04-B34D10964D06}"/>
              </a:ext>
            </a:extLst>
          </p:cNvPr>
          <p:cNvSpPr>
            <a:spLocks noGrp="1"/>
          </p:cNvSpPr>
          <p:nvPr>
            <p:ph type="body" idx="1"/>
          </p:nvPr>
        </p:nvSpPr>
        <p:spPr>
          <a:xfrm>
            <a:off x="45547" y="1401427"/>
            <a:ext cx="7711012" cy="5341122"/>
          </a:xfrm>
        </p:spPr>
        <p:txBody>
          <a:bodyPr>
            <a:noAutofit/>
          </a:bodyPr>
          <a:lstStyle/>
          <a:p>
            <a:r>
              <a:rPr lang="en-GB" sz="2330" dirty="0"/>
              <a:t>The lifecycle of oil and gas infrastructure begins with </a:t>
            </a:r>
            <a:r>
              <a:rPr lang="en-GB" sz="2330" dirty="0">
                <a:solidFill>
                  <a:srgbClr val="0070C0"/>
                </a:solidFill>
              </a:rPr>
              <a:t>discovery and development</a:t>
            </a:r>
            <a:r>
              <a:rPr lang="en-GB" sz="2330" dirty="0"/>
              <a:t>. </a:t>
            </a:r>
          </a:p>
          <a:p>
            <a:r>
              <a:rPr lang="en-GB" sz="2330" dirty="0"/>
              <a:t>This is followed by a </a:t>
            </a:r>
            <a:r>
              <a:rPr lang="en-GB" sz="2330" dirty="0">
                <a:solidFill>
                  <a:srgbClr val="0070C0"/>
                </a:solidFill>
              </a:rPr>
              <a:t>midlife</a:t>
            </a:r>
            <a:r>
              <a:rPr lang="en-GB" sz="2330" dirty="0"/>
              <a:t> phase where the infrastructure is fully operational, and then a </a:t>
            </a:r>
            <a:r>
              <a:rPr lang="en-GB" sz="2330" dirty="0">
                <a:solidFill>
                  <a:srgbClr val="0070C0"/>
                </a:solidFill>
              </a:rPr>
              <a:t>mature</a:t>
            </a:r>
            <a:r>
              <a:rPr lang="en-GB" sz="2330" dirty="0"/>
              <a:t> phase where production may start to decline – asset </a:t>
            </a:r>
            <a:r>
              <a:rPr lang="en-GB" sz="2330" dirty="0">
                <a:solidFill>
                  <a:srgbClr val="0070C0"/>
                </a:solidFill>
              </a:rPr>
              <a:t>redevelopment</a:t>
            </a:r>
            <a:r>
              <a:rPr lang="en-GB" sz="2330" dirty="0"/>
              <a:t> may occur to maximise resource recovery. </a:t>
            </a:r>
          </a:p>
          <a:p>
            <a:r>
              <a:rPr lang="en-GB" sz="2330" dirty="0"/>
              <a:t>Finally, the lifecycle ends with </a:t>
            </a:r>
            <a:r>
              <a:rPr lang="en-GB" sz="2330" dirty="0">
                <a:solidFill>
                  <a:srgbClr val="0070C0"/>
                </a:solidFill>
              </a:rPr>
              <a:t>decommissioning</a:t>
            </a:r>
            <a:r>
              <a:rPr lang="en-GB" sz="2330" dirty="0"/>
              <a:t>, which is the process of safely retiring the infrastructure and returning the area to its original state. </a:t>
            </a:r>
          </a:p>
          <a:p>
            <a:r>
              <a:rPr lang="en-US" sz="2330" dirty="0"/>
              <a:t>Decommissioning process considerations for offshore oil and gas platforms: types of offshore platforms, subsea infrastructure, topsides and facilities, well plugging and abandonment, environmental cleanup, regulatory compliance, site restoration, </a:t>
            </a:r>
            <a:r>
              <a:rPr lang="en-GB" sz="2330" dirty="0"/>
              <a:t>stakeholder engagement.</a:t>
            </a:r>
          </a:p>
        </p:txBody>
      </p:sp>
      <p:sp>
        <p:nvSpPr>
          <p:cNvPr id="9" name="TextBox 8">
            <a:extLst>
              <a:ext uri="{FF2B5EF4-FFF2-40B4-BE49-F238E27FC236}">
                <a16:creationId xmlns:a16="http://schemas.microsoft.com/office/drawing/2014/main" id="{EB36D5F3-8253-44BF-2E08-D138B3341826}"/>
              </a:ext>
            </a:extLst>
          </p:cNvPr>
          <p:cNvSpPr txBox="1"/>
          <p:nvPr/>
        </p:nvSpPr>
        <p:spPr>
          <a:xfrm>
            <a:off x="7777019" y="5653450"/>
            <a:ext cx="3805604" cy="547586"/>
          </a:xfrm>
          <a:prstGeom prst="rect">
            <a:avLst/>
          </a:prstGeom>
          <a:noFill/>
        </p:spPr>
        <p:txBody>
          <a:bodyPr wrap="square" rtlCol="0">
            <a:spAutoFit/>
          </a:bodyPr>
          <a:lstStyle/>
          <a:p>
            <a:r>
              <a:rPr lang="en-US" sz="1479" b="1" dirty="0">
                <a:solidFill>
                  <a:srgbClr val="002060"/>
                </a:solidFill>
              </a:rPr>
              <a:t>Lifecycle of Oil and Gas Infrastructure (Kaiser and Liu, 2014)</a:t>
            </a:r>
          </a:p>
        </p:txBody>
      </p:sp>
      <p:pic>
        <p:nvPicPr>
          <p:cNvPr id="4" name="Picture 3" descr="A picture containing screenshot, diagram, text, design&#10;&#10;Description automatically generated">
            <a:extLst>
              <a:ext uri="{FF2B5EF4-FFF2-40B4-BE49-F238E27FC236}">
                <a16:creationId xmlns:a16="http://schemas.microsoft.com/office/drawing/2014/main" id="{0A92FAAA-1D4F-D782-4578-CEAC83A26705}"/>
              </a:ext>
            </a:extLst>
          </p:cNvPr>
          <p:cNvPicPr>
            <a:picLocks noChangeAspect="1"/>
          </p:cNvPicPr>
          <p:nvPr/>
        </p:nvPicPr>
        <p:blipFill rotWithShape="1">
          <a:blip r:embed="rId2"/>
          <a:srcRect l="4144" r="5574"/>
          <a:stretch/>
        </p:blipFill>
        <p:spPr>
          <a:xfrm>
            <a:off x="7684655" y="1784281"/>
            <a:ext cx="4461798" cy="3446922"/>
          </a:xfrm>
          <a:prstGeom prst="rect">
            <a:avLst/>
          </a:prstGeom>
        </p:spPr>
      </p:pic>
    </p:spTree>
    <p:extLst>
      <p:ext uri="{BB962C8B-B14F-4D97-AF65-F5344CB8AC3E}">
        <p14:creationId xmlns:p14="http://schemas.microsoft.com/office/powerpoint/2010/main" val="411156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340-E099-E0B3-04BB-DB5CA9E1FF25}"/>
              </a:ext>
            </a:extLst>
          </p:cNvPr>
          <p:cNvSpPr>
            <a:spLocks noGrp="1"/>
          </p:cNvSpPr>
          <p:nvPr>
            <p:ph type="title"/>
          </p:nvPr>
        </p:nvSpPr>
        <p:spPr>
          <a:xfrm>
            <a:off x="110837" y="533256"/>
            <a:ext cx="10972800" cy="796780"/>
          </a:xfrm>
        </p:spPr>
        <p:txBody>
          <a:bodyPr/>
          <a:lstStyle/>
          <a:p>
            <a:pPr algn="l"/>
            <a:r>
              <a:rPr lang="en-GB" b="1" dirty="0">
                <a:solidFill>
                  <a:schemeClr val="bg1"/>
                </a:solidFill>
              </a:rPr>
              <a:t>Decommissioning Options</a:t>
            </a:r>
          </a:p>
        </p:txBody>
      </p:sp>
      <p:sp>
        <p:nvSpPr>
          <p:cNvPr id="3" name="Text Placeholder 2">
            <a:extLst>
              <a:ext uri="{FF2B5EF4-FFF2-40B4-BE49-F238E27FC236}">
                <a16:creationId xmlns:a16="http://schemas.microsoft.com/office/drawing/2014/main" id="{1E0B40C0-028D-D403-C3F8-D0A87FC174AB}"/>
              </a:ext>
            </a:extLst>
          </p:cNvPr>
          <p:cNvSpPr>
            <a:spLocks noGrp="1"/>
          </p:cNvSpPr>
          <p:nvPr>
            <p:ph type="body" idx="1"/>
          </p:nvPr>
        </p:nvSpPr>
        <p:spPr>
          <a:xfrm>
            <a:off x="110837" y="1397004"/>
            <a:ext cx="11877963" cy="5336305"/>
          </a:xfrm>
        </p:spPr>
        <p:txBody>
          <a:bodyPr/>
          <a:lstStyle/>
          <a:p>
            <a:r>
              <a:rPr lang="en-US" sz="2330" b="1" dirty="0">
                <a:solidFill>
                  <a:srgbClr val="0070C0"/>
                </a:solidFill>
              </a:rPr>
              <a:t>Complete Removal:</a:t>
            </a:r>
            <a:r>
              <a:rPr lang="en-US" sz="2330" b="1" dirty="0"/>
              <a:t> </a:t>
            </a:r>
            <a:r>
              <a:rPr lang="en-US" sz="2330" dirty="0"/>
              <a:t>Involves the full removal of the offshore structure from the marine environment, returning the seabed to its original state. Environmental impacts include the loss of biodiversity and destruction of seabed habitat. </a:t>
            </a:r>
          </a:p>
          <a:p>
            <a:r>
              <a:rPr lang="en-US" sz="2330" b="1" dirty="0">
                <a:solidFill>
                  <a:srgbClr val="0070C0"/>
                </a:solidFill>
              </a:rPr>
              <a:t>Partial Removal: </a:t>
            </a:r>
            <a:r>
              <a:rPr lang="en-US" sz="2330" dirty="0"/>
              <a:t>Involves the removal of a portion of the platform structure while keeping the remaining part intact. Preserves a portion of the existing fish population and their associated secondary production. </a:t>
            </a:r>
          </a:p>
          <a:p>
            <a:r>
              <a:rPr lang="en-US" sz="2330" b="1" dirty="0">
                <a:solidFill>
                  <a:srgbClr val="0070C0"/>
                </a:solidFill>
              </a:rPr>
              <a:t>Leave-in-Place: </a:t>
            </a:r>
            <a:r>
              <a:rPr lang="en-US" sz="2330" dirty="0"/>
              <a:t>Involves leaving the platform in place and allowing it to deteriorate naturally. Commonly employed for platforms situated in deep water or those with low environmental risk. Topside of the structure would be dismantled and cleaned, and navigational aids would be installed.</a:t>
            </a:r>
          </a:p>
          <a:p>
            <a:r>
              <a:rPr lang="en-US" sz="2330" dirty="0">
                <a:solidFill>
                  <a:srgbClr val="7030A0"/>
                </a:solidFill>
              </a:rPr>
              <a:t>The choice of option takes into consideration, economic environmental, technical, safety, stakeholders, and regulatory factors.</a:t>
            </a:r>
          </a:p>
          <a:p>
            <a:endParaRPr lang="en-GB" sz="2330" dirty="0"/>
          </a:p>
        </p:txBody>
      </p:sp>
    </p:spTree>
    <p:extLst>
      <p:ext uri="{BB962C8B-B14F-4D97-AF65-F5344CB8AC3E}">
        <p14:creationId xmlns:p14="http://schemas.microsoft.com/office/powerpoint/2010/main" val="377288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340-E099-E0B3-04BB-DB5CA9E1FF25}"/>
              </a:ext>
            </a:extLst>
          </p:cNvPr>
          <p:cNvSpPr>
            <a:spLocks noGrp="1"/>
          </p:cNvSpPr>
          <p:nvPr>
            <p:ph type="title"/>
          </p:nvPr>
        </p:nvSpPr>
        <p:spPr>
          <a:xfrm>
            <a:off x="27708" y="560966"/>
            <a:ext cx="10972800" cy="713653"/>
          </a:xfrm>
        </p:spPr>
        <p:txBody>
          <a:bodyPr/>
          <a:lstStyle/>
          <a:p>
            <a:pPr algn="l"/>
            <a:r>
              <a:rPr lang="en-GB" b="1" dirty="0">
                <a:solidFill>
                  <a:schemeClr val="bg1"/>
                </a:solidFill>
              </a:rPr>
              <a:t>Impacts &amp; Implications of Decommissioning</a:t>
            </a:r>
          </a:p>
        </p:txBody>
      </p:sp>
      <p:sp>
        <p:nvSpPr>
          <p:cNvPr id="3" name="Text Placeholder 2">
            <a:extLst>
              <a:ext uri="{FF2B5EF4-FFF2-40B4-BE49-F238E27FC236}">
                <a16:creationId xmlns:a16="http://schemas.microsoft.com/office/drawing/2014/main" id="{1E0B40C0-028D-D403-C3F8-D0A87FC174AB}"/>
              </a:ext>
            </a:extLst>
          </p:cNvPr>
          <p:cNvSpPr>
            <a:spLocks noGrp="1"/>
          </p:cNvSpPr>
          <p:nvPr>
            <p:ph type="body" idx="1"/>
          </p:nvPr>
        </p:nvSpPr>
        <p:spPr>
          <a:xfrm>
            <a:off x="129309" y="1378532"/>
            <a:ext cx="5689600" cy="5151578"/>
          </a:xfrm>
        </p:spPr>
        <p:txBody>
          <a:bodyPr/>
          <a:lstStyle/>
          <a:p>
            <a:pPr marL="25400" indent="0">
              <a:buNone/>
            </a:pPr>
            <a:r>
              <a:rPr lang="en-US" sz="2330" b="1" dirty="0">
                <a:solidFill>
                  <a:srgbClr val="0070C0"/>
                </a:solidFill>
              </a:rPr>
              <a:t>Environmental Impacts </a:t>
            </a:r>
          </a:p>
          <a:p>
            <a:r>
              <a:rPr lang="en-US" sz="2330" dirty="0"/>
              <a:t>Chemical emissions and discharges impacts on air and water </a:t>
            </a:r>
          </a:p>
          <a:p>
            <a:r>
              <a:rPr lang="en-GB" sz="2330" dirty="0"/>
              <a:t>Noise and vibrational disturbances</a:t>
            </a:r>
          </a:p>
          <a:p>
            <a:r>
              <a:rPr lang="en-GB" sz="2330" dirty="0"/>
              <a:t>Direct physical disturbance</a:t>
            </a:r>
          </a:p>
          <a:p>
            <a:r>
              <a:rPr lang="en-GB" sz="2330" dirty="0"/>
              <a:t>Biodiversity </a:t>
            </a:r>
          </a:p>
          <a:p>
            <a:r>
              <a:rPr lang="en-US" sz="2330" dirty="0"/>
              <a:t>Impacts on energy consumption and carbon emissions</a:t>
            </a:r>
          </a:p>
          <a:p>
            <a:r>
              <a:rPr lang="en-GB" sz="2330" dirty="0"/>
              <a:t>Waste disposal</a:t>
            </a:r>
          </a:p>
          <a:p>
            <a:r>
              <a:rPr lang="en-GB" sz="2330" dirty="0"/>
              <a:t>Environmental clean-up</a:t>
            </a:r>
          </a:p>
        </p:txBody>
      </p:sp>
      <p:sp>
        <p:nvSpPr>
          <p:cNvPr id="4" name="Text Placeholder 2">
            <a:extLst>
              <a:ext uri="{FF2B5EF4-FFF2-40B4-BE49-F238E27FC236}">
                <a16:creationId xmlns:a16="http://schemas.microsoft.com/office/drawing/2014/main" id="{18770478-6667-EEE0-F1B8-4E8C6FA9D642}"/>
              </a:ext>
            </a:extLst>
          </p:cNvPr>
          <p:cNvSpPr txBox="1">
            <a:spLocks/>
          </p:cNvSpPr>
          <p:nvPr/>
        </p:nvSpPr>
        <p:spPr>
          <a:xfrm>
            <a:off x="8118764" y="1390082"/>
            <a:ext cx="4073236" cy="28701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n-US" sz="2330" b="1" dirty="0">
                <a:solidFill>
                  <a:srgbClr val="0070C0"/>
                </a:solidFill>
              </a:rPr>
              <a:t>Economic Implications </a:t>
            </a:r>
          </a:p>
          <a:p>
            <a:r>
              <a:rPr lang="en-US" sz="2330" dirty="0"/>
              <a:t>Accurate cost estimation</a:t>
            </a:r>
          </a:p>
          <a:p>
            <a:r>
              <a:rPr lang="en-US" sz="2330" dirty="0"/>
              <a:t>Variability in costs</a:t>
            </a:r>
          </a:p>
          <a:p>
            <a:r>
              <a:rPr lang="en-US" sz="2330" dirty="0"/>
              <a:t>Strategic decision-making</a:t>
            </a:r>
          </a:p>
          <a:p>
            <a:r>
              <a:rPr lang="en-US" sz="2330" dirty="0"/>
              <a:t>Information gathering</a:t>
            </a:r>
          </a:p>
          <a:p>
            <a:r>
              <a:rPr lang="en-US" sz="2330" dirty="0"/>
              <a:t>Need for innovation</a:t>
            </a:r>
          </a:p>
        </p:txBody>
      </p:sp>
      <p:pic>
        <p:nvPicPr>
          <p:cNvPr id="5" name="Picture 4" descr="A diagram of different types of waste&#10;&#10;Description automatically generated">
            <a:extLst>
              <a:ext uri="{FF2B5EF4-FFF2-40B4-BE49-F238E27FC236}">
                <a16:creationId xmlns:a16="http://schemas.microsoft.com/office/drawing/2014/main" id="{44C80501-F862-BA51-7818-D8EF21130F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8272" y="3954321"/>
            <a:ext cx="3481130" cy="2297689"/>
          </a:xfrm>
          <a:prstGeom prst="rect">
            <a:avLst/>
          </a:prstGeom>
          <a:noFill/>
        </p:spPr>
      </p:pic>
      <p:sp>
        <p:nvSpPr>
          <p:cNvPr id="7" name="TextBox 6">
            <a:extLst>
              <a:ext uri="{FF2B5EF4-FFF2-40B4-BE49-F238E27FC236}">
                <a16:creationId xmlns:a16="http://schemas.microsoft.com/office/drawing/2014/main" id="{2FF2B78F-73DF-56A0-F617-2D7E12073FEB}"/>
              </a:ext>
            </a:extLst>
          </p:cNvPr>
          <p:cNvSpPr txBox="1"/>
          <p:nvPr/>
        </p:nvSpPr>
        <p:spPr>
          <a:xfrm>
            <a:off x="5350756" y="6370130"/>
            <a:ext cx="3236161" cy="319959"/>
          </a:xfrm>
          <a:prstGeom prst="rect">
            <a:avLst/>
          </a:prstGeom>
          <a:noFill/>
        </p:spPr>
        <p:txBody>
          <a:bodyPr wrap="square">
            <a:spAutoFit/>
          </a:bodyPr>
          <a:lstStyle/>
          <a:p>
            <a:r>
              <a:rPr lang="nl-NL" sz="1479" b="1" dirty="0">
                <a:solidFill>
                  <a:srgbClr val="002060"/>
                </a:solidFill>
              </a:rPr>
              <a:t>Waste Hierarchy (GOV.UK, 2023)</a:t>
            </a:r>
            <a:endParaRPr lang="en-GB" sz="1479" b="1" dirty="0">
              <a:solidFill>
                <a:srgbClr val="002060"/>
              </a:solidFill>
            </a:endParaRPr>
          </a:p>
        </p:txBody>
      </p:sp>
    </p:spTree>
    <p:extLst>
      <p:ext uri="{BB962C8B-B14F-4D97-AF65-F5344CB8AC3E}">
        <p14:creationId xmlns:p14="http://schemas.microsoft.com/office/powerpoint/2010/main" val="214188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340-E099-E0B3-04BB-DB5CA9E1FF25}"/>
              </a:ext>
            </a:extLst>
          </p:cNvPr>
          <p:cNvSpPr>
            <a:spLocks noGrp="1"/>
          </p:cNvSpPr>
          <p:nvPr>
            <p:ph type="title"/>
          </p:nvPr>
        </p:nvSpPr>
        <p:spPr>
          <a:xfrm>
            <a:off x="101600" y="551729"/>
            <a:ext cx="10972800" cy="713653"/>
          </a:xfrm>
        </p:spPr>
        <p:txBody>
          <a:bodyPr/>
          <a:lstStyle/>
          <a:p>
            <a:pPr algn="l"/>
            <a:r>
              <a:rPr lang="en-GB" b="1" dirty="0">
                <a:solidFill>
                  <a:schemeClr val="bg1"/>
                </a:solidFill>
              </a:rPr>
              <a:t>Decommissioning Regulation</a:t>
            </a:r>
          </a:p>
        </p:txBody>
      </p:sp>
      <p:sp>
        <p:nvSpPr>
          <p:cNvPr id="3" name="Text Placeholder 2">
            <a:extLst>
              <a:ext uri="{FF2B5EF4-FFF2-40B4-BE49-F238E27FC236}">
                <a16:creationId xmlns:a16="http://schemas.microsoft.com/office/drawing/2014/main" id="{1E0B40C0-028D-D403-C3F8-D0A87FC174AB}"/>
              </a:ext>
            </a:extLst>
          </p:cNvPr>
          <p:cNvSpPr>
            <a:spLocks noGrp="1"/>
          </p:cNvSpPr>
          <p:nvPr>
            <p:ph type="body" idx="1"/>
          </p:nvPr>
        </p:nvSpPr>
        <p:spPr>
          <a:xfrm>
            <a:off x="138549" y="1369294"/>
            <a:ext cx="6797964" cy="5373251"/>
          </a:xfrm>
        </p:spPr>
        <p:txBody>
          <a:bodyPr/>
          <a:lstStyle/>
          <a:p>
            <a:pPr marL="25400" indent="0">
              <a:buNone/>
            </a:pPr>
            <a:r>
              <a:rPr lang="en-GB" sz="2330" b="1" dirty="0">
                <a:solidFill>
                  <a:srgbClr val="0070C0"/>
                </a:solidFill>
              </a:rPr>
              <a:t>Global Legislations </a:t>
            </a:r>
          </a:p>
          <a:p>
            <a:r>
              <a:rPr lang="en-US" sz="2330" dirty="0"/>
              <a:t>The United Nations Convention on the Law of the Seas 1982 (UNCLOS)</a:t>
            </a:r>
          </a:p>
          <a:p>
            <a:r>
              <a:rPr lang="en-US" sz="2330" dirty="0"/>
              <a:t>Convention on the Prevention of Marine Pollution by Dumping of Wastes and Other Matter 1972</a:t>
            </a:r>
          </a:p>
          <a:p>
            <a:pPr marL="25400" indent="0">
              <a:buNone/>
            </a:pPr>
            <a:r>
              <a:rPr lang="en-GB" sz="2330" b="1" dirty="0">
                <a:solidFill>
                  <a:srgbClr val="0070C0"/>
                </a:solidFill>
              </a:rPr>
              <a:t>National Legislations</a:t>
            </a:r>
          </a:p>
          <a:p>
            <a:r>
              <a:rPr lang="en-US" sz="2330" dirty="0"/>
              <a:t>Petroleum Act of 1969 grants broad powers to the Petroleum Minister</a:t>
            </a:r>
          </a:p>
          <a:p>
            <a:r>
              <a:rPr lang="en-US" sz="2330" dirty="0"/>
              <a:t>The Petroleum (Drilling and Production) Regulations of 1969 </a:t>
            </a:r>
          </a:p>
          <a:p>
            <a:r>
              <a:rPr lang="en-US" sz="2330" dirty="0"/>
              <a:t>Harmful Waste Act of 1988</a:t>
            </a:r>
          </a:p>
          <a:p>
            <a:r>
              <a:rPr lang="en-US" sz="2330" dirty="0"/>
              <a:t> Environmental Guidelines and Standards for the Petroleum Industry in Nigeria (EGASPIN) 2003</a:t>
            </a:r>
            <a:endParaRPr lang="en-GB" sz="2330" dirty="0"/>
          </a:p>
        </p:txBody>
      </p:sp>
      <p:sp>
        <p:nvSpPr>
          <p:cNvPr id="4" name="TextBox 3">
            <a:extLst>
              <a:ext uri="{FF2B5EF4-FFF2-40B4-BE49-F238E27FC236}">
                <a16:creationId xmlns:a16="http://schemas.microsoft.com/office/drawing/2014/main" id="{0D866572-40F8-6E8C-E1F6-373C6DC16E42}"/>
              </a:ext>
            </a:extLst>
          </p:cNvPr>
          <p:cNvSpPr txBox="1"/>
          <p:nvPr/>
        </p:nvSpPr>
        <p:spPr>
          <a:xfrm>
            <a:off x="6807200" y="1369294"/>
            <a:ext cx="5264727" cy="5470728"/>
          </a:xfrm>
          <a:prstGeom prst="rect">
            <a:avLst/>
          </a:prstGeom>
          <a:noFill/>
        </p:spPr>
        <p:txBody>
          <a:bodyPr wrap="square" rtlCol="0">
            <a:spAutoFit/>
          </a:bodyPr>
          <a:lstStyle/>
          <a:p>
            <a:r>
              <a:rPr lang="en-GB" sz="2330" b="1" dirty="0">
                <a:solidFill>
                  <a:srgbClr val="C00000"/>
                </a:solidFill>
                <a:latin typeface="Calibri"/>
                <a:cs typeface="Calibri"/>
                <a:sym typeface="Calibri"/>
              </a:rPr>
              <a:t>Gaps in Regulatory Laws </a:t>
            </a:r>
          </a:p>
          <a:p>
            <a:pPr marL="457200" indent="-457200">
              <a:buFont typeface="+mj-lt"/>
              <a:buAutoNum type="arabicPeriod"/>
            </a:pPr>
            <a:r>
              <a:rPr lang="en-US" sz="2330" dirty="0">
                <a:solidFill>
                  <a:schemeClr val="dk1"/>
                </a:solidFill>
                <a:latin typeface="Calibri"/>
                <a:cs typeface="Calibri"/>
                <a:sym typeface="Calibri"/>
              </a:rPr>
              <a:t>Existing regulations primarily focus on onshore decommissioning activities. </a:t>
            </a:r>
          </a:p>
          <a:p>
            <a:pPr marL="457200" indent="-457200">
              <a:buFont typeface="+mj-lt"/>
              <a:buAutoNum type="arabicPeriod"/>
            </a:pPr>
            <a:r>
              <a:rPr lang="en-US" sz="2330" dirty="0">
                <a:solidFill>
                  <a:schemeClr val="dk1"/>
                </a:solidFill>
                <a:latin typeface="Calibri"/>
                <a:cs typeface="Calibri"/>
                <a:sym typeface="Calibri"/>
              </a:rPr>
              <a:t>Advanced framework for offshore decommissioning, with costs and environmental/economic implications is lacking.</a:t>
            </a:r>
          </a:p>
          <a:p>
            <a:pPr marL="457200" indent="-457200">
              <a:buFont typeface="+mj-lt"/>
              <a:buAutoNum type="arabicPeriod"/>
            </a:pPr>
            <a:r>
              <a:rPr lang="en-US" sz="2330" dirty="0">
                <a:solidFill>
                  <a:schemeClr val="dk1"/>
                </a:solidFill>
                <a:latin typeface="Calibri"/>
                <a:cs typeface="Calibri"/>
                <a:sym typeface="Calibri"/>
              </a:rPr>
              <a:t>Responsibilities laid on operators (IOCs) are basic and do not cover all aspects of decommissioning activities.</a:t>
            </a:r>
          </a:p>
          <a:p>
            <a:pPr marL="457200" indent="-457200">
              <a:buFont typeface="+mj-lt"/>
              <a:buAutoNum type="arabicPeriod"/>
            </a:pPr>
            <a:r>
              <a:rPr lang="en-US" sz="2330" dirty="0">
                <a:solidFill>
                  <a:schemeClr val="dk1"/>
                </a:solidFill>
                <a:latin typeface="Calibri"/>
                <a:cs typeface="Calibri"/>
                <a:sym typeface="Calibri"/>
              </a:rPr>
              <a:t>Need to review laws from more developed jurisdictions to fill gaps. </a:t>
            </a:r>
          </a:p>
          <a:p>
            <a:pPr marL="457200" indent="-457200">
              <a:buFont typeface="+mj-lt"/>
              <a:buAutoNum type="arabicPeriod"/>
            </a:pPr>
            <a:r>
              <a:rPr lang="en-US" sz="2330" dirty="0">
                <a:solidFill>
                  <a:schemeClr val="dk1"/>
                </a:solidFill>
                <a:latin typeface="Calibri"/>
                <a:cs typeface="Calibri"/>
                <a:sym typeface="Calibri"/>
              </a:rPr>
              <a:t>The Nigerian government seems to place importance on the income generated from petroleum activities. </a:t>
            </a:r>
            <a:endParaRPr lang="en-GB" sz="2330" dirty="0">
              <a:solidFill>
                <a:schemeClr val="dk1"/>
              </a:solidFill>
              <a:latin typeface="Calibri"/>
              <a:cs typeface="Calibri"/>
              <a:sym typeface="Calibri"/>
            </a:endParaRPr>
          </a:p>
        </p:txBody>
      </p:sp>
    </p:spTree>
    <p:extLst>
      <p:ext uri="{BB962C8B-B14F-4D97-AF65-F5344CB8AC3E}">
        <p14:creationId xmlns:p14="http://schemas.microsoft.com/office/powerpoint/2010/main" val="15923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340-E099-E0B3-04BB-DB5CA9E1FF25}"/>
              </a:ext>
            </a:extLst>
          </p:cNvPr>
          <p:cNvSpPr>
            <a:spLocks noGrp="1"/>
          </p:cNvSpPr>
          <p:nvPr>
            <p:ph type="title"/>
          </p:nvPr>
        </p:nvSpPr>
        <p:spPr>
          <a:xfrm>
            <a:off x="120073" y="551729"/>
            <a:ext cx="10972800" cy="732126"/>
          </a:xfrm>
        </p:spPr>
        <p:txBody>
          <a:bodyPr/>
          <a:lstStyle/>
          <a:p>
            <a:pPr algn="l"/>
            <a:r>
              <a:rPr lang="en-GB" b="1" dirty="0">
                <a:solidFill>
                  <a:schemeClr val="bg1"/>
                </a:solidFill>
              </a:rPr>
              <a:t>Methodological Approach </a:t>
            </a:r>
          </a:p>
        </p:txBody>
      </p:sp>
      <p:sp>
        <p:nvSpPr>
          <p:cNvPr id="3" name="Text Placeholder 2">
            <a:extLst>
              <a:ext uri="{FF2B5EF4-FFF2-40B4-BE49-F238E27FC236}">
                <a16:creationId xmlns:a16="http://schemas.microsoft.com/office/drawing/2014/main" id="{1E0B40C0-028D-D403-C3F8-D0A87FC174AB}"/>
              </a:ext>
            </a:extLst>
          </p:cNvPr>
          <p:cNvSpPr>
            <a:spLocks noGrp="1"/>
          </p:cNvSpPr>
          <p:nvPr>
            <p:ph type="body" idx="1"/>
          </p:nvPr>
        </p:nvSpPr>
        <p:spPr>
          <a:xfrm>
            <a:off x="120073" y="1474990"/>
            <a:ext cx="6142182" cy="4525963"/>
          </a:xfrm>
        </p:spPr>
        <p:txBody>
          <a:bodyPr/>
          <a:lstStyle/>
          <a:p>
            <a:pPr marL="25400" indent="0">
              <a:buNone/>
            </a:pPr>
            <a:r>
              <a:rPr lang="en-GB" sz="2330" b="1" dirty="0">
                <a:solidFill>
                  <a:srgbClr val="0070C0"/>
                </a:solidFill>
              </a:rPr>
              <a:t>Aim: </a:t>
            </a:r>
            <a:r>
              <a:rPr lang="en-US" sz="2330" dirty="0"/>
              <a:t>To establish a robust framework for evaluating alternative decommissioning strategies for offshore oil and gas structures, </a:t>
            </a:r>
            <a:r>
              <a:rPr lang="en-US" sz="2330" dirty="0" err="1"/>
              <a:t>utilising</a:t>
            </a:r>
            <a:r>
              <a:rPr lang="en-US" sz="2330" dirty="0"/>
              <a:t> the Multi-Criteria Decision Analysis (MCDA) methodology.</a:t>
            </a:r>
          </a:p>
          <a:p>
            <a:pPr marL="25400" indent="0">
              <a:buNone/>
            </a:pPr>
            <a:r>
              <a:rPr lang="en-US" sz="2330" b="1" dirty="0">
                <a:solidFill>
                  <a:srgbClr val="0070C0"/>
                </a:solidFill>
              </a:rPr>
              <a:t>Method: </a:t>
            </a:r>
            <a:r>
              <a:rPr lang="en-US" sz="2330" dirty="0"/>
              <a:t>Application of the Analytic Hierarchy Process (AHP) to determine the optimal decommissioning strategy by linking each of the three alternatives to the six criteria, ultimately guiding the decision-making process which is </a:t>
            </a:r>
            <a:r>
              <a:rPr lang="en-GB" sz="2330" dirty="0"/>
              <a:t>characterised</a:t>
            </a:r>
            <a:r>
              <a:rPr lang="en-US" sz="2330" dirty="0"/>
              <a:t> </a:t>
            </a:r>
            <a:r>
              <a:rPr lang="en-GB" sz="2330" dirty="0"/>
              <a:t>by</a:t>
            </a:r>
            <a:r>
              <a:rPr lang="en-US" sz="2330" dirty="0"/>
              <a:t> multifaceted environmental, economic, and technical considerations.</a:t>
            </a:r>
          </a:p>
        </p:txBody>
      </p:sp>
      <p:pic>
        <p:nvPicPr>
          <p:cNvPr id="4" name="Picture 3">
            <a:extLst>
              <a:ext uri="{FF2B5EF4-FFF2-40B4-BE49-F238E27FC236}">
                <a16:creationId xmlns:a16="http://schemas.microsoft.com/office/drawing/2014/main" id="{56F06A73-B1C5-382C-C375-E509891A9A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575" y="1872074"/>
            <a:ext cx="4968557" cy="3871234"/>
          </a:xfrm>
          <a:prstGeom prst="rect">
            <a:avLst/>
          </a:prstGeom>
          <a:noFill/>
          <a:ln>
            <a:noFill/>
          </a:ln>
        </p:spPr>
      </p:pic>
      <p:sp>
        <p:nvSpPr>
          <p:cNvPr id="5" name="TextBox 4">
            <a:extLst>
              <a:ext uri="{FF2B5EF4-FFF2-40B4-BE49-F238E27FC236}">
                <a16:creationId xmlns:a16="http://schemas.microsoft.com/office/drawing/2014/main" id="{BD02CE85-316B-4AAA-0FB2-2F578E2264FA}"/>
              </a:ext>
            </a:extLst>
          </p:cNvPr>
          <p:cNvSpPr txBox="1"/>
          <p:nvPr/>
        </p:nvSpPr>
        <p:spPr>
          <a:xfrm>
            <a:off x="6972732" y="6056371"/>
            <a:ext cx="5318095" cy="307777"/>
          </a:xfrm>
          <a:prstGeom prst="rect">
            <a:avLst/>
          </a:prstGeom>
          <a:noFill/>
        </p:spPr>
        <p:txBody>
          <a:bodyPr wrap="square" rtlCol="0">
            <a:spAutoFit/>
          </a:bodyPr>
          <a:lstStyle/>
          <a:p>
            <a:r>
              <a:rPr lang="en-GB" b="1" dirty="0">
                <a:solidFill>
                  <a:srgbClr val="002060"/>
                </a:solidFill>
              </a:rPr>
              <a:t>Analytical Hierarchy Process for Decommissioning Strategy </a:t>
            </a:r>
          </a:p>
        </p:txBody>
      </p:sp>
    </p:spTree>
    <p:extLst>
      <p:ext uri="{BB962C8B-B14F-4D97-AF65-F5344CB8AC3E}">
        <p14:creationId xmlns:p14="http://schemas.microsoft.com/office/powerpoint/2010/main" val="296075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340-E099-E0B3-04BB-DB5CA9E1FF25}"/>
              </a:ext>
            </a:extLst>
          </p:cNvPr>
          <p:cNvSpPr>
            <a:spLocks noGrp="1"/>
          </p:cNvSpPr>
          <p:nvPr>
            <p:ph type="title"/>
          </p:nvPr>
        </p:nvSpPr>
        <p:spPr>
          <a:xfrm>
            <a:off x="110836" y="542493"/>
            <a:ext cx="10972800" cy="722889"/>
          </a:xfrm>
        </p:spPr>
        <p:txBody>
          <a:bodyPr/>
          <a:lstStyle/>
          <a:p>
            <a:pPr algn="l"/>
            <a:r>
              <a:rPr lang="en-GB" b="1" dirty="0">
                <a:solidFill>
                  <a:schemeClr val="bg1"/>
                </a:solidFill>
              </a:rPr>
              <a:t>Case Scenario: Field X</a:t>
            </a:r>
          </a:p>
        </p:txBody>
      </p:sp>
      <p:sp>
        <p:nvSpPr>
          <p:cNvPr id="3" name="Text Placeholder 2">
            <a:extLst>
              <a:ext uri="{FF2B5EF4-FFF2-40B4-BE49-F238E27FC236}">
                <a16:creationId xmlns:a16="http://schemas.microsoft.com/office/drawing/2014/main" id="{1E0B40C0-028D-D403-C3F8-D0A87FC174AB}"/>
              </a:ext>
            </a:extLst>
          </p:cNvPr>
          <p:cNvSpPr>
            <a:spLocks noGrp="1"/>
          </p:cNvSpPr>
          <p:nvPr>
            <p:ph type="body" idx="1"/>
          </p:nvPr>
        </p:nvSpPr>
        <p:spPr>
          <a:xfrm>
            <a:off x="110836" y="1350822"/>
            <a:ext cx="6751782" cy="4525963"/>
          </a:xfrm>
        </p:spPr>
        <p:txBody>
          <a:bodyPr/>
          <a:lstStyle/>
          <a:p>
            <a:r>
              <a:rPr lang="en-US" sz="2330" dirty="0"/>
              <a:t>Decommissioning of a hypothetical Field X, an offshore jacket structure situated in the Nigerian oil and gas sector is representative of a common decommissioning challenge. </a:t>
            </a:r>
          </a:p>
          <a:p>
            <a:r>
              <a:rPr lang="en-US" sz="2330" dirty="0"/>
              <a:t>The structure has contributed to energy production over its operational years. However, current indications suggest that its continued operations are no longer economically or structurally viable.</a:t>
            </a:r>
          </a:p>
          <a:p>
            <a:endParaRPr lang="en-GB" sz="2330" dirty="0"/>
          </a:p>
        </p:txBody>
      </p:sp>
      <p:graphicFrame>
        <p:nvGraphicFramePr>
          <p:cNvPr id="4" name="Table 3">
            <a:extLst>
              <a:ext uri="{FF2B5EF4-FFF2-40B4-BE49-F238E27FC236}">
                <a16:creationId xmlns:a16="http://schemas.microsoft.com/office/drawing/2014/main" id="{C8A774A7-6AE5-6FA9-C674-8CB9D85742C3}"/>
              </a:ext>
            </a:extLst>
          </p:cNvPr>
          <p:cNvGraphicFramePr>
            <a:graphicFrameLocks noGrp="1"/>
          </p:cNvGraphicFramePr>
          <p:nvPr>
            <p:extLst>
              <p:ext uri="{D42A27DB-BD31-4B8C-83A1-F6EECF244321}">
                <p14:modId xmlns:p14="http://schemas.microsoft.com/office/powerpoint/2010/main" val="1065359421"/>
              </p:ext>
            </p:extLst>
          </p:nvPr>
        </p:nvGraphicFramePr>
        <p:xfrm>
          <a:off x="6797963" y="1844353"/>
          <a:ext cx="5098474" cy="2905443"/>
        </p:xfrm>
        <a:graphic>
          <a:graphicData uri="http://schemas.openxmlformats.org/drawingml/2006/table">
            <a:tbl>
              <a:tblPr firstRow="1" firstCol="1" bandRow="1">
                <a:tableStyleId>{3B4B98B0-60AC-42C2-AFA5-B58CD77FA1E5}</a:tableStyleId>
              </a:tblPr>
              <a:tblGrid>
                <a:gridCol w="1681017">
                  <a:extLst>
                    <a:ext uri="{9D8B030D-6E8A-4147-A177-3AD203B41FA5}">
                      <a16:colId xmlns:a16="http://schemas.microsoft.com/office/drawing/2014/main" val="2703330958"/>
                    </a:ext>
                  </a:extLst>
                </a:gridCol>
                <a:gridCol w="3417457">
                  <a:extLst>
                    <a:ext uri="{9D8B030D-6E8A-4147-A177-3AD203B41FA5}">
                      <a16:colId xmlns:a16="http://schemas.microsoft.com/office/drawing/2014/main" val="3493828053"/>
                    </a:ext>
                  </a:extLst>
                </a:gridCol>
              </a:tblGrid>
              <a:tr h="277495">
                <a:tc>
                  <a:txBody>
                    <a:bodyPr/>
                    <a:lstStyle/>
                    <a:p>
                      <a:pPr algn="just">
                        <a:lnSpc>
                          <a:spcPct val="107000"/>
                        </a:lnSpc>
                        <a:spcAft>
                          <a:spcPts val="800"/>
                        </a:spcAft>
                      </a:pPr>
                      <a:r>
                        <a:rPr lang="en-US" sz="1400">
                          <a:effectLst/>
                        </a:rPr>
                        <a:t>Decommissioning Justification</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US" sz="1400">
                          <a:effectLst/>
                        </a:rPr>
                        <a:t>Reason</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31113321"/>
                  </a:ext>
                </a:extLst>
              </a:tr>
              <a:tr h="284480">
                <a:tc>
                  <a:txBody>
                    <a:bodyPr/>
                    <a:lstStyle/>
                    <a:p>
                      <a:pPr algn="just">
                        <a:lnSpc>
                          <a:spcPct val="107000"/>
                        </a:lnSpc>
                        <a:spcAft>
                          <a:spcPts val="800"/>
                        </a:spcAft>
                      </a:pPr>
                      <a:r>
                        <a:rPr lang="en-US" sz="1400">
                          <a:effectLst/>
                        </a:rPr>
                        <a:t>Operational Lifetime</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US" sz="1400">
                          <a:effectLst/>
                        </a:rPr>
                        <a:t>Field X has already produced for 28 years, nearing, or surpassing the typical operational lifecycle of such structures.</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28586790"/>
                  </a:ext>
                </a:extLst>
              </a:tr>
              <a:tr h="277495">
                <a:tc>
                  <a:txBody>
                    <a:bodyPr/>
                    <a:lstStyle/>
                    <a:p>
                      <a:pPr algn="just">
                        <a:lnSpc>
                          <a:spcPct val="107000"/>
                        </a:lnSpc>
                        <a:spcAft>
                          <a:spcPts val="800"/>
                        </a:spcAft>
                      </a:pPr>
                      <a:r>
                        <a:rPr lang="en-US" sz="1400" dirty="0">
                          <a:effectLst/>
                        </a:rPr>
                        <a:t>Maintenance Costs</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US" sz="1400">
                          <a:effectLst/>
                        </a:rPr>
                        <a:t>The maintenance costs have tripled in recent times, making continued operation economically unviable.</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59645503"/>
                  </a:ext>
                </a:extLst>
              </a:tr>
              <a:tr h="419735">
                <a:tc>
                  <a:txBody>
                    <a:bodyPr/>
                    <a:lstStyle/>
                    <a:p>
                      <a:pPr algn="just">
                        <a:lnSpc>
                          <a:spcPct val="107000"/>
                        </a:lnSpc>
                        <a:spcAft>
                          <a:spcPts val="800"/>
                        </a:spcAft>
                      </a:pPr>
                      <a:r>
                        <a:rPr lang="en-US" sz="1400">
                          <a:effectLst/>
                        </a:rPr>
                        <a:t>Structural Fatigue</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US" sz="1400" dirty="0">
                          <a:effectLst/>
                        </a:rPr>
                        <a:t>Signs of wear and tear are evident, leading to concerns about the structural integrity of the jacket. Continued operation could pose safety risks to personnel and the environment.</a:t>
                      </a:r>
                      <a:endParaRPr lang="en-GB"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07498753"/>
                  </a:ext>
                </a:extLst>
              </a:tr>
            </a:tbl>
          </a:graphicData>
        </a:graphic>
      </p:graphicFrame>
      <p:sp>
        <p:nvSpPr>
          <p:cNvPr id="6" name="TextBox 5">
            <a:extLst>
              <a:ext uri="{FF2B5EF4-FFF2-40B4-BE49-F238E27FC236}">
                <a16:creationId xmlns:a16="http://schemas.microsoft.com/office/drawing/2014/main" id="{383CC8C7-30FD-8740-23A1-5E1329255D8C}"/>
              </a:ext>
            </a:extLst>
          </p:cNvPr>
          <p:cNvSpPr txBox="1"/>
          <p:nvPr/>
        </p:nvSpPr>
        <p:spPr>
          <a:xfrm>
            <a:off x="6724074" y="1400979"/>
            <a:ext cx="3778307" cy="307777"/>
          </a:xfrm>
          <a:prstGeom prst="rect">
            <a:avLst/>
          </a:prstGeom>
          <a:noFill/>
        </p:spPr>
        <p:txBody>
          <a:bodyPr wrap="square">
            <a:spAutoFit/>
          </a:bodyPr>
          <a:lstStyle/>
          <a:p>
            <a:r>
              <a:rPr lang="en-US" b="1" dirty="0">
                <a:solidFill>
                  <a:srgbClr val="002060"/>
                </a:solidFill>
              </a:rPr>
              <a:t>Decommissioning</a:t>
            </a:r>
            <a:r>
              <a:rPr lang="en-US" dirty="0"/>
              <a:t> </a:t>
            </a:r>
            <a:r>
              <a:rPr lang="en-US" b="1" dirty="0">
                <a:solidFill>
                  <a:srgbClr val="002060"/>
                </a:solidFill>
              </a:rPr>
              <a:t>Justification for Field X</a:t>
            </a:r>
            <a:endParaRPr lang="en-GB" b="1" dirty="0">
              <a:solidFill>
                <a:srgbClr val="002060"/>
              </a:solidFill>
            </a:endParaRPr>
          </a:p>
        </p:txBody>
      </p:sp>
    </p:spTree>
    <p:extLst>
      <p:ext uri="{BB962C8B-B14F-4D97-AF65-F5344CB8AC3E}">
        <p14:creationId xmlns:p14="http://schemas.microsoft.com/office/powerpoint/2010/main" val="101928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340-E099-E0B3-04BB-DB5CA9E1FF25}"/>
              </a:ext>
            </a:extLst>
          </p:cNvPr>
          <p:cNvSpPr>
            <a:spLocks noGrp="1"/>
          </p:cNvSpPr>
          <p:nvPr>
            <p:ph type="title"/>
          </p:nvPr>
        </p:nvSpPr>
        <p:spPr>
          <a:xfrm>
            <a:off x="0" y="623215"/>
            <a:ext cx="10972800" cy="685351"/>
          </a:xfrm>
        </p:spPr>
        <p:txBody>
          <a:bodyPr/>
          <a:lstStyle/>
          <a:p>
            <a:pPr algn="l"/>
            <a:r>
              <a:rPr lang="en-GB" b="1" dirty="0">
                <a:solidFill>
                  <a:schemeClr val="bg1"/>
                </a:solidFill>
              </a:rPr>
              <a:t>Pairwise Comparison Of Criteria and Weights </a:t>
            </a:r>
          </a:p>
        </p:txBody>
      </p:sp>
      <p:sp>
        <p:nvSpPr>
          <p:cNvPr id="3" name="Text Placeholder 2">
            <a:extLst>
              <a:ext uri="{FF2B5EF4-FFF2-40B4-BE49-F238E27FC236}">
                <a16:creationId xmlns:a16="http://schemas.microsoft.com/office/drawing/2014/main" id="{1E0B40C0-028D-D403-C3F8-D0A87FC174AB}"/>
              </a:ext>
            </a:extLst>
          </p:cNvPr>
          <p:cNvSpPr>
            <a:spLocks noGrp="1"/>
          </p:cNvSpPr>
          <p:nvPr>
            <p:ph type="body" idx="1"/>
          </p:nvPr>
        </p:nvSpPr>
        <p:spPr>
          <a:xfrm>
            <a:off x="0" y="1319323"/>
            <a:ext cx="6066905" cy="5446924"/>
          </a:xfrm>
        </p:spPr>
        <p:txBody>
          <a:bodyPr/>
          <a:lstStyle/>
          <a:p>
            <a:r>
              <a:rPr lang="en-US" sz="2330" dirty="0"/>
              <a:t>A comprehensive list of criteria essential for the evaluation of decommissioning strategies were identified, ensuring clarity in evaluation. </a:t>
            </a:r>
          </a:p>
          <a:p>
            <a:r>
              <a:rPr lang="en-US" sz="2330" dirty="0"/>
              <a:t>The alternatives considered in this study are Complete Removal (CR), Partial Removal (PR), and Leave in Place (</a:t>
            </a:r>
            <a:r>
              <a:rPr lang="en-US" sz="2330" dirty="0" err="1"/>
              <a:t>LiP</a:t>
            </a:r>
            <a:r>
              <a:rPr lang="en-US" sz="2330" dirty="0"/>
              <a:t>).</a:t>
            </a:r>
          </a:p>
          <a:p>
            <a:r>
              <a:rPr lang="en-US" sz="2330" dirty="0"/>
              <a:t>For each criterion used in the study, the three decommissioning strategies underwent a pairwise comparison. </a:t>
            </a:r>
          </a:p>
          <a:p>
            <a:r>
              <a:rPr lang="en-US" sz="2330" dirty="0"/>
              <a:t>To ensure the reliability of the decision-making process, AHP incorporates a measure of consistency among pairwise comparisons using a Consistency Index (CI).</a:t>
            </a:r>
            <a:endParaRPr lang="en-GB" sz="2330" dirty="0"/>
          </a:p>
        </p:txBody>
      </p:sp>
      <p:graphicFrame>
        <p:nvGraphicFramePr>
          <p:cNvPr id="4" name="Table 3">
            <a:extLst>
              <a:ext uri="{FF2B5EF4-FFF2-40B4-BE49-F238E27FC236}">
                <a16:creationId xmlns:a16="http://schemas.microsoft.com/office/drawing/2014/main" id="{61B41293-962D-BE51-5280-189FBD776A58}"/>
              </a:ext>
            </a:extLst>
          </p:cNvPr>
          <p:cNvGraphicFramePr>
            <a:graphicFrameLocks noGrp="1"/>
          </p:cNvGraphicFramePr>
          <p:nvPr>
            <p:extLst>
              <p:ext uri="{D42A27DB-BD31-4B8C-83A1-F6EECF244321}">
                <p14:modId xmlns:p14="http://schemas.microsoft.com/office/powerpoint/2010/main" val="1054377876"/>
              </p:ext>
            </p:extLst>
          </p:nvPr>
        </p:nvGraphicFramePr>
        <p:xfrm>
          <a:off x="6066905" y="2140846"/>
          <a:ext cx="6003638" cy="1694942"/>
        </p:xfrm>
        <a:graphic>
          <a:graphicData uri="http://schemas.openxmlformats.org/drawingml/2006/table">
            <a:tbl>
              <a:tblPr firstRow="1" firstCol="1" bandRow="1">
                <a:tableStyleId>{3B4B98B0-60AC-42C2-AFA5-B58CD77FA1E5}</a:tableStyleId>
              </a:tblPr>
              <a:tblGrid>
                <a:gridCol w="1052945">
                  <a:extLst>
                    <a:ext uri="{9D8B030D-6E8A-4147-A177-3AD203B41FA5}">
                      <a16:colId xmlns:a16="http://schemas.microsoft.com/office/drawing/2014/main" val="4224165262"/>
                    </a:ext>
                  </a:extLst>
                </a:gridCol>
                <a:gridCol w="870933">
                  <a:extLst>
                    <a:ext uri="{9D8B030D-6E8A-4147-A177-3AD203B41FA5}">
                      <a16:colId xmlns:a16="http://schemas.microsoft.com/office/drawing/2014/main" val="2154157847"/>
                    </a:ext>
                  </a:extLst>
                </a:gridCol>
                <a:gridCol w="679960">
                  <a:extLst>
                    <a:ext uri="{9D8B030D-6E8A-4147-A177-3AD203B41FA5}">
                      <a16:colId xmlns:a16="http://schemas.microsoft.com/office/drawing/2014/main" val="2574814791"/>
                    </a:ext>
                  </a:extLst>
                </a:gridCol>
                <a:gridCol w="679960">
                  <a:extLst>
                    <a:ext uri="{9D8B030D-6E8A-4147-A177-3AD203B41FA5}">
                      <a16:colId xmlns:a16="http://schemas.microsoft.com/office/drawing/2014/main" val="1561815442"/>
                    </a:ext>
                  </a:extLst>
                </a:gridCol>
                <a:gridCol w="679960">
                  <a:extLst>
                    <a:ext uri="{9D8B030D-6E8A-4147-A177-3AD203B41FA5}">
                      <a16:colId xmlns:a16="http://schemas.microsoft.com/office/drawing/2014/main" val="776237912"/>
                    </a:ext>
                  </a:extLst>
                </a:gridCol>
                <a:gridCol w="679960">
                  <a:extLst>
                    <a:ext uri="{9D8B030D-6E8A-4147-A177-3AD203B41FA5}">
                      <a16:colId xmlns:a16="http://schemas.microsoft.com/office/drawing/2014/main" val="1728200586"/>
                    </a:ext>
                  </a:extLst>
                </a:gridCol>
                <a:gridCol w="679960">
                  <a:extLst>
                    <a:ext uri="{9D8B030D-6E8A-4147-A177-3AD203B41FA5}">
                      <a16:colId xmlns:a16="http://schemas.microsoft.com/office/drawing/2014/main" val="1265713619"/>
                    </a:ext>
                  </a:extLst>
                </a:gridCol>
                <a:gridCol w="679960">
                  <a:extLst>
                    <a:ext uri="{9D8B030D-6E8A-4147-A177-3AD203B41FA5}">
                      <a16:colId xmlns:a16="http://schemas.microsoft.com/office/drawing/2014/main" val="583826057"/>
                    </a:ext>
                  </a:extLst>
                </a:gridCol>
              </a:tblGrid>
              <a:tr h="286385">
                <a:tc>
                  <a:txBody>
                    <a:bodyPr/>
                    <a:lstStyle/>
                    <a:p>
                      <a:pPr algn="just">
                        <a:lnSpc>
                          <a:spcPct val="107000"/>
                        </a:lnSpc>
                        <a:spcAft>
                          <a:spcPts val="800"/>
                        </a:spcAft>
                      </a:pPr>
                      <a:r>
                        <a:rPr lang="en-US" sz="1000">
                          <a:effectLst/>
                        </a:rPr>
                        <a:t> </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err="1">
                          <a:effectLst/>
                        </a:rPr>
                        <a:t>Envir</a:t>
                      </a:r>
                      <a:r>
                        <a:rPr lang="en-US" sz="1000" dirty="0">
                          <a:effectLst/>
                        </a:rPr>
                        <a:t>.</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Econ.</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Safety</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Regs.</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STKH.</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Tech.</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Weights 100%</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34675279"/>
                  </a:ext>
                </a:extLst>
              </a:tr>
              <a:tr h="143510">
                <a:tc>
                  <a:txBody>
                    <a:bodyPr/>
                    <a:lstStyle/>
                    <a:p>
                      <a:pPr algn="just">
                        <a:lnSpc>
                          <a:spcPct val="107000"/>
                        </a:lnSpc>
                        <a:spcAft>
                          <a:spcPts val="800"/>
                        </a:spcAft>
                      </a:pPr>
                      <a:r>
                        <a:rPr lang="en-US" sz="1000">
                          <a:effectLst/>
                        </a:rPr>
                        <a:t>Environmental </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1</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3</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3</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0.267951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9584477"/>
                  </a:ext>
                </a:extLst>
              </a:tr>
              <a:tr h="143510">
                <a:tc>
                  <a:txBody>
                    <a:bodyPr/>
                    <a:lstStyle/>
                    <a:p>
                      <a:pPr algn="just">
                        <a:lnSpc>
                          <a:spcPct val="107000"/>
                        </a:lnSpc>
                        <a:spcAft>
                          <a:spcPts val="800"/>
                        </a:spcAft>
                      </a:pPr>
                      <a:r>
                        <a:rPr lang="en-US" sz="1000">
                          <a:effectLst/>
                        </a:rPr>
                        <a:t>Economic </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0.5</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1</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3</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0.228028</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7289634"/>
                  </a:ext>
                </a:extLst>
              </a:tr>
              <a:tr h="153670">
                <a:tc>
                  <a:txBody>
                    <a:bodyPr/>
                    <a:lstStyle/>
                    <a:p>
                      <a:pPr algn="just">
                        <a:lnSpc>
                          <a:spcPct val="107000"/>
                        </a:lnSpc>
                        <a:spcAft>
                          <a:spcPts val="800"/>
                        </a:spcAft>
                      </a:pPr>
                      <a:r>
                        <a:rPr lang="en-US" sz="1000">
                          <a:effectLst/>
                        </a:rPr>
                        <a:t>Safety </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0.333333</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0.333333</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0.152814</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81722492"/>
                  </a:ext>
                </a:extLst>
              </a:tr>
              <a:tr h="143510">
                <a:tc>
                  <a:txBody>
                    <a:bodyPr/>
                    <a:lstStyle/>
                    <a:p>
                      <a:pPr algn="just">
                        <a:lnSpc>
                          <a:spcPct val="107000"/>
                        </a:lnSpc>
                        <a:spcAft>
                          <a:spcPts val="800"/>
                        </a:spcAft>
                      </a:pPr>
                      <a:r>
                        <a:rPr lang="en-US" sz="1000" dirty="0">
                          <a:effectLst/>
                        </a:rPr>
                        <a:t>Regulations</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0.5</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0.5</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0.5</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0.111647</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49590333"/>
                  </a:ext>
                </a:extLst>
              </a:tr>
              <a:tr h="143510">
                <a:tc>
                  <a:txBody>
                    <a:bodyPr/>
                    <a:lstStyle/>
                    <a:p>
                      <a:pPr algn="just">
                        <a:lnSpc>
                          <a:spcPct val="107000"/>
                        </a:lnSpc>
                        <a:spcAft>
                          <a:spcPts val="800"/>
                        </a:spcAft>
                      </a:pPr>
                      <a:r>
                        <a:rPr lang="en-US" sz="1000">
                          <a:effectLst/>
                        </a:rPr>
                        <a:t>Stakeholders</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0.5</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0.5</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0.5</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0.111647</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80467854"/>
                  </a:ext>
                </a:extLst>
              </a:tr>
              <a:tr h="143510">
                <a:tc>
                  <a:txBody>
                    <a:bodyPr/>
                    <a:lstStyle/>
                    <a:p>
                      <a:pPr algn="just">
                        <a:lnSpc>
                          <a:spcPct val="107000"/>
                        </a:lnSpc>
                        <a:spcAft>
                          <a:spcPts val="800"/>
                        </a:spcAft>
                      </a:pPr>
                      <a:r>
                        <a:rPr lang="en-US" sz="1000">
                          <a:effectLst/>
                        </a:rPr>
                        <a:t>Technical </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0.333333</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0.5</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dirty="0">
                          <a:effectLst/>
                        </a:rPr>
                        <a:t>0.5</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000">
                          <a:effectLst/>
                        </a:rPr>
                        <a:t>0.127911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1199223"/>
                  </a:ext>
                </a:extLst>
              </a:tr>
              <a:tr h="286385">
                <a:tc>
                  <a:txBody>
                    <a:bodyPr/>
                    <a:lstStyle/>
                    <a:p>
                      <a:pPr algn="just">
                        <a:lnSpc>
                          <a:spcPct val="107000"/>
                        </a:lnSpc>
                        <a:spcAft>
                          <a:spcPts val="800"/>
                        </a:spcAft>
                      </a:pPr>
                      <a:r>
                        <a:rPr lang="en-US" sz="1000" dirty="0">
                          <a:effectLst/>
                        </a:rPr>
                        <a:t>Maximum Eigen Value</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gridSpan="7">
                  <a:txBody>
                    <a:bodyPr/>
                    <a:lstStyle/>
                    <a:p>
                      <a:pPr algn="l">
                        <a:lnSpc>
                          <a:spcPct val="107000"/>
                        </a:lnSpc>
                        <a:spcAft>
                          <a:spcPts val="800"/>
                        </a:spcAft>
                      </a:pPr>
                      <a:r>
                        <a:rPr lang="en-US" sz="1000" dirty="0">
                          <a:effectLst/>
                        </a:rPr>
                        <a:t>    6.67838</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4053287"/>
                  </a:ext>
                </a:extLst>
              </a:tr>
              <a:tr h="143510">
                <a:tc>
                  <a:txBody>
                    <a:bodyPr/>
                    <a:lstStyle/>
                    <a:p>
                      <a:pPr algn="just">
                        <a:lnSpc>
                          <a:spcPct val="107000"/>
                        </a:lnSpc>
                        <a:spcAft>
                          <a:spcPts val="800"/>
                        </a:spcAft>
                      </a:pPr>
                      <a:r>
                        <a:rPr lang="en-US" sz="1000">
                          <a:effectLst/>
                        </a:rPr>
                        <a:t>C.I.</a:t>
                      </a:r>
                      <a:endParaRPr lang="en-GB" sz="1000">
                        <a:effectLst/>
                        <a:latin typeface="Times New Roman" panose="02020603050405020304" pitchFamily="18" charset="0"/>
                        <a:ea typeface="Times New Roman" panose="02020603050405020304" pitchFamily="18" charset="0"/>
                      </a:endParaRPr>
                    </a:p>
                  </a:txBody>
                  <a:tcPr marL="68580" marR="68580" marT="0" marB="0"/>
                </a:tc>
                <a:tc gridSpan="7">
                  <a:txBody>
                    <a:bodyPr/>
                    <a:lstStyle/>
                    <a:p>
                      <a:pPr algn="l">
                        <a:lnSpc>
                          <a:spcPct val="107000"/>
                        </a:lnSpc>
                        <a:spcAft>
                          <a:spcPts val="800"/>
                        </a:spcAft>
                      </a:pPr>
                      <a:r>
                        <a:rPr lang="en-US" sz="1000" dirty="0">
                          <a:effectLst/>
                        </a:rPr>
                        <a:t>    0.135675</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51102397"/>
                  </a:ext>
                </a:extLst>
              </a:tr>
            </a:tbl>
          </a:graphicData>
        </a:graphic>
      </p:graphicFrame>
      <p:sp>
        <p:nvSpPr>
          <p:cNvPr id="6" name="TextBox 5">
            <a:extLst>
              <a:ext uri="{FF2B5EF4-FFF2-40B4-BE49-F238E27FC236}">
                <a16:creationId xmlns:a16="http://schemas.microsoft.com/office/drawing/2014/main" id="{E7C64C16-B8CF-FB06-D398-6531868909E5}"/>
              </a:ext>
            </a:extLst>
          </p:cNvPr>
          <p:cNvSpPr txBox="1"/>
          <p:nvPr/>
        </p:nvSpPr>
        <p:spPr>
          <a:xfrm>
            <a:off x="6065059" y="1729902"/>
            <a:ext cx="4957618" cy="307777"/>
          </a:xfrm>
          <a:prstGeom prst="rect">
            <a:avLst/>
          </a:prstGeom>
          <a:noFill/>
        </p:spPr>
        <p:txBody>
          <a:bodyPr wrap="square">
            <a:spAutoFit/>
          </a:bodyPr>
          <a:lstStyle/>
          <a:p>
            <a:r>
              <a:rPr lang="en-GB" b="1" dirty="0">
                <a:solidFill>
                  <a:srgbClr val="002060"/>
                </a:solidFill>
              </a:rPr>
              <a:t>Pairwise Comparison Matrix and Consistency Analysis</a:t>
            </a:r>
          </a:p>
        </p:txBody>
      </p:sp>
      <p:graphicFrame>
        <p:nvGraphicFramePr>
          <p:cNvPr id="7" name="Table 6">
            <a:extLst>
              <a:ext uri="{FF2B5EF4-FFF2-40B4-BE49-F238E27FC236}">
                <a16:creationId xmlns:a16="http://schemas.microsoft.com/office/drawing/2014/main" id="{7992D203-36E5-7B91-34CD-3367C5D45A2D}"/>
              </a:ext>
            </a:extLst>
          </p:cNvPr>
          <p:cNvGraphicFramePr>
            <a:graphicFrameLocks noGrp="1"/>
          </p:cNvGraphicFramePr>
          <p:nvPr>
            <p:extLst>
              <p:ext uri="{D42A27DB-BD31-4B8C-83A1-F6EECF244321}">
                <p14:modId xmlns:p14="http://schemas.microsoft.com/office/powerpoint/2010/main" val="3334303520"/>
              </p:ext>
            </p:extLst>
          </p:nvPr>
        </p:nvGraphicFramePr>
        <p:xfrm>
          <a:off x="6411423" y="4349900"/>
          <a:ext cx="5659120" cy="2123569"/>
        </p:xfrm>
        <a:graphic>
          <a:graphicData uri="http://schemas.openxmlformats.org/drawingml/2006/table">
            <a:tbl>
              <a:tblPr firstRow="1" firstCol="1" bandRow="1">
                <a:tableStyleId>{3B4B98B0-60AC-42C2-AFA5-B58CD77FA1E5}</a:tableStyleId>
              </a:tblPr>
              <a:tblGrid>
                <a:gridCol w="1645285">
                  <a:extLst>
                    <a:ext uri="{9D8B030D-6E8A-4147-A177-3AD203B41FA5}">
                      <a16:colId xmlns:a16="http://schemas.microsoft.com/office/drawing/2014/main" val="2815910086"/>
                    </a:ext>
                  </a:extLst>
                </a:gridCol>
                <a:gridCol w="1090295">
                  <a:extLst>
                    <a:ext uri="{9D8B030D-6E8A-4147-A177-3AD203B41FA5}">
                      <a16:colId xmlns:a16="http://schemas.microsoft.com/office/drawing/2014/main" val="1513798666"/>
                    </a:ext>
                  </a:extLst>
                </a:gridCol>
                <a:gridCol w="1330960">
                  <a:extLst>
                    <a:ext uri="{9D8B030D-6E8A-4147-A177-3AD203B41FA5}">
                      <a16:colId xmlns:a16="http://schemas.microsoft.com/office/drawing/2014/main" val="1200152620"/>
                    </a:ext>
                  </a:extLst>
                </a:gridCol>
                <a:gridCol w="1592580">
                  <a:extLst>
                    <a:ext uri="{9D8B030D-6E8A-4147-A177-3AD203B41FA5}">
                      <a16:colId xmlns:a16="http://schemas.microsoft.com/office/drawing/2014/main" val="3841318221"/>
                    </a:ext>
                  </a:extLst>
                </a:gridCol>
              </a:tblGrid>
              <a:tr h="203835">
                <a:tc>
                  <a:txBody>
                    <a:bodyPr/>
                    <a:lstStyle/>
                    <a:p>
                      <a:pPr algn="just">
                        <a:lnSpc>
                          <a:spcPct val="107000"/>
                        </a:lnSpc>
                        <a:spcAft>
                          <a:spcPts val="800"/>
                        </a:spcAft>
                      </a:pPr>
                      <a:r>
                        <a:rPr lang="en-GB" sz="1200">
                          <a:effectLst/>
                        </a:rPr>
                        <a:t>Criteria</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dirty="0">
                          <a:effectLst/>
                        </a:rPr>
                        <a:t>CR</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PR</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LiP</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9867245"/>
                  </a:ext>
                </a:extLst>
              </a:tr>
              <a:tr h="203835">
                <a:tc>
                  <a:txBody>
                    <a:bodyPr/>
                    <a:lstStyle/>
                    <a:p>
                      <a:pPr algn="l">
                        <a:lnSpc>
                          <a:spcPct val="107000"/>
                        </a:lnSpc>
                        <a:spcAft>
                          <a:spcPts val="800"/>
                        </a:spcAft>
                      </a:pPr>
                      <a:r>
                        <a:rPr lang="en-GB" sz="1200" dirty="0">
                          <a:effectLst/>
                        </a:rPr>
                        <a:t>Environmental Consequences</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0.218443</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0.630098</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0.15146</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22569141"/>
                  </a:ext>
                </a:extLst>
              </a:tr>
              <a:tr h="203835">
                <a:tc>
                  <a:txBody>
                    <a:bodyPr/>
                    <a:lstStyle/>
                    <a:p>
                      <a:pPr algn="l">
                        <a:lnSpc>
                          <a:spcPct val="107000"/>
                        </a:lnSpc>
                        <a:spcAft>
                          <a:spcPts val="800"/>
                        </a:spcAft>
                      </a:pPr>
                      <a:r>
                        <a:rPr lang="en-GB" sz="1200">
                          <a:effectLst/>
                        </a:rPr>
                        <a:t>Economic Impacts</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0.0779588</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0.287203</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0.634838</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3536372"/>
                  </a:ext>
                </a:extLst>
              </a:tr>
              <a:tr h="203835">
                <a:tc>
                  <a:txBody>
                    <a:bodyPr/>
                    <a:lstStyle/>
                    <a:p>
                      <a:pPr algn="l">
                        <a:lnSpc>
                          <a:spcPct val="107000"/>
                        </a:lnSpc>
                        <a:spcAft>
                          <a:spcPts val="800"/>
                        </a:spcAft>
                      </a:pPr>
                      <a:r>
                        <a:rPr lang="en-GB" sz="1200" dirty="0">
                          <a:effectLst/>
                        </a:rPr>
                        <a:t>Safety Considerations</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dirty="0">
                          <a:effectLst/>
                        </a:rPr>
                        <a:t>0.304254</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0.575003</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0.120743</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71731763"/>
                  </a:ext>
                </a:extLst>
              </a:tr>
              <a:tr h="203835">
                <a:tc>
                  <a:txBody>
                    <a:bodyPr/>
                    <a:lstStyle/>
                    <a:p>
                      <a:pPr algn="l">
                        <a:lnSpc>
                          <a:spcPct val="107000"/>
                        </a:lnSpc>
                        <a:spcAft>
                          <a:spcPts val="800"/>
                        </a:spcAft>
                      </a:pPr>
                      <a:r>
                        <a:rPr lang="en-GB" sz="1200" dirty="0">
                          <a:effectLst/>
                        </a:rPr>
                        <a:t>Adherence to Regulations</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0.71471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dirty="0">
                          <a:effectLst/>
                        </a:rPr>
                        <a:t>0.218494</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0.0667961</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69973874"/>
                  </a:ext>
                </a:extLst>
              </a:tr>
              <a:tr h="203835">
                <a:tc>
                  <a:txBody>
                    <a:bodyPr/>
                    <a:lstStyle/>
                    <a:p>
                      <a:pPr algn="l">
                        <a:lnSpc>
                          <a:spcPct val="107000"/>
                        </a:lnSpc>
                        <a:spcAft>
                          <a:spcPts val="800"/>
                        </a:spcAft>
                      </a:pPr>
                      <a:r>
                        <a:rPr lang="en-GB" sz="1200" dirty="0">
                          <a:effectLst/>
                        </a:rPr>
                        <a:t>Concerns of Stakeholders</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0.687086</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0.243741</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0.0691729</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8989277"/>
                  </a:ext>
                </a:extLst>
              </a:tr>
              <a:tr h="203835">
                <a:tc>
                  <a:txBody>
                    <a:bodyPr/>
                    <a:lstStyle/>
                    <a:p>
                      <a:pPr algn="l">
                        <a:lnSpc>
                          <a:spcPct val="107000"/>
                        </a:lnSpc>
                        <a:spcAft>
                          <a:spcPts val="800"/>
                        </a:spcAft>
                      </a:pPr>
                      <a:r>
                        <a:rPr lang="en-GB" sz="1200" dirty="0">
                          <a:effectLst/>
                        </a:rPr>
                        <a:t>Technical Viability</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dirty="0">
                          <a:effectLst/>
                        </a:rPr>
                        <a:t>0.093616</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a:effectLst/>
                        </a:rPr>
                        <a:t>0.279688</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7000"/>
                        </a:lnSpc>
                        <a:spcAft>
                          <a:spcPts val="800"/>
                        </a:spcAft>
                      </a:pPr>
                      <a:r>
                        <a:rPr lang="en-GB" sz="1200" dirty="0">
                          <a:effectLst/>
                        </a:rPr>
                        <a:t>0.626696</a:t>
                      </a:r>
                      <a:endParaRPr lang="en-GB"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69523"/>
                  </a:ext>
                </a:extLst>
              </a:tr>
            </a:tbl>
          </a:graphicData>
        </a:graphic>
      </p:graphicFrame>
      <p:sp>
        <p:nvSpPr>
          <p:cNvPr id="9" name="TextBox 8">
            <a:extLst>
              <a:ext uri="{FF2B5EF4-FFF2-40B4-BE49-F238E27FC236}">
                <a16:creationId xmlns:a16="http://schemas.microsoft.com/office/drawing/2014/main" id="{AF20AC06-A716-3162-599B-2DA8EB3F23F5}"/>
              </a:ext>
            </a:extLst>
          </p:cNvPr>
          <p:cNvSpPr txBox="1"/>
          <p:nvPr/>
        </p:nvSpPr>
        <p:spPr>
          <a:xfrm>
            <a:off x="6411423" y="4027054"/>
            <a:ext cx="4264891" cy="307777"/>
          </a:xfrm>
          <a:prstGeom prst="rect">
            <a:avLst/>
          </a:prstGeom>
          <a:noFill/>
        </p:spPr>
        <p:txBody>
          <a:bodyPr wrap="square">
            <a:spAutoFit/>
          </a:bodyPr>
          <a:lstStyle>
            <a:defPPr marR="0" lvl="0" algn="l" rtl="0">
              <a:lnSpc>
                <a:spcPct val="100000"/>
              </a:lnSpc>
              <a:spcBef>
                <a:spcPts val="0"/>
              </a:spcBef>
              <a:spcAft>
                <a:spcPts val="0"/>
              </a:spcAft>
            </a:defPPr>
            <a:lvl1pPr>
              <a:defRPr b="1">
                <a:solidFill>
                  <a:srgbClr val="002060"/>
                </a:solidFill>
              </a:defRPr>
            </a:lvl1pPr>
          </a:lstStyle>
          <a:p>
            <a:r>
              <a:rPr lang="en-US" dirty="0"/>
              <a:t>Alternative Weights for each Criterion</a:t>
            </a:r>
            <a:endParaRPr lang="en-GB" dirty="0"/>
          </a:p>
        </p:txBody>
      </p:sp>
    </p:spTree>
    <p:extLst>
      <p:ext uri="{BB962C8B-B14F-4D97-AF65-F5344CB8AC3E}">
        <p14:creationId xmlns:p14="http://schemas.microsoft.com/office/powerpoint/2010/main" val="126850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340-E099-E0B3-04BB-DB5CA9E1FF25}"/>
              </a:ext>
            </a:extLst>
          </p:cNvPr>
          <p:cNvSpPr>
            <a:spLocks noGrp="1"/>
          </p:cNvSpPr>
          <p:nvPr>
            <p:ph type="title"/>
          </p:nvPr>
        </p:nvSpPr>
        <p:spPr>
          <a:xfrm>
            <a:off x="157018" y="533256"/>
            <a:ext cx="5126182" cy="769071"/>
          </a:xfrm>
        </p:spPr>
        <p:txBody>
          <a:bodyPr/>
          <a:lstStyle/>
          <a:p>
            <a:pPr algn="l"/>
            <a:r>
              <a:rPr lang="en-GB" b="1" dirty="0">
                <a:solidFill>
                  <a:schemeClr val="bg1"/>
                </a:solidFill>
              </a:rPr>
              <a:t>Analysis and Ranking </a:t>
            </a:r>
          </a:p>
        </p:txBody>
      </p:sp>
      <p:sp>
        <p:nvSpPr>
          <p:cNvPr id="3" name="Text Placeholder 2">
            <a:extLst>
              <a:ext uri="{FF2B5EF4-FFF2-40B4-BE49-F238E27FC236}">
                <a16:creationId xmlns:a16="http://schemas.microsoft.com/office/drawing/2014/main" id="{1E0B40C0-028D-D403-C3F8-D0A87FC174AB}"/>
              </a:ext>
            </a:extLst>
          </p:cNvPr>
          <p:cNvSpPr>
            <a:spLocks noGrp="1"/>
          </p:cNvSpPr>
          <p:nvPr>
            <p:ph type="body" idx="1"/>
          </p:nvPr>
        </p:nvSpPr>
        <p:spPr>
          <a:xfrm>
            <a:off x="157018" y="1302327"/>
            <a:ext cx="6077527" cy="5434147"/>
          </a:xfrm>
        </p:spPr>
        <p:txBody>
          <a:bodyPr/>
          <a:lstStyle/>
          <a:p>
            <a:r>
              <a:rPr lang="en-US" sz="2330" dirty="0"/>
              <a:t>A ranking system was used to determine the suitability of each strategy to offer clarity on which strategy features more prominently.</a:t>
            </a:r>
          </a:p>
          <a:p>
            <a:r>
              <a:rPr lang="en-US" sz="2330" dirty="0">
                <a:solidFill>
                  <a:srgbClr val="0070C0"/>
                </a:solidFill>
              </a:rPr>
              <a:t>'Partial Removal</a:t>
            </a:r>
            <a:r>
              <a:rPr lang="en-US" sz="2330" dirty="0"/>
              <a:t>' emerges as the leading strategy, highlighted by the highest aggregated score of 0.4095, earning it the top position. </a:t>
            </a:r>
          </a:p>
          <a:p>
            <a:r>
              <a:rPr lang="en-US" sz="2330" dirty="0">
                <a:solidFill>
                  <a:srgbClr val="0070C0"/>
                </a:solidFill>
              </a:rPr>
              <a:t>'Complete Removal' </a:t>
            </a:r>
            <a:r>
              <a:rPr lang="en-US" sz="2330" dirty="0"/>
              <a:t>secures the second rank with a score of 0.2991. </a:t>
            </a:r>
          </a:p>
          <a:p>
            <a:r>
              <a:rPr lang="en-US" sz="2330" dirty="0">
                <a:solidFill>
                  <a:srgbClr val="0070C0"/>
                </a:solidFill>
              </a:rPr>
              <a:t>'Leave in Place' </a:t>
            </a:r>
            <a:r>
              <a:rPr lang="en-US" sz="2330" dirty="0"/>
              <a:t>is identified as the third rank option, with its score noted at 0.2812. </a:t>
            </a:r>
            <a:endParaRPr lang="en-GB" sz="2330" dirty="0"/>
          </a:p>
        </p:txBody>
      </p:sp>
      <p:graphicFrame>
        <p:nvGraphicFramePr>
          <p:cNvPr id="4" name="Table 3">
            <a:extLst>
              <a:ext uri="{FF2B5EF4-FFF2-40B4-BE49-F238E27FC236}">
                <a16:creationId xmlns:a16="http://schemas.microsoft.com/office/drawing/2014/main" id="{02322FB5-513A-F198-8833-4E298E7CBBEB}"/>
              </a:ext>
            </a:extLst>
          </p:cNvPr>
          <p:cNvGraphicFramePr>
            <a:graphicFrameLocks noGrp="1"/>
          </p:cNvGraphicFramePr>
          <p:nvPr>
            <p:extLst>
              <p:ext uri="{D42A27DB-BD31-4B8C-83A1-F6EECF244321}">
                <p14:modId xmlns:p14="http://schemas.microsoft.com/office/powerpoint/2010/main" val="385962993"/>
              </p:ext>
            </p:extLst>
          </p:nvPr>
        </p:nvGraphicFramePr>
        <p:xfrm>
          <a:off x="6501649" y="2228449"/>
          <a:ext cx="5617209" cy="1225233"/>
        </p:xfrm>
        <a:graphic>
          <a:graphicData uri="http://schemas.openxmlformats.org/drawingml/2006/table">
            <a:tbl>
              <a:tblPr firstRow="1" firstCol="1" bandRow="1">
                <a:tableStyleId>{3B4B98B0-60AC-42C2-AFA5-B58CD77FA1E5}</a:tableStyleId>
              </a:tblPr>
              <a:tblGrid>
                <a:gridCol w="1872403">
                  <a:extLst>
                    <a:ext uri="{9D8B030D-6E8A-4147-A177-3AD203B41FA5}">
                      <a16:colId xmlns:a16="http://schemas.microsoft.com/office/drawing/2014/main" val="2181505972"/>
                    </a:ext>
                  </a:extLst>
                </a:gridCol>
                <a:gridCol w="1872403">
                  <a:extLst>
                    <a:ext uri="{9D8B030D-6E8A-4147-A177-3AD203B41FA5}">
                      <a16:colId xmlns:a16="http://schemas.microsoft.com/office/drawing/2014/main" val="1982734369"/>
                    </a:ext>
                  </a:extLst>
                </a:gridCol>
                <a:gridCol w="1872403">
                  <a:extLst>
                    <a:ext uri="{9D8B030D-6E8A-4147-A177-3AD203B41FA5}">
                      <a16:colId xmlns:a16="http://schemas.microsoft.com/office/drawing/2014/main" val="1190348227"/>
                    </a:ext>
                  </a:extLst>
                </a:gridCol>
              </a:tblGrid>
              <a:tr h="272415">
                <a:tc>
                  <a:txBody>
                    <a:bodyPr/>
                    <a:lstStyle/>
                    <a:p>
                      <a:pPr algn="just">
                        <a:lnSpc>
                          <a:spcPct val="107000"/>
                        </a:lnSpc>
                        <a:spcAft>
                          <a:spcPts val="800"/>
                        </a:spcAft>
                      </a:pPr>
                      <a:r>
                        <a:rPr lang="en-US" sz="1400">
                          <a:effectLst/>
                        </a:rPr>
                        <a:t>Decommissioning Strategy</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rPr>
                        <a:t>Aggregated Score</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rPr>
                        <a:t>Rank</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38314795"/>
                  </a:ext>
                </a:extLst>
              </a:tr>
              <a:tr h="255905">
                <a:tc>
                  <a:txBody>
                    <a:bodyPr/>
                    <a:lstStyle/>
                    <a:p>
                      <a:pPr algn="just">
                        <a:lnSpc>
                          <a:spcPct val="107000"/>
                        </a:lnSpc>
                        <a:spcAft>
                          <a:spcPts val="800"/>
                        </a:spcAft>
                      </a:pPr>
                      <a:r>
                        <a:rPr lang="en-US" sz="1400">
                          <a:effectLst/>
                        </a:rPr>
                        <a:t>Complete Removal</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0.2812</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rPr>
                        <a:t>3</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5916383"/>
                  </a:ext>
                </a:extLst>
              </a:tr>
              <a:tr h="272415">
                <a:tc>
                  <a:txBody>
                    <a:bodyPr/>
                    <a:lstStyle/>
                    <a:p>
                      <a:pPr algn="just">
                        <a:lnSpc>
                          <a:spcPct val="107000"/>
                        </a:lnSpc>
                        <a:spcAft>
                          <a:spcPts val="800"/>
                        </a:spcAft>
                      </a:pPr>
                      <a:r>
                        <a:rPr lang="en-US" sz="1400">
                          <a:effectLst/>
                        </a:rPr>
                        <a:t>Partial Removal</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0.4095</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rPr>
                        <a:t>1</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61530343"/>
                  </a:ext>
                </a:extLst>
              </a:tr>
              <a:tr h="255905">
                <a:tc>
                  <a:txBody>
                    <a:bodyPr/>
                    <a:lstStyle/>
                    <a:p>
                      <a:pPr algn="just">
                        <a:lnSpc>
                          <a:spcPct val="107000"/>
                        </a:lnSpc>
                        <a:spcAft>
                          <a:spcPts val="800"/>
                        </a:spcAft>
                      </a:pPr>
                      <a:r>
                        <a:rPr lang="en-US" sz="1400">
                          <a:effectLst/>
                        </a:rPr>
                        <a:t>Leave in Place</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GB" sz="1400">
                          <a:effectLst/>
                        </a:rPr>
                        <a:t>0.2991</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rPr>
                        <a:t>2</a:t>
                      </a:r>
                      <a:endParaRPr lang="en-GB"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63743839"/>
                  </a:ext>
                </a:extLst>
              </a:tr>
            </a:tbl>
          </a:graphicData>
        </a:graphic>
      </p:graphicFrame>
      <p:pic>
        <p:nvPicPr>
          <p:cNvPr id="5" name="Picture 4" descr="A graph of a bar chart&#10;&#10;Description automatically generated">
            <a:extLst>
              <a:ext uri="{FF2B5EF4-FFF2-40B4-BE49-F238E27FC236}">
                <a16:creationId xmlns:a16="http://schemas.microsoft.com/office/drawing/2014/main" id="{C641147E-32D6-1512-A56B-508CD283C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498"/>
          <a:stretch/>
        </p:blipFill>
        <p:spPr bwMode="auto">
          <a:xfrm>
            <a:off x="6409286" y="3980873"/>
            <a:ext cx="5504180" cy="2462822"/>
          </a:xfrm>
          <a:prstGeom prst="rect">
            <a:avLst/>
          </a:prstGeom>
          <a:noFill/>
        </p:spPr>
      </p:pic>
      <p:sp>
        <p:nvSpPr>
          <p:cNvPr id="7" name="TextBox 6">
            <a:extLst>
              <a:ext uri="{FF2B5EF4-FFF2-40B4-BE49-F238E27FC236}">
                <a16:creationId xmlns:a16="http://schemas.microsoft.com/office/drawing/2014/main" id="{9DE5688F-6644-88B7-4CB5-23744635311A}"/>
              </a:ext>
            </a:extLst>
          </p:cNvPr>
          <p:cNvSpPr txBox="1"/>
          <p:nvPr/>
        </p:nvSpPr>
        <p:spPr>
          <a:xfrm>
            <a:off x="7721600" y="6429082"/>
            <a:ext cx="3648364" cy="307392"/>
          </a:xfrm>
          <a:prstGeom prst="rect">
            <a:avLst/>
          </a:prstGeom>
          <a:noFill/>
        </p:spPr>
        <p:txBody>
          <a:bodyPr wrap="square">
            <a:spAutoFit/>
          </a:bodyPr>
          <a:lstStyle/>
          <a:p>
            <a:r>
              <a:rPr lang="en-GB" b="1" dirty="0">
                <a:solidFill>
                  <a:srgbClr val="002060"/>
                </a:solidFill>
              </a:rPr>
              <a:t>Ranking of Decommissioning Strategies</a:t>
            </a:r>
          </a:p>
        </p:txBody>
      </p:sp>
      <p:sp>
        <p:nvSpPr>
          <p:cNvPr id="9" name="TextBox 8">
            <a:extLst>
              <a:ext uri="{FF2B5EF4-FFF2-40B4-BE49-F238E27FC236}">
                <a16:creationId xmlns:a16="http://schemas.microsoft.com/office/drawing/2014/main" id="{7C5771ED-5388-0281-BA8B-5804B1DC5E29}"/>
              </a:ext>
            </a:extLst>
          </p:cNvPr>
          <p:cNvSpPr txBox="1"/>
          <p:nvPr/>
        </p:nvSpPr>
        <p:spPr>
          <a:xfrm>
            <a:off x="7375235" y="1708037"/>
            <a:ext cx="3685309" cy="307777"/>
          </a:xfrm>
          <a:prstGeom prst="rect">
            <a:avLst/>
          </a:prstGeom>
          <a:noFill/>
        </p:spPr>
        <p:txBody>
          <a:bodyPr wrap="square">
            <a:spAutoFit/>
          </a:bodyPr>
          <a:lstStyle/>
          <a:p>
            <a:r>
              <a:rPr lang="en-GB" b="1" dirty="0">
                <a:solidFill>
                  <a:srgbClr val="002060"/>
                </a:solidFill>
              </a:rPr>
              <a:t>Ranking of Decommissioning Strategies</a:t>
            </a:r>
          </a:p>
        </p:txBody>
      </p:sp>
    </p:spTree>
    <p:extLst>
      <p:ext uri="{BB962C8B-B14F-4D97-AF65-F5344CB8AC3E}">
        <p14:creationId xmlns:p14="http://schemas.microsoft.com/office/powerpoint/2010/main" val="2260168245"/>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TotalTime>
  <Words>1504</Words>
  <Application>Microsoft Office PowerPoint</Application>
  <PresentationFormat>Widescreen</PresentationFormat>
  <Paragraphs>248</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Quattrocento Sans</vt:lpstr>
      <vt:lpstr>Times New Roman</vt:lpstr>
      <vt:lpstr>Custom Design</vt:lpstr>
      <vt:lpstr>PowerPoint Presentation</vt:lpstr>
      <vt:lpstr>Introduction </vt:lpstr>
      <vt:lpstr>Decommissioning Options</vt:lpstr>
      <vt:lpstr>Impacts &amp; Implications of Decommissioning</vt:lpstr>
      <vt:lpstr>Decommissioning Regulation</vt:lpstr>
      <vt:lpstr>Methodological Approach </vt:lpstr>
      <vt:lpstr>Case Scenario: Field X</vt:lpstr>
      <vt:lpstr>Pairwise Comparison Of Criteria and Weights </vt:lpstr>
      <vt:lpstr>Analysis and Ranking </vt:lpstr>
      <vt:lpstr>Sensitivity Analysis</vt:lpstr>
      <vt:lpstr>Concluding Remarks</vt:lpstr>
      <vt:lpstr>PowerPoint Presentation</vt:lpstr>
      <vt:lpstr>Authors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Ruissein Mahon (eng)</dc:creator>
  <cp:lastModifiedBy>Leah Morrison (lib)</cp:lastModifiedBy>
  <cp:revision>32</cp:revision>
  <dcterms:modified xsi:type="dcterms:W3CDTF">2024-10-08T15:22:14Z</dcterms:modified>
</cp:coreProperties>
</file>