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custDataLst>
    <p:tags r:id="rId3"/>
  </p:custDataLst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895" userDrawn="1">
          <p15:clr>
            <a:srgbClr val="A4A3A4"/>
          </p15:clr>
        </p15:guide>
        <p15:guide id="3" orient="horz" pos="26432" userDrawn="1">
          <p15:clr>
            <a:srgbClr val="A4A3A4"/>
          </p15:clr>
        </p15:guide>
        <p15:guide id="4" pos="18154" userDrawn="1">
          <p15:clr>
            <a:srgbClr val="A4A3A4"/>
          </p15:clr>
        </p15:guide>
        <p15:guide id="5" orient="horz" pos="2439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FA5E6D8-C8F8-29AE-DF91-A85733FF6594}" name="Kay Cooper (shs)" initials="KC(" userId="S::k.cooper@rgu.ac.uk::2f7a39ee-723e-4be1-8d22-5050b336ead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Paterson (snm)" initials="CP(" lastIdx="1" clrIdx="0">
    <p:extLst>
      <p:ext uri="{19B8F6BF-5375-455C-9EA6-DF929625EA0E}">
        <p15:presenceInfo xmlns:p15="http://schemas.microsoft.com/office/powerpoint/2012/main" userId="S-1-5-21-3942704849-1412722966-135344499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D7D"/>
    <a:srgbClr val="F5F5F5"/>
    <a:srgbClr val="FDFDFD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69" d="100"/>
          <a:sy n="69" d="100"/>
        </p:scale>
        <p:origin x="66" y="-1110"/>
      </p:cViewPr>
      <p:guideLst>
        <p:guide pos="895"/>
        <p:guide orient="horz" pos="26432"/>
        <p:guide pos="18154"/>
        <p:guide orient="horz" pos="24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6E2D3-1DC3-4A63-A082-368B16D8FF54}" type="doc">
      <dgm:prSet loTypeId="urn:microsoft.com/office/officeart/2009/3/layout/DescendingProcess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4EA16474-65F0-4946-AEDC-1287C480AA6C}">
      <dgm:prSet phldrT="[Text]"/>
      <dgm:spPr/>
      <dgm:t>
        <a:bodyPr/>
        <a:lstStyle/>
        <a:p>
          <a:r>
            <a:rPr lang="en-GB" dirty="0"/>
            <a:t>Initial database searching</a:t>
          </a:r>
        </a:p>
        <a:p>
          <a:r>
            <a:rPr lang="en-GB" b="1" dirty="0"/>
            <a:t>n=3173</a:t>
          </a:r>
        </a:p>
      </dgm:t>
    </dgm:pt>
    <dgm:pt modelId="{DCB24252-52CA-44C5-B2D1-DC40DA7DE972}" type="parTrans" cxnId="{FDA0B4D3-7ABD-4360-B9BC-BCCC2B1F5BA7}">
      <dgm:prSet/>
      <dgm:spPr/>
      <dgm:t>
        <a:bodyPr/>
        <a:lstStyle/>
        <a:p>
          <a:endParaRPr lang="en-GB"/>
        </a:p>
      </dgm:t>
    </dgm:pt>
    <dgm:pt modelId="{4599E577-4FBC-40E5-9BA6-F8F5C8C2B404}" type="sibTrans" cxnId="{FDA0B4D3-7ABD-4360-B9BC-BCCC2B1F5BA7}">
      <dgm:prSet/>
      <dgm:spPr/>
      <dgm:t>
        <a:bodyPr/>
        <a:lstStyle/>
        <a:p>
          <a:endParaRPr lang="en-GB"/>
        </a:p>
      </dgm:t>
    </dgm:pt>
    <dgm:pt modelId="{D5D1F2E7-AA34-4357-8F09-D33F8264657F}">
      <dgm:prSet phldrT="[Text]"/>
      <dgm:spPr/>
      <dgm:t>
        <a:bodyPr/>
        <a:lstStyle/>
        <a:p>
          <a:pPr algn="ctr"/>
          <a:r>
            <a:rPr lang="en-GB" dirty="0"/>
            <a:t>Title and abstract screening</a:t>
          </a:r>
        </a:p>
        <a:p>
          <a:pPr algn="ctr"/>
          <a:r>
            <a:rPr lang="en-GB" b="1" dirty="0"/>
            <a:t>n=3051</a:t>
          </a:r>
        </a:p>
      </dgm:t>
    </dgm:pt>
    <dgm:pt modelId="{12C43A19-4D24-4EFD-A4FD-E7A3FC5E2542}" type="parTrans" cxnId="{057A58C8-126E-421C-95BB-DE60C3DA0DE0}">
      <dgm:prSet/>
      <dgm:spPr/>
      <dgm:t>
        <a:bodyPr/>
        <a:lstStyle/>
        <a:p>
          <a:endParaRPr lang="en-GB"/>
        </a:p>
      </dgm:t>
    </dgm:pt>
    <dgm:pt modelId="{2EE4A7CC-B8D2-4BD0-95AC-5A7257D7FD2B}" type="sibTrans" cxnId="{057A58C8-126E-421C-95BB-DE60C3DA0DE0}">
      <dgm:prSet/>
      <dgm:spPr/>
      <dgm:t>
        <a:bodyPr/>
        <a:lstStyle/>
        <a:p>
          <a:endParaRPr lang="en-GB"/>
        </a:p>
      </dgm:t>
    </dgm:pt>
    <dgm:pt modelId="{FCB91962-775E-436D-AF75-E2312E896421}">
      <dgm:prSet phldrT="[Text]"/>
      <dgm:spPr/>
      <dgm:t>
        <a:bodyPr/>
        <a:lstStyle/>
        <a:p>
          <a:pPr algn="ctr"/>
          <a:r>
            <a:rPr lang="en-GB" dirty="0"/>
            <a:t>Full text article screening </a:t>
          </a:r>
        </a:p>
        <a:p>
          <a:pPr algn="ctr"/>
          <a:r>
            <a:rPr lang="en-GB" b="1" dirty="0"/>
            <a:t>n=121</a:t>
          </a:r>
        </a:p>
      </dgm:t>
    </dgm:pt>
    <dgm:pt modelId="{E75BA1C0-73B2-4475-8761-8411CB5C0A3D}" type="parTrans" cxnId="{071CD757-98A6-4F33-B011-6325B1C8E9D8}">
      <dgm:prSet/>
      <dgm:spPr/>
      <dgm:t>
        <a:bodyPr/>
        <a:lstStyle/>
        <a:p>
          <a:endParaRPr lang="en-GB"/>
        </a:p>
      </dgm:t>
    </dgm:pt>
    <dgm:pt modelId="{FA19B210-EFAE-40C1-8222-8DCC23B255DC}" type="sibTrans" cxnId="{071CD757-98A6-4F33-B011-6325B1C8E9D8}">
      <dgm:prSet/>
      <dgm:spPr/>
      <dgm:t>
        <a:bodyPr/>
        <a:lstStyle/>
        <a:p>
          <a:endParaRPr lang="en-GB"/>
        </a:p>
      </dgm:t>
    </dgm:pt>
    <dgm:pt modelId="{A9E1EAC7-B6D0-4760-BC1B-6099A82D64BF}">
      <dgm:prSet phldrT="[Text]"/>
      <dgm:spPr/>
      <dgm:t>
        <a:bodyPr/>
        <a:lstStyle/>
        <a:p>
          <a:r>
            <a:rPr lang="en-GB" dirty="0"/>
            <a:t>Studies included in quantitative synthesis</a:t>
          </a:r>
        </a:p>
        <a:p>
          <a:r>
            <a:rPr lang="en-GB" b="1" dirty="0"/>
            <a:t>n=0 </a:t>
          </a:r>
        </a:p>
      </dgm:t>
    </dgm:pt>
    <dgm:pt modelId="{9F4E30A4-C10B-485D-8D66-0E567ABA3F0B}" type="parTrans" cxnId="{8D58902F-4571-42DB-89FE-BE90BF599D7D}">
      <dgm:prSet/>
      <dgm:spPr/>
      <dgm:t>
        <a:bodyPr/>
        <a:lstStyle/>
        <a:p>
          <a:endParaRPr lang="en-GB"/>
        </a:p>
      </dgm:t>
    </dgm:pt>
    <dgm:pt modelId="{AEC0CEF3-C344-40B8-89FF-61F7B5E0723F}" type="sibTrans" cxnId="{8D58902F-4571-42DB-89FE-BE90BF599D7D}">
      <dgm:prSet/>
      <dgm:spPr/>
      <dgm:t>
        <a:bodyPr/>
        <a:lstStyle/>
        <a:p>
          <a:endParaRPr lang="en-GB"/>
        </a:p>
      </dgm:t>
    </dgm:pt>
    <dgm:pt modelId="{89C6262B-D4A5-4E9F-968C-1558AD379856}" type="pres">
      <dgm:prSet presAssocID="{8316E2D3-1DC3-4A63-A082-368B16D8FF54}" presName="Name0" presStyleCnt="0">
        <dgm:presLayoutVars>
          <dgm:chMax val="7"/>
          <dgm:chPref val="5"/>
        </dgm:presLayoutVars>
      </dgm:prSet>
      <dgm:spPr/>
    </dgm:pt>
    <dgm:pt modelId="{2B5C4460-0FCA-4070-BE63-940103AAD1F2}" type="pres">
      <dgm:prSet presAssocID="{8316E2D3-1DC3-4A63-A082-368B16D8FF54}" presName="arrowNode" presStyleLbl="node1" presStyleIdx="0" presStyleCnt="1"/>
      <dgm:spPr/>
    </dgm:pt>
    <dgm:pt modelId="{ADA80E5D-87D7-4340-BE4C-4D003837670B}" type="pres">
      <dgm:prSet presAssocID="{4EA16474-65F0-4946-AEDC-1287C480AA6C}" presName="txNode1" presStyleLbl="revTx" presStyleIdx="0" presStyleCnt="4" custScaleY="173946" custLinFactNeighborX="35453" custLinFactNeighborY="-10098">
        <dgm:presLayoutVars>
          <dgm:bulletEnabled val="1"/>
        </dgm:presLayoutVars>
      </dgm:prSet>
      <dgm:spPr/>
    </dgm:pt>
    <dgm:pt modelId="{E88F66A3-4A5B-45A6-B68C-92F3B8FD38E2}" type="pres">
      <dgm:prSet presAssocID="{D5D1F2E7-AA34-4357-8F09-D33F8264657F}" presName="txNode2" presStyleLbl="revTx" presStyleIdx="1" presStyleCnt="4" custScaleY="149146" custLinFactNeighborX="-19220" custLinFactNeighborY="-11252">
        <dgm:presLayoutVars>
          <dgm:bulletEnabled val="1"/>
        </dgm:presLayoutVars>
      </dgm:prSet>
      <dgm:spPr/>
    </dgm:pt>
    <dgm:pt modelId="{9385D1B5-0D06-4943-9757-BF49B9550DC2}" type="pres">
      <dgm:prSet presAssocID="{2EE4A7CC-B8D2-4BD0-95AC-5A7257D7FD2B}" presName="dotNode2" presStyleCnt="0"/>
      <dgm:spPr/>
    </dgm:pt>
    <dgm:pt modelId="{1D1F6B39-4099-457F-B40B-53AFBAFAA4B7}" type="pres">
      <dgm:prSet presAssocID="{2EE4A7CC-B8D2-4BD0-95AC-5A7257D7FD2B}" presName="dotRepeatNode" presStyleLbl="fgShp" presStyleIdx="0" presStyleCnt="2"/>
      <dgm:spPr/>
    </dgm:pt>
    <dgm:pt modelId="{21E0CF74-B8BF-4B18-BD98-79A10E63C84F}" type="pres">
      <dgm:prSet presAssocID="{FCB91962-775E-436D-AF75-E2312E896421}" presName="txNode3" presStyleLbl="revTx" presStyleIdx="2" presStyleCnt="4" custScaleY="175869" custLinFactX="16169" custLinFactNeighborX="100000" custLinFactNeighborY="4439">
        <dgm:presLayoutVars>
          <dgm:bulletEnabled val="1"/>
        </dgm:presLayoutVars>
      </dgm:prSet>
      <dgm:spPr/>
    </dgm:pt>
    <dgm:pt modelId="{897F7F3F-BC18-49D2-9F04-8A58D5D158C2}" type="pres">
      <dgm:prSet presAssocID="{FA19B210-EFAE-40C1-8222-8DCC23B255DC}" presName="dotNode3" presStyleCnt="0"/>
      <dgm:spPr/>
    </dgm:pt>
    <dgm:pt modelId="{25951A3F-5428-499A-AB3E-B777C651F40A}" type="pres">
      <dgm:prSet presAssocID="{FA19B210-EFAE-40C1-8222-8DCC23B255DC}" presName="dotRepeatNode" presStyleLbl="fgShp" presStyleIdx="1" presStyleCnt="2"/>
      <dgm:spPr/>
    </dgm:pt>
    <dgm:pt modelId="{5935F36C-8F6F-4C5F-B11E-4145DAA3E92B}" type="pres">
      <dgm:prSet presAssocID="{A9E1EAC7-B6D0-4760-BC1B-6099A82D64BF}" presName="txNode4" presStyleLbl="revTx" presStyleIdx="3" presStyleCnt="4" custScaleX="156719" custScaleY="91013" custLinFactNeighborX="40" custLinFactNeighborY="24075">
        <dgm:presLayoutVars>
          <dgm:bulletEnabled val="1"/>
        </dgm:presLayoutVars>
      </dgm:prSet>
      <dgm:spPr/>
    </dgm:pt>
  </dgm:ptLst>
  <dgm:cxnLst>
    <dgm:cxn modelId="{CD8CCC1B-515F-4CA0-9ECC-2944D33B3A44}" type="presOf" srcId="{2EE4A7CC-B8D2-4BD0-95AC-5A7257D7FD2B}" destId="{1D1F6B39-4099-457F-B40B-53AFBAFAA4B7}" srcOrd="0" destOrd="0" presId="urn:microsoft.com/office/officeart/2009/3/layout/DescendingProcess"/>
    <dgm:cxn modelId="{9199782E-CA07-4F1F-A6D2-D506DD2DFEEB}" type="presOf" srcId="{4EA16474-65F0-4946-AEDC-1287C480AA6C}" destId="{ADA80E5D-87D7-4340-BE4C-4D003837670B}" srcOrd="0" destOrd="0" presId="urn:microsoft.com/office/officeart/2009/3/layout/DescendingProcess"/>
    <dgm:cxn modelId="{8D58902F-4571-42DB-89FE-BE90BF599D7D}" srcId="{8316E2D3-1DC3-4A63-A082-368B16D8FF54}" destId="{A9E1EAC7-B6D0-4760-BC1B-6099A82D64BF}" srcOrd="3" destOrd="0" parTransId="{9F4E30A4-C10B-485D-8D66-0E567ABA3F0B}" sibTransId="{AEC0CEF3-C344-40B8-89FF-61F7B5E0723F}"/>
    <dgm:cxn modelId="{F4D5C265-2BDC-4D3C-9717-2B178DCDCC4C}" type="presOf" srcId="{FA19B210-EFAE-40C1-8222-8DCC23B255DC}" destId="{25951A3F-5428-499A-AB3E-B777C651F40A}" srcOrd="0" destOrd="0" presId="urn:microsoft.com/office/officeart/2009/3/layout/DescendingProcess"/>
    <dgm:cxn modelId="{071CD757-98A6-4F33-B011-6325B1C8E9D8}" srcId="{8316E2D3-1DC3-4A63-A082-368B16D8FF54}" destId="{FCB91962-775E-436D-AF75-E2312E896421}" srcOrd="2" destOrd="0" parTransId="{E75BA1C0-73B2-4475-8761-8411CB5C0A3D}" sibTransId="{FA19B210-EFAE-40C1-8222-8DCC23B255DC}"/>
    <dgm:cxn modelId="{D7DD918E-F265-43A6-B7C3-3F3389F6F5A9}" type="presOf" srcId="{FCB91962-775E-436D-AF75-E2312E896421}" destId="{21E0CF74-B8BF-4B18-BD98-79A10E63C84F}" srcOrd="0" destOrd="0" presId="urn:microsoft.com/office/officeart/2009/3/layout/DescendingProcess"/>
    <dgm:cxn modelId="{E61B228F-5AB8-4D0E-AB5C-3201590B3D85}" type="presOf" srcId="{8316E2D3-1DC3-4A63-A082-368B16D8FF54}" destId="{89C6262B-D4A5-4E9F-968C-1558AD379856}" srcOrd="0" destOrd="0" presId="urn:microsoft.com/office/officeart/2009/3/layout/DescendingProcess"/>
    <dgm:cxn modelId="{03FD5BBA-2784-4B25-B6DE-6D8FE83D9CFA}" type="presOf" srcId="{A9E1EAC7-B6D0-4760-BC1B-6099A82D64BF}" destId="{5935F36C-8F6F-4C5F-B11E-4145DAA3E92B}" srcOrd="0" destOrd="0" presId="urn:microsoft.com/office/officeart/2009/3/layout/DescendingProcess"/>
    <dgm:cxn modelId="{DC76D3C3-F67A-4031-A86B-30081B14CEB3}" type="presOf" srcId="{D5D1F2E7-AA34-4357-8F09-D33F8264657F}" destId="{E88F66A3-4A5B-45A6-B68C-92F3B8FD38E2}" srcOrd="0" destOrd="0" presId="urn:microsoft.com/office/officeart/2009/3/layout/DescendingProcess"/>
    <dgm:cxn modelId="{057A58C8-126E-421C-95BB-DE60C3DA0DE0}" srcId="{8316E2D3-1DC3-4A63-A082-368B16D8FF54}" destId="{D5D1F2E7-AA34-4357-8F09-D33F8264657F}" srcOrd="1" destOrd="0" parTransId="{12C43A19-4D24-4EFD-A4FD-E7A3FC5E2542}" sibTransId="{2EE4A7CC-B8D2-4BD0-95AC-5A7257D7FD2B}"/>
    <dgm:cxn modelId="{FDA0B4D3-7ABD-4360-B9BC-BCCC2B1F5BA7}" srcId="{8316E2D3-1DC3-4A63-A082-368B16D8FF54}" destId="{4EA16474-65F0-4946-AEDC-1287C480AA6C}" srcOrd="0" destOrd="0" parTransId="{DCB24252-52CA-44C5-B2D1-DC40DA7DE972}" sibTransId="{4599E577-4FBC-40E5-9BA6-F8F5C8C2B404}"/>
    <dgm:cxn modelId="{5FE8764F-CE43-4AFE-9FAE-D4651389B9B2}" type="presParOf" srcId="{89C6262B-D4A5-4E9F-968C-1558AD379856}" destId="{2B5C4460-0FCA-4070-BE63-940103AAD1F2}" srcOrd="0" destOrd="0" presId="urn:microsoft.com/office/officeart/2009/3/layout/DescendingProcess"/>
    <dgm:cxn modelId="{B9CABC36-141F-49A3-94A5-AE2588CF92B3}" type="presParOf" srcId="{89C6262B-D4A5-4E9F-968C-1558AD379856}" destId="{ADA80E5D-87D7-4340-BE4C-4D003837670B}" srcOrd="1" destOrd="0" presId="urn:microsoft.com/office/officeart/2009/3/layout/DescendingProcess"/>
    <dgm:cxn modelId="{2827F59F-99DF-4290-8D44-094C87643F5D}" type="presParOf" srcId="{89C6262B-D4A5-4E9F-968C-1558AD379856}" destId="{E88F66A3-4A5B-45A6-B68C-92F3B8FD38E2}" srcOrd="2" destOrd="0" presId="urn:microsoft.com/office/officeart/2009/3/layout/DescendingProcess"/>
    <dgm:cxn modelId="{92B44DA9-6D72-4C92-86E6-8296641923BE}" type="presParOf" srcId="{89C6262B-D4A5-4E9F-968C-1558AD379856}" destId="{9385D1B5-0D06-4943-9757-BF49B9550DC2}" srcOrd="3" destOrd="0" presId="urn:microsoft.com/office/officeart/2009/3/layout/DescendingProcess"/>
    <dgm:cxn modelId="{D5C483F1-5E8F-4A75-8975-E8D9B2AA1FC0}" type="presParOf" srcId="{9385D1B5-0D06-4943-9757-BF49B9550DC2}" destId="{1D1F6B39-4099-457F-B40B-53AFBAFAA4B7}" srcOrd="0" destOrd="0" presId="urn:microsoft.com/office/officeart/2009/3/layout/DescendingProcess"/>
    <dgm:cxn modelId="{3F0417EE-E5D2-49EC-8C26-EEB1C7073E0F}" type="presParOf" srcId="{89C6262B-D4A5-4E9F-968C-1558AD379856}" destId="{21E0CF74-B8BF-4B18-BD98-79A10E63C84F}" srcOrd="4" destOrd="0" presId="urn:microsoft.com/office/officeart/2009/3/layout/DescendingProcess"/>
    <dgm:cxn modelId="{A4A63CC7-E430-431D-97D4-5202EAAA211C}" type="presParOf" srcId="{89C6262B-D4A5-4E9F-968C-1558AD379856}" destId="{897F7F3F-BC18-49D2-9F04-8A58D5D158C2}" srcOrd="5" destOrd="0" presId="urn:microsoft.com/office/officeart/2009/3/layout/DescendingProcess"/>
    <dgm:cxn modelId="{2EA6278C-598D-4A49-AD43-8B837225BF22}" type="presParOf" srcId="{897F7F3F-BC18-49D2-9F04-8A58D5D158C2}" destId="{25951A3F-5428-499A-AB3E-B777C651F40A}" srcOrd="0" destOrd="0" presId="urn:microsoft.com/office/officeart/2009/3/layout/DescendingProcess"/>
    <dgm:cxn modelId="{436520FC-B686-4AB7-8395-8B7FF5A0776D}" type="presParOf" srcId="{89C6262B-D4A5-4E9F-968C-1558AD379856}" destId="{5935F36C-8F6F-4C5F-B11E-4145DAA3E92B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C4460-0FCA-4070-BE63-940103AAD1F2}">
      <dsp:nvSpPr>
        <dsp:cNvPr id="0" name=""/>
        <dsp:cNvSpPr/>
      </dsp:nvSpPr>
      <dsp:spPr>
        <a:xfrm rot="4396374">
          <a:off x="2882263" y="1284210"/>
          <a:ext cx="4850173" cy="3382390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1F6B39-4099-457F-B40B-53AFBAFAA4B7}">
      <dsp:nvSpPr>
        <dsp:cNvPr id="0" name=""/>
        <dsp:cNvSpPr/>
      </dsp:nvSpPr>
      <dsp:spPr>
        <a:xfrm>
          <a:off x="4906193" y="1876438"/>
          <a:ext cx="122482" cy="122482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951A3F-5428-499A-AB3E-B777C651F40A}">
      <dsp:nvSpPr>
        <dsp:cNvPr id="0" name=""/>
        <dsp:cNvSpPr/>
      </dsp:nvSpPr>
      <dsp:spPr>
        <a:xfrm>
          <a:off x="5972910" y="2916412"/>
          <a:ext cx="122482" cy="122482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A80E5D-87D7-4340-BE4C-4D003837670B}">
      <dsp:nvSpPr>
        <dsp:cNvPr id="0" name=""/>
        <dsp:cNvSpPr/>
      </dsp:nvSpPr>
      <dsp:spPr>
        <a:xfrm>
          <a:off x="3367828" y="-166184"/>
          <a:ext cx="2286706" cy="156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b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Initial database searching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/>
            <a:t>n=3173</a:t>
          </a:r>
        </a:p>
      </dsp:txBody>
      <dsp:txXfrm>
        <a:off x="3367828" y="-166184"/>
        <a:ext cx="2286706" cy="1563689"/>
      </dsp:txXfrm>
    </dsp:sp>
    <dsp:sp modelId="{E88F66A3-4A5B-45A6-B68C-92F3B8FD38E2}">
      <dsp:nvSpPr>
        <dsp:cNvPr id="0" name=""/>
        <dsp:cNvSpPr/>
      </dsp:nvSpPr>
      <dsp:spPr>
        <a:xfrm>
          <a:off x="4979658" y="1166155"/>
          <a:ext cx="3151946" cy="1340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Title and abstract screening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n=3051</a:t>
          </a:r>
        </a:p>
      </dsp:txBody>
      <dsp:txXfrm>
        <a:off x="4979658" y="1166155"/>
        <a:ext cx="3151946" cy="1340749"/>
      </dsp:txXfrm>
    </dsp:sp>
    <dsp:sp modelId="{21E0CF74-B8BF-4B18-BD98-79A10E63C84F}">
      <dsp:nvSpPr>
        <dsp:cNvPr id="0" name=""/>
        <dsp:cNvSpPr/>
      </dsp:nvSpPr>
      <dsp:spPr>
        <a:xfrm>
          <a:off x="6146911" y="2227069"/>
          <a:ext cx="3090143" cy="1580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Full text article screening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n=121</a:t>
          </a:r>
        </a:p>
      </dsp:txBody>
      <dsp:txXfrm>
        <a:off x="6146911" y="2227069"/>
        <a:ext cx="3090143" cy="1580975"/>
      </dsp:txXfrm>
    </dsp:sp>
    <dsp:sp modelId="{5935F36C-8F6F-4C5F-B11E-4145DAA3E92B}">
      <dsp:nvSpPr>
        <dsp:cNvPr id="0" name=""/>
        <dsp:cNvSpPr/>
      </dsp:nvSpPr>
      <dsp:spPr>
        <a:xfrm>
          <a:off x="4772152" y="4926071"/>
          <a:ext cx="4842842" cy="818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Studies included in quantitative synthesis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n=0 </a:t>
          </a:r>
        </a:p>
      </dsp:txBody>
      <dsp:txXfrm>
        <a:off x="4772152" y="4926071"/>
        <a:ext cx="4842842" cy="818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0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53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62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2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1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2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31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26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11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64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70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2FC5F-E9D3-4996-AAD9-483B0E3706C0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131BC-37A0-4B3F-B3F3-59FEE3AB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7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mailto:z.papadatou1@rgu.ac.uk" TargetMode="External"/><Relationship Id="rId11" Type="http://schemas.microsoft.com/office/2007/relationships/diagramDrawing" Target="../diagrams/drawing1.xml"/><Relationship Id="rId5" Type="http://schemas.openxmlformats.org/officeDocument/2006/relationships/hyperlink" Target="https://www.hse.gov.uk/statistics/assets/docs/skin.pdf" TargetMode="External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0661" y="36790464"/>
            <a:ext cx="30057709" cy="4265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-35719" y="3479258"/>
            <a:ext cx="30275213" cy="29246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347" y="40738849"/>
            <a:ext cx="9167814" cy="227065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2348"/>
            <a:ext cx="30275213" cy="4311872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420813" y="862781"/>
            <a:ext cx="23503961" cy="257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AU" sz="7200" b="1" dirty="0">
                <a:latin typeface="Arial" panose="020B0604020202020204" pitchFamily="34" charset="0"/>
                <a:cs typeface="Arial" panose="020B0604020202020204" pitchFamily="34" charset="0"/>
              </a:rPr>
              <a:t>Exploring Occupational Irritant Hand Dermatitis amongst healthcare workers in NHS Grampian</a:t>
            </a:r>
            <a:endParaRPr lang="en-GB" dirty="0">
              <a:solidFill>
                <a:schemeClr val="bg1"/>
              </a:solidFill>
              <a:latin typeface="Gordon" panose="020B0606030202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4134" y="446115"/>
            <a:ext cx="3607018" cy="359750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60981" y="6980724"/>
            <a:ext cx="520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420813" y="4602180"/>
            <a:ext cx="27362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5607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5607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5607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5607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Zoi Papadatou</a:t>
            </a:r>
            <a:r>
              <a:rPr lang="en-AU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Hector Williams</a:t>
            </a:r>
            <a:r>
              <a:rPr lang="en-GB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Kay Cooper </a:t>
            </a:r>
            <a:r>
              <a:rPr lang="en-AU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altLang="en-US" sz="3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44783" y="8919083"/>
            <a:ext cx="15373588" cy="8198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360981" y="7863595"/>
            <a:ext cx="13247770" cy="2225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Occupational Irritant Hand Dermatitis (OIHD) is emerging as an important risk caused by or made worse by work. OIHD can be responsible for significant and long-term health issues and can impact on the individual’s employment. Healthcare workers are amongst the occupations with the highest incidence rates of OIHD (Gimenez-</a:t>
            </a:r>
            <a:r>
              <a:rPr lang="en-GB" sz="20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Arnau</a:t>
            </a: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0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Skudlik</a:t>
            </a: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2021). 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6200"/>
              </a:lnSpc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7013" y="9500063"/>
            <a:ext cx="520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30660" y="10421914"/>
            <a:ext cx="11558042" cy="648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three studies made a standalone contribution towards: 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understanding the prevalence and incidence of OIHD on a local and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 level by conducting a retrospective review of the available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databases,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ii) identifying, appraising and synthesising the best available evidence on the effectiveness of interventions to prevent OIHD by conducting a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systematic review of the world-wide literature and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iii) collecting information on the distribution and determinants of OIHD in a sample of NHS Grampian HCWs by analysing and discussing their views, experiences and perceptions.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5052" y="37415979"/>
            <a:ext cx="27398662" cy="3557299"/>
          </a:xfrm>
          <a:prstGeom prst="rect">
            <a:avLst/>
          </a:prstGeom>
          <a:noFill/>
          <a:ln w="76200" cmpd="sng">
            <a:noFill/>
          </a:ln>
        </p:spPr>
        <p:txBody>
          <a:bodyPr wrap="square" lIns="153425" tIns="153425" rIns="153425" bIns="153425" rtlCol="0">
            <a:noAutofit/>
          </a:bodyPr>
          <a:lstStyle/>
          <a:p>
            <a:pPr marL="514350" indent="-514350">
              <a:buAutoNum type="arabicPeriod"/>
            </a:pPr>
            <a:r>
              <a:rPr lang="en-GB" sz="3200" b="1" dirty="0"/>
              <a:t>HEALTH AND SAFETY EXECUTIVE (HSE</a:t>
            </a:r>
            <a:r>
              <a:rPr lang="en-GB" sz="3200" b="1"/>
              <a:t>), 2023. </a:t>
            </a:r>
            <a:r>
              <a:rPr lang="en-GB" sz="3200" b="1" dirty="0"/>
              <a:t>Work-related skin disease statistics, 2023. </a:t>
            </a:r>
            <a:r>
              <a:rPr lang="en-GB" sz="3200" b="1" dirty="0">
                <a:hlinkClick r:id="rId5"/>
              </a:rPr>
              <a:t>https://www.hse.gov.uk/statistics/assets/docs/skin.pdf</a:t>
            </a:r>
            <a:r>
              <a:rPr lang="en-GB" sz="3200" b="1" dirty="0"/>
              <a:t>  [Accessed 01/07/2024].</a:t>
            </a:r>
          </a:p>
          <a:p>
            <a:pPr marL="514350" indent="-514350">
              <a:buAutoNum type="arabicPeriod"/>
            </a:pPr>
            <a:r>
              <a:rPr lang="en-GB" sz="3200" b="1" dirty="0"/>
              <a:t>PAPADATOU, Z., WILLIAMS, H. and COOPER, K., 2018. Effectiveness of interventions for preventing occupational irritant hand dermatitis: a quantitative systematic review. The JBI Database of Systematic Reviews and Implementation Reports, 16(6), pp. 1398-1417.</a:t>
            </a:r>
          </a:p>
          <a:p>
            <a:r>
              <a:rPr lang="en-GB" sz="3200" b="1" dirty="0"/>
              <a:t>3. GIMENEZ-ARNAU and SKUDLIK, 2021. Occupational contact dermatitis: health personnel. Contact Dermatitis, pp.483-497.</a:t>
            </a:r>
          </a:p>
          <a:p>
            <a:r>
              <a:rPr lang="en-GB" sz="3200" b="1" dirty="0"/>
              <a:t>4. SCHUTTE, M.G., et al., 2023. Work‐related and personal risk factors for occupational contact dermatitis: A systematic review of the literature with meta‐analysis. Contact Dermatitis, 88(3), pp.171-187.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6843" y="36796393"/>
            <a:ext cx="5209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1382631" y="5363892"/>
            <a:ext cx="273986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56075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5607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5607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5607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5607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1. School of Nursing Midwifery and Paramedic Practice, Robert Gordon University, Aberdeen Scotland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2. School of Health Sciences, Robert Gordon University, Aberdeen, Scotland</a:t>
            </a:r>
            <a:endParaRPr lang="en-GB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64175" y="32293556"/>
            <a:ext cx="6914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74940" y="33197725"/>
            <a:ext cx="208948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l" rtl="0">
              <a:buFont typeface="Symbol" panose="05050102010706020507" pitchFamily="18" charset="2"/>
              <a:buChar char="·"/>
            </a:pPr>
            <a:r>
              <a:rPr lang="en-GB" sz="3200" b="0" i="0" u="none" strike="noStrike" baseline="0" dirty="0"/>
              <a:t> To better understand the identified behaviours and to develop an intervention based upon effective principles of behaviour change.</a:t>
            </a:r>
          </a:p>
          <a:p>
            <a:pPr marR="0" algn="l" rtl="0"/>
            <a:endParaRPr lang="en-GB" sz="3200" b="0" i="0" u="none" strike="noStrike" kern="100" baseline="0" dirty="0"/>
          </a:p>
          <a:p>
            <a:pPr marR="0" algn="l" rtl="0">
              <a:buFont typeface="Symbol" panose="05050102010706020507" pitchFamily="18" charset="2"/>
              <a:buChar char="·"/>
            </a:pPr>
            <a:r>
              <a:rPr lang="en-GB" sz="3200" b="0" i="0" u="none" strike="noStrike" kern="100" baseline="0" dirty="0"/>
              <a:t> To determine the effectiveness of an educational intervention for the prevention of OIHD amongst wet workers in healthcare.</a:t>
            </a:r>
          </a:p>
          <a:p>
            <a:pPr marR="0" algn="l" rtl="0"/>
            <a:endParaRPr lang="en-GB" sz="3200" b="0" i="0" u="none" strike="noStrike" kern="100" baseline="0" dirty="0"/>
          </a:p>
          <a:p>
            <a:pPr marR="0" algn="l" rtl="0">
              <a:buFont typeface="Symbol" panose="05050102010706020507" pitchFamily="18" charset="2"/>
              <a:buChar char="·"/>
            </a:pPr>
            <a:r>
              <a:rPr lang="en-GB" sz="3200" b="0" i="0" u="none" strike="noStrike" kern="100" baseline="0" dirty="0"/>
              <a:t> To conduct a pilot study using the above findings to test the feasibility of the proposed intervention.</a:t>
            </a:r>
            <a:endParaRPr lang="en-GB" sz="3200" dirty="0"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4871" y="32327533"/>
            <a:ext cx="385011" cy="4427620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1267294" y="32451251"/>
            <a:ext cx="742225" cy="653438"/>
          </a:xfrm>
          <a:prstGeom prst="chevron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EFDF36-C1AA-4813-A143-01B767282A1B}"/>
              </a:ext>
            </a:extLst>
          </p:cNvPr>
          <p:cNvSpPr txBox="1"/>
          <p:nvPr/>
        </p:nvSpPr>
        <p:spPr>
          <a:xfrm>
            <a:off x="671372" y="41325666"/>
            <a:ext cx="7555315" cy="2956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Contact Details:  </a:t>
            </a:r>
            <a:r>
              <a:rPr lang="en-GB" sz="2400" dirty="0"/>
              <a:t>Dr Zoi Papadatou</a:t>
            </a:r>
          </a:p>
          <a:p>
            <a:r>
              <a:rPr lang="en-GB" sz="2400" dirty="0">
                <a:hlinkClick r:id="rId6"/>
              </a:rPr>
              <a:t>z.papadatou1@rgu.ac.uk</a:t>
            </a:r>
            <a:r>
              <a:rPr lang="en-GB" sz="2400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DC044F-46AA-5BED-BFF8-767EF89DD59B}"/>
              </a:ext>
            </a:extLst>
          </p:cNvPr>
          <p:cNvSpPr txBox="1"/>
          <p:nvPr/>
        </p:nvSpPr>
        <p:spPr>
          <a:xfrm>
            <a:off x="15391155" y="6849530"/>
            <a:ext cx="520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3D6D7-6026-C4AF-BECC-5B5FF9A92288}"/>
              </a:ext>
            </a:extLst>
          </p:cNvPr>
          <p:cNvSpPr/>
          <p:nvPr/>
        </p:nvSpPr>
        <p:spPr>
          <a:xfrm>
            <a:off x="15387724" y="7768281"/>
            <a:ext cx="13247770" cy="1793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principle aim of this Doctoral research study was to explore OIHD amongst healthcare workers (HCWs) in NHS Grampian, Scotland. In order to provide a broad overview of the subject matter, this research used a three-study approach to explore, appraise and assess OIHD amongst HCWs. 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B0C0DD-54E4-5456-42D3-3DAE225AFD52}"/>
              </a:ext>
            </a:extLst>
          </p:cNvPr>
          <p:cNvSpPr txBox="1"/>
          <p:nvPr/>
        </p:nvSpPr>
        <p:spPr>
          <a:xfrm>
            <a:off x="15391155" y="9266184"/>
            <a:ext cx="520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92076C-0A4A-C541-D481-C1472C879E3C}"/>
              </a:ext>
            </a:extLst>
          </p:cNvPr>
          <p:cNvSpPr/>
          <p:nvPr/>
        </p:nvSpPr>
        <p:spPr>
          <a:xfrm>
            <a:off x="13066295" y="17063604"/>
            <a:ext cx="17173200" cy="15078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200"/>
              </a:lnSpc>
            </a:pPr>
            <a:endParaRPr lang="en-AU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061F62-BAB1-B6C4-0E72-F960A1D6C328}"/>
              </a:ext>
            </a:extLst>
          </p:cNvPr>
          <p:cNvSpPr/>
          <p:nvPr/>
        </p:nvSpPr>
        <p:spPr>
          <a:xfrm>
            <a:off x="-35719" y="16984597"/>
            <a:ext cx="30275213" cy="132920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2B9E0-E849-3C40-DB59-E6EF147BB518}"/>
              </a:ext>
            </a:extLst>
          </p:cNvPr>
          <p:cNvSpPr txBox="1"/>
          <p:nvPr/>
        </p:nvSpPr>
        <p:spPr>
          <a:xfrm>
            <a:off x="526456" y="22211627"/>
            <a:ext cx="520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II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18AA32-9748-8D2B-DCE8-393321900372}"/>
              </a:ext>
            </a:extLst>
          </p:cNvPr>
          <p:cNvSpPr txBox="1"/>
          <p:nvPr/>
        </p:nvSpPr>
        <p:spPr>
          <a:xfrm>
            <a:off x="671372" y="17147376"/>
            <a:ext cx="5795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7D642B-2FD7-CC14-1808-37FAF394B394}"/>
              </a:ext>
            </a:extLst>
          </p:cNvPr>
          <p:cNvSpPr txBox="1"/>
          <p:nvPr/>
        </p:nvSpPr>
        <p:spPr>
          <a:xfrm>
            <a:off x="13858533" y="17198673"/>
            <a:ext cx="5795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781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III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5638F0-AD32-BF32-9B8B-B0693215ABB5}"/>
              </a:ext>
            </a:extLst>
          </p:cNvPr>
          <p:cNvSpPr/>
          <p:nvPr/>
        </p:nvSpPr>
        <p:spPr>
          <a:xfrm>
            <a:off x="151348" y="17987559"/>
            <a:ext cx="12914947" cy="5114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GB" sz="2800" dirty="0"/>
              <a:t>The </a:t>
            </a:r>
            <a:r>
              <a:rPr lang="en-GB" sz="2800" b="1" dirty="0"/>
              <a:t>key findings </a:t>
            </a:r>
            <a:r>
              <a:rPr lang="en-GB" sz="2800" dirty="0"/>
              <a:t>outlined that the numbers of wet workers in healthcare locally affected by OIHD accounted for </a:t>
            </a:r>
            <a:r>
              <a:rPr lang="en-GB" sz="2800" b="1" dirty="0"/>
              <a:t>higher incidence percentages</a:t>
            </a:r>
            <a:r>
              <a:rPr lang="en-GB" sz="2800" dirty="0"/>
              <a:t> (35%)</a:t>
            </a:r>
            <a:r>
              <a:rPr lang="en-GB" sz="2800" b="1" dirty="0"/>
              <a:t> </a:t>
            </a:r>
            <a:r>
              <a:rPr lang="en-GB" sz="2800" dirty="0"/>
              <a:t>between 2020-22 than during 2010-19 (21%). The estimated numbers of new cases as reported in HSE’s 2023 annual report has reduced steadily during the period 2018/19-2022/23 (HSE 2023). The </a:t>
            </a:r>
            <a:r>
              <a:rPr lang="en-GB" sz="2800" b="1" dirty="0"/>
              <a:t>coronavirus pandemic has impacted recent trends</a:t>
            </a:r>
            <a:r>
              <a:rPr lang="en-GB" sz="2800" dirty="0"/>
              <a:t>, and this should be considered when comparing across time periods the estimated rate of annual new cases (HSE 2023). </a:t>
            </a:r>
          </a:p>
          <a:p>
            <a:pPr marL="0" indent="0" algn="just">
              <a:buNone/>
            </a:pPr>
            <a:r>
              <a:rPr lang="en-GB" sz="2800" dirty="0"/>
              <a:t>Other contributory factors to this discrepancy between reported cases locally and nationally are: adherence to </a:t>
            </a:r>
            <a:r>
              <a:rPr lang="en-GB" sz="2800" b="1" dirty="0"/>
              <a:t>different reporting routes</a:t>
            </a:r>
            <a:r>
              <a:rPr lang="en-GB" sz="2800" dirty="0"/>
              <a:t>, use of </a:t>
            </a:r>
            <a:r>
              <a:rPr lang="en-GB" sz="2800" b="1" dirty="0"/>
              <a:t>different reporting criteria </a:t>
            </a:r>
            <a:r>
              <a:rPr lang="en-GB" sz="2800" dirty="0"/>
              <a:t>and </a:t>
            </a:r>
            <a:r>
              <a:rPr lang="en-GB" sz="2800" b="1" dirty="0"/>
              <a:t>effective management of skin disease</a:t>
            </a:r>
            <a:r>
              <a:rPr lang="en-GB" sz="2800" dirty="0"/>
              <a:t>.</a:t>
            </a:r>
          </a:p>
          <a:p>
            <a:pPr algn="just">
              <a:lnSpc>
                <a:spcPts val="6200"/>
              </a:lnSpc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62F9C4-7FBD-CD7B-F1C5-E4D81F8FA51E}"/>
              </a:ext>
            </a:extLst>
          </p:cNvPr>
          <p:cNvSpPr/>
          <p:nvPr/>
        </p:nvSpPr>
        <p:spPr>
          <a:xfrm>
            <a:off x="456592" y="23042624"/>
            <a:ext cx="12914947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A three-step search strategy aimed to find both published and unpublished studies to determine the effectiveness of interventions in OIHD. </a:t>
            </a:r>
            <a:r>
              <a:rPr lang="en-AU" sz="28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No studies </a:t>
            </a:r>
            <a:r>
              <a:rPr lang="en-AU" sz="2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were located that fulfilled the inclusion criteria for this review. Studies were excluded due to:</a:t>
            </a:r>
          </a:p>
          <a:p>
            <a:r>
              <a:rPr lang="en-AU" sz="2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AU" sz="2800" b="1" dirty="0" err="1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AU" sz="28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  <a:r>
              <a:rPr lang="en-AU" sz="2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populations not meeting </a:t>
            </a:r>
            <a:r>
              <a:rPr lang="en-AU" sz="2800" dirty="0">
                <a:ea typeface="Verdana" panose="020B0604030504040204" pitchFamily="34" charset="0"/>
                <a:cs typeface="Arial" panose="020B0604020202020204" pitchFamily="34" charset="0"/>
              </a:rPr>
              <a:t>wet workers definition criteria</a:t>
            </a:r>
            <a:r>
              <a:rPr lang="en-AU" sz="2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, and/or</a:t>
            </a:r>
          </a:p>
          <a:p>
            <a:pPr marL="0" indent="0">
              <a:buFont typeface="Arial"/>
              <a:buNone/>
            </a:pPr>
            <a:r>
              <a:rPr lang="en-AU" sz="28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ii)</a:t>
            </a:r>
            <a:r>
              <a:rPr lang="en-AU" sz="2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pre-existing skin conditions within samples resulting in studies not testing primary prevention. </a:t>
            </a: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AU" sz="28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AU" sz="2800" dirty="0">
                <a:ea typeface="Verdana" panose="020B0604030504040204" pitchFamily="34" charset="0"/>
                <a:cs typeface="Arial" panose="020B0604020202020204" pitchFamily="34" charset="0"/>
              </a:rPr>
              <a:t>There is currently </a:t>
            </a:r>
            <a:r>
              <a:rPr lang="en-AU" sz="2800" b="1" dirty="0">
                <a:ea typeface="Verdana" panose="020B0604030504040204" pitchFamily="34" charset="0"/>
                <a:cs typeface="Arial" panose="020B0604020202020204" pitchFamily="34" charset="0"/>
              </a:rPr>
              <a:t>no evidence available to determine the effectiveness of interventions </a:t>
            </a:r>
            <a:r>
              <a:rPr lang="en-AU" sz="2800" dirty="0">
                <a:ea typeface="Verdana" panose="020B0604030504040204" pitchFamily="34" charset="0"/>
                <a:cs typeface="Arial" panose="020B0604020202020204" pitchFamily="34" charset="0"/>
              </a:rPr>
              <a:t>for primary prevention of OIHD (Papadatou, Williams and Cooper 2018).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8" name="Diagram 37">
            <a:extLst>
              <a:ext uri="{FF2B5EF4-FFF2-40B4-BE49-F238E27FC236}">
                <a16:creationId xmlns:a16="http://schemas.microsoft.com/office/drawing/2014/main" id="{E024DF1E-37BD-B00F-335D-DAECEB665E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993783"/>
              </p:ext>
            </p:extLst>
          </p:nvPr>
        </p:nvGraphicFramePr>
        <p:xfrm>
          <a:off x="478866" y="25323145"/>
          <a:ext cx="12170881" cy="5618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9" name="Rectangle 38">
            <a:extLst>
              <a:ext uri="{FF2B5EF4-FFF2-40B4-BE49-F238E27FC236}">
                <a16:creationId xmlns:a16="http://schemas.microsoft.com/office/drawing/2014/main" id="{FA66002E-6B7F-145E-AB98-42FB917D27F7}"/>
              </a:ext>
            </a:extLst>
          </p:cNvPr>
          <p:cNvSpPr/>
          <p:nvPr/>
        </p:nvSpPr>
        <p:spPr>
          <a:xfrm>
            <a:off x="13187160" y="18008882"/>
            <a:ext cx="16550640" cy="15701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Questionnaire findings:</a:t>
            </a:r>
          </a:p>
          <a:p>
            <a:endParaRPr lang="en-GB" sz="3200" b="1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i="1" dirty="0"/>
              <a:t>Wet work, hand hygiene products as well as use of PPE (particularly rubber gloves) were </a:t>
            </a:r>
            <a:r>
              <a:rPr lang="en-GB" sz="3200" b="1" i="1" dirty="0"/>
              <a:t>risk factors </a:t>
            </a:r>
            <a:r>
              <a:rPr lang="en-GB" sz="3200" i="1" dirty="0"/>
              <a:t>for both the development and/or exacerbation of OIHD amongst HCWs.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i="1" dirty="0"/>
              <a:t>Strong </a:t>
            </a:r>
            <a:r>
              <a:rPr lang="en-GB" sz="3200" b="1" i="1" dirty="0"/>
              <a:t>association</a:t>
            </a:r>
            <a:r>
              <a:rPr lang="en-GB" sz="3200" i="1" dirty="0"/>
              <a:t> was found </a:t>
            </a:r>
            <a:r>
              <a:rPr lang="en-GB" sz="3200" b="1" i="1" dirty="0"/>
              <a:t>between OIHD and the development of atopic symptoms</a:t>
            </a:r>
            <a:r>
              <a:rPr lang="en-GB" sz="3200" i="1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i="1" dirty="0"/>
              <a:t>The findings highlighted the potential for </a:t>
            </a:r>
            <a:r>
              <a:rPr lang="en-GB" sz="3200" b="1" i="1" dirty="0"/>
              <a:t>severe and long-term impact on the health and well-being</a:t>
            </a:r>
            <a:r>
              <a:rPr lang="en-GB" sz="3200" i="1" dirty="0"/>
              <a:t> of the individual. </a:t>
            </a:r>
          </a:p>
          <a:p>
            <a:pPr marL="0" indent="0">
              <a:buNone/>
            </a:pPr>
            <a:endParaRPr lang="en-GB" sz="32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7030A0"/>
                </a:solidFill>
              </a:rPr>
              <a:t>Interview findings:</a:t>
            </a:r>
          </a:p>
          <a:p>
            <a:pPr marL="0" indent="0">
              <a:buNone/>
            </a:pPr>
            <a:endParaRPr lang="en-GB" sz="3200" b="1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i="1" dirty="0"/>
              <a:t>Skin health and care facilitators</a:t>
            </a:r>
            <a:r>
              <a:rPr lang="en-GB" sz="3200" i="1" dirty="0"/>
              <a:t>:</a:t>
            </a:r>
          </a:p>
          <a:p>
            <a:pPr marL="0" indent="0">
              <a:buNone/>
            </a:pPr>
            <a:r>
              <a:rPr lang="en-GB" sz="3200" dirty="0"/>
              <a:t>Hand hygiene/care products, teamwork and provision of supportive mechanisms at work for skin care. </a:t>
            </a:r>
          </a:p>
          <a:p>
            <a:pPr marL="0" indent="0">
              <a:buNone/>
            </a:pPr>
            <a:r>
              <a:rPr lang="en-GB" sz="3200" dirty="0"/>
              <a:t>Skin care self-awareness and adequate time to carry out skin care at work were amongst the most strongly voiced facilitators. </a:t>
            </a:r>
          </a:p>
          <a:p>
            <a:pPr marL="0" indent="0">
              <a:buNone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i="1" dirty="0"/>
              <a:t>Skin health and care inhibitors</a:t>
            </a:r>
            <a:r>
              <a:rPr lang="en-GB" sz="3200" i="1" dirty="0"/>
              <a:t>:</a:t>
            </a:r>
          </a:p>
          <a:p>
            <a:r>
              <a:rPr lang="en-GB" sz="3200" dirty="0"/>
              <a:t>Lack of support at work including lack of understanding from the patients.</a:t>
            </a:r>
          </a:p>
          <a:p>
            <a:r>
              <a:rPr lang="en-GB" sz="3200" dirty="0"/>
              <a:t>Work environment.</a:t>
            </a:r>
          </a:p>
          <a:p>
            <a:r>
              <a:rPr lang="en-GB" sz="3200" dirty="0"/>
              <a:t>Lack of  information/training/knowledge at work for skin care.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i="1" dirty="0"/>
              <a:t>Physical and mental effects of skin issues</a:t>
            </a:r>
            <a:r>
              <a:rPr lang="en-GB" sz="3200" i="1" dirty="0"/>
              <a:t>:</a:t>
            </a:r>
          </a:p>
          <a:p>
            <a:r>
              <a:rPr lang="en-GB" sz="3200" dirty="0"/>
              <a:t>Increased </a:t>
            </a:r>
            <a:r>
              <a:rPr lang="en-GB" sz="3200" b="1" dirty="0"/>
              <a:t>risk of infection</a:t>
            </a:r>
            <a:r>
              <a:rPr lang="en-GB" sz="3200" dirty="0"/>
              <a:t>, </a:t>
            </a:r>
            <a:r>
              <a:rPr lang="en-GB" sz="3200" b="1" dirty="0"/>
              <a:t>visual and sensory aspects</a:t>
            </a:r>
            <a:r>
              <a:rPr lang="en-GB" sz="3200" dirty="0"/>
              <a:t>, as well as </a:t>
            </a:r>
            <a:r>
              <a:rPr lang="en-GB" sz="3200" b="1" dirty="0"/>
              <a:t>quality of life outside work</a:t>
            </a:r>
            <a:r>
              <a:rPr lang="en-GB" sz="3200" dirty="0"/>
              <a:t>. </a:t>
            </a:r>
          </a:p>
          <a:p>
            <a:r>
              <a:rPr lang="en-GB" sz="3200" dirty="0"/>
              <a:t>A range of </a:t>
            </a:r>
            <a:r>
              <a:rPr lang="en-GB" sz="3200" b="1" dirty="0"/>
              <a:t>psychological issues </a:t>
            </a:r>
            <a:r>
              <a:rPr lang="en-GB" sz="3200" dirty="0"/>
              <a:t>were raised by the interviewees</a:t>
            </a:r>
          </a:p>
          <a:p>
            <a:r>
              <a:rPr lang="en-GB" sz="3200" dirty="0"/>
              <a:t>Specifically, feelings of </a:t>
            </a:r>
            <a:r>
              <a:rPr lang="en-GB" sz="3200" b="1" dirty="0"/>
              <a:t>embarrassment</a:t>
            </a:r>
            <a:r>
              <a:rPr lang="en-GB" sz="3200" dirty="0"/>
              <a:t>, being aware of how patients will perceive the HCWs (fitness for work), ‘</a:t>
            </a:r>
            <a:r>
              <a:rPr lang="en-GB" sz="3200" b="1" dirty="0"/>
              <a:t>not looking professional’ </a:t>
            </a:r>
            <a:r>
              <a:rPr lang="en-GB" sz="3200" dirty="0"/>
              <a:t>(to themselves, their colleagues and patients) and having </a:t>
            </a:r>
            <a:r>
              <a:rPr lang="en-GB" sz="3200" b="1" dirty="0"/>
              <a:t>distorted self-image </a:t>
            </a:r>
            <a:r>
              <a:rPr lang="en-GB" sz="3200" dirty="0"/>
              <a:t>about their skin (Schutte et al. 2023).</a:t>
            </a:r>
          </a:p>
          <a:p>
            <a:endParaRPr lang="en-GB" sz="3200" dirty="0"/>
          </a:p>
          <a:p>
            <a:endParaRPr lang="en-GB" sz="4000" i="1" dirty="0">
              <a:solidFill>
                <a:srgbClr val="7030A0"/>
              </a:solidFill>
            </a:endParaRPr>
          </a:p>
          <a:p>
            <a:pPr algn="just">
              <a:lnSpc>
                <a:spcPts val="6200"/>
              </a:lnSpc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F5FB5B4-08DD-E581-1318-45F2F112379F}"/>
              </a:ext>
            </a:extLst>
          </p:cNvPr>
          <p:cNvSpPr/>
          <p:nvPr/>
        </p:nvSpPr>
        <p:spPr>
          <a:xfrm>
            <a:off x="-1" y="32142264"/>
            <a:ext cx="30275213" cy="132920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C74B13F2-042B-9A6D-71FA-748C91FD24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516825" y="32732742"/>
            <a:ext cx="6346638" cy="370533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89456F9-2E33-A5B2-8059-9D6E04BEFA5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137606" y="10306779"/>
            <a:ext cx="11760802" cy="67149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5057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1A759D6-10E0-4534-A2EC-09D3DC67E462}">
  <we:reference id="wa104038830" version="1.0.0.3" store="en-GB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1050</TotalTime>
  <Words>969</Words>
  <Application>Microsoft Office PowerPoint</Application>
  <PresentationFormat>Custom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Gordon</vt:lpstr>
      <vt:lpstr>Symbol</vt:lpstr>
      <vt:lpstr>Verdana</vt:lpstr>
      <vt:lpstr>Office Theme</vt:lpstr>
      <vt:lpstr>PowerPoint Presentation</vt:lpstr>
    </vt:vector>
  </TitlesOfParts>
  <Company>Robert Gordon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 Oza (snm)</dc:creator>
  <cp:lastModifiedBy>Leah Morrison (lib)</cp:lastModifiedBy>
  <cp:revision>51</cp:revision>
  <dcterms:created xsi:type="dcterms:W3CDTF">2018-02-08T09:47:26Z</dcterms:created>
  <dcterms:modified xsi:type="dcterms:W3CDTF">2024-10-08T14:35:29Z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36528326-8C3C-4230-A291-ABE32AAF11CF</vt:lpwstr>
  </property>
  <property fmtid="{D5CDD505-2E9C-101B-9397-08002B2CF9AE}" pid="3" name="ArticulatePath">
    <vt:lpwstr>Presentation1</vt:lpwstr>
  </property>
</Properties>
</file>