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7"/>
  </p:notesMasterIdLst>
  <p:handoutMasterIdLst>
    <p:handoutMasterId r:id="rId28"/>
  </p:handoutMasterIdLst>
  <p:sldIdLst>
    <p:sldId id="393" r:id="rId5"/>
    <p:sldId id="388" r:id="rId6"/>
    <p:sldId id="390" r:id="rId7"/>
    <p:sldId id="425" r:id="rId8"/>
    <p:sldId id="411" r:id="rId9"/>
    <p:sldId id="413" r:id="rId10"/>
    <p:sldId id="415" r:id="rId11"/>
    <p:sldId id="426" r:id="rId12"/>
    <p:sldId id="391" r:id="rId13"/>
    <p:sldId id="392" r:id="rId14"/>
    <p:sldId id="396" r:id="rId15"/>
    <p:sldId id="427" r:id="rId16"/>
    <p:sldId id="398" r:id="rId17"/>
    <p:sldId id="414" r:id="rId18"/>
    <p:sldId id="423" r:id="rId19"/>
    <p:sldId id="404" r:id="rId20"/>
    <p:sldId id="410" r:id="rId21"/>
    <p:sldId id="422" r:id="rId22"/>
    <p:sldId id="428" r:id="rId23"/>
    <p:sldId id="394" r:id="rId24"/>
    <p:sldId id="400" r:id="rId25"/>
    <p:sldId id="401" r:id="rId26"/>
  </p:sldIdLst>
  <p:sldSz cx="12192000" cy="6858000"/>
  <p:notesSz cx="6858000" cy="9144000"/>
  <p:defaultTextStyle>
    <a:defPPr rtl="0">
      <a:defRPr lang="en-GB"/>
    </a:defPPr>
    <a:lvl1pPr marL="0" algn="l" defTabSz="914400" rtl="0" eaLnBrk="1" latinLnBrk="0" hangingPunct="1">
      <a:defRPr lang="en-GB" sz="1800" kern="1200">
        <a:solidFill>
          <a:schemeClr val="tx1"/>
        </a:solidFill>
        <a:latin typeface="+mn-lt"/>
        <a:ea typeface="+mn-ea"/>
        <a:cs typeface="+mn-cs"/>
      </a:defRPr>
    </a:lvl1pPr>
    <a:lvl2pPr marL="457200" algn="l" defTabSz="914400" rtl="0" eaLnBrk="1" latinLnBrk="0" hangingPunct="1">
      <a:defRPr lang="en-GB" sz="1800" kern="1200">
        <a:solidFill>
          <a:schemeClr val="tx1"/>
        </a:solidFill>
        <a:latin typeface="+mn-lt"/>
        <a:ea typeface="+mn-ea"/>
        <a:cs typeface="+mn-cs"/>
      </a:defRPr>
    </a:lvl2pPr>
    <a:lvl3pPr marL="914400" algn="l" defTabSz="914400" rtl="0" eaLnBrk="1" latinLnBrk="0" hangingPunct="1">
      <a:defRPr lang="en-GB" sz="1800" kern="1200">
        <a:solidFill>
          <a:schemeClr val="tx1"/>
        </a:solidFill>
        <a:latin typeface="+mn-lt"/>
        <a:ea typeface="+mn-ea"/>
        <a:cs typeface="+mn-cs"/>
      </a:defRPr>
    </a:lvl3pPr>
    <a:lvl4pPr marL="1371600" algn="l" defTabSz="914400" rtl="0" eaLnBrk="1" latinLnBrk="0" hangingPunct="1">
      <a:defRPr lang="en-GB" sz="1800" kern="1200">
        <a:solidFill>
          <a:schemeClr val="tx1"/>
        </a:solidFill>
        <a:latin typeface="+mn-lt"/>
        <a:ea typeface="+mn-ea"/>
        <a:cs typeface="+mn-cs"/>
      </a:defRPr>
    </a:lvl4pPr>
    <a:lvl5pPr marL="1828800" algn="l" defTabSz="914400" rtl="0" eaLnBrk="1" latinLnBrk="0" hangingPunct="1">
      <a:defRPr lang="en-GB" sz="1800" kern="1200">
        <a:solidFill>
          <a:schemeClr val="tx1"/>
        </a:solidFill>
        <a:latin typeface="+mn-lt"/>
        <a:ea typeface="+mn-ea"/>
        <a:cs typeface="+mn-cs"/>
      </a:defRPr>
    </a:lvl5pPr>
    <a:lvl6pPr marL="2286000" algn="l" defTabSz="914400" rtl="0" eaLnBrk="1" latinLnBrk="0" hangingPunct="1">
      <a:defRPr lang="en-GB" sz="1800" kern="1200">
        <a:solidFill>
          <a:schemeClr val="tx1"/>
        </a:solidFill>
        <a:latin typeface="+mn-lt"/>
        <a:ea typeface="+mn-ea"/>
        <a:cs typeface="+mn-cs"/>
      </a:defRPr>
    </a:lvl6pPr>
    <a:lvl7pPr marL="2743200" algn="l" defTabSz="914400" rtl="0" eaLnBrk="1" latinLnBrk="0" hangingPunct="1">
      <a:defRPr lang="en-GB" sz="1800" kern="1200">
        <a:solidFill>
          <a:schemeClr val="tx1"/>
        </a:solidFill>
        <a:latin typeface="+mn-lt"/>
        <a:ea typeface="+mn-ea"/>
        <a:cs typeface="+mn-cs"/>
      </a:defRPr>
    </a:lvl7pPr>
    <a:lvl8pPr marL="3200400" algn="l" defTabSz="914400" rtl="0" eaLnBrk="1" latinLnBrk="0" hangingPunct="1">
      <a:defRPr lang="en-GB" sz="1800" kern="1200">
        <a:solidFill>
          <a:schemeClr val="tx1"/>
        </a:solidFill>
        <a:latin typeface="+mn-lt"/>
        <a:ea typeface="+mn-ea"/>
        <a:cs typeface="+mn-cs"/>
      </a:defRPr>
    </a:lvl8pPr>
    <a:lvl9pPr marL="3657600" algn="l" defTabSz="914400" rtl="0" eaLnBrk="1" latinLnBrk="0" hangingPunct="1">
      <a:defRPr lang="en-GB"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3" pos="480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472A"/>
    <a:srgbClr val="F5F5F5"/>
    <a:srgbClr val="D24726"/>
    <a:srgbClr val="9FCDB3"/>
    <a:srgbClr val="217346"/>
    <a:srgbClr val="000000"/>
    <a:srgbClr val="D9D9D9"/>
    <a:srgbClr val="F3F2F1"/>
    <a:srgbClr val="FF006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560"/>
  </p:normalViewPr>
  <p:slideViewPr>
    <p:cSldViewPr snapToGrid="0">
      <p:cViewPr varScale="1">
        <p:scale>
          <a:sx n="102" d="100"/>
          <a:sy n="102" d="100"/>
        </p:scale>
        <p:origin x="948" y="114"/>
      </p:cViewPr>
      <p:guideLst>
        <p:guide orient="horz" pos="2880"/>
        <p:guide pos="4800"/>
      </p:guideLst>
    </p:cSldViewPr>
  </p:slideViewPr>
  <p:notesTextViewPr>
    <p:cViewPr>
      <p:scale>
        <a:sx n="1" d="1"/>
        <a:sy n="1" d="1"/>
      </p:scale>
      <p:origin x="0" y="0"/>
    </p:cViewPr>
  </p:notesTextViewPr>
  <p:notesViewPr>
    <p:cSldViewPr snapToGrid="0">
      <p:cViewPr>
        <p:scale>
          <a:sx n="66" d="100"/>
          <a:sy n="66" d="100"/>
        </p:scale>
        <p:origin x="6132" y="116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en-GB" sz="1200"/>
            </a:lvl1pPr>
          </a:lstStyle>
          <a:p>
            <a:pPr rtl="0"/>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lang="en-GB" sz="1200"/>
            </a:lvl1pPr>
          </a:lstStyle>
          <a:p>
            <a:pPr rtl="0"/>
            <a:fld id="{80680FBE-A8DF-4758-9AC4-3A9E1039168F}" type="datetimeFigureOut">
              <a:rPr lang="en-GB" smtClean="0"/>
              <a:t>11/10/2024</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lang="en-GB" sz="1200"/>
            </a:lvl1pPr>
          </a:lstStyle>
          <a:p>
            <a:pPr rtl="0"/>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lang="en-GB" sz="1200"/>
            </a:lvl1pPr>
          </a:lstStyle>
          <a:p>
            <a:pPr rtl="0"/>
            <a:fld id="{9C679768-A2FC-4D08-91F6-8DCE6C566B36}" type="slidenum">
              <a:rPr lang="en-GB" smtClean="0"/>
              <a:t>‹#›</a:t>
            </a:fld>
            <a:endParaRPr lang="en-GB"/>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en-GB" sz="1200"/>
            </a:lvl1pPr>
          </a:lstStyle>
          <a:p>
            <a:pPr rtl="0"/>
            <a:endParaRPr lang="en-GB" noProof="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lang="en-GB" sz="1200"/>
            </a:lvl1pPr>
          </a:lstStyle>
          <a:p>
            <a:pPr rtl="0"/>
            <a:fld id="{EC13577B-6902-467D-A26C-08A0DD5E4E03}" type="datetimeFigureOut">
              <a:rPr lang="en-GB" noProof="0" smtClean="0"/>
              <a:t>11/10/2024</a:t>
            </a:fld>
            <a:endParaRPr lang="en-GB" noProof="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defPPr>
              <a:defRPr lang="en-GB"/>
            </a:defPPr>
          </a:lstStyle>
          <a:p>
            <a:pPr rtl="0"/>
            <a:endParaRPr lang="en-GB"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defPPr>
              <a:defRPr lang="en-GB"/>
            </a:defPPr>
          </a:lstStyle>
          <a:p>
            <a:pPr lvl="0" rtl="0"/>
            <a:r>
              <a:rPr lang="en-GB" noProof="0"/>
              <a:t>Click to 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lang="en-GB" sz="1200"/>
            </a:lvl1pPr>
          </a:lstStyle>
          <a:p>
            <a:pPr rtl="0"/>
            <a:endParaRPr lang="en-GB" noProof="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lang="en-GB" sz="1200"/>
            </a:lvl1pPr>
          </a:lstStyle>
          <a:p>
            <a:pPr rtl="0"/>
            <a:fld id="{DF61EA0F-A667-4B49-8422-0062BC55E249}" type="slidenum">
              <a:rPr lang="en-GB" noProof="0" smtClean="0"/>
              <a:t>‹#›</a:t>
            </a:fld>
            <a:endParaRPr lang="en-GB" noProof="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lang="en-GB" sz="1200" kern="1200">
        <a:solidFill>
          <a:schemeClr val="tx1"/>
        </a:solidFill>
        <a:latin typeface="+mn-lt"/>
        <a:ea typeface="+mn-ea"/>
        <a:cs typeface="+mn-cs"/>
      </a:defRPr>
    </a:lvl1pPr>
    <a:lvl2pPr marL="457200" algn="l" defTabSz="914400" rtl="0" eaLnBrk="1" latinLnBrk="0" hangingPunct="1">
      <a:defRPr lang="en-GB" sz="1200" kern="1200">
        <a:solidFill>
          <a:schemeClr val="tx1"/>
        </a:solidFill>
        <a:latin typeface="+mn-lt"/>
        <a:ea typeface="+mn-ea"/>
        <a:cs typeface="+mn-cs"/>
      </a:defRPr>
    </a:lvl2pPr>
    <a:lvl3pPr marL="914400" algn="l" defTabSz="914400" rtl="0" eaLnBrk="1" latinLnBrk="0" hangingPunct="1">
      <a:defRPr lang="en-GB" sz="1200" kern="1200">
        <a:solidFill>
          <a:schemeClr val="tx1"/>
        </a:solidFill>
        <a:latin typeface="+mn-lt"/>
        <a:ea typeface="+mn-ea"/>
        <a:cs typeface="+mn-cs"/>
      </a:defRPr>
    </a:lvl3pPr>
    <a:lvl4pPr marL="1371600" algn="l" defTabSz="914400" rtl="0" eaLnBrk="1" latinLnBrk="0" hangingPunct="1">
      <a:defRPr lang="en-GB" sz="1200" kern="1200">
        <a:solidFill>
          <a:schemeClr val="tx1"/>
        </a:solidFill>
        <a:latin typeface="+mn-lt"/>
        <a:ea typeface="+mn-ea"/>
        <a:cs typeface="+mn-cs"/>
      </a:defRPr>
    </a:lvl4pPr>
    <a:lvl5pPr marL="1828800" algn="l" defTabSz="914400" rtl="0" eaLnBrk="1" latinLnBrk="0" hangingPunct="1">
      <a:defRPr lang="en-GB" sz="1200" kern="1200">
        <a:solidFill>
          <a:schemeClr val="tx1"/>
        </a:solidFill>
        <a:latin typeface="+mn-lt"/>
        <a:ea typeface="+mn-ea"/>
        <a:cs typeface="+mn-cs"/>
      </a:defRPr>
    </a:lvl5pPr>
    <a:lvl6pPr marL="2286000" algn="l" defTabSz="914400" rtl="0" eaLnBrk="1" latinLnBrk="0" hangingPunct="1">
      <a:defRPr lang="en-GB" sz="1200" kern="1200">
        <a:solidFill>
          <a:schemeClr val="tx1"/>
        </a:solidFill>
        <a:latin typeface="+mn-lt"/>
        <a:ea typeface="+mn-ea"/>
        <a:cs typeface="+mn-cs"/>
      </a:defRPr>
    </a:lvl6pPr>
    <a:lvl7pPr marL="2743200" algn="l" defTabSz="914400" rtl="0" eaLnBrk="1" latinLnBrk="0" hangingPunct="1">
      <a:defRPr lang="en-GB" sz="1200" kern="1200">
        <a:solidFill>
          <a:schemeClr val="tx1"/>
        </a:solidFill>
        <a:latin typeface="+mn-lt"/>
        <a:ea typeface="+mn-ea"/>
        <a:cs typeface="+mn-cs"/>
      </a:defRPr>
    </a:lvl7pPr>
    <a:lvl8pPr marL="3200400" algn="l" defTabSz="914400" rtl="0" eaLnBrk="1" latinLnBrk="0" hangingPunct="1">
      <a:defRPr lang="en-GB" sz="1200" kern="1200">
        <a:solidFill>
          <a:schemeClr val="tx1"/>
        </a:solidFill>
        <a:latin typeface="+mn-lt"/>
        <a:ea typeface="+mn-ea"/>
        <a:cs typeface="+mn-cs"/>
      </a:defRPr>
    </a:lvl8pPr>
    <a:lvl9pPr marL="3657600" algn="l" defTabSz="914400" rtl="0" eaLnBrk="1" latinLnBrk="0" hangingPunct="1">
      <a:defRPr lang="en-GB"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48056" y="2551176"/>
            <a:ext cx="9922447" cy="914400"/>
          </a:xfrm>
        </p:spPr>
        <p:txBody>
          <a:bodyPr rtlCol="0"/>
          <a:lstStyle>
            <a:lvl1pPr>
              <a:defRPr lang="en-GB" sz="5400" b="0">
                <a:solidFill>
                  <a:schemeClr val="tx1"/>
                </a:solidFill>
              </a:defRPr>
            </a:lvl1pPr>
          </a:lstStyle>
          <a:p>
            <a:pPr rtl="0"/>
            <a:r>
              <a:rPr lang="en-US" noProof="0"/>
              <a:t>Click to edit Master title style</a:t>
            </a:r>
            <a:endParaRPr lang="en-GB" noProof="0"/>
          </a:p>
        </p:txBody>
      </p:sp>
      <p:sp>
        <p:nvSpPr>
          <p:cNvPr id="5" name="Text Placeholder 4">
            <a:extLst>
              <a:ext uri="{FF2B5EF4-FFF2-40B4-BE49-F238E27FC236}">
                <a16:creationId xmlns:a16="http://schemas.microsoft.com/office/drawing/2014/main" id="{B107D0E1-EAED-8E08-24BA-8F930364BA96}"/>
              </a:ext>
            </a:extLst>
          </p:cNvPr>
          <p:cNvSpPr>
            <a:spLocks noGrp="1"/>
          </p:cNvSpPr>
          <p:nvPr>
            <p:ph type="body" sz="quarter" idx="10"/>
          </p:nvPr>
        </p:nvSpPr>
        <p:spPr>
          <a:xfrm>
            <a:off x="448056" y="3575304"/>
            <a:ext cx="9921943" cy="862012"/>
          </a:xfrm>
        </p:spPr>
        <p:txBody>
          <a:bodyPr rtlCol="0">
            <a:normAutofit/>
          </a:bodyPr>
          <a:lstStyle>
            <a:lvl1pPr>
              <a:defRPr lang="en-GB" sz="2400">
                <a:solidFill>
                  <a:schemeClr val="accent2"/>
                </a:solidFill>
              </a:defRPr>
            </a:lvl1pPr>
          </a:lstStyle>
          <a:p>
            <a:pPr lvl="0" rtl="0"/>
            <a:r>
              <a:rPr lang="en-US" noProof="0"/>
              <a:t>Click to edit Master text styles</a:t>
            </a:r>
          </a:p>
        </p:txBody>
      </p:sp>
      <p:pic>
        <p:nvPicPr>
          <p:cNvPr id="6" name="Picture 5" descr="Graphical user interface&#10;&#10;Description automatically generated">
            <a:extLst>
              <a:ext uri="{FF2B5EF4-FFF2-40B4-BE49-F238E27FC236}">
                <a16:creationId xmlns:a16="http://schemas.microsoft.com/office/drawing/2014/main" id="{976CD4A8-8154-0AA2-A2AB-9AD82CD7406C}"/>
              </a:ext>
            </a:extLst>
          </p:cNvPr>
          <p:cNvPicPr>
            <a:picLocks noChangeAspect="1"/>
          </p:cNvPicPr>
          <p:nvPr userDrawn="1"/>
        </p:nvPicPr>
        <p:blipFill>
          <a:blip r:embed="rId2"/>
          <a:stretch>
            <a:fillRect/>
          </a:stretch>
        </p:blipFill>
        <p:spPr>
          <a:xfrm>
            <a:off x="249483" y="128907"/>
            <a:ext cx="2369315" cy="867807"/>
          </a:xfrm>
          <a:prstGeom prst="rect">
            <a:avLst/>
          </a:prstGeom>
        </p:spPr>
      </p:pic>
    </p:spTree>
    <p:extLst>
      <p:ext uri="{BB962C8B-B14F-4D97-AF65-F5344CB8AC3E}">
        <p14:creationId xmlns:p14="http://schemas.microsoft.com/office/powerpoint/2010/main" val="1718549498"/>
      </p:ext>
    </p:extLst>
  </p:cSld>
  <p:clrMapOvr>
    <a:masterClrMapping/>
  </p:clrMapOvr>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ABE10-5A8F-5044-434F-7434A03566AE}"/>
              </a:ext>
            </a:extLst>
          </p:cNvPr>
          <p:cNvSpPr>
            <a:spLocks noGrp="1"/>
          </p:cNvSpPr>
          <p:nvPr>
            <p:ph type="title"/>
          </p:nvPr>
        </p:nvSpPr>
        <p:spPr/>
        <p:txBody>
          <a:bodyPr rtlCol="0"/>
          <a:lstStyle>
            <a:defPPr>
              <a:defRPr lang="en-GB"/>
            </a:defPPr>
          </a:lstStyle>
          <a:p>
            <a:pPr rtl="0"/>
            <a:r>
              <a:rPr lang="en-US" noProof="0"/>
              <a:t>Click to edit Master title style</a:t>
            </a:r>
            <a:endParaRPr lang="en-GB" noProof="0"/>
          </a:p>
        </p:txBody>
      </p:sp>
      <p:sp>
        <p:nvSpPr>
          <p:cNvPr id="3" name="Date Placeholder 2">
            <a:extLst>
              <a:ext uri="{FF2B5EF4-FFF2-40B4-BE49-F238E27FC236}">
                <a16:creationId xmlns:a16="http://schemas.microsoft.com/office/drawing/2014/main" id="{B85243B5-B498-1E60-5D02-983D13E8289B}"/>
              </a:ext>
            </a:extLst>
          </p:cNvPr>
          <p:cNvSpPr>
            <a:spLocks noGrp="1"/>
          </p:cNvSpPr>
          <p:nvPr>
            <p:ph type="dt" sz="half" idx="10"/>
          </p:nvPr>
        </p:nvSpPr>
        <p:spPr/>
        <p:txBody>
          <a:bodyPr rtlCol="0"/>
          <a:lstStyle>
            <a:defPPr>
              <a:defRPr lang="en-GB"/>
            </a:defPPr>
          </a:lstStyle>
          <a:p>
            <a:pPr rtl="0"/>
            <a:fld id="{51C392A2-48CE-468C-85F0-B9D67C6F37FF}" type="datetime1">
              <a:rPr lang="en-GB" noProof="0" smtClean="0"/>
              <a:t>11/10/2024</a:t>
            </a:fld>
            <a:endParaRPr lang="en-GB" noProof="0"/>
          </a:p>
        </p:txBody>
      </p:sp>
      <p:sp>
        <p:nvSpPr>
          <p:cNvPr id="4" name="Footer Placeholder 3">
            <a:extLst>
              <a:ext uri="{FF2B5EF4-FFF2-40B4-BE49-F238E27FC236}">
                <a16:creationId xmlns:a16="http://schemas.microsoft.com/office/drawing/2014/main" id="{7DBD33E4-41B8-74EC-F9A4-3E1DCC0E7506}"/>
              </a:ext>
            </a:extLst>
          </p:cNvPr>
          <p:cNvSpPr>
            <a:spLocks noGrp="1"/>
          </p:cNvSpPr>
          <p:nvPr>
            <p:ph type="ftr" sz="quarter" idx="11"/>
          </p:nvPr>
        </p:nvSpPr>
        <p:spPr/>
        <p:txBody>
          <a:bodyPr rtlCol="0"/>
          <a:lstStyle>
            <a:defPPr>
              <a:defRPr lang="en-GB"/>
            </a:defPPr>
          </a:lstStyle>
          <a:p>
            <a:pPr rtl="0"/>
            <a:endParaRPr lang="en-GB" noProof="0"/>
          </a:p>
        </p:txBody>
      </p:sp>
      <p:sp>
        <p:nvSpPr>
          <p:cNvPr id="5" name="Slide Number Placeholder 4">
            <a:extLst>
              <a:ext uri="{FF2B5EF4-FFF2-40B4-BE49-F238E27FC236}">
                <a16:creationId xmlns:a16="http://schemas.microsoft.com/office/drawing/2014/main" id="{522A375B-2E8B-0F31-9DE4-A5F0682ADFB7}"/>
              </a:ext>
            </a:extLst>
          </p:cNvPr>
          <p:cNvSpPr>
            <a:spLocks noGrp="1"/>
          </p:cNvSpPr>
          <p:nvPr>
            <p:ph type="sldNum" sz="quarter" idx="12"/>
          </p:nvPr>
        </p:nvSpPr>
        <p:spPr/>
        <p:txBody>
          <a:bodyPr rtlCol="0"/>
          <a:lstStyle>
            <a:defPPr>
              <a:defRPr lang="en-GB"/>
            </a:defPPr>
          </a:lstStyle>
          <a:p>
            <a:pPr rtl="0"/>
            <a:fld id="{9860EDB8-5305-433F-BE41-D7A86D811DB3}" type="slidenum">
              <a:rPr lang="en-GB" noProof="0" smtClean="0"/>
              <a:pPr/>
              <a:t>‹#›</a:t>
            </a:fld>
            <a:endParaRPr lang="en-GB" noProof="0"/>
          </a:p>
        </p:txBody>
      </p:sp>
      <p:sp>
        <p:nvSpPr>
          <p:cNvPr id="7" name="Content Placeholder 6">
            <a:extLst>
              <a:ext uri="{FF2B5EF4-FFF2-40B4-BE49-F238E27FC236}">
                <a16:creationId xmlns:a16="http://schemas.microsoft.com/office/drawing/2014/main" id="{CB40353B-463E-6D13-F92E-564948AFA386}"/>
              </a:ext>
            </a:extLst>
          </p:cNvPr>
          <p:cNvSpPr>
            <a:spLocks noGrp="1"/>
          </p:cNvSpPr>
          <p:nvPr>
            <p:ph sz="quarter" idx="13"/>
          </p:nvPr>
        </p:nvSpPr>
        <p:spPr>
          <a:xfrm>
            <a:off x="444500" y="1463040"/>
            <a:ext cx="11210543" cy="4601748"/>
          </a:xfrm>
        </p:spPr>
        <p:txBody>
          <a:bodyPr rtlCol="0"/>
          <a:lstStyle>
            <a:defPPr>
              <a:defRPr lang="en-GB"/>
            </a:defPPr>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a:p>
        </p:txBody>
      </p:sp>
    </p:spTree>
    <p:extLst>
      <p:ext uri="{BB962C8B-B14F-4D97-AF65-F5344CB8AC3E}">
        <p14:creationId xmlns:p14="http://schemas.microsoft.com/office/powerpoint/2010/main" val="546811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ABE10-5A8F-5044-434F-7434A03566AE}"/>
              </a:ext>
            </a:extLst>
          </p:cNvPr>
          <p:cNvSpPr>
            <a:spLocks noGrp="1"/>
          </p:cNvSpPr>
          <p:nvPr>
            <p:ph type="title"/>
          </p:nvPr>
        </p:nvSpPr>
        <p:spPr/>
        <p:txBody>
          <a:bodyPr rtlCol="0"/>
          <a:lstStyle>
            <a:defPPr>
              <a:defRPr lang="en-GB"/>
            </a:defPPr>
          </a:lstStyle>
          <a:p>
            <a:pPr rtl="0"/>
            <a:r>
              <a:rPr lang="en-US" noProof="0"/>
              <a:t>Click to edit Master title style</a:t>
            </a:r>
            <a:endParaRPr lang="en-GB" noProof="0"/>
          </a:p>
        </p:txBody>
      </p:sp>
      <p:sp>
        <p:nvSpPr>
          <p:cNvPr id="3" name="Date Placeholder 2">
            <a:extLst>
              <a:ext uri="{FF2B5EF4-FFF2-40B4-BE49-F238E27FC236}">
                <a16:creationId xmlns:a16="http://schemas.microsoft.com/office/drawing/2014/main" id="{B85243B5-B498-1E60-5D02-983D13E8289B}"/>
              </a:ext>
            </a:extLst>
          </p:cNvPr>
          <p:cNvSpPr>
            <a:spLocks noGrp="1"/>
          </p:cNvSpPr>
          <p:nvPr>
            <p:ph type="dt" sz="half" idx="10"/>
          </p:nvPr>
        </p:nvSpPr>
        <p:spPr/>
        <p:txBody>
          <a:bodyPr rtlCol="0"/>
          <a:lstStyle>
            <a:defPPr>
              <a:defRPr lang="en-GB"/>
            </a:defPPr>
          </a:lstStyle>
          <a:p>
            <a:pPr rtl="0"/>
            <a:fld id="{21C359B8-2985-446F-8F9E-8DD6A233E52A}" type="datetime1">
              <a:rPr lang="en-GB" noProof="0" smtClean="0"/>
              <a:t>11/10/2024</a:t>
            </a:fld>
            <a:endParaRPr lang="en-GB" noProof="0"/>
          </a:p>
        </p:txBody>
      </p:sp>
      <p:sp>
        <p:nvSpPr>
          <p:cNvPr id="4" name="Footer Placeholder 3">
            <a:extLst>
              <a:ext uri="{FF2B5EF4-FFF2-40B4-BE49-F238E27FC236}">
                <a16:creationId xmlns:a16="http://schemas.microsoft.com/office/drawing/2014/main" id="{7DBD33E4-41B8-74EC-F9A4-3E1DCC0E7506}"/>
              </a:ext>
            </a:extLst>
          </p:cNvPr>
          <p:cNvSpPr>
            <a:spLocks noGrp="1"/>
          </p:cNvSpPr>
          <p:nvPr>
            <p:ph type="ftr" sz="quarter" idx="11"/>
          </p:nvPr>
        </p:nvSpPr>
        <p:spPr/>
        <p:txBody>
          <a:bodyPr rtlCol="0"/>
          <a:lstStyle>
            <a:defPPr>
              <a:defRPr lang="en-GB"/>
            </a:defPPr>
          </a:lstStyle>
          <a:p>
            <a:pPr rtl="0"/>
            <a:endParaRPr lang="en-GB" noProof="0"/>
          </a:p>
        </p:txBody>
      </p:sp>
      <p:sp>
        <p:nvSpPr>
          <p:cNvPr id="5" name="Slide Number Placeholder 4">
            <a:extLst>
              <a:ext uri="{FF2B5EF4-FFF2-40B4-BE49-F238E27FC236}">
                <a16:creationId xmlns:a16="http://schemas.microsoft.com/office/drawing/2014/main" id="{522A375B-2E8B-0F31-9DE4-A5F0682ADFB7}"/>
              </a:ext>
            </a:extLst>
          </p:cNvPr>
          <p:cNvSpPr>
            <a:spLocks noGrp="1"/>
          </p:cNvSpPr>
          <p:nvPr>
            <p:ph type="sldNum" sz="quarter" idx="12"/>
          </p:nvPr>
        </p:nvSpPr>
        <p:spPr/>
        <p:txBody>
          <a:bodyPr rtlCol="0"/>
          <a:lstStyle>
            <a:defPPr>
              <a:defRPr lang="en-GB"/>
            </a:defPPr>
          </a:lstStyle>
          <a:p>
            <a:pPr rtl="0"/>
            <a:fld id="{9860EDB8-5305-433F-BE41-D7A86D811DB3}" type="slidenum">
              <a:rPr lang="en-GB" noProof="0" smtClean="0"/>
              <a:pPr/>
              <a:t>‹#›</a:t>
            </a:fld>
            <a:endParaRPr lang="en-GB" noProof="0"/>
          </a:p>
        </p:txBody>
      </p:sp>
      <p:sp>
        <p:nvSpPr>
          <p:cNvPr id="7" name="Content Placeholder 6">
            <a:extLst>
              <a:ext uri="{FF2B5EF4-FFF2-40B4-BE49-F238E27FC236}">
                <a16:creationId xmlns:a16="http://schemas.microsoft.com/office/drawing/2014/main" id="{CB40353B-463E-6D13-F92E-564948AFA386}"/>
              </a:ext>
            </a:extLst>
          </p:cNvPr>
          <p:cNvSpPr>
            <a:spLocks noGrp="1"/>
          </p:cNvSpPr>
          <p:nvPr>
            <p:ph sz="quarter" idx="13"/>
          </p:nvPr>
        </p:nvSpPr>
        <p:spPr>
          <a:xfrm>
            <a:off x="444500" y="1463040"/>
            <a:ext cx="5330952" cy="4601748"/>
          </a:xfrm>
        </p:spPr>
        <p:txBody>
          <a:bodyPr rtlCol="0"/>
          <a:lstStyle>
            <a:defPPr>
              <a:defRPr lang="en-GB"/>
            </a:defPPr>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a:p>
        </p:txBody>
      </p:sp>
      <p:sp>
        <p:nvSpPr>
          <p:cNvPr id="8" name="Content Placeholder 6">
            <a:extLst>
              <a:ext uri="{FF2B5EF4-FFF2-40B4-BE49-F238E27FC236}">
                <a16:creationId xmlns:a16="http://schemas.microsoft.com/office/drawing/2014/main" id="{904E943F-C687-D3B3-4E36-65D69E3E2F0C}"/>
              </a:ext>
            </a:extLst>
          </p:cNvPr>
          <p:cNvSpPr>
            <a:spLocks noGrp="1"/>
          </p:cNvSpPr>
          <p:nvPr>
            <p:ph sz="quarter" idx="14"/>
          </p:nvPr>
        </p:nvSpPr>
        <p:spPr>
          <a:xfrm>
            <a:off x="6298690" y="1463040"/>
            <a:ext cx="5330952" cy="4601748"/>
          </a:xfrm>
        </p:spPr>
        <p:txBody>
          <a:bodyPr rtlCol="0"/>
          <a:lstStyle>
            <a:defPPr>
              <a:defRPr lang="en-GB"/>
            </a:defPPr>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a:p>
        </p:txBody>
      </p:sp>
    </p:spTree>
    <p:extLst>
      <p:ext uri="{BB962C8B-B14F-4D97-AF65-F5344CB8AC3E}">
        <p14:creationId xmlns:p14="http://schemas.microsoft.com/office/powerpoint/2010/main" val="833210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sho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ABE10-5A8F-5044-434F-7434A03566AE}"/>
              </a:ext>
            </a:extLst>
          </p:cNvPr>
          <p:cNvSpPr>
            <a:spLocks noGrp="1"/>
          </p:cNvSpPr>
          <p:nvPr>
            <p:ph type="title"/>
          </p:nvPr>
        </p:nvSpPr>
        <p:spPr/>
        <p:txBody>
          <a:bodyPr rtlCol="0"/>
          <a:lstStyle>
            <a:defPPr>
              <a:defRPr lang="en-GB"/>
            </a:defPPr>
          </a:lstStyle>
          <a:p>
            <a:pPr rtl="0"/>
            <a:r>
              <a:rPr lang="en-US" noProof="0"/>
              <a:t>Click to edit Master title style</a:t>
            </a:r>
            <a:endParaRPr lang="en-GB" noProof="0"/>
          </a:p>
        </p:txBody>
      </p:sp>
      <p:sp>
        <p:nvSpPr>
          <p:cNvPr id="3" name="Date Placeholder 2">
            <a:extLst>
              <a:ext uri="{FF2B5EF4-FFF2-40B4-BE49-F238E27FC236}">
                <a16:creationId xmlns:a16="http://schemas.microsoft.com/office/drawing/2014/main" id="{B85243B5-B498-1E60-5D02-983D13E8289B}"/>
              </a:ext>
            </a:extLst>
          </p:cNvPr>
          <p:cNvSpPr>
            <a:spLocks noGrp="1"/>
          </p:cNvSpPr>
          <p:nvPr>
            <p:ph type="dt" sz="half" idx="10"/>
          </p:nvPr>
        </p:nvSpPr>
        <p:spPr/>
        <p:txBody>
          <a:bodyPr rtlCol="0"/>
          <a:lstStyle>
            <a:defPPr>
              <a:defRPr lang="en-GB"/>
            </a:defPPr>
          </a:lstStyle>
          <a:p>
            <a:pPr rtl="0"/>
            <a:fld id="{EE6C4F06-C358-44AD-96ED-5C806AE81F3C}" type="datetime1">
              <a:rPr lang="en-GB" noProof="0" smtClean="0"/>
              <a:t>11/10/2024</a:t>
            </a:fld>
            <a:endParaRPr lang="en-GB" noProof="0"/>
          </a:p>
        </p:txBody>
      </p:sp>
      <p:sp>
        <p:nvSpPr>
          <p:cNvPr id="4" name="Footer Placeholder 3">
            <a:extLst>
              <a:ext uri="{FF2B5EF4-FFF2-40B4-BE49-F238E27FC236}">
                <a16:creationId xmlns:a16="http://schemas.microsoft.com/office/drawing/2014/main" id="{7DBD33E4-41B8-74EC-F9A4-3E1DCC0E7506}"/>
              </a:ext>
            </a:extLst>
          </p:cNvPr>
          <p:cNvSpPr>
            <a:spLocks noGrp="1"/>
          </p:cNvSpPr>
          <p:nvPr>
            <p:ph type="ftr" sz="quarter" idx="11"/>
          </p:nvPr>
        </p:nvSpPr>
        <p:spPr/>
        <p:txBody>
          <a:bodyPr rtlCol="0"/>
          <a:lstStyle>
            <a:defPPr>
              <a:defRPr lang="en-GB"/>
            </a:defPPr>
          </a:lstStyle>
          <a:p>
            <a:pPr rtl="0"/>
            <a:endParaRPr lang="en-GB" noProof="0"/>
          </a:p>
        </p:txBody>
      </p:sp>
      <p:sp>
        <p:nvSpPr>
          <p:cNvPr id="5" name="Slide Number Placeholder 4">
            <a:extLst>
              <a:ext uri="{FF2B5EF4-FFF2-40B4-BE49-F238E27FC236}">
                <a16:creationId xmlns:a16="http://schemas.microsoft.com/office/drawing/2014/main" id="{522A375B-2E8B-0F31-9DE4-A5F0682ADFB7}"/>
              </a:ext>
            </a:extLst>
          </p:cNvPr>
          <p:cNvSpPr>
            <a:spLocks noGrp="1"/>
          </p:cNvSpPr>
          <p:nvPr>
            <p:ph type="sldNum" sz="quarter" idx="12"/>
          </p:nvPr>
        </p:nvSpPr>
        <p:spPr/>
        <p:txBody>
          <a:bodyPr rtlCol="0"/>
          <a:lstStyle>
            <a:defPPr>
              <a:defRPr lang="en-GB"/>
            </a:defPPr>
          </a:lstStyle>
          <a:p>
            <a:pPr rtl="0"/>
            <a:fld id="{9860EDB8-5305-433F-BE41-D7A86D811DB3}" type="slidenum">
              <a:rPr lang="en-GB" noProof="0" smtClean="0"/>
              <a:pPr/>
              <a:t>‹#›</a:t>
            </a:fld>
            <a:endParaRPr lang="en-GB" noProof="0"/>
          </a:p>
        </p:txBody>
      </p:sp>
      <p:sp>
        <p:nvSpPr>
          <p:cNvPr id="7" name="Content Placeholder 6">
            <a:extLst>
              <a:ext uri="{FF2B5EF4-FFF2-40B4-BE49-F238E27FC236}">
                <a16:creationId xmlns:a16="http://schemas.microsoft.com/office/drawing/2014/main" id="{CB40353B-463E-6D13-F92E-564948AFA386}"/>
              </a:ext>
            </a:extLst>
          </p:cNvPr>
          <p:cNvSpPr>
            <a:spLocks noGrp="1"/>
          </p:cNvSpPr>
          <p:nvPr>
            <p:ph sz="quarter" idx="13"/>
          </p:nvPr>
        </p:nvSpPr>
        <p:spPr>
          <a:xfrm>
            <a:off x="444500" y="1463040"/>
            <a:ext cx="5330952" cy="4601748"/>
          </a:xfrm>
        </p:spPr>
        <p:txBody>
          <a:bodyPr rtlCol="0"/>
          <a:lstStyle>
            <a:defPPr>
              <a:defRPr lang="en-GB"/>
            </a:defPPr>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a:p>
        </p:txBody>
      </p:sp>
    </p:spTree>
    <p:extLst>
      <p:ext uri="{BB962C8B-B14F-4D97-AF65-F5344CB8AC3E}">
        <p14:creationId xmlns:p14="http://schemas.microsoft.com/office/powerpoint/2010/main" val="4090700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ABE10-5A8F-5044-434F-7434A03566AE}"/>
              </a:ext>
            </a:extLst>
          </p:cNvPr>
          <p:cNvSpPr>
            <a:spLocks noGrp="1"/>
          </p:cNvSpPr>
          <p:nvPr>
            <p:ph type="title"/>
          </p:nvPr>
        </p:nvSpPr>
        <p:spPr/>
        <p:txBody>
          <a:bodyPr rtlCol="0"/>
          <a:lstStyle>
            <a:defPPr>
              <a:defRPr lang="en-GB"/>
            </a:defPPr>
          </a:lstStyle>
          <a:p>
            <a:pPr rtl="0"/>
            <a:r>
              <a:rPr lang="en-US" noProof="0"/>
              <a:t>Click to edit Master title style</a:t>
            </a:r>
            <a:endParaRPr lang="en-GB" noProof="0"/>
          </a:p>
        </p:txBody>
      </p:sp>
      <p:sp>
        <p:nvSpPr>
          <p:cNvPr id="3" name="Date Placeholder 2">
            <a:extLst>
              <a:ext uri="{FF2B5EF4-FFF2-40B4-BE49-F238E27FC236}">
                <a16:creationId xmlns:a16="http://schemas.microsoft.com/office/drawing/2014/main" id="{B85243B5-B498-1E60-5D02-983D13E8289B}"/>
              </a:ext>
            </a:extLst>
          </p:cNvPr>
          <p:cNvSpPr>
            <a:spLocks noGrp="1"/>
          </p:cNvSpPr>
          <p:nvPr>
            <p:ph type="dt" sz="half" idx="10"/>
          </p:nvPr>
        </p:nvSpPr>
        <p:spPr/>
        <p:txBody>
          <a:bodyPr rtlCol="0"/>
          <a:lstStyle>
            <a:defPPr>
              <a:defRPr lang="en-GB"/>
            </a:defPPr>
          </a:lstStyle>
          <a:p>
            <a:pPr rtl="0"/>
            <a:fld id="{60F4BBEC-9EE0-4487-A6A4-241B73C3CBEE}" type="datetime1">
              <a:rPr lang="en-GB" noProof="0" smtClean="0"/>
              <a:t>11/10/2024</a:t>
            </a:fld>
            <a:endParaRPr lang="en-GB" noProof="0"/>
          </a:p>
        </p:txBody>
      </p:sp>
      <p:sp>
        <p:nvSpPr>
          <p:cNvPr id="4" name="Footer Placeholder 3">
            <a:extLst>
              <a:ext uri="{FF2B5EF4-FFF2-40B4-BE49-F238E27FC236}">
                <a16:creationId xmlns:a16="http://schemas.microsoft.com/office/drawing/2014/main" id="{7DBD33E4-41B8-74EC-F9A4-3E1DCC0E7506}"/>
              </a:ext>
            </a:extLst>
          </p:cNvPr>
          <p:cNvSpPr>
            <a:spLocks noGrp="1"/>
          </p:cNvSpPr>
          <p:nvPr>
            <p:ph type="ftr" sz="quarter" idx="11"/>
          </p:nvPr>
        </p:nvSpPr>
        <p:spPr/>
        <p:txBody>
          <a:bodyPr rtlCol="0"/>
          <a:lstStyle>
            <a:defPPr>
              <a:defRPr lang="en-GB"/>
            </a:defPPr>
          </a:lstStyle>
          <a:p>
            <a:pPr rtl="0"/>
            <a:endParaRPr lang="en-GB" noProof="0"/>
          </a:p>
        </p:txBody>
      </p:sp>
      <p:sp>
        <p:nvSpPr>
          <p:cNvPr id="5" name="Slide Number Placeholder 4">
            <a:extLst>
              <a:ext uri="{FF2B5EF4-FFF2-40B4-BE49-F238E27FC236}">
                <a16:creationId xmlns:a16="http://schemas.microsoft.com/office/drawing/2014/main" id="{522A375B-2E8B-0F31-9DE4-A5F0682ADFB7}"/>
              </a:ext>
            </a:extLst>
          </p:cNvPr>
          <p:cNvSpPr>
            <a:spLocks noGrp="1"/>
          </p:cNvSpPr>
          <p:nvPr>
            <p:ph type="sldNum" sz="quarter" idx="12"/>
          </p:nvPr>
        </p:nvSpPr>
        <p:spPr/>
        <p:txBody>
          <a:bodyPr rtlCol="0"/>
          <a:lstStyle>
            <a:defPPr>
              <a:defRPr lang="en-GB"/>
            </a:defPPr>
          </a:lstStyle>
          <a:p>
            <a:pPr rtl="0"/>
            <a:fld id="{9860EDB8-5305-433F-BE41-D7A86D811DB3}" type="slidenum">
              <a:rPr lang="en-GB" noProof="0" smtClean="0"/>
              <a:pPr/>
              <a:t>‹#›</a:t>
            </a:fld>
            <a:endParaRPr lang="en-GB" noProof="0"/>
          </a:p>
        </p:txBody>
      </p:sp>
    </p:spTree>
    <p:extLst>
      <p:ext uri="{BB962C8B-B14F-4D97-AF65-F5344CB8AC3E}">
        <p14:creationId xmlns:p14="http://schemas.microsoft.com/office/powerpoint/2010/main" val="29238323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44500" y="430609"/>
            <a:ext cx="11210544" cy="557784"/>
          </a:xfrm>
          <a:prstGeom prst="rect">
            <a:avLst/>
          </a:prstGeom>
        </p:spPr>
        <p:txBody>
          <a:bodyPr vert="horz" lIns="91440" tIns="45720" rIns="91440" bIns="45720" rtlCol="0" anchor="t" anchorCtr="0">
            <a:normAutofit/>
          </a:bodyPr>
          <a:lstStyle>
            <a:defPPr>
              <a:defRPr lang="en-GB"/>
            </a:defPPr>
          </a:lstStyle>
          <a:p>
            <a:pPr rtl="0"/>
            <a:r>
              <a:rPr lang="en-US" noProof="0"/>
              <a:t>Click to edit Master title style</a:t>
            </a:r>
            <a:endParaRPr lang="en-GB" noProof="0"/>
          </a:p>
        </p:txBody>
      </p:sp>
      <p:sp>
        <p:nvSpPr>
          <p:cNvPr id="3" name="Text Placeholder 2"/>
          <p:cNvSpPr>
            <a:spLocks noGrp="1"/>
          </p:cNvSpPr>
          <p:nvPr>
            <p:ph type="body" idx="1"/>
          </p:nvPr>
        </p:nvSpPr>
        <p:spPr>
          <a:xfrm>
            <a:off x="448056" y="1447800"/>
            <a:ext cx="11210543" cy="3977640"/>
          </a:xfrm>
          <a:prstGeom prst="rect">
            <a:avLst/>
          </a:prstGeom>
        </p:spPr>
        <p:txBody>
          <a:bodyPr vert="horz" lIns="91440" tIns="45720" rIns="91440" bIns="45720" rtlCol="0">
            <a:normAutofit/>
          </a:bodyPr>
          <a:lstStyle>
            <a:defPPr>
              <a:defRPr lang="en-GB"/>
            </a:defPPr>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a:p>
        </p:txBody>
      </p:sp>
      <p:sp>
        <p:nvSpPr>
          <p:cNvPr id="4" name="Date Placeholder 3"/>
          <p:cNvSpPr>
            <a:spLocks noGrp="1"/>
          </p:cNvSpPr>
          <p:nvPr>
            <p:ph type="dt" sz="half" idx="2"/>
          </p:nvPr>
        </p:nvSpPr>
        <p:spPr>
          <a:xfrm>
            <a:off x="419099" y="6427391"/>
            <a:ext cx="3276600" cy="141686"/>
          </a:xfrm>
          <a:prstGeom prst="rect">
            <a:avLst/>
          </a:prstGeom>
        </p:spPr>
        <p:txBody>
          <a:bodyPr vert="horz" lIns="91440" tIns="45720" rIns="91440" bIns="45720" rtlCol="0" anchor="ctr"/>
          <a:lstStyle>
            <a:lvl1pPr algn="l">
              <a:defRPr lang="en-GB" sz="800" baseline="0">
                <a:solidFill>
                  <a:schemeClr val="tx1">
                    <a:lumMod val="65000"/>
                    <a:lumOff val="35000"/>
                  </a:schemeClr>
                </a:solidFill>
              </a:defRPr>
            </a:lvl1pPr>
          </a:lstStyle>
          <a:p>
            <a:pPr rtl="0"/>
            <a:fld id="{F1C360BE-1A02-42F0-AF0F-9545531CE14C}" type="datetime1">
              <a:rPr lang="en-GB" noProof="0" smtClean="0"/>
              <a:t>11/10/2024</a:t>
            </a:fld>
            <a:endParaRPr lang="en-GB" noProof="0" dirty="0"/>
          </a:p>
        </p:txBody>
      </p:sp>
      <p:sp>
        <p:nvSpPr>
          <p:cNvPr id="5" name="Footer Placeholder 4"/>
          <p:cNvSpPr>
            <a:spLocks noGrp="1"/>
          </p:cNvSpPr>
          <p:nvPr>
            <p:ph type="ftr" sz="quarter" idx="3"/>
          </p:nvPr>
        </p:nvSpPr>
        <p:spPr>
          <a:xfrm>
            <a:off x="4648200" y="6427391"/>
            <a:ext cx="2895600" cy="141686"/>
          </a:xfrm>
          <a:prstGeom prst="rect">
            <a:avLst/>
          </a:prstGeom>
        </p:spPr>
        <p:txBody>
          <a:bodyPr vert="horz" lIns="91440" tIns="45720" rIns="91440" bIns="45720" rtlCol="0" anchor="ctr"/>
          <a:lstStyle>
            <a:lvl1pPr algn="ctr">
              <a:defRPr lang="en-GB" sz="800" baseline="0">
                <a:solidFill>
                  <a:schemeClr val="tx1">
                    <a:lumMod val="65000"/>
                    <a:lumOff val="35000"/>
                  </a:schemeClr>
                </a:solidFill>
              </a:defRPr>
            </a:lvl1pPr>
          </a:lstStyle>
          <a:p>
            <a:pPr rtl="0"/>
            <a:endParaRPr lang="en-GB" noProof="0"/>
          </a:p>
        </p:txBody>
      </p:sp>
      <p:sp>
        <p:nvSpPr>
          <p:cNvPr id="6" name="Slide Number Placeholder 5"/>
          <p:cNvSpPr>
            <a:spLocks noGrp="1"/>
          </p:cNvSpPr>
          <p:nvPr>
            <p:ph type="sldNum" sz="quarter" idx="4"/>
          </p:nvPr>
        </p:nvSpPr>
        <p:spPr>
          <a:xfrm>
            <a:off x="8353042" y="6427391"/>
            <a:ext cx="3276600" cy="141686"/>
          </a:xfrm>
          <a:prstGeom prst="rect">
            <a:avLst/>
          </a:prstGeom>
        </p:spPr>
        <p:txBody>
          <a:bodyPr vert="horz" lIns="91440" tIns="45720" rIns="91440" bIns="45720" rtlCol="0" anchor="ctr"/>
          <a:lstStyle>
            <a:lvl1pPr algn="r">
              <a:defRPr lang="en-GB" sz="800" baseline="0">
                <a:solidFill>
                  <a:schemeClr val="tx1">
                    <a:lumMod val="65000"/>
                    <a:lumOff val="35000"/>
                  </a:schemeClr>
                </a:solidFill>
              </a:defRPr>
            </a:lvl1pPr>
          </a:lstStyle>
          <a:p>
            <a:pPr rtl="0"/>
            <a:fld id="{9860EDB8-5305-433F-BE41-D7A86D811DB3}" type="slidenum">
              <a:rPr lang="en-GB" noProof="0" smtClean="0"/>
              <a:pPr/>
              <a:t>‹#›</a:t>
            </a:fld>
            <a:endParaRPr lang="en-GB" noProof="0"/>
          </a:p>
        </p:txBody>
      </p:sp>
      <p:cxnSp>
        <p:nvCxnSpPr>
          <p:cNvPr id="7" name="Straight Connector 6">
            <a:extLst>
              <a:ext uri="{FF2B5EF4-FFF2-40B4-BE49-F238E27FC236}">
                <a16:creationId xmlns:a16="http://schemas.microsoft.com/office/drawing/2014/main" id="{D8F39A1B-8AD1-2C34-AB40-00704468E828}"/>
              </a:ext>
            </a:extLst>
          </p:cNvPr>
          <p:cNvCxnSpPr>
            <a:cxnSpLocks/>
          </p:cNvCxnSpPr>
          <p:nvPr userDrawn="1"/>
        </p:nvCxnSpPr>
        <p:spPr>
          <a:xfrm>
            <a:off x="533400" y="1104900"/>
            <a:ext cx="11119104"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 id="2147483666" r:id="rId4"/>
    <p:sldLayoutId id="2147483667" r:id="rId5"/>
  </p:sldLayoutIdLst>
  <p:hf sldNum="0" hdr="0" ftr="0" dt="0"/>
  <p:txStyles>
    <p:titleStyle>
      <a:lvl1pPr algn="l" defTabSz="914400" rtl="0" eaLnBrk="1" latinLnBrk="0" hangingPunct="1">
        <a:spcBef>
          <a:spcPct val="0"/>
        </a:spcBef>
        <a:buNone/>
        <a:defRPr lang="en-GB" sz="2800" kern="1200">
          <a:solidFill>
            <a:schemeClr val="bg2">
              <a:lumMod val="25000"/>
            </a:schemeClr>
          </a:solidFill>
          <a:latin typeface="+mn-lt"/>
          <a:ea typeface="+mj-ea"/>
          <a:cs typeface="+mj-cs"/>
        </a:defRPr>
      </a:lvl1pPr>
    </p:titleStyle>
    <p:bodyStyle>
      <a:lvl1pPr marL="0" indent="0" algn="l" defTabSz="914400" rtl="0" eaLnBrk="1" latinLnBrk="0" hangingPunct="1">
        <a:lnSpc>
          <a:spcPct val="100000"/>
        </a:lnSpc>
        <a:spcBef>
          <a:spcPts val="1000"/>
        </a:spcBef>
        <a:spcAft>
          <a:spcPts val="1200"/>
        </a:spcAft>
        <a:buFontTx/>
        <a:buNone/>
        <a:defRPr lang="en-GB" sz="1600" kern="1200" dirty="0">
          <a:solidFill>
            <a:schemeClr val="bg2">
              <a:lumMod val="25000"/>
            </a:schemeClr>
          </a:solidFill>
          <a:latin typeface="+mn-lt"/>
          <a:ea typeface="+mn-ea"/>
          <a:cs typeface="+mn-cs"/>
        </a:defRPr>
      </a:lvl1pPr>
      <a:lvl2pPr marL="283464" indent="-283464" algn="l" defTabSz="914400" rtl="0" eaLnBrk="1" latinLnBrk="0" hangingPunct="1">
        <a:lnSpc>
          <a:spcPct val="100000"/>
        </a:lnSpc>
        <a:spcBef>
          <a:spcPts val="1000"/>
        </a:spcBef>
        <a:spcAft>
          <a:spcPts val="1200"/>
        </a:spcAft>
        <a:buFont typeface="Arial" panose="020B0604020202020204" pitchFamily="34" charset="0"/>
        <a:buChar char="•"/>
        <a:defRPr lang="en-GB" sz="1600" kern="1200" dirty="0">
          <a:solidFill>
            <a:schemeClr val="bg2">
              <a:lumMod val="25000"/>
            </a:schemeClr>
          </a:solidFill>
          <a:latin typeface="+mn-lt"/>
          <a:ea typeface="+mn-ea"/>
          <a:cs typeface="+mn-cs"/>
        </a:defRPr>
      </a:lvl2pPr>
      <a:lvl3pPr marL="685800" indent="-228600" algn="l" defTabSz="914400" rtl="0" eaLnBrk="1" latinLnBrk="0" hangingPunct="1">
        <a:lnSpc>
          <a:spcPct val="100000"/>
        </a:lnSpc>
        <a:spcBef>
          <a:spcPts val="1000"/>
        </a:spcBef>
        <a:spcAft>
          <a:spcPts val="1200"/>
        </a:spcAft>
        <a:buFont typeface="Arial" panose="020B0604020202020204" pitchFamily="34" charset="0"/>
        <a:buChar char="•"/>
        <a:defRPr lang="en-GB" sz="1600" kern="1200" dirty="0">
          <a:solidFill>
            <a:schemeClr val="bg2">
              <a:lumMod val="25000"/>
            </a:schemeClr>
          </a:solidFill>
          <a:latin typeface="+mn-lt"/>
          <a:ea typeface="+mn-ea"/>
          <a:cs typeface="+mn-cs"/>
        </a:defRPr>
      </a:lvl3pPr>
      <a:lvl4pPr marL="1143000" indent="-228600" algn="l" defTabSz="914400" rtl="0" eaLnBrk="1" latinLnBrk="0" hangingPunct="1">
        <a:lnSpc>
          <a:spcPct val="100000"/>
        </a:lnSpc>
        <a:spcBef>
          <a:spcPts val="1000"/>
        </a:spcBef>
        <a:spcAft>
          <a:spcPts val="1200"/>
        </a:spcAft>
        <a:buFont typeface="Arial" panose="020B0604020202020204" pitchFamily="34" charset="0"/>
        <a:buChar char="•"/>
        <a:defRPr lang="en-GB" sz="1600" kern="1200" dirty="0" smtClean="0">
          <a:solidFill>
            <a:schemeClr val="bg2">
              <a:lumMod val="25000"/>
            </a:schemeClr>
          </a:solidFill>
          <a:latin typeface="+mn-lt"/>
          <a:ea typeface="+mn-ea"/>
          <a:cs typeface="+mn-cs"/>
        </a:defRPr>
      </a:lvl4pPr>
      <a:lvl5pPr marL="1600200" indent="-228600" algn="l" defTabSz="914400" rtl="0" eaLnBrk="1" latinLnBrk="0" hangingPunct="1">
        <a:lnSpc>
          <a:spcPct val="100000"/>
        </a:lnSpc>
        <a:spcBef>
          <a:spcPts val="1000"/>
        </a:spcBef>
        <a:spcAft>
          <a:spcPts val="1200"/>
        </a:spcAft>
        <a:buFont typeface="Arial" panose="020B0604020202020204" pitchFamily="34" charset="0"/>
        <a:buChar char="•"/>
        <a:defRPr lang="en-GB" sz="1600" kern="1200" dirty="0" smtClean="0">
          <a:solidFill>
            <a:schemeClr val="bg2">
              <a:lumMod val="25000"/>
            </a:schemeClr>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GB"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GB"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GB"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lang="en-GB" sz="1200" kern="1200">
          <a:solidFill>
            <a:schemeClr val="tx1"/>
          </a:solidFill>
          <a:latin typeface="+mn-lt"/>
          <a:ea typeface="+mn-ea"/>
          <a:cs typeface="+mn-cs"/>
        </a:defRPr>
      </a:lvl9pPr>
    </p:bodyStyle>
    <p:otherStyle>
      <a:defPPr>
        <a:defRPr lang="en-GB"/>
      </a:defPPr>
      <a:lvl1pPr marL="0" algn="l" defTabSz="914400" rtl="0" eaLnBrk="1" latinLnBrk="0" hangingPunct="1">
        <a:defRPr lang="en-GB" sz="1800" kern="1200">
          <a:solidFill>
            <a:schemeClr val="tx1"/>
          </a:solidFill>
          <a:latin typeface="+mn-lt"/>
          <a:ea typeface="+mn-ea"/>
          <a:cs typeface="+mn-cs"/>
        </a:defRPr>
      </a:lvl1pPr>
      <a:lvl2pPr marL="457200" algn="l" defTabSz="914400" rtl="0" eaLnBrk="1" latinLnBrk="0" hangingPunct="1">
        <a:defRPr lang="en-GB" sz="1800" kern="1200">
          <a:solidFill>
            <a:schemeClr val="tx1"/>
          </a:solidFill>
          <a:latin typeface="+mn-lt"/>
          <a:ea typeface="+mn-ea"/>
          <a:cs typeface="+mn-cs"/>
        </a:defRPr>
      </a:lvl2pPr>
      <a:lvl3pPr marL="914400" algn="l" defTabSz="914400" rtl="0" eaLnBrk="1" latinLnBrk="0" hangingPunct="1">
        <a:defRPr lang="en-GB" sz="1800" kern="1200">
          <a:solidFill>
            <a:schemeClr val="tx1"/>
          </a:solidFill>
          <a:latin typeface="+mn-lt"/>
          <a:ea typeface="+mn-ea"/>
          <a:cs typeface="+mn-cs"/>
        </a:defRPr>
      </a:lvl3pPr>
      <a:lvl4pPr marL="1371600" algn="l" defTabSz="914400" rtl="0" eaLnBrk="1" latinLnBrk="0" hangingPunct="1">
        <a:defRPr lang="en-GB" sz="1800" kern="1200">
          <a:solidFill>
            <a:schemeClr val="tx1"/>
          </a:solidFill>
          <a:latin typeface="+mn-lt"/>
          <a:ea typeface="+mn-ea"/>
          <a:cs typeface="+mn-cs"/>
        </a:defRPr>
      </a:lvl4pPr>
      <a:lvl5pPr marL="1828800" algn="l" defTabSz="914400" rtl="0" eaLnBrk="1" latinLnBrk="0" hangingPunct="1">
        <a:defRPr lang="en-GB" sz="1800" kern="1200">
          <a:solidFill>
            <a:schemeClr val="tx1"/>
          </a:solidFill>
          <a:latin typeface="+mn-lt"/>
          <a:ea typeface="+mn-ea"/>
          <a:cs typeface="+mn-cs"/>
        </a:defRPr>
      </a:lvl5pPr>
      <a:lvl6pPr marL="2286000" algn="l" defTabSz="914400" rtl="0" eaLnBrk="1" latinLnBrk="0" hangingPunct="1">
        <a:defRPr lang="en-GB" sz="1800" kern="1200">
          <a:solidFill>
            <a:schemeClr val="tx1"/>
          </a:solidFill>
          <a:latin typeface="+mn-lt"/>
          <a:ea typeface="+mn-ea"/>
          <a:cs typeface="+mn-cs"/>
        </a:defRPr>
      </a:lvl6pPr>
      <a:lvl7pPr marL="2743200" algn="l" defTabSz="914400" rtl="0" eaLnBrk="1" latinLnBrk="0" hangingPunct="1">
        <a:defRPr lang="en-GB" sz="1800" kern="1200">
          <a:solidFill>
            <a:schemeClr val="tx1"/>
          </a:solidFill>
          <a:latin typeface="+mn-lt"/>
          <a:ea typeface="+mn-ea"/>
          <a:cs typeface="+mn-cs"/>
        </a:defRPr>
      </a:lvl7pPr>
      <a:lvl8pPr marL="3200400" algn="l" defTabSz="914400" rtl="0" eaLnBrk="1" latinLnBrk="0" hangingPunct="1">
        <a:defRPr lang="en-GB" sz="1800" kern="1200">
          <a:solidFill>
            <a:schemeClr val="tx1"/>
          </a:solidFill>
          <a:latin typeface="+mn-lt"/>
          <a:ea typeface="+mn-ea"/>
          <a:cs typeface="+mn-cs"/>
        </a:defRPr>
      </a:lvl8pPr>
      <a:lvl9pPr marL="3657600" algn="l" defTabSz="914400" rtl="0" eaLnBrk="1" latinLnBrk="0" hangingPunct="1">
        <a:defRPr lang="en-GB"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984" userDrawn="1">
          <p15:clr>
            <a:srgbClr val="F26B43"/>
          </p15:clr>
        </p15:guide>
        <p15:guide id="2" pos="336" userDrawn="1">
          <p15:clr>
            <a:srgbClr val="F26B43"/>
          </p15:clr>
        </p15:guide>
        <p15:guide id="3" pos="7320" userDrawn="1">
          <p15:clr>
            <a:srgbClr val="F26B43"/>
          </p15:clr>
        </p15:guide>
        <p15:guide id="4" orient="horz" pos="912" userDrawn="1">
          <p15:clr>
            <a:srgbClr val="F26B43"/>
          </p15:clr>
        </p15:guide>
        <p15:guide id="5" orient="horz" pos="264" userDrawn="1">
          <p15:clr>
            <a:srgbClr val="F26B43"/>
          </p15:clr>
        </p15:guide>
        <p15:guide id="6" orient="horz" pos="696" userDrawn="1">
          <p15:clr>
            <a:srgbClr val="F26B43"/>
          </p15:clr>
        </p15:guide>
        <p15:guide id="7" pos="369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82E45-6843-16C3-BF8F-7FA00980AB62}"/>
              </a:ext>
            </a:extLst>
          </p:cNvPr>
          <p:cNvSpPr>
            <a:spLocks noGrp="1"/>
          </p:cNvSpPr>
          <p:nvPr>
            <p:ph type="title"/>
          </p:nvPr>
        </p:nvSpPr>
        <p:spPr/>
        <p:txBody>
          <a:bodyPr>
            <a:normAutofit fontScale="90000"/>
          </a:bodyPr>
          <a:lstStyle/>
          <a:p>
            <a:pPr algn="ctr"/>
            <a:r>
              <a:rPr lang="en-US" dirty="0"/>
              <a:t>European Human Rights in the era of “Pushbacks”</a:t>
            </a:r>
            <a:endParaRPr lang="en-GB" dirty="0"/>
          </a:p>
        </p:txBody>
      </p:sp>
      <p:sp>
        <p:nvSpPr>
          <p:cNvPr id="3" name="Text Placeholder 2">
            <a:extLst>
              <a:ext uri="{FF2B5EF4-FFF2-40B4-BE49-F238E27FC236}">
                <a16:creationId xmlns:a16="http://schemas.microsoft.com/office/drawing/2014/main" id="{A278D1AD-169D-1983-4AEC-88C308F793C1}"/>
              </a:ext>
            </a:extLst>
          </p:cNvPr>
          <p:cNvSpPr>
            <a:spLocks noGrp="1"/>
          </p:cNvSpPr>
          <p:nvPr>
            <p:ph type="body" sz="quarter" idx="10"/>
          </p:nvPr>
        </p:nvSpPr>
        <p:spPr>
          <a:xfrm>
            <a:off x="571346" y="4715736"/>
            <a:ext cx="9921943" cy="862012"/>
          </a:xfrm>
        </p:spPr>
        <p:txBody>
          <a:bodyPr>
            <a:normAutofit/>
          </a:bodyPr>
          <a:lstStyle/>
          <a:p>
            <a:pPr algn="ctr"/>
            <a:r>
              <a:rPr lang="en-US" sz="2800" dirty="0">
                <a:solidFill>
                  <a:schemeClr val="tx1"/>
                </a:solidFill>
              </a:rPr>
              <a:t>Some Current Issues</a:t>
            </a:r>
            <a:endParaRPr lang="en-GB" sz="2800" dirty="0">
              <a:solidFill>
                <a:schemeClr val="tx1"/>
              </a:solidFill>
            </a:endParaRPr>
          </a:p>
        </p:txBody>
      </p:sp>
    </p:spTree>
    <p:extLst>
      <p:ext uri="{BB962C8B-B14F-4D97-AF65-F5344CB8AC3E}">
        <p14:creationId xmlns:p14="http://schemas.microsoft.com/office/powerpoint/2010/main" val="288392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8825B-F2F1-1F55-5C6C-A62D902004F9}"/>
              </a:ext>
            </a:extLst>
          </p:cNvPr>
          <p:cNvSpPr>
            <a:spLocks noGrp="1"/>
          </p:cNvSpPr>
          <p:nvPr>
            <p:ph type="title"/>
          </p:nvPr>
        </p:nvSpPr>
        <p:spPr/>
        <p:txBody>
          <a:bodyPr/>
          <a:lstStyle/>
          <a:p>
            <a:r>
              <a:rPr lang="en-US" dirty="0"/>
              <a:t>EU Migration and Asylum Pact 2024</a:t>
            </a:r>
            <a:endParaRPr lang="en-GB" dirty="0"/>
          </a:p>
        </p:txBody>
      </p:sp>
      <p:pic>
        <p:nvPicPr>
          <p:cNvPr id="4" name="Content Placeholder 3" descr="A diagram of a system">
            <a:extLst>
              <a:ext uri="{FF2B5EF4-FFF2-40B4-BE49-F238E27FC236}">
                <a16:creationId xmlns:a16="http://schemas.microsoft.com/office/drawing/2014/main" id="{955056B8-03D6-CC62-87A0-6A1B4D72F2B6}"/>
              </a:ext>
            </a:extLst>
          </p:cNvPr>
          <p:cNvPicPr>
            <a:picLocks noGrp="1" noChangeAspect="1"/>
          </p:cNvPicPr>
          <p:nvPr>
            <p:ph sz="quarter" idx="13"/>
          </p:nvPr>
        </p:nvPicPr>
        <p:blipFill>
          <a:blip r:embed="rId2"/>
          <a:stretch>
            <a:fillRect/>
          </a:stretch>
        </p:blipFill>
        <p:spPr>
          <a:xfrm>
            <a:off x="616449" y="1193876"/>
            <a:ext cx="11210544" cy="5537771"/>
          </a:xfrm>
          <a:prstGeom prst="rect">
            <a:avLst/>
          </a:prstGeom>
        </p:spPr>
      </p:pic>
    </p:spTree>
    <p:extLst>
      <p:ext uri="{BB962C8B-B14F-4D97-AF65-F5344CB8AC3E}">
        <p14:creationId xmlns:p14="http://schemas.microsoft.com/office/powerpoint/2010/main" val="2770810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BD179-3C8C-D1FD-DB1E-FE0F37DCC010}"/>
              </a:ext>
            </a:extLst>
          </p:cNvPr>
          <p:cNvSpPr>
            <a:spLocks noGrp="1"/>
          </p:cNvSpPr>
          <p:nvPr>
            <p:ph type="title"/>
          </p:nvPr>
        </p:nvSpPr>
        <p:spPr/>
        <p:txBody>
          <a:bodyPr/>
          <a:lstStyle/>
          <a:p>
            <a:r>
              <a:rPr lang="en-US" dirty="0"/>
              <a:t>ECHR Legal Framework</a:t>
            </a:r>
            <a:endParaRPr lang="en-GB" dirty="0"/>
          </a:p>
        </p:txBody>
      </p:sp>
      <p:sp>
        <p:nvSpPr>
          <p:cNvPr id="3" name="Content Placeholder 2">
            <a:extLst>
              <a:ext uri="{FF2B5EF4-FFF2-40B4-BE49-F238E27FC236}">
                <a16:creationId xmlns:a16="http://schemas.microsoft.com/office/drawing/2014/main" id="{BB579973-5F7D-6408-1588-621B109DABF1}"/>
              </a:ext>
            </a:extLst>
          </p:cNvPr>
          <p:cNvSpPr>
            <a:spLocks noGrp="1"/>
          </p:cNvSpPr>
          <p:nvPr>
            <p:ph sz="quarter" idx="13"/>
          </p:nvPr>
        </p:nvSpPr>
        <p:spPr/>
        <p:txBody>
          <a:bodyPr/>
          <a:lstStyle/>
          <a:p>
            <a:pPr marL="285750" indent="-285750">
              <a:buFont typeface="Arial" panose="020B0604020202020204" pitchFamily="34" charset="0"/>
              <a:buChar char="•"/>
            </a:pPr>
            <a:r>
              <a:rPr lang="en-US" sz="2000" b="1" dirty="0"/>
              <a:t>Art. 3 </a:t>
            </a:r>
            <a:r>
              <a:rPr lang="en-US" sz="2000" dirty="0"/>
              <a:t>of the European Convention on Human Rights (ECHR) </a:t>
            </a:r>
          </a:p>
          <a:p>
            <a:pPr marL="285750" indent="-285750">
              <a:buFont typeface="Arial" panose="020B0604020202020204" pitchFamily="34" charset="0"/>
              <a:buChar char="•"/>
            </a:pPr>
            <a:r>
              <a:rPr lang="en-US" sz="2000" dirty="0"/>
              <a:t>Prohibits removal expulsion of an individual to a State where there is a serious risk that they would be subjected to the death penalty, torture or other inhuman or degrading treatment or punishment</a:t>
            </a:r>
          </a:p>
          <a:p>
            <a:pPr marL="285750" indent="-285750">
              <a:buFont typeface="Arial" panose="020B0604020202020204" pitchFamily="34" charset="0"/>
              <a:buChar char="•"/>
            </a:pPr>
            <a:r>
              <a:rPr lang="en-US" sz="2000" b="1" dirty="0"/>
              <a:t>Art 4 of Protocol No 4 ECHR </a:t>
            </a:r>
            <a:r>
              <a:rPr lang="en-US" sz="2000" dirty="0"/>
              <a:t>-  Prohibition of collective expulsions of aliens</a:t>
            </a:r>
          </a:p>
          <a:p>
            <a:pPr marL="285750" indent="-285750">
              <a:buFont typeface="Arial" panose="020B0604020202020204" pitchFamily="34" charset="0"/>
              <a:buChar char="•"/>
            </a:pPr>
            <a:r>
              <a:rPr lang="en-US" sz="2000" dirty="0"/>
              <a:t>Purpose of Article 4 was to formally prohibit collective expulsions of aliens “of the kind which was a matter of recent history”</a:t>
            </a:r>
          </a:p>
          <a:p>
            <a:pPr marL="285750" indent="-285750">
              <a:buFont typeface="Arial" panose="020B0604020202020204" pitchFamily="34" charset="0"/>
              <a:buChar char="•"/>
            </a:pPr>
            <a:r>
              <a:rPr lang="en-US" sz="2000" dirty="0"/>
              <a:t>The core purpose of the Article is to prevent States from being able to remove a certain number of aliens without examining their personal circumstances and, consequently, without enabling them to put forward their arguments against the measure taken by the relevant authority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25748808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A3E7B-0D4A-16FE-CDF9-57CA5DDBC9FE}"/>
              </a:ext>
            </a:extLst>
          </p:cNvPr>
          <p:cNvSpPr>
            <a:spLocks noGrp="1"/>
          </p:cNvSpPr>
          <p:nvPr>
            <p:ph type="title"/>
          </p:nvPr>
        </p:nvSpPr>
        <p:spPr/>
        <p:txBody>
          <a:bodyPr/>
          <a:lstStyle/>
          <a:p>
            <a:pPr algn="ctr"/>
            <a:r>
              <a:rPr lang="en-US" dirty="0"/>
              <a:t>PUSHBACK CASE LAW </a:t>
            </a:r>
            <a:endParaRPr lang="en-GB" dirty="0"/>
          </a:p>
        </p:txBody>
      </p:sp>
      <p:sp>
        <p:nvSpPr>
          <p:cNvPr id="3" name="Content Placeholder 2">
            <a:extLst>
              <a:ext uri="{FF2B5EF4-FFF2-40B4-BE49-F238E27FC236}">
                <a16:creationId xmlns:a16="http://schemas.microsoft.com/office/drawing/2014/main" id="{B51FA529-EB91-6B3F-0674-AAEA360B011F}"/>
              </a:ext>
            </a:extLst>
          </p:cNvPr>
          <p:cNvSpPr>
            <a:spLocks noGrp="1"/>
          </p:cNvSpPr>
          <p:nvPr>
            <p:ph sz="quarter" idx="13"/>
          </p:nvPr>
        </p:nvSpPr>
        <p:spPr/>
        <p:txBody>
          <a:bodyPr/>
          <a:lstStyle/>
          <a:p>
            <a:endParaRPr lang="en-GB" dirty="0"/>
          </a:p>
        </p:txBody>
      </p:sp>
    </p:spTree>
    <p:extLst>
      <p:ext uri="{BB962C8B-B14F-4D97-AF65-F5344CB8AC3E}">
        <p14:creationId xmlns:p14="http://schemas.microsoft.com/office/powerpoint/2010/main" val="39384211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93DF7-7DED-9E50-82B8-956861C954BB}"/>
              </a:ext>
            </a:extLst>
          </p:cNvPr>
          <p:cNvSpPr>
            <a:spLocks noGrp="1"/>
          </p:cNvSpPr>
          <p:nvPr>
            <p:ph type="title"/>
          </p:nvPr>
        </p:nvSpPr>
        <p:spPr/>
        <p:txBody>
          <a:bodyPr/>
          <a:lstStyle/>
          <a:p>
            <a:r>
              <a:rPr lang="en-US" dirty="0"/>
              <a:t>CJEU Pushback Case Law</a:t>
            </a:r>
            <a:endParaRPr lang="en-GB" dirty="0"/>
          </a:p>
        </p:txBody>
      </p:sp>
      <p:sp>
        <p:nvSpPr>
          <p:cNvPr id="3" name="Content Placeholder 2">
            <a:extLst>
              <a:ext uri="{FF2B5EF4-FFF2-40B4-BE49-F238E27FC236}">
                <a16:creationId xmlns:a16="http://schemas.microsoft.com/office/drawing/2014/main" id="{FFE23B4A-B551-5EE6-CCEE-30E6483F6A7F}"/>
              </a:ext>
            </a:extLst>
          </p:cNvPr>
          <p:cNvSpPr>
            <a:spLocks noGrp="1"/>
          </p:cNvSpPr>
          <p:nvPr>
            <p:ph sz="quarter" idx="13"/>
          </p:nvPr>
        </p:nvSpPr>
        <p:spPr/>
        <p:txBody>
          <a:bodyPr>
            <a:normAutofit fontScale="92500" lnSpcReduction="20000"/>
          </a:bodyPr>
          <a:lstStyle/>
          <a:p>
            <a:pPr marL="285750" indent="-285750">
              <a:buFont typeface="Arial" panose="020B0604020202020204" pitchFamily="34" charset="0"/>
              <a:buChar char="•"/>
            </a:pPr>
            <a:r>
              <a:rPr lang="en-GB" sz="2000" b="1" dirty="0"/>
              <a:t>C‑808/18 </a:t>
            </a:r>
            <a:r>
              <a:rPr lang="en-US" sz="2000" b="1" dirty="0"/>
              <a:t>Commission v Hungary  </a:t>
            </a:r>
            <a:r>
              <a:rPr lang="en-US" sz="2000" dirty="0"/>
              <a:t>December 2020 </a:t>
            </a:r>
          </a:p>
          <a:p>
            <a:pPr marL="285750" indent="-285750">
              <a:buFont typeface="Arial" panose="020B0604020202020204" pitchFamily="34" charset="0"/>
              <a:buChar char="•"/>
            </a:pPr>
            <a:r>
              <a:rPr lang="en-US" sz="2000" dirty="0"/>
              <a:t>Hungary had failed to fulfil its obligations under the Returns Directive - Hungarian police forcibly escorted illegally staying third-country nationals to a strip of land between the border fence and the Serbian-Hungarian border without prior compliance with the substantive and procedural safeguards provided for in that directive. the CJEU stresses the need for the domestic authorities to ensure effective access to procedures for international protection</a:t>
            </a:r>
          </a:p>
          <a:p>
            <a:pPr marL="285750" indent="-285750">
              <a:buFont typeface="Arial" panose="020B0604020202020204" pitchFamily="34" charset="0"/>
              <a:buChar char="•"/>
            </a:pPr>
            <a:r>
              <a:rPr lang="en-GB" sz="2000" b="1" dirty="0"/>
              <a:t>Case C‑123/22 Commission v Hungary </a:t>
            </a:r>
            <a:r>
              <a:rPr lang="en-GB" sz="2000" dirty="0"/>
              <a:t>(June 2024) - </a:t>
            </a:r>
            <a:r>
              <a:rPr lang="en-US" sz="2000" dirty="0"/>
              <a:t>Hungary to pay the European Commission a lump sum in the amount of EUR 200 000 000 and a penalty payment of EUR 900 000 per day</a:t>
            </a:r>
          </a:p>
          <a:p>
            <a:pPr marL="285750" indent="-285750">
              <a:buFont typeface="Arial" panose="020B0604020202020204" pitchFamily="34" charset="0"/>
              <a:buChar char="•"/>
            </a:pPr>
            <a:r>
              <a:rPr lang="lt-LT" sz="2000" b="1" dirty="0"/>
              <a:t>Case C</a:t>
            </a:r>
            <a:r>
              <a:rPr lang="lt-LT" sz="2000" dirty="0"/>
              <a:t>‑</a:t>
            </a:r>
            <a:r>
              <a:rPr lang="lt-LT" sz="2000" b="1" dirty="0"/>
              <a:t>72/22 PPU</a:t>
            </a:r>
            <a:r>
              <a:rPr lang="en-US" sz="2000" dirty="0"/>
              <a:t> </a:t>
            </a:r>
            <a:r>
              <a:rPr lang="lt-LT" sz="2000" b="1" dirty="0"/>
              <a:t>Valstybės sienos apsaugos tarnyba</a:t>
            </a:r>
            <a:r>
              <a:rPr lang="en-US" sz="2000" b="1" dirty="0"/>
              <a:t> </a:t>
            </a:r>
            <a:r>
              <a:rPr lang="en-US" sz="2000" dirty="0"/>
              <a:t>June 2022</a:t>
            </a:r>
            <a:endParaRPr lang="lt-LT" sz="2000" dirty="0"/>
          </a:p>
          <a:p>
            <a:pPr marL="285750" indent="-285750">
              <a:buFont typeface="Arial" panose="020B0604020202020204" pitchFamily="34" charset="0"/>
              <a:buChar char="•"/>
            </a:pPr>
            <a:r>
              <a:rPr lang="en-US" sz="2000" dirty="0"/>
              <a:t>The Court declared that Lithuanian legislation effectively depriving a non-EU national of an opportunity to apply for asylum solely because they had crossed the border irregularly is incompatible with the Asylum Procedures Directive – even in the event of declared emergency due to a “mass influx of aliens”</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803556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58FAD-95D1-C724-FEDF-0A1EEC7912B9}"/>
              </a:ext>
            </a:extLst>
          </p:cNvPr>
          <p:cNvSpPr>
            <a:spLocks noGrp="1"/>
          </p:cNvSpPr>
          <p:nvPr>
            <p:ph type="title"/>
          </p:nvPr>
        </p:nvSpPr>
        <p:spPr/>
        <p:txBody>
          <a:bodyPr/>
          <a:lstStyle/>
          <a:p>
            <a:r>
              <a:rPr lang="en-US" dirty="0"/>
              <a:t>CJEU Pushback Case Law </a:t>
            </a:r>
            <a:endParaRPr lang="en-GB" dirty="0"/>
          </a:p>
        </p:txBody>
      </p:sp>
      <p:sp>
        <p:nvSpPr>
          <p:cNvPr id="3" name="Content Placeholder 2">
            <a:extLst>
              <a:ext uri="{FF2B5EF4-FFF2-40B4-BE49-F238E27FC236}">
                <a16:creationId xmlns:a16="http://schemas.microsoft.com/office/drawing/2014/main" id="{74D1D62E-D568-33DD-7A05-6140D568D019}"/>
              </a:ext>
            </a:extLst>
          </p:cNvPr>
          <p:cNvSpPr>
            <a:spLocks noGrp="1"/>
          </p:cNvSpPr>
          <p:nvPr>
            <p:ph sz="quarter" idx="13"/>
          </p:nvPr>
        </p:nvSpPr>
        <p:spPr/>
        <p:txBody>
          <a:bodyPr>
            <a:normAutofit/>
          </a:bodyPr>
          <a:lstStyle/>
          <a:p>
            <a:pPr marL="285750" indent="-285750">
              <a:buFont typeface="Arial" panose="020B0604020202020204" pitchFamily="34" charset="0"/>
              <a:buChar char="•"/>
            </a:pPr>
            <a:r>
              <a:rPr lang="en-GB" dirty="0"/>
              <a:t> </a:t>
            </a:r>
            <a:r>
              <a:rPr lang="en-GB" b="1" dirty="0"/>
              <a:t>Case C‑392/22 </a:t>
            </a:r>
            <a:r>
              <a:rPr lang="nl-NL" b="1" dirty="0"/>
              <a:t>Staatssecretaris van Justitie en Veiligheid </a:t>
            </a:r>
            <a:r>
              <a:rPr lang="nl-NL" dirty="0"/>
              <a:t>(February 2024) </a:t>
            </a:r>
          </a:p>
          <a:p>
            <a:pPr marL="285750" indent="-285750">
              <a:buFont typeface="Arial" panose="020B0604020202020204" pitchFamily="34" charset="0"/>
              <a:buChar char="•"/>
            </a:pPr>
            <a:r>
              <a:rPr lang="en-US" dirty="0"/>
              <a:t>The referring court takes the view that objective, reliable, specific and properly updated information shows that the Republic of Poland has, for a number of years, systematically infringed a number of fundamental rights of third-country nationals by subjecting them to pushbacks, regularly accompanied by the use of violence, and by systematically detaining, in what are described as ‘appalling’ conditions, third-country nationals who enter its territory illegally</a:t>
            </a:r>
          </a:p>
          <a:p>
            <a:pPr marL="285750" indent="-285750">
              <a:buFont typeface="Arial" panose="020B0604020202020204" pitchFamily="34" charset="0"/>
              <a:buChar char="•"/>
            </a:pPr>
            <a:r>
              <a:rPr lang="en-US" dirty="0"/>
              <a:t>Syrian national claims to have been subjected to pushbacks to Belarus on three occasions after entering Polish territory, one of which was at night and that he stayed in the woods before being picked up and handed over to border guards. He adds that, while staying in the woods, his living conditions had become unbearable</a:t>
            </a:r>
          </a:p>
          <a:p>
            <a:pPr marL="285750" indent="-285750">
              <a:buFont typeface="Arial" panose="020B0604020202020204" pitchFamily="34" charset="0"/>
              <a:buChar char="•"/>
            </a:pPr>
            <a:r>
              <a:rPr lang="en-US" dirty="0"/>
              <a:t>According to the referring court, X had indicated that he was afraid that his fundamental rights would be infringed again if he were to be transferred to Poland.</a:t>
            </a:r>
          </a:p>
          <a:p>
            <a:pPr marL="285750" indent="-285750">
              <a:buFont typeface="Arial" panose="020B0604020202020204" pitchFamily="34" charset="0"/>
              <a:buChar char="•"/>
            </a:pPr>
            <a:r>
              <a:rPr lang="en-US" dirty="0"/>
              <a:t>.X stated that he had then been held in detention for approximately one week in the border guard </a:t>
            </a:r>
            <a:r>
              <a:rPr lang="en-US" dirty="0" err="1"/>
              <a:t>centre</a:t>
            </a:r>
            <a:r>
              <a:rPr lang="en-US" dirty="0"/>
              <a:t>, like all other applicants for international protection, where he had been very badly treated, particularly because of a lack of food and the absence of any medical checks</a:t>
            </a:r>
            <a:endParaRPr lang="en-GB" dirty="0"/>
          </a:p>
          <a:p>
            <a:pPr marL="285750" indent="-285750">
              <a:buFont typeface="Arial" panose="020B0604020202020204" pitchFamily="34" charset="0"/>
              <a:buChar char="•"/>
            </a:pPr>
            <a:endParaRPr lang="nl-NL" dirty="0"/>
          </a:p>
          <a:p>
            <a:endParaRPr lang="nl-NL" b="1" dirty="0"/>
          </a:p>
          <a:p>
            <a:endParaRPr lang="en-GB" dirty="0"/>
          </a:p>
        </p:txBody>
      </p:sp>
    </p:spTree>
    <p:extLst>
      <p:ext uri="{BB962C8B-B14F-4D97-AF65-F5344CB8AC3E}">
        <p14:creationId xmlns:p14="http://schemas.microsoft.com/office/powerpoint/2010/main" val="1344666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2FAA0-01D4-4176-EEF2-AA6B87874832}"/>
              </a:ext>
            </a:extLst>
          </p:cNvPr>
          <p:cNvSpPr>
            <a:spLocks noGrp="1"/>
          </p:cNvSpPr>
          <p:nvPr>
            <p:ph type="title"/>
          </p:nvPr>
        </p:nvSpPr>
        <p:spPr/>
        <p:txBody>
          <a:bodyPr/>
          <a:lstStyle/>
          <a:p>
            <a:r>
              <a:rPr lang="en-US" dirty="0"/>
              <a:t>CJEU Pushback Case Law </a:t>
            </a:r>
            <a:endParaRPr lang="en-GB" dirty="0"/>
          </a:p>
        </p:txBody>
      </p:sp>
      <p:sp>
        <p:nvSpPr>
          <p:cNvPr id="3" name="Content Placeholder 2">
            <a:extLst>
              <a:ext uri="{FF2B5EF4-FFF2-40B4-BE49-F238E27FC236}">
                <a16:creationId xmlns:a16="http://schemas.microsoft.com/office/drawing/2014/main" id="{67B7A6F2-1652-901C-DBCE-93458649EA59}"/>
              </a:ext>
            </a:extLst>
          </p:cNvPr>
          <p:cNvSpPr>
            <a:spLocks noGrp="1"/>
          </p:cNvSpPr>
          <p:nvPr>
            <p:ph sz="quarter" idx="13"/>
          </p:nvPr>
        </p:nvSpPr>
        <p:spPr>
          <a:xfrm>
            <a:off x="444500" y="1463039"/>
            <a:ext cx="11210543" cy="5394961"/>
          </a:xfrm>
        </p:spPr>
        <p:txBody>
          <a:bodyPr>
            <a:normAutofit/>
          </a:bodyPr>
          <a:lstStyle/>
          <a:p>
            <a:pPr marL="285750" indent="-285750">
              <a:buFont typeface="Arial" panose="020B0604020202020204" pitchFamily="34" charset="0"/>
              <a:buChar char="•"/>
            </a:pPr>
            <a:r>
              <a:rPr lang="en-US" sz="1800" dirty="0"/>
              <a:t>Member State responsible for examining a third-country national’s application for international protection has carried out pushbacks with respect to third-country nationals seeking to make such applications at its border and has detained them at its border control posts does not in itself preclude the transfer of that third-country national to that Member State</a:t>
            </a:r>
          </a:p>
          <a:p>
            <a:pPr marL="285750" indent="-285750">
              <a:buFont typeface="Arial" panose="020B0604020202020204" pitchFamily="34" charset="0"/>
              <a:buChar char="•"/>
            </a:pPr>
            <a:r>
              <a:rPr lang="nl-NL" sz="1800" dirty="0"/>
              <a:t>T</a:t>
            </a:r>
            <a:r>
              <a:rPr lang="en-US" sz="1800" dirty="0"/>
              <a:t>he Member State which has sought to have an applicant for international protection taken back by the Member State responsible and wishes to transfer that applicant to the latter Member State must, before it can carry out that transfer, take into consideration all of the information provided to it by that applicant, in particular as regards the possible existence of a real risk of inhuman or degrading treatment, within the meaning of Article 4 of the Charter, at the time of that transfer or thereafter</a:t>
            </a:r>
          </a:p>
          <a:p>
            <a:pPr marL="285750" indent="-285750">
              <a:buFont typeface="Arial" panose="020B0604020202020204" pitchFamily="34" charset="0"/>
              <a:buChar char="•"/>
            </a:pPr>
            <a:r>
              <a:rPr lang="en-US" sz="1800" dirty="0"/>
              <a:t>Member State must refrain from carrying out that transfer if there are substantial grounds for believing that there is a real risk of such treatment in the event of transfer</a:t>
            </a:r>
          </a:p>
          <a:p>
            <a:pPr marL="285750" indent="-285750">
              <a:buFont typeface="Arial" panose="020B0604020202020204" pitchFamily="34" charset="0"/>
              <a:buChar char="•"/>
            </a:pPr>
            <a:r>
              <a:rPr lang="en-US" sz="1800" dirty="0"/>
              <a:t>Member State may nevertheless seek to obtain individual guarantees from the Member State responsible and, if such guarantees are provided and appear to be both credible and sufficient to rule out any real risk of inhuman or degrading treatment, may carry out that transfer</a:t>
            </a:r>
          </a:p>
          <a:p>
            <a:endParaRPr lang="en-GB" dirty="0"/>
          </a:p>
        </p:txBody>
      </p:sp>
    </p:spTree>
    <p:extLst>
      <p:ext uri="{BB962C8B-B14F-4D97-AF65-F5344CB8AC3E}">
        <p14:creationId xmlns:p14="http://schemas.microsoft.com/office/powerpoint/2010/main" val="39524113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2DC89-DCC0-25A2-E096-D8FC91738E9B}"/>
              </a:ext>
            </a:extLst>
          </p:cNvPr>
          <p:cNvSpPr>
            <a:spLocks noGrp="1"/>
          </p:cNvSpPr>
          <p:nvPr>
            <p:ph type="title"/>
          </p:nvPr>
        </p:nvSpPr>
        <p:spPr/>
        <p:txBody>
          <a:bodyPr/>
          <a:lstStyle/>
          <a:p>
            <a:r>
              <a:rPr lang="en-US" dirty="0"/>
              <a:t>ECHR Pushback case law</a:t>
            </a:r>
            <a:endParaRPr lang="en-GB" dirty="0"/>
          </a:p>
        </p:txBody>
      </p:sp>
      <p:sp>
        <p:nvSpPr>
          <p:cNvPr id="3" name="Content Placeholder 2">
            <a:extLst>
              <a:ext uri="{FF2B5EF4-FFF2-40B4-BE49-F238E27FC236}">
                <a16:creationId xmlns:a16="http://schemas.microsoft.com/office/drawing/2014/main" id="{9D547888-D5FE-4337-6F4D-B0143F0444B9}"/>
              </a:ext>
            </a:extLst>
          </p:cNvPr>
          <p:cNvSpPr>
            <a:spLocks noGrp="1"/>
          </p:cNvSpPr>
          <p:nvPr>
            <p:ph sz="quarter" idx="13"/>
          </p:nvPr>
        </p:nvSpPr>
        <p:spPr>
          <a:xfrm>
            <a:off x="444500" y="1463040"/>
            <a:ext cx="11210543" cy="5394960"/>
          </a:xfrm>
        </p:spPr>
        <p:txBody>
          <a:bodyPr>
            <a:noAutofit/>
          </a:bodyPr>
          <a:lstStyle/>
          <a:p>
            <a:pPr marL="285750" indent="-285750">
              <a:buFont typeface="Arial" panose="020B0604020202020204" pitchFamily="34" charset="0"/>
              <a:buChar char="•"/>
            </a:pPr>
            <a:r>
              <a:rPr lang="en-US" sz="2000" dirty="0"/>
              <a:t>European Court of Human Rights (ECtHR) has condemned pushback practices as collective expulsions based on Article 4 of Protocol No 4  ECHR</a:t>
            </a:r>
          </a:p>
          <a:p>
            <a:pPr marL="285750" indent="-285750">
              <a:buFont typeface="Arial" panose="020B0604020202020204" pitchFamily="34" charset="0"/>
              <a:buChar char="•"/>
            </a:pPr>
            <a:r>
              <a:rPr lang="en-US" sz="2000" b="1" dirty="0"/>
              <a:t>Sharifi and others v Italy and Greece </a:t>
            </a:r>
            <a:r>
              <a:rPr lang="en-US" sz="2000" dirty="0"/>
              <a:t>- applicants have been prevented from applying for asylum or from having access to an effective remedy</a:t>
            </a:r>
          </a:p>
          <a:p>
            <a:pPr marL="285750" indent="-285750">
              <a:buFont typeface="Arial" panose="020B0604020202020204" pitchFamily="34" charset="0"/>
              <a:buChar char="•"/>
            </a:pPr>
            <a:r>
              <a:rPr lang="en-US" sz="2000" b="1" dirty="0"/>
              <a:t>M.K. and others v Poland  - </a:t>
            </a:r>
            <a:r>
              <a:rPr lang="en-US" sz="2000" dirty="0"/>
              <a:t>applicants refused entry to state territory without giving proper regard to their individual situation as part of policy of refusing to receive asylum applications </a:t>
            </a:r>
          </a:p>
          <a:p>
            <a:pPr marL="285750" indent="-285750">
              <a:buFont typeface="Arial" panose="020B0604020202020204" pitchFamily="34" charset="0"/>
              <a:buChar char="•"/>
            </a:pPr>
            <a:r>
              <a:rPr lang="en-US" sz="2000" b="1" dirty="0"/>
              <a:t>Hirsi Jamaa and others v Italy  </a:t>
            </a:r>
            <a:r>
              <a:rPr lang="en-US" sz="2000" dirty="0"/>
              <a:t>- ECtHR condemned Italy for a 'pushback' practice when its coastguard physically intercepted a migrant boat and returned its approximately 200 passengers to Libya. Confronted with the question of the extraterritorial application of the ECHR, the Court asserted that the applicants had been 'under the continuous and exclusive de jure and de facto control of the Italian authorities'. In this case, the ECtHR found a breach of the prohibition on collective expulsions under Article 4 of Protocol No 4 to the Convention</a:t>
            </a:r>
            <a:endParaRPr lang="en-GB" sz="2000" dirty="0"/>
          </a:p>
        </p:txBody>
      </p:sp>
    </p:spTree>
    <p:extLst>
      <p:ext uri="{BB962C8B-B14F-4D97-AF65-F5344CB8AC3E}">
        <p14:creationId xmlns:p14="http://schemas.microsoft.com/office/powerpoint/2010/main" val="3475493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FC8AD-50F3-8A42-F3FE-F97AA1D25E00}"/>
              </a:ext>
            </a:extLst>
          </p:cNvPr>
          <p:cNvSpPr>
            <a:spLocks noGrp="1"/>
          </p:cNvSpPr>
          <p:nvPr>
            <p:ph type="title"/>
          </p:nvPr>
        </p:nvSpPr>
        <p:spPr/>
        <p:txBody>
          <a:bodyPr/>
          <a:lstStyle/>
          <a:p>
            <a:r>
              <a:rPr lang="en-US" dirty="0"/>
              <a:t>ECHR Pushback Case Law </a:t>
            </a:r>
            <a:endParaRPr lang="en-GB" dirty="0"/>
          </a:p>
        </p:txBody>
      </p:sp>
      <p:sp>
        <p:nvSpPr>
          <p:cNvPr id="3" name="Content Placeholder 2">
            <a:extLst>
              <a:ext uri="{FF2B5EF4-FFF2-40B4-BE49-F238E27FC236}">
                <a16:creationId xmlns:a16="http://schemas.microsoft.com/office/drawing/2014/main" id="{D213CC0F-EC5A-A2F6-B32C-A7414B795176}"/>
              </a:ext>
            </a:extLst>
          </p:cNvPr>
          <p:cNvSpPr>
            <a:spLocks noGrp="1"/>
          </p:cNvSpPr>
          <p:nvPr>
            <p:ph sz="quarter" idx="13"/>
          </p:nvPr>
        </p:nvSpPr>
        <p:spPr>
          <a:xfrm>
            <a:off x="444500" y="1463040"/>
            <a:ext cx="11210543" cy="5297356"/>
          </a:xfrm>
        </p:spPr>
        <p:txBody>
          <a:bodyPr>
            <a:noAutofit/>
          </a:bodyPr>
          <a:lstStyle/>
          <a:p>
            <a:pPr marL="285750" indent="-285750">
              <a:buFont typeface="Arial" panose="020B0604020202020204" pitchFamily="34" charset="0"/>
              <a:buChar char="•"/>
            </a:pPr>
            <a:r>
              <a:rPr lang="en-US" sz="2000" b="1" dirty="0"/>
              <a:t>N.D. and N.T. v. Spain </a:t>
            </a:r>
          </a:p>
          <a:p>
            <a:pPr marL="285750" indent="-285750">
              <a:buFont typeface="Arial" panose="020B0604020202020204" pitchFamily="34" charset="0"/>
              <a:buChar char="•"/>
            </a:pPr>
            <a:r>
              <a:rPr lang="en-US" sz="2000" dirty="0"/>
              <a:t>Push-back practices against migrants at the Moroccan-Spanish border fence surrounding the city of Melilla – the so-called </a:t>
            </a:r>
            <a:r>
              <a:rPr lang="en-US" sz="2000" i="1" dirty="0" err="1"/>
              <a:t>devoluciones</a:t>
            </a:r>
            <a:r>
              <a:rPr lang="en-US" sz="2000" i="1" dirty="0"/>
              <a:t> </a:t>
            </a:r>
            <a:r>
              <a:rPr lang="en-US" sz="2000" i="1" dirty="0" err="1"/>
              <a:t>en</a:t>
            </a:r>
            <a:r>
              <a:rPr lang="en-US" sz="2000" i="1" dirty="0"/>
              <a:t> caliente</a:t>
            </a:r>
            <a:r>
              <a:rPr lang="en-US" sz="2000" dirty="0"/>
              <a:t> or ‘hot returns’ by the Spanish border police.</a:t>
            </a:r>
          </a:p>
          <a:p>
            <a:pPr marL="285750" indent="-285750">
              <a:buFont typeface="Arial" panose="020B0604020202020204" pitchFamily="34" charset="0"/>
              <a:buChar char="•"/>
            </a:pPr>
            <a:r>
              <a:rPr lang="en-US" sz="2000" dirty="0"/>
              <a:t>Controversial case, concerning the interpretation of Article 4 of the Protocol no. 4, the Grand Chamber introduced a “genuine and effective access to means of legal entry” test </a:t>
            </a:r>
          </a:p>
          <a:p>
            <a:pPr marL="285750" indent="-285750">
              <a:buFont typeface="Arial" panose="020B0604020202020204" pitchFamily="34" charset="0"/>
              <a:buChar char="•"/>
            </a:pPr>
            <a:r>
              <a:rPr lang="en-US" sz="2000" dirty="0"/>
              <a:t>Concluded that third-country nationals not using legal pathways of entry despite having such a possibility are acting culpably and can be faulted for being collectively expulsed. </a:t>
            </a:r>
          </a:p>
          <a:p>
            <a:pPr marL="285750" indent="-285750">
              <a:buFont typeface="Arial" panose="020B0604020202020204" pitchFamily="34" charset="0"/>
              <a:buChar char="•"/>
            </a:pPr>
            <a:r>
              <a:rPr lang="en-US" sz="2000" dirty="0"/>
              <a:t>Grand Chamber was restricted to evaluating the prohibition of collective expulsions (Art. 4 Prot. 4)</a:t>
            </a:r>
          </a:p>
          <a:p>
            <a:pPr marL="285750" indent="-285750">
              <a:buFont typeface="Arial" panose="020B0604020202020204" pitchFamily="34" charset="0"/>
              <a:buChar char="•"/>
            </a:pPr>
            <a:r>
              <a:rPr lang="en-US" sz="2000" dirty="0"/>
              <a:t>“Lukewarm” protection from the ECtHR? </a:t>
            </a:r>
            <a:endParaRPr lang="en-GB" sz="2000" dirty="0"/>
          </a:p>
        </p:txBody>
      </p:sp>
    </p:spTree>
    <p:extLst>
      <p:ext uri="{BB962C8B-B14F-4D97-AF65-F5344CB8AC3E}">
        <p14:creationId xmlns:p14="http://schemas.microsoft.com/office/powerpoint/2010/main" val="19765692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02718-FD6E-DAC8-FEDB-0D821692A21B}"/>
              </a:ext>
            </a:extLst>
          </p:cNvPr>
          <p:cNvSpPr>
            <a:spLocks noGrp="1"/>
          </p:cNvSpPr>
          <p:nvPr>
            <p:ph type="title"/>
          </p:nvPr>
        </p:nvSpPr>
        <p:spPr/>
        <p:txBody>
          <a:bodyPr/>
          <a:lstStyle/>
          <a:p>
            <a:r>
              <a:rPr lang="en-US" dirty="0"/>
              <a:t>ECHR Pushback Case Law </a:t>
            </a:r>
            <a:endParaRPr lang="en-GB" dirty="0"/>
          </a:p>
        </p:txBody>
      </p:sp>
      <p:sp>
        <p:nvSpPr>
          <p:cNvPr id="3" name="Content Placeholder 2">
            <a:extLst>
              <a:ext uri="{FF2B5EF4-FFF2-40B4-BE49-F238E27FC236}">
                <a16:creationId xmlns:a16="http://schemas.microsoft.com/office/drawing/2014/main" id="{914F534E-5533-60BC-C1B2-C312260F9530}"/>
              </a:ext>
            </a:extLst>
          </p:cNvPr>
          <p:cNvSpPr>
            <a:spLocks noGrp="1"/>
          </p:cNvSpPr>
          <p:nvPr>
            <p:ph sz="quarter" idx="13"/>
          </p:nvPr>
        </p:nvSpPr>
        <p:spPr/>
        <p:txBody>
          <a:bodyPr/>
          <a:lstStyle/>
          <a:p>
            <a:endParaRPr lang="en-US" dirty="0"/>
          </a:p>
          <a:p>
            <a:pPr marL="285750" indent="-285750">
              <a:buFont typeface="Arial" panose="020B0604020202020204" pitchFamily="34" charset="0"/>
              <a:buChar char="•"/>
            </a:pPr>
            <a:r>
              <a:rPr lang="en-US" sz="2000" b="1" dirty="0"/>
              <a:t>C.O.C.G. and Others v. Lithuania (no. 17764/22) </a:t>
            </a:r>
          </a:p>
          <a:p>
            <a:pPr marL="285750" indent="-285750">
              <a:buFont typeface="Arial" panose="020B0604020202020204" pitchFamily="34" charset="0"/>
              <a:buChar char="•"/>
            </a:pPr>
            <a:r>
              <a:rPr lang="en-US" sz="2000" b="1" dirty="0"/>
              <a:t>H.M.M. and Others v. Latvia (no. 42165/21) </a:t>
            </a:r>
          </a:p>
          <a:p>
            <a:pPr marL="285750" indent="-285750">
              <a:buFont typeface="Arial" panose="020B0604020202020204" pitchFamily="34" charset="0"/>
              <a:buChar char="•"/>
            </a:pPr>
            <a:r>
              <a:rPr lang="en-US" sz="2000" b="1" dirty="0"/>
              <a:t>R.A. and Others v. Poland (no. 42120/21) </a:t>
            </a:r>
          </a:p>
          <a:p>
            <a:pPr marL="285750" indent="-285750">
              <a:buFont typeface="Arial" panose="020B0604020202020204" pitchFamily="34" charset="0"/>
              <a:buChar char="•"/>
            </a:pPr>
            <a:r>
              <a:rPr lang="en-US" sz="2000" dirty="0"/>
              <a:t>All concerning pushbacks at Belarus border</a:t>
            </a:r>
          </a:p>
          <a:p>
            <a:pPr marL="285750" indent="-285750">
              <a:buFont typeface="Arial" panose="020B0604020202020204" pitchFamily="34" charset="0"/>
              <a:buChar char="•"/>
            </a:pPr>
            <a:r>
              <a:rPr lang="en-US" sz="2000" dirty="0"/>
              <a:t>All relating to state legislation </a:t>
            </a:r>
            <a:r>
              <a:rPr lang="en-US" sz="2000" dirty="0" err="1"/>
              <a:t>authorising</a:t>
            </a:r>
            <a:r>
              <a:rPr lang="en-US" sz="2000" dirty="0"/>
              <a:t> pushbacks</a:t>
            </a:r>
          </a:p>
          <a:p>
            <a:pPr marL="285750" indent="-285750">
              <a:buFont typeface="Arial" panose="020B0604020202020204" pitchFamily="34" charset="0"/>
              <a:buChar char="•"/>
            </a:pPr>
            <a:r>
              <a:rPr lang="en-US" sz="2000" dirty="0"/>
              <a:t>All relinquished to Grand Chamber (rare)</a:t>
            </a:r>
          </a:p>
          <a:p>
            <a:pPr marL="285750" indent="-285750">
              <a:buFont typeface="Arial" panose="020B0604020202020204" pitchFamily="34" charset="0"/>
              <a:buChar char="•"/>
            </a:pPr>
            <a:r>
              <a:rPr lang="en-US" sz="2000" dirty="0"/>
              <a:t>Hearing in all three February 2025</a:t>
            </a:r>
          </a:p>
          <a:p>
            <a:endParaRPr lang="en-GB" dirty="0"/>
          </a:p>
        </p:txBody>
      </p:sp>
    </p:spTree>
    <p:extLst>
      <p:ext uri="{BB962C8B-B14F-4D97-AF65-F5344CB8AC3E}">
        <p14:creationId xmlns:p14="http://schemas.microsoft.com/office/powerpoint/2010/main" val="29993609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661D8-6D8D-2CA6-4FB3-662775EA381C}"/>
              </a:ext>
            </a:extLst>
          </p:cNvPr>
          <p:cNvSpPr>
            <a:spLocks noGrp="1"/>
          </p:cNvSpPr>
          <p:nvPr>
            <p:ph type="title"/>
          </p:nvPr>
        </p:nvSpPr>
        <p:spPr/>
        <p:txBody>
          <a:bodyPr/>
          <a:lstStyle/>
          <a:p>
            <a:r>
              <a:rPr lang="en-US" dirty="0"/>
              <a:t>Context and Conclusion</a:t>
            </a:r>
            <a:endParaRPr lang="en-GB" dirty="0"/>
          </a:p>
        </p:txBody>
      </p:sp>
    </p:spTree>
    <p:extLst>
      <p:ext uri="{BB962C8B-B14F-4D97-AF65-F5344CB8AC3E}">
        <p14:creationId xmlns:p14="http://schemas.microsoft.com/office/powerpoint/2010/main" val="1197629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8825B-F2F1-1F55-5C6C-A62D902004F9}"/>
              </a:ext>
            </a:extLst>
          </p:cNvPr>
          <p:cNvSpPr>
            <a:spLocks noGrp="1"/>
          </p:cNvSpPr>
          <p:nvPr>
            <p:ph type="title"/>
          </p:nvPr>
        </p:nvSpPr>
        <p:spPr/>
        <p:txBody>
          <a:bodyPr/>
          <a:lstStyle/>
          <a:p>
            <a:r>
              <a:rPr lang="en-US" dirty="0"/>
              <a:t>Overview</a:t>
            </a:r>
            <a:endParaRPr lang="en-GB" dirty="0"/>
          </a:p>
        </p:txBody>
      </p:sp>
      <p:sp>
        <p:nvSpPr>
          <p:cNvPr id="3" name="Content Placeholder 2">
            <a:extLst>
              <a:ext uri="{FF2B5EF4-FFF2-40B4-BE49-F238E27FC236}">
                <a16:creationId xmlns:a16="http://schemas.microsoft.com/office/drawing/2014/main" id="{C01121FD-FF29-1EC0-0EDC-42822ECB19B3}"/>
              </a:ext>
            </a:extLst>
          </p:cNvPr>
          <p:cNvSpPr>
            <a:spLocks noGrp="1"/>
          </p:cNvSpPr>
          <p:nvPr>
            <p:ph sz="quarter" idx="13"/>
          </p:nvPr>
        </p:nvSpPr>
        <p:spPr/>
        <p:txBody>
          <a:bodyPr>
            <a:normAutofit/>
          </a:bodyPr>
          <a:lstStyle/>
          <a:p>
            <a:r>
              <a:rPr lang="en-US" sz="3200" dirty="0"/>
              <a:t>1. Pushbacks – concept and in practice</a:t>
            </a:r>
          </a:p>
          <a:p>
            <a:r>
              <a:rPr lang="en-US" sz="3200" dirty="0"/>
              <a:t>2. EU legal framework</a:t>
            </a:r>
          </a:p>
          <a:p>
            <a:r>
              <a:rPr lang="en-US" sz="3200" dirty="0"/>
              <a:t>3. ECHR legal framework</a:t>
            </a:r>
          </a:p>
          <a:p>
            <a:r>
              <a:rPr lang="en-US" sz="3200" dirty="0"/>
              <a:t>4. EU pushback case law</a:t>
            </a:r>
          </a:p>
          <a:p>
            <a:r>
              <a:rPr lang="en-US" sz="3200" dirty="0"/>
              <a:t>5. ECHR pushback case law</a:t>
            </a:r>
          </a:p>
          <a:p>
            <a:r>
              <a:rPr lang="en-US" sz="3200" dirty="0"/>
              <a:t>6. Pushbacks in context; Pushbacks and “Dignity” </a:t>
            </a:r>
            <a:endParaRPr lang="en-GB" sz="3200" dirty="0"/>
          </a:p>
        </p:txBody>
      </p:sp>
    </p:spTree>
    <p:extLst>
      <p:ext uri="{BB962C8B-B14F-4D97-AF65-F5344CB8AC3E}">
        <p14:creationId xmlns:p14="http://schemas.microsoft.com/office/powerpoint/2010/main" val="16290121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AB01F-1E74-1AA3-BB2D-8DBF7491B8F4}"/>
              </a:ext>
            </a:extLst>
          </p:cNvPr>
          <p:cNvSpPr>
            <a:spLocks noGrp="1"/>
          </p:cNvSpPr>
          <p:nvPr>
            <p:ph type="title"/>
          </p:nvPr>
        </p:nvSpPr>
        <p:spPr/>
        <p:txBody>
          <a:bodyPr/>
          <a:lstStyle/>
          <a:p>
            <a:r>
              <a:rPr lang="en-US" dirty="0"/>
              <a:t>EU Accession to the ECHR</a:t>
            </a:r>
            <a:endParaRPr lang="en-GB" dirty="0"/>
          </a:p>
        </p:txBody>
      </p:sp>
      <p:sp>
        <p:nvSpPr>
          <p:cNvPr id="3" name="Content Placeholder 2">
            <a:extLst>
              <a:ext uri="{FF2B5EF4-FFF2-40B4-BE49-F238E27FC236}">
                <a16:creationId xmlns:a16="http://schemas.microsoft.com/office/drawing/2014/main" id="{49B0FB77-B060-786F-D532-F3266056656C}"/>
              </a:ext>
            </a:extLst>
          </p:cNvPr>
          <p:cNvSpPr>
            <a:spLocks noGrp="1"/>
          </p:cNvSpPr>
          <p:nvPr>
            <p:ph sz="quarter" idx="13"/>
          </p:nvPr>
        </p:nvSpPr>
        <p:spPr/>
        <p:txBody>
          <a:bodyPr>
            <a:normAutofit fontScale="85000" lnSpcReduction="20000"/>
          </a:bodyPr>
          <a:lstStyle/>
          <a:p>
            <a:pPr marL="457200" indent="-457200">
              <a:buFont typeface="Arial" panose="020B0604020202020204" pitchFamily="34" charset="0"/>
              <a:buChar char="•"/>
            </a:pPr>
            <a:r>
              <a:rPr lang="en-US" sz="2800" dirty="0"/>
              <a:t>Article 6(2) TEU - “The Union shall accede to the European Convention for the Protection of Human Rights and Fundamental Freedoms”</a:t>
            </a:r>
          </a:p>
          <a:p>
            <a:pPr marL="457200" indent="-457200">
              <a:buFont typeface="Arial" panose="020B0604020202020204" pitchFamily="34" charset="0"/>
              <a:buChar char="•"/>
            </a:pPr>
            <a:r>
              <a:rPr lang="en-US" sz="2800" dirty="0"/>
              <a:t>CJEU Opinion 2/13 (2014) </a:t>
            </a:r>
          </a:p>
          <a:p>
            <a:pPr marL="457200" indent="-457200">
              <a:buFont typeface="Arial" panose="020B0604020202020204" pitchFamily="34" charset="0"/>
              <a:buChar char="•"/>
            </a:pPr>
            <a:r>
              <a:rPr lang="en-US" sz="2800" dirty="0"/>
              <a:t>Negotiations resumed in 2020 – Ongoing…</a:t>
            </a:r>
          </a:p>
          <a:p>
            <a:pPr marL="457200" indent="-457200">
              <a:buFont typeface="Arial" panose="020B0604020202020204" pitchFamily="34" charset="0"/>
              <a:buChar char="•"/>
            </a:pPr>
            <a:r>
              <a:rPr lang="en-US" sz="2800" dirty="0"/>
              <a:t>Draft Accession Agreement (2023) </a:t>
            </a:r>
          </a:p>
          <a:p>
            <a:pPr marL="457200" indent="-457200">
              <a:buFont typeface="Arial" panose="020B0604020202020204" pitchFamily="34" charset="0"/>
              <a:buChar char="•"/>
            </a:pPr>
            <a:r>
              <a:rPr lang="en-US" sz="2800" dirty="0"/>
              <a:t>Make EU subject to human rights respect</a:t>
            </a:r>
          </a:p>
          <a:p>
            <a:pPr marL="457200" indent="-457200">
              <a:buFont typeface="Arial" panose="020B0604020202020204" pitchFamily="34" charset="0"/>
              <a:buChar char="•"/>
            </a:pPr>
            <a:r>
              <a:rPr lang="en-US" sz="2800" dirty="0"/>
              <a:t>Consistency and compatibility between EU law and the Convention </a:t>
            </a:r>
          </a:p>
          <a:p>
            <a:pPr marL="457200" indent="-457200">
              <a:buFont typeface="Arial" panose="020B0604020202020204" pitchFamily="34" charset="0"/>
              <a:buChar char="•"/>
            </a:pPr>
            <a:r>
              <a:rPr lang="en-US" sz="2800" dirty="0"/>
              <a:t> Application of EU secondary legislation is accordingly presumed to be compliant with the Convention  - “</a:t>
            </a:r>
            <a:r>
              <a:rPr lang="en-US" sz="2800" dirty="0" err="1"/>
              <a:t>Bosphorus</a:t>
            </a:r>
            <a:r>
              <a:rPr lang="en-US" sz="2800" dirty="0"/>
              <a:t> presumption” (2005 ECHR)</a:t>
            </a:r>
          </a:p>
          <a:p>
            <a:endParaRPr lang="en-US" sz="2800" dirty="0"/>
          </a:p>
          <a:p>
            <a:endParaRPr lang="en-GB" dirty="0"/>
          </a:p>
        </p:txBody>
      </p:sp>
    </p:spTree>
    <p:extLst>
      <p:ext uri="{BB962C8B-B14F-4D97-AF65-F5344CB8AC3E}">
        <p14:creationId xmlns:p14="http://schemas.microsoft.com/office/powerpoint/2010/main" val="31688764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24A54-88A9-3664-AA3C-DEAC689B025E}"/>
              </a:ext>
            </a:extLst>
          </p:cNvPr>
          <p:cNvSpPr>
            <a:spLocks noGrp="1"/>
          </p:cNvSpPr>
          <p:nvPr>
            <p:ph type="title"/>
          </p:nvPr>
        </p:nvSpPr>
        <p:spPr/>
        <p:txBody>
          <a:bodyPr/>
          <a:lstStyle/>
          <a:p>
            <a:r>
              <a:rPr lang="en-US" dirty="0"/>
              <a:t>Dignity and Pushbacks</a:t>
            </a:r>
            <a:endParaRPr lang="en-GB" dirty="0"/>
          </a:p>
        </p:txBody>
      </p:sp>
      <p:sp>
        <p:nvSpPr>
          <p:cNvPr id="3" name="Content Placeholder 2">
            <a:extLst>
              <a:ext uri="{FF2B5EF4-FFF2-40B4-BE49-F238E27FC236}">
                <a16:creationId xmlns:a16="http://schemas.microsoft.com/office/drawing/2014/main" id="{673686A4-CEBB-DC83-5B7D-B3205E4989FE}"/>
              </a:ext>
            </a:extLst>
          </p:cNvPr>
          <p:cNvSpPr>
            <a:spLocks noGrp="1"/>
          </p:cNvSpPr>
          <p:nvPr>
            <p:ph sz="quarter" idx="13"/>
          </p:nvPr>
        </p:nvSpPr>
        <p:spPr/>
        <p:txBody>
          <a:bodyPr/>
          <a:lstStyle/>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GB" sz="2000" b="1" dirty="0"/>
              <a:t>EU</a:t>
            </a:r>
            <a:r>
              <a:rPr lang="en-GB" sz="2000" dirty="0"/>
              <a:t> – Art 1 Charter -  </a:t>
            </a:r>
            <a:r>
              <a:rPr lang="en-US" sz="2000" dirty="0"/>
              <a:t>Human dignity</a:t>
            </a:r>
          </a:p>
          <a:p>
            <a:pPr marL="285750" indent="-285750">
              <a:buFont typeface="Arial" panose="020B0604020202020204" pitchFamily="34" charset="0"/>
              <a:buChar char="•"/>
            </a:pPr>
            <a:r>
              <a:rPr lang="en-US" sz="2000" dirty="0"/>
              <a:t>Human dignity is inviolable. It must be respected and protected</a:t>
            </a:r>
            <a:endParaRPr lang="en-GB" sz="2000" dirty="0"/>
          </a:p>
          <a:p>
            <a:pPr marL="285750" indent="-285750" algn="just">
              <a:lnSpc>
                <a:spcPct val="150000"/>
              </a:lnSpc>
              <a:buFont typeface="Arial" panose="020B0604020202020204" pitchFamily="34" charset="0"/>
              <a:buChar char="•"/>
            </a:pPr>
            <a:r>
              <a:rPr lang="en-GB" sz="2000" b="1" dirty="0">
                <a:solidFill>
                  <a:srgbClr val="000000"/>
                </a:solidFill>
                <a:effectLst/>
                <a:latin typeface="Noto Sans" panose="020B0502040504020204" pitchFamily="34" charset="0"/>
                <a:ea typeface="Times New Roman" panose="02020603050405020304" pitchFamily="18" charset="0"/>
              </a:rPr>
              <a:t>ECHR</a:t>
            </a:r>
            <a:r>
              <a:rPr lang="en-GB" sz="2000" dirty="0">
                <a:solidFill>
                  <a:srgbClr val="000000"/>
                </a:solidFill>
                <a:effectLst/>
                <a:latin typeface="Noto Sans" panose="020B0502040504020204" pitchFamily="34" charset="0"/>
                <a:ea typeface="Times New Roman" panose="02020603050405020304" pitchFamily="18" charset="0"/>
              </a:rPr>
              <a:t> - the concept of human dignity is absent from the text of the European Convention on Human</a:t>
            </a:r>
            <a:r>
              <a:rPr lang="en-GB" sz="2000" dirty="0">
                <a:latin typeface="Times New Roman" panose="02020603050405020304" pitchFamily="18" charset="0"/>
                <a:ea typeface="Times New Roman" panose="02020603050405020304" pitchFamily="18" charset="0"/>
              </a:rPr>
              <a:t> </a:t>
            </a:r>
            <a:r>
              <a:rPr lang="en-GB" sz="2000" dirty="0">
                <a:solidFill>
                  <a:srgbClr val="000000"/>
                </a:solidFill>
                <a:effectLst/>
                <a:latin typeface="Noto Sans" panose="020B0502040504020204" pitchFamily="34" charset="0"/>
                <a:ea typeface="Aptos" panose="020B0004020202020204" pitchFamily="34" charset="0"/>
              </a:rPr>
              <a:t>Rights, it is mentioned in more than 2100 judgments of the European Court of Human Rights.</a:t>
            </a:r>
          </a:p>
          <a:p>
            <a:pPr marL="285750" indent="-285750" algn="just">
              <a:lnSpc>
                <a:spcPct val="150000"/>
              </a:lnSpc>
              <a:buFont typeface="Arial" panose="020B0604020202020204" pitchFamily="34" charset="0"/>
              <a:buChar char="•"/>
            </a:pPr>
            <a:r>
              <a:rPr lang="en-GB" sz="2000" b="1" dirty="0">
                <a:solidFill>
                  <a:srgbClr val="000000"/>
                </a:solidFill>
                <a:latin typeface="Noto Sans" panose="020B0502040504020204" pitchFamily="34" charset="0"/>
              </a:rPr>
              <a:t>Human Rights Bill for Scotland </a:t>
            </a:r>
            <a:r>
              <a:rPr lang="en-GB" sz="2000" dirty="0">
                <a:solidFill>
                  <a:srgbClr val="000000"/>
                </a:solidFill>
                <a:latin typeface="Noto Sans" panose="020B0502040504020204" pitchFamily="34" charset="0"/>
              </a:rPr>
              <a:t>- </a:t>
            </a:r>
            <a:r>
              <a:rPr lang="en-US" sz="2000" dirty="0"/>
              <a:t>dignity to be a key threshold for defining the content of minimum core obligations (MCOs)</a:t>
            </a:r>
            <a:endParaRPr lang="en-GB" sz="2000" dirty="0"/>
          </a:p>
          <a:p>
            <a:pPr marL="285750" indent="-285750" algn="just">
              <a:lnSpc>
                <a:spcPct val="150000"/>
              </a:lnSpc>
              <a:buFont typeface="Arial" panose="020B0604020202020204" pitchFamily="34" charset="0"/>
              <a:buChar char="•"/>
            </a:pPr>
            <a:endParaRPr lang="en-GB" dirty="0"/>
          </a:p>
        </p:txBody>
      </p:sp>
    </p:spTree>
    <p:extLst>
      <p:ext uri="{BB962C8B-B14F-4D97-AF65-F5344CB8AC3E}">
        <p14:creationId xmlns:p14="http://schemas.microsoft.com/office/powerpoint/2010/main" val="40837466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B1E1D-D4D6-E2A7-3164-A34B79CDBCAD}"/>
              </a:ext>
            </a:extLst>
          </p:cNvPr>
          <p:cNvSpPr>
            <a:spLocks noGrp="1"/>
          </p:cNvSpPr>
          <p:nvPr>
            <p:ph type="title"/>
          </p:nvPr>
        </p:nvSpPr>
        <p:spPr/>
        <p:txBody>
          <a:bodyPr/>
          <a:lstStyle/>
          <a:p>
            <a:r>
              <a:rPr lang="en-US" dirty="0"/>
              <a:t>Conclusion</a:t>
            </a:r>
            <a:endParaRPr lang="en-GB" dirty="0"/>
          </a:p>
        </p:txBody>
      </p:sp>
      <p:sp>
        <p:nvSpPr>
          <p:cNvPr id="3" name="Content Placeholder 2">
            <a:extLst>
              <a:ext uri="{FF2B5EF4-FFF2-40B4-BE49-F238E27FC236}">
                <a16:creationId xmlns:a16="http://schemas.microsoft.com/office/drawing/2014/main" id="{2099B44F-407A-1E43-5D0B-EC1AC85A844B}"/>
              </a:ext>
            </a:extLst>
          </p:cNvPr>
          <p:cNvSpPr>
            <a:spLocks noGrp="1"/>
          </p:cNvSpPr>
          <p:nvPr>
            <p:ph sz="quarter" idx="13"/>
          </p:nvPr>
        </p:nvSpPr>
        <p:spPr/>
        <p:txBody>
          <a:bodyPr/>
          <a:lstStyle/>
          <a:p>
            <a:pPr marL="285750" indent="-285750">
              <a:buFont typeface="Arial" panose="020B0604020202020204" pitchFamily="34" charset="0"/>
              <a:buChar char="•"/>
            </a:pPr>
            <a:r>
              <a:rPr lang="en-GB" sz="2000" dirty="0">
                <a:solidFill>
                  <a:srgbClr val="000000"/>
                </a:solidFill>
                <a:effectLst/>
                <a:ea typeface="Times New Roman" panose="02020603050405020304" pitchFamily="18" charset="0"/>
              </a:rPr>
              <a:t>Democracies are asphyxiated over time (</a:t>
            </a:r>
            <a:r>
              <a:rPr lang="en-GB" sz="2000" dirty="0" err="1">
                <a:solidFill>
                  <a:srgbClr val="000000"/>
                </a:solidFill>
                <a:effectLst/>
                <a:ea typeface="Times New Roman" panose="02020603050405020304" pitchFamily="18" charset="0"/>
              </a:rPr>
              <a:t>Teitgen</a:t>
            </a:r>
            <a:r>
              <a:rPr lang="en-GB" sz="2000" dirty="0">
                <a:solidFill>
                  <a:srgbClr val="000000"/>
                </a:solidFill>
                <a:effectLst/>
                <a:ea typeface="Times New Roman" panose="02020603050405020304" pitchFamily="18" charset="0"/>
              </a:rPr>
              <a:t>)</a:t>
            </a:r>
            <a:endParaRPr lang="en-GB" sz="2000" dirty="0">
              <a:effectLst/>
              <a:ea typeface="Times New Roman" panose="02020603050405020304" pitchFamily="18" charset="0"/>
            </a:endParaRPr>
          </a:p>
          <a:p>
            <a:pPr marL="285750" indent="-285750">
              <a:buFont typeface="Arial" panose="020B0604020202020204" pitchFamily="34" charset="0"/>
              <a:buChar char="•"/>
            </a:pPr>
            <a:r>
              <a:rPr lang="en-US" sz="2000" dirty="0"/>
              <a:t>“…Once they left their homeland they remained; homeless, once they left their state they became stateless; once they were deprived of their human rights they were rightless, the scum of the earth.” (Arendt)</a:t>
            </a:r>
          </a:p>
          <a:p>
            <a:pPr marL="285750" indent="-285750">
              <a:buFont typeface="Arial" panose="020B0604020202020204" pitchFamily="34" charset="0"/>
              <a:buChar char="•"/>
            </a:pPr>
            <a:r>
              <a:rPr lang="en-US" sz="2000" dirty="0"/>
              <a:t>Christ stopped at…… </a:t>
            </a:r>
          </a:p>
          <a:p>
            <a:pPr marL="285750" indent="-285750">
              <a:buFont typeface="Arial" panose="020B0604020202020204" pitchFamily="34" charset="0"/>
              <a:buChar char="•"/>
            </a:pPr>
            <a:r>
              <a:rPr lang="en-US" sz="2000" dirty="0"/>
              <a:t>Bypassed by Christianity, by morality, by history itself — that they have somehow been excluded from the full human experience</a:t>
            </a:r>
          </a:p>
          <a:p>
            <a:pPr marL="285750" indent="-285750">
              <a:buFont typeface="Arial" panose="020B0604020202020204" pitchFamily="34" charset="0"/>
              <a:buChar char="•"/>
            </a:pPr>
            <a:r>
              <a:rPr lang="en-US" sz="2000" dirty="0"/>
              <a:t>Pushback victims…. Being bypassed by European human rights</a:t>
            </a:r>
            <a:r>
              <a:rPr lang="en-US" sz="2000"/>
              <a:t>? </a:t>
            </a:r>
          </a:p>
          <a:p>
            <a:pPr marL="285750" indent="-285750">
              <a:buFont typeface="Arial" panose="020B0604020202020204" pitchFamily="34" charset="0"/>
              <a:buChar char="•"/>
            </a:pPr>
            <a:r>
              <a:rPr lang="en-US" sz="2000"/>
              <a:t>What </a:t>
            </a:r>
            <a:r>
              <a:rPr lang="en-US" sz="2000" dirty="0"/>
              <a:t>impact might EU Accession have </a:t>
            </a:r>
            <a:r>
              <a:rPr lang="en-US" sz="2000"/>
              <a:t>on this?</a:t>
            </a:r>
            <a:endParaRPr lang="en-US" sz="2000" dirty="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149918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8825B-F2F1-1F55-5C6C-A62D902004F9}"/>
              </a:ext>
            </a:extLst>
          </p:cNvPr>
          <p:cNvSpPr>
            <a:spLocks noGrp="1"/>
          </p:cNvSpPr>
          <p:nvPr>
            <p:ph type="title"/>
          </p:nvPr>
        </p:nvSpPr>
        <p:spPr/>
        <p:txBody>
          <a:bodyPr/>
          <a:lstStyle/>
          <a:p>
            <a:r>
              <a:rPr lang="en-US" dirty="0"/>
              <a:t> Pushbacks</a:t>
            </a:r>
            <a:endParaRPr lang="en-GB" dirty="0"/>
          </a:p>
        </p:txBody>
      </p:sp>
      <p:sp>
        <p:nvSpPr>
          <p:cNvPr id="3" name="Content Placeholder 2">
            <a:extLst>
              <a:ext uri="{FF2B5EF4-FFF2-40B4-BE49-F238E27FC236}">
                <a16:creationId xmlns:a16="http://schemas.microsoft.com/office/drawing/2014/main" id="{C01121FD-FF29-1EC0-0EDC-42822ECB19B3}"/>
              </a:ext>
            </a:extLst>
          </p:cNvPr>
          <p:cNvSpPr>
            <a:spLocks noGrp="1"/>
          </p:cNvSpPr>
          <p:nvPr>
            <p:ph sz="quarter" idx="13"/>
          </p:nvPr>
        </p:nvSpPr>
        <p:spPr>
          <a:xfrm>
            <a:off x="444500" y="1191801"/>
            <a:ext cx="11210543" cy="5435029"/>
          </a:xfrm>
        </p:spPr>
        <p:txBody>
          <a:bodyPr>
            <a:normAutofit/>
          </a:bodyPr>
          <a:lstStyle/>
          <a:p>
            <a:pPr marL="285750" indent="-285750">
              <a:buFont typeface="Arial" panose="020B0604020202020204" pitchFamily="34" charset="0"/>
              <a:buChar char="•"/>
            </a:pPr>
            <a:r>
              <a:rPr lang="en-US" sz="2000" dirty="0"/>
              <a:t>No precise legal definition at EU or ECHR level</a:t>
            </a:r>
          </a:p>
          <a:p>
            <a:pPr marL="285750" indent="-285750">
              <a:buFont typeface="Arial" panose="020B0604020202020204" pitchFamily="34" charset="0"/>
              <a:buChar char="•"/>
            </a:pPr>
            <a:r>
              <a:rPr lang="en-US" sz="2000" b="1" dirty="0"/>
              <a:t>UN Report (2021) </a:t>
            </a:r>
            <a:r>
              <a:rPr lang="en-US" sz="2000" dirty="0"/>
              <a:t>"measures, actions or policies effectively resulting in the removal of migrants, individually or in groups, without an individualized assessment in line with human rights obligations and due process guarantees.“</a:t>
            </a:r>
          </a:p>
          <a:p>
            <a:pPr marL="285750" indent="-285750">
              <a:buFont typeface="Arial" panose="020B0604020202020204" pitchFamily="34" charset="0"/>
              <a:buChar char="•"/>
            </a:pPr>
            <a:r>
              <a:rPr lang="en-US" sz="2000" dirty="0"/>
              <a:t>UN - Various measures taken by states which result in migrants, including applicants for international protection, being summarily forced back to the country from where they attempted to cross or have crossed an international border without access to international protection or asylum procedures or denied of any individual assessment on their protection needs which may lead to a violation of the principle of non-refoulement.</a:t>
            </a:r>
          </a:p>
          <a:p>
            <a:pPr marL="285750" indent="-285750">
              <a:buFont typeface="Arial" panose="020B0604020202020204" pitchFamily="34" charset="0"/>
              <a:buChar char="•"/>
            </a:pPr>
            <a:r>
              <a:rPr lang="en-US" sz="2000" dirty="0"/>
              <a:t>States have a sovereign right to control the entry and continued presence of non-nationals on their territory subject to the obligations deriving from international humanitarian law and international human rights law, including in particular the prohibition of refoulement as enshrined in the 1951 Refugee Convention</a:t>
            </a:r>
          </a:p>
        </p:txBody>
      </p:sp>
    </p:spTree>
    <p:extLst>
      <p:ext uri="{BB962C8B-B14F-4D97-AF65-F5344CB8AC3E}">
        <p14:creationId xmlns:p14="http://schemas.microsoft.com/office/powerpoint/2010/main" val="2051207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3FF1F-FFB9-FE86-6600-E83CD2BC1E02}"/>
              </a:ext>
            </a:extLst>
          </p:cNvPr>
          <p:cNvSpPr>
            <a:spLocks noGrp="1"/>
          </p:cNvSpPr>
          <p:nvPr>
            <p:ph type="title"/>
          </p:nvPr>
        </p:nvSpPr>
        <p:spPr/>
        <p:txBody>
          <a:bodyPr/>
          <a:lstStyle/>
          <a:p>
            <a:r>
              <a:rPr lang="en-US" dirty="0"/>
              <a:t>Pushbacks</a:t>
            </a:r>
            <a:endParaRPr lang="en-GB" dirty="0"/>
          </a:p>
        </p:txBody>
      </p:sp>
      <p:sp>
        <p:nvSpPr>
          <p:cNvPr id="3" name="Content Placeholder 2">
            <a:extLst>
              <a:ext uri="{FF2B5EF4-FFF2-40B4-BE49-F238E27FC236}">
                <a16:creationId xmlns:a16="http://schemas.microsoft.com/office/drawing/2014/main" id="{DC3DFF20-C2C1-50F1-F57A-117711C7253D}"/>
              </a:ext>
            </a:extLst>
          </p:cNvPr>
          <p:cNvSpPr>
            <a:spLocks noGrp="1"/>
          </p:cNvSpPr>
          <p:nvPr>
            <p:ph sz="quarter" idx="13"/>
          </p:nvPr>
        </p:nvSpPr>
        <p:spPr>
          <a:xfrm>
            <a:off x="444500" y="1325367"/>
            <a:ext cx="11210543" cy="5424754"/>
          </a:xfrm>
        </p:spPr>
        <p:txBody>
          <a:bodyPr>
            <a:normAutofit/>
          </a:bodyPr>
          <a:lstStyle/>
          <a:p>
            <a:pPr marL="285750" indent="-285750">
              <a:buFont typeface="Arial" panose="020B0604020202020204" pitchFamily="34" charset="0"/>
              <a:buChar char="•"/>
            </a:pPr>
            <a:r>
              <a:rPr lang="en-US" sz="2200" dirty="0"/>
              <a:t>Refusals of entry and expulsions without any individual assessment of protection needs have become a documented phenomenon at Europe’s borders </a:t>
            </a:r>
          </a:p>
          <a:p>
            <a:pPr marL="285750" indent="-285750">
              <a:buFont typeface="Arial" panose="020B0604020202020204" pitchFamily="34" charset="0"/>
              <a:buChar char="•"/>
            </a:pPr>
            <a:r>
              <a:rPr lang="en-US" sz="2200" b="1" dirty="0"/>
              <a:t>Council of Europe Committee for the Prevention of Torture </a:t>
            </a:r>
            <a:r>
              <a:rPr lang="en-US" sz="2200" dirty="0"/>
              <a:t>and Degrading Treatment (2023) – critical of states on the EU's external border for "inhuman and degrading treatment" of migrants pushed back from their borders</a:t>
            </a:r>
          </a:p>
          <a:p>
            <a:pPr marL="285750" indent="-285750">
              <a:buFont typeface="Arial" panose="020B0604020202020204" pitchFamily="34" charset="0"/>
              <a:buChar char="•"/>
            </a:pPr>
            <a:r>
              <a:rPr lang="en-US" sz="2200" dirty="0"/>
              <a:t>Subjected to "punches, slaps blows with truncheons, other hard objects [...] by police or border guards,“</a:t>
            </a:r>
          </a:p>
          <a:p>
            <a:pPr marL="285750" indent="-285750">
              <a:buFont typeface="Arial" panose="020B0604020202020204" pitchFamily="34" charset="0"/>
              <a:buChar char="•"/>
            </a:pPr>
            <a:r>
              <a:rPr lang="en-US" sz="2200" dirty="0"/>
              <a:t>"numerous consistent and credible allegations" of mistreatment "at the borders of several Council of Europe member states.“</a:t>
            </a:r>
          </a:p>
          <a:p>
            <a:pPr marL="285750" indent="-285750">
              <a:buFont typeface="Arial" panose="020B0604020202020204" pitchFamily="34" charset="0"/>
              <a:buChar char="•"/>
            </a:pPr>
            <a:r>
              <a:rPr lang="en-US" sz="2200" dirty="0"/>
              <a:t>Other forms of inhuman and degrading treatment were also deployed, such as firing bullets close to the persons' bodies while they lay on the ground, pushing them into rivers (sometimes with their hands still tied)," </a:t>
            </a:r>
            <a:endParaRPr lang="en-GB" sz="2200" dirty="0"/>
          </a:p>
          <a:p>
            <a:endParaRPr lang="en-GB" dirty="0"/>
          </a:p>
        </p:txBody>
      </p:sp>
    </p:spTree>
    <p:extLst>
      <p:ext uri="{BB962C8B-B14F-4D97-AF65-F5344CB8AC3E}">
        <p14:creationId xmlns:p14="http://schemas.microsoft.com/office/powerpoint/2010/main" val="560079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368A3-454F-53D2-CE3A-38AF4E823AC8}"/>
              </a:ext>
            </a:extLst>
          </p:cNvPr>
          <p:cNvSpPr>
            <a:spLocks noGrp="1"/>
          </p:cNvSpPr>
          <p:nvPr>
            <p:ph type="title"/>
          </p:nvPr>
        </p:nvSpPr>
        <p:spPr/>
        <p:txBody>
          <a:bodyPr/>
          <a:lstStyle/>
          <a:p>
            <a:r>
              <a:rPr lang="en-US" dirty="0"/>
              <a:t>Pushbacks</a:t>
            </a:r>
            <a:endParaRPr lang="en-GB" dirty="0"/>
          </a:p>
        </p:txBody>
      </p:sp>
      <p:sp>
        <p:nvSpPr>
          <p:cNvPr id="3" name="Content Placeholder 2">
            <a:extLst>
              <a:ext uri="{FF2B5EF4-FFF2-40B4-BE49-F238E27FC236}">
                <a16:creationId xmlns:a16="http://schemas.microsoft.com/office/drawing/2014/main" id="{8072C3A6-9394-335D-4123-31A2A0AE4506}"/>
              </a:ext>
            </a:extLst>
          </p:cNvPr>
          <p:cNvSpPr>
            <a:spLocks noGrp="1"/>
          </p:cNvSpPr>
          <p:nvPr>
            <p:ph sz="quarter" idx="13"/>
          </p:nvPr>
        </p:nvSpPr>
        <p:spPr>
          <a:xfrm>
            <a:off x="444500" y="1463040"/>
            <a:ext cx="11210543" cy="5194614"/>
          </a:xfrm>
        </p:spPr>
        <p:txBody>
          <a:bodyPr>
            <a:normAutofit/>
          </a:bodyPr>
          <a:lstStyle/>
          <a:p>
            <a:pPr marL="285750" indent="-285750">
              <a:buFont typeface="Arial" panose="020B0604020202020204" pitchFamily="34" charset="0"/>
              <a:buChar char="•"/>
            </a:pPr>
            <a:r>
              <a:rPr lang="en-US" sz="2000" b="1" dirty="0"/>
              <a:t>Council of Europe Parliamentary Assembly Report (2019)</a:t>
            </a:r>
          </a:p>
          <a:p>
            <a:pPr marL="285750" indent="-285750">
              <a:buFont typeface="Arial" panose="020B0604020202020204" pitchFamily="34" charset="0"/>
              <a:buChar char="•"/>
            </a:pPr>
            <a:r>
              <a:rPr lang="en-US" sz="2000" dirty="0"/>
              <a:t>Persistent reports and evidence of inhuman and degrading treatment of migrants by member states and their agencies in the framework of these pushbacks, through intimidation, confiscating or destroying migrants’ belongings, and even through the use of violence and by depriving migrants of food and basic services. Clear violation of the rights of asylum-seekers and refugees, including the right to asylum and the right to protection against refoulement</a:t>
            </a:r>
          </a:p>
          <a:p>
            <a:pPr marL="285750" indent="-285750">
              <a:buFont typeface="Arial" panose="020B0604020202020204" pitchFamily="34" charset="0"/>
              <a:buChar char="•"/>
            </a:pPr>
            <a:r>
              <a:rPr lang="en-US" sz="2000" b="1" dirty="0"/>
              <a:t>European Parliament’s Subcommittee on Human rights Report 2020 - </a:t>
            </a:r>
            <a:r>
              <a:rPr lang="en-US" sz="2000" dirty="0"/>
              <a:t>grave human rights violations, including 'pushbacks’</a:t>
            </a:r>
          </a:p>
          <a:p>
            <a:pPr marL="285750" indent="-285750">
              <a:buFont typeface="Arial" panose="020B0604020202020204" pitchFamily="34" charset="0"/>
              <a:buChar char="•"/>
            </a:pPr>
            <a:r>
              <a:rPr lang="en-US" sz="2000" b="1" dirty="0"/>
              <a:t>UNHCR and the IMO </a:t>
            </a:r>
            <a:r>
              <a:rPr lang="en-US" sz="2000" dirty="0"/>
              <a:t>have meanwhile called on the EU and its Member States to take urgent action to end pushbacks, collective expulsions, and the use of violence against migrants and refugees</a:t>
            </a:r>
          </a:p>
          <a:p>
            <a:pPr marL="285750" indent="-285750">
              <a:buFont typeface="Arial" panose="020B0604020202020204" pitchFamily="34" charset="0"/>
              <a:buChar char="•"/>
            </a:pPr>
            <a:r>
              <a:rPr lang="en-US" sz="2000" b="1" dirty="0"/>
              <a:t>NY Times </a:t>
            </a:r>
            <a:r>
              <a:rPr lang="en-US" sz="2000" dirty="0"/>
              <a:t>investigation: people were loaded into an unmarked van, put onto a Greek coast guard boat, offloaded onto an emergency dinghy and set adrift</a:t>
            </a:r>
            <a:endParaRPr lang="en-GB" sz="2000" dirty="0"/>
          </a:p>
        </p:txBody>
      </p:sp>
    </p:spTree>
    <p:extLst>
      <p:ext uri="{BB962C8B-B14F-4D97-AF65-F5344CB8AC3E}">
        <p14:creationId xmlns:p14="http://schemas.microsoft.com/office/powerpoint/2010/main" val="3449066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98D4C-7C6D-575A-56D5-03875E799BA9}"/>
              </a:ext>
            </a:extLst>
          </p:cNvPr>
          <p:cNvSpPr>
            <a:spLocks noGrp="1"/>
          </p:cNvSpPr>
          <p:nvPr>
            <p:ph type="title"/>
          </p:nvPr>
        </p:nvSpPr>
        <p:spPr/>
        <p:txBody>
          <a:bodyPr/>
          <a:lstStyle/>
          <a:p>
            <a:r>
              <a:rPr lang="en-US" dirty="0"/>
              <a:t>Pushbacks – EU borders</a:t>
            </a:r>
            <a:endParaRPr lang="en-GB" dirty="0"/>
          </a:p>
        </p:txBody>
      </p:sp>
      <p:sp>
        <p:nvSpPr>
          <p:cNvPr id="3" name="Content Placeholder 2">
            <a:extLst>
              <a:ext uri="{FF2B5EF4-FFF2-40B4-BE49-F238E27FC236}">
                <a16:creationId xmlns:a16="http://schemas.microsoft.com/office/drawing/2014/main" id="{35CA8422-E2A3-AD2A-B08B-61F080AFDB75}"/>
              </a:ext>
            </a:extLst>
          </p:cNvPr>
          <p:cNvSpPr>
            <a:spLocks noGrp="1"/>
          </p:cNvSpPr>
          <p:nvPr>
            <p:ph sz="quarter" idx="13"/>
          </p:nvPr>
        </p:nvSpPr>
        <p:spPr>
          <a:xfrm>
            <a:off x="444500" y="1463039"/>
            <a:ext cx="11210543" cy="4964351"/>
          </a:xfrm>
        </p:spPr>
        <p:txBody>
          <a:bodyPr>
            <a:normAutofit/>
          </a:bodyPr>
          <a:lstStyle/>
          <a:p>
            <a:pPr marL="285750" indent="-285750">
              <a:buFont typeface="Arial" panose="020B0604020202020204" pitchFamily="34" charset="0"/>
              <a:buChar char="•"/>
            </a:pPr>
            <a:r>
              <a:rPr lang="en-US" sz="2400" dirty="0"/>
              <a:t>“Migrant </a:t>
            </a:r>
            <a:r>
              <a:rPr lang="en-US" sz="2400" dirty="0" err="1"/>
              <a:t>instrumentalisation</a:t>
            </a:r>
            <a:r>
              <a:rPr lang="en-US" sz="2400" dirty="0"/>
              <a:t>” or “</a:t>
            </a:r>
            <a:r>
              <a:rPr lang="en-US" sz="2400" dirty="0" err="1"/>
              <a:t>weaponisation</a:t>
            </a:r>
            <a:r>
              <a:rPr lang="en-US" sz="2400" dirty="0"/>
              <a:t>” by the Belarusian and Russian regimes</a:t>
            </a:r>
            <a:endParaRPr lang="en-GB" sz="2400" dirty="0"/>
          </a:p>
          <a:p>
            <a:pPr marL="285750" indent="-285750">
              <a:buFont typeface="Arial" panose="020B0604020202020204" pitchFamily="34" charset="0"/>
              <a:buChar char="•"/>
            </a:pPr>
            <a:r>
              <a:rPr lang="en-US" sz="2400" dirty="0"/>
              <a:t>Three EU Member States bordering Belarus – Latvia, Lithuania and Poland – introduced radical changes to their domestic legislation by severely restricting the right to seek asylum and openly </a:t>
            </a:r>
            <a:r>
              <a:rPr lang="en-US" sz="2400" dirty="0" err="1"/>
              <a:t>authorising</a:t>
            </a:r>
            <a:r>
              <a:rPr lang="en-US" sz="2400" dirty="0"/>
              <a:t> pushbacks</a:t>
            </a:r>
          </a:p>
          <a:p>
            <a:pPr marL="285750" indent="-285750">
              <a:buFont typeface="Arial" panose="020B0604020202020204" pitchFamily="34" charset="0"/>
              <a:buChar char="•"/>
            </a:pPr>
            <a:r>
              <a:rPr lang="en-US" sz="2400" dirty="0"/>
              <a:t>Lithuanian authorities declared an “extraordinary situation” due to a “mass influx” of foreigners</a:t>
            </a:r>
          </a:p>
          <a:p>
            <a:pPr marL="285750" indent="-285750">
              <a:buFont typeface="Arial" panose="020B0604020202020204" pitchFamily="34" charset="0"/>
              <a:buChar char="•"/>
            </a:pPr>
            <a:r>
              <a:rPr lang="en-US" sz="2400" dirty="0"/>
              <a:t>Latvia introduced a blanket prohibition of the right to claim asylum for irregular entry from Belarus</a:t>
            </a:r>
          </a:p>
          <a:p>
            <a:pPr marL="285750" indent="-285750">
              <a:buFont typeface="Arial" panose="020B0604020202020204" pitchFamily="34" charset="0"/>
              <a:buChar char="•"/>
            </a:pPr>
            <a:r>
              <a:rPr lang="en-US" sz="2400" dirty="0"/>
              <a:t>Poland allows border guards to disregard asylum app</a:t>
            </a:r>
            <a:r>
              <a:rPr lang="en-US" sz="1800" dirty="0"/>
              <a:t>lications</a:t>
            </a:r>
          </a:p>
        </p:txBody>
      </p:sp>
    </p:spTree>
    <p:extLst>
      <p:ext uri="{BB962C8B-B14F-4D97-AF65-F5344CB8AC3E}">
        <p14:creationId xmlns:p14="http://schemas.microsoft.com/office/powerpoint/2010/main" val="424450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E1607-A977-ECD2-D4C2-E459CFE0DCF4}"/>
              </a:ext>
            </a:extLst>
          </p:cNvPr>
          <p:cNvSpPr>
            <a:spLocks noGrp="1"/>
          </p:cNvSpPr>
          <p:nvPr>
            <p:ph type="title"/>
          </p:nvPr>
        </p:nvSpPr>
        <p:spPr/>
        <p:txBody>
          <a:bodyPr/>
          <a:lstStyle/>
          <a:p>
            <a:r>
              <a:rPr lang="en-US" dirty="0"/>
              <a:t>Pushbacks – EU Borders</a:t>
            </a:r>
            <a:endParaRPr lang="en-GB" dirty="0"/>
          </a:p>
        </p:txBody>
      </p:sp>
      <p:sp>
        <p:nvSpPr>
          <p:cNvPr id="3" name="Content Placeholder 2">
            <a:extLst>
              <a:ext uri="{FF2B5EF4-FFF2-40B4-BE49-F238E27FC236}">
                <a16:creationId xmlns:a16="http://schemas.microsoft.com/office/drawing/2014/main" id="{B4D6BC0E-D1EF-2EBF-396B-5BEE5472BF87}"/>
              </a:ext>
            </a:extLst>
          </p:cNvPr>
          <p:cNvSpPr>
            <a:spLocks noGrp="1"/>
          </p:cNvSpPr>
          <p:nvPr>
            <p:ph sz="quarter" idx="13"/>
          </p:nvPr>
        </p:nvSpPr>
        <p:spPr/>
        <p:txBody>
          <a:bodyPr>
            <a:normAutofit fontScale="92500" lnSpcReduction="20000"/>
          </a:bodyPr>
          <a:lstStyle/>
          <a:p>
            <a:pPr marL="285750" indent="-285750">
              <a:buFont typeface="Arial" panose="020B0604020202020204" pitchFamily="34" charset="0"/>
              <a:buChar char="•"/>
            </a:pPr>
            <a:r>
              <a:rPr lang="en-US" sz="2400" dirty="0"/>
              <a:t>Border violence and turned the EU’s border with Belarus into a highly </a:t>
            </a:r>
            <a:r>
              <a:rPr lang="en-US" sz="2400" dirty="0" err="1"/>
              <a:t>securitised</a:t>
            </a:r>
            <a:r>
              <a:rPr lang="en-US" sz="2400" dirty="0"/>
              <a:t> exclusion zone where protection seekers are exposed to numerous types of inhuman and degrading treatment </a:t>
            </a:r>
          </a:p>
          <a:p>
            <a:pPr marL="285750" indent="-285750">
              <a:buFont typeface="Arial" panose="020B0604020202020204" pitchFamily="34" charset="0"/>
              <a:buChar char="•"/>
            </a:pPr>
            <a:r>
              <a:rPr lang="en-US" sz="2400" dirty="0"/>
              <a:t>Forced to remain in the forest for months where deaths, disappearances and amputated limbs have become an everyday reality</a:t>
            </a:r>
          </a:p>
          <a:p>
            <a:pPr marL="285750" indent="-285750">
              <a:buFont typeface="Arial" panose="020B0604020202020204" pitchFamily="34" charset="0"/>
              <a:buChar char="•"/>
            </a:pPr>
            <a:r>
              <a:rPr lang="en-US" sz="2400" dirty="0" err="1"/>
              <a:t>Instrumentalisation</a:t>
            </a:r>
            <a:r>
              <a:rPr lang="en-US" sz="2400" dirty="0"/>
              <a:t> discourse taken up by Finland – July 2024</a:t>
            </a:r>
          </a:p>
          <a:p>
            <a:pPr marL="285750" indent="-285750">
              <a:buFont typeface="Arial" panose="020B0604020202020204" pitchFamily="34" charset="0"/>
              <a:buChar char="•"/>
            </a:pPr>
            <a:r>
              <a:rPr lang="en-US" sz="2400" dirty="0"/>
              <a:t>Legislation allowing the authorities to turn away people seeking asylum – in other words, to exercise pushbacks – at the border with Russia</a:t>
            </a:r>
          </a:p>
          <a:p>
            <a:pPr marL="285750" indent="-285750">
              <a:buFont typeface="Arial" panose="020B0604020202020204" pitchFamily="34" charset="0"/>
              <a:buChar char="•"/>
            </a:pPr>
            <a:r>
              <a:rPr lang="en-US" sz="2400" dirty="0"/>
              <a:t>Helsinki has accused Moscow of orchestrating a “hybrid attack” by sending asylum seekers from countries in Africa and the Middle East to their shared border — a charge the Kremlin denies.</a:t>
            </a:r>
          </a:p>
          <a:p>
            <a:endParaRPr lang="en-GB" dirty="0"/>
          </a:p>
        </p:txBody>
      </p:sp>
    </p:spTree>
    <p:extLst>
      <p:ext uri="{BB962C8B-B14F-4D97-AF65-F5344CB8AC3E}">
        <p14:creationId xmlns:p14="http://schemas.microsoft.com/office/powerpoint/2010/main" val="391026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F7D10-46E5-CD32-8F3E-727EB938F118}"/>
              </a:ext>
            </a:extLst>
          </p:cNvPr>
          <p:cNvSpPr>
            <a:spLocks noGrp="1"/>
          </p:cNvSpPr>
          <p:nvPr>
            <p:ph type="title"/>
          </p:nvPr>
        </p:nvSpPr>
        <p:spPr/>
        <p:txBody>
          <a:bodyPr/>
          <a:lstStyle/>
          <a:p>
            <a:pPr algn="ctr"/>
            <a:r>
              <a:rPr lang="en-US" dirty="0"/>
              <a:t>LEGAL FRAMEWORKS RELEVANT TO PUSHBACKS </a:t>
            </a:r>
            <a:endParaRPr lang="en-GB" dirty="0"/>
          </a:p>
        </p:txBody>
      </p:sp>
    </p:spTree>
    <p:extLst>
      <p:ext uri="{BB962C8B-B14F-4D97-AF65-F5344CB8AC3E}">
        <p14:creationId xmlns:p14="http://schemas.microsoft.com/office/powerpoint/2010/main" val="2893559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8825B-F2F1-1F55-5C6C-A62D902004F9}"/>
              </a:ext>
            </a:extLst>
          </p:cNvPr>
          <p:cNvSpPr>
            <a:spLocks noGrp="1"/>
          </p:cNvSpPr>
          <p:nvPr>
            <p:ph type="title"/>
          </p:nvPr>
        </p:nvSpPr>
        <p:spPr/>
        <p:txBody>
          <a:bodyPr/>
          <a:lstStyle/>
          <a:p>
            <a:r>
              <a:rPr lang="en-US" dirty="0"/>
              <a:t>EU Legal Framework</a:t>
            </a:r>
            <a:endParaRPr lang="en-GB" dirty="0"/>
          </a:p>
        </p:txBody>
      </p:sp>
      <p:sp>
        <p:nvSpPr>
          <p:cNvPr id="3" name="Content Placeholder 2">
            <a:extLst>
              <a:ext uri="{FF2B5EF4-FFF2-40B4-BE49-F238E27FC236}">
                <a16:creationId xmlns:a16="http://schemas.microsoft.com/office/drawing/2014/main" id="{C01121FD-FF29-1EC0-0EDC-42822ECB19B3}"/>
              </a:ext>
            </a:extLst>
          </p:cNvPr>
          <p:cNvSpPr>
            <a:spLocks noGrp="1"/>
          </p:cNvSpPr>
          <p:nvPr>
            <p:ph sz="quarter" idx="13"/>
          </p:nvPr>
        </p:nvSpPr>
        <p:spPr>
          <a:xfrm>
            <a:off x="444500" y="1463040"/>
            <a:ext cx="11210543" cy="5394960"/>
          </a:xfrm>
        </p:spPr>
        <p:txBody>
          <a:bodyPr>
            <a:normAutofit/>
          </a:bodyPr>
          <a:lstStyle/>
          <a:p>
            <a:pPr marL="285750" indent="-285750">
              <a:buFont typeface="Arial" panose="020B0604020202020204" pitchFamily="34" charset="0"/>
              <a:buChar char="•"/>
            </a:pPr>
            <a:r>
              <a:rPr lang="en-US" sz="2000" b="1" dirty="0"/>
              <a:t>Art. 18 of the Charter </a:t>
            </a:r>
            <a:r>
              <a:rPr lang="en-US" sz="2000" dirty="0"/>
              <a:t>of Fundamental Rights of the European Union guarantees the right to asylum </a:t>
            </a:r>
          </a:p>
          <a:p>
            <a:pPr marL="285750" indent="-285750">
              <a:buFont typeface="Arial" panose="020B0604020202020204" pitchFamily="34" charset="0"/>
              <a:buChar char="•"/>
            </a:pPr>
            <a:r>
              <a:rPr lang="en-US" sz="2000" b="1" dirty="0"/>
              <a:t>Art. 19 </a:t>
            </a:r>
            <a:r>
              <a:rPr lang="en-US" sz="2000" dirty="0"/>
              <a:t>prohibits collective expulsions</a:t>
            </a:r>
          </a:p>
          <a:p>
            <a:pPr marL="285750" indent="-285750">
              <a:buFont typeface="Arial" panose="020B0604020202020204" pitchFamily="34" charset="0"/>
              <a:buChar char="•"/>
            </a:pPr>
            <a:r>
              <a:rPr lang="en-US" sz="2000" b="1" dirty="0"/>
              <a:t>Directive 2011/95/EU </a:t>
            </a:r>
            <a:r>
              <a:rPr lang="en-US" sz="2000" dirty="0"/>
              <a:t>(Recast Qualification Directive) codifies in Art. 21(1) the prohibition of non-refoulement as defined in Art. 33 of the Geneva Refugee Convention and </a:t>
            </a:r>
          </a:p>
          <a:p>
            <a:pPr marL="285750" indent="-285750">
              <a:buFont typeface="Arial" panose="020B0604020202020204" pitchFamily="34" charset="0"/>
              <a:buChar char="•"/>
            </a:pPr>
            <a:r>
              <a:rPr lang="en-US" sz="2000" b="1" dirty="0"/>
              <a:t>Directive 2008/115 </a:t>
            </a:r>
            <a:r>
              <a:rPr lang="en-US" sz="2000" dirty="0"/>
              <a:t>on the return of illegally staying third-country nationals sets out the standards and procedures governing their return, ‘in accordance with fundamental rights as general principles of Community law as well as international law, including refugee protection and human rights obligations'.</a:t>
            </a:r>
          </a:p>
          <a:p>
            <a:pPr marL="285750" indent="-285750">
              <a:buFont typeface="Arial" panose="020B0604020202020204" pitchFamily="34" charset="0"/>
              <a:buChar char="•"/>
            </a:pPr>
            <a:r>
              <a:rPr lang="en-US" sz="2000" b="1" dirty="0"/>
              <a:t>Art. 78 TFEU </a:t>
            </a:r>
            <a:r>
              <a:rPr lang="en-US" sz="2000" dirty="0"/>
              <a:t>stipulates that the EU must provide a common policy for asylum, subsidiary protection and temporary protection with a view to offering appropriate status to any third-country national requiring international protection and ensuring compliance with the principle of non-refoulement.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2601284596"/>
      </p:ext>
    </p:extLst>
  </p:cSld>
  <p:clrMapOvr>
    <a:masterClrMapping/>
  </p:clrMapOvr>
</p:sld>
</file>

<file path=ppt/theme/theme1.xml><?xml version="1.0" encoding="utf-8"?>
<a:theme xmlns:a="http://schemas.openxmlformats.org/drawingml/2006/main" name="WelcomeDoc">
  <a:themeElements>
    <a:clrScheme name="Custom 1">
      <a:dk1>
        <a:srgbClr val="000000"/>
      </a:dk1>
      <a:lt1>
        <a:srgbClr val="FFFFFF"/>
      </a:lt1>
      <a:dk2>
        <a:srgbClr val="44546A"/>
      </a:dk2>
      <a:lt2>
        <a:srgbClr val="E7E6E6"/>
      </a:lt2>
      <a:accent1>
        <a:srgbClr val="4472C4"/>
      </a:accent1>
      <a:accent2>
        <a:srgbClr val="CF3D1C"/>
      </a:accent2>
      <a:accent3>
        <a:srgbClr val="A5A5A5"/>
      </a:accent3>
      <a:accent4>
        <a:srgbClr val="FFC000"/>
      </a:accent4>
      <a:accent5>
        <a:srgbClr val="5B9BD5"/>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66062053_TF44889724_Win32" id="{8243FEE5-4C66-47E8-BBBE-4CE4CEB4AF79}" vid="{B475D4D8-D459-4F97-B950-90011218C89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4" ma:contentTypeDescription="Create a new document." ma:contentTypeScope="" ma:versionID="2d714a3296df14eba7a100bb665443ca">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49549bf45bfbbfb6cffed527380e77e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Background xmlns="71af3243-3dd4-4a8d-8c0d-dd76da1f02a5">false</Background>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6FB6FBE4-5ACD-4115-9139-635E82C3D35A}">
  <ds:schemaRefs>
    <ds:schemaRef ds:uri="http://schemas.microsoft.com/sharepoint/v3/contenttype/forms"/>
  </ds:schemaRefs>
</ds:datastoreItem>
</file>

<file path=customXml/itemProps2.xml><?xml version="1.0" encoding="utf-8"?>
<ds:datastoreItem xmlns:ds="http://schemas.openxmlformats.org/officeDocument/2006/customXml" ds:itemID="{D7E109C5-7A21-42A3-B17A-36E7B8E5EF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7EFEE82-03DD-4F90-81E2-2AF29E1D81FB}">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Online presentation tips</Template>
  <TotalTime>11055</TotalTime>
  <Words>2319</Words>
  <Application>Microsoft Office PowerPoint</Application>
  <PresentationFormat>Widescreen</PresentationFormat>
  <Paragraphs>114</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Noto Sans</vt:lpstr>
      <vt:lpstr>Segoe UI</vt:lpstr>
      <vt:lpstr>Times New Roman</vt:lpstr>
      <vt:lpstr>WelcomeDoc</vt:lpstr>
      <vt:lpstr>European Human Rights in the era of “Pushbacks”</vt:lpstr>
      <vt:lpstr>Overview</vt:lpstr>
      <vt:lpstr> Pushbacks</vt:lpstr>
      <vt:lpstr>Pushbacks</vt:lpstr>
      <vt:lpstr>Pushbacks</vt:lpstr>
      <vt:lpstr>Pushbacks – EU borders</vt:lpstr>
      <vt:lpstr>Pushbacks – EU Borders</vt:lpstr>
      <vt:lpstr>LEGAL FRAMEWORKS RELEVANT TO PUSHBACKS </vt:lpstr>
      <vt:lpstr>EU Legal Framework</vt:lpstr>
      <vt:lpstr>EU Migration and Asylum Pact 2024</vt:lpstr>
      <vt:lpstr>ECHR Legal Framework</vt:lpstr>
      <vt:lpstr>PUSHBACK CASE LAW </vt:lpstr>
      <vt:lpstr>CJEU Pushback Case Law</vt:lpstr>
      <vt:lpstr>CJEU Pushback Case Law </vt:lpstr>
      <vt:lpstr>CJEU Pushback Case Law </vt:lpstr>
      <vt:lpstr>ECHR Pushback case law</vt:lpstr>
      <vt:lpstr>ECHR Pushback Case Law </vt:lpstr>
      <vt:lpstr>ECHR Pushback Case Law </vt:lpstr>
      <vt:lpstr>Context and Conclusion</vt:lpstr>
      <vt:lpstr>EU Accession to the ECHR</vt:lpstr>
      <vt:lpstr>Dignity and Pushbacks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Carole Lyons (slss)</dc:creator>
  <cp:keywords/>
  <cp:lastModifiedBy>Leah Morrison (lib)</cp:lastModifiedBy>
  <cp:revision>3</cp:revision>
  <dcterms:created xsi:type="dcterms:W3CDTF">2024-09-10T18:52:52Z</dcterms:created>
  <dcterms:modified xsi:type="dcterms:W3CDTF">2024-10-11T13:37:36Z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