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8" r:id="rId2"/>
    <p:sldMasterId id="2147483693" r:id="rId3"/>
  </p:sldMasterIdLst>
  <p:notesMasterIdLst>
    <p:notesMasterId r:id="rId17"/>
  </p:notesMasterIdLst>
  <p:sldIdLst>
    <p:sldId id="360" r:id="rId4"/>
    <p:sldId id="257" r:id="rId5"/>
    <p:sldId id="258" r:id="rId6"/>
    <p:sldId id="386" r:id="rId7"/>
    <p:sldId id="388" r:id="rId8"/>
    <p:sldId id="260" r:id="rId9"/>
    <p:sldId id="261" r:id="rId10"/>
    <p:sldId id="259" r:id="rId11"/>
    <p:sldId id="263" r:id="rId12"/>
    <p:sldId id="387" r:id="rId13"/>
    <p:sldId id="389" r:id="rId14"/>
    <p:sldId id="382" r:id="rId15"/>
    <p:sldId id="378" r:id="rId16"/>
  </p:sldIdLst>
  <p:sldSz cx="11537950" cy="6489700"/>
  <p:notesSz cx="8636000" cy="648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3765" autoAdjust="0"/>
  </p:normalViewPr>
  <p:slideViewPr>
    <p:cSldViewPr>
      <p:cViewPr varScale="1">
        <p:scale>
          <a:sx n="60" d="100"/>
          <a:sy n="60" d="100"/>
        </p:scale>
        <p:origin x="992" y="48"/>
      </p:cViewPr>
      <p:guideLst>
        <p:guide orient="horz" pos="288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B-47C8-8F05-9A01366070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B-47C8-8F05-9A01366070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B-47C8-8F05-9A0136607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1738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91088" y="0"/>
            <a:ext cx="3743325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8ECA-CF73-4A6E-AA22-94CDE3B723BF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0138" y="811213"/>
            <a:ext cx="3895725" cy="219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63600" y="3122613"/>
            <a:ext cx="6908800" cy="2555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64263"/>
            <a:ext cx="3741738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891088" y="6164263"/>
            <a:ext cx="3743325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7E20-6289-4F5F-B5FB-2FB70A0E1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8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F7E20-6289-4F5F-B5FB-2FB70A0E1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74" y="1766257"/>
            <a:ext cx="8653463" cy="986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205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893" y="2919364"/>
            <a:ext cx="8653463" cy="14872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71"/>
            </a:lvl1pPr>
            <a:lvl2pPr marL="432648" indent="0" algn="ctr">
              <a:buNone/>
              <a:defRPr sz="1893"/>
            </a:lvl2pPr>
            <a:lvl3pPr marL="865297" indent="0" algn="ctr">
              <a:buNone/>
              <a:defRPr sz="1703"/>
            </a:lvl3pPr>
            <a:lvl4pPr marL="1297945" indent="0" algn="ctr">
              <a:buNone/>
              <a:defRPr sz="1514"/>
            </a:lvl4pPr>
            <a:lvl5pPr marL="1730593" indent="0" algn="ctr">
              <a:buNone/>
              <a:defRPr sz="1514"/>
            </a:lvl5pPr>
            <a:lvl6pPr marL="2163242" indent="0" algn="ctr">
              <a:buNone/>
              <a:defRPr sz="1514"/>
            </a:lvl6pPr>
            <a:lvl7pPr marL="2595890" indent="0" algn="ctr">
              <a:buNone/>
              <a:defRPr sz="1514"/>
            </a:lvl7pPr>
            <a:lvl8pPr marL="3028539" indent="0" algn="ctr">
              <a:buNone/>
              <a:defRPr sz="1514"/>
            </a:lvl8pPr>
            <a:lvl9pPr marL="3461187" indent="0" algn="ctr">
              <a:buNone/>
              <a:defRPr sz="151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461D2D9F-FA54-4E93-BA94-34DAE434119F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8700" y="1037550"/>
            <a:ext cx="5841087" cy="43725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71"/>
            </a:lvl1pPr>
            <a:lvl2pPr marL="432648" indent="0">
              <a:buNone/>
              <a:defRPr sz="2650"/>
            </a:lvl2pPr>
            <a:lvl3pPr marL="865297" indent="0">
              <a:buNone/>
              <a:defRPr sz="2271"/>
            </a:lvl3pPr>
            <a:lvl4pPr marL="1297945" indent="0">
              <a:buNone/>
              <a:defRPr sz="1893"/>
            </a:lvl4pPr>
            <a:lvl5pPr marL="1730593" indent="0">
              <a:buNone/>
              <a:defRPr sz="1893"/>
            </a:lvl5pPr>
            <a:lvl6pPr marL="2163242" indent="0">
              <a:buNone/>
              <a:defRPr sz="1893"/>
            </a:lvl6pPr>
            <a:lvl7pPr marL="2595890" indent="0">
              <a:buNone/>
              <a:defRPr sz="1893"/>
            </a:lvl7pPr>
            <a:lvl8pPr marL="3028539" indent="0">
              <a:buNone/>
              <a:defRPr sz="1893"/>
            </a:lvl8pPr>
            <a:lvl9pPr marL="3461187" indent="0">
              <a:buNone/>
              <a:defRPr sz="18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6802" y="1037550"/>
            <a:ext cx="3722792" cy="997491"/>
          </a:xfrm>
          <a:prstGeom prst="rect">
            <a:avLst/>
          </a:prstGeom>
        </p:spPr>
        <p:txBody>
          <a:bodyPr anchor="t"/>
          <a:lstStyle>
            <a:lvl1pPr>
              <a:defRPr sz="3028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305" y="2051065"/>
            <a:ext cx="3721289" cy="3606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4"/>
            </a:lvl1pPr>
            <a:lvl2pPr marL="432648" indent="0">
              <a:buNone/>
              <a:defRPr sz="1325"/>
            </a:lvl2pPr>
            <a:lvl3pPr marL="865297" indent="0">
              <a:buNone/>
              <a:defRPr sz="1136"/>
            </a:lvl3pPr>
            <a:lvl4pPr marL="1297945" indent="0">
              <a:buNone/>
              <a:defRPr sz="946"/>
            </a:lvl4pPr>
            <a:lvl5pPr marL="1730593" indent="0">
              <a:buNone/>
              <a:defRPr sz="946"/>
            </a:lvl5pPr>
            <a:lvl6pPr marL="2163242" indent="0">
              <a:buNone/>
              <a:defRPr sz="946"/>
            </a:lvl6pPr>
            <a:lvl7pPr marL="2595890" indent="0">
              <a:buNone/>
              <a:defRPr sz="946"/>
            </a:lvl7pPr>
            <a:lvl8pPr marL="3028539" indent="0">
              <a:buNone/>
              <a:defRPr sz="946"/>
            </a:lvl8pPr>
            <a:lvl9pPr marL="3461187" indent="0">
              <a:buNone/>
              <a:defRPr sz="9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9093E1CE-BC54-4251-8A25-9EB7205E85F2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A6633A-014E-4795-BA97-D1038FF1D9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3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1537950" cy="64897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371" y="6111134"/>
            <a:ext cx="135849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1537950" cy="64897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371" y="6111134"/>
            <a:ext cx="135849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7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1537950" cy="64897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371" y="6111134"/>
            <a:ext cx="135849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1537950" cy="64897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371" y="6111134"/>
            <a:ext cx="135849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9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1537950" cy="64897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371" y="6111134"/>
            <a:ext cx="135849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1537950" cy="64897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371" y="6111134"/>
            <a:ext cx="135849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0915" cy="650274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03076" y="-1"/>
            <a:ext cx="10447839" cy="413346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18" name="Freeform 17"/>
          <p:cNvSpPr/>
          <p:nvPr userDrawn="1"/>
        </p:nvSpPr>
        <p:spPr>
          <a:xfrm>
            <a:off x="0" y="-11238"/>
            <a:ext cx="3449366" cy="88023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6065012"/>
            <a:ext cx="9374583" cy="437734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15581"/>
            <a:ext cx="2471820" cy="609453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100602" y="5635083"/>
            <a:ext cx="3437348" cy="867663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38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03076" y="-1"/>
            <a:ext cx="10447839" cy="413346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5" name="Freeform 4"/>
          <p:cNvSpPr/>
          <p:nvPr userDrawn="1"/>
        </p:nvSpPr>
        <p:spPr>
          <a:xfrm>
            <a:off x="0" y="-11238"/>
            <a:ext cx="3449366" cy="88023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065012"/>
            <a:ext cx="9374583" cy="437734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15581"/>
            <a:ext cx="2471820" cy="609453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100602" y="5635083"/>
            <a:ext cx="3437348" cy="867663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" y="-16675"/>
            <a:ext cx="11537950" cy="64897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03076" y="-1"/>
            <a:ext cx="10447839" cy="413346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5" name="Freeform 4"/>
          <p:cNvSpPr/>
          <p:nvPr userDrawn="1"/>
        </p:nvSpPr>
        <p:spPr>
          <a:xfrm>
            <a:off x="0" y="-11238"/>
            <a:ext cx="3449366" cy="88023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065012"/>
            <a:ext cx="9374583" cy="437734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15581"/>
            <a:ext cx="2471820" cy="609453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100602" y="5635083"/>
            <a:ext cx="3437348" cy="867663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0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83" y="1773168"/>
            <a:ext cx="9951482" cy="1236912"/>
          </a:xfrm>
          <a:prstGeom prst="rect">
            <a:avLst/>
          </a:prstGeom>
        </p:spPr>
        <p:txBody>
          <a:bodyPr anchor="t"/>
          <a:lstStyle>
            <a:lvl1pPr>
              <a:defRPr sz="5678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83" y="3010081"/>
            <a:ext cx="9963501" cy="631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1">
                <a:solidFill>
                  <a:schemeClr val="tx1"/>
                </a:solidFill>
              </a:defRPr>
            </a:lvl1pPr>
            <a:lvl2pPr marL="432648" indent="0">
              <a:buNone/>
              <a:defRPr sz="1893">
                <a:solidFill>
                  <a:schemeClr val="tx1">
                    <a:tint val="75000"/>
                  </a:schemeClr>
                </a:solidFill>
              </a:defRPr>
            </a:lvl2pPr>
            <a:lvl3pPr marL="865297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3pPr>
            <a:lvl4pPr marL="1297945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4pPr>
            <a:lvl5pPr marL="1730593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5pPr>
            <a:lvl6pPr marL="2163242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6pPr>
            <a:lvl7pPr marL="2595890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7pPr>
            <a:lvl8pPr marL="3028539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8pPr>
            <a:lvl9pPr marL="3461187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0981" y="2763233"/>
            <a:ext cx="9931041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70AB321A-9E4C-47F2-B467-F6968C41C625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5931" cy="64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1171" y="369856"/>
            <a:ext cx="1051560" cy="5499721"/>
          </a:xfrm>
          <a:prstGeom prst="rect">
            <a:avLst/>
          </a:prstGeom>
        </p:spPr>
        <p:txBody>
          <a:bodyPr vert="eaVert"/>
          <a:lstStyle>
            <a:lvl1pPr>
              <a:defRPr sz="3217" b="1">
                <a:solidFill>
                  <a:srgbClr val="6921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690" y="381874"/>
            <a:ext cx="8824158" cy="5499721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047" y="532789"/>
            <a:ext cx="1185775" cy="328512"/>
          </a:xfrm>
          <a:prstGeom prst="rect">
            <a:avLst/>
          </a:prstGeom>
        </p:spPr>
        <p:txBody>
          <a:bodyPr anchor="ctr"/>
          <a:lstStyle>
            <a:lvl1pPr>
              <a:defRPr sz="946">
                <a:solidFill>
                  <a:srgbClr val="69216A"/>
                </a:solidFill>
              </a:defRPr>
            </a:lvl1pPr>
          </a:lstStyle>
          <a:p>
            <a:fld id="{8194D4EE-08C1-46B3-9FFE-D543BEFDC17F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342632" y="2889102"/>
            <a:ext cx="5091734" cy="339065"/>
          </a:xfrm>
          <a:prstGeom prst="rect">
            <a:avLst/>
          </a:prstGeom>
        </p:spPr>
        <p:txBody>
          <a:bodyPr anchor="ctr"/>
          <a:lstStyle>
            <a:lvl1pPr algn="l">
              <a:defRPr sz="94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068" y="138930"/>
            <a:ext cx="408610" cy="339065"/>
          </a:xfrm>
          <a:prstGeom prst="rect">
            <a:avLst/>
          </a:prstGeom>
        </p:spPr>
        <p:txBody>
          <a:bodyPr anchor="ctr"/>
          <a:lstStyle>
            <a:lvl1pPr>
              <a:defRPr sz="1136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4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78" y="971089"/>
            <a:ext cx="9951482" cy="716468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78" y="1663521"/>
            <a:ext cx="9951482" cy="3839859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1362B205-D59F-421F-9BAA-CDE625244211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794064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7538" y="6106876"/>
            <a:ext cx="1273982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9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32" y="972458"/>
            <a:ext cx="9951482" cy="888691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532" y="1679561"/>
            <a:ext cx="4903629" cy="411765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9385" y="1679561"/>
            <a:ext cx="4903629" cy="411765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2527CC07-3790-4D55-A8F6-D3F39452AF9A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603" y="1769714"/>
            <a:ext cx="4881093" cy="779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50" b="1"/>
            </a:lvl1pPr>
            <a:lvl2pPr marL="432648" indent="0">
              <a:buNone/>
              <a:defRPr sz="1893" b="1"/>
            </a:lvl2pPr>
            <a:lvl3pPr marL="865297" indent="0">
              <a:buNone/>
              <a:defRPr sz="1703" b="1"/>
            </a:lvl3pPr>
            <a:lvl4pPr marL="1297945" indent="0">
              <a:buNone/>
              <a:defRPr sz="1514" b="1"/>
            </a:lvl4pPr>
            <a:lvl5pPr marL="1730593" indent="0">
              <a:buNone/>
              <a:defRPr sz="1514" b="1"/>
            </a:lvl5pPr>
            <a:lvl6pPr marL="2163242" indent="0">
              <a:buNone/>
              <a:defRPr sz="1514" b="1"/>
            </a:lvl6pPr>
            <a:lvl7pPr marL="2595890" indent="0">
              <a:buNone/>
              <a:defRPr sz="1514" b="1"/>
            </a:lvl7pPr>
            <a:lvl8pPr marL="3028539" indent="0">
              <a:buNone/>
              <a:defRPr sz="1514" b="1"/>
            </a:lvl8pPr>
            <a:lvl9pPr marL="3461187" indent="0">
              <a:buNone/>
              <a:defRPr sz="15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03" y="2336019"/>
            <a:ext cx="4881093" cy="348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8789" y="1769714"/>
            <a:ext cx="4905132" cy="779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50" b="1"/>
            </a:lvl1pPr>
            <a:lvl2pPr marL="432648" indent="0">
              <a:buNone/>
              <a:defRPr sz="1893" b="1"/>
            </a:lvl2pPr>
            <a:lvl3pPr marL="865297" indent="0">
              <a:buNone/>
              <a:defRPr sz="1703" b="1"/>
            </a:lvl3pPr>
            <a:lvl4pPr marL="1297945" indent="0">
              <a:buNone/>
              <a:defRPr sz="1514" b="1"/>
            </a:lvl4pPr>
            <a:lvl5pPr marL="1730593" indent="0">
              <a:buNone/>
              <a:defRPr sz="1514" b="1"/>
            </a:lvl5pPr>
            <a:lvl6pPr marL="2163242" indent="0">
              <a:buNone/>
              <a:defRPr sz="1514" b="1"/>
            </a:lvl6pPr>
            <a:lvl7pPr marL="2595890" indent="0">
              <a:buNone/>
              <a:defRPr sz="1514" b="1"/>
            </a:lvl7pPr>
            <a:lvl8pPr marL="3028539" indent="0">
              <a:buNone/>
              <a:defRPr sz="1514" b="1"/>
            </a:lvl8pPr>
            <a:lvl9pPr marL="3461187" indent="0">
              <a:buNone/>
              <a:defRPr sz="15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0776" y="2344032"/>
            <a:ext cx="4905132" cy="348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9601" y="973010"/>
            <a:ext cx="9945400" cy="888691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5DA2AD4D-FD7D-44DC-80AC-02577E1DBF29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A9AFED-75F1-41C9-B54C-5F3FA6D2DCC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4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1531" y="973455"/>
            <a:ext cx="9951482" cy="1189778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B498DB22-D152-405A-9C78-687B69183206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2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9AA65254-E961-4E4E-8A71-43E6526EB43C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21625" y="853275"/>
          <a:ext cx="9951482" cy="475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13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60" y="973455"/>
            <a:ext cx="10288005" cy="66853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52860" y="1661545"/>
          <a:ext cx="10288005" cy="375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95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C67D20F9-31FC-4691-B0A9-F4002B94AC9C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A9AFED-75F1-41C9-B54C-5F3FA6D2DCC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76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04" y="1037549"/>
            <a:ext cx="3833965" cy="997491"/>
          </a:xfrm>
          <a:prstGeom prst="rect">
            <a:avLst/>
          </a:prstGeom>
        </p:spPr>
        <p:txBody>
          <a:bodyPr anchor="t"/>
          <a:lstStyle>
            <a:lvl1pPr>
              <a:defRPr sz="3028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701" y="1037548"/>
            <a:ext cx="6015518" cy="4380548"/>
          </a:xfrm>
          <a:prstGeom prst="rect">
            <a:avLst/>
          </a:prstGeom>
        </p:spPr>
        <p:txBody>
          <a:bodyPr/>
          <a:lstStyle>
            <a:lvl1pPr>
              <a:defRPr sz="3028">
                <a:solidFill>
                  <a:srgbClr val="69216A"/>
                </a:solidFill>
              </a:defRPr>
            </a:lvl1pPr>
            <a:lvl2pPr>
              <a:defRPr sz="2650"/>
            </a:lvl2pPr>
            <a:lvl3pPr>
              <a:defRPr sz="2271">
                <a:solidFill>
                  <a:srgbClr val="69216A"/>
                </a:solidFill>
              </a:defRPr>
            </a:lvl3pPr>
            <a:lvl4pPr>
              <a:defRPr sz="1893"/>
            </a:lvl4pPr>
            <a:lvl5pPr>
              <a:defRPr sz="1893">
                <a:solidFill>
                  <a:srgbClr val="69216A"/>
                </a:solidFill>
              </a:defRPr>
            </a:lvl5pPr>
            <a:lvl6pPr>
              <a:defRPr sz="1893"/>
            </a:lvl6pPr>
            <a:lvl7pPr>
              <a:defRPr sz="1893"/>
            </a:lvl7pPr>
            <a:lvl8pPr>
              <a:defRPr sz="1893"/>
            </a:lvl8pPr>
            <a:lvl9pPr>
              <a:defRPr sz="18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307" y="2051064"/>
            <a:ext cx="3832417" cy="3606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4"/>
            </a:lvl1pPr>
            <a:lvl2pPr marL="432648" indent="0">
              <a:buNone/>
              <a:defRPr sz="1325"/>
            </a:lvl2pPr>
            <a:lvl3pPr marL="865297" indent="0">
              <a:buNone/>
              <a:defRPr sz="1136"/>
            </a:lvl3pPr>
            <a:lvl4pPr marL="1297945" indent="0">
              <a:buNone/>
              <a:defRPr sz="946"/>
            </a:lvl4pPr>
            <a:lvl5pPr marL="1730593" indent="0">
              <a:buNone/>
              <a:defRPr sz="946"/>
            </a:lvl5pPr>
            <a:lvl6pPr marL="2163242" indent="0">
              <a:buNone/>
              <a:defRPr sz="946"/>
            </a:lvl6pPr>
            <a:lvl7pPr marL="2595890" indent="0">
              <a:buNone/>
              <a:defRPr sz="946"/>
            </a:lvl7pPr>
            <a:lvl8pPr marL="3028539" indent="0">
              <a:buNone/>
              <a:defRPr sz="946"/>
            </a:lvl8pPr>
            <a:lvl9pPr marL="3461187" indent="0">
              <a:buNone/>
              <a:defRPr sz="9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90000417-ADFB-4DE6-B841-D5F8F069782D}" type="datetime4">
              <a:rPr lang="en-GB" smtClean="0"/>
              <a:t>30 October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A9AFED-75F1-41C9-B54C-5F3FA6D2DCC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36437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6" r:id="rId11"/>
    <p:sldLayoutId id="2147483697" r:id="rId12"/>
    <p:sldLayoutId id="2147483699" r:id="rId13"/>
    <p:sldLayoutId id="2147483700" r:id="rId14"/>
    <p:sldLayoutId id="2147483701" r:id="rId15"/>
    <p:sldLayoutId id="2147483702" r:id="rId16"/>
  </p:sldLayoutIdLst>
  <p:hf hdr="0" dt="0"/>
  <p:txStyles>
    <p:titleStyle>
      <a:lvl1pPr algn="l" defTabSz="865297" rtl="0" eaLnBrk="1" latinLnBrk="0" hangingPunct="1">
        <a:lnSpc>
          <a:spcPct val="90000"/>
        </a:lnSpc>
        <a:spcBef>
          <a:spcPct val="0"/>
        </a:spcBef>
        <a:buNone/>
        <a:defRPr sz="41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324" indent="-216324" algn="l" defTabSz="865297" rtl="0" eaLnBrk="1" latinLnBrk="0" hangingPunct="1">
        <a:lnSpc>
          <a:spcPct val="90000"/>
        </a:lnSpc>
        <a:spcBef>
          <a:spcPts val="94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3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71" kern="1200">
          <a:solidFill>
            <a:schemeClr val="tx1"/>
          </a:solidFill>
          <a:latin typeface="+mn-lt"/>
          <a:ea typeface="+mn-ea"/>
          <a:cs typeface="+mn-cs"/>
        </a:defRPr>
      </a:lvl2pPr>
      <a:lvl3pPr marL="1081621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3pPr>
      <a:lvl4pPr marL="1514269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946918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379566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812214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244863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677511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3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dt="0"/>
  <p:txStyles>
    <p:titleStyle>
      <a:lvl1pPr algn="l" defTabSz="865297" rtl="0" eaLnBrk="1" latinLnBrk="0" hangingPunct="1">
        <a:lnSpc>
          <a:spcPct val="90000"/>
        </a:lnSpc>
        <a:spcBef>
          <a:spcPct val="0"/>
        </a:spcBef>
        <a:buNone/>
        <a:defRPr sz="41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324" indent="-216324" algn="l" defTabSz="865297" rtl="0" eaLnBrk="1" latinLnBrk="0" hangingPunct="1">
        <a:lnSpc>
          <a:spcPct val="90000"/>
        </a:lnSpc>
        <a:spcBef>
          <a:spcPts val="946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2271" kern="1200">
          <a:solidFill>
            <a:schemeClr val="tx1"/>
          </a:solidFill>
          <a:latin typeface="+mn-lt"/>
          <a:ea typeface="+mn-ea"/>
          <a:cs typeface="+mn-cs"/>
        </a:defRPr>
      </a:lvl2pPr>
      <a:lvl3pPr marL="108162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3pPr>
      <a:lvl4pPr marL="1514269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946918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379566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812214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24486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67751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561987" cy="65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dt="0"/>
  <p:txStyles>
    <p:titleStyle>
      <a:lvl1pPr algn="l" defTabSz="865297" rtl="0" eaLnBrk="1" latinLnBrk="0" hangingPunct="1">
        <a:lnSpc>
          <a:spcPct val="90000"/>
        </a:lnSpc>
        <a:spcBef>
          <a:spcPct val="0"/>
        </a:spcBef>
        <a:buNone/>
        <a:defRPr sz="41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324" indent="-216324" algn="l" defTabSz="865297" rtl="0" eaLnBrk="1" latinLnBrk="0" hangingPunct="1">
        <a:lnSpc>
          <a:spcPct val="90000"/>
        </a:lnSpc>
        <a:spcBef>
          <a:spcPts val="946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2271" kern="1200">
          <a:solidFill>
            <a:schemeClr val="tx1"/>
          </a:solidFill>
          <a:latin typeface="+mn-lt"/>
          <a:ea typeface="+mn-ea"/>
          <a:cs typeface="+mn-cs"/>
        </a:defRPr>
      </a:lvl2pPr>
      <a:lvl3pPr marL="108162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3pPr>
      <a:lvl4pPr marL="1514269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946918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379566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812214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24486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67751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scienceassociation.org/News/report-on-equity-in-stem-education-releas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002/jee.20423" TargetMode="External"/><Relationship Id="rId4" Type="http://schemas.openxmlformats.org/officeDocument/2006/relationships/hyperlink" Target="https://academic.oup.com/ser/advance-article/doi/10.1093/ser/mwae052/774544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A5A4A-6264-29D9-F2E9-A9CFCA946A2E}"/>
              </a:ext>
            </a:extLst>
          </p:cNvPr>
          <p:cNvSpPr txBox="1"/>
          <p:nvPr/>
        </p:nvSpPr>
        <p:spPr>
          <a:xfrm>
            <a:off x="0" y="730250"/>
            <a:ext cx="11537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</a:rPr>
              <a:t>Investigating the role of Diversity and Inclusion in STEM Education in the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9A25E-365E-1565-9765-991AFC3F02EC}"/>
              </a:ext>
            </a:extLst>
          </p:cNvPr>
          <p:cNvSpPr txBox="1"/>
          <p:nvPr/>
        </p:nvSpPr>
        <p:spPr>
          <a:xfrm>
            <a:off x="-4296" y="4189521"/>
            <a:ext cx="11537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Dr Chika Judith Abolle-Okoyeagu, Dr  </a:t>
            </a:r>
            <a:r>
              <a:rPr lang="en-GB" sz="2200" b="1" dirty="0" err="1"/>
              <a:t>Chioma</a:t>
            </a:r>
            <a:r>
              <a:rPr lang="en-GB" sz="2200" b="1" dirty="0"/>
              <a:t> </a:t>
            </a:r>
            <a:r>
              <a:rPr lang="en-GB" sz="2200" b="1" dirty="0" err="1"/>
              <a:t>Onoshakpor</a:t>
            </a:r>
            <a:r>
              <a:rPr lang="en-GB" sz="2200" b="1" dirty="0"/>
              <a:t>, Dr Ambrose </a:t>
            </a:r>
            <a:r>
              <a:rPr lang="en-GB" sz="2200" b="1" dirty="0" err="1"/>
              <a:t>Okpu</a:t>
            </a:r>
            <a:r>
              <a:rPr lang="en-GB" sz="2200" b="1" dirty="0"/>
              <a:t>, Emmanuel </a:t>
            </a:r>
            <a:r>
              <a:rPr lang="en-GB" sz="2200" b="1" dirty="0" err="1"/>
              <a:t>Akerele</a:t>
            </a:r>
            <a:endParaRPr lang="en-GB" sz="2200" b="1" dirty="0"/>
          </a:p>
          <a:p>
            <a:pPr algn="ctr"/>
            <a:endParaRPr lang="en-GB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304C0-39B9-A147-CB79-8BEDAC1867E0}"/>
              </a:ext>
            </a:extLst>
          </p:cNvPr>
          <p:cNvSpPr txBox="1"/>
          <p:nvPr/>
        </p:nvSpPr>
        <p:spPr>
          <a:xfrm>
            <a:off x="358775" y="2835304"/>
            <a:ext cx="108204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6</a:t>
            </a:r>
            <a:r>
              <a:rPr lang="en-GB" sz="3200" b="1" baseline="30000" dirty="0">
                <a:solidFill>
                  <a:srgbClr val="0070C0"/>
                </a:solidFill>
              </a:rPr>
              <a:t>th</a:t>
            </a:r>
            <a:r>
              <a:rPr lang="en-GB" sz="3200" b="1" dirty="0">
                <a:solidFill>
                  <a:srgbClr val="0070C0"/>
                </a:solidFill>
              </a:rPr>
              <a:t> Global Conference on Education and Teaching</a:t>
            </a:r>
          </a:p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Nice, France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12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42458" y="484756"/>
            <a:ext cx="5979500" cy="103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61"/>
              </a:lnSpc>
            </a:pPr>
            <a:r>
              <a:rPr lang="en-US" sz="3233" b="1" kern="0" spc="-65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Conclusion</a:t>
            </a:r>
            <a:endParaRPr lang="en-US" sz="3233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5" y="1783259"/>
            <a:ext cx="879470" cy="14072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83466" y="1916473"/>
            <a:ext cx="2069437" cy="25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11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Early Exposure</a:t>
            </a:r>
          </a:p>
        </p:txBody>
      </p:sp>
      <p:sp>
        <p:nvSpPr>
          <p:cNvPr id="6" name="Text 2"/>
          <p:cNvSpPr/>
          <p:nvPr/>
        </p:nvSpPr>
        <p:spPr>
          <a:xfrm>
            <a:off x="2684278" y="2296048"/>
            <a:ext cx="7656697" cy="562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Diversity and inclusion initiatives in UK STEM education show promise but require further institutional commitment</a:t>
            </a:r>
            <a:r>
              <a:rPr lang="en-US" sz="1600" kern="0" spc="-28" dirty="0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itchFamily="34" charset="-120"/>
              </a:rPr>
              <a:t>.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5" y="3092450"/>
            <a:ext cx="879470" cy="14072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683466" y="3084800"/>
            <a:ext cx="2069437" cy="25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11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Skill-Building</a:t>
            </a:r>
          </a:p>
        </p:txBody>
      </p:sp>
      <p:sp>
        <p:nvSpPr>
          <p:cNvPr id="9" name="Text 4"/>
          <p:cNvSpPr/>
          <p:nvPr/>
        </p:nvSpPr>
        <p:spPr>
          <a:xfrm>
            <a:off x="2677113" y="3514580"/>
            <a:ext cx="7656697" cy="562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GB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Call for more targeted interventions to support minority groups in STEM</a:t>
            </a:r>
            <a:endParaRPr lang="en-US" sz="1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75" y="4401641"/>
            <a:ext cx="879470" cy="14072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656470" y="4272307"/>
            <a:ext cx="2300877" cy="25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11"/>
              </a:lnSpc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Social Identity Theory and Intersectionality Theory</a:t>
            </a:r>
            <a:endParaRPr lang="en-US" sz="1617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621988" y="4733112"/>
            <a:ext cx="7781276" cy="873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GB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theoretical perspectives employed highlight that challenges related to identity and compounded disadvantages significantly impact students’ sense of belonging, persistence, and academic success in STEM fields</a:t>
            </a:r>
            <a:endParaRPr lang="en-US" sz="1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95DDB-23F3-4AB9-49EA-01AB59A4E228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  <p:extLst>
      <p:ext uri="{BB962C8B-B14F-4D97-AF65-F5344CB8AC3E}">
        <p14:creationId xmlns:p14="http://schemas.microsoft.com/office/powerpoint/2010/main" val="310551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D58F-F002-FB1B-FF80-E7C10607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13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13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77FF7-FD2F-77C0-B14F-9FDCE71C144E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 Conference on Education and Teaching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C694AF-BBAE-CD2A-E675-B6E723F9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783953"/>
            <a:ext cx="9951482" cy="716468"/>
          </a:xfrm>
        </p:spPr>
        <p:txBody>
          <a:bodyPr/>
          <a:lstStyle/>
          <a:p>
            <a:pPr algn="ctr"/>
            <a:r>
              <a:rPr lang="en-GB" dirty="0"/>
              <a:t>References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C9653-5EE0-06DC-13A6-773B1371AAB5}"/>
              </a:ext>
            </a:extLst>
          </p:cNvPr>
          <p:cNvSpPr txBox="1"/>
          <p:nvPr/>
        </p:nvSpPr>
        <p:spPr>
          <a:xfrm>
            <a:off x="358775" y="1500421"/>
            <a:ext cx="11049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British Science Association, 2023.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on equity in STEM education released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https://www.britishscienceassociation.org/News/report-on-equity-in-stem-education-released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  Yu, Y., 2024. Where are inequalities produced? Comparing the variations of graduate employment between the UK’s districts and universities. 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Socio-Economic Review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p.mwae052.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Where are inequalities produced? Comparing the variations of graduate employment between the UK’s districts and universities | Socio-Economic Review | Oxford Academic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srgbClr val="222222"/>
                </a:solidFill>
                <a:latin typeface="Calibri" panose="020F0502020204030204"/>
              </a:rPr>
              <a:t>3.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Ramiah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Godinho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L. and Wilson, C., 2022. Tertiary STEM for all: Enabling student success through teaching for equity, diversity and inclusion in STEM. 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Journal of Innovation in Science and Mathematics Education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/>
              </a:rPr>
              <a:t>https://doi.org/10.30722/IJISME.30.3.1150</a:t>
            </a:r>
          </a:p>
        </p:txBody>
      </p:sp>
    </p:spTree>
    <p:extLst>
      <p:ext uri="{BB962C8B-B14F-4D97-AF65-F5344CB8AC3E}">
        <p14:creationId xmlns:p14="http://schemas.microsoft.com/office/powerpoint/2010/main" val="169318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A6C3-A1F7-79C0-1271-6FC0814A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34" y="2182056"/>
            <a:ext cx="9951482" cy="716468"/>
          </a:xfrm>
        </p:spPr>
        <p:txBody>
          <a:bodyPr/>
          <a:lstStyle/>
          <a:p>
            <a:pPr algn="ctr"/>
            <a:r>
              <a:rPr lang="en-GB" sz="4800" dirty="0"/>
              <a:t>Thank you for listening!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D58F-F002-FB1B-FF80-E7C10607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77FF7-FD2F-77C0-B14F-9FDCE71C144E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  <p:extLst>
      <p:ext uri="{BB962C8B-B14F-4D97-AF65-F5344CB8AC3E}">
        <p14:creationId xmlns:p14="http://schemas.microsoft.com/office/powerpoint/2010/main" val="280601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972AAD-DBA0-44E8-B836-3B813EDDBDD5}"/>
              </a:ext>
            </a:extLst>
          </p:cNvPr>
          <p:cNvSpPr txBox="1"/>
          <p:nvPr/>
        </p:nvSpPr>
        <p:spPr>
          <a:xfrm>
            <a:off x="5191579" y="1797050"/>
            <a:ext cx="5638800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"Diversity in STEM is not just about bringing different voices to the table; it’s about ensuring that each voice is heard and valued, leading to innovative solutions that can only arise from a rich tapestry of perspectives."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rofile image of Judith Abolle-Okoyeagu">
            <a:extLst>
              <a:ext uri="{FF2B5EF4-FFF2-40B4-BE49-F238E27FC236}">
                <a16:creationId xmlns:a16="http://schemas.microsoft.com/office/drawing/2014/main" id="{75511A0C-0A54-25CB-C77E-BBB3A2FE3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"/>
          <a:stretch/>
        </p:blipFill>
        <p:spPr bwMode="auto">
          <a:xfrm>
            <a:off x="739775" y="1263650"/>
            <a:ext cx="3173705" cy="3240026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86F2D9-0BB8-B5FE-21AD-3FC44E2772D0}"/>
              </a:ext>
            </a:extLst>
          </p:cNvPr>
          <p:cNvSpPr txBox="1"/>
          <p:nvPr/>
        </p:nvSpPr>
        <p:spPr>
          <a:xfrm>
            <a:off x="-1089025" y="4602012"/>
            <a:ext cx="7365638" cy="6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3" b="1" dirty="0"/>
              <a:t>    </a:t>
            </a:r>
            <a:r>
              <a:rPr lang="en-GB" sz="1893" b="1" dirty="0">
                <a:solidFill>
                  <a:srgbClr val="9C349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Chika Judith Abolle-Okoyeagu</a:t>
            </a:r>
          </a:p>
          <a:p>
            <a:pPr algn="ctr"/>
            <a:r>
              <a:rPr lang="en-GB" sz="1703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j.abolle-okoyeagu@rgu.ac.uk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B49C2-E691-F23C-EB10-3E487654757F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70E3D-A394-81FB-58D5-D9EDF0FD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0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" y="808567"/>
            <a:ext cx="3511029" cy="52665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87433" y="654792"/>
            <a:ext cx="5889553" cy="1110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337"/>
              </a:lnSpc>
            </a:pPr>
            <a:r>
              <a:rPr lang="en-US" sz="3470" b="1" kern="0" spc="-70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</a:rPr>
              <a:t>Introduction</a:t>
            </a:r>
            <a:endParaRPr lang="en-US" sz="347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987432" y="2260504"/>
            <a:ext cx="424666" cy="424666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5" name="Text 2"/>
          <p:cNvSpPr/>
          <p:nvPr/>
        </p:nvSpPr>
        <p:spPr>
          <a:xfrm>
            <a:off x="5133150" y="2339560"/>
            <a:ext cx="133231" cy="266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90"/>
              </a:lnSpc>
            </a:pPr>
            <a:r>
              <a:rPr lang="en-US" sz="209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090" dirty="0"/>
          </a:p>
        </p:txBody>
      </p:sp>
      <p:sp>
        <p:nvSpPr>
          <p:cNvPr id="6" name="Text 3"/>
          <p:cNvSpPr/>
          <p:nvPr/>
        </p:nvSpPr>
        <p:spPr>
          <a:xfrm>
            <a:off x="5600818" y="2260504"/>
            <a:ext cx="2220788" cy="27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9"/>
              </a:lnSpc>
            </a:pPr>
            <a:r>
              <a:rPr lang="en-US" sz="1735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Diverse Perspectives</a:t>
            </a:r>
            <a:endParaRPr lang="en-US" sz="1735" dirty="0"/>
          </a:p>
        </p:txBody>
      </p:sp>
      <p:sp>
        <p:nvSpPr>
          <p:cNvPr id="7" name="Text 4"/>
          <p:cNvSpPr/>
          <p:nvPr/>
        </p:nvSpPr>
        <p:spPr>
          <a:xfrm>
            <a:off x="5600818" y="2651275"/>
            <a:ext cx="2237031" cy="1510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66"/>
              </a:lnSpc>
            </a:pPr>
            <a:r>
              <a:rPr lang="en-US" sz="1459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Diverse teams bring unique backgrounds, experiences, and problem-solving approaches, leading to more innovative solutions.</a:t>
            </a:r>
            <a:endParaRPr lang="en-US" sz="1459" dirty="0"/>
          </a:p>
        </p:txBody>
      </p:sp>
      <p:sp>
        <p:nvSpPr>
          <p:cNvPr id="8" name="Shape 5"/>
          <p:cNvSpPr/>
          <p:nvPr/>
        </p:nvSpPr>
        <p:spPr>
          <a:xfrm>
            <a:off x="8026568" y="2260504"/>
            <a:ext cx="424666" cy="424666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9" name="Text 6"/>
          <p:cNvSpPr/>
          <p:nvPr/>
        </p:nvSpPr>
        <p:spPr>
          <a:xfrm>
            <a:off x="8172286" y="2339560"/>
            <a:ext cx="133231" cy="266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90"/>
              </a:lnSpc>
            </a:pPr>
            <a:r>
              <a:rPr lang="en-US" sz="209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090" dirty="0"/>
          </a:p>
        </p:txBody>
      </p:sp>
      <p:sp>
        <p:nvSpPr>
          <p:cNvPr id="10" name="Text 7"/>
          <p:cNvSpPr/>
          <p:nvPr/>
        </p:nvSpPr>
        <p:spPr>
          <a:xfrm>
            <a:off x="8662030" y="2207033"/>
            <a:ext cx="2237031" cy="55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9"/>
              </a:lnSpc>
            </a:pPr>
            <a:r>
              <a:rPr lang="en-US" sz="1735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Representation Matters</a:t>
            </a:r>
            <a:endParaRPr lang="en-US" sz="1735" dirty="0"/>
          </a:p>
        </p:txBody>
      </p:sp>
      <p:sp>
        <p:nvSpPr>
          <p:cNvPr id="11" name="Text 8"/>
          <p:cNvSpPr/>
          <p:nvPr/>
        </p:nvSpPr>
        <p:spPr>
          <a:xfrm>
            <a:off x="8669931" y="2810419"/>
            <a:ext cx="2237031" cy="1510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66"/>
              </a:lnSpc>
            </a:pPr>
            <a:r>
              <a:rPr lang="en-US" sz="1459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Seeing role models who share their identities inspires students from underrepresented groups to pursue STEM careers.</a:t>
            </a:r>
            <a:endParaRPr lang="en-US" sz="1459" dirty="0"/>
          </a:p>
        </p:txBody>
      </p:sp>
      <p:sp>
        <p:nvSpPr>
          <p:cNvPr id="12" name="Shape 9"/>
          <p:cNvSpPr/>
          <p:nvPr/>
        </p:nvSpPr>
        <p:spPr>
          <a:xfrm>
            <a:off x="4987432" y="4840047"/>
            <a:ext cx="424666" cy="424666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13" name="Text 10"/>
          <p:cNvSpPr/>
          <p:nvPr/>
        </p:nvSpPr>
        <p:spPr>
          <a:xfrm>
            <a:off x="5133150" y="4919103"/>
            <a:ext cx="133231" cy="266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90"/>
              </a:lnSpc>
            </a:pPr>
            <a:r>
              <a:rPr lang="en-US" sz="209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090" dirty="0"/>
          </a:p>
        </p:txBody>
      </p:sp>
      <p:sp>
        <p:nvSpPr>
          <p:cNvPr id="14" name="Text 11"/>
          <p:cNvSpPr/>
          <p:nvPr/>
        </p:nvSpPr>
        <p:spPr>
          <a:xfrm>
            <a:off x="5600818" y="4840047"/>
            <a:ext cx="2290830" cy="27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9"/>
              </a:lnSpc>
            </a:pPr>
            <a:r>
              <a:rPr lang="en-US" sz="1735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Inclusive Environments</a:t>
            </a:r>
            <a:endParaRPr lang="en-US" sz="1735" dirty="0"/>
          </a:p>
        </p:txBody>
      </p:sp>
      <p:sp>
        <p:nvSpPr>
          <p:cNvPr id="15" name="Text 12"/>
          <p:cNvSpPr/>
          <p:nvPr/>
        </p:nvSpPr>
        <p:spPr>
          <a:xfrm>
            <a:off x="5600818" y="5117587"/>
            <a:ext cx="5276167" cy="604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66"/>
              </a:lnSpc>
            </a:pPr>
            <a:r>
              <a:rPr lang="en-US" sz="1459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Fostering inclusive learning environments where all students feel welcome and supported boosts engagement and achievement.</a:t>
            </a:r>
            <a:endParaRPr lang="en-US" sz="1459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F2C32D-5088-E2D2-5DA8-F9D6CCB49504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1175" y="882991"/>
            <a:ext cx="10825619" cy="1110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337"/>
              </a:lnSpc>
            </a:pPr>
            <a:r>
              <a:rPr kumimoji="0" lang="en-GB" sz="4164" b="1" i="0" u="none" strike="noStrike" kern="1200" cap="none" spc="0" normalizeH="0" baseline="0" noProof="0" dirty="0">
                <a:ln>
                  <a:noFill/>
                </a:ln>
                <a:solidFill>
                  <a:srgbClr val="6921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Theoretical Framework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60966" y="2770892"/>
            <a:ext cx="2220788" cy="27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69"/>
              </a:lnSpc>
            </a:pPr>
            <a:r>
              <a:rPr lang="en-US" sz="1735" b="1" kern="0" spc="-35" dirty="0">
                <a:solidFill>
                  <a:schemeClr val="accent1"/>
                </a:solidFill>
                <a:latin typeface="Source Serif Pro Semi Bold" pitchFamily="34" charset="0"/>
                <a:ea typeface="Source Serif Pro Semi Bold" pitchFamily="34" charset="-122"/>
              </a:rPr>
              <a:t>Social Identity Theory</a:t>
            </a:r>
          </a:p>
        </p:txBody>
      </p:sp>
      <p:sp>
        <p:nvSpPr>
          <p:cNvPr id="4" name="Text 2"/>
          <p:cNvSpPr/>
          <p:nvPr/>
        </p:nvSpPr>
        <p:spPr>
          <a:xfrm>
            <a:off x="650074" y="3441269"/>
            <a:ext cx="3823501" cy="16323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66"/>
              </a:lnSpc>
            </a:pP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</a:t>
            </a:r>
            <a:r>
              <a:rPr lang="en-GB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tudents from underrepresented backgrounds often experience a “minority status” that can influence their sense of belonging, self-esteem, and motivation</a:t>
            </a:r>
            <a:endParaRPr lang="en-US" sz="1459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149975" y="2659814"/>
            <a:ext cx="2220788" cy="27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9"/>
              </a:lnSpc>
            </a:pPr>
            <a:r>
              <a:rPr lang="en-GB" sz="1735" b="1" kern="0" spc="-35" dirty="0">
                <a:solidFill>
                  <a:schemeClr val="accent1"/>
                </a:solidFill>
                <a:latin typeface="Source Serif Pro Semi Bold" pitchFamily="34" charset="0"/>
                <a:ea typeface="Source Serif Pro Semi Bold" pitchFamily="34" charset="-122"/>
              </a:rPr>
              <a:t>Intersectionality Theory</a:t>
            </a:r>
            <a:endParaRPr lang="en-US" sz="1735" b="1" kern="0" spc="-35" dirty="0">
              <a:solidFill>
                <a:schemeClr val="accent1"/>
              </a:solidFill>
              <a:latin typeface="Source Serif Pro Semi Bold" pitchFamily="34" charset="0"/>
              <a:ea typeface="Source Serif Pro Semi Bold" pitchFamily="34" charset="-122"/>
            </a:endParaRPr>
          </a:p>
        </p:txBody>
      </p:sp>
      <p:sp>
        <p:nvSpPr>
          <p:cNvPr id="6" name="Text 4"/>
          <p:cNvSpPr/>
          <p:nvPr/>
        </p:nvSpPr>
        <p:spPr>
          <a:xfrm>
            <a:off x="6115345" y="3441269"/>
            <a:ext cx="4277452" cy="1860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66"/>
              </a:lnSpc>
            </a:pP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ndividual identities and social categories overlap, creating unique, layered experiences of advantage or disadvantage.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335FC-CAF3-0FA9-7457-1C4776D26C83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0C7D6-BD0B-F755-C52F-559AA2C2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D2235551-8CDC-EC63-8C4F-96FC692A9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0250"/>
            <a:ext cx="3429000" cy="5376626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D384DC98-6FA2-50F3-465F-37C79562A8F2}"/>
              </a:ext>
            </a:extLst>
          </p:cNvPr>
          <p:cNvSpPr/>
          <p:nvPr/>
        </p:nvSpPr>
        <p:spPr>
          <a:xfrm>
            <a:off x="4987433" y="1244141"/>
            <a:ext cx="6550517" cy="1665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37"/>
              </a:lnSpc>
            </a:pP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rgbClr val="6921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Methodology and Case Selection</a:t>
            </a:r>
            <a:endParaRPr lang="en-US" sz="347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5E531-00AA-36B3-421F-9D5E5D96D6EA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97826-8961-7168-B6A6-7EE544F9FF32}"/>
              </a:ext>
            </a:extLst>
          </p:cNvPr>
          <p:cNvSpPr txBox="1"/>
          <p:nvPr/>
        </p:nvSpPr>
        <p:spPr>
          <a:xfrm>
            <a:off x="4797887" y="2264897"/>
            <a:ext cx="5826642" cy="1958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Mixed-method approach: Surveys (quantitative) + In-depth interviews (qualitative).</a:t>
            </a:r>
          </a:p>
          <a:p>
            <a:endParaRPr lang="en-GB" dirty="0">
              <a:effectLst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Draws on various studies and frameworks to build a comprehensive understanding of the current state of D&amp;I in this field.</a:t>
            </a:r>
          </a:p>
        </p:txBody>
      </p:sp>
    </p:spTree>
    <p:extLst>
      <p:ext uri="{BB962C8B-B14F-4D97-AF65-F5344CB8AC3E}">
        <p14:creationId xmlns:p14="http://schemas.microsoft.com/office/powerpoint/2010/main" val="383467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1883" y="958850"/>
            <a:ext cx="10430841" cy="929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28"/>
              </a:lnSpc>
            </a:pPr>
            <a:r>
              <a:rPr kumimoji="0" lang="en-GB" sz="4164" b="1" i="0" u="none" strike="noStrike" kern="1200" cap="none" spc="0" normalizeH="0" baseline="0" noProof="0" dirty="0">
                <a:ln>
                  <a:noFill/>
                </a:ln>
                <a:solidFill>
                  <a:srgbClr val="6921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Data and Results</a:t>
            </a:r>
            <a:endParaRPr lang="en-US" sz="291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35456" y="1800131"/>
            <a:ext cx="5136458" cy="1503038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5" name="Text 2"/>
          <p:cNvSpPr/>
          <p:nvPr/>
        </p:nvSpPr>
        <p:spPr>
          <a:xfrm>
            <a:off x="599482" y="1888685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Gender Representation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99482" y="2218541"/>
            <a:ext cx="4808406" cy="1126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Female enrolment in full-time undergraduate STEM courses in the UK rose from </a:t>
            </a:r>
            <a:r>
              <a:rPr lang="en-GB" sz="1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33.6% </a:t>
            </a:r>
            <a:r>
              <a:rPr lang="en-GB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2011 to </a:t>
            </a:r>
            <a:r>
              <a:rPr lang="en-GB" sz="1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41.4% </a:t>
            </a:r>
            <a:r>
              <a:rPr lang="en-GB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2020, reflecting initiatives to close gender gaps, particularly in fields like engineering.</a:t>
            </a:r>
          </a:p>
        </p:txBody>
      </p:sp>
      <p:sp>
        <p:nvSpPr>
          <p:cNvPr id="7" name="Shape 4"/>
          <p:cNvSpPr/>
          <p:nvPr/>
        </p:nvSpPr>
        <p:spPr>
          <a:xfrm>
            <a:off x="5966038" y="1800131"/>
            <a:ext cx="5136458" cy="1503038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8" name="Text 5"/>
          <p:cNvSpPr/>
          <p:nvPr/>
        </p:nvSpPr>
        <p:spPr>
          <a:xfrm>
            <a:off x="6051330" y="1859608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Racial and Ethnic Gaps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051330" y="2218541"/>
            <a:ext cx="4808406" cy="505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Black students continue to be underrepresented in STEM courses, with only around </a:t>
            </a:r>
            <a:r>
              <a:rPr lang="en-GB" sz="1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5% </a:t>
            </a:r>
            <a:r>
              <a:rPr lang="en-GB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enrolled at the undergraduate level, compared to 18% of white students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GB" sz="16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341664" y="4144449"/>
            <a:ext cx="5230250" cy="1503037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11" name="Text 8"/>
          <p:cNvSpPr/>
          <p:nvPr/>
        </p:nvSpPr>
        <p:spPr>
          <a:xfrm>
            <a:off x="892175" y="4189745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14"/>
              </a:lnSpc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Socioeconomic Influence</a:t>
            </a:r>
            <a:endParaRPr lang="en-US" sz="1600" b="1" kern="0" spc="-29" dirty="0">
              <a:solidFill>
                <a:schemeClr val="accent1">
                  <a:lumMod val="75000"/>
                </a:schemeClr>
              </a:solidFill>
              <a:latin typeface="Source Serif Pro Semi Bold" pitchFamily="34" charset="0"/>
              <a:ea typeface="Source Serif Pro Semi Bold" pitchFamily="34" charset="-122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14619" y="4581670"/>
            <a:ext cx="4808406" cy="505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72"/>
              </a:lnSpc>
            </a:pPr>
            <a:r>
              <a:rPr lang="en-GB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Statistics indicate that students from lower socioeconomic backgrounds in the UK have an </a:t>
            </a:r>
            <a:r>
              <a:rPr lang="en-GB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8.2% </a:t>
            </a:r>
            <a:r>
              <a:rPr lang="en-GB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lower likelihood of enrolling in higher education compared to their peers.</a:t>
            </a:r>
            <a:endParaRPr lang="en-US" sz="1600" i="1" kern="0" spc="-2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906728" y="4144450"/>
            <a:ext cx="5230250" cy="1517821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14" name="Text 11"/>
          <p:cNvSpPr/>
          <p:nvPr/>
        </p:nvSpPr>
        <p:spPr>
          <a:xfrm>
            <a:off x="5960477" y="4224897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Outcomes for Inclusive Programs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14968" y="4668309"/>
            <a:ext cx="5202123" cy="149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72"/>
              </a:lnSpc>
            </a:pPr>
            <a:r>
              <a:rPr lang="en-GB" sz="17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Schools and universities with specific (EDI) programs have seen a </a:t>
            </a:r>
            <a:r>
              <a:rPr lang="en-GB" sz="17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15% </a:t>
            </a:r>
            <a:r>
              <a:rPr lang="en-GB" sz="17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increase in  improved retention and graduation rates for underrepresented groups</a:t>
            </a:r>
            <a:r>
              <a:rPr lang="en-US" sz="17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6BCF5-1140-08DF-458D-A27FAF207507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  <p:extLst>
      <p:ext uri="{BB962C8B-B14F-4D97-AF65-F5344CB8AC3E}">
        <p14:creationId xmlns:p14="http://schemas.microsoft.com/office/powerpoint/2010/main" val="23922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234"/>
            <a:ext cx="3815645" cy="523871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42458" y="484756"/>
            <a:ext cx="5979500" cy="103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61"/>
              </a:lnSpc>
            </a:pPr>
            <a:r>
              <a:rPr lang="en-US" sz="3233" b="1" kern="0" spc="-65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Addressing the Gender Gap in STEM</a:t>
            </a:r>
            <a:endParaRPr lang="en-US" sz="3233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459" y="1783259"/>
            <a:ext cx="879470" cy="14072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85762" y="1959116"/>
            <a:ext cx="2069437" cy="25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11"/>
              </a:lnSpc>
            </a:pPr>
            <a:r>
              <a:rPr lang="en-US" sz="1617" b="1" kern="0" spc="-32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Early Exposure</a:t>
            </a:r>
            <a:endParaRPr lang="en-US" sz="1617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6085761" y="2323317"/>
            <a:ext cx="4836197" cy="562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8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Introducing girls to STEM subjects and role models at a young age can spark their interest and confidence.</a:t>
            </a:r>
            <a:endParaRPr lang="en-US" sz="138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459" y="3190488"/>
            <a:ext cx="879470" cy="14072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85762" y="3366344"/>
            <a:ext cx="2069437" cy="25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11"/>
              </a:lnSpc>
            </a:pPr>
            <a:r>
              <a:rPr lang="en-US" sz="1617" b="1" kern="0" spc="-32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Skill-Building</a:t>
            </a:r>
            <a:endParaRPr lang="en-US" sz="1617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6085761" y="3730545"/>
            <a:ext cx="4836197" cy="562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8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Providing girls with opportunities to develop technical skills and hands-on experience can help close the gender gap.</a:t>
            </a:r>
            <a:endParaRPr lang="en-US" sz="138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459" y="4597716"/>
            <a:ext cx="879470" cy="14072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85761" y="4773573"/>
            <a:ext cx="2300877" cy="25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11"/>
              </a:lnSpc>
            </a:pPr>
            <a:r>
              <a:rPr lang="en-US" sz="1617" b="1" kern="0" spc="-32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Supportive Environments</a:t>
            </a:r>
            <a:endParaRPr lang="en-US" sz="1617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6085761" y="5137773"/>
            <a:ext cx="4836197" cy="562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8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Creating safe, welcoming, and inclusive STEM learning spaces can encourage girls to persist and excel in these fields.</a:t>
            </a:r>
            <a:endParaRPr lang="en-US" sz="138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95DDB-23F3-4AB9-49EA-01AB59A4E228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93950" y="905768"/>
            <a:ext cx="10041052" cy="844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312"/>
              </a:lnSpc>
            </a:pPr>
            <a:r>
              <a:rPr lang="en-US" sz="2642" b="1" kern="0" spc="-53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Promoting Racial and Ethnic Diversity in STEM Pipelines</a:t>
            </a:r>
            <a:endParaRPr lang="en-US" sz="2642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48" y="1454925"/>
            <a:ext cx="358943" cy="3589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2948" y="1957426"/>
            <a:ext cx="1827482" cy="211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56"/>
              </a:lnSpc>
            </a:pPr>
            <a:r>
              <a:rPr lang="en-US" b="1" kern="0" spc="-27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Community Engagement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502948" y="2254777"/>
            <a:ext cx="6205588" cy="459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4"/>
              </a:lnSpc>
            </a:pPr>
            <a:r>
              <a:rPr lang="en-US" sz="1400" kern="0" spc="-2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Partnering with local organizations and communities to raise awareness and provide STEM opportunities can widen the pipeline.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48" y="3145233"/>
            <a:ext cx="358943" cy="3589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02949" y="3647733"/>
            <a:ext cx="1902124" cy="211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56"/>
              </a:lnSpc>
            </a:pPr>
            <a:r>
              <a:rPr lang="en-US" b="1" kern="0" spc="-27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</a:rPr>
              <a:t>Scholarships and Funding</a:t>
            </a:r>
          </a:p>
        </p:txBody>
      </p:sp>
      <p:sp>
        <p:nvSpPr>
          <p:cNvPr id="9" name="Text 4"/>
          <p:cNvSpPr/>
          <p:nvPr/>
        </p:nvSpPr>
        <p:spPr>
          <a:xfrm>
            <a:off x="502948" y="3945084"/>
            <a:ext cx="6205588" cy="459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4"/>
              </a:lnSpc>
            </a:pPr>
            <a:r>
              <a:rPr lang="en-US" sz="1400" kern="0" spc="-2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Increasing access to financial support can help underrepresented students overcome economic barriers to STEM education.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48" y="4835540"/>
            <a:ext cx="358943" cy="35894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02948" y="5338041"/>
            <a:ext cx="1689557" cy="211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56"/>
              </a:lnSpc>
            </a:pPr>
            <a:r>
              <a:rPr lang="en-US" b="1" kern="0" spc="-27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</a:rPr>
              <a:t>Targeted Outreach</a:t>
            </a:r>
          </a:p>
        </p:txBody>
      </p:sp>
      <p:sp>
        <p:nvSpPr>
          <p:cNvPr id="12" name="Text 6"/>
          <p:cNvSpPr/>
          <p:nvPr/>
        </p:nvSpPr>
        <p:spPr>
          <a:xfrm>
            <a:off x="502948" y="5635392"/>
            <a:ext cx="6205588" cy="459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4"/>
              </a:lnSpc>
            </a:pPr>
            <a:r>
              <a:rPr lang="en-US" sz="1400" kern="0" spc="-2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Proactive recruitment and outreach efforts can identify and nurture talented students from diverse backgrounds.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6CE35-3E7C-F890-1BA8-7E26D6019FEE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2575" y="958850"/>
            <a:ext cx="9601200" cy="929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28"/>
              </a:lnSpc>
            </a:pPr>
            <a:r>
              <a:rPr lang="en-US" sz="2918" b="1" kern="0" spc="-58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Strategies for Increasing Diversity and Inclusion in STEM Classrooms</a:t>
            </a:r>
            <a:endParaRPr lang="en-US" sz="291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35456" y="2580012"/>
            <a:ext cx="5136458" cy="1503038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5" name="Text 2"/>
          <p:cNvSpPr/>
          <p:nvPr/>
        </p:nvSpPr>
        <p:spPr>
          <a:xfrm>
            <a:off x="587375" y="2664418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14"/>
              </a:lnSpc>
            </a:pPr>
            <a:r>
              <a:rPr lang="en-US" sz="1600" b="1" kern="0" spc="-29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</a:rPr>
              <a:t>Inclusive Curriculum</a:t>
            </a:r>
          </a:p>
        </p:txBody>
      </p:sp>
      <p:sp>
        <p:nvSpPr>
          <p:cNvPr id="6" name="Text 3"/>
          <p:cNvSpPr/>
          <p:nvPr/>
        </p:nvSpPr>
        <p:spPr>
          <a:xfrm>
            <a:off x="458344" y="2939605"/>
            <a:ext cx="4808406" cy="896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72"/>
              </a:lnSpc>
            </a:pPr>
            <a:r>
              <a:rPr lang="en-US" sz="1600" kern="0" spc="-2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Incorporating diverse perspectives, contributions, and real-world applications into STEM curricula can make it more relevant and engaging.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989885" y="2580012"/>
            <a:ext cx="5136458" cy="1503038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8" name="Text 5"/>
          <p:cNvSpPr/>
          <p:nvPr/>
        </p:nvSpPr>
        <p:spPr>
          <a:xfrm>
            <a:off x="5966038" y="2633000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14"/>
              </a:lnSpc>
            </a:pPr>
            <a:r>
              <a:rPr lang="en-US" sz="1600" b="1" kern="0" spc="-29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</a:rPr>
              <a:t>Mentorship Programs</a:t>
            </a:r>
          </a:p>
        </p:txBody>
      </p:sp>
      <p:sp>
        <p:nvSpPr>
          <p:cNvPr id="9" name="Text 6"/>
          <p:cNvSpPr/>
          <p:nvPr/>
        </p:nvSpPr>
        <p:spPr>
          <a:xfrm>
            <a:off x="5989885" y="2976042"/>
            <a:ext cx="4808406" cy="505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72"/>
              </a:lnSpc>
            </a:pPr>
            <a:r>
              <a:rPr lang="en-US" sz="1600" kern="0" spc="-2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Connecting underrepresented students with successful STEM role models can provide guidance, inspiration, and a sense of belonging</a:t>
            </a:r>
            <a:r>
              <a:rPr lang="en-US" sz="1222" kern="0" spc="-2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222" dirty="0"/>
          </a:p>
        </p:txBody>
      </p:sp>
      <p:sp>
        <p:nvSpPr>
          <p:cNvPr id="10" name="Shape 7"/>
          <p:cNvSpPr/>
          <p:nvPr/>
        </p:nvSpPr>
        <p:spPr>
          <a:xfrm>
            <a:off x="420319" y="4379128"/>
            <a:ext cx="5136458" cy="1380322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11" name="Text 8"/>
          <p:cNvSpPr/>
          <p:nvPr/>
        </p:nvSpPr>
        <p:spPr>
          <a:xfrm>
            <a:off x="458344" y="4435836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14"/>
              </a:lnSpc>
            </a:pPr>
            <a:r>
              <a:rPr lang="en-US" sz="1600" b="1" kern="0" spc="-29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</a:rPr>
              <a:t>Active Learning</a:t>
            </a:r>
          </a:p>
        </p:txBody>
      </p:sp>
      <p:sp>
        <p:nvSpPr>
          <p:cNvPr id="12" name="Text 9"/>
          <p:cNvSpPr/>
          <p:nvPr/>
        </p:nvSpPr>
        <p:spPr>
          <a:xfrm>
            <a:off x="420318" y="4753736"/>
            <a:ext cx="4808406" cy="505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72"/>
              </a:lnSpc>
            </a:pPr>
            <a:r>
              <a:rPr lang="en-US" sz="1600" kern="0" spc="-2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Emphasizing hands-on, collaborative learning experiences can help all students, especially those from underrepresented groups, thrive.</a:t>
            </a:r>
          </a:p>
        </p:txBody>
      </p:sp>
      <p:sp>
        <p:nvSpPr>
          <p:cNvPr id="13" name="Shape 10"/>
          <p:cNvSpPr/>
          <p:nvPr/>
        </p:nvSpPr>
        <p:spPr>
          <a:xfrm>
            <a:off x="5915508" y="4475792"/>
            <a:ext cx="5187215" cy="1283658"/>
          </a:xfrm>
          <a:prstGeom prst="roundRect">
            <a:avLst>
              <a:gd name="adj" fmla="val 571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14" name="Text 11"/>
          <p:cNvSpPr/>
          <p:nvPr/>
        </p:nvSpPr>
        <p:spPr>
          <a:xfrm>
            <a:off x="5875711" y="4484912"/>
            <a:ext cx="1859592" cy="232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14"/>
              </a:lnSpc>
            </a:pPr>
            <a:r>
              <a:rPr lang="en-US" sz="1600" b="1" kern="0" spc="-29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</a:rPr>
              <a:t> Teacher Training</a:t>
            </a:r>
          </a:p>
        </p:txBody>
      </p:sp>
      <p:sp>
        <p:nvSpPr>
          <p:cNvPr id="15" name="Text 12"/>
          <p:cNvSpPr/>
          <p:nvPr/>
        </p:nvSpPr>
        <p:spPr>
          <a:xfrm>
            <a:off x="5915509" y="4816348"/>
            <a:ext cx="4808406" cy="505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72"/>
              </a:lnSpc>
            </a:pPr>
            <a:r>
              <a:rPr lang="en-US" sz="1600" kern="0" spc="-2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Equipping educators with strategies to recognize and mitigate biases can foster more inclusive and supportive classroom environments.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D996DD-91C1-CA69-B0F1-DD37D12F2193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1456"/>
            <a:ext cx="3438128" cy="5262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 0"/>
          <p:cNvSpPr/>
          <p:nvPr/>
        </p:nvSpPr>
        <p:spPr>
          <a:xfrm>
            <a:off x="4904715" y="596861"/>
            <a:ext cx="6054988" cy="971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85"/>
              </a:lnSpc>
            </a:pPr>
            <a:r>
              <a:rPr lang="en-US" sz="3036" b="1" kern="0" spc="-62" dirty="0">
                <a:solidFill>
                  <a:schemeClr val="accent1">
                    <a:lumMod val="75000"/>
                  </a:schemeClr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Collaborative Efforts and Policy Recommendations</a:t>
            </a:r>
            <a:endParaRPr lang="en-US" sz="3036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904715" y="1815652"/>
            <a:ext cx="6054988" cy="4077094"/>
          </a:xfrm>
          <a:prstGeom prst="roundRect">
            <a:avLst>
              <a:gd name="adj" fmla="val 170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 sz="1419"/>
          </a:p>
        </p:txBody>
      </p:sp>
      <p:sp>
        <p:nvSpPr>
          <p:cNvPr id="5" name="Shape 2"/>
          <p:cNvSpPr/>
          <p:nvPr/>
        </p:nvSpPr>
        <p:spPr>
          <a:xfrm>
            <a:off x="4910724" y="1821661"/>
            <a:ext cx="6042970" cy="12669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 sz="1419"/>
          </a:p>
        </p:txBody>
      </p:sp>
      <p:sp>
        <p:nvSpPr>
          <p:cNvPr id="6" name="Text 3"/>
          <p:cNvSpPr/>
          <p:nvPr/>
        </p:nvSpPr>
        <p:spPr>
          <a:xfrm>
            <a:off x="5075784" y="1926724"/>
            <a:ext cx="2688362" cy="26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262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Stakeholder Engagement</a:t>
            </a:r>
            <a:endParaRPr lang="en-US" sz="1262" dirty="0"/>
          </a:p>
        </p:txBody>
      </p:sp>
      <p:sp>
        <p:nvSpPr>
          <p:cNvPr id="7" name="Text 4"/>
          <p:cNvSpPr/>
          <p:nvPr/>
        </p:nvSpPr>
        <p:spPr>
          <a:xfrm>
            <a:off x="8100273" y="1926724"/>
            <a:ext cx="2688362" cy="105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262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Bringing together educators, industry leaders, and policymakers to develop comprehensive strategies for increasing diversity and inclusion.</a:t>
            </a:r>
            <a:endParaRPr lang="en-US" sz="1262" dirty="0"/>
          </a:p>
        </p:txBody>
      </p:sp>
      <p:sp>
        <p:nvSpPr>
          <p:cNvPr id="8" name="Shape 5"/>
          <p:cNvSpPr/>
          <p:nvPr/>
        </p:nvSpPr>
        <p:spPr>
          <a:xfrm>
            <a:off x="4910724" y="3088617"/>
            <a:ext cx="6042970" cy="126695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 sz="1419"/>
          </a:p>
        </p:txBody>
      </p:sp>
      <p:sp>
        <p:nvSpPr>
          <p:cNvPr id="9" name="Text 6"/>
          <p:cNvSpPr/>
          <p:nvPr/>
        </p:nvSpPr>
        <p:spPr>
          <a:xfrm>
            <a:off x="5075784" y="3193680"/>
            <a:ext cx="2688362" cy="26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262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Policy Reform</a:t>
            </a:r>
            <a:endParaRPr lang="en-US" sz="1262" dirty="0"/>
          </a:p>
        </p:txBody>
      </p:sp>
      <p:sp>
        <p:nvSpPr>
          <p:cNvPr id="10" name="Text 7"/>
          <p:cNvSpPr/>
          <p:nvPr/>
        </p:nvSpPr>
        <p:spPr>
          <a:xfrm>
            <a:off x="8100273" y="3193680"/>
            <a:ext cx="2688362" cy="105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262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Advocating for policies that address systemic barriers, provide funding and resources, and prioritize inclusive STEM education.</a:t>
            </a:r>
            <a:endParaRPr lang="en-US" sz="1262" dirty="0"/>
          </a:p>
        </p:txBody>
      </p:sp>
      <p:sp>
        <p:nvSpPr>
          <p:cNvPr id="11" name="Shape 8"/>
          <p:cNvSpPr/>
          <p:nvPr/>
        </p:nvSpPr>
        <p:spPr>
          <a:xfrm>
            <a:off x="4910724" y="4355573"/>
            <a:ext cx="6042970" cy="15311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 sz="1419"/>
          </a:p>
        </p:txBody>
      </p:sp>
      <p:sp>
        <p:nvSpPr>
          <p:cNvPr id="12" name="Text 9"/>
          <p:cNvSpPr/>
          <p:nvPr/>
        </p:nvSpPr>
        <p:spPr>
          <a:xfrm>
            <a:off x="5075784" y="4460635"/>
            <a:ext cx="2688362" cy="26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262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Community Partnerships</a:t>
            </a:r>
            <a:endParaRPr lang="en-US" sz="1262" dirty="0"/>
          </a:p>
        </p:txBody>
      </p:sp>
      <p:sp>
        <p:nvSpPr>
          <p:cNvPr id="13" name="Text 10"/>
          <p:cNvSpPr/>
          <p:nvPr/>
        </p:nvSpPr>
        <p:spPr>
          <a:xfrm>
            <a:off x="8100273" y="4460636"/>
            <a:ext cx="2688362" cy="13210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262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Collaborating with local organizations, community groups, and underrepresented communities to create meaningful and sustainable change.</a:t>
            </a:r>
            <a:endParaRPr lang="en-US" sz="1262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B160-3601-8603-87FB-51FF10C1AF5B}"/>
              </a:ext>
            </a:extLst>
          </p:cNvPr>
          <p:cNvSpPr txBox="1"/>
          <p:nvPr/>
        </p:nvSpPr>
        <p:spPr>
          <a:xfrm>
            <a:off x="6571927" y="37308"/>
            <a:ext cx="49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Global Conference on Education and Teaching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 Introduction to Oil &amp; Gas Engineering &amp; CCS_10082023" id="{FBB83244-3357-4F2B-BCEF-B5D70996225B}" vid="{7F106076-09BF-4BB1-BAF6-23284B62033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 Introduction to Oil &amp; Gas Engineering &amp; CCS_10082023" id="{FBB83244-3357-4F2B-BCEF-B5D70996225B}" vid="{BB9B9E9C-B766-498A-B0CB-5B275A6483F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 Introduction to Oil &amp; Gas Engineering &amp; CCS_10082023" id="{FBB83244-3357-4F2B-BCEF-B5D70996225B}" vid="{077AD455-6031-41C4-8065-11C8401473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RGU Template1.pptx</Template>
  <TotalTime>25606</TotalTime>
  <Words>978</Words>
  <Application>Microsoft Office PowerPoint</Application>
  <PresentationFormat>Custom</PresentationFormat>
  <Paragraphs>108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Source Sans Pro</vt:lpstr>
      <vt:lpstr>Source Serif Pro Semi Bold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Thank you for listening!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Subsea 1 (rev 4) [Compatibility Mode]</dc:title>
  <dc:creator>Allan</dc:creator>
  <cp:lastModifiedBy>Judith Abolle-Okoyeagu (socet)</cp:lastModifiedBy>
  <cp:revision>168</cp:revision>
  <dcterms:created xsi:type="dcterms:W3CDTF">2018-08-29T08:56:01Z</dcterms:created>
  <dcterms:modified xsi:type="dcterms:W3CDTF">2024-10-30T04:19:07Z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2008-01-30T00:00:00Z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2018-08-29T00:00:00Z</vt:filetime>
  </property>
</Properties>
</file>