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74" r:id="rId7"/>
    <p:sldId id="262" r:id="rId8"/>
    <p:sldId id="270" r:id="rId9"/>
    <p:sldId id="271" r:id="rId10"/>
    <p:sldId id="265" r:id="rId11"/>
    <p:sldId id="272" r:id="rId12"/>
    <p:sldId id="273" r:id="rId13"/>
    <p:sldId id="27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320EB-4F88-4FAF-AF64-843696B1EA23}" v="3" dt="2024-11-18T14:21:29.850"/>
    <p1510:client id="{CFD4FEA3-4829-4636-8266-56B68E4C5348}" v="1084" dt="2024-11-18T22:01:31.100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9g ball (20cm)</a:t>
            </a:r>
          </a:p>
        </c:rich>
      </c:tx>
      <c:layout>
        <c:manualLayout>
          <c:xMode val="edge"/>
          <c:yMode val="edge"/>
          <c:x val="0.36504155730533683"/>
          <c:y val="2.4729524878323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780600385624682"/>
          <c:y val="0.14692518573291125"/>
          <c:w val="0.6413030363965414"/>
          <c:h val="0.563773993809764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Sheet1!$B$127</c:f>
              <c:strCache>
                <c:ptCount val="1"/>
                <c:pt idx="0">
                  <c:v>Measured Energy 9g ball (20cm)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0.16733869617494584"/>
                  <c:y val="-4.6894508848407635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Sheet1!$A$128:$A$130</c:f>
              <c:numCache>
                <c:formatCode>General</c:formatCode>
                <c:ptCount val="3"/>
                <c:pt idx="0">
                  <c:v>25</c:v>
                </c:pt>
                <c:pt idx="1">
                  <c:v>40</c:v>
                </c:pt>
                <c:pt idx="2">
                  <c:v>55</c:v>
                </c:pt>
              </c:numCache>
            </c:numRef>
          </c:xVal>
          <c:yVal>
            <c:numRef>
              <c:f>Sheet1!$B$128:$B$130</c:f>
              <c:numCache>
                <c:formatCode>General</c:formatCode>
                <c:ptCount val="3"/>
                <c:pt idx="0">
                  <c:v>1.1268904163326762E-3</c:v>
                </c:pt>
                <c:pt idx="1">
                  <c:v>7.8301746688920037E-4</c:v>
                </c:pt>
                <c:pt idx="2">
                  <c:v>7.37879600764598E-4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16-4204-967A-0F8FEDF49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957103"/>
        <c:axId val="2125955663"/>
      </c:scatterChart>
      <c:valAx>
        <c:axId val="21259571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Sensor Distance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955663"/>
        <c:crosses val="autoZero"/>
        <c:crossBetween val="midCat"/>
      </c:valAx>
      <c:valAx>
        <c:axId val="21259556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AE</a:t>
                </a:r>
                <a:r>
                  <a:rPr lang="en-US" b="1" baseline="0"/>
                  <a:t> Energy (V</a:t>
                </a:r>
                <a:r>
                  <a:rPr lang="en-US" b="1" baseline="30000"/>
                  <a:t>2</a:t>
                </a:r>
                <a:r>
                  <a:rPr lang="en-US" b="1" baseline="0"/>
                  <a:t>s)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9571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1"/>
              <a:t>9gball (30cm)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40563881127762"/>
          <c:y val="0.16989354058304768"/>
          <c:w val="0.5878288469755234"/>
          <c:h val="0.5908226105883107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Sheet1!$B$138</c:f>
              <c:strCache>
                <c:ptCount val="1"/>
                <c:pt idx="0">
                  <c:v>Measured Energy 9gball (30cm)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0.16591218685441522"/>
                  <c:y val="3.588326312825321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Sheet1!$A$139:$A$141</c:f>
              <c:numCache>
                <c:formatCode>General</c:formatCode>
                <c:ptCount val="3"/>
                <c:pt idx="0">
                  <c:v>25</c:v>
                </c:pt>
                <c:pt idx="1">
                  <c:v>40</c:v>
                </c:pt>
                <c:pt idx="2">
                  <c:v>55</c:v>
                </c:pt>
              </c:numCache>
            </c:numRef>
          </c:xVal>
          <c:yVal>
            <c:numRef>
              <c:f>Sheet1!$B$139:$B$141</c:f>
              <c:numCache>
                <c:formatCode>General</c:formatCode>
                <c:ptCount val="3"/>
                <c:pt idx="0">
                  <c:v>5.7275917596067165E-4</c:v>
                </c:pt>
                <c:pt idx="1">
                  <c:v>4.8589267054261154E-4</c:v>
                </c:pt>
                <c:pt idx="2">
                  <c:v>3.7962586040921932E-4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E4-48EC-A0B4-A35A60EE8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3088"/>
        <c:axId val="3053568"/>
      </c:scatterChart>
      <c:valAx>
        <c:axId val="3053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Sensor</a:t>
                </a:r>
                <a:r>
                  <a:rPr lang="en-GB" b="1" baseline="0"/>
                  <a:t> Distance (cm)</a:t>
                </a:r>
                <a:endParaRPr lang="en-GB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568"/>
        <c:crosses val="autoZero"/>
        <c:crossBetween val="midCat"/>
      </c:valAx>
      <c:valAx>
        <c:axId val="3053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AE Energy (V</a:t>
                </a:r>
                <a:r>
                  <a:rPr lang="en-GB" b="1" baseline="30000"/>
                  <a:t>2</a:t>
                </a:r>
                <a:r>
                  <a:rPr lang="en-GB" b="1"/>
                  <a:t>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1"/>
              <a:t> 17g Ball (20cm)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769902930369451"/>
          <c:y val="0.18260224317276816"/>
          <c:w val="0.63258190628269373"/>
          <c:h val="0.61553993250843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Sheet1!$B$145</c:f>
              <c:strCache>
                <c:ptCount val="1"/>
                <c:pt idx="0">
                  <c:v>Measured Energy 17g Ball (20cm) 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0.19184699814621076"/>
                  <c:y val="-9.244070735501959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Sheet1!$A$146:$A$148</c:f>
              <c:numCache>
                <c:formatCode>General</c:formatCode>
                <c:ptCount val="3"/>
                <c:pt idx="0">
                  <c:v>25</c:v>
                </c:pt>
                <c:pt idx="1">
                  <c:v>40</c:v>
                </c:pt>
                <c:pt idx="2">
                  <c:v>55</c:v>
                </c:pt>
              </c:numCache>
            </c:numRef>
          </c:xVal>
          <c:yVal>
            <c:numRef>
              <c:f>Sheet1!$B$146:$B$148</c:f>
              <c:numCache>
                <c:formatCode>General</c:formatCode>
                <c:ptCount val="3"/>
                <c:pt idx="0">
                  <c:v>5.1429610700137111E-4</c:v>
                </c:pt>
                <c:pt idx="1">
                  <c:v>4.5943872767367539E-4</c:v>
                </c:pt>
                <c:pt idx="2">
                  <c:v>4.49603199531982E-4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51B-47DE-8F27-F7F152880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3319887"/>
        <c:axId val="1993315567"/>
      </c:scatterChart>
      <c:valAx>
        <c:axId val="19933198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Sensor Distance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3315567"/>
        <c:crosses val="autoZero"/>
        <c:crossBetween val="midCat"/>
      </c:valAx>
      <c:valAx>
        <c:axId val="19933155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AE Energy (V</a:t>
                </a:r>
                <a:r>
                  <a:rPr lang="en-GB" b="1" baseline="30000"/>
                  <a:t>2</a:t>
                </a:r>
                <a:r>
                  <a:rPr lang="en-GB" b="1"/>
                  <a:t>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33198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1"/>
              <a:t> 17g Ball (30cm)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037259194557161"/>
          <c:y val="0.18155939223193429"/>
          <c:w val="0.61784263753598034"/>
          <c:h val="0.5705479159602657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Sheet1!$B$154</c:f>
              <c:strCache>
                <c:ptCount val="1"/>
                <c:pt idx="0">
                  <c:v>Measured Energy 17g Ball (30cm)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8.3614548181477316E-2"/>
                  <c:y val="0.1166226685432436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Sheet1!$A$155:$A$157</c:f>
              <c:numCache>
                <c:formatCode>General</c:formatCode>
                <c:ptCount val="3"/>
                <c:pt idx="0">
                  <c:v>25</c:v>
                </c:pt>
                <c:pt idx="1">
                  <c:v>40</c:v>
                </c:pt>
                <c:pt idx="2">
                  <c:v>55</c:v>
                </c:pt>
              </c:numCache>
            </c:numRef>
          </c:xVal>
          <c:yVal>
            <c:numRef>
              <c:f>Sheet1!$B$155:$B$157</c:f>
              <c:numCache>
                <c:formatCode>General</c:formatCode>
                <c:ptCount val="3"/>
                <c:pt idx="0">
                  <c:v>3.5190328469695772E-4</c:v>
                </c:pt>
                <c:pt idx="1">
                  <c:v>2.5723729616961786E-4</c:v>
                </c:pt>
                <c:pt idx="2">
                  <c:v>2.3407171960207089E-4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E47-4028-82D2-5A430FE4D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43040"/>
        <c:axId val="157440640"/>
      </c:scatterChart>
      <c:valAx>
        <c:axId val="157443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Sensor Distance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40640"/>
        <c:crosses val="autoZero"/>
        <c:crossBetween val="midCat"/>
      </c:valAx>
      <c:valAx>
        <c:axId val="157440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AE Energy (V</a:t>
                </a:r>
                <a:r>
                  <a:rPr lang="en-GB" b="1" baseline="30000"/>
                  <a:t>2</a:t>
                </a:r>
                <a:r>
                  <a:rPr lang="en-GB" b="1"/>
                  <a:t>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43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18E40-94C2-4C26-A59B-EF5A1F7930C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C6FB4-13D4-4826-9142-FE3516485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3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C6FB4-13D4-4826-9142-FE35164856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9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B0EF-D1F9-33CB-9C10-071ABCC5A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F6262-4EDD-1340-5555-5683EDDA8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4013E-14E3-096F-5B1F-7B9CB3D7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8BAB-96E0-4A18-99CD-963178254CA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154DE-3B6F-006C-B159-D8CA1A46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CE01D-981D-32BF-66A7-E4A1DB94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C0E-F0FA-405B-BC0F-C21BFB78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2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F5DB-717E-BE18-38CA-A7318B56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8DEDD-BC51-9A82-2216-3AD220318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B6931-1FF6-22C0-F5AB-F98DDA88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8BAB-96E0-4A18-99CD-963178254CA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CFF0B-E222-3170-A7B6-77CDE65E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48204-434B-A491-1EF6-D69550E5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C0E-F0FA-405B-BC0F-C21BFB78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94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5768E-5B5D-E731-6EE6-7DEB7C204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1AE27-8E59-8B4A-D0A7-25870ABB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FDF-50D0-C798-B9FB-572E6E58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8BAB-96E0-4A18-99CD-963178254CA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6ECB-8B3B-A671-0BE3-B6AA5B98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25818-4195-DFC6-D593-263A2594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C0E-F0FA-405B-BC0F-C21BFB78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2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57F17-13F5-01DF-FD20-6B22ED0E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2A3C8-4CB7-9327-3F68-8F646FF0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25FB1-04D7-7149-D966-C5A645CE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8BAB-96E0-4A18-99CD-963178254CA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BE4CB-CC63-16D3-6377-35C0F761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4186B-C620-8F21-F8C9-74F7E78B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C0E-F0FA-405B-BC0F-C21BFB78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3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734E-FD28-C6FE-ACD9-DD7EBFC0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7E0D1-BA5D-6BE5-36F8-A3D4882E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E8C2C-A77D-7123-CAE3-FBF75CEB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8BAB-96E0-4A18-99CD-963178254CA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B8579-684A-3916-8712-E7B25C23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8013D-E596-C4CA-C573-B5A67597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C0E-F0FA-405B-BC0F-C21BFB78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31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07A2-0865-BE20-B082-99CA1F3D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E53F4-5F3A-985D-1DC0-7E742696F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4DBB5-77EB-4A57-9A22-F1F570630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B11FB-3D3C-84D7-D7AD-02D47141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8BAB-96E0-4A18-99CD-963178254CA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E82D5-2998-5A41-5D4B-C132FC69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5F524-9156-9D18-0ABE-2D8250F2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C0E-F0FA-405B-BC0F-C21BFB78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4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AF0C-56A7-CC4F-5B3C-2EBBA4AD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DB8AA-05D1-82F8-7AA4-2D96599A1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928F1-EC92-15CA-2F16-3B2F857A5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47F63-DA4A-FD9A-B81D-55AB1842B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F2FC0-BBFC-AA32-154F-B1B9990DB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89B94A-50DC-832D-E8AD-A36A14F6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8BAB-96E0-4A18-99CD-963178254CA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9F7B5-F537-45CB-D060-74B0D185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AAEB0-837B-8829-3CA1-1395E2B8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C0E-F0FA-405B-BC0F-C21BFB78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31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F657-002A-6F86-5C05-CEC6C772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5F15B-33F8-707D-CCDE-07121B57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8BAB-96E0-4A18-99CD-963178254CA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B927B-86C5-44A8-A45A-447B5B62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5E51E-49D5-080C-3492-7E6D190D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C0E-F0FA-405B-BC0F-C21BFB78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3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AE620-7EDC-A577-1401-607D992B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8BAB-96E0-4A18-99CD-963178254CA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CB5EC-B9A9-1A93-0AAE-FD7F5321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E80FB-576C-724B-016F-64329907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C0E-F0FA-405B-BC0F-C21BFB78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4141-FA47-CF1E-ED4A-84B87793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F804-D445-F8E2-951D-FDEA3E31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206FE-12D4-10FB-0CBA-B4A802ABB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0F547-36E3-259C-4B01-BAE8C553F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8BAB-96E0-4A18-99CD-963178254CA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2B923-7C0B-92C3-2F84-3DB83636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9678F-A824-6DA5-ABB9-76A38799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C0E-F0FA-405B-BC0F-C21BFB78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4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90AA-4C8F-1470-33AD-9B56D4B4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A5513-1C5E-9047-BF1B-E0584CEC6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47A6F-4771-A90B-CDD3-3EA77D608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8C121-A3E5-3F15-37A1-49D609EA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8BAB-96E0-4A18-99CD-963178254CA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FE9DA-8721-798B-4DD9-3CDCB4F7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E621-8E24-AF0A-9FD3-16982F12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C0E-F0FA-405B-BC0F-C21BFB78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1876A-22E5-5408-BFCD-40FE1345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5CEAA-2EB6-883D-7297-EFE3C428B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DAD62-08C7-4883-8067-F635B4987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FF8BAB-96E0-4A18-99CD-963178254CA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76444-E758-FE8C-6FA8-E6D5C8216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7591D-9417-80EF-3036-71919AFAE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214C0E-F0FA-405B-BC0F-C21BFB78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5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4.png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7E5A7-2262-2C00-F2E0-E17111FEF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6388" y="492836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Learning-Enhanced Acoustic Emission Technique for Impact Source Identification and Differentiation in Steel Pipes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AE1F2-590A-5F31-3AEF-E6D1C7BC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660" y="3597595"/>
            <a:ext cx="10143668" cy="14792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Presented by;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Oluseyi Samuel Fatukasi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Dr. Judith Abolle-Okoyeagu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Dr. Anil Prathuru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Oludare Solademi</a:t>
            </a:r>
            <a:endParaRPr lang="en-US" sz="1700" dirty="0"/>
          </a:p>
        </p:txBody>
      </p:sp>
      <p:pic>
        <p:nvPicPr>
          <p:cNvPr id="4" name="Picture 3" descr="PTDF – Petroleum Technology Development Fund">
            <a:extLst>
              <a:ext uri="{FF2B5EF4-FFF2-40B4-BE49-F238E27FC236}">
                <a16:creationId xmlns:a16="http://schemas.microsoft.com/office/drawing/2014/main" id="{91AF7EE2-9973-2090-624B-7CD0DE33A0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89710" y="0"/>
            <a:ext cx="1088807" cy="9392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80A500C-A5A2-FD4B-DDA8-A769CDDA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" y="73790"/>
            <a:ext cx="1958273" cy="8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BEE7E5-AE36-ADEF-023B-5B460CC91B97}"/>
              </a:ext>
            </a:extLst>
          </p:cNvPr>
          <p:cNvSpPr txBox="1"/>
          <p:nvPr/>
        </p:nvSpPr>
        <p:spPr>
          <a:xfrm>
            <a:off x="2781776" y="5473167"/>
            <a:ext cx="6167436" cy="675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School of Computing, Engineering &amp; Technology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Robert Gordon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United Kingdom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Robert Gordon University: Rankings, Fees, Courses, Admission 2023 ...">
            <a:extLst>
              <a:ext uri="{FF2B5EF4-FFF2-40B4-BE49-F238E27FC236}">
                <a16:creationId xmlns:a16="http://schemas.microsoft.com/office/drawing/2014/main" id="{EF5C9938-203A-A56F-61B1-48F431A38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728" y="5473167"/>
            <a:ext cx="2762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3C4C76-2967-BB0B-0FA0-A49600474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442" y="2174622"/>
            <a:ext cx="10980897" cy="14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F7D5-DC68-2F8F-4F39-E7ADC168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170" y="365125"/>
            <a:ext cx="4887589" cy="565459"/>
          </a:xfrm>
        </p:spPr>
        <p:txBody>
          <a:bodyPr/>
          <a:lstStyle/>
          <a:p>
            <a:pPr algn="ct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Effect of Sensor Distance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253FA-D8DC-3202-94A1-9C35626626E7}"/>
              </a:ext>
            </a:extLst>
          </p:cNvPr>
          <p:cNvSpPr txBox="1"/>
          <p:nvPr/>
        </p:nvSpPr>
        <p:spPr>
          <a:xfrm>
            <a:off x="475407" y="1442306"/>
            <a:ext cx="39509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AE energy  decrease as the distance from the impact point increases in all variables.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All variables produced highest energy at 25cm source points.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Attenuation coefficient ‘α’ of 0.014 observed when 9g  and 17g steel ball was dropped from 20cm &amp; 30cm heights.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Slightly lower attenuation coefficient ‘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α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’ of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0.004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recorded from 17g  balls dropped  from 20cm height.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This represent a unique behaviour at higher mass/lower height combination.</a:t>
            </a:r>
          </a:p>
        </p:txBody>
      </p:sp>
      <p:pic>
        <p:nvPicPr>
          <p:cNvPr id="7" name="Picture 6" descr="A graph of impact energy&#10;&#10;Description automatically generated">
            <a:extLst>
              <a:ext uri="{FF2B5EF4-FFF2-40B4-BE49-F238E27FC236}">
                <a16:creationId xmlns:a16="http://schemas.microsoft.com/office/drawing/2014/main" id="{04B982E7-B9AB-EBB3-1D7A-D3966F1C0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324" y="1100082"/>
            <a:ext cx="5221480" cy="1734689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AB472F-8E7C-B2A3-E551-9B0852AC3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436510"/>
              </p:ext>
            </p:extLst>
          </p:nvPr>
        </p:nvGraphicFramePr>
        <p:xfrm>
          <a:off x="5623964" y="3350103"/>
          <a:ext cx="2239733" cy="139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7AFB128-525B-892B-B142-923F0AD841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488524"/>
              </p:ext>
            </p:extLst>
          </p:nvPr>
        </p:nvGraphicFramePr>
        <p:xfrm>
          <a:off x="8706973" y="3350103"/>
          <a:ext cx="2397802" cy="139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4CCE0E0-CB67-7C25-2F00-2E152D7C6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217612"/>
              </p:ext>
            </p:extLst>
          </p:nvPr>
        </p:nvGraphicFramePr>
        <p:xfrm>
          <a:off x="5656216" y="4981736"/>
          <a:ext cx="2334992" cy="1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03F0856-777E-2B20-7632-F14733BAA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217798"/>
              </p:ext>
            </p:extLst>
          </p:nvPr>
        </p:nvGraphicFramePr>
        <p:xfrm>
          <a:off x="8639995" y="5159181"/>
          <a:ext cx="2567474" cy="139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11" descr="PTDF – Petroleum Technology Development Fund">
            <a:extLst>
              <a:ext uri="{FF2B5EF4-FFF2-40B4-BE49-F238E27FC236}">
                <a16:creationId xmlns:a16="http://schemas.microsoft.com/office/drawing/2014/main" id="{37418DDB-B40F-BD12-AA0F-571613BD590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104775" y="25759"/>
            <a:ext cx="1087225" cy="10394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3A51D8B-A66A-3477-3B0C-2C98E81B4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8273" cy="9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1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2069-9EDF-B409-7129-C67C11F6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710" y="365125"/>
            <a:ext cx="5648240" cy="597827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Machine learning classification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61154-F6F3-B825-1CB2-6786239FC37C}"/>
              </a:ext>
            </a:extLst>
          </p:cNvPr>
          <p:cNvSpPr txBox="1"/>
          <p:nvPr/>
        </p:nvSpPr>
        <p:spPr>
          <a:xfrm>
            <a:off x="282699" y="1465642"/>
            <a:ext cx="474178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3600 data sets were loaded in jupyter notebook using Panda.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X and Y values are defined.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Categorical Y values were encoded (0 -11).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80% of the data was used for training, and 20% was used for validation.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Random state was used for reproducibility.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7 Classification ML models defined.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Gradient boosting produced the highest accuracy 0.72 based on a weighted average.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BF10E1-B17C-FCE3-95E5-3BF8700B1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898336"/>
              </p:ext>
            </p:extLst>
          </p:nvPr>
        </p:nvGraphicFramePr>
        <p:xfrm>
          <a:off x="6419653" y="1633398"/>
          <a:ext cx="4286298" cy="2475514"/>
        </p:xfrm>
        <a:graphic>
          <a:graphicData uri="http://schemas.openxmlformats.org/drawingml/2006/table">
            <a:tbl>
              <a:tblPr firstRow="1" firstCol="1" bandRow="1"/>
              <a:tblGrid>
                <a:gridCol w="201714">
                  <a:extLst>
                    <a:ext uri="{9D8B030D-6E8A-4147-A177-3AD203B41FA5}">
                      <a16:colId xmlns:a16="http://schemas.microsoft.com/office/drawing/2014/main" val="4202955108"/>
                    </a:ext>
                  </a:extLst>
                </a:gridCol>
                <a:gridCol w="1190482">
                  <a:extLst>
                    <a:ext uri="{9D8B030D-6E8A-4147-A177-3AD203B41FA5}">
                      <a16:colId xmlns:a16="http://schemas.microsoft.com/office/drawing/2014/main" val="2241725047"/>
                    </a:ext>
                  </a:extLst>
                </a:gridCol>
                <a:gridCol w="699893">
                  <a:extLst>
                    <a:ext uri="{9D8B030D-6E8A-4147-A177-3AD203B41FA5}">
                      <a16:colId xmlns:a16="http://schemas.microsoft.com/office/drawing/2014/main" val="2747171385"/>
                    </a:ext>
                  </a:extLst>
                </a:gridCol>
                <a:gridCol w="699893">
                  <a:extLst>
                    <a:ext uri="{9D8B030D-6E8A-4147-A177-3AD203B41FA5}">
                      <a16:colId xmlns:a16="http://schemas.microsoft.com/office/drawing/2014/main" val="2426599834"/>
                    </a:ext>
                  </a:extLst>
                </a:gridCol>
                <a:gridCol w="785883">
                  <a:extLst>
                    <a:ext uri="{9D8B030D-6E8A-4147-A177-3AD203B41FA5}">
                      <a16:colId xmlns:a16="http://schemas.microsoft.com/office/drawing/2014/main" val="1700522293"/>
                    </a:ext>
                  </a:extLst>
                </a:gridCol>
                <a:gridCol w="708433">
                  <a:extLst>
                    <a:ext uri="{9D8B030D-6E8A-4147-A177-3AD203B41FA5}">
                      <a16:colId xmlns:a16="http://schemas.microsoft.com/office/drawing/2014/main" val="2132555252"/>
                    </a:ext>
                  </a:extLst>
                </a:gridCol>
              </a:tblGrid>
              <a:tr h="307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 Classifiers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Precision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Recall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F1- Score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Accuracy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1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105968"/>
                  </a:ext>
                </a:extLst>
              </a:tr>
              <a:tr h="247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Gradient Boosting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0.72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034534"/>
                  </a:ext>
                </a:extLst>
              </a:tr>
              <a:tr h="2176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Random Forest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055091"/>
                  </a:ext>
                </a:extLst>
              </a:tr>
              <a:tr h="2176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Tree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172412"/>
                  </a:ext>
                </a:extLst>
              </a:tr>
              <a:tr h="4492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K- Nearest Neighbour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0.50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841680"/>
                  </a:ext>
                </a:extLst>
              </a:tr>
              <a:tr h="2176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Naïve Bayes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75872"/>
                  </a:ext>
                </a:extLst>
              </a:tr>
              <a:tr h="2309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Logistic Regression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90012"/>
                  </a:ext>
                </a:extLst>
              </a:tr>
              <a:tr h="2176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SVM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GB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GB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31153"/>
                  </a:ext>
                </a:extLst>
              </a:tr>
            </a:tbl>
          </a:graphicData>
        </a:graphic>
      </p:graphicFrame>
      <p:pic>
        <p:nvPicPr>
          <p:cNvPr id="9" name="Picture 8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764740D2-EED4-3F6E-2184-F642E75F8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35" y="4523448"/>
            <a:ext cx="4286297" cy="2089455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FC41EA3-C334-D32F-600D-89579070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83" y="0"/>
            <a:ext cx="2356701" cy="9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TDF – Petroleum Technology Development Fund">
            <a:extLst>
              <a:ext uri="{FF2B5EF4-FFF2-40B4-BE49-F238E27FC236}">
                <a16:creationId xmlns:a16="http://schemas.microsoft.com/office/drawing/2014/main" id="{7FCC28A5-2928-612A-43E7-5BCC265447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964708" y="24873"/>
            <a:ext cx="1227292" cy="9380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8818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AB5FD-B3F6-C171-2994-EEE2212B6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1955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EF38A-8354-F729-9FB8-5A0357A7FA9C}"/>
              </a:ext>
            </a:extLst>
          </p:cNvPr>
          <p:cNvSpPr txBox="1"/>
          <p:nvPr/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impact sources were</a:t>
            </a:r>
            <a:r>
              <a:rPr lang="en-US" sz="1600" dirty="0"/>
              <a:t> accurately identified and classified by the ML model developed.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Increasing impact energy will increase acoustic energy and wave amplitudes.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elastic stress caused by dropping steel balls of different masses from heights was effectively characterized and differentiated in steel pipe.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AE features (amplitude, energy, rise time, frequency content) showed clear differences between impact scenarios.</a:t>
            </a: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 robust methodology for impact source classification in pipeline monitoring was developed.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10529FB-548E-59F0-3079-AB463FC5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422615" cy="9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TDF – Petroleum Technology Development Fund">
            <a:extLst>
              <a:ext uri="{FF2B5EF4-FFF2-40B4-BE49-F238E27FC236}">
                <a16:creationId xmlns:a16="http://schemas.microsoft.com/office/drawing/2014/main" id="{6409E174-869A-8CB1-9F97-C2779894B8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64708" y="21539"/>
            <a:ext cx="1227292" cy="9380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588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BDDD3-111D-49D3-E375-E32FBD56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altLang="en-GB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Acknowledgements / Thank You /</a:t>
            </a:r>
            <a:br>
              <a:rPr kumimoji="0" lang="en-US" altLang="en-GB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GB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Questions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D60322-CFA8-9B55-8794-05DD9DDC58F1}"/>
              </a:ext>
            </a:extLst>
          </p:cNvPr>
          <p:cNvSpPr txBox="1"/>
          <p:nvPr/>
        </p:nvSpPr>
        <p:spPr>
          <a:xfrm>
            <a:off x="1285240" y="2969469"/>
            <a:ext cx="8074815" cy="2800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cap="none" spc="0" normalizeH="0" baseline="0" noProof="1">
                <a:ln>
                  <a:noFill/>
                </a:ln>
                <a:effectLst/>
                <a:uLnTx/>
                <a:uFillTx/>
                <a:sym typeface="Calibri" panose="020F0502020204030204"/>
              </a:rPr>
              <a:t>The authors express gratitude to </a:t>
            </a:r>
            <a:r>
              <a:rPr kumimoji="0" lang="en-US" sz="1500" b="1" i="0" u="none" strike="noStrike" cap="none" spc="0" normalizeH="0" baseline="0" noProof="1">
                <a:ln>
                  <a:noFill/>
                </a:ln>
                <a:effectLst/>
                <a:uLnTx/>
                <a:uFillTx/>
                <a:sym typeface="Calibri" panose="020F0502020204030204"/>
              </a:rPr>
              <a:t>PTDF</a:t>
            </a:r>
            <a:r>
              <a:rPr kumimoji="0" lang="en-US" sz="1500" b="0" i="0" u="none" strike="noStrike" cap="none" spc="0" normalizeH="0" baseline="0" noProof="1">
                <a:ln>
                  <a:noFill/>
                </a:ln>
                <a:effectLst/>
                <a:uLnTx/>
                <a:uFillTx/>
                <a:sym typeface="Calibri" panose="020F0502020204030204"/>
              </a:rPr>
              <a:t> Nigeria for funding research project via </a:t>
            </a:r>
            <a:r>
              <a:rPr kumimoji="0" lang="en-US" sz="1500" b="1" i="0" u="none" strike="noStrike" cap="none" spc="0" normalizeH="0" baseline="0" noProof="1">
                <a:ln>
                  <a:noFill/>
                </a:ln>
                <a:effectLst/>
                <a:uLnTx/>
                <a:uFillTx/>
                <a:sym typeface="Calibri" panose="020F0502020204030204"/>
              </a:rPr>
              <a:t>Robert Gordon University (RGU</a:t>
            </a:r>
            <a:r>
              <a:rPr kumimoji="0" lang="en-US" sz="1500" b="0" i="0" u="none" strike="noStrike" cap="none" spc="0" normalizeH="0" baseline="0" noProof="1">
                <a:ln>
                  <a:noFill/>
                </a:ln>
                <a:effectLst/>
                <a:uLnTx/>
                <a:uFillTx/>
                <a:sym typeface="Calibri" panose="020F0502020204030204"/>
              </a:rPr>
              <a:t>) UK.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cap="none" spc="0" normalizeH="0" baseline="0" noProof="1">
              <a:ln>
                <a:noFill/>
              </a:ln>
              <a:effectLst/>
              <a:uLnTx/>
              <a:uFillTx/>
              <a:sym typeface="Calibri" panose="020F0502020204030204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cap="none" spc="0" normalizeH="0" baseline="0" noProof="1">
                <a:ln>
                  <a:noFill/>
                </a:ln>
                <a:effectLst/>
                <a:uLnTx/>
                <a:uFillTx/>
                <a:sym typeface="Calibri" panose="020F0502020204030204"/>
              </a:rPr>
              <a:t>Special thanks to </a:t>
            </a:r>
            <a:r>
              <a:rPr kumimoji="0" lang="en-US" sz="1500" b="1" i="0" u="none" strike="noStrike" cap="none" spc="0" normalizeH="0" baseline="0" noProof="1">
                <a:ln>
                  <a:noFill/>
                </a:ln>
                <a:effectLst/>
                <a:uLnTx/>
                <a:uFillTx/>
                <a:sym typeface="Calibri" panose="020F0502020204030204"/>
              </a:rPr>
              <a:t>Dr. Judith Abolle-Okoyeagu</a:t>
            </a:r>
            <a:r>
              <a:rPr kumimoji="0" lang="en-US" sz="1500" b="0" i="0" u="none" strike="noStrike" cap="none" spc="0" normalizeH="0" baseline="0" noProof="1">
                <a:ln>
                  <a:noFill/>
                </a:ln>
                <a:effectLst/>
                <a:uLnTx/>
                <a:uFillTx/>
                <a:sym typeface="Calibri" panose="020F0502020204030204"/>
              </a:rPr>
              <a:t> who offered professional supervision for this research work.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cap="none" spc="0" normalizeH="0" baseline="0" noProof="1">
              <a:ln>
                <a:noFill/>
              </a:ln>
              <a:effectLst/>
              <a:uLnTx/>
              <a:uFillTx/>
              <a:sym typeface="Calibri" panose="020F0502020204030204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cap="none" spc="0" normalizeH="0" baseline="0" noProof="1">
                <a:ln>
                  <a:noFill/>
                </a:ln>
                <a:effectLst/>
                <a:uLnTx/>
                <a:uFillTx/>
                <a:sym typeface="Calibri" panose="020F0502020204030204"/>
              </a:rPr>
              <a:t>The author also acknowledged the contribution of Dr Anil Prathuru to the success of the laboratory experiments.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cap="none" spc="0" normalizeH="0" baseline="0" noProof="1">
              <a:ln>
                <a:noFill/>
              </a:ln>
              <a:effectLst/>
              <a:uLnTx/>
              <a:uFillTx/>
              <a:sym typeface="Calibri" panose="020F0502020204030204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cap="none" spc="0" normalizeH="0" baseline="0" noProof="1">
                <a:ln>
                  <a:noFill/>
                </a:ln>
                <a:effectLst/>
                <a:uLnTx/>
                <a:uFillTx/>
                <a:sym typeface="Calibri" panose="020F0502020204030204"/>
              </a:rPr>
              <a:t>Thank you 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C5611-E7E9-4DC0-B5F8-8A987F986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422615" cy="9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TDF – Petroleum Technology Development Fund">
            <a:extLst>
              <a:ext uri="{FF2B5EF4-FFF2-40B4-BE49-F238E27FC236}">
                <a16:creationId xmlns:a16="http://schemas.microsoft.com/office/drawing/2014/main" id="{4D4CE48A-B971-A52C-3783-92087DE574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64708" y="3553"/>
            <a:ext cx="1227292" cy="115594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2155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155E2-A59B-1280-6159-6614DA33D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5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References</a:t>
            </a: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32906-DD63-5319-0DFC-0B727F7B47F7}"/>
              </a:ext>
            </a:extLst>
          </p:cNvPr>
          <p:cNvSpPr txBox="1"/>
          <p:nvPr/>
        </p:nvSpPr>
        <p:spPr>
          <a:xfrm>
            <a:off x="5220619" y="722037"/>
            <a:ext cx="4971824" cy="4680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Abolle-Okoyeagu, C. J., Torralba, J. P., Yuhang, C., &amp; Reuben, R. L. (2022). Impact source identification on pipes using acoustic emission energy. e-Journal of Nondestructive Testing, 28(1).</a:t>
            </a:r>
          </a:p>
          <a:p>
            <a:pPr marL="1714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Droubi</a:t>
            </a:r>
            <a:r>
              <a:rPr kumimoji="0" lang="en-US" sz="1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M.G., Reuben, R.L. and White, G., 2012. Statistical distribution models for monitoring acoustic emission (AE) energy of abrasive particle impacts on carbon steel. </a:t>
            </a:r>
            <a:r>
              <a:rPr kumimoji="0" lang="en-US" sz="13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Mechanical Systems and Signal Processing</a:t>
            </a:r>
            <a:r>
              <a:rPr kumimoji="0" lang="en-US" sz="1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13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30</a:t>
            </a:r>
            <a:r>
              <a:rPr kumimoji="0" lang="en-US" sz="1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pp. 356-372.</a:t>
            </a:r>
          </a:p>
          <a:p>
            <a:pPr marL="1714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Modeling of impact energy generated by free falling ball', ESTEEM Academic Journal, 5(1), pp. 11–24.</a:t>
            </a:r>
          </a:p>
          <a:p>
            <a:pPr marL="1714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Guo, F. et al. (2022) 'Deep learning approach for damage classification based on acoustic emission data in composite materials', Materials, 15(12), pp. 4270.</a:t>
            </a:r>
          </a:p>
          <a:p>
            <a:pPr marL="1714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Lee, S., Park, C. and Yoon, D. (2024) 'Source location and anomaly detection for damage identification of buried pipelines using kurtosis-based transfer function', Structural Health Monitoring, 23(3), pp. 1742–1765.</a:t>
            </a:r>
          </a:p>
        </p:txBody>
      </p:sp>
      <p:pic>
        <p:nvPicPr>
          <p:cNvPr id="5" name="Picture 4" descr="PTDF – Petroleum Technology Development Fund">
            <a:extLst>
              <a:ext uri="{FF2B5EF4-FFF2-40B4-BE49-F238E27FC236}">
                <a16:creationId xmlns:a16="http://schemas.microsoft.com/office/drawing/2014/main" id="{77335F81-3E00-A010-0200-977DC1B96D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64708" y="3553"/>
            <a:ext cx="1227292" cy="9380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23BF56E-402F-AD0E-4271-8C9C3C60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00" y="25927"/>
            <a:ext cx="2009023" cy="10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5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56681-284E-B90B-7A05-C4133493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14" y="254919"/>
            <a:ext cx="4392891" cy="768214"/>
          </a:xfrm>
        </p:spPr>
        <p:txBody>
          <a:bodyPr>
            <a:normAutofit/>
          </a:bodyPr>
          <a:lstStyle/>
          <a:p>
            <a:pPr algn="ct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Introduction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E3AA3-EC65-2036-E1C5-C96F88F90372}"/>
              </a:ext>
            </a:extLst>
          </p:cNvPr>
          <p:cNvSpPr txBox="1"/>
          <p:nvPr/>
        </p:nvSpPr>
        <p:spPr>
          <a:xfrm>
            <a:off x="351521" y="904972"/>
            <a:ext cx="395378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steel pipes are used for oil and gas transportation.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impacts of various magnitudes are sources of defects in steel pipes.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1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Arial" panose="020B0604020202020204"/>
              <a:cs typeface="Verdana" panose="020B0604030504040204" charset="0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6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" panose="020B0604020202020204"/>
                <a:cs typeface="Verdana" panose="020B0604030504040204" charset="0"/>
                <a:sym typeface="Arial" panose="020B0604020202020204"/>
              </a:rPr>
              <a:t>Pipe defects start as micro-cracks and may progress to cause failure of pipelines.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kern="0" noProof="1">
              <a:solidFill>
                <a:srgbClr val="000000"/>
              </a:solidFill>
              <a:latin typeface="Calibri" panose="020F0502020204030204"/>
              <a:sym typeface="Arial" panose="020B0604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Failures of pipelines are associated with disasters.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1A0F1-9659-3283-0784-A40F185B1B59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5"/>
        </p:blipFill>
        <p:spPr>
          <a:xfrm>
            <a:off x="4591455" y="1171712"/>
            <a:ext cx="3864388" cy="5169192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3BABF97-4995-8F6A-D62C-5A5BE20A7D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9451" y="4116108"/>
            <a:ext cx="3485793" cy="20490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2879A0-4D8A-AEC9-4D5A-F5D0EB107B09}"/>
              </a:ext>
            </a:extLst>
          </p:cNvPr>
          <p:cNvSpPr txBox="1"/>
          <p:nvPr/>
        </p:nvSpPr>
        <p:spPr>
          <a:xfrm>
            <a:off x="8610019" y="1124569"/>
            <a:ext cx="34668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Pipelines’ significant incident consequences is $216,784,416.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Impacts caused about 47% of subsea pipeline failure-IAGA (Zhang et al., 2023).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need for SHM of pipes to ensure sustainable reliability and integrity.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C7284-37B4-5340-B1B8-AEAE94A141BC}"/>
              </a:ext>
            </a:extLst>
          </p:cNvPr>
          <p:cNvSpPr txBox="1"/>
          <p:nvPr/>
        </p:nvSpPr>
        <p:spPr>
          <a:xfrm>
            <a:off x="8751935" y="4502325"/>
            <a:ext cx="32099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GB" dirty="0">
                <a:solidFill>
                  <a:srgbClr val="000000"/>
                </a:solidFill>
                <a:latin typeface="Calibri" panose="020F0502020204030204"/>
              </a:rPr>
              <a:t>		      </a:t>
            </a:r>
            <a:r>
              <a:rPr lang="en-GB" b="1" dirty="0">
                <a:solidFill>
                  <a:srgbClr val="000000"/>
                </a:solidFill>
                <a:latin typeface="Calibri" panose="020F0502020204030204"/>
              </a:rPr>
              <a:t>Aim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 panose="020F0502020204030204"/>
                <a:ea typeface="Aptos" panose="020B0004020202020204" pitchFamily="34" charset="0"/>
              </a:rPr>
              <a:t>To develop a machine learning-enhanced acoustic emission technique for impact source identification and differentiation in steel pipes. </a:t>
            </a:r>
            <a:endParaRPr lang="en-GB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1" name="Picture 10" descr="PTDF – Petroleum Technology Development Fund">
            <a:extLst>
              <a:ext uri="{FF2B5EF4-FFF2-40B4-BE49-F238E27FC236}">
                <a16:creationId xmlns:a16="http://schemas.microsoft.com/office/drawing/2014/main" id="{FF327F3A-9DEE-CB68-333B-1D4AD6CE59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029361" y="40362"/>
            <a:ext cx="1162639" cy="9400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8E907AC-D6FF-5AEC-AB1E-B9D8CCD1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" y="73790"/>
            <a:ext cx="1958273" cy="8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4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45EA-00FA-14E8-B6C9-E15E679C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637" y="365125"/>
            <a:ext cx="6117996" cy="642781"/>
          </a:xfrm>
        </p:spPr>
        <p:txBody>
          <a:bodyPr>
            <a:normAutofit/>
          </a:bodyPr>
          <a:lstStyle/>
          <a:p>
            <a:pPr algn="ct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Background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69BC95-0C02-219D-4AA6-487018E5F74E}"/>
              </a:ext>
            </a:extLst>
          </p:cNvPr>
          <p:cNvGrpSpPr/>
          <p:nvPr/>
        </p:nvGrpSpPr>
        <p:grpSpPr>
          <a:xfrm>
            <a:off x="4345286" y="1165014"/>
            <a:ext cx="4193065" cy="1712757"/>
            <a:chOff x="4184243" y="4555334"/>
            <a:chExt cx="3733866" cy="12070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E4CCC7-EFB9-8464-7287-71C8D1EC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4243" y="4555334"/>
              <a:ext cx="3733866" cy="100221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C789E0-5D75-F29A-129F-737D6100CB81}"/>
                </a:ext>
              </a:extLst>
            </p:cNvPr>
            <p:cNvSpPr txBox="1"/>
            <p:nvPr/>
          </p:nvSpPr>
          <p:spPr>
            <a:xfrm>
              <a:off x="5299003" y="5578321"/>
              <a:ext cx="2063217" cy="1840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b="1" i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AET at a glance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A3B3CB0-0D28-98AB-58F3-3ED73B9439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6914" y="3255785"/>
            <a:ext cx="3289811" cy="2627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41C42-0083-EC20-2525-498BDA178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908" y="2007168"/>
            <a:ext cx="2789463" cy="2283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8FBFF8-58E1-FB25-B072-7D4F4F639872}"/>
              </a:ext>
            </a:extLst>
          </p:cNvPr>
          <p:cNvSpPr txBox="1"/>
          <p:nvPr/>
        </p:nvSpPr>
        <p:spPr>
          <a:xfrm>
            <a:off x="9048365" y="4323457"/>
            <a:ext cx="23953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Supervised Machine Learning</a:t>
            </a:r>
          </a:p>
        </p:txBody>
      </p:sp>
      <p:pic>
        <p:nvPicPr>
          <p:cNvPr id="13" name="Picture 12" descr="PTDF – Petroleum Technology Development Fund">
            <a:extLst>
              <a:ext uri="{FF2B5EF4-FFF2-40B4-BE49-F238E27FC236}">
                <a16:creationId xmlns:a16="http://schemas.microsoft.com/office/drawing/2014/main" id="{942AAE17-4702-3AB5-D8E7-9D57D831575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81555" y="0"/>
            <a:ext cx="896962" cy="9392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F11CA3A-6ED1-3766-0852-0A2BFBE2E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" y="73790"/>
            <a:ext cx="1958273" cy="8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7D5C83-E384-CE44-BD18-ED8F3C5C7B43}"/>
              </a:ext>
            </a:extLst>
          </p:cNvPr>
          <p:cNvSpPr txBox="1"/>
          <p:nvPr/>
        </p:nvSpPr>
        <p:spPr>
          <a:xfrm>
            <a:off x="371268" y="1205368"/>
            <a:ext cx="419306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Acoustic Emission Testing (AET) is a Passive NDT.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baseline="0" dirty="0"/>
              <a:t>Materials crack initiation and growth degradation release the elastic stress waves.</a:t>
            </a:r>
          </a:p>
          <a:p>
            <a:endParaRPr lang="en-GB" sz="1600" dirty="0"/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kern="1200" baseline="0" dirty="0"/>
              <a:t>Conventional AE analysis often struggle  to differentiate between closely related damage mechanisms. 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integration of ML models will enhance the accuracy of AET’s differentiation of external impacts sources in steel pipe.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95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1F0C-8171-656A-1A9D-FADAF664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611" y="365125"/>
            <a:ext cx="5812344" cy="426727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Pencil Lead Break (PLB) Experiment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EFECD-6C35-CD28-8B82-C829CE983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210" y="1258614"/>
            <a:ext cx="3363133" cy="1526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714A7-B37F-15CC-4A45-3B42476B6A63}"/>
              </a:ext>
            </a:extLst>
          </p:cNvPr>
          <p:cNvSpPr txBox="1"/>
          <p:nvPr/>
        </p:nvSpPr>
        <p:spPr>
          <a:xfrm>
            <a:off x="5366794" y="2918172"/>
            <a:ext cx="30865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PLB test illustration (ASTM E 976 – 99)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11D68D-C74B-472C-DE27-ADFA8E2AC5D7}"/>
              </a:ext>
            </a:extLst>
          </p:cNvPr>
          <p:cNvGrpSpPr/>
          <p:nvPr/>
        </p:nvGrpSpPr>
        <p:grpSpPr>
          <a:xfrm>
            <a:off x="9073983" y="1344421"/>
            <a:ext cx="2208508" cy="1943083"/>
            <a:chOff x="5253919" y="4325154"/>
            <a:chExt cx="2200756" cy="154575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B9E6F1-CFDD-E89D-8AC3-2E7571387871}"/>
                </a:ext>
              </a:extLst>
            </p:cNvPr>
            <p:cNvGrpSpPr/>
            <p:nvPr/>
          </p:nvGrpSpPr>
          <p:grpSpPr>
            <a:xfrm>
              <a:off x="5253919" y="4325154"/>
              <a:ext cx="2200756" cy="1545757"/>
              <a:chOff x="5253919" y="4325154"/>
              <a:chExt cx="2200756" cy="154575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02BE192-0798-277B-062D-C93BD9AE38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3715" y="4325154"/>
                <a:ext cx="1816625" cy="122255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23A004-4C5A-3274-2866-842CA42A1100}"/>
                  </a:ext>
                </a:extLst>
              </p:cNvPr>
              <p:cNvSpPr txBox="1"/>
              <p:nvPr/>
            </p:nvSpPr>
            <p:spPr>
              <a:xfrm>
                <a:off x="5253919" y="5675038"/>
                <a:ext cx="2200756" cy="195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457200">
                  <a:defRPr/>
                </a:pPr>
                <a:r>
                  <a:rPr lang="en-GB" sz="1000" b="1" i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Guide Ring Dimension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2144B4-09D3-C0D4-A5E4-600924D76CB5}"/>
                </a:ext>
              </a:extLst>
            </p:cNvPr>
            <p:cNvSpPr txBox="1"/>
            <p:nvPr/>
          </p:nvSpPr>
          <p:spPr>
            <a:xfrm rot="10800000" flipV="1">
              <a:off x="5679260" y="5547704"/>
              <a:ext cx="144108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/>
              <a:r>
                <a:rPr lang="en-GB" sz="9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Ø 2 mm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E959E8E-5F41-FFD3-B6A1-F4C347E93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816" y="3987415"/>
            <a:ext cx="5341635" cy="19083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057B3-5C9C-D430-48AC-11F504EEE7BF}"/>
              </a:ext>
            </a:extLst>
          </p:cNvPr>
          <p:cNvSpPr txBox="1"/>
          <p:nvPr/>
        </p:nvSpPr>
        <p:spPr>
          <a:xfrm>
            <a:off x="6649629" y="5780367"/>
            <a:ext cx="26344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Pencil lead break experiment set-up</a:t>
            </a:r>
          </a:p>
        </p:txBody>
      </p:sp>
      <p:pic>
        <p:nvPicPr>
          <p:cNvPr id="16" name="Picture 15" descr="PTDF – Petroleum Technology Development Fund">
            <a:extLst>
              <a:ext uri="{FF2B5EF4-FFF2-40B4-BE49-F238E27FC236}">
                <a16:creationId xmlns:a16="http://schemas.microsoft.com/office/drawing/2014/main" id="{00C4AD28-935A-3A5B-DDF1-5C0BDA082F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81555" y="0"/>
            <a:ext cx="896962" cy="9392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0C0A4A5-E887-4866-0041-E4FAE09F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" y="73790"/>
            <a:ext cx="1958273" cy="8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6DE9C69-0BFF-C1D3-5183-B498D86DB365}"/>
              </a:ext>
            </a:extLst>
          </p:cNvPr>
          <p:cNvSpPr txBox="1"/>
          <p:nvPr/>
        </p:nvSpPr>
        <p:spPr>
          <a:xfrm>
            <a:off x="429501" y="1533050"/>
            <a:ext cx="435038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The PLB experiment aims to calibrate AE set-up.</a:t>
            </a:r>
          </a:p>
          <a:p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The test object is 100cm carbon steel pipe, 15cm internal diameter, 1cm thickness.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20 PLBs were broken at 25cm, 40cm &amp; 55cm distance  to the sensor.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The experiment was repeated on damped pipe.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Data sampled at 2.5M/s.</a:t>
            </a:r>
          </a:p>
          <a:p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endParaRPr lang="en-GB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2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382F-3455-7286-6D72-F04B3C02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434" y="365125"/>
            <a:ext cx="5615872" cy="435987"/>
          </a:xfrm>
        </p:spPr>
        <p:txBody>
          <a:bodyPr>
            <a:noAutofit/>
          </a:bodyPr>
          <a:lstStyle/>
          <a:p>
            <a:pPr algn="ct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Pencil Lead Break Results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BFEC9-2464-9F94-F4D4-F4022653D451}"/>
              </a:ext>
            </a:extLst>
          </p:cNvPr>
          <p:cNvSpPr txBox="1"/>
          <p:nvPr/>
        </p:nvSpPr>
        <p:spPr>
          <a:xfrm>
            <a:off x="564420" y="1378226"/>
            <a:ext cx="366771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Open-ended pipe exhibited higher Energy and peak amplitude across 3 source points.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pipe exhibited highest AE Energy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(0.0000019V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b="1" dirty="0">
              <a:solidFill>
                <a:srgbClr val="000000"/>
              </a:solidFill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pipe recorded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highest peak amplitude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0.0007Volts)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AE energy and amplitude decrease with longer distances due to wave attenuation.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number of rise decreases as the PLB source is farther away from sensor.</a:t>
            </a:r>
          </a:p>
        </p:txBody>
      </p:sp>
      <p:pic>
        <p:nvPicPr>
          <p:cNvPr id="5" name="Picture 4" descr="A graph of energy and source points&#10;&#10;Description automatically generated">
            <a:extLst>
              <a:ext uri="{FF2B5EF4-FFF2-40B4-BE49-F238E27FC236}">
                <a16:creationId xmlns:a16="http://schemas.microsoft.com/office/drawing/2014/main" id="{97985143-02E8-184A-F96A-C802D464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435" y="1339369"/>
            <a:ext cx="2938933" cy="2155314"/>
          </a:xfrm>
          <a:prstGeom prst="rect">
            <a:avLst/>
          </a:prstGeom>
        </p:spPr>
      </p:pic>
      <p:pic>
        <p:nvPicPr>
          <p:cNvPr id="6" name="Picture 5" descr="A graph with numbers and points&#10;&#10;Description automatically generated">
            <a:extLst>
              <a:ext uri="{FF2B5EF4-FFF2-40B4-BE49-F238E27FC236}">
                <a16:creationId xmlns:a16="http://schemas.microsoft.com/office/drawing/2014/main" id="{DAC7CD09-380E-170D-D4A2-AC9F7FA36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082" y="4515949"/>
            <a:ext cx="3299493" cy="1754182"/>
          </a:xfrm>
          <a:prstGeom prst="rect">
            <a:avLst/>
          </a:prstGeom>
        </p:spPr>
      </p:pic>
      <p:pic>
        <p:nvPicPr>
          <p:cNvPr id="7" name="Picture 6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083FF32C-DB33-DFCC-BE9B-B5689BA39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306" y="4417466"/>
            <a:ext cx="2814062" cy="1754181"/>
          </a:xfrm>
          <a:prstGeom prst="rect">
            <a:avLst/>
          </a:prstGeom>
        </p:spPr>
      </p:pic>
      <p:pic>
        <p:nvPicPr>
          <p:cNvPr id="14" name="Picture 13" descr="PTDF – Petroleum Technology Development Fund">
            <a:extLst>
              <a:ext uri="{FF2B5EF4-FFF2-40B4-BE49-F238E27FC236}">
                <a16:creationId xmlns:a16="http://schemas.microsoft.com/office/drawing/2014/main" id="{7270E5CE-724B-4B28-34C2-BC373186DE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32212" y="33048"/>
            <a:ext cx="959788" cy="9049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19CE73-5E72-AC72-FB12-E888C70991FF}"/>
              </a:ext>
            </a:extLst>
          </p:cNvPr>
          <p:cNvSpPr txBox="1"/>
          <p:nvPr/>
        </p:nvSpPr>
        <p:spPr>
          <a:xfrm>
            <a:off x="5148170" y="978762"/>
            <a:ext cx="2976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Time Domain Analysis</a:t>
            </a:r>
            <a:r>
              <a:rPr lang="en-GB" sz="1800" b="1" dirty="0"/>
              <a:t> </a:t>
            </a:r>
            <a:endParaRPr lang="en-GB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988D29-0942-58EE-CD68-33565788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" y="0"/>
            <a:ext cx="1958273" cy="9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graph of a sound wave&#10;&#10;Description automatically generated">
            <a:extLst>
              <a:ext uri="{FF2B5EF4-FFF2-40B4-BE49-F238E27FC236}">
                <a16:creationId xmlns:a16="http://schemas.microsoft.com/office/drawing/2014/main" id="{3260AD46-577E-0111-71BD-D70FA6B2B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2081" y="2876525"/>
            <a:ext cx="2897785" cy="1076073"/>
          </a:xfrm>
          <a:prstGeom prst="rect">
            <a:avLst/>
          </a:prstGeom>
        </p:spPr>
      </p:pic>
      <p:pic>
        <p:nvPicPr>
          <p:cNvPr id="23" name="Picture 22" descr="A graph of a signal&#10;&#10;Description automatically generated">
            <a:extLst>
              <a:ext uri="{FF2B5EF4-FFF2-40B4-BE49-F238E27FC236}">
                <a16:creationId xmlns:a16="http://schemas.microsoft.com/office/drawing/2014/main" id="{E8FC882B-98ED-4759-24FA-21409E744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1506" y="1509052"/>
            <a:ext cx="2938933" cy="10654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C446324-1B86-4546-0833-F0DCF069D03E}"/>
              </a:ext>
            </a:extLst>
          </p:cNvPr>
          <p:cNvSpPr txBox="1"/>
          <p:nvPr/>
        </p:nvSpPr>
        <p:spPr>
          <a:xfrm>
            <a:off x="5422292" y="2548381"/>
            <a:ext cx="21362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i="1" dirty="0">
                <a:solidFill>
                  <a:srgbClr val="000000"/>
                </a:solidFill>
                <a:latin typeface="Calibri" panose="020F0502020204030204"/>
              </a:rPr>
              <a:t>Raw time domain signal from open pipe</a:t>
            </a:r>
            <a:endParaRPr lang="en-GB" sz="900" b="1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3ED8DD-628F-5858-C87C-BAF61B398876}"/>
              </a:ext>
            </a:extLst>
          </p:cNvPr>
          <p:cNvSpPr txBox="1"/>
          <p:nvPr/>
        </p:nvSpPr>
        <p:spPr>
          <a:xfrm>
            <a:off x="5533007" y="3889730"/>
            <a:ext cx="22453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i="1" dirty="0">
                <a:solidFill>
                  <a:srgbClr val="000000"/>
                </a:solidFill>
                <a:latin typeface="Calibri" panose="020F0502020204030204"/>
              </a:rPr>
              <a:t>Raw time domain signal from damped pipe</a:t>
            </a:r>
            <a:endParaRPr lang="en-GB" sz="900" b="1" i="1" dirty="0"/>
          </a:p>
        </p:txBody>
      </p:sp>
    </p:spTree>
    <p:extLst>
      <p:ext uri="{BB962C8B-B14F-4D97-AF65-F5344CB8AC3E}">
        <p14:creationId xmlns:p14="http://schemas.microsoft.com/office/powerpoint/2010/main" val="377907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AF32-4759-C012-0E9C-B8411C00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397"/>
            <a:ext cx="10515600" cy="44980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dirty="0"/>
              <a:t>Time -frequency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B8C4A-9888-B51F-3EC7-348EA7EADE9B}"/>
              </a:ext>
            </a:extLst>
          </p:cNvPr>
          <p:cNvSpPr txBox="1"/>
          <p:nvPr/>
        </p:nvSpPr>
        <p:spPr>
          <a:xfrm>
            <a:off x="3463480" y="1151783"/>
            <a:ext cx="12545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Open Pipe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9970B-686A-D196-58B4-B1AC6B764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773" y="1459561"/>
            <a:ext cx="1790555" cy="1924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BA9EC-32F3-5A48-F355-72241FCE1F21}"/>
              </a:ext>
            </a:extLst>
          </p:cNvPr>
          <p:cNvSpPr txBox="1"/>
          <p:nvPr/>
        </p:nvSpPr>
        <p:spPr>
          <a:xfrm>
            <a:off x="5211059" y="1151784"/>
            <a:ext cx="1909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Damped Pipe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2DD03-A159-083D-E9EC-57D99FF3B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03" y="1459561"/>
            <a:ext cx="1663695" cy="1856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A11A51-1FFE-1817-AA83-6E1225C60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300" y="3541601"/>
            <a:ext cx="1793978" cy="1856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C60DDA-4CEF-D393-5FFE-0D88B6CA4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474" y="3541601"/>
            <a:ext cx="1842032" cy="18568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862758-74A8-A18E-1FD5-CB74EF12F386}"/>
              </a:ext>
            </a:extLst>
          </p:cNvPr>
          <p:cNvSpPr txBox="1"/>
          <p:nvPr/>
        </p:nvSpPr>
        <p:spPr>
          <a:xfrm>
            <a:off x="396859" y="825388"/>
            <a:ext cx="244103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Digital filtering is applied to frequencies below and above 100KHz. 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Both pipe set-ups recorded higher AE energy in Low pass Cut-off frequency (&lt; 100KHz).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Both set-ups recorded the highest AE energy at the 25cm source point.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Open pipe exhibited peak energy at 49 kHz and 2.46µs time at low pass 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Damped pipe recorded highest AE energy at   48KHz frequency and time 1.6µs. </a:t>
            </a:r>
            <a:endParaRPr lang="en-GB" sz="1000" dirty="0"/>
          </a:p>
        </p:txBody>
      </p:sp>
      <p:pic>
        <p:nvPicPr>
          <p:cNvPr id="13" name="Picture 12" descr="A graph of a spectrum&#10;&#10;Description automatically generated with medium confidence">
            <a:extLst>
              <a:ext uri="{FF2B5EF4-FFF2-40B4-BE49-F238E27FC236}">
                <a16:creationId xmlns:a16="http://schemas.microsoft.com/office/drawing/2014/main" id="{3E09140E-5C29-7FB2-7FD4-BEC5B5D2B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6205" y="1303302"/>
            <a:ext cx="2113680" cy="1856837"/>
          </a:xfrm>
          <a:prstGeom prst="rect">
            <a:avLst/>
          </a:prstGeom>
        </p:spPr>
      </p:pic>
      <p:pic>
        <p:nvPicPr>
          <p:cNvPr id="14" name="Picture 13" descr="A graph of a frequency&#10;&#10;Description automatically generated with medium confidence">
            <a:extLst>
              <a:ext uri="{FF2B5EF4-FFF2-40B4-BE49-F238E27FC236}">
                <a16:creationId xmlns:a16="http://schemas.microsoft.com/office/drawing/2014/main" id="{8EF230D6-B7F2-E570-AA60-A6D76C55E7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2892" y="1303302"/>
            <a:ext cx="2558174" cy="1856838"/>
          </a:xfrm>
          <a:prstGeom prst="rect">
            <a:avLst/>
          </a:prstGeom>
        </p:spPr>
      </p:pic>
      <p:pic>
        <p:nvPicPr>
          <p:cNvPr id="16" name="Picture 15" descr="A graph of a spectrum&#10;&#10;Description automatically generated with medium confidence">
            <a:extLst>
              <a:ext uri="{FF2B5EF4-FFF2-40B4-BE49-F238E27FC236}">
                <a16:creationId xmlns:a16="http://schemas.microsoft.com/office/drawing/2014/main" id="{15ABB226-C03D-FA59-CFBA-A5AC99ABEF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0608" y="3787718"/>
            <a:ext cx="2105426" cy="1752497"/>
          </a:xfrm>
          <a:prstGeom prst="rect">
            <a:avLst/>
          </a:prstGeom>
        </p:spPr>
      </p:pic>
      <p:pic>
        <p:nvPicPr>
          <p:cNvPr id="17" name="Picture 16" descr="A graph of a spectrum&#10;&#10;Description automatically generated">
            <a:extLst>
              <a:ext uri="{FF2B5EF4-FFF2-40B4-BE49-F238E27FC236}">
                <a16:creationId xmlns:a16="http://schemas.microsoft.com/office/drawing/2014/main" id="{2B5430D2-B733-CCE5-23AE-CB544999BB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036" y="3683379"/>
            <a:ext cx="2441031" cy="18568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C4206F-1827-1161-2EE0-340D1827F9D8}"/>
              </a:ext>
            </a:extLst>
          </p:cNvPr>
          <p:cNvSpPr txBox="1"/>
          <p:nvPr/>
        </p:nvSpPr>
        <p:spPr>
          <a:xfrm>
            <a:off x="8320216" y="5786457"/>
            <a:ext cx="31386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i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3D spectrograms for:</a:t>
            </a:r>
          </a:p>
          <a:p>
            <a:pPr algn="ctr"/>
            <a:r>
              <a:rPr lang="en-GB" sz="1000" b="1" i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(a)</a:t>
            </a:r>
            <a:r>
              <a:rPr lang="en-GB" sz="10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 low pass (b) high pass for open pipe</a:t>
            </a:r>
          </a:p>
          <a:p>
            <a:pPr algn="ctr"/>
            <a:r>
              <a:rPr lang="en-GB" sz="10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(c)  low pass  and (d) high pass for damped pipe 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67253-6A0D-3DAD-2ABE-398B80D9700D}"/>
              </a:ext>
            </a:extLst>
          </p:cNvPr>
          <p:cNvSpPr txBox="1"/>
          <p:nvPr/>
        </p:nvSpPr>
        <p:spPr>
          <a:xfrm>
            <a:off x="9986524" y="3707569"/>
            <a:ext cx="501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d)</a:t>
            </a:r>
            <a:r>
              <a:rPr lang="en-GB" sz="1800" dirty="0"/>
              <a:t> 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55CAAA-364C-F05E-98F0-CEE6F95C0D3C}"/>
              </a:ext>
            </a:extLst>
          </p:cNvPr>
          <p:cNvSpPr txBox="1"/>
          <p:nvPr/>
        </p:nvSpPr>
        <p:spPr>
          <a:xfrm>
            <a:off x="7160826" y="3764087"/>
            <a:ext cx="501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c)</a:t>
            </a:r>
            <a:r>
              <a:rPr lang="en-GB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697B3B-50CC-8A0D-71AD-A0AFFCB77B1D}"/>
              </a:ext>
            </a:extLst>
          </p:cNvPr>
          <p:cNvSpPr txBox="1"/>
          <p:nvPr/>
        </p:nvSpPr>
        <p:spPr>
          <a:xfrm>
            <a:off x="7232164" y="1319919"/>
            <a:ext cx="501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a)</a:t>
            </a:r>
            <a:r>
              <a:rPr lang="en-GB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35AEE6-8B79-7723-2B21-AA981D8DE36A}"/>
              </a:ext>
            </a:extLst>
          </p:cNvPr>
          <p:cNvSpPr txBox="1"/>
          <p:nvPr/>
        </p:nvSpPr>
        <p:spPr>
          <a:xfrm>
            <a:off x="9955106" y="1353452"/>
            <a:ext cx="501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b)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365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ECDBA2-F76C-FB25-5FD4-76E6CD590D74}"/>
              </a:ext>
            </a:extLst>
          </p:cNvPr>
          <p:cNvSpPr txBox="1"/>
          <p:nvPr/>
        </p:nvSpPr>
        <p:spPr>
          <a:xfrm>
            <a:off x="4339166" y="485534"/>
            <a:ext cx="3908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Drop ball Experiment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A blue text in a white oval&#10;&#10;Description automatically generated">
            <a:extLst>
              <a:ext uri="{FF2B5EF4-FFF2-40B4-BE49-F238E27FC236}">
                <a16:creationId xmlns:a16="http://schemas.microsoft.com/office/drawing/2014/main" id="{79559A98-6AC9-1CC6-C249-B54BD380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" y="0"/>
            <a:ext cx="1958273" cy="9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TDF – Petroleum Technology Development Fund">
            <a:extLst>
              <a:ext uri="{FF2B5EF4-FFF2-40B4-BE49-F238E27FC236}">
                <a16:creationId xmlns:a16="http://schemas.microsoft.com/office/drawing/2014/main" id="{486AA59E-7A8D-A2EA-C4DD-EE833CB865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199043" y="33048"/>
            <a:ext cx="992957" cy="9362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A pipe with a tube on it&#10;&#10;Description automatically generated">
            <a:extLst>
              <a:ext uri="{FF2B5EF4-FFF2-40B4-BE49-F238E27FC236}">
                <a16:creationId xmlns:a16="http://schemas.microsoft.com/office/drawing/2014/main" id="{8E88EE97-32F8-4686-8387-58F42D8DA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29" y="1181255"/>
            <a:ext cx="6396085" cy="2693161"/>
          </a:xfrm>
          <a:prstGeom prst="rect">
            <a:avLst/>
          </a:prstGeom>
          <a:noFill/>
        </p:spPr>
      </p:pic>
      <p:pic>
        <p:nvPicPr>
          <p:cNvPr id="14" name="Picture 13" descr="Diagram of a diagram of a pipe&#10;&#10;Description automatically generated">
            <a:extLst>
              <a:ext uri="{FF2B5EF4-FFF2-40B4-BE49-F238E27FC236}">
                <a16:creationId xmlns:a16="http://schemas.microsoft.com/office/drawing/2014/main" id="{50AA9858-5C29-0F26-06C5-F6F657E16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396" y="4248319"/>
            <a:ext cx="5587139" cy="19582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AF0419-D379-9E15-CCBD-8084EF668B32}"/>
              </a:ext>
            </a:extLst>
          </p:cNvPr>
          <p:cNvSpPr txBox="1"/>
          <p:nvPr/>
        </p:nvSpPr>
        <p:spPr>
          <a:xfrm>
            <a:off x="5596610" y="6108929"/>
            <a:ext cx="4406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GB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Schematic representation of Drop ball impact experimental set-up</a:t>
            </a:r>
            <a:r>
              <a:rPr kumimoji="0" lang="en-GB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CE6418-229A-9076-6631-0C2FF1B3F5D2}"/>
              </a:ext>
            </a:extLst>
          </p:cNvPr>
          <p:cNvSpPr txBox="1"/>
          <p:nvPr/>
        </p:nvSpPr>
        <p:spPr>
          <a:xfrm>
            <a:off x="430712" y="1422901"/>
            <a:ext cx="37953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0" i="0" baseline="0" dirty="0"/>
              <a:t>9g and 17g steel balls dropped from 20cm and 30cm heights.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AE source points are located at 25cm, 40cm, and 55cm source to sensor distances.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baseline="0" dirty="0"/>
              <a:t>The experiment consists of 12 variables of 100 tests each (1200 tests)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FFT, STFT were performed on the AE wave signals.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baseline="0" dirty="0"/>
              <a:t>The extracted time </a:t>
            </a:r>
            <a:r>
              <a:rPr lang="en-GB" sz="1600" dirty="0"/>
              <a:t>series features (</a:t>
            </a:r>
            <a:r>
              <a:rPr lang="en-GB" sz="1600" b="0" i="0" baseline="0" dirty="0"/>
              <a:t>AE energy, peak amplitude, and rise time) were used  to train supervised ML models.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2539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BA64-3CB1-3D03-A7B3-C10D246A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605" y="365126"/>
            <a:ext cx="5980014" cy="39552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Drop Ball Results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206E4-9EFB-A62C-5212-3F7AED6D5741}"/>
              </a:ext>
            </a:extLst>
          </p:cNvPr>
          <p:cNvSpPr txBox="1"/>
          <p:nvPr/>
        </p:nvSpPr>
        <p:spPr>
          <a:xfrm>
            <a:off x="213180" y="1529395"/>
            <a:ext cx="3861924" cy="3214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Steel ball impacts produced distinct burst-type AE signatures.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highest AE energy and peak amplitude are recorded at 25cm source points.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AE energy and peak amplitude decreases with further distance.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Rise time exhibits linear increase with propagation distance</a:t>
            </a:r>
          </a:p>
        </p:txBody>
      </p:sp>
      <p:pic>
        <p:nvPicPr>
          <p:cNvPr id="7" name="Picture 6" descr="A blue graph with white text&#10;&#10;Description automatically generated">
            <a:extLst>
              <a:ext uri="{FF2B5EF4-FFF2-40B4-BE49-F238E27FC236}">
                <a16:creationId xmlns:a16="http://schemas.microsoft.com/office/drawing/2014/main" id="{EA339952-F6F7-D4A4-C43F-4703FFA6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754" b="-3"/>
          <a:stretch/>
        </p:blipFill>
        <p:spPr>
          <a:xfrm>
            <a:off x="5051636" y="1124762"/>
            <a:ext cx="1716810" cy="1561877"/>
          </a:xfrm>
          <a:prstGeom prst="rect">
            <a:avLst/>
          </a:prstGeom>
        </p:spPr>
      </p:pic>
      <p:pic>
        <p:nvPicPr>
          <p:cNvPr id="8" name="Picture 7" descr="A graph of a frequency&#10;&#10;Description automatically generated">
            <a:extLst>
              <a:ext uri="{FF2B5EF4-FFF2-40B4-BE49-F238E27FC236}">
                <a16:creationId xmlns:a16="http://schemas.microsoft.com/office/drawing/2014/main" id="{9F825E00-3E80-DCC3-D5CF-07E90A0138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66" r="8186" b="-6"/>
          <a:stretch/>
        </p:blipFill>
        <p:spPr>
          <a:xfrm>
            <a:off x="7363525" y="1124761"/>
            <a:ext cx="1384550" cy="1561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9ED6AD-596D-CCE4-BF16-3646D47E53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783" r="-3" b="-3"/>
          <a:stretch/>
        </p:blipFill>
        <p:spPr>
          <a:xfrm>
            <a:off x="5051635" y="3555304"/>
            <a:ext cx="3243953" cy="1868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EFA78-2383-7428-C284-27CA5D59BD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511" r="3" b="10876"/>
          <a:stretch/>
        </p:blipFill>
        <p:spPr>
          <a:xfrm>
            <a:off x="8880049" y="3555304"/>
            <a:ext cx="2677213" cy="1751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BFA9BD-6498-A67E-9DC5-2A41565AEA1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852" r="5570" b="-3"/>
          <a:stretch/>
        </p:blipFill>
        <p:spPr>
          <a:xfrm>
            <a:off x="9483365" y="946768"/>
            <a:ext cx="2152418" cy="2061139"/>
          </a:xfrm>
          <a:prstGeom prst="rect">
            <a:avLst/>
          </a:prstGeom>
        </p:spPr>
      </p:pic>
      <p:pic>
        <p:nvPicPr>
          <p:cNvPr id="12" name="Picture 4" descr="PTDF – Petroleum Technology Development Fund">
            <a:extLst>
              <a:ext uri="{FF2B5EF4-FFF2-40B4-BE49-F238E27FC236}">
                <a16:creationId xmlns:a16="http://schemas.microsoft.com/office/drawing/2014/main" id="{06C9D213-D2B5-2574-CDAF-F77915ED88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964708" y="3553"/>
            <a:ext cx="1227292" cy="9380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" descr="A blue text in a white oval&#10;&#10;Description automatically generated">
            <a:extLst>
              <a:ext uri="{FF2B5EF4-FFF2-40B4-BE49-F238E27FC236}">
                <a16:creationId xmlns:a16="http://schemas.microsoft.com/office/drawing/2014/main" id="{EC6F08B2-FAA1-1994-3C39-98D17D21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8273" cy="9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2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F9AB-4D5A-EFA4-B408-8036D75C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232" y="365125"/>
            <a:ext cx="5704885" cy="492631"/>
          </a:xfrm>
        </p:spPr>
        <p:txBody>
          <a:bodyPr/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Effect of Ball mass and drop heights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6EBE9-FD86-45DE-56DE-E97DF3E76E39}"/>
              </a:ext>
            </a:extLst>
          </p:cNvPr>
          <p:cNvSpPr txBox="1"/>
          <p:nvPr/>
        </p:nvSpPr>
        <p:spPr>
          <a:xfrm>
            <a:off x="637248" y="1473523"/>
            <a:ext cx="4460734" cy="36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highest AE energy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1.98986 x 10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-5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was recorded from the impact energy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(0.017658J)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 9g ball from 20cm height at 25cm source point.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 the impact scenario recorded highest AE energy at the closest distance (25cm) to the sensor.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Impact energy exhibits direct proportionality to both mass variation (9g to 17g).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Similar trend was recorded with increase in drop heights at all  sensor distances.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F08E1-4920-BF0E-6DF9-595C9800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010" y="3843717"/>
            <a:ext cx="4021306" cy="217804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3067D7-97F5-8967-7E74-B2D904BAE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93132"/>
              </p:ext>
            </p:extLst>
          </p:nvPr>
        </p:nvGraphicFramePr>
        <p:xfrm>
          <a:off x="6038605" y="1448848"/>
          <a:ext cx="4449291" cy="1925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284">
                  <a:extLst>
                    <a:ext uri="{9D8B030D-6E8A-4147-A177-3AD203B41FA5}">
                      <a16:colId xmlns:a16="http://schemas.microsoft.com/office/drawing/2014/main" val="2489477045"/>
                    </a:ext>
                  </a:extLst>
                </a:gridCol>
                <a:gridCol w="654859">
                  <a:extLst>
                    <a:ext uri="{9D8B030D-6E8A-4147-A177-3AD203B41FA5}">
                      <a16:colId xmlns:a16="http://schemas.microsoft.com/office/drawing/2014/main" val="133148899"/>
                    </a:ext>
                  </a:extLst>
                </a:gridCol>
                <a:gridCol w="763920">
                  <a:extLst>
                    <a:ext uri="{9D8B030D-6E8A-4147-A177-3AD203B41FA5}">
                      <a16:colId xmlns:a16="http://schemas.microsoft.com/office/drawing/2014/main" val="2512189972"/>
                    </a:ext>
                  </a:extLst>
                </a:gridCol>
                <a:gridCol w="764907">
                  <a:extLst>
                    <a:ext uri="{9D8B030D-6E8A-4147-A177-3AD203B41FA5}">
                      <a16:colId xmlns:a16="http://schemas.microsoft.com/office/drawing/2014/main" val="3619422313"/>
                    </a:ext>
                  </a:extLst>
                </a:gridCol>
                <a:gridCol w="764414">
                  <a:extLst>
                    <a:ext uri="{9D8B030D-6E8A-4147-A177-3AD203B41FA5}">
                      <a16:colId xmlns:a16="http://schemas.microsoft.com/office/drawing/2014/main" val="2901720356"/>
                    </a:ext>
                  </a:extLst>
                </a:gridCol>
                <a:gridCol w="764907">
                  <a:extLst>
                    <a:ext uri="{9D8B030D-6E8A-4147-A177-3AD203B41FA5}">
                      <a16:colId xmlns:a16="http://schemas.microsoft.com/office/drawing/2014/main" val="3624205368"/>
                    </a:ext>
                  </a:extLst>
                </a:gridCol>
              </a:tblGrid>
              <a:tr h="111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Ball Mass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(g)</a:t>
                      </a:r>
                      <a:endParaRPr lang="en-GB" sz="9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Drop height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(cm)</a:t>
                      </a:r>
                      <a:endParaRPr lang="en-GB" sz="9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Impact Energy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(Joules)</a:t>
                      </a:r>
                      <a:endParaRPr lang="en-GB" sz="9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Measured Energy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(V2s)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25cm</a:t>
                      </a:r>
                      <a:endParaRPr lang="en-GB" sz="9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Measured Energy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(V2s)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40cm</a:t>
                      </a:r>
                      <a:endParaRPr lang="en-GB" sz="9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Measured Energy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(V2s)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effectLst/>
                        </a:rPr>
                        <a:t>55cm</a:t>
                      </a:r>
                      <a:endParaRPr lang="en-GB" sz="9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108912"/>
                  </a:ext>
                </a:extLst>
              </a:tr>
              <a:tr h="20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</a:rPr>
                        <a:t>9</a:t>
                      </a:r>
                      <a:endParaRPr lang="en-GB" sz="9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</a:rPr>
                        <a:t>20</a:t>
                      </a:r>
                      <a:endParaRPr lang="en-GB" sz="9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</a:rPr>
                        <a:t>0.017658</a:t>
                      </a:r>
                      <a:endParaRPr lang="en-GB" sz="9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</a:rPr>
                        <a:t>1.98986E-05</a:t>
                      </a:r>
                      <a:endParaRPr lang="en-GB" sz="9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</a:rPr>
                        <a:t>1.38265E-05</a:t>
                      </a:r>
                      <a:endParaRPr lang="en-GB" sz="9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</a:rPr>
                        <a:t>1.30295E-05</a:t>
                      </a:r>
                      <a:endParaRPr lang="en-GB" sz="9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185307"/>
                  </a:ext>
                </a:extLst>
              </a:tr>
              <a:tr h="20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</a:rPr>
                        <a:t>9</a:t>
                      </a:r>
                      <a:endParaRPr lang="en-GB" sz="9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</a:rPr>
                        <a:t>30</a:t>
                      </a:r>
                      <a:endParaRPr lang="en-GB" sz="9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</a:rPr>
                        <a:t>0.026487</a:t>
                      </a:r>
                      <a:endParaRPr lang="en-GB" sz="9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</a:rPr>
                        <a:t>1.51707E-05</a:t>
                      </a:r>
                      <a:endParaRPr lang="en-GB" sz="9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</a:rPr>
                        <a:t>1.28698E-05</a:t>
                      </a:r>
                      <a:endParaRPr lang="en-GB" sz="9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</a:rPr>
                        <a:t>1.00552E-05</a:t>
                      </a:r>
                      <a:endParaRPr lang="en-GB" sz="9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2422291"/>
                  </a:ext>
                </a:extLst>
              </a:tr>
              <a:tr h="20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</a:rPr>
                        <a:t>17</a:t>
                      </a:r>
                      <a:endParaRPr lang="en-GB" sz="9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</a:rPr>
                        <a:t>20</a:t>
                      </a:r>
                      <a:endParaRPr lang="en-GB" sz="9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</a:rPr>
                        <a:t>0.033354</a:t>
                      </a:r>
                      <a:endParaRPr lang="en-GB" sz="9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</a:rPr>
                        <a:t>1.71538E-05</a:t>
                      </a:r>
                      <a:endParaRPr lang="en-GB" sz="9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</a:rPr>
                        <a:t>1.53241E-05</a:t>
                      </a:r>
                      <a:endParaRPr lang="en-GB" sz="9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</a:rPr>
                        <a:t>1.49961E-05</a:t>
                      </a:r>
                      <a:endParaRPr lang="en-GB" sz="9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8020769"/>
                  </a:ext>
                </a:extLst>
              </a:tr>
              <a:tr h="20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</a:rPr>
                        <a:t>17</a:t>
                      </a:r>
                      <a:endParaRPr lang="en-GB" sz="9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</a:rPr>
                        <a:t>30</a:t>
                      </a:r>
                      <a:endParaRPr lang="en-GB" sz="9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</a:rPr>
                        <a:t>0.050031</a:t>
                      </a:r>
                      <a:endParaRPr lang="en-GB" sz="9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</a:rPr>
                        <a:t>1.76061E-05</a:t>
                      </a:r>
                      <a:endParaRPr lang="en-GB" sz="9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</a:rPr>
                        <a:t>1.28698E-05</a:t>
                      </a:r>
                      <a:endParaRPr lang="en-GB" sz="9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</a:rPr>
                        <a:t>1.17108E-05</a:t>
                      </a:r>
                      <a:endParaRPr lang="en-GB" sz="9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932874"/>
                  </a:ext>
                </a:extLst>
              </a:tr>
            </a:tbl>
          </a:graphicData>
        </a:graphic>
      </p:graphicFrame>
      <p:pic>
        <p:nvPicPr>
          <p:cNvPr id="8" name="Picture 4" descr="PTDF – Petroleum Technology Development Fund">
            <a:extLst>
              <a:ext uri="{FF2B5EF4-FFF2-40B4-BE49-F238E27FC236}">
                <a16:creationId xmlns:a16="http://schemas.microsoft.com/office/drawing/2014/main" id="{AC8E251F-9250-5017-CF3B-89CA788516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64708" y="3553"/>
            <a:ext cx="1227292" cy="9380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A blue text in a white oval&#10;&#10;Description automatically generated">
            <a:extLst>
              <a:ext uri="{FF2B5EF4-FFF2-40B4-BE49-F238E27FC236}">
                <a16:creationId xmlns:a16="http://schemas.microsoft.com/office/drawing/2014/main" id="{5FF00C51-E86B-0484-917A-DB95512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8273" cy="9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450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1389</Words>
  <Application>Microsoft Office PowerPoint</Application>
  <PresentationFormat>Widescreen</PresentationFormat>
  <Paragraphs>265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Times New Roman</vt:lpstr>
      <vt:lpstr>Verdana</vt:lpstr>
      <vt:lpstr>Office Theme</vt:lpstr>
      <vt:lpstr>Machine Learning-Enhanced Acoustic Emission Technique for Impact Source Identification and Differentiation in Steel Pipes</vt:lpstr>
      <vt:lpstr>Introduction</vt:lpstr>
      <vt:lpstr>Background</vt:lpstr>
      <vt:lpstr>Pencil Lead Break (PLB) Experiment</vt:lpstr>
      <vt:lpstr>Pencil Lead Break Results</vt:lpstr>
      <vt:lpstr>Time -frequency Analysis</vt:lpstr>
      <vt:lpstr>PowerPoint Presentation</vt:lpstr>
      <vt:lpstr>Drop Ball Results</vt:lpstr>
      <vt:lpstr>Effect of Ball mass and drop heights</vt:lpstr>
      <vt:lpstr>Effect of Sensor Distance</vt:lpstr>
      <vt:lpstr>Machine learning classification</vt:lpstr>
      <vt:lpstr>Conclusion</vt:lpstr>
      <vt:lpstr>Acknowledgements / Thank You /  Questions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OLUSEYI FATUKASI (2230717)</dc:creator>
  <cp:lastModifiedBy>Leah Morrison (lib)</cp:lastModifiedBy>
  <cp:revision>2</cp:revision>
  <dcterms:created xsi:type="dcterms:W3CDTF">2024-11-18T10:56:19Z</dcterms:created>
  <dcterms:modified xsi:type="dcterms:W3CDTF">2024-11-21T15:58:15Z</dcterms:modified>
</cp:coreProperties>
</file>