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4"/>
  </p:notesMasterIdLst>
  <p:sldIdLst>
    <p:sldId id="273" r:id="rId5"/>
    <p:sldId id="274" r:id="rId6"/>
    <p:sldId id="270" r:id="rId7"/>
    <p:sldId id="269" r:id="rId8"/>
    <p:sldId id="256" r:id="rId9"/>
    <p:sldId id="261" r:id="rId10"/>
    <p:sldId id="276" r:id="rId11"/>
    <p:sldId id="275" r:id="rId12"/>
    <p:sldId id="277" r:id="rId1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ares, Miriam [mhares]" initials="HM[" lastIdx="1" clrIdx="0">
    <p:extLst>
      <p:ext uri="{19B8F6BF-5375-455C-9EA6-DF929625EA0E}">
        <p15:presenceInfo xmlns:p15="http://schemas.microsoft.com/office/powerpoint/2012/main" userId="S-1-5-21-137024685-2204166116-4157399963-45236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496F"/>
    <a:srgbClr val="1241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4" autoAdjust="0"/>
    <p:restoredTop sz="94660"/>
  </p:normalViewPr>
  <p:slideViewPr>
    <p:cSldViewPr snapToGrid="0">
      <p:cViewPr varScale="1">
        <p:scale>
          <a:sx n="36" d="100"/>
          <a:sy n="36" d="100"/>
        </p:scale>
        <p:origin x="203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25F73-72F2-44A4-BF10-9A69998FDB8C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8865FC-263D-4F22-8273-D7004AD68A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92555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8380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219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3359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473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7089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56713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3679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7748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411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54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630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97AAA5-EB53-461F-A3C4-FFAED08DFDFB}" type="datetimeFigureOut">
              <a:rPr lang="en-GB" smtClean="0"/>
              <a:t>16/01/2025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B40B94-AC6A-4BB5-A480-5F3C2240E92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3948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50317F8-F255-4238-A1E7-E0ACE2F79623}"/>
              </a:ext>
            </a:extLst>
          </p:cNvPr>
          <p:cNvSpPr/>
          <p:nvPr/>
        </p:nvSpPr>
        <p:spPr>
          <a:xfrm>
            <a:off x="47625" y="180974"/>
            <a:ext cx="6757914" cy="5499389"/>
          </a:xfrm>
          <a:prstGeom prst="roundRect">
            <a:avLst>
              <a:gd name="adj" fmla="val 2238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 dirty="0"/>
          </a:p>
        </p:txBody>
      </p:sp>
      <p:sp>
        <p:nvSpPr>
          <p:cNvPr id="6" name="Callout: Down Arrow 5">
            <a:extLst>
              <a:ext uri="{FF2B5EF4-FFF2-40B4-BE49-F238E27FC236}">
                <a16:creationId xmlns:a16="http://schemas.microsoft.com/office/drawing/2014/main" id="{76F1ED56-5914-4A7E-99AA-8E928142E568}"/>
              </a:ext>
            </a:extLst>
          </p:cNvPr>
          <p:cNvSpPr/>
          <p:nvPr/>
        </p:nvSpPr>
        <p:spPr>
          <a:xfrm>
            <a:off x="156970" y="290713"/>
            <a:ext cx="2066566" cy="421605"/>
          </a:xfrm>
          <a:prstGeom prst="downArrowCallout">
            <a:avLst/>
          </a:prstGeom>
          <a:solidFill>
            <a:srgbClr val="9B9BFF"/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Farm 1</a:t>
            </a:r>
          </a:p>
        </p:txBody>
      </p:sp>
      <p:sp>
        <p:nvSpPr>
          <p:cNvPr id="7" name="Callout: Down Arrow 6">
            <a:extLst>
              <a:ext uri="{FF2B5EF4-FFF2-40B4-BE49-F238E27FC236}">
                <a16:creationId xmlns:a16="http://schemas.microsoft.com/office/drawing/2014/main" id="{72133A48-04DB-4B2A-9EEF-52AB551A0058}"/>
              </a:ext>
            </a:extLst>
          </p:cNvPr>
          <p:cNvSpPr/>
          <p:nvPr/>
        </p:nvSpPr>
        <p:spPr>
          <a:xfrm>
            <a:off x="2394911" y="290713"/>
            <a:ext cx="2066566" cy="421605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Farm 2</a:t>
            </a:r>
          </a:p>
        </p:txBody>
      </p:sp>
      <p:sp>
        <p:nvSpPr>
          <p:cNvPr id="8" name="Callout: Down Arrow 7">
            <a:extLst>
              <a:ext uri="{FF2B5EF4-FFF2-40B4-BE49-F238E27FC236}">
                <a16:creationId xmlns:a16="http://schemas.microsoft.com/office/drawing/2014/main" id="{6AFF9944-2759-48EE-8FC1-B761E96A41FD}"/>
              </a:ext>
            </a:extLst>
          </p:cNvPr>
          <p:cNvSpPr/>
          <p:nvPr/>
        </p:nvSpPr>
        <p:spPr>
          <a:xfrm>
            <a:off x="4632852" y="290713"/>
            <a:ext cx="2066566" cy="421605"/>
          </a:xfrm>
          <a:prstGeom prst="downArrowCallou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Farm 3</a:t>
            </a:r>
          </a:p>
        </p:txBody>
      </p:sp>
      <p:sp>
        <p:nvSpPr>
          <p:cNvPr id="9" name="Callout: Down Arrow 8">
            <a:extLst>
              <a:ext uri="{FF2B5EF4-FFF2-40B4-BE49-F238E27FC236}">
                <a16:creationId xmlns:a16="http://schemas.microsoft.com/office/drawing/2014/main" id="{C491DD54-A5ED-4DBB-8585-38151D30ABC1}"/>
              </a:ext>
            </a:extLst>
          </p:cNvPr>
          <p:cNvSpPr/>
          <p:nvPr/>
        </p:nvSpPr>
        <p:spPr>
          <a:xfrm>
            <a:off x="2394911" y="723937"/>
            <a:ext cx="2066566" cy="421605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Calves enrolled (n=247)</a:t>
            </a:r>
          </a:p>
        </p:txBody>
      </p:sp>
      <p:sp>
        <p:nvSpPr>
          <p:cNvPr id="10" name="Callout: Down Arrow 9">
            <a:extLst>
              <a:ext uri="{FF2B5EF4-FFF2-40B4-BE49-F238E27FC236}">
                <a16:creationId xmlns:a16="http://schemas.microsoft.com/office/drawing/2014/main" id="{720587FD-8844-48DC-B8E0-E1B416545DB8}"/>
              </a:ext>
            </a:extLst>
          </p:cNvPr>
          <p:cNvSpPr/>
          <p:nvPr/>
        </p:nvSpPr>
        <p:spPr>
          <a:xfrm>
            <a:off x="156970" y="723937"/>
            <a:ext cx="2066566" cy="421605"/>
          </a:xfrm>
          <a:prstGeom prst="downArrowCallout">
            <a:avLst/>
          </a:prstGeom>
          <a:solidFill>
            <a:srgbClr val="9B9BFF"/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Calves enrolled (n=25)</a:t>
            </a:r>
          </a:p>
        </p:txBody>
      </p:sp>
      <p:sp>
        <p:nvSpPr>
          <p:cNvPr id="11" name="Callout: Down Arrow 10">
            <a:extLst>
              <a:ext uri="{FF2B5EF4-FFF2-40B4-BE49-F238E27FC236}">
                <a16:creationId xmlns:a16="http://schemas.microsoft.com/office/drawing/2014/main" id="{67281EE4-AF56-458A-AA81-A26D5DBE1EB1}"/>
              </a:ext>
            </a:extLst>
          </p:cNvPr>
          <p:cNvSpPr/>
          <p:nvPr/>
        </p:nvSpPr>
        <p:spPr>
          <a:xfrm>
            <a:off x="4632850" y="723937"/>
            <a:ext cx="2066566" cy="421605"/>
          </a:xfrm>
          <a:prstGeom prst="downArrowCallou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Calves enrolled (n=74)</a:t>
            </a:r>
          </a:p>
        </p:txBody>
      </p:sp>
      <p:sp>
        <p:nvSpPr>
          <p:cNvPr id="12" name="Callout: Down Arrow 11">
            <a:extLst>
              <a:ext uri="{FF2B5EF4-FFF2-40B4-BE49-F238E27FC236}">
                <a16:creationId xmlns:a16="http://schemas.microsoft.com/office/drawing/2014/main" id="{9BA8A2BB-5EFC-4776-BE06-A809D10F6CB9}"/>
              </a:ext>
            </a:extLst>
          </p:cNvPr>
          <p:cNvSpPr/>
          <p:nvPr/>
        </p:nvSpPr>
        <p:spPr>
          <a:xfrm>
            <a:off x="156970" y="3087528"/>
            <a:ext cx="3207862" cy="421605"/>
          </a:xfrm>
          <a:prstGeom prst="downArrowCallout">
            <a:avLst/>
          </a:prstGeom>
          <a:solidFill>
            <a:srgbClr val="124163">
              <a:lumMod val="40000"/>
              <a:lumOff val="60000"/>
            </a:srgb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Total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Cp</a:t>
            </a:r>
            <a:r>
              <a:rPr kumimoji="0" lang="en-GB" sz="1200" b="1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+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 group (n=32)</a:t>
            </a:r>
          </a:p>
        </p:txBody>
      </p:sp>
      <p:sp>
        <p:nvSpPr>
          <p:cNvPr id="13" name="Callout: Down Arrow 12">
            <a:extLst>
              <a:ext uri="{FF2B5EF4-FFF2-40B4-BE49-F238E27FC236}">
                <a16:creationId xmlns:a16="http://schemas.microsoft.com/office/drawing/2014/main" id="{A53D5941-D170-4A28-8DF4-F88D012CD152}"/>
              </a:ext>
            </a:extLst>
          </p:cNvPr>
          <p:cNvSpPr/>
          <p:nvPr/>
        </p:nvSpPr>
        <p:spPr>
          <a:xfrm>
            <a:off x="3488679" y="3087528"/>
            <a:ext cx="3207862" cy="421605"/>
          </a:xfrm>
          <a:prstGeom prst="downArrowCallout">
            <a:avLst/>
          </a:prstGeom>
          <a:solidFill>
            <a:srgbClr val="124163">
              <a:lumMod val="40000"/>
              <a:lumOff val="60000"/>
            </a:srgb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Total 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H group (n=33)</a:t>
            </a:r>
          </a:p>
        </p:txBody>
      </p:sp>
      <p:sp>
        <p:nvSpPr>
          <p:cNvPr id="14" name="Callout: Down Arrow 13">
            <a:extLst>
              <a:ext uri="{FF2B5EF4-FFF2-40B4-BE49-F238E27FC236}">
                <a16:creationId xmlns:a16="http://schemas.microsoft.com/office/drawing/2014/main" id="{D3F96859-D6A7-43B6-BE14-F5FF87F052DC}"/>
              </a:ext>
            </a:extLst>
          </p:cNvPr>
          <p:cNvSpPr/>
          <p:nvPr/>
        </p:nvSpPr>
        <p:spPr>
          <a:xfrm>
            <a:off x="156970" y="2223279"/>
            <a:ext cx="2066566" cy="421605"/>
          </a:xfrm>
          <a:prstGeom prst="downArrowCallout">
            <a:avLst/>
          </a:prstGeom>
          <a:solidFill>
            <a:srgbClr val="9B9BFF"/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</a:t>
            </a:r>
            <a:r>
              <a:rPr lang="en-GB" sz="1200" b="1" i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p</a:t>
            </a:r>
            <a:r>
              <a:rPr lang="en-GB" sz="1200" b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+ group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 (n=1) </a:t>
            </a:r>
          </a:p>
        </p:txBody>
      </p:sp>
      <p:sp>
        <p:nvSpPr>
          <p:cNvPr id="15" name="Callout: Down Arrow 14">
            <a:extLst>
              <a:ext uri="{FF2B5EF4-FFF2-40B4-BE49-F238E27FC236}">
                <a16:creationId xmlns:a16="http://schemas.microsoft.com/office/drawing/2014/main" id="{6638D1B9-FDC2-4BE1-9FDC-F4C8FD0D2BA4}"/>
              </a:ext>
            </a:extLst>
          </p:cNvPr>
          <p:cNvSpPr/>
          <p:nvPr/>
        </p:nvSpPr>
        <p:spPr>
          <a:xfrm>
            <a:off x="2394910" y="2223279"/>
            <a:ext cx="2066566" cy="421605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</a:t>
            </a:r>
            <a:r>
              <a:rPr lang="en-GB" sz="1200" b="1" i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p</a:t>
            </a:r>
            <a:r>
              <a:rPr lang="en-GB" sz="1200" b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+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 group (n=22) </a:t>
            </a:r>
          </a:p>
        </p:txBody>
      </p:sp>
      <p:sp>
        <p:nvSpPr>
          <p:cNvPr id="16" name="Callout: Down Arrow 15">
            <a:extLst>
              <a:ext uri="{FF2B5EF4-FFF2-40B4-BE49-F238E27FC236}">
                <a16:creationId xmlns:a16="http://schemas.microsoft.com/office/drawing/2014/main" id="{0B6A8BFA-854B-489F-BC03-03A500D5A432}"/>
              </a:ext>
            </a:extLst>
          </p:cNvPr>
          <p:cNvSpPr/>
          <p:nvPr/>
        </p:nvSpPr>
        <p:spPr>
          <a:xfrm>
            <a:off x="4632850" y="2223279"/>
            <a:ext cx="2066566" cy="421605"/>
          </a:xfrm>
          <a:prstGeom prst="downArrowCallou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</a:t>
            </a:r>
            <a:r>
              <a:rPr lang="en-GB" sz="1200" b="1" i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p</a:t>
            </a:r>
            <a:r>
              <a:rPr lang="en-GB" sz="1200" b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+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 group (n=9)</a:t>
            </a:r>
          </a:p>
        </p:txBody>
      </p:sp>
      <p:sp>
        <p:nvSpPr>
          <p:cNvPr id="17" name="Callout: Down Arrow 16">
            <a:extLst>
              <a:ext uri="{FF2B5EF4-FFF2-40B4-BE49-F238E27FC236}">
                <a16:creationId xmlns:a16="http://schemas.microsoft.com/office/drawing/2014/main" id="{4A5E7BBD-E55B-4DB6-9FF6-093B81EFD84D}"/>
              </a:ext>
            </a:extLst>
          </p:cNvPr>
          <p:cNvSpPr/>
          <p:nvPr/>
        </p:nvSpPr>
        <p:spPr>
          <a:xfrm>
            <a:off x="156970" y="2656913"/>
            <a:ext cx="2066566" cy="421605"/>
          </a:xfrm>
          <a:prstGeom prst="downArrowCallout">
            <a:avLst/>
          </a:prstGeom>
          <a:solidFill>
            <a:srgbClr val="9B9BFF"/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15496F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H group (n=1)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15496F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</p:txBody>
      </p:sp>
      <p:sp>
        <p:nvSpPr>
          <p:cNvPr id="18" name="Callout: Down Arrow 17">
            <a:extLst>
              <a:ext uri="{FF2B5EF4-FFF2-40B4-BE49-F238E27FC236}">
                <a16:creationId xmlns:a16="http://schemas.microsoft.com/office/drawing/2014/main" id="{1692A329-EA7F-451F-A386-7396ABE03678}"/>
              </a:ext>
            </a:extLst>
          </p:cNvPr>
          <p:cNvSpPr/>
          <p:nvPr/>
        </p:nvSpPr>
        <p:spPr>
          <a:xfrm>
            <a:off x="4632850" y="2656913"/>
            <a:ext cx="2066566" cy="421605"/>
          </a:xfrm>
          <a:prstGeom prst="downArrowCallou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15496F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H group (n=11)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15496F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</p:txBody>
      </p:sp>
      <p:sp>
        <p:nvSpPr>
          <p:cNvPr id="19" name="Callout: Down Arrow 18">
            <a:extLst>
              <a:ext uri="{FF2B5EF4-FFF2-40B4-BE49-F238E27FC236}">
                <a16:creationId xmlns:a16="http://schemas.microsoft.com/office/drawing/2014/main" id="{A0FABEF2-D234-4E94-BF0C-D2A6FBA3D6EA}"/>
              </a:ext>
            </a:extLst>
          </p:cNvPr>
          <p:cNvSpPr/>
          <p:nvPr/>
        </p:nvSpPr>
        <p:spPr>
          <a:xfrm>
            <a:off x="2377194" y="2656913"/>
            <a:ext cx="2066566" cy="421605"/>
          </a:xfrm>
          <a:prstGeom prst="downArrowCallout">
            <a:avLst/>
          </a:prstGeom>
          <a:solidFill>
            <a:schemeClr val="accent4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b="1" kern="0" dirty="0">
              <a:solidFill>
                <a:srgbClr val="15496F"/>
              </a:solidFill>
              <a:latin typeface="Arial"/>
              <a:cs typeface="Calibri" panose="020F0502020204030204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rgbClr val="15496F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H group (n=21)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15496F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</p:txBody>
      </p:sp>
      <p:sp>
        <p:nvSpPr>
          <p:cNvPr id="20" name="Callout: Down Arrow 19">
            <a:extLst>
              <a:ext uri="{FF2B5EF4-FFF2-40B4-BE49-F238E27FC236}">
                <a16:creationId xmlns:a16="http://schemas.microsoft.com/office/drawing/2014/main" id="{981993C4-3A51-494C-BF36-B7A8847F8214}"/>
              </a:ext>
            </a:extLst>
          </p:cNvPr>
          <p:cNvSpPr/>
          <p:nvPr/>
        </p:nvSpPr>
        <p:spPr>
          <a:xfrm>
            <a:off x="148740" y="4409285"/>
            <a:ext cx="6542446" cy="421605"/>
          </a:xfrm>
          <a:prstGeom prst="downArrowCallout">
            <a:avLst/>
          </a:prstGeom>
          <a:solidFill>
            <a:srgbClr val="1C6294"/>
          </a:solidFill>
          <a:ln w="12700" cap="flat" cmpd="sng" algn="ctr">
            <a:solidFill>
              <a:srgbClr val="7AB8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DNA Extraction using QIAGEN DNeasy PowerLyzer Powersoil Kit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E737639-24FF-4E3F-9B86-B05624D21A40}"/>
              </a:ext>
            </a:extLst>
          </p:cNvPr>
          <p:cNvSpPr/>
          <p:nvPr/>
        </p:nvSpPr>
        <p:spPr>
          <a:xfrm>
            <a:off x="148740" y="5276007"/>
            <a:ext cx="6550676" cy="292372"/>
          </a:xfrm>
          <a:prstGeom prst="rect">
            <a:avLst/>
          </a:prstGeom>
          <a:solidFill>
            <a:srgbClr val="1C6294"/>
          </a:solidFill>
          <a:ln w="12700" cap="flat" cmpd="sng" algn="ctr">
            <a:solidFill>
              <a:srgbClr val="124163">
                <a:lumMod val="40000"/>
                <a:lumOff val="6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1" kern="0" dirty="0">
                <a:solidFill>
                  <a:prstClr val="white"/>
                </a:solidFill>
                <a:latin typeface="Arial"/>
                <a:cs typeface="Calibri" panose="020F0502020204030204" pitchFamily="34" charset="0"/>
              </a:rPr>
              <a:t>Sequence processing and statistical analysis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</p:txBody>
      </p:sp>
      <p:sp>
        <p:nvSpPr>
          <p:cNvPr id="27" name="Callout: Down Arrow 26">
            <a:extLst>
              <a:ext uri="{FF2B5EF4-FFF2-40B4-BE49-F238E27FC236}">
                <a16:creationId xmlns:a16="http://schemas.microsoft.com/office/drawing/2014/main" id="{4720D6F6-CAF7-4AF2-A042-E83AB31DE9A7}"/>
              </a:ext>
            </a:extLst>
          </p:cNvPr>
          <p:cNvSpPr/>
          <p:nvPr/>
        </p:nvSpPr>
        <p:spPr>
          <a:xfrm>
            <a:off x="155359" y="3973224"/>
            <a:ext cx="6542446" cy="421605"/>
          </a:xfrm>
          <a:prstGeom prst="downArrowCallout">
            <a:avLst/>
          </a:prstGeom>
          <a:solidFill>
            <a:srgbClr val="FF9393"/>
          </a:solidFill>
          <a:ln w="12700" cap="flat" cmpd="sng" algn="ctr">
            <a:solidFill>
              <a:srgbClr val="00206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50" b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One W5 and two W10 samples went missing in transit (n=3) and one W10 sample was not collected.</a:t>
            </a:r>
            <a:endParaRPr kumimoji="0" lang="en-GB" sz="1050" b="1" i="0" u="none" strike="noStrike" kern="0" cap="none" spc="0" normalizeH="0" baseline="0" noProof="0" dirty="0">
              <a:ln>
                <a:noFill/>
              </a:ln>
              <a:solidFill>
                <a:srgbClr val="15496F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</p:txBody>
      </p:sp>
      <p:sp>
        <p:nvSpPr>
          <p:cNvPr id="22" name="Callout: Down Arrow 21">
            <a:extLst>
              <a:ext uri="{FF2B5EF4-FFF2-40B4-BE49-F238E27FC236}">
                <a16:creationId xmlns:a16="http://schemas.microsoft.com/office/drawing/2014/main" id="{110DBB5A-346F-4301-9009-20A0D10B732E}"/>
              </a:ext>
            </a:extLst>
          </p:cNvPr>
          <p:cNvSpPr/>
          <p:nvPr/>
        </p:nvSpPr>
        <p:spPr>
          <a:xfrm>
            <a:off x="155359" y="4846115"/>
            <a:ext cx="6542446" cy="421605"/>
          </a:xfrm>
          <a:prstGeom prst="downArrowCallout">
            <a:avLst/>
          </a:prstGeom>
          <a:solidFill>
            <a:srgbClr val="1C6294"/>
          </a:solidFill>
          <a:ln w="12700" cap="flat" cmpd="sng" algn="ctr">
            <a:solidFill>
              <a:srgbClr val="7AB8E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/>
            <a:r>
              <a:rPr lang="en-GB" sz="1200" b="1" kern="0" dirty="0">
                <a:solidFill>
                  <a:schemeClr val="bg1"/>
                </a:solidFill>
                <a:latin typeface="Arial"/>
                <a:cs typeface="Calibri" panose="020F0502020204030204" pitchFamily="34" charset="0"/>
              </a:rPr>
              <a:t>CGR 16S rRNA sequencing of faecal gDNA samples (n=191)</a:t>
            </a:r>
          </a:p>
        </p:txBody>
      </p:sp>
      <p:sp>
        <p:nvSpPr>
          <p:cNvPr id="23" name="Callout: Down Arrow 22">
            <a:extLst>
              <a:ext uri="{FF2B5EF4-FFF2-40B4-BE49-F238E27FC236}">
                <a16:creationId xmlns:a16="http://schemas.microsoft.com/office/drawing/2014/main" id="{0A44073C-F935-47F5-80D8-A3EAE78B9AE6}"/>
              </a:ext>
            </a:extLst>
          </p:cNvPr>
          <p:cNvSpPr/>
          <p:nvPr/>
        </p:nvSpPr>
        <p:spPr>
          <a:xfrm>
            <a:off x="154095" y="1154551"/>
            <a:ext cx="6542445" cy="1046611"/>
          </a:xfrm>
          <a:prstGeom prst="downArrowCallout">
            <a:avLst>
              <a:gd name="adj1" fmla="val 12252"/>
              <a:gd name="adj2" fmla="val 12767"/>
              <a:gd name="adj3" fmla="val 11831"/>
              <a:gd name="adj4" fmla="val 84307"/>
            </a:avLst>
          </a:prstGeom>
          <a:solidFill>
            <a:srgbClr val="124163">
              <a:lumMod val="40000"/>
              <a:lumOff val="60000"/>
            </a:srgb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srgbClr val="15496F"/>
              </a:solidFill>
              <a:effectLst/>
              <a:uLnTx/>
              <a:uFillTx/>
              <a:latin typeface="Arial"/>
              <a:cs typeface="Calibri" panose="020F0502020204030204" pitchFamily="34" charset="0"/>
            </a:endParaRP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86364E7C-7EAB-4756-A54B-7B751F99AB27}"/>
              </a:ext>
            </a:extLst>
          </p:cNvPr>
          <p:cNvSpPr/>
          <p:nvPr/>
        </p:nvSpPr>
        <p:spPr>
          <a:xfrm>
            <a:off x="270571" y="1253983"/>
            <a:ext cx="1891208" cy="688079"/>
          </a:xfrm>
          <a:prstGeom prst="roundRect">
            <a:avLst/>
          </a:prstGeom>
          <a:solidFill>
            <a:srgbClr val="1C6294"/>
          </a:solidFill>
          <a:ln w="12700" cap="flat" cmpd="sng" algn="ctr">
            <a:solidFill>
              <a:srgbClr val="1C629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Collection of Week 1 faecal swab samples (n=346)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CAEAAFB-FA3A-413B-845F-D269C19AC9E2}"/>
              </a:ext>
            </a:extLst>
          </p:cNvPr>
          <p:cNvSpPr/>
          <p:nvPr/>
        </p:nvSpPr>
        <p:spPr>
          <a:xfrm>
            <a:off x="2284290" y="1253983"/>
            <a:ext cx="1631563" cy="688079"/>
          </a:xfrm>
          <a:prstGeom prst="roundRect">
            <a:avLst/>
          </a:prstGeom>
          <a:solidFill>
            <a:srgbClr val="1C6294"/>
          </a:solidFill>
          <a:ln w="12700" cap="flat" cmpd="sng" algn="ctr">
            <a:solidFill>
              <a:srgbClr val="1C629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Collection of scour recheck swabs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81684930-F1F9-4244-BA7C-9ED823261260}"/>
              </a:ext>
            </a:extLst>
          </p:cNvPr>
          <p:cNvSpPr/>
          <p:nvPr/>
        </p:nvSpPr>
        <p:spPr>
          <a:xfrm>
            <a:off x="4038363" y="1264922"/>
            <a:ext cx="2553711" cy="666198"/>
          </a:xfrm>
          <a:prstGeom prst="roundRect">
            <a:avLst/>
          </a:prstGeom>
          <a:solidFill>
            <a:srgbClr val="1C6294"/>
          </a:solidFill>
          <a:ln w="12700" cap="flat" cmpd="sng" algn="ctr">
            <a:solidFill>
              <a:srgbClr val="1C6294">
                <a:lumMod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Lateral flow testing of all scouring calves for </a:t>
            </a:r>
            <a:r>
              <a:rPr kumimoji="0" lang="en-GB" sz="1200" b="1" i="1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C</a:t>
            </a:r>
            <a:r>
              <a:rPr lang="en-GB" sz="1200" b="1" i="1" kern="0" dirty="0">
                <a:solidFill>
                  <a:prstClr val="white"/>
                </a:solidFill>
                <a:latin typeface="Arial"/>
                <a:cs typeface="Calibri" panose="020F0502020204030204" pitchFamily="34" charset="0"/>
              </a:rPr>
              <a:t>p</a:t>
            </a: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Calibri" panose="020F0502020204030204" pitchFamily="34" charset="0"/>
              </a:rPr>
              <a:t> infection and other pathogens </a:t>
            </a:r>
            <a:endParaRPr kumimoji="0" lang="en-GB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</a:endParaRPr>
          </a:p>
        </p:txBody>
      </p:sp>
      <p:sp>
        <p:nvSpPr>
          <p:cNvPr id="28" name="Callout: Down Arrow 27">
            <a:extLst>
              <a:ext uri="{FF2B5EF4-FFF2-40B4-BE49-F238E27FC236}">
                <a16:creationId xmlns:a16="http://schemas.microsoft.com/office/drawing/2014/main" id="{7F59719A-D56E-46D0-8064-72C4AD7D0AC1}"/>
              </a:ext>
            </a:extLst>
          </p:cNvPr>
          <p:cNvSpPr/>
          <p:nvPr/>
        </p:nvSpPr>
        <p:spPr>
          <a:xfrm>
            <a:off x="155359" y="3533552"/>
            <a:ext cx="6542446" cy="421605"/>
          </a:xfrm>
          <a:prstGeom prst="downArrowCallou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rgbClr val="124163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lvl="0" algn="ctr" defTabSz="914400">
              <a:defRPr/>
            </a:pPr>
            <a:r>
              <a:rPr lang="en-GB" sz="1200" b="1" kern="0" dirty="0">
                <a:solidFill>
                  <a:srgbClr val="15496F"/>
                </a:solidFill>
                <a:latin typeface="Arial"/>
                <a:cs typeface="Calibri" panose="020F0502020204030204" pitchFamily="34" charset="0"/>
              </a:rPr>
              <a:t>Collection of W5 (n=65) and W10 (n=64) faecal swab samples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4F81395-1A9B-40B7-9E3C-4ED8D5499886}"/>
              </a:ext>
            </a:extLst>
          </p:cNvPr>
          <p:cNvSpPr txBox="1"/>
          <p:nvPr/>
        </p:nvSpPr>
        <p:spPr>
          <a:xfrm>
            <a:off x="0" y="5712068"/>
            <a:ext cx="6858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/>
              <a:t>Figure S1. </a:t>
            </a:r>
            <a:r>
              <a:rPr lang="en-GB" sz="1100" dirty="0"/>
              <a:t>Calves were enrolled onto the study within the first week of life on three different farms. A faecal swab sample was collected from each calf prior to the onset of diarrhoeal disease (n=346). Calf health was monitored and calves that developed diarrhoeal disease (measured by a faecal score of two or more), were tested for four enteric pathogens including C. parvum, using a lateral flow test. Diarrhoeic calves that tested positive for C. parvum were assigned to the Cryptosporidium-positive group (n=32) and subsequently, matched healthy controls were selected (n=33). The selected calves were monitored up until weaning, and faecal swabs were collected at approximately Week 5 (preweaning) and Week 10 (weaning) of life. The samples underwent DNA extraction, 16S rRNA gene amplicon sequencing, processing, and analysis.</a:t>
            </a:r>
          </a:p>
        </p:txBody>
      </p:sp>
    </p:spTree>
    <p:extLst>
      <p:ext uri="{BB962C8B-B14F-4D97-AF65-F5344CB8AC3E}">
        <p14:creationId xmlns:p14="http://schemas.microsoft.com/office/powerpoint/2010/main" val="954210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81C7330A-4413-4134-B4A2-D66BA0D3D554}"/>
              </a:ext>
            </a:extLst>
          </p:cNvPr>
          <p:cNvSpPr txBox="1"/>
          <p:nvPr/>
        </p:nvSpPr>
        <p:spPr>
          <a:xfrm>
            <a:off x="0" y="8156500"/>
            <a:ext cx="6858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Figure S2. Study timeline. </a:t>
            </a:r>
            <a:r>
              <a:rPr lang="en-GB" sz="1100" dirty="0"/>
              <a:t>Timeline depicting the age of calves at sampling time points, diarrhoea events, and treatment administration.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055F09B-19BD-4571-B474-78C88197AF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815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9134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EBB6CC-4A74-4810-BE64-4A865A787D20}"/>
              </a:ext>
            </a:extLst>
          </p:cNvPr>
          <p:cNvSpPr txBox="1"/>
          <p:nvPr/>
        </p:nvSpPr>
        <p:spPr>
          <a:xfrm>
            <a:off x="-5081" y="7367756"/>
            <a:ext cx="44851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Figure S3. </a:t>
            </a:r>
            <a:r>
              <a:rPr lang="en-GB" sz="1100" dirty="0"/>
              <a:t>Bar chart showing the number of reads per sample.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5AB53B0-C8DD-40D8-ADEA-658C95D9382B}"/>
              </a:ext>
            </a:extLst>
          </p:cNvPr>
          <p:cNvGrpSpPr/>
          <p:nvPr/>
        </p:nvGrpSpPr>
        <p:grpSpPr>
          <a:xfrm>
            <a:off x="-5081" y="0"/>
            <a:ext cx="4755804" cy="7204233"/>
            <a:chOff x="1959956" y="-297180"/>
            <a:chExt cx="4755804" cy="720423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FC58B6F2-5C8A-427A-9E14-12E5913E79A6}"/>
                </a:ext>
              </a:extLst>
            </p:cNvPr>
            <p:cNvGrpSpPr/>
            <p:nvPr/>
          </p:nvGrpSpPr>
          <p:grpSpPr>
            <a:xfrm>
              <a:off x="1959956" y="-297180"/>
              <a:ext cx="4755804" cy="7204233"/>
              <a:chOff x="1959956" y="-297180"/>
              <a:chExt cx="4755804" cy="720423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73EBF6F1-CA83-4477-AAC6-D6487C4D940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18975" b="71333"/>
              <a:stretch/>
            </p:blipFill>
            <p:spPr>
              <a:xfrm>
                <a:off x="1959957" y="1404620"/>
                <a:ext cx="4745643" cy="960120"/>
              </a:xfrm>
              <a:prstGeom prst="rect">
                <a:avLst/>
              </a:prstGeom>
            </p:spPr>
          </p:pic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753711DC-C20B-4D71-8EB6-004386ACEE5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9641" r="83194" b="81026"/>
              <a:stretch/>
            </p:blipFill>
            <p:spPr>
              <a:xfrm>
                <a:off x="1970117" y="662940"/>
                <a:ext cx="797560" cy="924560"/>
              </a:xfrm>
              <a:prstGeom prst="rect">
                <a:avLst/>
              </a:prstGeom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A56F11A9-FA15-42FB-9E8D-E05A1F359C1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7020" t="12974" b="83564"/>
              <a:stretch/>
            </p:blipFill>
            <p:spPr>
              <a:xfrm>
                <a:off x="2770217" y="662940"/>
                <a:ext cx="3937923" cy="342900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9083AA1C-74FF-44B6-8FC1-1354D8332FF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b="90308"/>
              <a:stretch/>
            </p:blipFill>
            <p:spPr>
              <a:xfrm>
                <a:off x="1959957" y="-297180"/>
                <a:ext cx="4745643" cy="960120"/>
              </a:xfrm>
              <a:prstGeom prst="rect">
                <a:avLst/>
              </a:prstGeom>
            </p:spPr>
          </p:pic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5BAFDAA9-89DE-4945-83B0-906D17BD3DD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31846" b="55384"/>
              <a:stretch/>
            </p:blipFill>
            <p:spPr>
              <a:xfrm>
                <a:off x="1959956" y="2359977"/>
                <a:ext cx="4745643" cy="1264920"/>
              </a:xfrm>
              <a:prstGeom prst="rect">
                <a:avLst/>
              </a:prstGeom>
            </p:spPr>
          </p:pic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AD72D32F-536D-4171-858B-0D0CEDBA273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64155" b="22717"/>
              <a:stretch/>
            </p:blipFill>
            <p:spPr>
              <a:xfrm>
                <a:off x="1967577" y="4907280"/>
                <a:ext cx="4745643" cy="1300480"/>
              </a:xfrm>
              <a:prstGeom prst="rect">
                <a:avLst/>
              </a:prstGeom>
            </p:spPr>
          </p:pic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16EACE3-001A-4069-A279-E29B489D754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47846" b="39128"/>
              <a:stretch/>
            </p:blipFill>
            <p:spPr>
              <a:xfrm>
                <a:off x="1970117" y="3616960"/>
                <a:ext cx="4745643" cy="129032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CADA99D6-A5AA-49B0-B98B-0DD34C95DBB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4827" t="92782" r="82960" b="2102"/>
              <a:stretch/>
            </p:blipFill>
            <p:spPr>
              <a:xfrm>
                <a:off x="2668408" y="6198885"/>
                <a:ext cx="104986" cy="50673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1E47E36E-9BA2-4E17-A959-4BDACF90C2B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t="97945"/>
              <a:stretch/>
            </p:blipFill>
            <p:spPr>
              <a:xfrm>
                <a:off x="1967577" y="6703526"/>
                <a:ext cx="4745643" cy="203527"/>
              </a:xfrm>
              <a:prstGeom prst="rect">
                <a:avLst/>
              </a:prstGeom>
            </p:spPr>
          </p:pic>
        </p:grpSp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80ABA354-4025-4331-A71B-468E2D7DAA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7" t="80499" r="85243" b="12339"/>
            <a:stretch/>
          </p:blipFill>
          <p:spPr>
            <a:xfrm>
              <a:off x="1967576" y="6197599"/>
              <a:ext cx="699077" cy="7094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062626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E7D70A6-AF76-483F-A699-A690062E56A8}"/>
              </a:ext>
            </a:extLst>
          </p:cNvPr>
          <p:cNvSpPr txBox="1"/>
          <p:nvPr/>
        </p:nvSpPr>
        <p:spPr>
          <a:xfrm>
            <a:off x="0" y="9644390"/>
            <a:ext cx="4911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Figure S4. </a:t>
            </a:r>
            <a:r>
              <a:rPr lang="en-GB" sz="1100" dirty="0"/>
              <a:t>Boxplots showing the read length per sample.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103AB25-4D07-4007-8FDA-0755071B81A9}"/>
              </a:ext>
            </a:extLst>
          </p:cNvPr>
          <p:cNvGrpSpPr>
            <a:grpSpLocks noChangeAspect="1"/>
          </p:cNvGrpSpPr>
          <p:nvPr/>
        </p:nvGrpSpPr>
        <p:grpSpPr>
          <a:xfrm>
            <a:off x="0" y="0"/>
            <a:ext cx="2362200" cy="9547513"/>
            <a:chOff x="4817715" y="1488989"/>
            <a:chExt cx="1946969" cy="7869237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A07683D4-0B49-4C1B-8A57-F24B5C2C003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273" b="87442"/>
            <a:stretch/>
          </p:blipFill>
          <p:spPr>
            <a:xfrm>
              <a:off x="4817716" y="2313515"/>
              <a:ext cx="1946968" cy="424527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7306278F-9F30-4D10-BED3-7FD5DB8AA95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325" r="59699" b="91745"/>
            <a:stretch/>
          </p:blipFill>
          <p:spPr>
            <a:xfrm>
              <a:off x="4817716" y="1924276"/>
              <a:ext cx="784653" cy="389237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F9BD93C3-2F98-451B-941D-18A14CFD831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80" t="5754" b="93008"/>
            <a:stretch/>
          </p:blipFill>
          <p:spPr>
            <a:xfrm>
              <a:off x="5605849" y="1929716"/>
              <a:ext cx="1158835" cy="122578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1E127F50-75BA-4B26-B041-92F199C0FB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95661"/>
            <a:stretch/>
          </p:blipFill>
          <p:spPr>
            <a:xfrm>
              <a:off x="4817716" y="1488989"/>
              <a:ext cx="1946968" cy="429768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48840C7B-FB94-449C-BA38-198220BDD7B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09" b="80458"/>
            <a:stretch/>
          </p:blipFill>
          <p:spPr>
            <a:xfrm>
              <a:off x="4817716" y="2743200"/>
              <a:ext cx="1946968" cy="558113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2E875494-69A4-4E73-AFD7-6901653160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913" b="73471"/>
            <a:stretch/>
          </p:blipFill>
          <p:spPr>
            <a:xfrm>
              <a:off x="4817716" y="3305431"/>
              <a:ext cx="1946968" cy="556053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48EC9999-0FBD-4950-BF76-E3796A51DB8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921" b="66442"/>
            <a:stretch/>
          </p:blipFill>
          <p:spPr>
            <a:xfrm>
              <a:off x="4817716" y="3871784"/>
              <a:ext cx="1946968" cy="558114"/>
            </a:xfrm>
            <a:prstGeom prst="rect">
              <a:avLst/>
            </a:prstGeom>
          </p:spPr>
        </p:pic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396F521B-2831-4DDE-ABCF-5398CBB7C7F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888" b="59496"/>
            <a:stretch/>
          </p:blipFill>
          <p:spPr>
            <a:xfrm>
              <a:off x="4817716" y="4436080"/>
              <a:ext cx="1946968" cy="556053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7139CEE-87C5-463F-BF11-9B7A71532FD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1855" b="52526"/>
            <a:stretch/>
          </p:blipFill>
          <p:spPr>
            <a:xfrm>
              <a:off x="4817716" y="4999850"/>
              <a:ext cx="1946968" cy="55605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7189D2ED-8D58-458D-B97B-68FAE8EE75F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8823" b="45363"/>
            <a:stretch/>
          </p:blipFill>
          <p:spPr>
            <a:xfrm>
              <a:off x="4817716" y="5565680"/>
              <a:ext cx="1946968" cy="575102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67694954-DA6D-47C6-9100-4B39EB4FB5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5996" b="38290"/>
            <a:stretch/>
          </p:blipFill>
          <p:spPr>
            <a:xfrm>
              <a:off x="4817716" y="6150560"/>
              <a:ext cx="1946968" cy="565337"/>
            </a:xfrm>
            <a:prstGeom prst="rect">
              <a:avLst/>
            </a:prstGeom>
          </p:spPr>
        </p:pic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7BCDCCBF-93F0-40A0-BC39-1FD8C11ECA2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151" b="31135"/>
            <a:stretch/>
          </p:blipFill>
          <p:spPr>
            <a:xfrm>
              <a:off x="4817716" y="6725675"/>
              <a:ext cx="1946968" cy="565337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34D3F138-063A-4075-8400-19067E8424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282" b="24005"/>
            <a:stretch/>
          </p:blipFill>
          <p:spPr>
            <a:xfrm>
              <a:off x="4817716" y="7300790"/>
              <a:ext cx="1946968" cy="565337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0E4A14B7-F38C-4570-B9EC-FD7CD5EA9B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7383" b="16905"/>
            <a:stretch/>
          </p:blipFill>
          <p:spPr>
            <a:xfrm>
              <a:off x="4817716" y="7875905"/>
              <a:ext cx="1946968" cy="565337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64D80A76-CCAA-4EF1-A568-3A4220012E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4494" b="9757"/>
            <a:stretch/>
          </p:blipFill>
          <p:spPr>
            <a:xfrm>
              <a:off x="4817716" y="8451020"/>
              <a:ext cx="1946968" cy="568923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5AFA37FC-2113-4BB9-8A9E-D18BFB0BE5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1663" r="65444" b="6797"/>
            <a:stretch/>
          </p:blipFill>
          <p:spPr>
            <a:xfrm>
              <a:off x="4817716" y="9029722"/>
              <a:ext cx="672803" cy="152400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644D8F3D-C8DE-44B2-A0EA-88156478C4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791" r="65444" b="-9"/>
            <a:stretch/>
          </p:blipFill>
          <p:spPr>
            <a:xfrm>
              <a:off x="4817715" y="9237726"/>
              <a:ext cx="672803" cy="120500"/>
            </a:xfrm>
            <a:prstGeom prst="rect">
              <a:avLst/>
            </a:prstGeom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22BC283E-BCF3-4CE9-8645-BA82D8E1CA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451" t="96711" r="59521" b="1187"/>
            <a:stretch/>
          </p:blipFill>
          <p:spPr>
            <a:xfrm>
              <a:off x="5487038" y="9029721"/>
              <a:ext cx="117390" cy="2080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77851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A144958-37D5-4AE2-B0EC-AC0096312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462751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82BFFE-A00C-44C3-B797-E30E18DEE8F5}"/>
              </a:ext>
            </a:extLst>
          </p:cNvPr>
          <p:cNvSpPr txBox="1"/>
          <p:nvPr/>
        </p:nvSpPr>
        <p:spPr>
          <a:xfrm>
            <a:off x="0" y="4627514"/>
            <a:ext cx="67504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/>
              <a:t>Figure S5. </a:t>
            </a:r>
            <a:r>
              <a:rPr lang="en-GB" sz="1100" dirty="0"/>
              <a:t>Histogram of the sample sequencing depth distribution.</a:t>
            </a:r>
          </a:p>
        </p:txBody>
      </p:sp>
    </p:spTree>
    <p:extLst>
      <p:ext uri="{BB962C8B-B14F-4D97-AF65-F5344CB8AC3E}">
        <p14:creationId xmlns:p14="http://schemas.microsoft.com/office/powerpoint/2010/main" val="2649184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F410598-2F39-486C-8274-38EFF58755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58000" cy="632921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786CC5F-76EF-4282-A4B0-6EB5A2648A90}"/>
              </a:ext>
            </a:extLst>
          </p:cNvPr>
          <p:cNvSpPr txBox="1"/>
          <p:nvPr/>
        </p:nvSpPr>
        <p:spPr>
          <a:xfrm>
            <a:off x="0" y="6329210"/>
            <a:ext cx="67504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/>
              <a:t>Figure S6</a:t>
            </a:r>
            <a:r>
              <a:rPr lang="en-GB" sz="1100" dirty="0"/>
              <a:t>. Rarefaction curves of all samples showing selected rarefaction depth cut-off of 19000 reads per sample. The cut-off selection was based on the sample with the smallest number of reads; 19792 reads, to allow for sufficient read depth across all samples. </a:t>
            </a:r>
          </a:p>
        </p:txBody>
      </p:sp>
    </p:spTree>
    <p:extLst>
      <p:ext uri="{BB962C8B-B14F-4D97-AF65-F5344CB8AC3E}">
        <p14:creationId xmlns:p14="http://schemas.microsoft.com/office/powerpoint/2010/main" val="2964830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4D6734E7-CEB0-4E06-966A-DA36DFB69A7C}"/>
              </a:ext>
            </a:extLst>
          </p:cNvPr>
          <p:cNvSpPr txBox="1"/>
          <p:nvPr/>
        </p:nvSpPr>
        <p:spPr>
          <a:xfrm>
            <a:off x="0" y="6884896"/>
            <a:ext cx="6750424" cy="19543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/>
              <a:t>Figure S7</a:t>
            </a:r>
            <a:r>
              <a:rPr lang="en-GB" sz="1100" dirty="0"/>
              <a:t>.</a:t>
            </a:r>
            <a:r>
              <a:rPr lang="en-GB" sz="1100" b="1" dirty="0"/>
              <a:t> Alpha diversity increased with age but was not influenced by </a:t>
            </a:r>
            <a:r>
              <a:rPr lang="en-GB" sz="1100" b="1" i="1" dirty="0"/>
              <a:t>Cryptosporidium parvum </a:t>
            </a:r>
            <a:r>
              <a:rPr lang="en-GB" sz="1100" b="1" dirty="0"/>
              <a:t>at each time point on Farm 2 or Farm 3. A </a:t>
            </a:r>
            <a:r>
              <a:rPr lang="en-GB" sz="1100" dirty="0"/>
              <a:t>Observed OTUs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 on Farm 2. A pairwise Wilcoxon test shows differences in observed OTUs between time points. The red dots indicate the mean.</a:t>
            </a:r>
            <a:r>
              <a:rPr lang="en-GB" sz="1100" b="1" dirty="0"/>
              <a:t> B </a:t>
            </a:r>
            <a:r>
              <a:rPr lang="en-GB" sz="1100" dirty="0"/>
              <a:t>Observed OTUs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 on Farm 3. A pairwise Wilcoxon test shows differences in observed OTUs between time points. The red dots indicate the mean.</a:t>
            </a:r>
            <a:r>
              <a:rPr lang="en-GB" sz="1100" b="1" dirty="0"/>
              <a:t> C </a:t>
            </a:r>
            <a:r>
              <a:rPr lang="en-GB" sz="1100" dirty="0"/>
              <a:t>Shannon diversity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 on Farm 2. A pairwise Wilcoxon test shows differences in Shannon indices between time points. The red dots indicate the mean. </a:t>
            </a:r>
            <a:r>
              <a:rPr lang="en-GB" sz="1100" b="1" dirty="0"/>
              <a:t>D </a:t>
            </a:r>
            <a:r>
              <a:rPr lang="en-GB" sz="1100" dirty="0"/>
              <a:t>Shannon diversity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 on Farm 3. A pairwise Wilcoxon test shows differences in Shannon indices between time points. The red dots indicate the mean. </a:t>
            </a:r>
          </a:p>
          <a:p>
            <a:pPr algn="just"/>
            <a:endParaRPr lang="en-GB" sz="11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1CA79D-9C74-40AF-8BFF-649352A161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434589" cy="34424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CB1D5D6-251D-4935-BF9B-63D536FD5C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3411" y="0"/>
            <a:ext cx="3434589" cy="34424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CD0BCD4A-7E9F-454B-8F69-17959ECEBA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442448"/>
            <a:ext cx="3434589" cy="34424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6A86956-3CAE-4372-8E6B-0247906D7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34589" y="3442448"/>
            <a:ext cx="3434589" cy="344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5765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FA94CEAA-01AC-40FE-8A92-DA7442D6BCCD}"/>
              </a:ext>
            </a:extLst>
          </p:cNvPr>
          <p:cNvSpPr txBox="1"/>
          <p:nvPr/>
        </p:nvSpPr>
        <p:spPr>
          <a:xfrm>
            <a:off x="0" y="6373820"/>
            <a:ext cx="6858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100" b="1" dirty="0"/>
              <a:t>Figure S8</a:t>
            </a:r>
            <a:r>
              <a:rPr lang="en-GB" sz="1100" dirty="0"/>
              <a:t>. </a:t>
            </a:r>
            <a:r>
              <a:rPr lang="en-GB" sz="1100" b="1" dirty="0"/>
              <a:t>Alpha diversity increased with age but was not influenced by </a:t>
            </a:r>
            <a:r>
              <a:rPr lang="en-GB" sz="1100" b="1" i="1" dirty="0"/>
              <a:t>Cryptosporidium parvum </a:t>
            </a:r>
            <a:r>
              <a:rPr lang="en-GB" sz="1100" b="1" dirty="0"/>
              <a:t>across the continuous days of sampling on Farm 2 and Farm 3. A </a:t>
            </a:r>
            <a:r>
              <a:rPr lang="en-GB" sz="1100" dirty="0"/>
              <a:t>Local regression (LOESS) of observed OTUs between healthy control and </a:t>
            </a:r>
            <a:r>
              <a:rPr lang="en-GB" sz="1100" i="1" dirty="0"/>
              <a:t>Cryptosporidium-</a:t>
            </a:r>
            <a:r>
              <a:rPr lang="en-GB" sz="1100" dirty="0"/>
              <a:t>positive groups on Farm 2. Samples are stratified by day of sampling showing within time point variation (</a:t>
            </a:r>
            <a:r>
              <a:rPr lang="en-GB" sz="1100" dirty="0" err="1"/>
              <a:t>emmeans</a:t>
            </a:r>
            <a:r>
              <a:rPr lang="en-GB" sz="1100" dirty="0"/>
              <a:t>: </a:t>
            </a:r>
            <a:r>
              <a:rPr lang="en-GB" sz="1100" i="1" dirty="0"/>
              <a:t>p</a:t>
            </a:r>
            <a:r>
              <a:rPr lang="en-GB" sz="1100" dirty="0"/>
              <a:t> = 0.65). </a:t>
            </a:r>
            <a:r>
              <a:rPr lang="en-GB" sz="1100" b="1" dirty="0"/>
              <a:t>B </a:t>
            </a:r>
            <a:r>
              <a:rPr lang="en-GB" sz="1100" dirty="0"/>
              <a:t>Local regression (LOESS) of observed OTUs between healthy control and </a:t>
            </a:r>
            <a:r>
              <a:rPr lang="en-GB" sz="1100" i="1" dirty="0"/>
              <a:t>Cryptosporidium-</a:t>
            </a:r>
            <a:r>
              <a:rPr lang="en-GB" sz="1100" dirty="0"/>
              <a:t>positive groups on Farm 3. Samples are stratified by day of sampling showing within time point variation (</a:t>
            </a:r>
            <a:r>
              <a:rPr lang="en-GB" sz="1100" dirty="0" err="1"/>
              <a:t>emmeans</a:t>
            </a:r>
            <a:r>
              <a:rPr lang="en-GB" sz="1100" dirty="0"/>
              <a:t>: </a:t>
            </a:r>
            <a:r>
              <a:rPr lang="en-GB" sz="1100" i="1" dirty="0"/>
              <a:t>p</a:t>
            </a:r>
            <a:r>
              <a:rPr lang="en-GB" sz="1100" dirty="0"/>
              <a:t> = 0.83). </a:t>
            </a:r>
            <a:r>
              <a:rPr lang="en-GB" sz="1100" b="1" dirty="0"/>
              <a:t>C </a:t>
            </a:r>
            <a:r>
              <a:rPr lang="en-GB" sz="1100" dirty="0"/>
              <a:t>Local regression (LOESS) of Shannon diversity between healthy control and </a:t>
            </a:r>
            <a:r>
              <a:rPr lang="en-GB" sz="1100" i="1" dirty="0"/>
              <a:t>Cryptosporidium-</a:t>
            </a:r>
            <a:r>
              <a:rPr lang="en-GB" sz="1100" dirty="0"/>
              <a:t>positive groups on Farm 2. Samples are stratified by day of sampling showing within time point variation (</a:t>
            </a:r>
            <a:r>
              <a:rPr lang="en-GB" sz="1100" dirty="0" err="1"/>
              <a:t>emmeans</a:t>
            </a:r>
            <a:r>
              <a:rPr lang="en-GB" sz="1100" dirty="0"/>
              <a:t>: </a:t>
            </a:r>
            <a:r>
              <a:rPr lang="en-GB" sz="1100" i="1" dirty="0"/>
              <a:t>p</a:t>
            </a:r>
            <a:r>
              <a:rPr lang="en-GB" sz="1100" dirty="0"/>
              <a:t> = 0.72). </a:t>
            </a:r>
            <a:r>
              <a:rPr lang="en-GB" sz="1100" b="1" dirty="0"/>
              <a:t>D </a:t>
            </a:r>
            <a:r>
              <a:rPr lang="en-GB" sz="1100" dirty="0"/>
              <a:t>Local regression (LOESS) of Shannon diversity between healthy control and </a:t>
            </a:r>
            <a:r>
              <a:rPr lang="en-GB" sz="1100" i="1" dirty="0"/>
              <a:t>Cryptosporidium-</a:t>
            </a:r>
            <a:r>
              <a:rPr lang="en-GB" sz="1100" dirty="0"/>
              <a:t>positive groups on Farm 3. Samples are stratified by day of sampling showing within time point variation (</a:t>
            </a:r>
            <a:r>
              <a:rPr lang="en-GB" sz="1100" dirty="0" err="1"/>
              <a:t>emmeans</a:t>
            </a:r>
            <a:r>
              <a:rPr lang="en-GB" sz="1100" dirty="0"/>
              <a:t>: </a:t>
            </a:r>
            <a:r>
              <a:rPr lang="en-GB" sz="1100" i="1" dirty="0"/>
              <a:t>p</a:t>
            </a:r>
            <a:r>
              <a:rPr lang="en-GB" sz="1100" dirty="0"/>
              <a:t> = 0.61).</a:t>
            </a:r>
            <a:endParaRPr lang="en-GB" sz="1100" b="1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8A17E7-6D36-4F89-853D-3D521C4D1C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0"/>
            <a:ext cx="3429000" cy="343684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6453017-78F0-4A2B-AF57-5801EAF2F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2" y="0"/>
            <a:ext cx="3428998" cy="343684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6F97BCB-1FAE-4C9D-A794-6521E36D17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36975"/>
            <a:ext cx="3429002" cy="343684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6111039-4474-434C-84CF-8C1C3F3E10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9002" y="2936975"/>
            <a:ext cx="3429000" cy="3436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36544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A2A0D7ED-7321-439B-9C74-F39FDBFACB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81968"/>
            <a:ext cx="3429000" cy="268196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006FA58-19E8-46AD-9023-5D0D7F7379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9000" y="2681968"/>
            <a:ext cx="3429000" cy="268196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D7F8BFF-8617-4E7D-94DA-F42B6D767B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3429000" cy="268196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6184A4-0CB8-4CA4-A2EE-258B193997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8" y="0"/>
            <a:ext cx="3429001" cy="2681969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16A933D-175D-4F2F-8454-C59FC80E3162}"/>
              </a:ext>
            </a:extLst>
          </p:cNvPr>
          <p:cNvSpPr/>
          <p:nvPr/>
        </p:nvSpPr>
        <p:spPr>
          <a:xfrm>
            <a:off x="-3" y="5506747"/>
            <a:ext cx="685800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b="1" dirty="0"/>
              <a:t>Figure S9. Beta diversity shifted with age but was not impacted by </a:t>
            </a:r>
            <a:r>
              <a:rPr lang="en-GB" sz="1100" b="1" i="1" dirty="0"/>
              <a:t>Cryptosporidium parvum </a:t>
            </a:r>
            <a:r>
              <a:rPr lang="en-GB" sz="1100" b="1" dirty="0"/>
              <a:t>at each time point on Farm 2 and Farm 3</a:t>
            </a:r>
            <a:r>
              <a:rPr lang="en-GB" sz="1100" dirty="0"/>
              <a:t>. </a:t>
            </a:r>
            <a:r>
              <a:rPr lang="en-GB" sz="1100" b="1" dirty="0"/>
              <a:t>A</a:t>
            </a:r>
            <a:r>
              <a:rPr lang="en-GB" sz="1100" dirty="0"/>
              <a:t> Weighted Bray-Curtis PCoA plot shows similarity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10, and dissimilarity between sample time points on Farm 2(H1 vs </a:t>
            </a:r>
            <a:r>
              <a:rPr lang="en-GB" sz="1100" i="1" dirty="0"/>
              <a:t>Cp</a:t>
            </a:r>
            <a:r>
              <a:rPr lang="en-GB" sz="1100" dirty="0"/>
              <a:t>+1, </a:t>
            </a:r>
            <a:r>
              <a:rPr lang="en-GB" sz="1100" i="1" dirty="0"/>
              <a:t>p</a:t>
            </a:r>
            <a:r>
              <a:rPr lang="en-GB" sz="1100" dirty="0"/>
              <a:t> = 0.54; H5 vs </a:t>
            </a:r>
            <a:r>
              <a:rPr lang="en-GB" sz="1100" i="1" dirty="0"/>
              <a:t>Cp</a:t>
            </a:r>
            <a:r>
              <a:rPr lang="en-GB" sz="1100" dirty="0"/>
              <a:t>+5, </a:t>
            </a:r>
            <a:r>
              <a:rPr lang="en-GB" sz="1100" i="1" dirty="0"/>
              <a:t>p</a:t>
            </a:r>
            <a:r>
              <a:rPr lang="en-GB" sz="1100" dirty="0"/>
              <a:t> = 0.11; H10 vs </a:t>
            </a:r>
            <a:r>
              <a:rPr lang="en-GB" sz="1100" i="1" dirty="0"/>
              <a:t>Cp</a:t>
            </a:r>
            <a:r>
              <a:rPr lang="en-GB" sz="1100" dirty="0"/>
              <a:t>+10, </a:t>
            </a:r>
            <a:r>
              <a:rPr lang="en-GB" sz="1100" i="1" dirty="0"/>
              <a:t>p</a:t>
            </a:r>
            <a:r>
              <a:rPr lang="en-GB" sz="1100" dirty="0"/>
              <a:t> = 0.56; W1 vs W5 vs W10, </a:t>
            </a:r>
            <a:r>
              <a:rPr lang="en-GB" sz="1100" i="1" dirty="0"/>
              <a:t>p</a:t>
            </a:r>
            <a:r>
              <a:rPr lang="en-GB" sz="1100" dirty="0"/>
              <a:t> = 0.001). </a:t>
            </a:r>
            <a:r>
              <a:rPr lang="en-GB" sz="1100" b="1" dirty="0"/>
              <a:t>B</a:t>
            </a:r>
            <a:r>
              <a:rPr lang="en-GB" sz="1100" dirty="0"/>
              <a:t> Weighted Bray-Curtis PCoA plot shows similarity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10, and dissimilarity between sample time points on Farm 3 (H1 vs </a:t>
            </a:r>
            <a:r>
              <a:rPr lang="en-GB" sz="1100" i="1" dirty="0"/>
              <a:t>Cp</a:t>
            </a:r>
            <a:r>
              <a:rPr lang="en-GB" sz="1100" dirty="0"/>
              <a:t>+1, </a:t>
            </a:r>
            <a:r>
              <a:rPr lang="en-GB" sz="1100" i="1" dirty="0"/>
              <a:t>p</a:t>
            </a:r>
            <a:r>
              <a:rPr lang="en-GB" sz="1100" dirty="0"/>
              <a:t> = 0.22; H5 vs </a:t>
            </a:r>
            <a:r>
              <a:rPr lang="en-GB" sz="1100" i="1" dirty="0"/>
              <a:t>Cp</a:t>
            </a:r>
            <a:r>
              <a:rPr lang="en-GB" sz="1100" dirty="0"/>
              <a:t>+5, </a:t>
            </a:r>
            <a:r>
              <a:rPr lang="en-GB" sz="1100" i="1" dirty="0"/>
              <a:t>p</a:t>
            </a:r>
            <a:r>
              <a:rPr lang="en-GB" sz="1100" dirty="0"/>
              <a:t> = 0.50; H10 vs </a:t>
            </a:r>
            <a:r>
              <a:rPr lang="en-GB" sz="1100" i="1" dirty="0"/>
              <a:t>Cp</a:t>
            </a:r>
            <a:r>
              <a:rPr lang="en-GB" sz="1100" dirty="0"/>
              <a:t>+10, </a:t>
            </a:r>
            <a:r>
              <a:rPr lang="en-GB" sz="1100" i="1" dirty="0"/>
              <a:t>p</a:t>
            </a:r>
            <a:r>
              <a:rPr lang="en-GB" sz="1100" dirty="0"/>
              <a:t> = 0.81; W1 vs W5 vs W10, </a:t>
            </a:r>
            <a:r>
              <a:rPr lang="en-GB" sz="1100" i="1" dirty="0"/>
              <a:t>p</a:t>
            </a:r>
            <a:r>
              <a:rPr lang="en-GB" sz="1100" dirty="0"/>
              <a:t> = 0.001). </a:t>
            </a:r>
            <a:r>
              <a:rPr lang="en-GB" sz="1100" b="1" dirty="0"/>
              <a:t>C</a:t>
            </a:r>
            <a:r>
              <a:rPr lang="en-GB" sz="1100" dirty="0"/>
              <a:t> Unweighted Jaccard PCoA plot displays similarity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10, and dissimilarity between sample time points on Farm 2 (H1 vs </a:t>
            </a:r>
            <a:r>
              <a:rPr lang="en-GB" sz="1100" i="1" dirty="0"/>
              <a:t>Cp</a:t>
            </a:r>
            <a:r>
              <a:rPr lang="en-GB" sz="1100" dirty="0"/>
              <a:t>+1, </a:t>
            </a:r>
            <a:r>
              <a:rPr lang="en-GB" sz="1100" i="1" dirty="0"/>
              <a:t>p</a:t>
            </a:r>
            <a:r>
              <a:rPr lang="en-GB" sz="1100" dirty="0"/>
              <a:t> = 0.44; H5 vs </a:t>
            </a:r>
            <a:r>
              <a:rPr lang="en-GB" sz="1100" i="1" dirty="0"/>
              <a:t>Cp</a:t>
            </a:r>
            <a:r>
              <a:rPr lang="en-GB" sz="1100" dirty="0"/>
              <a:t>+5, </a:t>
            </a:r>
            <a:r>
              <a:rPr lang="en-GB" sz="1100" i="1" dirty="0"/>
              <a:t>p</a:t>
            </a:r>
            <a:r>
              <a:rPr lang="en-GB" sz="1100" dirty="0"/>
              <a:t> = 0.69; H10 vs </a:t>
            </a:r>
            <a:r>
              <a:rPr lang="en-GB" sz="1100" i="1" dirty="0"/>
              <a:t>Cp</a:t>
            </a:r>
            <a:r>
              <a:rPr lang="en-GB" sz="1100" dirty="0"/>
              <a:t>+10, </a:t>
            </a:r>
            <a:r>
              <a:rPr lang="en-GB" sz="1100" i="1" dirty="0"/>
              <a:t>p</a:t>
            </a:r>
            <a:r>
              <a:rPr lang="en-GB" sz="1100" dirty="0"/>
              <a:t> = 0.42; W1 vs W5 vs W10, </a:t>
            </a:r>
            <a:r>
              <a:rPr lang="en-GB" sz="1100" i="1" dirty="0"/>
              <a:t>p</a:t>
            </a:r>
            <a:r>
              <a:rPr lang="en-GB" sz="1100" dirty="0"/>
              <a:t> = 0.001). </a:t>
            </a:r>
            <a:r>
              <a:rPr lang="en-GB" sz="1100" b="1" dirty="0"/>
              <a:t>D</a:t>
            </a:r>
            <a:r>
              <a:rPr lang="en-GB" sz="1100" dirty="0"/>
              <a:t> Unweighted Jaccard PCoA plot displays similarity between healthy control and </a:t>
            </a:r>
            <a:r>
              <a:rPr lang="en-GB" sz="1100" i="1" dirty="0"/>
              <a:t>Cryptosporidium</a:t>
            </a:r>
            <a:r>
              <a:rPr lang="en-GB" sz="1100" dirty="0"/>
              <a:t>-positive groups at Week 1, 5 and 10, and dissimilarity between sample time points on Farm 3 (H1 vs </a:t>
            </a:r>
            <a:r>
              <a:rPr lang="en-GB" sz="1100" i="1" dirty="0"/>
              <a:t>Cp</a:t>
            </a:r>
            <a:r>
              <a:rPr lang="en-GB" sz="1100" dirty="0"/>
              <a:t>+1, </a:t>
            </a:r>
            <a:r>
              <a:rPr lang="en-GB" sz="1100" i="1" dirty="0"/>
              <a:t>p</a:t>
            </a:r>
            <a:r>
              <a:rPr lang="en-GB" sz="1100" dirty="0"/>
              <a:t> = 0.14; H5 vs </a:t>
            </a:r>
            <a:r>
              <a:rPr lang="en-GB" sz="1100" i="1" dirty="0"/>
              <a:t>Cp</a:t>
            </a:r>
            <a:r>
              <a:rPr lang="en-GB" sz="1100" dirty="0"/>
              <a:t>+5, </a:t>
            </a:r>
            <a:r>
              <a:rPr lang="en-GB" sz="1100" i="1" dirty="0"/>
              <a:t>p</a:t>
            </a:r>
            <a:r>
              <a:rPr lang="en-GB" sz="1100" dirty="0"/>
              <a:t> = 0.34; H10 vs </a:t>
            </a:r>
            <a:r>
              <a:rPr lang="en-GB" sz="1100" i="1" dirty="0"/>
              <a:t>Cp</a:t>
            </a:r>
            <a:r>
              <a:rPr lang="en-GB" sz="1100" dirty="0"/>
              <a:t>+10,</a:t>
            </a:r>
            <a:r>
              <a:rPr lang="en-GB" sz="1100" i="1" dirty="0"/>
              <a:t> p </a:t>
            </a:r>
            <a:r>
              <a:rPr lang="en-GB" sz="1100" dirty="0"/>
              <a:t>= 0.51; W1 vs W5 vs W10, </a:t>
            </a:r>
            <a:r>
              <a:rPr lang="en-GB" sz="1100" i="1" dirty="0"/>
              <a:t>p</a:t>
            </a:r>
            <a:r>
              <a:rPr lang="en-GB" sz="1100" dirty="0"/>
              <a:t> = 0.001).</a:t>
            </a:r>
          </a:p>
        </p:txBody>
      </p:sp>
    </p:spTree>
    <p:extLst>
      <p:ext uri="{BB962C8B-B14F-4D97-AF65-F5344CB8AC3E}">
        <p14:creationId xmlns:p14="http://schemas.microsoft.com/office/powerpoint/2010/main" val="19287362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55cf25c-ec18-4360-962a-9a67d8b45796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9AB6E3D5ECFC48BE3F7A8B927A5CEF" ma:contentTypeVersion="18" ma:contentTypeDescription="Create a new document." ma:contentTypeScope="" ma:versionID="6fb2509357f9933b146422fcba308131">
  <xsd:schema xmlns:xsd="http://www.w3.org/2001/XMLSchema" xmlns:xs="http://www.w3.org/2001/XMLSchema" xmlns:p="http://schemas.microsoft.com/office/2006/metadata/properties" xmlns:ns3="155cf25c-ec18-4360-962a-9a67d8b45796" xmlns:ns4="5574eff3-9871-44e3-ac19-f1cce5bf97ab" targetNamespace="http://schemas.microsoft.com/office/2006/metadata/properties" ma:root="true" ma:fieldsID="0ff0f327a5a199418df32b3a2da8def0" ns3:_="" ns4:_="">
    <xsd:import namespace="155cf25c-ec18-4360-962a-9a67d8b45796"/>
    <xsd:import namespace="5574eff3-9871-44e3-ac19-f1cce5bf97a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  <xsd:element ref="ns3:MediaServiceSystemTag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55cf25c-ec18-4360-962a-9a67d8b4579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24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74eff3-9871-44e3-ac19-f1cce5bf97ab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1B12295-CD51-404F-954E-61D038444DE7}">
  <ds:schemaRefs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155cf25c-ec18-4360-962a-9a67d8b45796"/>
    <ds:schemaRef ds:uri="http://purl.org/dc/terms/"/>
    <ds:schemaRef ds:uri="http://schemas.microsoft.com/office/infopath/2007/PartnerControls"/>
    <ds:schemaRef ds:uri="5574eff3-9871-44e3-ac19-f1cce5bf97ab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BBCD24BF-F36F-4457-A009-349D96D2974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55cf25c-ec18-4360-962a-9a67d8b45796"/>
    <ds:schemaRef ds:uri="5574eff3-9871-44e3-ac19-f1cce5bf97a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07939F4-4966-4F30-93FA-A828362AD4C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23788</TotalTime>
  <Words>1127</Words>
  <Application>Microsoft Office PowerPoint</Application>
  <PresentationFormat>A4 Paper (210x297 mm)</PresentationFormat>
  <Paragraphs>34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Hares, Miriam [mhares]</dc:creator>
  <cp:lastModifiedBy>Leah Morrison (lib)</cp:lastModifiedBy>
  <cp:revision>153</cp:revision>
  <dcterms:created xsi:type="dcterms:W3CDTF">2022-05-30T14:35:49Z</dcterms:created>
  <dcterms:modified xsi:type="dcterms:W3CDTF">2025-01-16T11:01:14Z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0x010100769AB6E3D5ECFC48BE3F7A8B927A5CEF</vt:lpwstr>
  </property>
</Properties>
</file>