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86" r:id="rId5"/>
    <p:sldMasterId id="2147483718" r:id="rId6"/>
  </p:sldMasterIdLst>
  <p:notesMasterIdLst>
    <p:notesMasterId r:id="rId16"/>
  </p:notesMasterIdLst>
  <p:handoutMasterIdLst>
    <p:handoutMasterId r:id="rId17"/>
  </p:handoutMasterIdLst>
  <p:sldIdLst>
    <p:sldId id="281" r:id="rId7"/>
    <p:sldId id="3449" r:id="rId8"/>
    <p:sldId id="3453" r:id="rId9"/>
    <p:sldId id="477" r:id="rId10"/>
    <p:sldId id="565" r:id="rId11"/>
    <p:sldId id="563" r:id="rId12"/>
    <p:sldId id="556" r:id="rId13"/>
    <p:sldId id="555" r:id="rId14"/>
    <p:sldId id="3451" r:id="rId15"/>
  </p:sldIdLst>
  <p:sldSz cx="12192000" cy="6858000"/>
  <p:notesSz cx="6858000" cy="9144000"/>
  <p:embeddedFontLs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Zona Pro ExtraBold" panose="02010A03040002020004" pitchFamily="50" charset="0"/>
      <p:bold r:id="rId22"/>
      <p:italic r:id="rId23"/>
      <p:boldItalic r:id="rId24"/>
    </p:embeddedFont>
    <p:embeddedFont>
      <p:font typeface="Zona Pro Regular" panose="02010A03040002020004" pitchFamily="50" charset="0"/>
      <p:regular r:id="rId25"/>
    </p:embeddedFont>
  </p:embeddedFontLst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712177"/>
    <a:srgbClr val="7E1974"/>
    <a:srgbClr val="A92082"/>
    <a:srgbClr val="3265A3"/>
    <a:srgbClr val="0000FF"/>
    <a:srgbClr val="E88A2A"/>
    <a:srgbClr val="E5BAD2"/>
    <a:srgbClr val="F1DCE7"/>
    <a:srgbClr val="E0A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458" autoAdjust="0"/>
  </p:normalViewPr>
  <p:slideViewPr>
    <p:cSldViewPr snapToGrid="0" snapToObjects="1">
      <p:cViewPr varScale="1">
        <p:scale>
          <a:sx n="112" d="100"/>
          <a:sy n="112" d="100"/>
        </p:scale>
        <p:origin x="218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96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3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97B178-A91E-4469-9EA0-E1527DD95F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08EF4-5C79-4AFA-9899-96E6946346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BA139-3B7E-490D-ACEE-802017B6EB01}" type="datetime4">
              <a:rPr lang="en-GB" smtClean="0"/>
              <a:t>28 February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F1BFB4-60B9-4A76-A7B3-8D6EB8E34B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1AAA7-7909-48FE-B0CF-8A2C6C41BF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EAEF9-FBB2-4B13-9653-5C8FF93FDD41}" type="slidenum">
              <a:rPr lang="en-GB" smtClean="0"/>
              <a:t>‹#›</a:t>
            </a:fld>
            <a:endParaRPr lang="en-GB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150338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D17DF-788C-A04E-AECC-79B89994B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197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Welcome to the 5-minute TECHBYTE.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Hello, I am Nadimul Faisal.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 will be presenting about ‘</a:t>
            </a:r>
            <a:r>
              <a:rPr lang="en-GB" sz="12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Materials challenges and opportunities in high-temperature steam electrolysis with geothermal heat’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1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High-temperature steam electrolysis is a promising technology that leverages solid oxide electrolysis cells to split water into hydrogen and oxygen with high efficiency. </a:t>
            </a:r>
          </a:p>
          <a:p>
            <a:endParaRPr lang="en-GB" dirty="0"/>
          </a:p>
          <a:p>
            <a:r>
              <a:rPr lang="en-GB" dirty="0"/>
              <a:t>When coupled with geothermal heat, it becomes even more attractive, offering a renewable, low-carbon pathway for large-scale hydrogen production. </a:t>
            </a:r>
          </a:p>
          <a:p>
            <a:endParaRPr lang="en-GB" dirty="0"/>
          </a:p>
          <a:p>
            <a:r>
              <a:rPr lang="en-GB" dirty="0"/>
              <a:t>Geothermal sources vary in temperature depending on depth, geological conditions, and location. They are generally classified into three categories as can be seen in the list.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0" dirty="0"/>
              <a:t>When integrating steam electrolyser system with geothermal heat, materials could face several degradation challenges due to the unique chemical and thermal environment of geothermal sources. </a:t>
            </a:r>
            <a:endParaRPr lang="en-GB" sz="1200" b="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Geothermal temperature vary significantly between regions, influencing the feasibility and efficiency of geothermal energy applications. </a:t>
            </a:r>
          </a:p>
          <a:p>
            <a:endParaRPr lang="en-GB" dirty="0"/>
          </a:p>
          <a:p>
            <a:r>
              <a:rPr lang="en-GB" dirty="0"/>
              <a:t>Here's an overview of the geothermal temperature in the Great Britain and Nevada:</a:t>
            </a:r>
          </a:p>
          <a:p>
            <a:endParaRPr lang="en-GB" dirty="0"/>
          </a:p>
          <a:p>
            <a:r>
              <a:rPr lang="en-GB" b="1" dirty="0"/>
              <a:t>For Great Britian, </a:t>
            </a:r>
            <a:r>
              <a:rPr lang="en-GB" b="0" dirty="0"/>
              <a:t>it is approximately between</a:t>
            </a:r>
            <a:r>
              <a:rPr lang="en-GB" b="1" dirty="0"/>
              <a:t> </a:t>
            </a:r>
            <a:r>
              <a:rPr lang="en-GB" dirty="0"/>
              <a:t>2–113°C.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For Nevada, </a:t>
            </a:r>
            <a:r>
              <a:rPr lang="en-GB" b="0" dirty="0"/>
              <a:t>it is approximately between</a:t>
            </a:r>
            <a:r>
              <a:rPr lang="en-GB" b="1" dirty="0"/>
              <a:t> </a:t>
            </a:r>
            <a:r>
              <a:rPr lang="en-GB" dirty="0"/>
              <a:t>26-236°C. </a:t>
            </a:r>
          </a:p>
          <a:p>
            <a:pPr>
              <a:buFont typeface="Arial" panose="020B0604020202020204" pitchFamily="34" charset="0"/>
              <a:buNone/>
            </a:pPr>
            <a:endParaRPr lang="en-GB" dirty="0"/>
          </a:p>
          <a:p>
            <a:pPr>
              <a:buFont typeface="Arial" panose="020B0604020202020204" pitchFamily="34" charset="0"/>
              <a:buNone/>
            </a:pPr>
            <a:r>
              <a:rPr lang="en-GB" dirty="0"/>
              <a:t>These variations highlight the differing geothermal temperature of the two regions.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76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several main types of </a:t>
            </a:r>
            <a:r>
              <a:rPr lang="en-GB" b="1" dirty="0"/>
              <a:t>electrolysers</a:t>
            </a:r>
            <a:r>
              <a:rPr lang="en-GB" dirty="0"/>
              <a:t> used for hydrogen production, each with distinct operating principles, efficiencies, and material requirements.</a:t>
            </a:r>
          </a:p>
          <a:p>
            <a:endParaRPr lang="en-GB" dirty="0"/>
          </a:p>
          <a:p>
            <a:r>
              <a:rPr lang="en-GB" dirty="0"/>
              <a:t>PEM: Compact design with fast response times. High cost due to expensive catalyst materials.</a:t>
            </a:r>
          </a:p>
          <a:p>
            <a:r>
              <a:rPr lang="en-GB" dirty="0"/>
              <a:t>AEM: Lower cost than PEM due to non-precious metal catalysts.</a:t>
            </a:r>
          </a:p>
          <a:p>
            <a:r>
              <a:rPr lang="en-GB" dirty="0"/>
              <a:t>AEL: Mature, well-established technology</a:t>
            </a:r>
          </a:p>
          <a:p>
            <a:r>
              <a:rPr lang="en-GB" dirty="0"/>
              <a:t>SOWE/SOSE: Can use waste heat (e.g., from geothermal sources) to reduce electricity demand. Expensive high-temperature materials required. </a:t>
            </a:r>
          </a:p>
          <a:p>
            <a:r>
              <a:rPr lang="en-GB" dirty="0"/>
              <a:t>TWS: Uses high temperatures (above 500°C) to drive the endothermic reaction using thermochemical cycles. </a:t>
            </a:r>
          </a:p>
          <a:p>
            <a:r>
              <a:rPr lang="en-GB" dirty="0"/>
              <a:t>PWS: Direct solar-driven process using only sunlight, without external electrical or thermal energy input.</a:t>
            </a:r>
          </a:p>
          <a:p>
            <a:r>
              <a:rPr lang="en-GB" dirty="0"/>
              <a:t>PEC: </a:t>
            </a:r>
            <a:r>
              <a:rPr lang="en-GB" b="0" dirty="0"/>
              <a:t>Direct Solar-to-Hydrogen Conversion </a:t>
            </a:r>
            <a:r>
              <a:rPr lang="en-GB" dirty="0"/>
              <a:t>– No need for external electricity.</a:t>
            </a:r>
          </a:p>
          <a:p>
            <a:endParaRPr lang="en-GB" dirty="0"/>
          </a:p>
          <a:p>
            <a:r>
              <a:rPr lang="en-GB" dirty="0"/>
              <a:t>Higher Temperatures can accelerate reaction kinetics, leading to faster hydrogen and oxygen evolution rates. However, this must be balanced with the stability of the materials used.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72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typical temperature ranges in some high temperature processes, including geothermal. </a:t>
            </a:r>
          </a:p>
          <a:p>
            <a:endParaRPr lang="en-GB" dirty="0"/>
          </a:p>
          <a:p>
            <a:r>
              <a:rPr lang="en-GB" dirty="0"/>
              <a:t>This research was part of an investigation where we investigated corrosion rates of materials (including coatings) in some high temperature processes.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Through METASIS research, the goal was to improve the efficiency of steam electrolysis system, particularly in the context of materials and manufacturing.</a:t>
            </a:r>
          </a:p>
          <a:p>
            <a:endParaRPr lang="en-GB" dirty="0"/>
          </a:p>
          <a:p>
            <a:r>
              <a:rPr lang="en-GB" dirty="0"/>
              <a:t>Research was into tubular design, new materials for cathode, electrolyte and anodes as well as having a meta-surface on the anode side that can enhance the efficiency.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03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Manufacturing of multi-layer system is a complex process. </a:t>
            </a:r>
          </a:p>
          <a:p>
            <a:endParaRPr lang="en-GB" dirty="0"/>
          </a:p>
          <a:p>
            <a:r>
              <a:rPr lang="en-GB" dirty="0"/>
              <a:t>The research included using three different manufacturing techniques (electrochemical deposition, dip coating, and air plasma spray coating) to develop various layers of the tubular structure. </a:t>
            </a:r>
          </a:p>
          <a:p>
            <a:endParaRPr lang="en-GB" dirty="0"/>
          </a:p>
          <a:p>
            <a:r>
              <a:rPr lang="en-GB" dirty="0"/>
              <a:t>The challenges are in the control of layer thickness, porosity, microstructure, interface issues, etc.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9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some of the example images. </a:t>
            </a:r>
          </a:p>
          <a:p>
            <a:endParaRPr lang="en-GB" dirty="0"/>
          </a:p>
          <a:p>
            <a:r>
              <a:rPr lang="en-GB" dirty="0"/>
              <a:t>Left: single tube</a:t>
            </a:r>
          </a:p>
          <a:p>
            <a:r>
              <a:rPr lang="en-GB" dirty="0"/>
              <a:t>Centre: cross-section of the tube</a:t>
            </a:r>
          </a:p>
          <a:p>
            <a:r>
              <a:rPr lang="en-GB" dirty="0"/>
              <a:t>Right (bottom): IR imaging of the coated tubes. </a:t>
            </a:r>
          </a:p>
          <a:p>
            <a:endParaRPr lang="en-GB" dirty="0"/>
          </a:p>
          <a:p>
            <a:r>
              <a:rPr lang="en-GB" dirty="0"/>
              <a:t>Some of the challenges include oxidation of porous metal support during manufacturing. It also includes materials and layer degradation/delamination during electrolysis process at high temperature operations.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94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Designing steam electrolysers for geothermal steam applications presents several unique challenges that must be addressed to achieve efficient and reliable hydrogen production. </a:t>
            </a:r>
          </a:p>
          <a:p>
            <a:endParaRPr lang="en-GB" dirty="0"/>
          </a:p>
          <a:p>
            <a:r>
              <a:rPr lang="en-GB" dirty="0"/>
              <a:t>It includes: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High-temperature stability - </a:t>
            </a:r>
            <a:r>
              <a:rPr lang="en-GB" sz="1400" dirty="0">
                <a:solidFill>
                  <a:schemeClr val="tx1"/>
                </a:solidFill>
              </a:rPr>
              <a:t>Thermal expansion mismatch, creep, deformation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Corrosive geothermal environment - </a:t>
            </a:r>
            <a:r>
              <a:rPr lang="en-GB" sz="1400" dirty="0">
                <a:solidFill>
                  <a:schemeClr val="tx1"/>
                </a:solidFill>
              </a:rPr>
              <a:t>Dissolved salts (NaCl, </a:t>
            </a:r>
            <a:r>
              <a:rPr lang="en-GB" sz="1400" dirty="0" err="1">
                <a:solidFill>
                  <a:schemeClr val="tx1"/>
                </a:solidFill>
              </a:rPr>
              <a:t>KCl</a:t>
            </a:r>
            <a:r>
              <a:rPr lang="en-GB" sz="1400" dirty="0">
                <a:solidFill>
                  <a:schemeClr val="tx1"/>
                </a:solidFill>
              </a:rPr>
              <a:t>), acidic gases (CO2, H2S), mineral deposits (silica, calcium carbonate)</a:t>
            </a:r>
          </a:p>
          <a:p>
            <a:pPr marL="344700" indent="-342900">
              <a:lnSpc>
                <a:spcPct val="100000"/>
              </a:lnSpc>
              <a:spcBef>
                <a:spcPts val="0"/>
              </a:spcBef>
            </a:pPr>
            <a:endParaRPr lang="pt-BR" sz="1400" b="1" dirty="0"/>
          </a:p>
          <a:p>
            <a:pPr marL="344700" indent="-342900">
              <a:lnSpc>
                <a:spcPct val="100000"/>
              </a:lnSpc>
              <a:spcBef>
                <a:spcPts val="0"/>
              </a:spcBef>
            </a:pPr>
            <a:r>
              <a:rPr lang="pt-BR" sz="1400" b="1" dirty="0"/>
              <a:t>Electrolyte materials - </a:t>
            </a:r>
            <a:r>
              <a:rPr lang="pt-BR" sz="1400" dirty="0">
                <a:solidFill>
                  <a:schemeClr val="tx1"/>
                </a:solidFill>
              </a:rPr>
              <a:t>Materials degradation, contamnation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Electrode degradation - </a:t>
            </a:r>
            <a:r>
              <a:rPr lang="en-GB" sz="1400" b="0" dirty="0"/>
              <a:t>O</a:t>
            </a:r>
            <a:r>
              <a:rPr lang="en-GB" sz="1400" dirty="0">
                <a:solidFill>
                  <a:schemeClr val="tx1"/>
                </a:solidFill>
              </a:rPr>
              <a:t>xidation, sulphur poisoning, delamination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Durability and longevity - </a:t>
            </a:r>
            <a:r>
              <a:rPr lang="en-GB" sz="1400" dirty="0">
                <a:solidFill>
                  <a:schemeClr val="tx1"/>
                </a:solidFill>
              </a:rPr>
              <a:t>Thermal cycling, electrochemical degradation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Integration with geothermal systems - </a:t>
            </a:r>
            <a:r>
              <a:rPr lang="en-GB" sz="1400" dirty="0">
                <a:solidFill>
                  <a:schemeClr val="tx1"/>
                </a:solidFill>
              </a:rPr>
              <a:t>Variable steam quality, scaling and fouling in heat exchanges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Opportunities including application of </a:t>
            </a:r>
            <a:r>
              <a:rPr lang="en-GB" sz="1400" b="0" dirty="0"/>
              <a:t>a</a:t>
            </a:r>
            <a:r>
              <a:rPr lang="en-GB" sz="1400" dirty="0">
                <a:solidFill>
                  <a:schemeClr val="tx1"/>
                </a:solidFill>
              </a:rPr>
              <a:t>dvanced coatings, new materials, and developing hybrid systems (pre-heating)</a:t>
            </a:r>
          </a:p>
          <a:p>
            <a:endParaRPr lang="en-GB" dirty="0"/>
          </a:p>
          <a:p>
            <a:r>
              <a:rPr lang="en-GB" dirty="0"/>
              <a:t>Overall</a:t>
            </a:r>
            <a:r>
              <a:rPr lang="en-GB"/>
              <a:t>, addressing </a:t>
            </a:r>
            <a:r>
              <a:rPr lang="en-GB" dirty="0"/>
              <a:t>these challenges in designing steam electrolysers for geothermal steam applications requires multidisciplinary approaches, including advanced materials research, system optimization, and innovative engineering solutions. </a:t>
            </a:r>
          </a:p>
          <a:p>
            <a:endParaRPr lang="en-GB" dirty="0"/>
          </a:p>
          <a:p>
            <a:r>
              <a:rPr lang="en-GB" dirty="0"/>
              <a:t>Thank you.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63C0F8-154A-422E-ABE0-9613BBA3C2C3}" type="datetime4">
              <a:rPr lang="en-GB" smtClean="0"/>
              <a:t>28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17DF-788C-A04E-AECC-79B89994B3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C6BF6D2-781F-39EF-511A-4E2267DBE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6CDEE8-B750-A3C6-0C55-77BFBC0A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889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41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963" y="1746783"/>
            <a:ext cx="11268075" cy="1080000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1963" y="3087962"/>
            <a:ext cx="11268000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13" y="2905641"/>
            <a:ext cx="11160125" cy="0"/>
          </a:xfrm>
          <a:prstGeom prst="line">
            <a:avLst/>
          </a:prstGeom>
          <a:ln w="25400">
            <a:solidFill>
              <a:srgbClr val="712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6FF905B-93DB-A065-1158-1A45A9D2A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F72FFD7-EB69-6E88-46A5-9097D657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01300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1BDA-D7DC-64DA-2D6A-ECB5077AD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1015843"/>
            <a:ext cx="11268075" cy="720727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1962" y="1844675"/>
            <a:ext cx="11268075" cy="4321177"/>
          </a:xfrm>
          <a:prstGeom prst="rect">
            <a:avLst/>
          </a:prstGeom>
        </p:spPr>
        <p:txBody>
          <a:bodyPr/>
          <a:lstStyle>
            <a:lvl1pPr marL="230400" indent="-2304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2pPr>
            <a:lvl3pPr>
              <a:defRPr>
                <a:latin typeface="Zona Pro Regular" panose="02010A03040002020004" pitchFamily="2" charset="0"/>
              </a:defRPr>
            </a:lvl3pPr>
            <a:lvl4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4pPr>
            <a:lvl5pPr>
              <a:defRPr>
                <a:latin typeface="Zona Pro Regular" panose="02010A03040002020004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CCC0C6B-0E5B-12EB-E03E-80730E603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70797DA-1C9C-3AEA-0D79-5B49AE65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51329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5D55C1-6975-5722-8F92-2638F03B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1016000"/>
            <a:ext cx="11268075" cy="720727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1963" y="1844675"/>
            <a:ext cx="5544038" cy="4321176"/>
          </a:xfrm>
          <a:prstGeom prst="rect">
            <a:avLst/>
          </a:prstGeom>
        </p:spPr>
        <p:txBody>
          <a:bodyPr/>
          <a:lstStyle>
            <a:lvl1pPr marL="230400" indent="-2304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2pPr>
            <a:lvl3pPr>
              <a:defRPr>
                <a:latin typeface="Zona Pro Regular" panose="02010A03040002020004" pitchFamily="2" charset="0"/>
              </a:defRPr>
            </a:lvl3pPr>
            <a:lvl4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4pPr>
            <a:lvl5pPr>
              <a:defRPr>
                <a:latin typeface="Zona Pro Regular" panose="02010A03040002020004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43273D-98E9-D830-D399-EC1FD0E41F1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85999" y="1844675"/>
            <a:ext cx="5544038" cy="4321175"/>
          </a:xfrm>
          <a:prstGeom prst="rect">
            <a:avLst/>
          </a:prstGeom>
        </p:spPr>
        <p:txBody>
          <a:bodyPr/>
          <a:lstStyle>
            <a:lvl1pPr marL="230400" indent="-2304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2pPr>
            <a:lvl3pPr>
              <a:defRPr>
                <a:latin typeface="Zona Pro Regular" panose="02010A03040002020004" pitchFamily="2" charset="0"/>
              </a:defRPr>
            </a:lvl3pPr>
            <a:lvl4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4pPr>
            <a:lvl5pPr>
              <a:defRPr>
                <a:latin typeface="Zona Pro Regular" panose="02010A03040002020004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0F1D97B-3CF6-0469-14DD-73F1A138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E876043-10F8-09B1-35EF-271911EC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907993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3D68DB0-669F-76E2-C3B1-C74869702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2" y="1016000"/>
            <a:ext cx="11268075" cy="720725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1960" y="1838365"/>
            <a:ext cx="5544038" cy="533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1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1964" y="2473405"/>
            <a:ext cx="5544036" cy="3692443"/>
          </a:xfrm>
          <a:prstGeom prst="rect">
            <a:avLst/>
          </a:prstGeom>
        </p:spPr>
        <p:txBody>
          <a:bodyPr/>
          <a:lstStyle>
            <a:lvl1pPr marL="230400" indent="-2304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>
                <a:solidFill>
                  <a:srgbClr val="69216A"/>
                </a:solidFill>
                <a:latin typeface="Zona Pro Regular" panose="02010A03040002020004" pitchFamily="2" charset="0"/>
              </a:defRPr>
            </a:lvl1pPr>
            <a:lvl2pPr>
              <a:defRPr>
                <a:latin typeface="Zona Pro Regular" panose="02010A03040002020004" pitchFamily="2" charset="0"/>
              </a:defRPr>
            </a:lvl2pPr>
            <a:lvl3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3pPr>
            <a:lvl4pPr>
              <a:defRPr>
                <a:latin typeface="Zona Pro Regular" panose="02010A03040002020004" pitchFamily="2" charset="0"/>
              </a:defRPr>
            </a:lvl4pPr>
            <a:lvl5pPr>
              <a:defRPr sz="1800">
                <a:solidFill>
                  <a:srgbClr val="69216A"/>
                </a:solidFill>
                <a:latin typeface="Zona Pro Regular" panose="02010A03040002020004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85998" y="1838365"/>
            <a:ext cx="5544037" cy="533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lang="en-US" sz="2800" b="1" kern="1200" dirty="0">
                <a:solidFill>
                  <a:schemeClr val="tx1"/>
                </a:solidFill>
                <a:latin typeface="Zona Pro Regular" panose="02010A03040002020004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86000" y="2473406"/>
            <a:ext cx="5544036" cy="36924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lang="en-US" sz="2800" b="0" kern="1200" dirty="0">
                <a:solidFill>
                  <a:srgbClr val="69216A"/>
                </a:solidFill>
                <a:latin typeface="Zona Pro Regular" panose="02010A03040002020004" pitchFamily="2" charset="0"/>
                <a:ea typeface="+mn-ea"/>
                <a:cs typeface="+mn-cs"/>
              </a:defRPr>
            </a:lvl1pPr>
            <a:lvl2pPr marL="685800" indent="-228600">
              <a:defRPr lang="en-US" sz="2400" kern="1200" dirty="0">
                <a:solidFill>
                  <a:schemeClr val="tx1"/>
                </a:solidFill>
                <a:latin typeface="Zona Pro Regular" panose="02010A03040002020004" pitchFamily="2" charset="0"/>
                <a:ea typeface="+mn-ea"/>
                <a:cs typeface="+mn-cs"/>
              </a:defRPr>
            </a:lvl2pPr>
            <a:lvl3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3pPr>
            <a:lvl4pPr>
              <a:defRPr>
                <a:latin typeface="Zona Pro Regular" panose="02010A03040002020004" pitchFamily="2" charset="0"/>
              </a:defRPr>
            </a:lvl4pPr>
            <a:lvl5pPr>
              <a:defRPr sz="1800">
                <a:solidFill>
                  <a:srgbClr val="69216A"/>
                </a:solidFill>
                <a:latin typeface="Zona Pro Regular" panose="02010A03040002020004" pitchFamily="2" charset="0"/>
              </a:defRPr>
            </a:lvl5pPr>
          </a:lstStyle>
          <a:p>
            <a:pPr marL="230400" lvl="0" indent="-230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add text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46D499D-0E29-6EE6-29F4-6AC11ADB8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9B5E87A-6CA2-C42A-219D-81F36DFC80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907130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962" y="1019209"/>
            <a:ext cx="4207437" cy="1043487"/>
          </a:xfrm>
          <a:prstGeom prst="rect">
            <a:avLst/>
          </a:prstGeom>
        </p:spPr>
        <p:txBody>
          <a:bodyPr anchor="t"/>
          <a:lstStyle>
            <a:lvl1pPr>
              <a:defRPr sz="36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1962" y="2227795"/>
            <a:ext cx="4207438" cy="3938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49401" y="1016000"/>
            <a:ext cx="6880638" cy="5149849"/>
          </a:xfrm>
          <a:prstGeom prst="rect">
            <a:avLst/>
          </a:prstGeom>
        </p:spPr>
        <p:txBody>
          <a:bodyPr/>
          <a:lstStyle>
            <a:lvl1pPr marL="230400" indent="-2304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>
                <a:solidFill>
                  <a:srgbClr val="69216A"/>
                </a:solidFill>
                <a:latin typeface="Zona Pro Regular" panose="02010A03040002020004" pitchFamily="2" charset="0"/>
              </a:defRPr>
            </a:lvl1pPr>
            <a:lvl2pPr>
              <a:defRPr sz="2800">
                <a:latin typeface="Zona Pro Regular" panose="02010A03040002020004" pitchFamily="2" charset="0"/>
              </a:defRPr>
            </a:lvl2pPr>
            <a:lvl3pPr>
              <a:defRPr sz="2400">
                <a:solidFill>
                  <a:srgbClr val="69216A"/>
                </a:solidFill>
                <a:latin typeface="Zona Pro Regular" panose="02010A03040002020004" pitchFamily="2" charset="0"/>
              </a:defRPr>
            </a:lvl3pPr>
            <a:lvl4pPr>
              <a:defRPr sz="2000">
                <a:latin typeface="Zona Pro Regular" panose="02010A03040002020004" pitchFamily="2" charset="0"/>
              </a:defRPr>
            </a:lvl4pPr>
            <a:lvl5pPr>
              <a:defRPr sz="2000">
                <a:solidFill>
                  <a:srgbClr val="69216A"/>
                </a:solidFill>
                <a:latin typeface="Zona Pro Regular" panose="02010A03040002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CA7BB6F-D99E-D2F6-3964-8AC08C99C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AEFC164-F142-1561-D81A-64BC450C5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394310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1F0D7B5-5E6D-6B0C-CC63-2D9671C2C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2" y="1016169"/>
            <a:ext cx="11268075" cy="720556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1962" y="1844676"/>
            <a:ext cx="7524073" cy="4321176"/>
          </a:xfrm>
          <a:prstGeom prst="rect">
            <a:avLst/>
          </a:prstGeom>
        </p:spPr>
        <p:txBody>
          <a:bodyPr/>
          <a:lstStyle>
            <a:lvl1pPr marL="230400" indent="-2304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2pPr>
            <a:lvl3pPr>
              <a:defRPr>
                <a:latin typeface="Zona Pro Regular" panose="02010A03040002020004" pitchFamily="2" charset="0"/>
              </a:defRPr>
            </a:lvl3pPr>
            <a:lvl4pPr>
              <a:defRPr>
                <a:solidFill>
                  <a:srgbClr val="69216A"/>
                </a:solidFill>
                <a:latin typeface="Zona Pro Regular" panose="02010A03040002020004" pitchFamily="2" charset="0"/>
              </a:defRPr>
            </a:lvl4pPr>
            <a:lvl5pPr>
              <a:defRPr>
                <a:latin typeface="Zona Pro Regular" panose="02010A03040002020004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977DC8-39A3-74B1-51BE-2723AA1FB4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6100" y="1844675"/>
            <a:ext cx="3563938" cy="43211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1A4E548-E9DD-0EF4-07BC-9DC4CF797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308BBB1-AB86-88AE-BC89-FDF7D799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710108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DE81-C826-1ABC-AC1B-4D9ED6473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1016000"/>
            <a:ext cx="11268075" cy="720407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8F4CF4-D8F3-8048-9506-287485B75C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962" y="1850880"/>
            <a:ext cx="3636000" cy="32644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515C-9E3E-7046-9FD5-C1378AAFD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5229849"/>
            <a:ext cx="3636000" cy="936000"/>
          </a:xfrm>
          <a:prstGeom prst="rect">
            <a:avLst/>
          </a:prstGeom>
        </p:spPr>
        <p:txBody>
          <a:bodyPr anchor="ctr"/>
          <a:lstStyle>
            <a:lvl1pPr algn="ctr"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B9D2B71-D8EC-7E4D-BC19-D9D14BFB57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77999" y="1850880"/>
            <a:ext cx="3636000" cy="32644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D88D01F-342E-F240-8730-944CDF58A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7999" y="5229851"/>
            <a:ext cx="3636000" cy="935998"/>
          </a:xfrm>
          <a:prstGeom prst="rect">
            <a:avLst/>
          </a:prstGeom>
        </p:spPr>
        <p:txBody>
          <a:bodyPr anchor="ctr"/>
          <a:lstStyle>
            <a:lvl1pPr algn="ctr"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36ECA95-65E0-8A4F-B2B4-A307E416A3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4036" y="1850880"/>
            <a:ext cx="3636000" cy="32644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0A6215-E46C-3346-9510-86489B82F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4038" y="5229849"/>
            <a:ext cx="3636000" cy="935999"/>
          </a:xfrm>
          <a:prstGeom prst="rect">
            <a:avLst/>
          </a:prstGeom>
        </p:spPr>
        <p:txBody>
          <a:bodyPr anchor="ctr"/>
          <a:lstStyle>
            <a:lvl1pPr algn="ctr"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5163A51-3F54-A132-93E3-4C6F901C9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A63A98E-BDEA-82F7-3513-624449BCA64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38996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1843-47D9-1D1E-5FFA-9C13B6654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2" y="1016000"/>
            <a:ext cx="11268075" cy="720725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8F4CF4-D8F3-8048-9506-287485B75C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413" y="1851561"/>
            <a:ext cx="2682000" cy="32695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515C-9E3E-7046-9FD5-C1378AAFD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5229849"/>
            <a:ext cx="2682000" cy="936000"/>
          </a:xfrm>
          <a:prstGeom prst="rect">
            <a:avLst/>
          </a:prstGeom>
        </p:spPr>
        <p:txBody>
          <a:bodyPr anchor="ctr"/>
          <a:lstStyle>
            <a:lvl1pPr algn="ctr"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B9D2B71-D8EC-7E4D-BC19-D9D14BFB57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24161" y="1851561"/>
            <a:ext cx="2682000" cy="32695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ACC3EEA-3A15-705A-51AF-1A71342D27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4163" y="5229850"/>
            <a:ext cx="2682000" cy="936000"/>
          </a:xfrm>
          <a:prstGeom prst="rect">
            <a:avLst/>
          </a:prstGeom>
        </p:spPr>
        <p:txBody>
          <a:bodyPr anchor="ctr"/>
          <a:lstStyle>
            <a:lvl1pPr algn="ctr"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36ECA95-65E0-8A4F-B2B4-A307E416A3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4909" y="1851561"/>
            <a:ext cx="2682000" cy="32695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61AD48A-1454-B8C7-215D-EFD3FB3183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4909" y="5229850"/>
            <a:ext cx="2682000" cy="936000"/>
          </a:xfrm>
          <a:prstGeom prst="rect">
            <a:avLst/>
          </a:prstGeom>
        </p:spPr>
        <p:txBody>
          <a:bodyPr anchor="ctr"/>
          <a:lstStyle>
            <a:lvl1pPr algn="ctr"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257B75D-9500-E14D-A531-C96BE74266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5657" y="1851561"/>
            <a:ext cx="2682000" cy="32695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E46740B-8A84-547D-6D51-C984BD0F82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8036" y="5230631"/>
            <a:ext cx="2682000" cy="935219"/>
          </a:xfrm>
          <a:prstGeom prst="rect">
            <a:avLst/>
          </a:prstGeom>
        </p:spPr>
        <p:txBody>
          <a:bodyPr anchor="ctr"/>
          <a:lstStyle>
            <a:lvl1pPr algn="ctr">
              <a:defRPr sz="18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3F4342F-4658-C1C3-60F3-0E77365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EBC1888-2A89-23EF-3FF7-A440C4FAEA6C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895436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C7ABBBC-5733-EF2B-94BD-5B6757A68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2" y="1016000"/>
            <a:ext cx="11268075" cy="727075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96D16F3-0E69-8067-CD86-68CF34697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BEBC465-4229-87D6-5B04-859FBCF8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065524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RGU logo on purple background">
            <a:extLst>
              <a:ext uri="{FF2B5EF4-FFF2-40B4-BE49-F238E27FC236}">
                <a16:creationId xmlns:a16="http://schemas.microsoft.com/office/drawing/2014/main" id="{A5EBB328-2B58-8FEF-4829-99E373C1F0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14667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515D66E-6582-0B25-DBA9-2E999652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1BCADC8-E81A-39A5-2FDE-EE7AF069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3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0D5D64-37AE-E8E1-A229-D8F16F747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6FA8DF-7DBE-E3C0-9DC7-14B446E86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94C284F-5C95-2AEE-B082-BD2786BCC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27A1A72-8419-4BF9-39A6-4B9BE712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39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DAD698D-D09A-4448-8CC9-6FDB6E9986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48AF8AF-7F9A-D46B-EF6F-77FDE66126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38BEB40-DC0D-A06F-008B-95D33F313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FC20479-E8D0-CFB3-E3AC-2E39D40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02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5B80BA-D356-3610-BF65-202EFD645C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D870580-5ABC-C2A0-E8A5-FB14C70E8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7D3821D-25BC-DBDD-24A7-4CD04619A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20E5C6-D5E3-68BC-982A-76AC66EC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441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191426-F98B-5C9D-86F4-CEB3AE0A96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CB5A26F-3A29-66C1-4A91-57F3A640BD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95B74FD-D37C-CFEF-7955-E44E3C435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7F04DD-E361-506F-3569-CE7E5765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576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58755C-14D1-105B-F695-5CA66AD12A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899F69-6BAE-A353-9161-4BDF72033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FAE1C32-BA96-429F-1632-0485B14BB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D043446-E056-D254-CD32-EDBBAFE4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16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A74F23-E496-2BE1-3F5D-D929F0F82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49A9D5A-4DF8-BF9A-89FF-EF3781923B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160E109-BB20-1CC8-BAFF-2FDE31772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AF515E4-AB1A-B508-5B27-62EA659E4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30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C7CDD-4864-6E73-1196-F508A642D3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963" y="1891795"/>
            <a:ext cx="11268075" cy="90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>
                <a:solidFill>
                  <a:srgbClr val="712177"/>
                </a:solidFill>
                <a:latin typeface="Zona Pro ExtraBold" panose="02010A03040002020004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FF9B70-DB71-4F56-D5CF-295FFAC63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1963" y="2791795"/>
            <a:ext cx="11268075" cy="90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701C86C-8A4E-6286-439C-9969D5855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4" y="6165850"/>
            <a:ext cx="931413" cy="692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3EB5604-00B7-4739-B8B6-0DEE3E23966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606EFF-E15E-D6D4-1475-FA2FE182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963" y="6165850"/>
            <a:ext cx="1755131" cy="692150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accent1"/>
                </a:solidFill>
                <a:latin typeface="Zona Pro Regular" panose="02010A03040002020004" pitchFamily="2" charset="0"/>
              </a:defRPr>
            </a:lvl1pPr>
          </a:lstStyle>
          <a:p>
            <a:pPr defTabSz="914400">
              <a:defRPr/>
            </a:pPr>
            <a:fld id="{CA560460-C6EE-49B6-875B-6438497EF71A}" type="datetime4">
              <a:rPr lang="en-GB" smtClean="0"/>
              <a:pPr defTabSz="914400">
                <a:defRPr/>
              </a:pPr>
              <a:t>28 February 2025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4114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CEF1903-7C7C-F695-628F-43E5359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1963" y="375450"/>
            <a:ext cx="2352675" cy="428625"/>
          </a:xfrm>
          <a:prstGeom prst="rect">
            <a:avLst/>
          </a:prstGeom>
        </p:spPr>
      </p:pic>
    </p:spTree>
    <p:custDataLst>
      <p:tags r:id="rId20"/>
    </p:custDataLst>
    <p:extLst>
      <p:ext uri="{BB962C8B-B14F-4D97-AF65-F5344CB8AC3E}">
        <p14:creationId xmlns:p14="http://schemas.microsoft.com/office/powerpoint/2010/main" val="207635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07" r:id="rId10"/>
    <p:sldLayoutId id="2147483708" r:id="rId11"/>
    <p:sldLayoutId id="2147483717" r:id="rId12"/>
    <p:sldLayoutId id="2147483710" r:id="rId13"/>
    <p:sldLayoutId id="2147483714" r:id="rId14"/>
    <p:sldLayoutId id="2147483716" r:id="rId15"/>
    <p:sldLayoutId id="2147483697" r:id="rId16"/>
    <p:sldLayoutId id="2147483696" r:id="rId17"/>
    <p:sldLayoutId id="2147483711" r:id="rId1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 userDrawn="1">
          <p15:clr>
            <a:srgbClr val="F26B43"/>
          </p15:clr>
        </p15:guide>
        <p15:guide id="2" pos="7389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9" pos="166" userDrawn="1">
          <p15:clr>
            <a:srgbClr val="F26B43"/>
          </p15:clr>
        </p15:guide>
        <p15:guide id="10" pos="7514" userDrawn="1">
          <p15:clr>
            <a:srgbClr val="F26B43"/>
          </p15:clr>
        </p15:guide>
        <p15:guide id="11" orient="horz" pos="640" userDrawn="1">
          <p15:clr>
            <a:srgbClr val="F26B43"/>
          </p15:clr>
        </p15:guide>
        <p15:guide id="12" orient="horz" pos="1094" userDrawn="1">
          <p15:clr>
            <a:srgbClr val="F26B43"/>
          </p15:clr>
        </p15:guide>
        <p15:guide id="13" orient="horz" pos="11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"/>
    </p:custDataLst>
    <p:extLst>
      <p:ext uri="{BB962C8B-B14F-4D97-AF65-F5344CB8AC3E}">
        <p14:creationId xmlns:p14="http://schemas.microsoft.com/office/powerpoint/2010/main" val="286378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90" userDrawn="1">
          <p15:clr>
            <a:srgbClr val="F26B43"/>
          </p15:clr>
        </p15:guide>
        <p15:guide id="4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.m4a"/><Relationship Id="rId7" Type="http://schemas.openxmlformats.org/officeDocument/2006/relationships/image" Target="../media/image14.png"/><Relationship Id="rId2" Type="http://schemas.microsoft.com/office/2007/relationships/media" Target="../media/media1.m4a"/><Relationship Id="rId1" Type="http://schemas.openxmlformats.org/officeDocument/2006/relationships/tags" Target="../tags/tag24.xml"/><Relationship Id="rId6" Type="http://schemas.openxmlformats.org/officeDocument/2006/relationships/hyperlink" Target="mailto:n.h.faisal@rgu.ac.uk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jpeg"/><Relationship Id="rId12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.jpeg"/><Relationship Id="rId11" Type="http://schemas.openxmlformats.org/officeDocument/2006/relationships/image" Target="../media/image15.jp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link.springer.com/article/10.1007/s11085-024-10312-4" TargetMode="Externa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jpeg"/><Relationship Id="rId12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0.png"/><Relationship Id="rId11" Type="http://schemas.openxmlformats.org/officeDocument/2006/relationships/image" Target="../media/image15.jpg"/><Relationship Id="rId5" Type="http://schemas.openxmlformats.org/officeDocument/2006/relationships/image" Target="../media/image29.png"/><Relationship Id="rId10" Type="http://schemas.openxmlformats.org/officeDocument/2006/relationships/hyperlink" Target="https://papers.ssrn.com/sol3/papers.cfm?abstract_id=5021100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s://papers.ssrn.com/sol3/papers.cfm?abstract_id=5015628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png"/><Relationship Id="rId12" Type="http://schemas.openxmlformats.org/officeDocument/2006/relationships/image" Target="../media/image40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slideLayout" Target="../slideLayouts/slideLayout11.xml"/><Relationship Id="rId7" Type="http://schemas.openxmlformats.org/officeDocument/2006/relationships/hyperlink" Target="mailto:n.h.faisal@rgu.ac.uk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DD629E-18F4-4D8F-79A0-087BB5BCE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63" y="1727707"/>
            <a:ext cx="7714474" cy="2534415"/>
          </a:xfrm>
        </p:spPr>
        <p:txBody>
          <a:bodyPr/>
          <a:lstStyle/>
          <a:p>
            <a:r>
              <a:rPr lang="en-GB" sz="3600" dirty="0">
                <a:latin typeface="Zona Pro ExtraBold" panose="02010A03040002020004" charset="0"/>
              </a:rPr>
              <a:t>Materials </a:t>
            </a:r>
            <a:r>
              <a:rPr lang="en-GB" sz="3600" b="0" dirty="0">
                <a:latin typeface="Zona Pro ExtraBold" panose="02010A03040002020004" charset="0"/>
              </a:rPr>
              <a:t>challenges and opportunities in </a:t>
            </a:r>
            <a:r>
              <a:rPr lang="en-GB" sz="3600" dirty="0">
                <a:latin typeface="Zona Pro ExtraBold" panose="02010A03040002020004" charset="0"/>
              </a:rPr>
              <a:t>high-temperature steam electrolysis with geothermal heat</a:t>
            </a:r>
            <a:endParaRPr lang="en-GB" sz="3600" dirty="0">
              <a:solidFill>
                <a:schemeClr val="tx1"/>
              </a:solidFill>
              <a:latin typeface="Zona Pro ExtraBold" panose="02010A0304000202000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3B16194-5D84-9F00-3A3A-10ACCAA28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962" y="4732659"/>
            <a:ext cx="11268075" cy="1627094"/>
          </a:xfrm>
        </p:spPr>
        <p:txBody>
          <a:bodyPr/>
          <a:lstStyle/>
          <a:p>
            <a:r>
              <a:rPr lang="en-GB" sz="1800" b="1" dirty="0"/>
              <a:t>Prof Nadimul Faisal</a:t>
            </a:r>
          </a:p>
          <a:p>
            <a:r>
              <a:rPr lang="en-GB" sz="1800" dirty="0"/>
              <a:t>School of Computing, Engineering and Technology</a:t>
            </a:r>
          </a:p>
          <a:p>
            <a:r>
              <a:rPr lang="en-GB" sz="1800" dirty="0"/>
              <a:t>Robert Gordon University, Aberdeen</a:t>
            </a:r>
          </a:p>
          <a:p>
            <a:r>
              <a:rPr lang="en-GB" sz="1800" dirty="0">
                <a:hlinkClick r:id="rId6"/>
              </a:rPr>
              <a:t>n.h.faisal@rgu.ac.uk</a:t>
            </a:r>
            <a:endParaRPr lang="en-GB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0FC22-3ACA-05D9-0DF4-4FA6607BA359}"/>
              </a:ext>
            </a:extLst>
          </p:cNvPr>
          <p:cNvSpPr txBox="1"/>
          <p:nvPr/>
        </p:nvSpPr>
        <p:spPr>
          <a:xfrm>
            <a:off x="461962" y="1209349"/>
            <a:ext cx="8598568" cy="37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26-27 Feb 2025</a:t>
            </a:r>
            <a:r>
              <a:rPr lang="en-GB" dirty="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- GEOTHERMAL 2025</a:t>
            </a:r>
            <a:endParaRPr lang="en-GB" dirty="0">
              <a:effectLst/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EOTHERMAL 2025 - SPE Aberdeen">
            <a:extLst>
              <a:ext uri="{FF2B5EF4-FFF2-40B4-BE49-F238E27FC236}">
                <a16:creationId xmlns:a16="http://schemas.microsoft.com/office/drawing/2014/main" id="{14C72A8B-D9CF-CED2-38BB-4278C02DF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t="3876" r="4656" b="18760"/>
          <a:stretch/>
        </p:blipFill>
        <p:spPr bwMode="auto">
          <a:xfrm>
            <a:off x="8886964" y="2242446"/>
            <a:ext cx="2099389" cy="26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F7B2045-6659-D6D9-EA17-02F355ABE4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197C862-B897-B88C-EDEE-1DBB92138A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5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8"/>
    </mc:Choice>
    <mc:Fallback xmlns="">
      <p:transition spd="slow" advTm="14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90DA5-36C2-775B-CE23-E455F4295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E040E-1FA8-E0DA-EFC6-BCAA775D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840842"/>
            <a:ext cx="11268075" cy="720727"/>
          </a:xfrm>
        </p:spPr>
        <p:txBody>
          <a:bodyPr/>
          <a:lstStyle/>
          <a:p>
            <a:pPr algn="ctr"/>
            <a:r>
              <a:rPr lang="en-GB" sz="2800" dirty="0"/>
              <a:t>High temperature steam and water</a:t>
            </a:r>
          </a:p>
        </p:txBody>
      </p:sp>
      <p:pic>
        <p:nvPicPr>
          <p:cNvPr id="8" name="Picture 7" descr="A collage of different types of energy&#10;&#10;AI-generated content may be incorrect.">
            <a:extLst>
              <a:ext uri="{FF2B5EF4-FFF2-40B4-BE49-F238E27FC236}">
                <a16:creationId xmlns:a16="http://schemas.microsoft.com/office/drawing/2014/main" id="{986D586C-E7E5-F266-5E7A-001C52702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7" y="1569558"/>
            <a:ext cx="7882938" cy="50999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404B90-A44E-2DA4-DA1F-7A794D6B0ED4}"/>
              </a:ext>
            </a:extLst>
          </p:cNvPr>
          <p:cNvSpPr/>
          <p:nvPr/>
        </p:nvSpPr>
        <p:spPr>
          <a:xfrm>
            <a:off x="5528934" y="3429000"/>
            <a:ext cx="2315183" cy="14153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C4F7DE-7031-18FB-D2B5-B9CBBC460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3472" y="2107299"/>
            <a:ext cx="3156565" cy="275107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/>
              <a:t>Temperature ranges of geothermal 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Low-temperature resources: </a:t>
            </a:r>
            <a:r>
              <a:rPr lang="en-GB" sz="1400" dirty="0"/>
              <a:t>Below 150 °C (closer to the Earth's surface)</a:t>
            </a: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Moderate-temperature resources: </a:t>
            </a:r>
            <a:r>
              <a:rPr lang="en-GB" sz="1400" dirty="0"/>
              <a:t>150–200 °C (typically 1–3 km)</a:t>
            </a: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High-temperature resources: </a:t>
            </a:r>
            <a:r>
              <a:rPr lang="en-GB" sz="1400" dirty="0"/>
              <a:t>Above 200 °C, with some reaching 370 °C (regions with volcanic activity)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F41E73D-B125-7B78-E902-44ADA2E0AAC2}"/>
              </a:ext>
            </a:extLst>
          </p:cNvPr>
          <p:cNvSpPr/>
          <p:nvPr/>
        </p:nvSpPr>
        <p:spPr>
          <a:xfrm>
            <a:off x="7844117" y="3989294"/>
            <a:ext cx="654424" cy="32273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1B0C50C-CF0C-047F-A8A0-66CBEB02E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3777E4-466B-2F8F-2B52-699E8CF7C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32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2"/>
    </mc:Choice>
    <mc:Fallback xmlns="">
      <p:transition spd="slow" advTm="5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1729-07FF-CABB-77AB-AF3D6787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1" y="1021084"/>
            <a:ext cx="11496957" cy="720727"/>
          </a:xfrm>
        </p:spPr>
        <p:txBody>
          <a:bodyPr/>
          <a:lstStyle/>
          <a:p>
            <a:pPr algn="ctr"/>
            <a:r>
              <a:rPr lang="en-GB" sz="3200" dirty="0">
                <a:latin typeface="Zona Pro ExtraBold" panose="02010A03040002020004" charset="0"/>
              </a:rPr>
              <a:t>Geothermal GIS – Temperature spread</a:t>
            </a:r>
          </a:p>
        </p:txBody>
      </p:sp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59937E28-1185-A101-71EE-8D725FC5C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3" b="5324"/>
          <a:stretch/>
        </p:blipFill>
        <p:spPr>
          <a:xfrm>
            <a:off x="686076" y="1643665"/>
            <a:ext cx="5408931" cy="4882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6BB29E-7D66-2BBF-E7DD-A35219157B23}"/>
              </a:ext>
            </a:extLst>
          </p:cNvPr>
          <p:cNvSpPr txBox="1"/>
          <p:nvPr/>
        </p:nvSpPr>
        <p:spPr>
          <a:xfrm>
            <a:off x="4856919" y="1794107"/>
            <a:ext cx="115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Zona Pro ExtraBold" panose="02010A03040002020004" charset="0"/>
              </a:rPr>
              <a:t>Temperature</a:t>
            </a:r>
          </a:p>
          <a:p>
            <a:r>
              <a:rPr lang="en-US" sz="900" b="1" dirty="0">
                <a:latin typeface="Zona Pro ExtraBold" panose="02010A03040002020004" charset="0"/>
              </a:rPr>
              <a:t>Ranges (°C)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18D68-6F75-D0D1-D904-D9503A5783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362" t="6951"/>
          <a:stretch/>
        </p:blipFill>
        <p:spPr>
          <a:xfrm>
            <a:off x="4965886" y="2163439"/>
            <a:ext cx="660221" cy="5383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E19C54-C41C-7650-0FDE-869F6B6371DB}"/>
              </a:ext>
            </a:extLst>
          </p:cNvPr>
          <p:cNvSpPr txBox="1">
            <a:spLocks/>
          </p:cNvSpPr>
          <p:nvPr/>
        </p:nvSpPr>
        <p:spPr>
          <a:xfrm>
            <a:off x="2183346" y="6110553"/>
            <a:ext cx="1976275" cy="41575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12177"/>
                </a:solidFill>
                <a:latin typeface="Zona Pro ExtraBold" panose="02010A03040002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tx1"/>
                </a:solidFill>
                <a:latin typeface="Zona Pro ExtraBold" panose="02010A03040002020004" charset="0"/>
              </a:rPr>
              <a:t>Great Britain</a:t>
            </a:r>
          </a:p>
        </p:txBody>
      </p:sp>
      <p:pic>
        <p:nvPicPr>
          <p:cNvPr id="11" name="Picture 10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01B0D789-67DB-0C18-27FD-2B30CB799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9077" r="36412" b="16410"/>
          <a:stretch/>
        </p:blipFill>
        <p:spPr>
          <a:xfrm>
            <a:off x="6203974" y="1643665"/>
            <a:ext cx="4634353" cy="4882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4F6375-2CD7-CB76-E102-E1FE704C5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2957" y="5463719"/>
            <a:ext cx="780952" cy="9904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DEBC0D-4653-507C-44EB-434A5115067A}"/>
              </a:ext>
            </a:extLst>
          </p:cNvPr>
          <p:cNvSpPr txBox="1"/>
          <p:nvPr/>
        </p:nvSpPr>
        <p:spPr>
          <a:xfrm>
            <a:off x="6254354" y="5094387"/>
            <a:ext cx="108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Zona Pro ExtraBold" panose="02010A03040002020004" charset="0"/>
              </a:rPr>
              <a:t>Temperature</a:t>
            </a:r>
          </a:p>
          <a:p>
            <a:r>
              <a:rPr lang="en-US" sz="900" b="1" dirty="0">
                <a:latin typeface="Zona Pro ExtraBold" panose="02010A03040002020004" charset="0"/>
              </a:rPr>
              <a:t>Ranges (°C)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A6D712-80F6-989F-C0FC-F86164BB0E06}"/>
              </a:ext>
            </a:extLst>
          </p:cNvPr>
          <p:cNvSpPr txBox="1">
            <a:spLocks/>
          </p:cNvSpPr>
          <p:nvPr/>
        </p:nvSpPr>
        <p:spPr>
          <a:xfrm>
            <a:off x="7763746" y="6110553"/>
            <a:ext cx="1976275" cy="41575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12177"/>
                </a:solidFill>
                <a:latin typeface="Zona Pro ExtraBold" panose="02010A03040002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tx1"/>
                </a:solidFill>
                <a:latin typeface="Zona Pro ExtraBold" panose="02010A03040002020004" charset="0"/>
              </a:rPr>
              <a:t>Nevada, US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BADBC7-621D-6EDA-CE73-4E462847C6E9}"/>
              </a:ext>
            </a:extLst>
          </p:cNvPr>
          <p:cNvSpPr txBox="1">
            <a:spLocks/>
          </p:cNvSpPr>
          <p:nvPr/>
        </p:nvSpPr>
        <p:spPr>
          <a:xfrm>
            <a:off x="-1" y="6578603"/>
            <a:ext cx="5626108" cy="22442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12177"/>
                </a:solidFill>
                <a:latin typeface="Zona Pro ExtraBold" panose="02010A03040002020004" pitchFamily="2" charset="0"/>
                <a:ea typeface="+mj-ea"/>
                <a:cs typeface="+mj-cs"/>
              </a:defRPr>
            </a:lvl1pPr>
          </a:lstStyle>
          <a:p>
            <a:r>
              <a:rPr lang="en-GB" sz="800" dirty="0">
                <a:solidFill>
                  <a:schemeClr val="tx1"/>
                </a:solidFill>
                <a:latin typeface="Zona Pro ExtraBold" panose="02010A03040002020004" charset="0"/>
                <a:cs typeface="Times New Roman" panose="02020603050405020304" pitchFamily="18" charset="0"/>
              </a:rPr>
              <a:t>Acknowledgement: </a:t>
            </a:r>
            <a:r>
              <a:rPr lang="pt-BR" sz="800" b="0" dirty="0">
                <a:solidFill>
                  <a:schemeClr val="tx1"/>
                </a:solidFill>
                <a:latin typeface="Zona Pro ExtraBold" panose="02010A03040002020004" charset="0"/>
              </a:rPr>
              <a:t>MAHMOUD ALGAIAR, PhD student, Robert Gordon University</a:t>
            </a:r>
          </a:p>
          <a:p>
            <a:r>
              <a:rPr lang="pt-BR" sz="800" b="0" dirty="0">
                <a:solidFill>
                  <a:schemeClr val="tx1"/>
                </a:solidFill>
                <a:latin typeface="Zona Pro ExtraBold" panose="02010A03040002020004" charset="0"/>
              </a:rPr>
              <a:t>(UK Data source: BGS)</a:t>
            </a:r>
            <a:endParaRPr lang="en-US" sz="800" b="0" dirty="0">
              <a:solidFill>
                <a:schemeClr val="tx1"/>
              </a:solidFill>
              <a:latin typeface="Zona Pro ExtraBold" panose="02010A03040002020004" charset="0"/>
            </a:endParaRP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21FFDA1-1267-EA71-68F9-88D8ACEA9BB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260758-C60F-2F9D-97C9-B6A31CCF2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42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1"/>
    </mc:Choice>
    <mc:Fallback xmlns="">
      <p:transition spd="slow" advTm="3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38D3B65-5939-42C4-A6E6-3088C3B443FA}"/>
              </a:ext>
            </a:extLst>
          </p:cNvPr>
          <p:cNvSpPr/>
          <p:nvPr/>
        </p:nvSpPr>
        <p:spPr>
          <a:xfrm>
            <a:off x="4553513" y="969693"/>
            <a:ext cx="1802161" cy="56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Zona Pro ExtraBold" panose="02010A03040002020004" charset="0"/>
              </a:rPr>
              <a:t>Proton exchange membrane (PEM)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A434194-AD1E-4E53-8626-2A0E853C2166}"/>
              </a:ext>
            </a:extLst>
          </p:cNvPr>
          <p:cNvSpPr/>
          <p:nvPr/>
        </p:nvSpPr>
        <p:spPr>
          <a:xfrm>
            <a:off x="4527354" y="3333703"/>
            <a:ext cx="1802161" cy="56548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Zona Pro ExtraBold" panose="02010A03040002020004" charset="0"/>
              </a:rPr>
              <a:t>Solid oxide water electrolysis (SOWE)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77D1FC8-F9A4-4917-B7FF-13C7B5915B4E}"/>
              </a:ext>
            </a:extLst>
          </p:cNvPr>
          <p:cNvSpPr/>
          <p:nvPr/>
        </p:nvSpPr>
        <p:spPr>
          <a:xfrm>
            <a:off x="4553513" y="2246091"/>
            <a:ext cx="1802161" cy="56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Zona Pro ExtraBold" panose="02010A03040002020004" charset="0"/>
              </a:rPr>
              <a:t>Alkaline water electrolysis (AWE)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C00831E-E1D0-43ED-88D1-2867A827F2AA}"/>
              </a:ext>
            </a:extLst>
          </p:cNvPr>
          <p:cNvSpPr/>
          <p:nvPr/>
        </p:nvSpPr>
        <p:spPr>
          <a:xfrm>
            <a:off x="4553514" y="5157878"/>
            <a:ext cx="1802161" cy="5654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Zona Pro ExtraBold" panose="02010A03040002020004" charset="0"/>
              </a:rPr>
              <a:t>Photolysis water splitting (PWS)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4626112-454F-4898-A0B7-5DB43E19D81D}"/>
              </a:ext>
            </a:extLst>
          </p:cNvPr>
          <p:cNvSpPr/>
          <p:nvPr/>
        </p:nvSpPr>
        <p:spPr>
          <a:xfrm>
            <a:off x="4527354" y="3989388"/>
            <a:ext cx="1802161" cy="5654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Zona Pro ExtraBold" panose="02010A03040002020004" charset="0"/>
              </a:rPr>
              <a:t>Thermochemical water splitting (TWS)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A942FF0-EAA4-4935-9360-6DC4F012864D}"/>
              </a:ext>
            </a:extLst>
          </p:cNvPr>
          <p:cNvSpPr/>
          <p:nvPr/>
        </p:nvSpPr>
        <p:spPr>
          <a:xfrm>
            <a:off x="4527356" y="5876814"/>
            <a:ext cx="1802161" cy="565485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Zona Pro ExtraBold" panose="02010A03040002020004" charset="0"/>
              </a:rPr>
              <a:t>Photoelectrochemical (PEC) water splitting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D28EA4B-C2BA-4D3D-BF53-DE0FD99A3D5E}"/>
              </a:ext>
            </a:extLst>
          </p:cNvPr>
          <p:cNvSpPr/>
          <p:nvPr/>
        </p:nvSpPr>
        <p:spPr>
          <a:xfrm>
            <a:off x="4553513" y="1601363"/>
            <a:ext cx="1802161" cy="56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Zona Pro ExtraBold" panose="02010A03040002020004" charset="0"/>
              </a:rPr>
              <a:t>Anion exchange membrane (AEM)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0A6B4FB-CC7D-4F38-BB8B-4199D39CE55F}"/>
              </a:ext>
            </a:extLst>
          </p:cNvPr>
          <p:cNvSpPr/>
          <p:nvPr/>
        </p:nvSpPr>
        <p:spPr>
          <a:xfrm>
            <a:off x="1031258" y="969693"/>
            <a:ext cx="3196438" cy="4812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dirty="0">
                <a:solidFill>
                  <a:schemeClr val="tx1"/>
                </a:solidFill>
                <a:latin typeface="Zona Pro ExtraBold" panose="02010A03040002020004" charset="0"/>
              </a:rPr>
              <a:t>Water &amp; electricity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0DAB82B-E07E-40E4-AA15-BAFD5C5983E5}"/>
              </a:ext>
            </a:extLst>
          </p:cNvPr>
          <p:cNvSpPr/>
          <p:nvPr/>
        </p:nvSpPr>
        <p:spPr>
          <a:xfrm>
            <a:off x="1020910" y="3331817"/>
            <a:ext cx="3180394" cy="4812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800" dirty="0">
                <a:solidFill>
                  <a:schemeClr val="tx1"/>
                </a:solidFill>
                <a:latin typeface="Zona Pro ExtraBold" panose="02010A03040002020004" charset="0"/>
              </a:rPr>
              <a:t>Water, electricity &amp; heat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B75E1C6-6DD1-4563-B27E-79D767A0D69B}"/>
              </a:ext>
            </a:extLst>
          </p:cNvPr>
          <p:cNvSpPr/>
          <p:nvPr/>
        </p:nvSpPr>
        <p:spPr>
          <a:xfrm>
            <a:off x="1020910" y="2239720"/>
            <a:ext cx="3183362" cy="4812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dirty="0">
                <a:solidFill>
                  <a:schemeClr val="tx1"/>
                </a:solidFill>
                <a:latin typeface="Zona Pro ExtraBold" panose="02010A03040002020004" charset="0"/>
              </a:rPr>
              <a:t>Water &amp; electricity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09E0886-B418-40F2-A427-52B08D0B6D07}"/>
              </a:ext>
            </a:extLst>
          </p:cNvPr>
          <p:cNvSpPr/>
          <p:nvPr/>
        </p:nvSpPr>
        <p:spPr>
          <a:xfrm>
            <a:off x="1047302" y="5181482"/>
            <a:ext cx="3151100" cy="4812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dirty="0">
                <a:solidFill>
                  <a:schemeClr val="tx1"/>
                </a:solidFill>
                <a:latin typeface="Zona Pro ExtraBold" panose="02010A03040002020004" charset="0"/>
              </a:rPr>
              <a:t>Water &amp; sunlight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8696D02-9EDD-4760-BBED-E234AE307EA8}"/>
              </a:ext>
            </a:extLst>
          </p:cNvPr>
          <p:cNvSpPr/>
          <p:nvPr/>
        </p:nvSpPr>
        <p:spPr>
          <a:xfrm>
            <a:off x="1031258" y="3990777"/>
            <a:ext cx="3167144" cy="4812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dirty="0">
                <a:solidFill>
                  <a:schemeClr val="tx1"/>
                </a:solidFill>
                <a:latin typeface="Zona Pro ExtraBold" panose="02010A03040002020004" charset="0"/>
              </a:rPr>
              <a:t>Water &amp; heat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EEAB269-9A3D-4EC9-8F93-C8B8E4870C39}"/>
              </a:ext>
            </a:extLst>
          </p:cNvPr>
          <p:cNvSpPr/>
          <p:nvPr/>
        </p:nvSpPr>
        <p:spPr>
          <a:xfrm>
            <a:off x="1021148" y="5876401"/>
            <a:ext cx="3177254" cy="4812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dirty="0">
                <a:solidFill>
                  <a:schemeClr val="tx1"/>
                </a:solidFill>
                <a:latin typeface="Zona Pro ExtraBold" panose="02010A03040002020004" charset="0"/>
              </a:rPr>
              <a:t>Water &amp; sunlight</a:t>
            </a:r>
          </a:p>
        </p:txBody>
      </p:sp>
      <p:pic>
        <p:nvPicPr>
          <p:cNvPr id="38" name="Picture 14" descr="Water Drop">
            <a:extLst>
              <a:ext uri="{FF2B5EF4-FFF2-40B4-BE49-F238E27FC236}">
                <a16:creationId xmlns:a16="http://schemas.microsoft.com/office/drawing/2014/main" id="{55AEFA50-671E-45DF-9013-102D965C6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95" y="1000946"/>
            <a:ext cx="724044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Water Drop">
            <a:extLst>
              <a:ext uri="{FF2B5EF4-FFF2-40B4-BE49-F238E27FC236}">
                <a16:creationId xmlns:a16="http://schemas.microsoft.com/office/drawing/2014/main" id="{6BA4F885-8E05-4293-853D-E6C43E63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04" y="3332155"/>
            <a:ext cx="724044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Water Drop">
            <a:extLst>
              <a:ext uri="{FF2B5EF4-FFF2-40B4-BE49-F238E27FC236}">
                <a16:creationId xmlns:a16="http://schemas.microsoft.com/office/drawing/2014/main" id="{1FA24902-A713-4C01-9FC3-39876194B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8" y="2229573"/>
            <a:ext cx="724044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Water Drop">
            <a:extLst>
              <a:ext uri="{FF2B5EF4-FFF2-40B4-BE49-F238E27FC236}">
                <a16:creationId xmlns:a16="http://schemas.microsoft.com/office/drawing/2014/main" id="{C9FFE8CF-A581-49CD-B0CE-A192BE1B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76" y="5157878"/>
            <a:ext cx="724044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Water Drop">
            <a:extLst>
              <a:ext uri="{FF2B5EF4-FFF2-40B4-BE49-F238E27FC236}">
                <a16:creationId xmlns:a16="http://schemas.microsoft.com/office/drawing/2014/main" id="{FCE028EC-8BFE-471E-AF30-D703E962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54" y="3989388"/>
            <a:ext cx="708710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Water Drop">
            <a:extLst>
              <a:ext uri="{FF2B5EF4-FFF2-40B4-BE49-F238E27FC236}">
                <a16:creationId xmlns:a16="http://schemas.microsoft.com/office/drawing/2014/main" id="{AACF5046-950E-4F32-9642-1A8DD1945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10" y="5870534"/>
            <a:ext cx="724044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rown and Green Grass Field during Sunset">
            <a:extLst>
              <a:ext uri="{FF2B5EF4-FFF2-40B4-BE49-F238E27FC236}">
                <a16:creationId xmlns:a16="http://schemas.microsoft.com/office/drawing/2014/main" id="{A663EF7A-A63C-4F09-9BC6-DCDDC29AB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3" t="13095" r="22716" b="51395"/>
          <a:stretch/>
        </p:blipFill>
        <p:spPr bwMode="auto">
          <a:xfrm>
            <a:off x="1877982" y="5864739"/>
            <a:ext cx="906655" cy="505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Brown and Green Grass Field during Sunset">
            <a:extLst>
              <a:ext uri="{FF2B5EF4-FFF2-40B4-BE49-F238E27FC236}">
                <a16:creationId xmlns:a16="http://schemas.microsoft.com/office/drawing/2014/main" id="{2FDD3922-0D90-4F67-BDF9-AFEC97619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3" t="13095" r="22716" b="51395"/>
          <a:stretch/>
        </p:blipFill>
        <p:spPr bwMode="auto">
          <a:xfrm>
            <a:off x="1974346" y="5185509"/>
            <a:ext cx="906655" cy="505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ed and Orange Fire">
            <a:extLst>
              <a:ext uri="{FF2B5EF4-FFF2-40B4-BE49-F238E27FC236}">
                <a16:creationId xmlns:a16="http://schemas.microsoft.com/office/drawing/2014/main" id="{FE23E68D-6BCE-4FD7-A28A-A9D51785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r="13718" b="32681"/>
          <a:stretch/>
        </p:blipFill>
        <p:spPr bwMode="auto">
          <a:xfrm>
            <a:off x="2143215" y="3954279"/>
            <a:ext cx="548036" cy="56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Red and Orange Fire">
            <a:extLst>
              <a:ext uri="{FF2B5EF4-FFF2-40B4-BE49-F238E27FC236}">
                <a16:creationId xmlns:a16="http://schemas.microsoft.com/office/drawing/2014/main" id="{E4C989C0-E9B6-4963-91AA-74B1B537B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r="13718" b="32681"/>
          <a:stretch/>
        </p:blipFill>
        <p:spPr bwMode="auto">
          <a:xfrm>
            <a:off x="2432460" y="3307770"/>
            <a:ext cx="559894" cy="56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Wind Turbine Landscape Photography">
            <a:extLst>
              <a:ext uri="{FF2B5EF4-FFF2-40B4-BE49-F238E27FC236}">
                <a16:creationId xmlns:a16="http://schemas.microsoft.com/office/drawing/2014/main" id="{AE0F1C09-C8DD-485B-9E9E-D7B9A208C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 r="22889" b="12700"/>
          <a:stretch/>
        </p:blipFill>
        <p:spPr bwMode="auto">
          <a:xfrm>
            <a:off x="1601803" y="3374486"/>
            <a:ext cx="899360" cy="48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Wind Turbine Landscape Photography">
            <a:extLst>
              <a:ext uri="{FF2B5EF4-FFF2-40B4-BE49-F238E27FC236}">
                <a16:creationId xmlns:a16="http://schemas.microsoft.com/office/drawing/2014/main" id="{ECAC1AAA-12B7-4A8F-B4C7-638D52E09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 r="13030" b="12700"/>
          <a:stretch/>
        </p:blipFill>
        <p:spPr bwMode="auto">
          <a:xfrm>
            <a:off x="1781453" y="1001422"/>
            <a:ext cx="1014358" cy="48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Wind Turbine Landscape Photography">
            <a:extLst>
              <a:ext uri="{FF2B5EF4-FFF2-40B4-BE49-F238E27FC236}">
                <a16:creationId xmlns:a16="http://schemas.microsoft.com/office/drawing/2014/main" id="{EBE156EC-D636-4260-9759-CDF3E563B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 r="13030" b="12700"/>
          <a:stretch/>
        </p:blipFill>
        <p:spPr bwMode="auto">
          <a:xfrm>
            <a:off x="1735559" y="2241656"/>
            <a:ext cx="1014358" cy="48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C395938-FADF-4EAF-A78B-DA330F9DEFB2}"/>
              </a:ext>
            </a:extLst>
          </p:cNvPr>
          <p:cNvSpPr/>
          <p:nvPr/>
        </p:nvSpPr>
        <p:spPr>
          <a:xfrm>
            <a:off x="1020910" y="1601363"/>
            <a:ext cx="3196439" cy="4812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dirty="0">
                <a:solidFill>
                  <a:schemeClr val="tx1"/>
                </a:solidFill>
                <a:latin typeface="Zona Pro ExtraBold" panose="02010A03040002020004" charset="0"/>
              </a:rPr>
              <a:t>Water &amp; electricity</a:t>
            </a:r>
          </a:p>
        </p:txBody>
      </p:sp>
      <p:pic>
        <p:nvPicPr>
          <p:cNvPr id="62" name="Picture 14" descr="Water Drop">
            <a:extLst>
              <a:ext uri="{FF2B5EF4-FFF2-40B4-BE49-F238E27FC236}">
                <a16:creationId xmlns:a16="http://schemas.microsoft.com/office/drawing/2014/main" id="{AE19FA7A-38A3-47D1-959C-3EFAA8D1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8" y="1632616"/>
            <a:ext cx="724044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Wind Turbine Landscape Photography">
            <a:extLst>
              <a:ext uri="{FF2B5EF4-FFF2-40B4-BE49-F238E27FC236}">
                <a16:creationId xmlns:a16="http://schemas.microsoft.com/office/drawing/2014/main" id="{177CFDEF-8838-4E4A-966E-09597380D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 r="13030" b="12700"/>
          <a:stretch/>
        </p:blipFill>
        <p:spPr bwMode="auto">
          <a:xfrm>
            <a:off x="1771106" y="1633092"/>
            <a:ext cx="1014358" cy="48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1AD59D-6955-4BC6-8897-229973E867FF}"/>
              </a:ext>
            </a:extLst>
          </p:cNvPr>
          <p:cNvSpPr/>
          <p:nvPr/>
        </p:nvSpPr>
        <p:spPr>
          <a:xfrm>
            <a:off x="887031" y="886799"/>
            <a:ext cx="5663953" cy="20127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Zona Pro ExtraBold" panose="02010A0304000202000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6A78E12-BEF6-4751-B77C-115302DB60F8}"/>
              </a:ext>
            </a:extLst>
          </p:cNvPr>
          <p:cNvSpPr/>
          <p:nvPr/>
        </p:nvSpPr>
        <p:spPr>
          <a:xfrm>
            <a:off x="887031" y="3214434"/>
            <a:ext cx="5663953" cy="145038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Zona Pro ExtraBold" panose="02010A0304000202000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1C11DF-00AC-49F7-B142-DFAD77934C60}"/>
              </a:ext>
            </a:extLst>
          </p:cNvPr>
          <p:cNvSpPr/>
          <p:nvPr/>
        </p:nvSpPr>
        <p:spPr>
          <a:xfrm>
            <a:off x="887031" y="5019275"/>
            <a:ext cx="5663953" cy="155359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Zona Pro ExtraBold" panose="02010A030400020200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CE063B1-49D5-4966-81D7-A3A33ABC1458}"/>
              </a:ext>
            </a:extLst>
          </p:cNvPr>
          <p:cNvSpPr/>
          <p:nvPr/>
        </p:nvSpPr>
        <p:spPr>
          <a:xfrm>
            <a:off x="6794375" y="3201170"/>
            <a:ext cx="2742486" cy="108574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atin typeface="Zona Pro ExtraBold" panose="02010A03040002020004" charset="0"/>
              </a:rPr>
              <a:t>Water, electricity, sunlight &amp; heat</a:t>
            </a:r>
          </a:p>
        </p:txBody>
      </p:sp>
      <p:pic>
        <p:nvPicPr>
          <p:cNvPr id="73" name="Picture 14" descr="Water Drop">
            <a:extLst>
              <a:ext uri="{FF2B5EF4-FFF2-40B4-BE49-F238E27FC236}">
                <a16:creationId xmlns:a16="http://schemas.microsoft.com/office/drawing/2014/main" id="{9B7A1D5D-CB70-4A11-8123-EF6F80BC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44" y="3240164"/>
            <a:ext cx="724044" cy="48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Wind Turbine Landscape Photography">
            <a:extLst>
              <a:ext uri="{FF2B5EF4-FFF2-40B4-BE49-F238E27FC236}">
                <a16:creationId xmlns:a16="http://schemas.microsoft.com/office/drawing/2014/main" id="{C110441E-1896-4759-8CCF-85348F134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 r="13030" b="12700"/>
          <a:stretch/>
        </p:blipFill>
        <p:spPr bwMode="auto">
          <a:xfrm>
            <a:off x="7968402" y="3240640"/>
            <a:ext cx="1014358" cy="48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Brown and Green Grass Field during Sunset">
            <a:extLst>
              <a:ext uri="{FF2B5EF4-FFF2-40B4-BE49-F238E27FC236}">
                <a16:creationId xmlns:a16="http://schemas.microsoft.com/office/drawing/2014/main" id="{EBA28669-8FD5-416F-A3DA-9A454FA56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3" t="13095" r="22716" b="51395"/>
          <a:stretch/>
        </p:blipFill>
        <p:spPr bwMode="auto">
          <a:xfrm>
            <a:off x="7209613" y="3795223"/>
            <a:ext cx="906655" cy="505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Red and Orange Fire">
            <a:extLst>
              <a:ext uri="{FF2B5EF4-FFF2-40B4-BE49-F238E27FC236}">
                <a16:creationId xmlns:a16="http://schemas.microsoft.com/office/drawing/2014/main" id="{BF47F897-DC1D-4325-B13B-069E64415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r="13718" b="32681"/>
          <a:stretch/>
        </p:blipFill>
        <p:spPr bwMode="auto">
          <a:xfrm>
            <a:off x="8341233" y="3762450"/>
            <a:ext cx="548036" cy="56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1CF77AC3-6E5A-4FE2-B5D6-CA967FFAE990}"/>
              </a:ext>
            </a:extLst>
          </p:cNvPr>
          <p:cNvCxnSpPr>
            <a:cxnSpLocks/>
            <a:stCxn id="2" idx="3"/>
            <a:endCxn id="72" idx="0"/>
          </p:cNvCxnSpPr>
          <p:nvPr/>
        </p:nvCxnSpPr>
        <p:spPr>
          <a:xfrm>
            <a:off x="6550984" y="1893162"/>
            <a:ext cx="1614634" cy="130800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38CE5110-2F2C-49EB-BA1F-57B3298FE84E}"/>
              </a:ext>
            </a:extLst>
          </p:cNvPr>
          <p:cNvCxnSpPr>
            <a:cxnSpLocks/>
            <a:stCxn id="71" idx="3"/>
            <a:endCxn id="72" idx="2"/>
          </p:cNvCxnSpPr>
          <p:nvPr/>
        </p:nvCxnSpPr>
        <p:spPr>
          <a:xfrm flipV="1">
            <a:off x="6550984" y="4286919"/>
            <a:ext cx="1614634" cy="150915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7561236-E1D6-4997-BCAE-CB8C12DE7DB6}"/>
              </a:ext>
            </a:extLst>
          </p:cNvPr>
          <p:cNvCxnSpPr>
            <a:cxnSpLocks/>
            <a:stCxn id="64" idx="3"/>
            <a:endCxn id="72" idx="1"/>
          </p:cNvCxnSpPr>
          <p:nvPr/>
        </p:nvCxnSpPr>
        <p:spPr>
          <a:xfrm flipV="1">
            <a:off x="6550984" y="3744045"/>
            <a:ext cx="243391" cy="19558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5ABA663-8A61-4FF3-B1C2-A6FC92A5A36A}"/>
              </a:ext>
            </a:extLst>
          </p:cNvPr>
          <p:cNvSpPr/>
          <p:nvPr/>
        </p:nvSpPr>
        <p:spPr>
          <a:xfrm>
            <a:off x="10191307" y="3214433"/>
            <a:ext cx="681802" cy="107248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/>
                <a:latin typeface="Zona Pro ExtraBold" panose="02010A0304000202000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>
                <a:effectLst/>
                <a:latin typeface="Zona Pro ExtraBold" panose="02010A0304000202000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sz="2400" b="1" dirty="0">
              <a:latin typeface="Zona Pro ExtraBold" panose="02010A0304000202000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230AB5-2252-4CA5-9AD3-912B52D74DFF}"/>
              </a:ext>
            </a:extLst>
          </p:cNvPr>
          <p:cNvCxnSpPr>
            <a:stCxn id="72" idx="3"/>
            <a:endCxn id="47" idx="1"/>
          </p:cNvCxnSpPr>
          <p:nvPr/>
        </p:nvCxnSpPr>
        <p:spPr>
          <a:xfrm>
            <a:off x="9536861" y="3744045"/>
            <a:ext cx="654446" cy="6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1BFBC1A-FFF0-4CA1-8A58-555A7F4DCC88}"/>
              </a:ext>
            </a:extLst>
          </p:cNvPr>
          <p:cNvSpPr txBox="1"/>
          <p:nvPr/>
        </p:nvSpPr>
        <p:spPr>
          <a:xfrm>
            <a:off x="1769317" y="6538044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latin typeface="Zona Pro ExtraBold" panose="02010A03040002020004" charset="0"/>
              </a:rPr>
              <a:t>Feedstocks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793854-35C4-438A-BA46-BD12A0266516}"/>
              </a:ext>
            </a:extLst>
          </p:cNvPr>
          <p:cNvSpPr txBox="1"/>
          <p:nvPr/>
        </p:nvSpPr>
        <p:spPr>
          <a:xfrm>
            <a:off x="3879603" y="6538044"/>
            <a:ext cx="2702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latin typeface="Zona Pro ExtraBold" panose="02010A03040002020004" charset="0"/>
              </a:rPr>
              <a:t>Technologies (water based)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55159BD-1E1D-470E-81EB-E1B593061F6D}"/>
              </a:ext>
            </a:extLst>
          </p:cNvPr>
          <p:cNvSpPr txBox="1"/>
          <p:nvPr/>
        </p:nvSpPr>
        <p:spPr>
          <a:xfrm>
            <a:off x="8475581" y="2652290"/>
            <a:ext cx="2571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latin typeface="Zona Pro ExtraBold" panose="02010A03040002020004" charset="0"/>
              </a:rPr>
              <a:t>Hydrogen production </a:t>
            </a:r>
          </a:p>
          <a:p>
            <a:pPr algn="ctr"/>
            <a:r>
              <a:rPr lang="en-GB" sz="1200" b="1" dirty="0">
                <a:latin typeface="Zona Pro ExtraBold" panose="02010A03040002020004" charset="0"/>
              </a:rPr>
              <a:t>(water splitting)</a:t>
            </a:r>
          </a:p>
        </p:txBody>
      </p:sp>
      <p:pic>
        <p:nvPicPr>
          <p:cNvPr id="7" name="Picture 2" descr="Comparison of parameters: alkaline, PEM and solid oxide electrolysers.... |  Download Scientific Diagram">
            <a:extLst>
              <a:ext uri="{FF2B5EF4-FFF2-40B4-BE49-F238E27FC236}">
                <a16:creationId xmlns:a16="http://schemas.microsoft.com/office/drawing/2014/main" id="{ADC36AF5-269F-75B4-0858-ADBDC74C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68" y="4685675"/>
            <a:ext cx="2932566" cy="18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89069C-90F6-4555-5FC7-67F14CE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638" y="182474"/>
            <a:ext cx="7735856" cy="720727"/>
          </a:xfrm>
        </p:spPr>
        <p:txBody>
          <a:bodyPr/>
          <a:lstStyle/>
          <a:p>
            <a:pPr algn="ctr"/>
            <a:r>
              <a:rPr lang="en-GB" sz="4000" b="1" dirty="0"/>
              <a:t>Main electrolyser types</a:t>
            </a:r>
          </a:p>
        </p:txBody>
      </p:sp>
      <p:pic>
        <p:nvPicPr>
          <p:cNvPr id="8" name="Picture 7" descr="High-temperature electrolysis - Wikipedia">
            <a:extLst>
              <a:ext uri="{FF2B5EF4-FFF2-40B4-BE49-F238E27FC236}">
                <a16:creationId xmlns:a16="http://schemas.microsoft.com/office/drawing/2014/main" id="{4981AD2E-EBA1-7186-21F2-69537CE2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4146" y="915618"/>
            <a:ext cx="2490613" cy="15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6A84A87-440D-852C-3E33-2D5C2699565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AE23EC-6D7D-1FF6-B054-0C32CD16792B}"/>
              </a:ext>
            </a:extLst>
          </p:cNvPr>
          <p:cNvSpPr txBox="1"/>
          <p:nvPr/>
        </p:nvSpPr>
        <p:spPr>
          <a:xfrm>
            <a:off x="4971040" y="1342982"/>
            <a:ext cx="1014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50–80°C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7052F-8C69-F614-DE4B-BB6A6087457B}"/>
              </a:ext>
            </a:extLst>
          </p:cNvPr>
          <p:cNvSpPr txBox="1"/>
          <p:nvPr/>
        </p:nvSpPr>
        <p:spPr>
          <a:xfrm>
            <a:off x="4978428" y="1993285"/>
            <a:ext cx="1014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40–80°C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36894-5266-5327-C1CB-A55472D8D458}"/>
              </a:ext>
            </a:extLst>
          </p:cNvPr>
          <p:cNvSpPr txBox="1"/>
          <p:nvPr/>
        </p:nvSpPr>
        <p:spPr>
          <a:xfrm>
            <a:off x="4931792" y="2620330"/>
            <a:ext cx="1014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60–90°C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438DA-6371-4707-82BE-AB4E558FB24F}"/>
              </a:ext>
            </a:extLst>
          </p:cNvPr>
          <p:cNvSpPr txBox="1"/>
          <p:nvPr/>
        </p:nvSpPr>
        <p:spPr>
          <a:xfrm>
            <a:off x="4900024" y="3708823"/>
            <a:ext cx="1014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700–900°C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8B3007-95F4-0AFB-A3A6-FD51C8CE5D2C}"/>
              </a:ext>
            </a:extLst>
          </p:cNvPr>
          <p:cNvSpPr txBox="1"/>
          <p:nvPr/>
        </p:nvSpPr>
        <p:spPr>
          <a:xfrm>
            <a:off x="4895786" y="4376309"/>
            <a:ext cx="1014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Over 500°C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43467-213A-17FA-C131-7D2E7A6131DD}"/>
              </a:ext>
            </a:extLst>
          </p:cNvPr>
          <p:cNvSpPr txBox="1"/>
          <p:nvPr/>
        </p:nvSpPr>
        <p:spPr>
          <a:xfrm>
            <a:off x="4931792" y="5532438"/>
            <a:ext cx="1014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20–80°C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C1F698-FC83-3F93-7E27-47F764FD839F}"/>
              </a:ext>
            </a:extLst>
          </p:cNvPr>
          <p:cNvSpPr txBox="1"/>
          <p:nvPr/>
        </p:nvSpPr>
        <p:spPr>
          <a:xfrm>
            <a:off x="4905500" y="6265090"/>
            <a:ext cx="1014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25–80°C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99898F9-9EB6-9781-B20E-EE68F962D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24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04"/>
    </mc:Choice>
    <mc:Fallback xmlns="">
      <p:transition spd="slow" advTm="89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58A07-438C-E2F2-142D-934CB2C7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1" y="894446"/>
            <a:ext cx="11268075" cy="720727"/>
          </a:xfrm>
        </p:spPr>
        <p:txBody>
          <a:bodyPr/>
          <a:lstStyle/>
          <a:p>
            <a:pPr algn="ctr"/>
            <a:r>
              <a:rPr lang="en-GB" sz="4000" b="1" dirty="0"/>
              <a:t>High temperature processes</a:t>
            </a:r>
          </a:p>
        </p:txBody>
      </p:sp>
      <p:pic>
        <p:nvPicPr>
          <p:cNvPr id="5" name="Picture 4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B1AA0463-EC8E-F4F0-972D-07539BFA8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128366" y="2157663"/>
            <a:ext cx="5601670" cy="3429000"/>
          </a:xfrm>
          <a:prstGeom prst="rect">
            <a:avLst/>
          </a:prstGeom>
        </p:spPr>
      </p:pic>
      <p:pic>
        <p:nvPicPr>
          <p:cNvPr id="6" name="Picture 5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27266A14-B337-7662-7F93-B08E02CDA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19236" y="2157663"/>
            <a:ext cx="560167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1FBBE0-6503-AE53-A718-2047AFA113B8}"/>
              </a:ext>
            </a:extLst>
          </p:cNvPr>
          <p:cNvSpPr/>
          <p:nvPr/>
        </p:nvSpPr>
        <p:spPr>
          <a:xfrm>
            <a:off x="7930272" y="4578133"/>
            <a:ext cx="1192306" cy="753036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3A1A8-C9CC-B573-C941-6265866BAE1B}"/>
              </a:ext>
            </a:extLst>
          </p:cNvPr>
          <p:cNvSpPr txBox="1"/>
          <p:nvPr/>
        </p:nvSpPr>
        <p:spPr>
          <a:xfrm>
            <a:off x="2335303" y="6384647"/>
            <a:ext cx="75213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0" i="0" dirty="0">
                <a:effectLst/>
                <a:latin typeface="Aptos" panose="020B0004020202020204" pitchFamily="34" charset="0"/>
              </a:rPr>
              <a:t>Ramkumar </a:t>
            </a:r>
            <a:r>
              <a:rPr lang="en-GB" sz="1000" b="0" i="0" dirty="0" err="1">
                <a:effectLst/>
                <a:latin typeface="Aptos" panose="020B0004020202020204" pitchFamily="34" charset="0"/>
              </a:rPr>
              <a:t>Muthukrishnan</a:t>
            </a:r>
            <a:r>
              <a:rPr lang="en-GB" sz="1000" b="0" i="0" dirty="0">
                <a:effectLst/>
                <a:latin typeface="Aptos" panose="020B0004020202020204" pitchFamily="34" charset="0"/>
              </a:rPr>
              <a:t>, Yakubu Balogun, Vinooth Rajendran, Anil Prathuru, Mamdud Hossain, Nadimul Faisal, </a:t>
            </a:r>
            <a:r>
              <a:rPr lang="en-GB" sz="1000" b="1" i="0" dirty="0">
                <a:effectLst/>
                <a:latin typeface="Aptos" panose="020B0004020202020204" pitchFamily="34" charset="0"/>
              </a:rPr>
              <a:t>High Temperature Corrosion of Materials</a:t>
            </a:r>
            <a:r>
              <a:rPr lang="en-GB" sz="1000" b="0" i="0" dirty="0">
                <a:effectLst/>
                <a:latin typeface="Aptos" panose="020B0004020202020204" pitchFamily="34" charset="0"/>
              </a:rPr>
              <a:t>,</a:t>
            </a:r>
            <a:r>
              <a:rPr lang="fr-FR" sz="1000" b="0" i="0" dirty="0">
                <a:effectLst/>
                <a:latin typeface="Aptos" panose="020B0004020202020204" pitchFamily="34" charset="0"/>
              </a:rPr>
              <a:t> 101, 309–331, 2024.</a:t>
            </a:r>
            <a:r>
              <a:rPr lang="en-GB" sz="1000" b="0" i="0" dirty="0">
                <a:effectLst/>
                <a:latin typeface="Aptos" panose="020B0004020202020204" pitchFamily="34" charset="0"/>
              </a:rPr>
              <a:t> </a:t>
            </a:r>
            <a:r>
              <a:rPr lang="en-GB" sz="1000" b="0" i="0" dirty="0">
                <a:effectLst/>
                <a:latin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https://link.springer.com/article/10.1007/s11085-024-10312-4</a:t>
            </a:r>
            <a:r>
              <a:rPr lang="en-GB" sz="1000" b="0" i="0" dirty="0">
                <a:effectLst/>
                <a:latin typeface="Aptos" panose="020B0004020202020204" pitchFamily="34" charset="0"/>
              </a:rPr>
              <a:t> </a:t>
            </a:r>
            <a:endParaRPr lang="en-GB" sz="1000" dirty="0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E2B16-13D5-AA30-C0AC-D4CFB7587B8A}"/>
              </a:ext>
            </a:extLst>
          </p:cNvPr>
          <p:cNvSpPr txBox="1"/>
          <p:nvPr/>
        </p:nvSpPr>
        <p:spPr>
          <a:xfrm>
            <a:off x="828359" y="1629382"/>
            <a:ext cx="1053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baseline="0" dirty="0">
                <a:latin typeface="Zona Pro Regular" panose="02010A03040002020004" charset="0"/>
              </a:rPr>
              <a:t>Increase in temperature eliminate</a:t>
            </a:r>
            <a:r>
              <a:rPr lang="en-US" sz="1800" b="1" dirty="0">
                <a:latin typeface="Zona Pro Regular" panose="02010A03040002020004" charset="0"/>
              </a:rPr>
              <a:t>s</a:t>
            </a:r>
            <a:r>
              <a:rPr lang="en-US" sz="1800" b="1" i="0" u="none" strike="noStrike" baseline="0" dirty="0">
                <a:latin typeface="Zona Pro Regular" panose="02010A03040002020004" charset="0"/>
              </a:rPr>
              <a:t> the need for expensive catalysts. </a:t>
            </a: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1350D3E-856E-3F4E-0749-74905C03AA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11439B-82AB-9145-41C2-04EF5FD27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6"/>
    </mc:Choice>
    <mc:Fallback xmlns="">
      <p:transition spd="slow" advTm="1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77DC-0227-F55E-79D8-0A50E3E0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00" y="1629340"/>
            <a:ext cx="6096000" cy="449254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Design &amp; modelling</a:t>
            </a:r>
          </a:p>
        </p:txBody>
      </p:sp>
      <p:pic>
        <p:nvPicPr>
          <p:cNvPr id="4" name="Picture 3" descr="A diagram of a diagram of a cell&#10;&#10;Description automatically generated">
            <a:extLst>
              <a:ext uri="{FF2B5EF4-FFF2-40B4-BE49-F238E27FC236}">
                <a16:creationId xmlns:a16="http://schemas.microsoft.com/office/drawing/2014/main" id="{A277822B-B537-0DDB-B8D0-679344B93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21" t="11506" r="21854" b="12756"/>
          <a:stretch/>
        </p:blipFill>
        <p:spPr bwMode="auto">
          <a:xfrm>
            <a:off x="233083" y="2075570"/>
            <a:ext cx="6096000" cy="4399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box with a brown lid&#10;&#10;Description automatically generated with medium confidence">
            <a:extLst>
              <a:ext uri="{FF2B5EF4-FFF2-40B4-BE49-F238E27FC236}">
                <a16:creationId xmlns:a16="http://schemas.microsoft.com/office/drawing/2014/main" id="{7ED27424-DD91-5D13-C74A-3E1F784E3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93" t="17727" r="30035" b="24956"/>
          <a:stretch/>
        </p:blipFill>
        <p:spPr bwMode="auto">
          <a:xfrm>
            <a:off x="6599222" y="0"/>
            <a:ext cx="4876800" cy="3543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44728-7736-F397-2A3B-8F4FBEEE2C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2422" r="5476"/>
          <a:stretch/>
        </p:blipFill>
        <p:spPr bwMode="auto">
          <a:xfrm>
            <a:off x="6758934" y="3697384"/>
            <a:ext cx="3768881" cy="3016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8" descr="Home - EPSRC website">
            <a:extLst>
              <a:ext uri="{FF2B5EF4-FFF2-40B4-BE49-F238E27FC236}">
                <a16:creationId xmlns:a16="http://schemas.microsoft.com/office/drawing/2014/main" id="{0E10BDDB-E4BF-A527-7347-51C760D1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7161" y="817861"/>
            <a:ext cx="1861363" cy="4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D84BC-B488-D889-3FFC-D3A323463625}"/>
              </a:ext>
            </a:extLst>
          </p:cNvPr>
          <p:cNvSpPr txBox="1"/>
          <p:nvPr/>
        </p:nvSpPr>
        <p:spPr>
          <a:xfrm>
            <a:off x="3056510" y="914370"/>
            <a:ext cx="1475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latin typeface="Zona Pro Regular" panose="02010A03040002020004" charset="0"/>
              </a:rPr>
              <a:t>EP/W033178/1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53D12D-1356-E96D-ED91-CFBCBF8B3339}"/>
              </a:ext>
            </a:extLst>
          </p:cNvPr>
          <p:cNvSpPr txBox="1">
            <a:spLocks/>
          </p:cNvSpPr>
          <p:nvPr/>
        </p:nvSpPr>
        <p:spPr>
          <a:xfrm>
            <a:off x="3056510" y="221632"/>
            <a:ext cx="3702424" cy="72072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12177"/>
                </a:solidFill>
                <a:latin typeface="Zona Pro ExtraBold" panose="02010A03040002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METASIS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2E2AF-9C5E-BC20-FF8A-EE06353D7117}"/>
              </a:ext>
            </a:extLst>
          </p:cNvPr>
          <p:cNvSpPr txBox="1"/>
          <p:nvPr/>
        </p:nvSpPr>
        <p:spPr>
          <a:xfrm>
            <a:off x="63849" y="6475142"/>
            <a:ext cx="7923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Zona Pro Regular" panose="02010A03040002020004" charset="0"/>
              </a:rPr>
              <a:t>Victoria et al. Journal of Power Sources (2025); </a:t>
            </a:r>
            <a:r>
              <a:rPr lang="en-GB" sz="900" dirty="0">
                <a:latin typeface="Zona Pro Regular" panose="02010A03040002020004" charset="0"/>
                <a:hlinkClick r:id="rId9"/>
              </a:rPr>
              <a:t>https://papers.ssrn.com/sol3/papers.cfm?abstract_id=5015628</a:t>
            </a:r>
            <a:r>
              <a:rPr lang="en-GB" sz="900" dirty="0">
                <a:latin typeface="Zona Pro Regular" panose="02010A03040002020004" charset="0"/>
              </a:rPr>
              <a:t>  </a:t>
            </a:r>
          </a:p>
          <a:p>
            <a:r>
              <a:rPr lang="en-GB" sz="900" dirty="0">
                <a:latin typeface="Zona Pro Regular" panose="02010A03040002020004" charset="0"/>
              </a:rPr>
              <a:t>Victoria et al. Engineering Fracture Mechanics (2025); </a:t>
            </a:r>
            <a:r>
              <a:rPr lang="en-GB" sz="900" dirty="0">
                <a:latin typeface="Zona Pro Regular" panose="02010A03040002020004" charset="0"/>
                <a:hlinkClick r:id="rId10"/>
              </a:rPr>
              <a:t>https://papers.ssrn.com/sol3/papers.cfm?abstract_id=5021100</a:t>
            </a:r>
            <a:r>
              <a:rPr lang="en-GB" sz="900" dirty="0">
                <a:latin typeface="Zona Pro Regular" panose="02010A03040002020004" charset="0"/>
              </a:rPr>
              <a:t> </a:t>
            </a: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81FC9484-392D-020E-6845-16E59E6A66A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8B714C7-D276-56E5-7E04-3D1C1F08A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84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1"/>
    </mc:Choice>
    <mc:Fallback xmlns="">
      <p:transition spd="slow" advTm="2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A0F21-38EB-EFCD-E5F3-A44DD971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diagram of different types of hair&#10;&#10;Description automatically generated">
            <a:extLst>
              <a:ext uri="{FF2B5EF4-FFF2-40B4-BE49-F238E27FC236}">
                <a16:creationId xmlns:a16="http://schemas.microsoft.com/office/drawing/2014/main" id="{D47F0A5F-380D-13A8-5924-034E74056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8" t="17225"/>
          <a:stretch/>
        </p:blipFill>
        <p:spPr>
          <a:xfrm>
            <a:off x="814387" y="1073349"/>
            <a:ext cx="2512059" cy="563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178820-80D3-3A30-0CEB-64EA6BA7BD84}"/>
              </a:ext>
            </a:extLst>
          </p:cNvPr>
          <p:cNvSpPr txBox="1"/>
          <p:nvPr/>
        </p:nvSpPr>
        <p:spPr>
          <a:xfrm>
            <a:off x="3648302" y="1318962"/>
            <a:ext cx="5735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>
                <a:latin typeface="Zona Pro Regular" panose="02010A03040002020004" charset="0"/>
                <a:cs typeface="Times New Roman" panose="02020603050405020304" pitchFamily="18" charset="0"/>
              </a:rPr>
              <a:t>Electrodeposition of silver on SS &amp; Ti tubes</a:t>
            </a:r>
            <a:endParaRPr lang="en-GB" sz="2000" b="1" dirty="0">
              <a:latin typeface="Zona Pro Regular" panose="02010A030400020200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DCF05-98A5-5607-ECBE-DCC85F558E63}"/>
              </a:ext>
            </a:extLst>
          </p:cNvPr>
          <p:cNvSpPr txBox="1"/>
          <p:nvPr/>
        </p:nvSpPr>
        <p:spPr>
          <a:xfrm>
            <a:off x="3648300" y="2354606"/>
            <a:ext cx="57358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>
                <a:latin typeface="Zona Pro Regular" panose="02010A03040002020004" charset="0"/>
                <a:cs typeface="Times New Roman" panose="02020603050405020304" pitchFamily="18" charset="0"/>
              </a:rPr>
              <a:t>Half cell fabrication (dip coating slurries, current collector &amp; cathode functional layer)</a:t>
            </a:r>
            <a:endParaRPr lang="en-GB" sz="2000" b="1" dirty="0">
              <a:latin typeface="Zona Pro Regular" panose="02010A030400020200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E073E-EE93-6B56-6E45-DE6C84911E40}"/>
              </a:ext>
            </a:extLst>
          </p:cNvPr>
          <p:cNvSpPr txBox="1"/>
          <p:nvPr/>
        </p:nvSpPr>
        <p:spPr>
          <a:xfrm>
            <a:off x="3648299" y="3795509"/>
            <a:ext cx="57358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>
                <a:latin typeface="Zona Pro Regular" panose="02010A03040002020004" charset="0"/>
                <a:cs typeface="Times New Roman" panose="02020603050405020304" pitchFamily="18" charset="0"/>
              </a:rPr>
              <a:t>Full cell fabrication (electrolyte and anode layers, anode current collector and sealing)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3FCD0-DB50-CD0E-9E7F-CFFD8B30B8E2}"/>
              </a:ext>
            </a:extLst>
          </p:cNvPr>
          <p:cNvSpPr txBox="1"/>
          <p:nvPr/>
        </p:nvSpPr>
        <p:spPr>
          <a:xfrm>
            <a:off x="3648299" y="5194105"/>
            <a:ext cx="5735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>
                <a:latin typeface="Zona Pro Regular" panose="02010A03040002020004" charset="0"/>
                <a:cs typeface="Times New Roman" panose="02020603050405020304" pitchFamily="18" charset="0"/>
              </a:rPr>
              <a:t>Ultrasonicated slurries, high-temperature sintering (950-1100 C) </a:t>
            </a:r>
          </a:p>
        </p:txBody>
      </p:sp>
      <p:pic>
        <p:nvPicPr>
          <p:cNvPr id="7" name="Picture 6" descr="A picture containing machine, bottle, electrical wiring, indoor&#10;&#10;Description automatically generated">
            <a:extLst>
              <a:ext uri="{FF2B5EF4-FFF2-40B4-BE49-F238E27FC236}">
                <a16:creationId xmlns:a16="http://schemas.microsoft.com/office/drawing/2014/main" id="{F54ED550-4974-88FF-1778-FE0D2E5D9C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21618" r="9305" b="24579"/>
          <a:stretch/>
        </p:blipFill>
        <p:spPr>
          <a:xfrm rot="5400000">
            <a:off x="9487124" y="1541215"/>
            <a:ext cx="3561918" cy="1443334"/>
          </a:xfrm>
          <a:prstGeom prst="rect">
            <a:avLst/>
          </a:prstGeom>
        </p:spPr>
      </p:pic>
      <p:pic>
        <p:nvPicPr>
          <p:cNvPr id="11" name="Picture 10" descr="A person in a lab coat and gloves holding a tool&#10;&#10;Description automatically generated">
            <a:extLst>
              <a:ext uri="{FF2B5EF4-FFF2-40B4-BE49-F238E27FC236}">
                <a16:creationId xmlns:a16="http://schemas.microsoft.com/office/drawing/2014/main" id="{2B0EB475-7C59-937F-C187-BE274B1CC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9" r="2169" b="40555"/>
          <a:stretch/>
        </p:blipFill>
        <p:spPr>
          <a:xfrm rot="5400000">
            <a:off x="8292085" y="3998525"/>
            <a:ext cx="3727924" cy="13125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69B7A69-6687-874E-743C-DAC79A233B2A}"/>
              </a:ext>
            </a:extLst>
          </p:cNvPr>
          <p:cNvSpPr txBox="1">
            <a:spLocks/>
          </p:cNvSpPr>
          <p:nvPr/>
        </p:nvSpPr>
        <p:spPr>
          <a:xfrm>
            <a:off x="3056509" y="276630"/>
            <a:ext cx="5639255" cy="72072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12177"/>
                </a:solidFill>
                <a:latin typeface="Zona Pro ExtraBold" panose="02010A03040002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Cell fabrication stages</a:t>
            </a:r>
          </a:p>
        </p:txBody>
      </p:sp>
      <p:pic>
        <p:nvPicPr>
          <p:cNvPr id="2" name="Picture 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11B2890-7FC2-4217-A8DA-E2E5795A228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A659A2-48B0-6E05-3E86-51371ED79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43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9"/>
    </mc:Choice>
    <mc:Fallback xmlns="">
      <p:transition spd="slow" advTm="27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02F31876-32D3-7F75-3881-17224C731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11" y="1359220"/>
            <a:ext cx="2819601" cy="2788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9BC25-5AAE-E84E-65FB-78B695FDEFC5}"/>
              </a:ext>
            </a:extLst>
          </p:cNvPr>
          <p:cNvSpPr txBox="1"/>
          <p:nvPr/>
        </p:nvSpPr>
        <p:spPr>
          <a:xfrm>
            <a:off x="5857200" y="2662475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FF00"/>
                </a:solidFill>
                <a:latin typeface="Zona Pro Regular" panose="02010A03040002020004" charset="0"/>
              </a:rPr>
              <a:t>Ti tube</a:t>
            </a:r>
          </a:p>
        </p:txBody>
      </p:sp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53398880-BCB8-1151-A2C8-F72AE1422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30" y="4340341"/>
            <a:ext cx="2834482" cy="2359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88191-3205-454E-F20A-AC7CEB41A8D8}"/>
              </a:ext>
            </a:extLst>
          </p:cNvPr>
          <p:cNvSpPr txBox="1"/>
          <p:nvPr/>
        </p:nvSpPr>
        <p:spPr>
          <a:xfrm>
            <a:off x="4721367" y="4331714"/>
            <a:ext cx="2951208" cy="255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FFFF00"/>
                </a:solidFill>
                <a:latin typeface="Zona Pro Regular" panose="02010A03040002020004" charset="0"/>
              </a:rPr>
              <a:t>Ag layer thickness 26 µm</a:t>
            </a:r>
          </a:p>
        </p:txBody>
      </p:sp>
      <p:pic>
        <p:nvPicPr>
          <p:cNvPr id="22" name="Picture 21" descr="A close-up of a frozen lake&#10;&#10;Description automatically generated">
            <a:extLst>
              <a:ext uri="{FF2B5EF4-FFF2-40B4-BE49-F238E27FC236}">
                <a16:creationId xmlns:a16="http://schemas.microsoft.com/office/drawing/2014/main" id="{16F6590F-2784-A504-6CF6-D532023F07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8" t="14394"/>
          <a:stretch/>
        </p:blipFill>
        <p:spPr>
          <a:xfrm>
            <a:off x="7821088" y="116852"/>
            <a:ext cx="3983785" cy="304083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7319AE0-76EE-3D65-5B62-9E81A324E6F9}"/>
              </a:ext>
            </a:extLst>
          </p:cNvPr>
          <p:cNvCxnSpPr>
            <a:cxnSpLocks/>
          </p:cNvCxnSpPr>
          <p:nvPr/>
        </p:nvCxnSpPr>
        <p:spPr>
          <a:xfrm>
            <a:off x="8761873" y="1392842"/>
            <a:ext cx="682116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D3E66C-F430-A1D8-3906-542D55B50599}"/>
              </a:ext>
            </a:extLst>
          </p:cNvPr>
          <p:cNvCxnSpPr>
            <a:cxnSpLocks/>
          </p:cNvCxnSpPr>
          <p:nvPr/>
        </p:nvCxnSpPr>
        <p:spPr>
          <a:xfrm>
            <a:off x="8654123" y="2753124"/>
            <a:ext cx="2166278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C6E40D-F655-0CA5-1579-E7FFAFFEDAFD}"/>
              </a:ext>
            </a:extLst>
          </p:cNvPr>
          <p:cNvSpPr txBox="1"/>
          <p:nvPr/>
        </p:nvSpPr>
        <p:spPr>
          <a:xfrm>
            <a:off x="8980619" y="2432163"/>
            <a:ext cx="2655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Zona Pro Regular" panose="02010A03040002020004" charset="0"/>
              </a:rPr>
              <a:t>Cathode: </a:t>
            </a:r>
            <a:r>
              <a:rPr lang="en-GB" sz="1100" b="1" dirty="0">
                <a:solidFill>
                  <a:srgbClr val="FFFF00"/>
                </a:solidFill>
                <a:latin typeface="Zona Pro Regular" panose="02010A03040002020004" charset="0"/>
              </a:rPr>
              <a:t>avg. 112 µm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D74A3-638F-121F-C91E-F2A75F822C6A}"/>
              </a:ext>
            </a:extLst>
          </p:cNvPr>
          <p:cNvSpPr txBox="1"/>
          <p:nvPr/>
        </p:nvSpPr>
        <p:spPr>
          <a:xfrm>
            <a:off x="7676539" y="1061105"/>
            <a:ext cx="23016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Zona Pro Regular" panose="02010A03040002020004" charset="0"/>
              </a:rPr>
              <a:t>Anode: </a:t>
            </a:r>
            <a:r>
              <a:rPr lang="en-GB" sz="1100" b="1" dirty="0">
                <a:solidFill>
                  <a:srgbClr val="FFFF00"/>
                </a:solidFill>
                <a:latin typeface="Zona Pro Regular" panose="02010A03040002020004" charset="0"/>
              </a:rPr>
              <a:t>avg. 49 µm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FE46FA-29ED-BABE-52C6-617F1D871A16}"/>
              </a:ext>
            </a:extLst>
          </p:cNvPr>
          <p:cNvSpPr txBox="1"/>
          <p:nvPr/>
        </p:nvSpPr>
        <p:spPr>
          <a:xfrm>
            <a:off x="9463833" y="1433442"/>
            <a:ext cx="2616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Zona Pro Regular" panose="02010A03040002020004" charset="0"/>
              </a:rPr>
              <a:t>Electrolyte: </a:t>
            </a:r>
            <a:r>
              <a:rPr lang="en-GB" sz="1100" b="1" dirty="0">
                <a:solidFill>
                  <a:srgbClr val="FFFF00"/>
                </a:solidFill>
                <a:latin typeface="Zona Pro Regular" panose="02010A03040002020004" charset="0"/>
              </a:rPr>
              <a:t>avg. 8 µm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365145-DAA2-16D0-A57E-5F58FEFBA6C7}"/>
              </a:ext>
            </a:extLst>
          </p:cNvPr>
          <p:cNvCxnSpPr>
            <a:cxnSpLocks/>
          </p:cNvCxnSpPr>
          <p:nvPr/>
        </p:nvCxnSpPr>
        <p:spPr>
          <a:xfrm flipH="1">
            <a:off x="9557889" y="1415828"/>
            <a:ext cx="840697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7049A1-E9C1-7906-EFDE-59D8CC92FB5E}"/>
              </a:ext>
            </a:extLst>
          </p:cNvPr>
          <p:cNvCxnSpPr/>
          <p:nvPr/>
        </p:nvCxnSpPr>
        <p:spPr>
          <a:xfrm>
            <a:off x="8683592" y="2692966"/>
            <a:ext cx="0" cy="1540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0F2199-CA93-A510-5E12-3EE14C1BFF86}"/>
              </a:ext>
            </a:extLst>
          </p:cNvPr>
          <p:cNvCxnSpPr/>
          <p:nvPr/>
        </p:nvCxnSpPr>
        <p:spPr>
          <a:xfrm>
            <a:off x="10828428" y="2691365"/>
            <a:ext cx="0" cy="1540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8F57EA7-2797-77CA-407A-B60940C9ED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8422" r="9672" b="9791"/>
          <a:stretch/>
        </p:blipFill>
        <p:spPr>
          <a:xfrm>
            <a:off x="7821088" y="3297937"/>
            <a:ext cx="3983785" cy="3401538"/>
          </a:xfrm>
          <a:prstGeom prst="rect">
            <a:avLst/>
          </a:prstGeom>
        </p:spPr>
      </p:pic>
      <p:pic>
        <p:nvPicPr>
          <p:cNvPr id="4" name="Picture 3" descr="Several tags with a black tube&#10;&#10;Description automatically generated with medium confidence">
            <a:extLst>
              <a:ext uri="{FF2B5EF4-FFF2-40B4-BE49-F238E27FC236}">
                <a16:creationId xmlns:a16="http://schemas.microsoft.com/office/drawing/2014/main" id="{F86EC7E2-B645-A8F3-FBB3-5AAF2B8FE9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9190" r="19178" b="3941"/>
          <a:stretch/>
        </p:blipFill>
        <p:spPr>
          <a:xfrm>
            <a:off x="215153" y="3345178"/>
            <a:ext cx="4431957" cy="3354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73933-0AFE-EF41-7E2C-3B2E37EA5992}"/>
              </a:ext>
            </a:extLst>
          </p:cNvPr>
          <p:cNvSpPr txBox="1">
            <a:spLocks/>
          </p:cNvSpPr>
          <p:nvPr/>
        </p:nvSpPr>
        <p:spPr>
          <a:xfrm>
            <a:off x="579919" y="1842241"/>
            <a:ext cx="3702424" cy="72072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12177"/>
                </a:solidFill>
                <a:latin typeface="Zona Pro ExtraBold" panose="02010A03040002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Investigation</a:t>
            </a: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D8A3FFA-DFD0-09BD-C38E-04406C4C0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3F980D8-54B4-9ABB-6909-1F4E87833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08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2"/>
    </mc:Choice>
    <mc:Fallback xmlns="">
      <p:transition spd="slow" advTm="30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4B2AE-6012-C4E9-8458-D25F4A3C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7AEF-5C07-E059-B0D8-1443E171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94" y="940146"/>
            <a:ext cx="11283307" cy="546259"/>
          </a:xfrm>
        </p:spPr>
        <p:txBody>
          <a:bodyPr/>
          <a:lstStyle/>
          <a:p>
            <a:pPr algn="ctr"/>
            <a:r>
              <a:rPr lang="en-GB" sz="2400" dirty="0"/>
              <a:t>Designing steam electrolysers for geothermal steam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3A4AF-55BC-6642-AB39-04586D4C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94" y="1400354"/>
            <a:ext cx="5137552" cy="51911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High-temperature stability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tx1"/>
                </a:solidFill>
              </a:rPr>
              <a:t>Thermal expansion mismatch, creep, deformation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Corrosive geothermal environment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tx1"/>
                </a:solidFill>
              </a:rPr>
              <a:t>Dissolved salts (NaCl, </a:t>
            </a:r>
            <a:r>
              <a:rPr lang="en-GB" sz="1400" dirty="0" err="1">
                <a:solidFill>
                  <a:schemeClr val="tx1"/>
                </a:solidFill>
              </a:rPr>
              <a:t>KCl</a:t>
            </a:r>
            <a:r>
              <a:rPr lang="en-GB" sz="1400" dirty="0">
                <a:solidFill>
                  <a:schemeClr val="tx1"/>
                </a:solidFill>
              </a:rPr>
              <a:t>), acidic gases (CO2, H2S), mineral deposits (silica, calcium carbonate)</a:t>
            </a:r>
          </a:p>
          <a:p>
            <a:pPr marL="344700" indent="-342900">
              <a:lnSpc>
                <a:spcPct val="100000"/>
              </a:lnSpc>
              <a:spcBef>
                <a:spcPts val="0"/>
              </a:spcBef>
            </a:pPr>
            <a:endParaRPr lang="pt-BR" sz="1400" b="1" dirty="0"/>
          </a:p>
          <a:p>
            <a:pPr marL="344700" indent="-342900">
              <a:lnSpc>
                <a:spcPct val="100000"/>
              </a:lnSpc>
              <a:spcBef>
                <a:spcPts val="0"/>
              </a:spcBef>
            </a:pPr>
            <a:r>
              <a:rPr lang="pt-BR" sz="1400" b="1" dirty="0"/>
              <a:t>Electrolyte materials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tx1"/>
                </a:solidFill>
              </a:rPr>
              <a:t>Materials degradation, contamnation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Electrode degradation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tx1"/>
                </a:solidFill>
              </a:rPr>
              <a:t>Nickel oxidation, sulphur poisoning, delamination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Durability and longevity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tx1"/>
                </a:solidFill>
              </a:rPr>
              <a:t>Thermal cycling, electrochemical degradation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Integration with geothermal systems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tx1"/>
                </a:solidFill>
              </a:rPr>
              <a:t>Variable steam quality, scaling and fouling in heat exchanges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Emerging solutions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tx1"/>
                </a:solidFill>
              </a:rPr>
              <a:t>Advanced coatings, new materials, hybrid systems (pre-heating)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7B452-FAAF-0E88-04EB-169003BB0710}"/>
              </a:ext>
            </a:extLst>
          </p:cNvPr>
          <p:cNvSpPr txBox="1"/>
          <p:nvPr/>
        </p:nvSpPr>
        <p:spPr>
          <a:xfrm>
            <a:off x="7672081" y="1486405"/>
            <a:ext cx="115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Zona Pro ExtraBold" panose="02010A03040002020004" charset="0"/>
              </a:rPr>
              <a:t>Temperature</a:t>
            </a:r>
          </a:p>
          <a:p>
            <a:r>
              <a:rPr lang="en-US" sz="900" b="1" dirty="0">
                <a:latin typeface="Zona Pro ExtraBold" panose="02010A03040002020004" charset="0"/>
              </a:rPr>
              <a:t>Ranges (°C)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319CD-DBD2-571B-B932-DC19878E39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362" t="6951"/>
          <a:stretch/>
        </p:blipFill>
        <p:spPr>
          <a:xfrm>
            <a:off x="7781048" y="1855737"/>
            <a:ext cx="660221" cy="538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C24AA-C77F-6152-BE7F-E2D1B712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193" y="1855737"/>
            <a:ext cx="780952" cy="990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3C225-9B68-C05F-BD97-191666F722FD}"/>
              </a:ext>
            </a:extLst>
          </p:cNvPr>
          <p:cNvSpPr txBox="1"/>
          <p:nvPr/>
        </p:nvSpPr>
        <p:spPr>
          <a:xfrm>
            <a:off x="9056590" y="1486405"/>
            <a:ext cx="108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Zona Pro ExtraBold" panose="02010A03040002020004" charset="0"/>
              </a:rPr>
              <a:t>Temperature</a:t>
            </a:r>
          </a:p>
          <a:p>
            <a:r>
              <a:rPr lang="en-US" sz="900" b="1" dirty="0">
                <a:latin typeface="Zona Pro ExtraBold" panose="02010A03040002020004" charset="0"/>
              </a:rPr>
              <a:t>Ranges (°C)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8E436-D22C-8955-46A5-C7FC208C0640}"/>
              </a:ext>
            </a:extLst>
          </p:cNvPr>
          <p:cNvSpPr txBox="1"/>
          <p:nvPr/>
        </p:nvSpPr>
        <p:spPr>
          <a:xfrm>
            <a:off x="9689851" y="48154"/>
            <a:ext cx="2384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dirty="0">
                <a:latin typeface="Zona Pro Regular" panose="02010A03040002020004" charset="0"/>
                <a:cs typeface="Times New Roman" panose="02020603050405020304" pitchFamily="18" charset="0"/>
              </a:rPr>
              <a:t>Thank you</a:t>
            </a:r>
          </a:p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Zona Pro Regular" panose="02010A03040002020004" charset="0"/>
                <a:hlinkClick r:id="rId7"/>
              </a:rPr>
              <a:t>n.h.faisal@rgu.ac.uk</a:t>
            </a:r>
            <a:endParaRPr lang="en-GB" sz="1600" dirty="0">
              <a:latin typeface="Zona Pro Regular" panose="02010A03040002020004" charset="0"/>
            </a:endParaRPr>
          </a:p>
        </p:txBody>
      </p:sp>
      <p:pic>
        <p:nvPicPr>
          <p:cNvPr id="11" name="Picture 10" descr="A diagram of a circle with a pencil and a pencil&#10;&#10;AI-generated content may be incorrect.">
            <a:extLst>
              <a:ext uri="{FF2B5EF4-FFF2-40B4-BE49-F238E27FC236}">
                <a16:creationId xmlns:a16="http://schemas.microsoft.com/office/drawing/2014/main" id="{70C422E6-94DD-7352-8C95-F136CFCE8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077" y="3064979"/>
            <a:ext cx="6043356" cy="23036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26DC5A-9672-B85E-16F9-FCBCF8B9F770}"/>
              </a:ext>
            </a:extLst>
          </p:cNvPr>
          <p:cNvSpPr txBox="1"/>
          <p:nvPr/>
        </p:nvSpPr>
        <p:spPr>
          <a:xfrm>
            <a:off x="89312" y="6591454"/>
            <a:ext cx="99870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latin typeface="Zona Pro Regular" panose="02010A03040002020004" charset="0"/>
                <a:cs typeface="Times New Roman" panose="02020603050405020304" pitchFamily="18" charset="0"/>
              </a:rPr>
              <a:t>Acknowledgement (METASIS team): </a:t>
            </a:r>
            <a:r>
              <a:rPr lang="en-GB" sz="900" dirty="0">
                <a:latin typeface="Zona Pro Regular" panose="02010A03040002020004" charset="0"/>
                <a:cs typeface="Times New Roman" panose="02020603050405020304" pitchFamily="18" charset="0"/>
              </a:rPr>
              <a:t>Dr Victoria Kurushina, Dr Anil Prathuru, Prof Mamdud Hossain, Prof Qiong Cai, Dr Bahman Horri, Vinoth Rajendran</a:t>
            </a:r>
            <a:endParaRPr lang="en-GB" sz="900" dirty="0">
              <a:latin typeface="Zona Pro Regular" panose="02010A03040002020004" charset="0"/>
            </a:endParaRP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F7A36C1-E634-8D94-1444-A0AF9D1C318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7739" b="32157"/>
          <a:stretch/>
        </p:blipFill>
        <p:spPr>
          <a:xfrm>
            <a:off x="10895459" y="5347337"/>
            <a:ext cx="1296542" cy="150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5DFD019-99D9-61D4-9F93-7C853489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24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8"/>
    </mc:Choice>
    <mc:Fallback xmlns="">
      <p:transition spd="slow" advTm="4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CUSTOM DESIGN" val="vUVkqySt"/>
  <p:tag name="ARTICULATE_DESIGN_ID_OFFICE THEME" val="FA2uSEuL"/>
  <p:tag name="ARTICULATE_DESIGN_ID_1_OFFICE THEME" val="oIckjX2H"/>
  <p:tag name="ARTICULATE_SLIDE_THUMBNAIL_REFRESH" val="1"/>
  <p:tag name="ARTICULATE_DESIGN_ID_CUSTOM DESIGN" val="tl6cAD9V"/>
  <p:tag name="ARTICULATE_DESIGN_ID_RGU POWEPOINT THEME" val="jpdPDNJd"/>
  <p:tag name="ARTICULATE_DESIGN_ID_RGU CUSTOM SLIDES" val="X0mKrjsa"/>
  <p:tag name="ARTICULATE_DESIGN_ID_RGU THEME" val="29PEgXa2"/>
  <p:tag name="ARTICULATE_DESIGN_ID_RGU OPTIONAL SLIDES" val="wRYre5VY"/>
  <p:tag name="ARTICULATE_SLIDE_COUNT" val="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GU Theme">
  <a:themeElements>
    <a:clrScheme name="RGU Colours">
      <a:dk1>
        <a:srgbClr val="000000"/>
      </a:dk1>
      <a:lt1>
        <a:srgbClr val="FFFFFF"/>
      </a:lt1>
      <a:dk2>
        <a:srgbClr val="262626"/>
      </a:dk2>
      <a:lt2>
        <a:srgbClr val="FCFCFC"/>
      </a:lt2>
      <a:accent1>
        <a:srgbClr val="712177"/>
      </a:accent1>
      <a:accent2>
        <a:srgbClr val="B077B8"/>
      </a:accent2>
      <a:accent3>
        <a:srgbClr val="007ABF"/>
      </a:accent3>
      <a:accent4>
        <a:srgbClr val="009FEE"/>
      </a:accent4>
      <a:accent5>
        <a:srgbClr val="9FBF00"/>
      </a:accent5>
      <a:accent6>
        <a:srgbClr val="FFB300"/>
      </a:accent6>
      <a:hlink>
        <a:srgbClr val="007ABF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U Corporate PowerPoint template  -  Read-Only" id="{EBC7BFC3-D0AD-4AE9-BA74-7C594D696089}" vid="{1E0924BF-D67F-4872-B905-66165934266B}"/>
    </a:ext>
  </a:extLst>
</a:theme>
</file>

<file path=ppt/theme/theme2.xml><?xml version="1.0" encoding="utf-8"?>
<a:theme xmlns:a="http://schemas.openxmlformats.org/drawingml/2006/main" name="RGU Option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U Corporate PowerPoint template  -  Read-Only" id="{EBC7BFC3-D0AD-4AE9-BA74-7C594D696089}" vid="{C8DFF305-A6E6-4671-9904-61366D03993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68AD7851D87042ADABC2FC5F8D349B" ma:contentTypeVersion="6" ma:contentTypeDescription="Create a new document." ma:contentTypeScope="" ma:versionID="178b937d75a42d0b44dcfa3b941b1c31">
  <xsd:schema xmlns:xsd="http://www.w3.org/2001/XMLSchema" xmlns:xs="http://www.w3.org/2001/XMLSchema" xmlns:p="http://schemas.microsoft.com/office/2006/metadata/properties" xmlns:ns2="4fda59b2-845c-4c8e-9a06-59a686a5ff47" xmlns:ns3="19ce609c-fc47-4f75-a02e-e7e3af340ec0" targetNamespace="http://schemas.microsoft.com/office/2006/metadata/properties" ma:root="true" ma:fieldsID="2ad90a48ce274831f1824800107f4fe7" ns2:_="" ns3:_="">
    <xsd:import namespace="4fda59b2-845c-4c8e-9a06-59a686a5ff47"/>
    <xsd:import namespace="19ce609c-fc47-4f75-a02e-e7e3af340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a59b2-845c-4c8e-9a06-59a686a5ff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e609c-fc47-4f75-a02e-e7e3af340ec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9ce609c-fc47-4f75-a02e-e7e3af340ec0">RGUGLOBAL-1481618083-27</_dlc_DocId>
    <_dlc_DocIdUrl xmlns="19ce609c-fc47-4f75-a02e-e7e3af340ec0">
      <Url>https://liverguac.sharepoint.com/sites/GlobalAssets/_layouts/15/DocIdRedir.aspx?ID=RGUGLOBAL-1481618083-27</Url>
      <Description>RGUGLOBAL-1481618083-27</Description>
    </_dlc_DocIdUrl>
  </documentManagement>
</p:properties>
</file>

<file path=customXml/itemProps1.xml><?xml version="1.0" encoding="utf-8"?>
<ds:datastoreItem xmlns:ds="http://schemas.openxmlformats.org/officeDocument/2006/customXml" ds:itemID="{11CCC4CC-C5A2-428C-8451-199044AB8C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a59b2-845c-4c8e-9a06-59a686a5ff47"/>
    <ds:schemaRef ds:uri="19ce609c-fc47-4f75-a02e-e7e3af340e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2614F1-EC0D-4857-9834-B729C20ECD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1A690A-D405-47B8-9E85-C6B83B5FA08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1D0C4AC-CC0B-46BC-9BC1-0E0419182EE9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19ce609c-fc47-4f75-a02e-e7e3af340ec0"/>
    <ds:schemaRef ds:uri="http://schemas.microsoft.com/office/infopath/2007/PartnerControls"/>
    <ds:schemaRef ds:uri="4fda59b2-845c-4c8e-9a06-59a686a5ff4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RGU Corporate PowerPoint template</Template>
  <TotalTime>577</TotalTime>
  <Words>1334</Words>
  <Application>Microsoft Office PowerPoint</Application>
  <PresentationFormat>Widescreen</PresentationFormat>
  <Paragraphs>184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Zona Pro ExtraBold</vt:lpstr>
      <vt:lpstr>Zona Pro Regular</vt:lpstr>
      <vt:lpstr>Montserrat</vt:lpstr>
      <vt:lpstr>Arial</vt:lpstr>
      <vt:lpstr>Calibri</vt:lpstr>
      <vt:lpstr>Aptos</vt:lpstr>
      <vt:lpstr>RGU Theme</vt:lpstr>
      <vt:lpstr>RGU Optional Slides</vt:lpstr>
      <vt:lpstr>Materials challenges and opportunities in high-temperature steam electrolysis with geothermal heat</vt:lpstr>
      <vt:lpstr>High temperature steam and water</vt:lpstr>
      <vt:lpstr>Geothermal GIS – Temperature spread</vt:lpstr>
      <vt:lpstr>Main electrolyser types</vt:lpstr>
      <vt:lpstr>High temperature processes</vt:lpstr>
      <vt:lpstr>Design &amp; modelling</vt:lpstr>
      <vt:lpstr>PowerPoint Presentation</vt:lpstr>
      <vt:lpstr>PowerPoint Presentation</vt:lpstr>
      <vt:lpstr>Designing steam electrolysers for geothermal steam 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Nadimul Faisal (socet)</dc:creator>
  <cp:lastModifiedBy>Leah Morrison (lib)</cp:lastModifiedBy>
  <cp:revision>85</cp:revision>
  <cp:lastPrinted>2018-09-20T16:11:24Z</cp:lastPrinted>
  <dcterms:created xsi:type="dcterms:W3CDTF">2024-11-27T18:55:12Z</dcterms:created>
  <dcterms:modified xsi:type="dcterms:W3CDTF">2025-02-28T12:28:46Z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F75F1C4F-EB77-46F8-B08F-C07331B30AA7</vt:lpwstr>
  </property>
  <property fmtid="{D5CDD505-2E9C-101B-9397-08002B2CF9AE}" pid="3" name="ArticulatePath">
    <vt:lpwstr>LLM001 Commercial Contracting Short Course PPT template</vt:lpwstr>
  </property>
  <property fmtid="{D5CDD505-2E9C-101B-9397-08002B2CF9AE}" pid="4" name="ContentTypeId">
    <vt:lpwstr>0x010100A668AD7851D87042ADABC2FC5F8D349B</vt:lpwstr>
  </property>
  <property fmtid="{D5CDD505-2E9C-101B-9397-08002B2CF9AE}" pid="5" name="MediaServiceImageTags">
    <vt:lpwstr/>
  </property>
  <property fmtid="{D5CDD505-2E9C-101B-9397-08002B2CF9AE}" pid="6" name="_dlc_DocIdItemGuid">
    <vt:lpwstr>fcbcaead-a5f4-4e12-b533-50f7169e2a64</vt:lpwstr>
  </property>
</Properties>
</file>