
<file path=[Content_Types].xml><?xml version="1.0" encoding="utf-8"?>
<Types xmlns="http://schemas.openxmlformats.org/package/2006/content-types">
  <Default Extension="docx" ContentType="application/vnd.openxmlformats-officedocument.wordprocessingml.document"/>
  <Default Extension="emf" ContentType="image/x-emf"/>
  <Default Extension="fntdata" ContentType="application/x-fontdata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48" r:id="rId5"/>
  </p:sldMasterIdLst>
  <p:notesMasterIdLst>
    <p:notesMasterId r:id="rId22"/>
  </p:notesMasterIdLst>
  <p:sldIdLst>
    <p:sldId id="298" r:id="rId6"/>
    <p:sldId id="256" r:id="rId7"/>
    <p:sldId id="299" r:id="rId8"/>
    <p:sldId id="301" r:id="rId9"/>
    <p:sldId id="307" r:id="rId10"/>
    <p:sldId id="306" r:id="rId11"/>
    <p:sldId id="300" r:id="rId12"/>
    <p:sldId id="305" r:id="rId13"/>
    <p:sldId id="309" r:id="rId14"/>
    <p:sldId id="304" r:id="rId15"/>
    <p:sldId id="313" r:id="rId16"/>
    <p:sldId id="312" r:id="rId17"/>
    <p:sldId id="310" r:id="rId18"/>
    <p:sldId id="311" r:id="rId19"/>
    <p:sldId id="303" r:id="rId20"/>
    <p:sldId id="302" r:id="rId21"/>
  </p:sldIdLst>
  <p:sldSz cx="12192000" cy="6858000"/>
  <p:notesSz cx="6858000" cy="9144000"/>
  <p:embeddedFontLst>
    <p:embeddedFont>
      <p:font typeface="Verdana" panose="020B0604030504040204" pitchFamily="34" charset="0"/>
      <p:regular r:id="rId23"/>
      <p:bold r:id="rId24"/>
      <p:italic r:id="rId25"/>
      <p:boldItalic r:id="rId26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  <p:ext uri="GoogleSlidesCustomDataVersion2">
      <go:slidesCustomData xmlns:go="http://customooxmlschemas.google.com/" xmlns:ahyp="http://schemas.microsoft.com/office/drawing/2018/hyperlinkcolor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 r:id="rId143" roundtripDataSignature="AMtx7mj3OOm8+qP2jhs76ejxxZXI6mWqMA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C4946"/>
    <a:srgbClr val="1D96BB"/>
    <a:srgbClr val="4B2988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ABC7D5A2-1798-4BB3-B900-7DC87AF38C55}">
  <a:tblStyle styleId="{ABC7D5A2-1798-4BB3-B900-7DC87AF38C55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/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2" d="100"/>
          <a:sy n="102" d="100"/>
        </p:scale>
        <p:origin x="918" y="54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font" Target="fonts/font4.fntdata"/><Relationship Id="rId3" Type="http://schemas.openxmlformats.org/officeDocument/2006/relationships/customXml" Target="../customXml/item3.xml"/><Relationship Id="rId21" Type="http://schemas.openxmlformats.org/officeDocument/2006/relationships/slide" Target="slides/slide16.xml"/><Relationship Id="rId146" Type="http://schemas.openxmlformats.org/officeDocument/2006/relationships/theme" Target="theme/theme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font" Target="fonts/font3.fntdata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145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font" Target="fonts/font2.fntdata"/><Relationship Id="rId144" Type="http://schemas.openxmlformats.org/officeDocument/2006/relationships/presProps" Target="presProps.xml"/><Relationship Id="rId5" Type="http://schemas.openxmlformats.org/officeDocument/2006/relationships/slideMaster" Target="slideMasters/slideMaster1.xml"/><Relationship Id="rId15" Type="http://schemas.openxmlformats.org/officeDocument/2006/relationships/slide" Target="slides/slide10.xml"/><Relationship Id="rId23" Type="http://schemas.openxmlformats.org/officeDocument/2006/relationships/font" Target="fonts/font1.fntdata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143" Type="http://customschemas.google.com/relationships/presentationmetadata" Target="metadata"/><Relationship Id="rId4" Type="http://schemas.openxmlformats.org/officeDocument/2006/relationships/customXml" Target="../customXml/item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notesMaster" Target="notesMasters/notesMaster1.xml"/><Relationship Id="rId14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earth.org/statistics-about-fast-fashion-waste/" TargetMode="External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Relationship Id="rId4" Type="http://schemas.openxmlformats.org/officeDocument/2006/relationships/hyperlink" Target="https://sustainableninja.com/fashion-industry-waste-statistics/" TargetMode="Externa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Google Shape;104;p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5" name="Google Shape;10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Globally, the fashion industry produces around </a:t>
            </a:r>
            <a:r>
              <a:rPr lang="en-GB" sz="1100" b="1" i="0" u="sng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  <a:hlinkClick r:id="rId3"/>
              </a:rPr>
              <a:t>92 million tonnes</a:t>
            </a:r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 of textile waste annually.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This contributes significantly to environmental pollution, with the industry responsible for 10% of global carbon emissions.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We consume 62 million tonnes of textiles per year. By 2030, this is expected to reach 102 million tonnes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The fashion industry accounts for 8.1% of global greenhouse gas emissions​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The average American throws away approximately 81 pounds of clothing annually, contributing to a total of 26 billion pounds of textile waste in the U.S. alone each year​ (</a:t>
            </a:r>
            <a:r>
              <a:rPr lang="en-GB" sz="1100" b="0" i="0" u="sng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  <a:hlinkClick r:id="rId4"/>
              </a:rPr>
              <a:t>Sustainable Ninja</a:t>
            </a:r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)​​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Globally, 87% of the total fibre input used for clothing is either landfilled or incinerated, with less than 1% being recycled into new garments​</a:t>
            </a:r>
          </a:p>
          <a:p>
            <a:r>
              <a:rPr lang="en-GB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The fashion industry is responsible for 20% of global water waste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3058085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58750" indent="0">
              <a:buNone/>
            </a:pP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18005845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 - 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lowchart: Connector 6">
            <a:extLst>
              <a:ext uri="{FF2B5EF4-FFF2-40B4-BE49-F238E27FC236}">
                <a16:creationId xmlns:a16="http://schemas.microsoft.com/office/drawing/2014/main" id="{2E19A571-C48A-CBA6-52CF-2B6B15A87903}"/>
              </a:ext>
            </a:extLst>
          </p:cNvPr>
          <p:cNvSpPr>
            <a:spLocks/>
          </p:cNvSpPr>
          <p:nvPr userDrawn="1"/>
        </p:nvSpPr>
        <p:spPr>
          <a:xfrm>
            <a:off x="9390900" y="-3943308"/>
            <a:ext cx="5602200" cy="5963322"/>
          </a:xfrm>
          <a:prstGeom prst="flowChartConnector">
            <a:avLst/>
          </a:prstGeom>
          <a:solidFill>
            <a:srgbClr val="1D96B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Flowchart: Connector 7">
            <a:extLst>
              <a:ext uri="{FF2B5EF4-FFF2-40B4-BE49-F238E27FC236}">
                <a16:creationId xmlns:a16="http://schemas.microsoft.com/office/drawing/2014/main" id="{2899A091-5278-AAA1-AB52-2C7872F1C6E5}"/>
              </a:ext>
            </a:extLst>
          </p:cNvPr>
          <p:cNvSpPr/>
          <p:nvPr userDrawn="1"/>
        </p:nvSpPr>
        <p:spPr>
          <a:xfrm>
            <a:off x="-2597508" y="5382642"/>
            <a:ext cx="5195015" cy="5055573"/>
          </a:xfrm>
          <a:prstGeom prst="flowChartConnector">
            <a:avLst/>
          </a:prstGeom>
          <a:solidFill>
            <a:srgbClr val="4B298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" name="Picture 2" descr="A black background with white text&#10;&#10;AI-generated content may be incorrect.">
            <a:extLst>
              <a:ext uri="{FF2B5EF4-FFF2-40B4-BE49-F238E27FC236}">
                <a16:creationId xmlns:a16="http://schemas.microsoft.com/office/drawing/2014/main" id="{2B884D1E-195D-EBA1-33C4-02F22AA139F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3350509" y="2001848"/>
            <a:ext cx="5490981" cy="2854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8946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>
  <p:cSld name="Session title and speaker">
    <p:spTree>
      <p:nvGrpSpPr>
        <p:cNvPr id="1" name="Shape 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8;p9"/>
          <p:cNvSpPr/>
          <p:nvPr/>
        </p:nvSpPr>
        <p:spPr>
          <a:xfrm>
            <a:off x="9390900" y="-3943308"/>
            <a:ext cx="5602200" cy="5963322"/>
          </a:xfrm>
          <a:prstGeom prst="flowChartConnector">
            <a:avLst/>
          </a:prstGeom>
          <a:solidFill>
            <a:srgbClr val="1D96BB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" name="Google Shape;9;p9"/>
          <p:cNvSpPr/>
          <p:nvPr/>
        </p:nvSpPr>
        <p:spPr>
          <a:xfrm>
            <a:off x="-2597508" y="5382642"/>
            <a:ext cx="5195015" cy="5055573"/>
          </a:xfrm>
          <a:prstGeom prst="flowChartConnector">
            <a:avLst/>
          </a:prstGeom>
          <a:solidFill>
            <a:srgbClr val="4B2988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" name="Google Shape;10;p9"/>
          <p:cNvSpPr txBox="1">
            <a:spLocks noGrp="1"/>
          </p:cNvSpPr>
          <p:nvPr>
            <p:ph type="title"/>
          </p:nvPr>
        </p:nvSpPr>
        <p:spPr>
          <a:xfrm>
            <a:off x="573280" y="2187858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  <a:defRPr sz="36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  <p:sp>
        <p:nvSpPr>
          <p:cNvPr id="11" name="Google Shape;11;p9"/>
          <p:cNvSpPr txBox="1">
            <a:spLocks noGrp="1"/>
          </p:cNvSpPr>
          <p:nvPr>
            <p:ph type="body" idx="1"/>
          </p:nvPr>
        </p:nvSpPr>
        <p:spPr>
          <a:xfrm>
            <a:off x="573088" y="3513138"/>
            <a:ext cx="10515600" cy="1870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5600" algn="ctr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4C4946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2" name="Google Shape;12;p9"/>
          <p:cNvSpPr txBox="1"/>
          <p:nvPr/>
        </p:nvSpPr>
        <p:spPr>
          <a:xfrm>
            <a:off x="9101271" y="6341501"/>
            <a:ext cx="2982482" cy="40011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000" b="0" i="0" u="none" strike="noStrike" cap="none" dirty="0">
                <a:solidFill>
                  <a:srgbClr val="1D96BB"/>
                </a:solidFill>
                <a:latin typeface="Verdana"/>
                <a:ea typeface="Verdana"/>
                <a:cs typeface="Verdana"/>
                <a:sym typeface="Verdana"/>
              </a:rPr>
              <a:t>#CQIQualityLive</a:t>
            </a:r>
            <a:endParaRPr sz="2000" b="0" i="0" u="none" strike="noStrike" cap="none" dirty="0">
              <a:solidFill>
                <a:srgbClr val="1D96BB"/>
              </a:solidFill>
              <a:latin typeface="Verdana"/>
              <a:ea typeface="Verdana"/>
              <a:cs typeface="Verdana"/>
              <a:sym typeface="Verdana"/>
            </a:endParaRPr>
          </a:p>
        </p:txBody>
      </p:sp>
      <p:pic>
        <p:nvPicPr>
          <p:cNvPr id="5" name="Picture 4" descr="A logo for a company&#10;&#10;AI-generated content may be incorrect.">
            <a:extLst>
              <a:ext uri="{FF2B5EF4-FFF2-40B4-BE49-F238E27FC236}">
                <a16:creationId xmlns:a16="http://schemas.microsoft.com/office/drawing/2014/main" id="{A5E32987-D00A-C6F2-AECE-87BA7B5E97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23092" y="87939"/>
            <a:ext cx="2904594" cy="184170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64913EF7-EB8D-3CC3-B6E7-0E194EB693EC}"/>
              </a:ext>
            </a:extLst>
          </p:cNvPr>
          <p:cNvCxnSpPr>
            <a:cxnSpLocks/>
          </p:cNvCxnSpPr>
          <p:nvPr userDrawn="1"/>
        </p:nvCxnSpPr>
        <p:spPr>
          <a:xfrm>
            <a:off x="422695" y="879894"/>
            <a:ext cx="11490270" cy="0"/>
          </a:xfrm>
          <a:prstGeom prst="line">
            <a:avLst/>
          </a:prstGeom>
          <a:ln>
            <a:solidFill>
              <a:srgbClr val="1D96B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" name="Picture 5" descr="A logo for a company&#10;&#10;AI-generated content may be incorrect.">
            <a:extLst>
              <a:ext uri="{FF2B5EF4-FFF2-40B4-BE49-F238E27FC236}">
                <a16:creationId xmlns:a16="http://schemas.microsoft.com/office/drawing/2014/main" id="{FC6A8B06-1A74-797F-0F80-728476D012C4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81427" y="129396"/>
            <a:ext cx="1017686" cy="645281"/>
          </a:xfrm>
          <a:prstGeom prst="rect">
            <a:avLst/>
          </a:prstGeom>
        </p:spPr>
      </p:pic>
      <p:sp>
        <p:nvSpPr>
          <p:cNvPr id="10" name="Google Shape;11;p9">
            <a:extLst>
              <a:ext uri="{FF2B5EF4-FFF2-40B4-BE49-F238E27FC236}">
                <a16:creationId xmlns:a16="http://schemas.microsoft.com/office/drawing/2014/main" id="{D8DAAD60-FE3E-F1A8-1B72-917A1F3AE87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422695" y="1158127"/>
            <a:ext cx="10515600" cy="49838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5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4C4946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1" name="Google Shape;10;p9">
            <a:extLst>
              <a:ext uri="{FF2B5EF4-FFF2-40B4-BE49-F238E27FC236}">
                <a16:creationId xmlns:a16="http://schemas.microsoft.com/office/drawing/2014/main" id="{94F5F0EF-0DAF-0673-880F-63D84CD42D0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22695" y="152799"/>
            <a:ext cx="4611195" cy="5984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  <a:defRPr sz="28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3969053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64913EF7-EB8D-3CC3-B6E7-0E194EB693EC}"/>
              </a:ext>
            </a:extLst>
          </p:cNvPr>
          <p:cNvCxnSpPr>
            <a:cxnSpLocks/>
          </p:cNvCxnSpPr>
          <p:nvPr userDrawn="1"/>
        </p:nvCxnSpPr>
        <p:spPr>
          <a:xfrm>
            <a:off x="422695" y="879894"/>
            <a:ext cx="11490270" cy="0"/>
          </a:xfrm>
          <a:prstGeom prst="line">
            <a:avLst/>
          </a:prstGeom>
          <a:ln>
            <a:solidFill>
              <a:srgbClr val="1D96B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" name="Picture 5" descr="A logo for a company&#10;&#10;AI-generated content may be incorrect.">
            <a:extLst>
              <a:ext uri="{FF2B5EF4-FFF2-40B4-BE49-F238E27FC236}">
                <a16:creationId xmlns:a16="http://schemas.microsoft.com/office/drawing/2014/main" id="{FC6A8B06-1A74-797F-0F80-728476D012C4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81427" y="129396"/>
            <a:ext cx="1017686" cy="645281"/>
          </a:xfrm>
          <a:prstGeom prst="rect">
            <a:avLst/>
          </a:prstGeom>
        </p:spPr>
      </p:pic>
      <p:sp>
        <p:nvSpPr>
          <p:cNvPr id="10" name="Google Shape;11;p9">
            <a:extLst>
              <a:ext uri="{FF2B5EF4-FFF2-40B4-BE49-F238E27FC236}">
                <a16:creationId xmlns:a16="http://schemas.microsoft.com/office/drawing/2014/main" id="{D8DAAD60-FE3E-F1A8-1B72-917A1F3AE87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422695" y="1158127"/>
            <a:ext cx="10515600" cy="49838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5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4C4946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1" name="Google Shape;10;p9">
            <a:extLst>
              <a:ext uri="{FF2B5EF4-FFF2-40B4-BE49-F238E27FC236}">
                <a16:creationId xmlns:a16="http://schemas.microsoft.com/office/drawing/2014/main" id="{94F5F0EF-0DAF-0673-880F-63D84CD42D0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22695" y="152799"/>
            <a:ext cx="4611195" cy="5984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  <a:defRPr sz="28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</p:spTree>
    <p:extLst>
      <p:ext uri="{BB962C8B-B14F-4D97-AF65-F5344CB8AC3E}">
        <p14:creationId xmlns:p14="http://schemas.microsoft.com/office/powerpoint/2010/main" val="4208025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64913EF7-EB8D-3CC3-B6E7-0E194EB693EC}"/>
              </a:ext>
            </a:extLst>
          </p:cNvPr>
          <p:cNvCxnSpPr>
            <a:cxnSpLocks/>
          </p:cNvCxnSpPr>
          <p:nvPr userDrawn="1"/>
        </p:nvCxnSpPr>
        <p:spPr>
          <a:xfrm>
            <a:off x="422695" y="879894"/>
            <a:ext cx="11490270" cy="0"/>
          </a:xfrm>
          <a:prstGeom prst="line">
            <a:avLst/>
          </a:prstGeom>
          <a:ln>
            <a:solidFill>
              <a:srgbClr val="1D96B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" name="Picture 5" descr="A logo for a company&#10;&#10;AI-generated content may be incorrect.">
            <a:extLst>
              <a:ext uri="{FF2B5EF4-FFF2-40B4-BE49-F238E27FC236}">
                <a16:creationId xmlns:a16="http://schemas.microsoft.com/office/drawing/2014/main" id="{FC6A8B06-1A74-797F-0F80-728476D012C4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81427" y="129396"/>
            <a:ext cx="1017686" cy="645281"/>
          </a:xfrm>
          <a:prstGeom prst="rect">
            <a:avLst/>
          </a:prstGeom>
        </p:spPr>
      </p:pic>
      <p:sp>
        <p:nvSpPr>
          <p:cNvPr id="10" name="Google Shape;11;p9">
            <a:extLst>
              <a:ext uri="{FF2B5EF4-FFF2-40B4-BE49-F238E27FC236}">
                <a16:creationId xmlns:a16="http://schemas.microsoft.com/office/drawing/2014/main" id="{D8DAAD60-FE3E-F1A8-1B72-917A1F3AE87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422695" y="1158127"/>
            <a:ext cx="10515600" cy="49838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3556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4C4946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 dirty="0"/>
          </a:p>
        </p:txBody>
      </p:sp>
      <p:sp>
        <p:nvSpPr>
          <p:cNvPr id="11" name="Google Shape;10;p9">
            <a:extLst>
              <a:ext uri="{FF2B5EF4-FFF2-40B4-BE49-F238E27FC236}">
                <a16:creationId xmlns:a16="http://schemas.microsoft.com/office/drawing/2014/main" id="{94F5F0EF-0DAF-0673-880F-63D84CD42D0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22695" y="152799"/>
            <a:ext cx="4611195" cy="5984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  <a:defRPr sz="28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44998790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preserve="1" userDrawn="1">
  <p:cSld name="1_Title Slide">
    <p:spTree>
      <p:nvGrpSpPr>
        <p:cNvPr id="1" name="Shape 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8;p9"/>
          <p:cNvSpPr/>
          <p:nvPr/>
        </p:nvSpPr>
        <p:spPr>
          <a:xfrm>
            <a:off x="9390900" y="-3943308"/>
            <a:ext cx="5602200" cy="5963322"/>
          </a:xfrm>
          <a:prstGeom prst="flowChartConnector">
            <a:avLst/>
          </a:prstGeom>
          <a:solidFill>
            <a:srgbClr val="1D96BB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" name="Google Shape;9;p9"/>
          <p:cNvSpPr/>
          <p:nvPr/>
        </p:nvSpPr>
        <p:spPr>
          <a:xfrm>
            <a:off x="-2597508" y="5382642"/>
            <a:ext cx="5195015" cy="5055573"/>
          </a:xfrm>
          <a:prstGeom prst="flowChartConnector">
            <a:avLst/>
          </a:prstGeom>
          <a:solidFill>
            <a:srgbClr val="4B2988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" name="Google Shape;10;p9"/>
          <p:cNvSpPr txBox="1">
            <a:spLocks noGrp="1"/>
          </p:cNvSpPr>
          <p:nvPr>
            <p:ph type="title" hasCustomPrompt="1"/>
          </p:nvPr>
        </p:nvSpPr>
        <p:spPr>
          <a:xfrm>
            <a:off x="573280" y="2187858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  <a:defRPr sz="3600" b="0" i="0" u="none" strike="noStrike" cap="none">
                <a:solidFill>
                  <a:srgbClr val="4C4946"/>
                </a:solidFill>
                <a:latin typeface="Verdana"/>
                <a:ea typeface="Verdana"/>
                <a:cs typeface="Verdana"/>
                <a:sym typeface="Verdan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r>
              <a:rPr lang="en-GB" dirty="0"/>
              <a:t>Thank you for listening</a:t>
            </a:r>
            <a:endParaRPr dirty="0"/>
          </a:p>
        </p:txBody>
      </p:sp>
      <p:sp>
        <p:nvSpPr>
          <p:cNvPr id="12" name="Google Shape;12;p9"/>
          <p:cNvSpPr txBox="1"/>
          <p:nvPr/>
        </p:nvSpPr>
        <p:spPr>
          <a:xfrm>
            <a:off x="9101271" y="6341501"/>
            <a:ext cx="2982482" cy="40011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000" b="0" i="0" u="none" strike="noStrike" cap="none" dirty="0">
                <a:solidFill>
                  <a:srgbClr val="1D96BB"/>
                </a:solidFill>
                <a:latin typeface="Verdana"/>
                <a:ea typeface="Verdana"/>
                <a:cs typeface="Verdana"/>
                <a:sym typeface="Verdana"/>
              </a:rPr>
              <a:t>#CQIQualityLive</a:t>
            </a:r>
            <a:endParaRPr sz="2000" b="0" i="0" u="none" strike="noStrike" cap="none" dirty="0">
              <a:solidFill>
                <a:srgbClr val="1D96BB"/>
              </a:solidFill>
              <a:latin typeface="Verdana"/>
              <a:ea typeface="Verdana"/>
              <a:cs typeface="Verdana"/>
              <a:sym typeface="Verdana"/>
            </a:endParaRPr>
          </a:p>
        </p:txBody>
      </p:sp>
      <p:pic>
        <p:nvPicPr>
          <p:cNvPr id="5" name="Picture 4" descr="A logo for a company&#10;&#10;AI-generated content may be incorrect.">
            <a:extLst>
              <a:ext uri="{FF2B5EF4-FFF2-40B4-BE49-F238E27FC236}">
                <a16:creationId xmlns:a16="http://schemas.microsoft.com/office/drawing/2014/main" id="{A5E32987-D00A-C6F2-AECE-87BA7B5E97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23092" y="87939"/>
            <a:ext cx="2904594" cy="18417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78168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dk2" tx2="lt2" accent1="accent1" accent2="accent2" accent3="accent3" accent4="accent4" accent5="accent5" accent6="accent6" hlink="hlink" folHlink="folHlink"/>
  <p:sldLayoutIdLst>
    <p:sldLayoutId id="2147483664" r:id="rId1"/>
    <p:sldLayoutId id="2147483649" r:id="rId2"/>
    <p:sldLayoutId id="2147483665" r:id="rId3"/>
    <p:sldLayoutId id="2147483666" r:id="rId4"/>
    <p:sldLayoutId id="2147483667" r:id="rId5"/>
    <p:sldLayoutId id="2147483668" r:id="rId6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10" Type="http://schemas.openxmlformats.org/officeDocument/2006/relationships/image" Target="../media/image12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18.emf"/><Relationship Id="rId7" Type="http://schemas.openxmlformats.org/officeDocument/2006/relationships/image" Target="../media/image22.png"/><Relationship Id="rId2" Type="http://schemas.openxmlformats.org/officeDocument/2006/relationships/package" Target="../embeddings/Microsoft_Word_Document.docx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7.png"/><Relationship Id="rId4" Type="http://schemas.openxmlformats.org/officeDocument/2006/relationships/hyperlink" Target="https://earth.org/statistics-about-fast-fashion-waste/" TargetMode="Externa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7874177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Google Shape;107;p1"/>
          <p:cNvSpPr txBox="1">
            <a:spLocks noGrp="1"/>
          </p:cNvSpPr>
          <p:nvPr>
            <p:ph type="title"/>
          </p:nvPr>
        </p:nvSpPr>
        <p:spPr>
          <a:xfrm>
            <a:off x="918321" y="1940676"/>
            <a:ext cx="10515600" cy="93831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C4946"/>
              </a:buClr>
              <a:buSzPts val="3600"/>
              <a:buFont typeface="Verdana"/>
              <a:buNone/>
            </a:pPr>
            <a:r>
              <a:rPr lang="en-GB" sz="4800" dirty="0"/>
              <a:t>Sustainable Supply Chains: Beyond the Final Product </a:t>
            </a:r>
          </a:p>
        </p:txBody>
      </p:sp>
      <p:sp>
        <p:nvSpPr>
          <p:cNvPr id="108" name="Google Shape;108;p1"/>
          <p:cNvSpPr txBox="1">
            <a:spLocks noGrp="1"/>
          </p:cNvSpPr>
          <p:nvPr>
            <p:ph type="body" idx="1"/>
          </p:nvPr>
        </p:nvSpPr>
        <p:spPr>
          <a:xfrm>
            <a:off x="1126297" y="3638558"/>
            <a:ext cx="10434461" cy="200955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228600" lvl="0" indent="-101600" algn="r">
              <a:lnSpc>
                <a:spcPct val="100000"/>
              </a:lnSpc>
              <a:spcBef>
                <a:spcPts val="0"/>
              </a:spcBef>
              <a:buNone/>
            </a:pPr>
            <a:r>
              <a:rPr lang="en-GB" sz="3200" dirty="0">
                <a:solidFill>
                  <a:schemeClr val="tx1"/>
                </a:solidFill>
                <a:highlight>
                  <a:srgbClr val="FFFFFF"/>
                </a:highlight>
              </a:rPr>
              <a:t>Associate Professor </a:t>
            </a:r>
          </a:p>
          <a:p>
            <a:pPr marL="228600" lvl="0" indent="-101600" algn="r">
              <a:lnSpc>
                <a:spcPct val="100000"/>
              </a:lnSpc>
              <a:spcBef>
                <a:spcPts val="0"/>
              </a:spcBef>
              <a:buNone/>
            </a:pPr>
            <a:r>
              <a:rPr lang="en-GB" sz="3200" dirty="0">
                <a:solidFill>
                  <a:schemeClr val="tx1"/>
                </a:solidFill>
                <a:highlight>
                  <a:srgbClr val="FFFFFF"/>
                </a:highlight>
              </a:rPr>
              <a:t>Pauline Bremner (SFHEA)</a:t>
            </a:r>
            <a:endParaRPr sz="3200" dirty="0">
              <a:solidFill>
                <a:schemeClr val="tx1"/>
              </a:solidFill>
              <a:highlight>
                <a:srgbClr val="FFFFFF"/>
              </a:highligh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9A0C8FB-DA43-D078-9F27-23E88EBC760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46635" y="5668811"/>
            <a:ext cx="3749365" cy="1603387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4DAA87E-735B-3E43-0421-1539379D595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22695" y="1361327"/>
            <a:ext cx="10515600" cy="4983881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sz="3200" dirty="0">
                <a:solidFill>
                  <a:schemeClr val="tx1"/>
                </a:solidFill>
                <a:latin typeface="Verdana" panose="020B0604030504040204" pitchFamily="34" charset="0"/>
                <a:ea typeface="Verdana" panose="020B0604030504040204" pitchFamily="34" charset="0"/>
              </a:rPr>
              <a:t>Fashion Context </a:t>
            </a:r>
          </a:p>
          <a:p>
            <a:pPr>
              <a:lnSpc>
                <a:spcPct val="150000"/>
              </a:lnSpc>
            </a:pPr>
            <a:r>
              <a:rPr lang="en-US" sz="3200" dirty="0">
                <a:solidFill>
                  <a:schemeClr val="tx1"/>
                </a:solidFill>
                <a:latin typeface="Verdana" panose="020B0604030504040204" pitchFamily="34" charset="0"/>
                <a:ea typeface="Verdana" panose="020B0604030504040204" pitchFamily="34" charset="0"/>
              </a:rPr>
              <a:t>Supply Chain </a:t>
            </a:r>
          </a:p>
          <a:p>
            <a:pPr>
              <a:lnSpc>
                <a:spcPct val="150000"/>
              </a:lnSpc>
            </a:pPr>
            <a:r>
              <a:rPr lang="en-US" sz="3200" dirty="0">
                <a:solidFill>
                  <a:schemeClr val="tx1"/>
                </a:solidFill>
                <a:latin typeface="Verdana" panose="020B0604030504040204" pitchFamily="34" charset="0"/>
                <a:ea typeface="Verdana" panose="020B0604030504040204" pitchFamily="34" charset="0"/>
              </a:rPr>
              <a:t>What Can We Do</a:t>
            </a:r>
          </a:p>
          <a:p>
            <a:pPr>
              <a:lnSpc>
                <a:spcPct val="150000"/>
              </a:lnSpc>
            </a:pPr>
            <a:r>
              <a:rPr lang="en-US" sz="3200" dirty="0">
                <a:solidFill>
                  <a:schemeClr val="tx1"/>
                </a:solidFill>
                <a:latin typeface="Verdana" panose="020B0604030504040204" pitchFamily="34" charset="0"/>
                <a:ea typeface="Verdana" panose="020B0604030504040204" pitchFamily="34" charset="0"/>
              </a:rPr>
              <a:t>Questions</a:t>
            </a:r>
          </a:p>
          <a:p>
            <a:endParaRPr lang="en-US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65BCD9D8-26F7-EEA5-95DB-73F8751036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Contents </a:t>
            </a:r>
          </a:p>
        </p:txBody>
      </p:sp>
    </p:spTree>
    <p:extLst>
      <p:ext uri="{BB962C8B-B14F-4D97-AF65-F5344CB8AC3E}">
        <p14:creationId xmlns:p14="http://schemas.microsoft.com/office/powerpoint/2010/main" val="63642637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29D7963-5ED2-2E89-8C11-0ED104519A8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4FB1FD03-26F3-3A8B-46E7-D9ACF49CC7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04938" y="2700963"/>
            <a:ext cx="2448560" cy="244856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8BF24A8D-94AA-D226-5A28-060A037C5A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3520" y="982853"/>
            <a:ext cx="2367280" cy="1330417"/>
          </a:xfrm>
          <a:prstGeom prst="rect">
            <a:avLst/>
          </a:prstGeom>
        </p:spPr>
      </p:pic>
      <p:sp>
        <p:nvSpPr>
          <p:cNvPr id="4" name="Title 3">
            <a:extLst>
              <a:ext uri="{FF2B5EF4-FFF2-40B4-BE49-F238E27FC236}">
                <a16:creationId xmlns:a16="http://schemas.microsoft.com/office/drawing/2014/main" id="{F4327D53-1D09-8D3E-BB2C-3D330676E0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Fashion Products </a:t>
            </a:r>
          </a:p>
        </p:txBody>
      </p:sp>
      <p:sp>
        <p:nvSpPr>
          <p:cNvPr id="3" name="Arrow: Left-Right 2">
            <a:extLst>
              <a:ext uri="{FF2B5EF4-FFF2-40B4-BE49-F238E27FC236}">
                <a16:creationId xmlns:a16="http://schemas.microsoft.com/office/drawing/2014/main" id="{28F41839-1CCB-BF1B-140B-5376B6C233AB}"/>
              </a:ext>
            </a:extLst>
          </p:cNvPr>
          <p:cNvSpPr/>
          <p:nvPr/>
        </p:nvSpPr>
        <p:spPr>
          <a:xfrm>
            <a:off x="2590800" y="2722880"/>
            <a:ext cx="7142480" cy="2032000"/>
          </a:xfrm>
          <a:prstGeom prst="leftRightArrow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GB" sz="2400" dirty="0"/>
              <a:t>FAST	          		                       LUXURY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1598AC8-840B-2B36-2D08-3A016BF5263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52021" y="2186302"/>
            <a:ext cx="2399739" cy="173894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3A0C775-84B2-D804-5F4A-CEA8B79B73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3520" y="5792561"/>
            <a:ext cx="3697133" cy="88383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903985A-5F96-E3BB-ECE9-20613FBC0A0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482738" y="1515967"/>
            <a:ext cx="2037551" cy="79730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61CDD7F7-D86A-1569-9048-FE930BF0EE62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540239" y="1223810"/>
            <a:ext cx="2399739" cy="1871796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E8CF1D2B-7F10-3898-9728-0C999F26651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602012" y="4858635"/>
            <a:ext cx="2102997" cy="1867852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69E691AC-9A43-13D8-11D3-A63CA4409F66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110176" y="4724313"/>
            <a:ext cx="4524375" cy="342900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A8224FE2-C84A-CB4C-3A40-A9A042E696B2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223520" y="3969525"/>
            <a:ext cx="2719571" cy="1509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62778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8A05A063-1359-47DE-79EE-E9C5783E7B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2695" y="152799"/>
            <a:ext cx="6089865" cy="598474"/>
          </a:xfrm>
        </p:spPr>
        <p:txBody>
          <a:bodyPr/>
          <a:lstStyle/>
          <a:p>
            <a:r>
              <a:rPr lang="en-GB" dirty="0"/>
              <a:t>Fast – menti.com</a:t>
            </a:r>
          </a:p>
        </p:txBody>
      </p:sp>
      <p:pic>
        <p:nvPicPr>
          <p:cNvPr id="4" name="Picture 3" descr="Several elevators in a building&#10;&#10;AI-generated content may be incorrect.">
            <a:extLst>
              <a:ext uri="{FF2B5EF4-FFF2-40B4-BE49-F238E27FC236}">
                <a16:creationId xmlns:a16="http://schemas.microsoft.com/office/drawing/2014/main" id="{E9A69EBD-2FFF-188E-6382-77DC43035A4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98600" y="971550"/>
            <a:ext cx="9194800" cy="6134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897288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04B4353-FA8D-ED65-4949-380B6CE56F3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89527" y="3988825"/>
            <a:ext cx="3962400" cy="2641600"/>
          </a:xfrm>
          <a:prstGeom prst="rect">
            <a:avLst/>
          </a:prstGeo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EFB74003-F639-4019-9345-5D8F8E0DA2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Consumption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017F5D1-A891-8477-B213-E386226529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2695" y="1208866"/>
            <a:ext cx="4037545" cy="2705313"/>
          </a:xfrm>
          <a:prstGeom prst="rect">
            <a:avLst/>
          </a:prstGeom>
        </p:spPr>
      </p:pic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9700FFFC-E30C-1875-D9F2-D9CF58D302B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59998035"/>
              </p:ext>
            </p:extLst>
          </p:nvPr>
        </p:nvGraphicFramePr>
        <p:xfrm>
          <a:off x="4518270" y="2036961"/>
          <a:ext cx="812800" cy="104912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812800">
                  <a:extLst>
                    <a:ext uri="{9D8B030D-6E8A-4147-A177-3AD203B41FA5}">
                      <a16:colId xmlns:a16="http://schemas.microsoft.com/office/drawing/2014/main" val="1179690536"/>
                    </a:ext>
                  </a:extLst>
                </a:gridCol>
              </a:tblGrid>
              <a:tr h="1049122">
                <a:tc>
                  <a:txBody>
                    <a:bodyPr/>
                    <a:lstStyle/>
                    <a:p>
                      <a:r>
                        <a:rPr lang="en-GB" sz="4800" dirty="0"/>
                        <a:t>X</a:t>
                      </a:r>
                    </a:p>
                  </a:txBody>
                  <a:tcPr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432424029"/>
                  </a:ext>
                </a:extLst>
              </a:tr>
            </a:tbl>
          </a:graphicData>
        </a:graphic>
      </p:graphicFrame>
      <p:pic>
        <p:nvPicPr>
          <p:cNvPr id="11" name="Picture 10">
            <a:extLst>
              <a:ext uri="{FF2B5EF4-FFF2-40B4-BE49-F238E27FC236}">
                <a16:creationId xmlns:a16="http://schemas.microsoft.com/office/drawing/2014/main" id="{1D03662D-D99C-D4B6-2818-136E355414D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2695" y="4079663"/>
            <a:ext cx="4095575" cy="2459924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F0E2CE28-FA06-5F1E-C8ED-CA9DBF230A0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89527" y="1306660"/>
            <a:ext cx="3857593" cy="23395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109056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5FAAFBD-B1CA-380C-A1DF-D152563EBA4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EF44A58B-5E7D-FD7B-405E-369A1632AE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Supply Chain </a:t>
            </a:r>
          </a:p>
        </p:txBody>
      </p:sp>
      <p:graphicFrame>
        <p:nvGraphicFramePr>
          <p:cNvPr id="9" name="Object 8">
            <a:extLst>
              <a:ext uri="{FF2B5EF4-FFF2-40B4-BE49-F238E27FC236}">
                <a16:creationId xmlns:a16="http://schemas.microsoft.com/office/drawing/2014/main" id="{6F34989D-02C9-FBC7-FBB4-78AC35BDBCF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9253060"/>
              </p:ext>
            </p:extLst>
          </p:nvPr>
        </p:nvGraphicFramePr>
        <p:xfrm>
          <a:off x="1313000" y="1520838"/>
          <a:ext cx="9999208" cy="295052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Document" r:id="rId2" imgW="8865758" imgH="2616541" progId="Word.Document.12">
                  <p:embed/>
                </p:oleObj>
              </mc:Choice>
              <mc:Fallback>
                <p:oleObj name="Document" r:id="rId2" imgW="8865758" imgH="261654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3"/>
                      <a:stretch>
                        <a:fillRect/>
                      </a:stretch>
                    </p:blipFill>
                    <p:spPr>
                      <a:xfrm>
                        <a:off x="1313000" y="1520838"/>
                        <a:ext cx="9999208" cy="295052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0" name="Picture 9">
            <a:extLst>
              <a:ext uri="{FF2B5EF4-FFF2-40B4-BE49-F238E27FC236}">
                <a16:creationId xmlns:a16="http://schemas.microsoft.com/office/drawing/2014/main" id="{A81646DC-058F-FC52-D585-241E54FDB5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737168" y="4471364"/>
            <a:ext cx="1957118" cy="192146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6A153CB8-32F4-8E67-56F1-52D1CA62002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13000" y="4592320"/>
            <a:ext cx="1503753" cy="1921462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AEAB5A7-3C6C-A253-6726-2E045F9C720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033890" y="5032713"/>
            <a:ext cx="1701003" cy="829606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8D4E5501-621A-B878-F0F4-7AE023DF72A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992507" y="4790051"/>
            <a:ext cx="1865629" cy="131493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A70B09C2-9E2C-4733-F38C-8716EC2D8153}"/>
              </a:ext>
            </a:extLst>
          </p:cNvPr>
          <p:cNvPicPr>
            <a:picLocks noChangeAspect="1"/>
          </p:cNvPicPr>
          <p:nvPr/>
        </p:nvPicPr>
        <p:blipFill>
          <a:blip r:embed="rId8"/>
          <a:srcRect l="35795" t="12469" b="-1277"/>
          <a:stretch>
            <a:fillRect/>
          </a:stretch>
        </p:blipFill>
        <p:spPr>
          <a:xfrm>
            <a:off x="6984154" y="4759553"/>
            <a:ext cx="1503753" cy="13893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120078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158F5667-A72C-92B7-D942-6B8352841B5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015003" y="3529997"/>
            <a:ext cx="2176997" cy="3328003"/>
          </a:xfrm>
          <a:prstGeom prst="rect">
            <a:avLst/>
          </a:prstGeom>
        </p:spPr>
      </p:pic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EA89DD56-B395-E720-2E14-4A2BC1494D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22695" y="1076847"/>
            <a:ext cx="10515600" cy="4983881"/>
          </a:xfrm>
        </p:spPr>
        <p:txBody>
          <a:bodyPr/>
          <a:lstStyle/>
          <a:p>
            <a:r>
              <a:rPr lang="en-GB" dirty="0">
                <a:solidFill>
                  <a:schemeClr val="tx1"/>
                </a:solidFill>
              </a:rPr>
              <a:t>Globally, the fashion industry produces around </a:t>
            </a:r>
            <a:r>
              <a:rPr lang="en-GB" b="1" u="sng" dirty="0">
                <a:solidFill>
                  <a:schemeClr val="tx1"/>
                </a:solidFill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92 million tonnes</a:t>
            </a:r>
            <a:r>
              <a:rPr lang="en-GB" dirty="0">
                <a:solidFill>
                  <a:schemeClr val="tx1"/>
                </a:solidFill>
              </a:rPr>
              <a:t> of textile waste annually</a:t>
            </a:r>
            <a:r>
              <a:rPr lang="en-GB" dirty="0"/>
              <a:t>.</a:t>
            </a:r>
          </a:p>
          <a:p>
            <a:pPr marL="101600" indent="0">
              <a:buNone/>
            </a:pPr>
            <a:endParaRPr lang="en-GB" dirty="0"/>
          </a:p>
          <a:p>
            <a:pPr lvl="1"/>
            <a:r>
              <a:rPr lang="en-GB" dirty="0"/>
              <a:t>Environmental pollution, responsible for 10% of global carbon emissions.</a:t>
            </a:r>
          </a:p>
          <a:p>
            <a:pPr lvl="1"/>
            <a:r>
              <a:rPr lang="en-GB" dirty="0"/>
              <a:t>We consume 62 million tonnes of textiles per year. By 2030, this is expected to reach 102 million tonnes</a:t>
            </a:r>
          </a:p>
          <a:p>
            <a:pPr lvl="1"/>
            <a:r>
              <a:rPr lang="en-GB" dirty="0"/>
              <a:t>8.1% of global greenhouse gas emissions​</a:t>
            </a:r>
          </a:p>
          <a:p>
            <a:pPr lvl="1"/>
            <a:r>
              <a:rPr lang="en-GB" dirty="0"/>
              <a:t>Globally, 87% of the total fibre input used for clothing is either landfilled or incinerated, with less than 1% being recycled into new garments​</a:t>
            </a:r>
          </a:p>
          <a:p>
            <a:pPr lvl="1"/>
            <a:r>
              <a:rPr lang="en-GB" dirty="0"/>
              <a:t>Responsible for 20% of global water waste</a:t>
            </a:r>
          </a:p>
          <a:p>
            <a:endParaRPr lang="en-GB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7A78BCD3-7048-9EB8-3EBA-9ECC44E36F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Waste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8BB027E-3F19-55F5-6254-157E953D3BE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4911503"/>
            <a:ext cx="3723923" cy="20944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534210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27F8B97-438E-0DD0-2D71-67B49EFB94C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4696" y="892844"/>
            <a:ext cx="10522608" cy="5072312"/>
          </a:xfrm>
          <a:prstGeom prst="rect">
            <a:avLst/>
          </a:prstGeom>
        </p:spPr>
      </p:pic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2571E66B-C9DC-E278-A65A-C3AD087762B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33BB4315-50EF-F098-9E38-CBFA0655AC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Can We Do </a:t>
            </a:r>
          </a:p>
        </p:txBody>
      </p:sp>
    </p:spTree>
    <p:extLst>
      <p:ext uri="{BB962C8B-B14F-4D97-AF65-F5344CB8AC3E}">
        <p14:creationId xmlns:p14="http://schemas.microsoft.com/office/powerpoint/2010/main" val="288819792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EB4CAE85-57D6-EBB0-7C6B-69E0D4B713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6215" y="1005149"/>
            <a:ext cx="10621225" cy="6035332"/>
          </a:xfrm>
          <a:prstGeom prst="rect">
            <a:avLst/>
          </a:prstGeo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C6955F78-ADB9-0C2C-BFEE-E0F41FD3A3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Can We Do  </a:t>
            </a:r>
          </a:p>
        </p:txBody>
      </p:sp>
    </p:spTree>
    <p:extLst>
      <p:ext uri="{BB962C8B-B14F-4D97-AF65-F5344CB8AC3E}">
        <p14:creationId xmlns:p14="http://schemas.microsoft.com/office/powerpoint/2010/main" val="76697315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8E932168-7486-284B-CCE3-09CBC37783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Can We Do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0203CDA-D8E1-4375-F6C1-414F009B137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40330" y="1158240"/>
            <a:ext cx="6667500" cy="56997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140559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319D6E35-E6B8-1C80-1B43-1A431BD0714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2470" y="1056527"/>
            <a:ext cx="10509505" cy="5374753"/>
          </a:xfrm>
          <a:prstGeom prst="rect">
            <a:avLst/>
          </a:prstGeo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5A1A008D-799C-E698-4D41-2701127207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Quality </a:t>
            </a:r>
          </a:p>
        </p:txBody>
      </p:sp>
    </p:spTree>
    <p:extLst>
      <p:ext uri="{BB962C8B-B14F-4D97-AF65-F5344CB8AC3E}">
        <p14:creationId xmlns:p14="http://schemas.microsoft.com/office/powerpoint/2010/main" val="160340534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BEF17E03-01EC-E463-03DA-D770FA6CF04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925" r="14742" b="11605"/>
          <a:stretch>
            <a:fillRect/>
          </a:stretch>
        </p:blipFill>
        <p:spPr>
          <a:xfrm>
            <a:off x="7541580" y="2109380"/>
            <a:ext cx="3685220" cy="3502840"/>
          </a:xfrm>
          <a:prstGeom prst="rect">
            <a:avLst/>
          </a:prstGeo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6F40CE51-E316-DCE1-3114-E7AA9C7076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Can We Do </a:t>
            </a:r>
          </a:p>
        </p:txBody>
      </p:sp>
      <p:sp>
        <p:nvSpPr>
          <p:cNvPr id="6" name="Arrow: Pentagon 5">
            <a:extLst>
              <a:ext uri="{FF2B5EF4-FFF2-40B4-BE49-F238E27FC236}">
                <a16:creationId xmlns:a16="http://schemas.microsoft.com/office/drawing/2014/main" id="{0A28B769-29C2-27B2-DDA9-45769F0E25C4}"/>
              </a:ext>
            </a:extLst>
          </p:cNvPr>
          <p:cNvSpPr/>
          <p:nvPr/>
        </p:nvSpPr>
        <p:spPr>
          <a:xfrm>
            <a:off x="965200" y="2611120"/>
            <a:ext cx="5770880" cy="2499360"/>
          </a:xfrm>
          <a:prstGeom prst="homePlate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GB" sz="2800" dirty="0"/>
              <a:t>We need to ask ourselves why</a:t>
            </a:r>
          </a:p>
          <a:p>
            <a:pPr algn="ctr"/>
            <a:r>
              <a:rPr lang="en-GB" sz="2800" dirty="0"/>
              <a:t>at every stage of the supply chain  </a:t>
            </a:r>
          </a:p>
        </p:txBody>
      </p:sp>
    </p:spTree>
    <p:extLst>
      <p:ext uri="{BB962C8B-B14F-4D97-AF65-F5344CB8AC3E}">
        <p14:creationId xmlns:p14="http://schemas.microsoft.com/office/powerpoint/2010/main" val="57781399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729EB6D6-3ABA-1DD4-012C-B96BFF1BF6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Will you </a:t>
            </a:r>
          </a:p>
        </p:txBody>
      </p:sp>
      <p:pic>
        <p:nvPicPr>
          <p:cNvPr id="7" name="Picture 6" descr="A diagram of wood slices with words&#10;&#10;AI-generated content may be incorrect.">
            <a:extLst>
              <a:ext uri="{FF2B5EF4-FFF2-40B4-BE49-F238E27FC236}">
                <a16:creationId xmlns:a16="http://schemas.microsoft.com/office/drawing/2014/main" id="{81465F89-BFB0-B1E9-DA33-4336D358D66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88160" y="1049834"/>
            <a:ext cx="8346440" cy="55681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010687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34403AA-6674-F565-BEBE-CE2829DA93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Will you </a:t>
            </a:r>
          </a:p>
        </p:txBody>
      </p:sp>
      <p:pic>
        <p:nvPicPr>
          <p:cNvPr id="5" name="Picture 4" descr="Several elevators in a building&#10;&#10;AI-generated content may be incorrect.">
            <a:extLst>
              <a:ext uri="{FF2B5EF4-FFF2-40B4-BE49-F238E27FC236}">
                <a16:creationId xmlns:a16="http://schemas.microsoft.com/office/drawing/2014/main" id="{7A29D86C-AF0B-055A-7DD2-F94BC7D8C4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98600" y="1103630"/>
            <a:ext cx="9194800" cy="6134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401184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BA3800C1-AE26-9E63-C5DA-649548B878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368611"/>
            <a:ext cx="10515600" cy="1325563"/>
          </a:xfrm>
        </p:spPr>
        <p:txBody>
          <a:bodyPr/>
          <a:lstStyle/>
          <a:p>
            <a:r>
              <a:rPr lang="en-US" dirty="0"/>
              <a:t>Thank you for listening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B847D69-2616-3081-A8F4-22E8D00AE9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245164" y="4440103"/>
            <a:ext cx="1834669" cy="17516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505385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b0047b2a-4192-466e-b171-42c83a50e75e">
      <Terms xmlns="http://schemas.microsoft.com/office/infopath/2007/PartnerControls"/>
    </lcf76f155ced4ddcb4097134ff3c332f>
    <TaxCatchAll xmlns="2bffb55e-f8f5-4bb5-8343-6a105b47cb6e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?mso-contentType ?>
<SharedContentType xmlns="Microsoft.SharePoint.Taxonomy.ContentTypeSync" SourceId="8a5ed640-5e5c-4134-abfc-942103a8bfc5" ContentTypeId="0x01" PreviousValue="false"/>
</file>

<file path=customXml/item4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54ABB7746CBA484B8645287F7B3F9B99" ma:contentTypeVersion="14" ma:contentTypeDescription="Create a new document." ma:contentTypeScope="" ma:versionID="97948633e28ffc00d3eb2e72b808b887">
  <xsd:schema xmlns:xsd="http://www.w3.org/2001/XMLSchema" xmlns:xs="http://www.w3.org/2001/XMLSchema" xmlns:p="http://schemas.microsoft.com/office/2006/metadata/properties" xmlns:ns2="b0047b2a-4192-466e-b171-42c83a50e75e" xmlns:ns3="2bffb55e-f8f5-4bb5-8343-6a105b47cb6e" targetNamespace="http://schemas.microsoft.com/office/2006/metadata/properties" ma:root="true" ma:fieldsID="8c1e67794e7c154215d39e20596bd660" ns2:_="" ns3:_="">
    <xsd:import namespace="b0047b2a-4192-466e-b171-42c83a50e75e"/>
    <xsd:import namespace="2bffb55e-f8f5-4bb5-8343-6a105b47cb6e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bjectDetectorVersions" minOccurs="0"/>
                <xsd:element ref="ns3:SharedWithUsers" minOccurs="0"/>
                <xsd:element ref="ns3:SharedWithDetails" minOccurs="0"/>
                <xsd:element ref="ns2:MediaServiceSearchProperties" minOccurs="0"/>
                <xsd:element ref="ns2:lcf76f155ced4ddcb4097134ff3c332f" minOccurs="0"/>
                <xsd:element ref="ns3:TaxCatchAll" minOccurs="0"/>
                <xsd:element ref="ns2:MediaServiceDateTaken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0047b2a-4192-466e-b171-42c83a50e75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bjectDetectorVersions" ma:index="10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13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lcf76f155ced4ddcb4097134ff3c332f" ma:index="15" nillable="true" ma:taxonomy="true" ma:internalName="lcf76f155ced4ddcb4097134ff3c332f" ma:taxonomyFieldName="MediaServiceImageTags" ma:displayName="Image Tags" ma:readOnly="false" ma:fieldId="{5cf76f15-5ced-4ddc-b409-7134ff3c332f}" ma:taxonomyMulti="true" ma:sspId="8a5ed640-5e5c-4134-abfc-942103a8bfc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17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9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0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21" nillable="true" ma:displayName="MediaLengthInSeconds" ma:hidden="true" ma:internalName="MediaLengthInSeconds" ma:readOnly="tru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bffb55e-f8f5-4bb5-8343-6a105b47cb6e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6" nillable="true" ma:displayName="Taxonomy Catch All Column" ma:hidden="true" ma:list="{a05bd029-6fab-498e-bf35-4022af76ecdd}" ma:internalName="TaxCatchAll" ma:showField="CatchAllData" ma:web="2bffb55e-f8f5-4bb5-8343-6a105b47cb6e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axOccurs="1" ma:index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C5FC68BA-F066-4B68-8C69-655280393629}">
  <ds:schemaRefs>
    <ds:schemaRef ds:uri="2bffb55e-f8f5-4bb5-8343-6a105b47cb6e"/>
    <ds:schemaRef ds:uri="http://schemas.microsoft.com/office/2006/documentManagement/types"/>
    <ds:schemaRef ds:uri="http://purl.org/dc/dcmitype/"/>
    <ds:schemaRef ds:uri="http://schemas.openxmlformats.org/package/2006/metadata/core-properties"/>
    <ds:schemaRef ds:uri="http://schemas.microsoft.com/office/2006/metadata/properties"/>
    <ds:schemaRef ds:uri="http://schemas.microsoft.com/office/infopath/2007/PartnerControls"/>
    <ds:schemaRef ds:uri="http://purl.org/dc/terms/"/>
    <ds:schemaRef ds:uri="b0047b2a-4192-466e-b171-42c83a50e75e"/>
    <ds:schemaRef ds:uri="http://www.w3.org/XML/1998/namespace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36D752C7-1C3C-4CF5-80DD-9675D45671BF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1604D282-2FBB-45FE-9BEE-AE3DD9DDEA28}">
  <ds:schemaRefs>
    <ds:schemaRef ds:uri="Microsoft.SharePoint.Taxonomy.ContentTypeSync"/>
  </ds:schemaRefs>
</ds:datastoreItem>
</file>

<file path=customXml/itemProps4.xml><?xml version="1.0" encoding="utf-8"?>
<ds:datastoreItem xmlns:ds="http://schemas.openxmlformats.org/officeDocument/2006/customXml" ds:itemID="{E0B8F100-4A1D-4E8A-BE2E-A66BFB514247}">
  <ds:schemaRefs>
    <ds:schemaRef ds:uri="2bffb55e-f8f5-4bb5-8343-6a105b47cb6e"/>
    <ds:schemaRef ds:uri="b0047b2a-4192-466e-b171-42c83a50e75e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291</TotalTime>
  <Words>322</Words>
  <Application>Microsoft Office PowerPoint</Application>
  <PresentationFormat>Widescreen</PresentationFormat>
  <Paragraphs>39</Paragraphs>
  <Slides>16</Slides>
  <Notes>3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Arial</vt:lpstr>
      <vt:lpstr>Verdana</vt:lpstr>
      <vt:lpstr>Calibri</vt:lpstr>
      <vt:lpstr>Office Theme</vt:lpstr>
      <vt:lpstr>Document</vt:lpstr>
      <vt:lpstr>PowerPoint Presentation</vt:lpstr>
      <vt:lpstr>Sustainable Supply Chains: Beyond the Final Product </vt:lpstr>
      <vt:lpstr>Contents </vt:lpstr>
      <vt:lpstr>Fashion Products </vt:lpstr>
      <vt:lpstr>Fast – menti.com</vt:lpstr>
      <vt:lpstr>Consumption </vt:lpstr>
      <vt:lpstr>Supply Chain </vt:lpstr>
      <vt:lpstr>Waste</vt:lpstr>
      <vt:lpstr>What Can We Do </vt:lpstr>
      <vt:lpstr>What Can We Do  </vt:lpstr>
      <vt:lpstr>What Can We Do </vt:lpstr>
      <vt:lpstr>Quality </vt:lpstr>
      <vt:lpstr>What Can We Do </vt:lpstr>
      <vt:lpstr>Will you </vt:lpstr>
      <vt:lpstr>Will you </vt:lpstr>
      <vt:lpstr>Thank you for listening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Ethics of AI</dc:title>
  <dc:creator>Katie Steingold</dc:creator>
  <cp:lastModifiedBy>Leah Morrison (lib)</cp:lastModifiedBy>
  <cp:revision>14</cp:revision>
  <dcterms:created xsi:type="dcterms:W3CDTF">2023-04-17T11:11:19Z</dcterms:created>
  <dcterms:modified xsi:type="dcterms:W3CDTF">2025-06-24T15:49:36Z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0x01010054ABB7746CBA484B8645287F7B3F9B99</vt:lpwstr>
  </property>
  <property fmtid="{D5CDD505-2E9C-101B-9397-08002B2CF9AE}" pid="3" name="MediaServiceImageTags">
    <vt:lpwstr/>
  </property>
</Properties>
</file>