
<file path=[Content_Types].xml><?xml version="1.0" encoding="utf-8"?>
<Types xmlns="http://schemas.openxmlformats.org/package/2006/content-types">
  <Default Extension="xml" ContentType="application/xml"/>
  <Default Extension="jpeg" ContentType="image/jpeg"/>
  <Default Extension="jpg" ContentType="image/jpeg"/>
  <Default Extension="rels" ContentType="application/vnd.openxmlformats-package.relationships+xml"/>
  <Default Extension="mov" ContentType="video/unknown"/>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29"/>
  </p:notesMasterIdLst>
  <p:sldIdLst>
    <p:sldId id="256" r:id="rId2"/>
    <p:sldId id="284" r:id="rId3"/>
    <p:sldId id="285" r:id="rId4"/>
    <p:sldId id="286" r:id="rId5"/>
    <p:sldId id="271" r:id="rId6"/>
    <p:sldId id="272" r:id="rId7"/>
    <p:sldId id="273" r:id="rId8"/>
    <p:sldId id="294" r:id="rId9"/>
    <p:sldId id="295" r:id="rId10"/>
    <p:sldId id="292" r:id="rId11"/>
    <p:sldId id="293" r:id="rId12"/>
    <p:sldId id="289" r:id="rId13"/>
    <p:sldId id="275" r:id="rId14"/>
    <p:sldId id="277" r:id="rId15"/>
    <p:sldId id="290" r:id="rId16"/>
    <p:sldId id="291" r:id="rId17"/>
    <p:sldId id="296" r:id="rId18"/>
    <p:sldId id="274" r:id="rId19"/>
    <p:sldId id="262" r:id="rId20"/>
    <p:sldId id="297" r:id="rId21"/>
    <p:sldId id="268" r:id="rId22"/>
    <p:sldId id="265" r:id="rId23"/>
    <p:sldId id="278" r:id="rId24"/>
    <p:sldId id="263" r:id="rId25"/>
    <p:sldId id="266" r:id="rId26"/>
    <p:sldId id="298" r:id="rId27"/>
    <p:sldId id="299" r:id="rId28"/>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D7AC3CCA-C797-4891-BE02-D94E43425B78}" styleName="Medium Style 4">
    <a:wholeTbl>
      <a:tcTxStyle>
        <a:fontRef idx="minor">
          <a:scrgbClr r="0" g="0" b="0"/>
        </a:fontRef>
        <a:schemeClr val="dk1"/>
      </a:tcTxStyle>
      <a:tcStyle>
        <a:tcBdr>
          <a:left>
            <a:ln w="12700" cmpd="sng">
              <a:solidFill>
                <a:schemeClr val="dk1"/>
              </a:solidFill>
            </a:ln>
          </a:left>
          <a:right>
            <a:ln w="12700" cmpd="sng">
              <a:solidFill>
                <a:schemeClr val="dk1"/>
              </a:solidFill>
            </a:ln>
          </a:right>
          <a:top>
            <a:ln w="12700" cmpd="sng">
              <a:solidFill>
                <a:schemeClr val="dk1"/>
              </a:solidFill>
            </a:ln>
          </a:top>
          <a:bottom>
            <a:ln w="12700" cmpd="sng">
              <a:solidFill>
                <a:schemeClr val="dk1"/>
              </a:solidFill>
            </a:ln>
          </a:bottom>
          <a:insideH>
            <a:ln w="12700" cmpd="sng">
              <a:solidFill>
                <a:schemeClr val="dk1"/>
              </a:solidFill>
            </a:ln>
          </a:insideH>
          <a:insideV>
            <a:ln w="12700" cmpd="sng">
              <a:solidFill>
                <a:schemeClr val="dk1"/>
              </a:solid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tcStyle>
    </a:lastCol>
    <a:firstCol>
      <a:tcTxStyle b="on"/>
      <a:tcStyle>
        <a:tcBdr/>
      </a:tcStyle>
    </a:firstCol>
    <a:lastRow>
      <a:tcTxStyle b="on"/>
      <a:tcStyle>
        <a:tcBdr>
          <a:top>
            <a:ln w="25400" cmpd="sng">
              <a:solidFill>
                <a:schemeClr val="dk1"/>
              </a:solidFill>
            </a:ln>
          </a:top>
        </a:tcBdr>
        <a:fill>
          <a:solidFill>
            <a:schemeClr val="dk1">
              <a:tint val="20000"/>
            </a:schemeClr>
          </a:solidFill>
        </a:fill>
      </a:tcStyle>
    </a:lastRow>
    <a:firstRow>
      <a:tcTxStyle b="on"/>
      <a:tcStyle>
        <a:tcBdr/>
        <a:fill>
          <a:solidFill>
            <a:schemeClr val="dk1">
              <a:tint val="20000"/>
            </a:schemeClr>
          </a:solidFill>
        </a:fill>
      </a:tcStyle>
    </a:firstRow>
  </a:tblStyle>
  <a:tblStyle styleId="{616DA210-FB5B-4158-B5E0-FEB733F419BA}" styleName="Light Style 3">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band1H>
      <a:tcStyle>
        <a:tcBdr/>
        <a:fill>
          <a:solidFill>
            <a:schemeClr val="tx1">
              <a:alpha val="20000"/>
            </a:schemeClr>
          </a:solidFill>
        </a:fill>
      </a:tcStyle>
    </a:band1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50800" cmpd="dbl">
              <a:solidFill>
                <a:schemeClr val="tx1"/>
              </a:solidFill>
            </a:ln>
          </a:top>
        </a:tcBdr>
        <a:fill>
          <a:noFill/>
        </a:fill>
      </a:tcStyle>
    </a:lastRow>
    <a:firstRow>
      <a:tcTxStyle b="on"/>
      <a:tcStyle>
        <a:tcBdr>
          <a:bottom>
            <a:ln w="25400" cmpd="sng">
              <a:solidFill>
                <a:schemeClr val="tx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snapToObjects="1">
      <p:cViewPr>
        <p:scale>
          <a:sx n="85" d="100"/>
          <a:sy n="85" d="100"/>
        </p:scale>
        <p:origin x="-1776" y="64"/>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notesMaster" Target="notesMasters/notesMaster1.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printerSettings" Target="printerSettings/printerSettings1.bin"/><Relationship Id="rId31" Type="http://schemas.openxmlformats.org/officeDocument/2006/relationships/presProps" Target="presProps.xml"/><Relationship Id="rId32" Type="http://schemas.openxmlformats.org/officeDocument/2006/relationships/viewProps" Target="viewProps.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theme" Target="theme/theme1.xml"/><Relationship Id="rId34"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933BC880-DB01-5046-A53E-B60ED833AE35}" type="datetimeFigureOut">
              <a:rPr lang="en-US" smtClean="0"/>
              <a:t>04/03/2014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E9646DF-275E-FE4D-A6C2-CF6DA7C5CC19}" type="slidenum">
              <a:rPr lang="en-US" smtClean="0"/>
              <a:t>‹#›</a:t>
            </a:fld>
            <a:endParaRPr lang="en-US"/>
          </a:p>
        </p:txBody>
      </p:sp>
    </p:spTree>
    <p:extLst>
      <p:ext uri="{BB962C8B-B14F-4D97-AF65-F5344CB8AC3E}">
        <p14:creationId xmlns:p14="http://schemas.microsoft.com/office/powerpoint/2010/main" val="465341971"/>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9.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E9646DF-275E-FE4D-A6C2-CF6DA7C5CC19}" type="slidenum">
              <a:rPr lang="en-US" smtClean="0"/>
              <a:t>5</a:t>
            </a:fld>
            <a:endParaRPr lang="en-US"/>
          </a:p>
        </p:txBody>
      </p:sp>
    </p:spTree>
    <p:extLst>
      <p:ext uri="{BB962C8B-B14F-4D97-AF65-F5344CB8AC3E}">
        <p14:creationId xmlns:p14="http://schemas.microsoft.com/office/powerpoint/2010/main" val="401475672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E9646DF-275E-FE4D-A6C2-CF6DA7C5CC19}" type="slidenum">
              <a:rPr lang="en-US" smtClean="0"/>
              <a:t>19</a:t>
            </a:fld>
            <a:endParaRPr lang="en-US"/>
          </a:p>
        </p:txBody>
      </p:sp>
    </p:spTree>
    <p:extLst>
      <p:ext uri="{BB962C8B-B14F-4D97-AF65-F5344CB8AC3E}">
        <p14:creationId xmlns:p14="http://schemas.microsoft.com/office/powerpoint/2010/main" val="28595764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GB"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GB" smtClean="0"/>
              <a:t>Click to edit Master subtitle style</a:t>
            </a:r>
            <a:endParaRPr lang="en-US"/>
          </a:p>
        </p:txBody>
      </p:sp>
      <p:sp>
        <p:nvSpPr>
          <p:cNvPr id="4" name="Date Placeholder 3"/>
          <p:cNvSpPr>
            <a:spLocks noGrp="1"/>
          </p:cNvSpPr>
          <p:nvPr>
            <p:ph type="dt" sz="half" idx="10"/>
          </p:nvPr>
        </p:nvSpPr>
        <p:spPr/>
        <p:txBody>
          <a:bodyPr/>
          <a:lstStyle/>
          <a:p>
            <a:fld id="{6094A618-E8FD-5447-A78D-723C354159D8}" type="datetimeFigureOut">
              <a:rPr lang="en-US" smtClean="0"/>
              <a:t>04/03/2014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409854348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Content Placeholder 2"/>
          <p:cNvSpPr>
            <a:spLocks noGrp="1"/>
          </p:cNvSpPr>
          <p:nvPr>
            <p:ph idx="1"/>
          </p:nvPr>
        </p:nvSpPr>
        <p:spPr/>
        <p:txBody>
          <a:body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Date Placeholder 3"/>
          <p:cNvSpPr>
            <a:spLocks noGrp="1"/>
          </p:cNvSpPr>
          <p:nvPr>
            <p:ph type="dt" sz="half" idx="10"/>
          </p:nvPr>
        </p:nvSpPr>
        <p:spPr/>
        <p:txBody>
          <a:bodyPr/>
          <a:lstStyle/>
          <a:p>
            <a:fld id="{6094A618-E8FD-5447-A78D-723C354159D8}" type="datetimeFigureOut">
              <a:rPr lang="en-US" smtClean="0"/>
              <a:t>04/03/2014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15091213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GB"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GB" smtClean="0"/>
              <a:t>Click to edit Master text styles</a:t>
            </a:r>
          </a:p>
        </p:txBody>
      </p:sp>
      <p:sp>
        <p:nvSpPr>
          <p:cNvPr id="4" name="Date Placeholder 3"/>
          <p:cNvSpPr>
            <a:spLocks noGrp="1"/>
          </p:cNvSpPr>
          <p:nvPr>
            <p:ph type="dt" sz="half" idx="10"/>
          </p:nvPr>
        </p:nvSpPr>
        <p:spPr/>
        <p:txBody>
          <a:bodyPr/>
          <a:lstStyle/>
          <a:p>
            <a:fld id="{6094A618-E8FD-5447-A78D-723C354159D8}" type="datetimeFigureOut">
              <a:rPr lang="en-US" smtClean="0"/>
              <a:t>04/03/2014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212929972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5" name="Date Placeholder 4"/>
          <p:cNvSpPr>
            <a:spLocks noGrp="1"/>
          </p:cNvSpPr>
          <p:nvPr>
            <p:ph type="dt" sz="half" idx="10"/>
          </p:nvPr>
        </p:nvSpPr>
        <p:spPr/>
        <p:txBody>
          <a:bodyPr/>
          <a:lstStyle/>
          <a:p>
            <a:fld id="{6094A618-E8FD-5447-A78D-723C354159D8}" type="datetimeFigureOut">
              <a:rPr lang="en-US" smtClean="0"/>
              <a:t>04/03/2014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113461939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GB"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7" name="Date Placeholder 6"/>
          <p:cNvSpPr>
            <a:spLocks noGrp="1"/>
          </p:cNvSpPr>
          <p:nvPr>
            <p:ph type="dt" sz="half" idx="10"/>
          </p:nvPr>
        </p:nvSpPr>
        <p:spPr/>
        <p:txBody>
          <a:bodyPr/>
          <a:lstStyle/>
          <a:p>
            <a:fld id="{6094A618-E8FD-5447-A78D-723C354159D8}" type="datetimeFigureOut">
              <a:rPr lang="en-US" smtClean="0"/>
              <a:t>04/03/2014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216674863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Date Placeholder 2"/>
          <p:cNvSpPr>
            <a:spLocks noGrp="1"/>
          </p:cNvSpPr>
          <p:nvPr>
            <p:ph type="dt" sz="half" idx="10"/>
          </p:nvPr>
        </p:nvSpPr>
        <p:spPr/>
        <p:txBody>
          <a:bodyPr/>
          <a:lstStyle/>
          <a:p>
            <a:fld id="{6094A618-E8FD-5447-A78D-723C354159D8}" type="datetimeFigureOut">
              <a:rPr lang="en-US" smtClean="0"/>
              <a:t>04/03/2014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251671845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094A618-E8FD-5447-A78D-723C354159D8}" type="datetimeFigureOut">
              <a:rPr lang="en-US" smtClean="0"/>
              <a:t>04/03/2014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210926040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GB"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GB" smtClean="0"/>
              <a:t>Click to edit Master text styles</a:t>
            </a:r>
          </a:p>
        </p:txBody>
      </p:sp>
      <p:sp>
        <p:nvSpPr>
          <p:cNvPr id="5" name="Date Placeholder 4"/>
          <p:cNvSpPr>
            <a:spLocks noGrp="1"/>
          </p:cNvSpPr>
          <p:nvPr>
            <p:ph type="dt" sz="half" idx="10"/>
          </p:nvPr>
        </p:nvSpPr>
        <p:spPr/>
        <p:txBody>
          <a:bodyPr/>
          <a:lstStyle/>
          <a:p>
            <a:fld id="{6094A618-E8FD-5447-A78D-723C354159D8}" type="datetimeFigureOut">
              <a:rPr lang="en-US" smtClean="0"/>
              <a:t>04/03/2014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211050933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GB"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GB" smtClean="0"/>
              <a:t>Click to edit Master text styles</a:t>
            </a:r>
          </a:p>
        </p:txBody>
      </p:sp>
      <p:sp>
        <p:nvSpPr>
          <p:cNvPr id="5" name="Date Placeholder 4"/>
          <p:cNvSpPr>
            <a:spLocks noGrp="1"/>
          </p:cNvSpPr>
          <p:nvPr>
            <p:ph type="dt" sz="half" idx="10"/>
          </p:nvPr>
        </p:nvSpPr>
        <p:spPr/>
        <p:txBody>
          <a:bodyPr/>
          <a:lstStyle/>
          <a:p>
            <a:fld id="{6094A618-E8FD-5447-A78D-723C354159D8}" type="datetimeFigureOut">
              <a:rPr lang="en-US" smtClean="0"/>
              <a:t>04/03/2014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248261759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Date Placeholder 3"/>
          <p:cNvSpPr>
            <a:spLocks noGrp="1"/>
          </p:cNvSpPr>
          <p:nvPr>
            <p:ph type="dt" sz="half" idx="10"/>
          </p:nvPr>
        </p:nvSpPr>
        <p:spPr/>
        <p:txBody>
          <a:bodyPr/>
          <a:lstStyle/>
          <a:p>
            <a:fld id="{6094A618-E8FD-5447-A78D-723C354159D8}" type="datetimeFigureOut">
              <a:rPr lang="en-US" smtClean="0"/>
              <a:t>04/03/2014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181223395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GB"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Date Placeholder 3"/>
          <p:cNvSpPr>
            <a:spLocks noGrp="1"/>
          </p:cNvSpPr>
          <p:nvPr>
            <p:ph type="dt" sz="half" idx="10"/>
          </p:nvPr>
        </p:nvSpPr>
        <p:spPr/>
        <p:txBody>
          <a:bodyPr/>
          <a:lstStyle/>
          <a:p>
            <a:fld id="{6094A618-E8FD-5447-A78D-723C354159D8}" type="datetimeFigureOut">
              <a:rPr lang="en-US" smtClean="0"/>
              <a:t>04/03/2014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CE5FF10-1481-3946-AC1A-AF401974615C}" type="slidenum">
              <a:rPr lang="en-US" smtClean="0"/>
              <a:t>‹#›</a:t>
            </a:fld>
            <a:endParaRPr lang="en-US"/>
          </a:p>
        </p:txBody>
      </p:sp>
    </p:spTree>
    <p:extLst>
      <p:ext uri="{BB962C8B-B14F-4D97-AF65-F5344CB8AC3E}">
        <p14:creationId xmlns:p14="http://schemas.microsoft.com/office/powerpoint/2010/main" val="2386715776"/>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GB"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094A618-E8FD-5447-A78D-723C354159D8}" type="datetimeFigureOut">
              <a:rPr lang="en-US" smtClean="0"/>
              <a:t>04/03/2014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CE5FF10-1481-3946-AC1A-AF401974615C}" type="slidenum">
              <a:rPr lang="en-US" smtClean="0"/>
              <a:t>‹#›</a:t>
            </a:fld>
            <a:endParaRPr lang="en-US"/>
          </a:p>
        </p:txBody>
      </p:sp>
    </p:spTree>
    <p:extLst>
      <p:ext uri="{BB962C8B-B14F-4D97-AF65-F5344CB8AC3E}">
        <p14:creationId xmlns:p14="http://schemas.microsoft.com/office/powerpoint/2010/main" val="2351110754"/>
      </p:ext>
    </p:extLst>
  </p:cSld>
  <p:clrMap bg1="dk1" tx1="lt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jp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jp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jp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jp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5.png"/><Relationship Id="rId4" Type="http://schemas.openxmlformats.org/officeDocument/2006/relationships/image" Target="../media/image6.jpeg"/><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jpg"/><Relationship Id="rId3" Type="http://schemas.openxmlformats.org/officeDocument/2006/relationships/image" Target="../media/image8.JPG"/></Relationships>
</file>

<file path=ppt/slides/_rels/slide21.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9.png"/><Relationship Id="rId5" Type="http://schemas.openxmlformats.org/officeDocument/2006/relationships/image" Target="../media/image10.JPG"/><Relationship Id="rId1" Type="http://schemas.microsoft.com/office/2007/relationships/media" Target="../media/media1.mov"/><Relationship Id="rId2" Type="http://schemas.openxmlformats.org/officeDocument/2006/relationships/video" Target="../media/media1.mov"/></Relationships>
</file>

<file path=ppt/slides/_rels/slide22.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11.png"/><Relationship Id="rId1" Type="http://schemas.microsoft.com/office/2007/relationships/media" Target="../media/media2.mov"/><Relationship Id="rId2" Type="http://schemas.openxmlformats.org/officeDocument/2006/relationships/video" Target="../media/media2.mov"/></Relationships>
</file>

<file path=ppt/slides/_rels/slide23.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12.png"/><Relationship Id="rId1" Type="http://schemas.microsoft.com/office/2007/relationships/media" Target="../media/media1.mov"/><Relationship Id="rId2" Type="http://schemas.openxmlformats.org/officeDocument/2006/relationships/video" Target="../media/media1.mov"/></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idx="4294967295"/>
          </p:nvPr>
        </p:nvSpPr>
        <p:spPr>
          <a:xfrm>
            <a:off x="682624" y="428629"/>
            <a:ext cx="7921625" cy="5635626"/>
          </a:xfrm>
        </p:spPr>
        <p:txBody>
          <a:bodyPr>
            <a:noAutofit/>
          </a:bodyPr>
          <a:lstStyle/>
          <a:p>
            <a:r>
              <a:rPr lang="en-GB" sz="2800" b="1" dirty="0" smtClean="0"/>
              <a:t/>
            </a:r>
            <a:br>
              <a:rPr lang="en-GB" sz="2800" b="1" dirty="0" smtClean="0"/>
            </a:br>
            <a:r>
              <a:rPr lang="en-GB" sz="2800" b="1" dirty="0"/>
              <a:t/>
            </a:r>
            <a:br>
              <a:rPr lang="en-GB" sz="2800" b="1" dirty="0"/>
            </a:br>
            <a:r>
              <a:rPr lang="en-GB" sz="2800" b="1" dirty="0" smtClean="0"/>
              <a:t/>
            </a:r>
            <a:br>
              <a:rPr lang="en-GB" sz="2800" b="1" dirty="0" smtClean="0"/>
            </a:br>
            <a:r>
              <a:rPr lang="en-GB" sz="2800" b="1" dirty="0" smtClean="0"/>
              <a:t/>
            </a:r>
            <a:br>
              <a:rPr lang="en-GB" sz="2800" b="1" dirty="0" smtClean="0"/>
            </a:br>
            <a:r>
              <a:rPr lang="en-GB" sz="2800" b="1" dirty="0"/>
              <a:t/>
            </a:r>
            <a:br>
              <a:rPr lang="en-GB" sz="2800" b="1" dirty="0"/>
            </a:br>
            <a:r>
              <a:rPr lang="en-GB" sz="2800" b="1" dirty="0" smtClean="0"/>
              <a:t/>
            </a:r>
            <a:br>
              <a:rPr lang="en-GB" sz="2800" b="1" dirty="0" smtClean="0"/>
            </a:br>
            <a:r>
              <a:rPr lang="en-GB" sz="3200" b="1" dirty="0" smtClean="0"/>
              <a:t>Leading </a:t>
            </a:r>
            <a:r>
              <a:rPr lang="en-GB" sz="3200" b="1" dirty="0"/>
              <a:t>through </a:t>
            </a:r>
            <a:r>
              <a:rPr lang="en-GB" sz="3200" b="1" dirty="0" smtClean="0"/>
              <a:t>Art:</a:t>
            </a:r>
            <a:br>
              <a:rPr lang="en-GB" sz="3200" b="1" dirty="0" smtClean="0"/>
            </a:br>
            <a:r>
              <a:rPr lang="en-GB" sz="3200" b="1" dirty="0" smtClean="0"/>
              <a:t>exploring </a:t>
            </a:r>
            <a:r>
              <a:rPr lang="en-GB" sz="3200" b="1" dirty="0"/>
              <a:t>action and improvisation</a:t>
            </a:r>
            <a:r>
              <a:rPr lang="en-GB" sz="3200" dirty="0"/>
              <a:t/>
            </a:r>
            <a:br>
              <a:rPr lang="en-GB" sz="3200" dirty="0"/>
            </a:br>
            <a:r>
              <a:rPr lang="en-GB" sz="3200" dirty="0" smtClean="0"/>
              <a:t/>
            </a:r>
            <a:br>
              <a:rPr lang="en-GB" sz="3200" dirty="0" smtClean="0"/>
            </a:br>
            <a:r>
              <a:rPr lang="en-US" sz="2800" dirty="0" smtClean="0"/>
              <a:t>P</a:t>
            </a:r>
            <a:r>
              <a:rPr lang="en-GB" sz="2800" dirty="0" err="1" smtClean="0"/>
              <a:t>rofessor</a:t>
            </a:r>
            <a:r>
              <a:rPr lang="en-GB" sz="2800" dirty="0" smtClean="0"/>
              <a:t> Anne Douglas</a:t>
            </a:r>
            <a:r>
              <a:rPr lang="en-GB" sz="2800" dirty="0"/>
              <a:t/>
            </a:r>
            <a:br>
              <a:rPr lang="en-GB" sz="2800" dirty="0"/>
            </a:br>
            <a:r>
              <a:rPr lang="en-GB" sz="2400" dirty="0" err="1"/>
              <a:t>Macgeorge</a:t>
            </a:r>
            <a:r>
              <a:rPr lang="en-GB" sz="2400" dirty="0"/>
              <a:t> </a:t>
            </a:r>
            <a:r>
              <a:rPr lang="en-GB" sz="2400" dirty="0" smtClean="0"/>
              <a:t>Fellow 2014</a:t>
            </a:r>
            <a:br>
              <a:rPr lang="en-GB" sz="2400" dirty="0" smtClean="0"/>
            </a:br>
            <a:r>
              <a:rPr lang="en-GB" sz="2400" dirty="0"/>
              <a:t/>
            </a:r>
            <a:br>
              <a:rPr lang="en-GB" sz="2400" dirty="0"/>
            </a:br>
            <a:r>
              <a:rPr lang="en-GB" sz="2400" dirty="0" smtClean="0"/>
              <a:t>Centre </a:t>
            </a:r>
            <a:r>
              <a:rPr lang="en-GB" sz="2400" dirty="0"/>
              <a:t>for Cultural </a:t>
            </a:r>
            <a:r>
              <a:rPr lang="en-GB" sz="2400" dirty="0" smtClean="0"/>
              <a:t>Partnerships</a:t>
            </a:r>
            <a:r>
              <a:rPr lang="en-GB" sz="2400" dirty="0"/>
              <a:t/>
            </a:r>
            <a:br>
              <a:rPr lang="en-GB" sz="2400" dirty="0"/>
            </a:br>
            <a:r>
              <a:rPr lang="en-GB" sz="2400" dirty="0" smtClean="0"/>
              <a:t>Faculty of the VCA and MCM</a:t>
            </a:r>
            <a:br>
              <a:rPr lang="en-GB" sz="2400" dirty="0" smtClean="0"/>
            </a:br>
            <a:r>
              <a:rPr lang="en-GB" sz="2400" dirty="0" smtClean="0"/>
              <a:t>University </a:t>
            </a:r>
            <a:r>
              <a:rPr lang="en-GB" sz="2400" dirty="0"/>
              <a:t>of </a:t>
            </a:r>
            <a:r>
              <a:rPr lang="en-GB" sz="2400" dirty="0" smtClean="0"/>
              <a:t>Melbourne </a:t>
            </a:r>
            <a:br>
              <a:rPr lang="en-GB" sz="2400" dirty="0" smtClean="0"/>
            </a:br>
            <a:r>
              <a:rPr lang="en-GB" sz="2400" dirty="0"/>
              <a:t> </a:t>
            </a:r>
            <a:br>
              <a:rPr lang="en-GB" sz="2400" dirty="0"/>
            </a:br>
            <a:r>
              <a:rPr lang="en-GB" sz="2400" dirty="0"/>
              <a:t>Research Professor of Fine </a:t>
            </a:r>
            <a:r>
              <a:rPr lang="en-GB" sz="2400" dirty="0" smtClean="0"/>
              <a:t>Art</a:t>
            </a:r>
            <a:r>
              <a:rPr lang="en-GB" sz="2400" dirty="0"/>
              <a:t/>
            </a:r>
            <a:br>
              <a:rPr lang="en-GB" sz="2400" dirty="0"/>
            </a:br>
            <a:r>
              <a:rPr lang="en-GB" sz="2400" dirty="0" err="1" smtClean="0"/>
              <a:t>Gray’s</a:t>
            </a:r>
            <a:r>
              <a:rPr lang="en-GB" sz="2400" dirty="0" smtClean="0"/>
              <a:t> </a:t>
            </a:r>
            <a:r>
              <a:rPr lang="en-GB" sz="2400" dirty="0"/>
              <a:t>School of </a:t>
            </a:r>
            <a:r>
              <a:rPr lang="en-GB" sz="2400" dirty="0" smtClean="0"/>
              <a:t>Art</a:t>
            </a:r>
            <a:r>
              <a:rPr lang="en-GB" sz="2400" dirty="0"/>
              <a:t/>
            </a:r>
            <a:br>
              <a:rPr lang="en-GB" sz="2400" dirty="0"/>
            </a:br>
            <a:r>
              <a:rPr lang="en-GB" sz="2400" dirty="0" smtClean="0"/>
              <a:t>Robert </a:t>
            </a:r>
            <a:r>
              <a:rPr lang="en-GB" sz="2400" dirty="0"/>
              <a:t>Gordon University, Aberdeen</a:t>
            </a:r>
            <a:br>
              <a:rPr lang="en-GB" sz="2400" dirty="0"/>
            </a:br>
            <a:r>
              <a:rPr lang="en-GB" sz="2800" dirty="0"/>
              <a:t/>
            </a:r>
            <a:br>
              <a:rPr lang="en-GB" sz="2800" dirty="0"/>
            </a:br>
            <a:r>
              <a:rPr lang="en-GB" sz="2800" dirty="0" smtClean="0"/>
              <a:t/>
            </a:r>
            <a:br>
              <a:rPr lang="en-GB" sz="2800" dirty="0" smtClean="0"/>
            </a:br>
            <a:r>
              <a:rPr lang="en-GB" sz="2800" dirty="0"/>
              <a:t/>
            </a:r>
            <a:br>
              <a:rPr lang="en-GB" sz="2800" dirty="0"/>
            </a:br>
            <a:r>
              <a:rPr lang="en-GB" sz="2800" dirty="0"/>
              <a:t> </a:t>
            </a:r>
            <a:br>
              <a:rPr lang="en-GB" sz="2800" dirty="0"/>
            </a:br>
            <a:r>
              <a:rPr lang="en-GB" sz="2800" dirty="0"/>
              <a:t/>
            </a:r>
            <a:br>
              <a:rPr lang="en-GB" sz="2800" dirty="0"/>
            </a:br>
            <a:endParaRPr lang="en-US" sz="2800" dirty="0"/>
          </a:p>
        </p:txBody>
      </p:sp>
    </p:spTree>
    <p:extLst>
      <p:ext uri="{BB962C8B-B14F-4D97-AF65-F5344CB8AC3E}">
        <p14:creationId xmlns:p14="http://schemas.microsoft.com/office/powerpoint/2010/main" val="3369195938"/>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45719"/>
          </a:xfrm>
        </p:spPr>
        <p:txBody>
          <a:bodyPr>
            <a:normAutofit fontScale="90000"/>
          </a:bodyPr>
          <a:lstStyle/>
          <a:p>
            <a:endParaRPr lang="en-US" dirty="0"/>
          </a:p>
        </p:txBody>
      </p:sp>
      <p:sp>
        <p:nvSpPr>
          <p:cNvPr id="3" name="Content Placeholder 2"/>
          <p:cNvSpPr>
            <a:spLocks noGrp="1"/>
          </p:cNvSpPr>
          <p:nvPr>
            <p:ph idx="1"/>
          </p:nvPr>
        </p:nvSpPr>
        <p:spPr>
          <a:xfrm>
            <a:off x="457200" y="1156812"/>
            <a:ext cx="8229600" cy="4525963"/>
          </a:xfrm>
        </p:spPr>
        <p:txBody>
          <a:bodyPr>
            <a:noAutofit/>
          </a:bodyPr>
          <a:lstStyle/>
          <a:p>
            <a:r>
              <a:rPr lang="en-US" sz="2800" b="1" dirty="0" smtClean="0"/>
              <a:t>Part </a:t>
            </a:r>
            <a:r>
              <a:rPr lang="en-US" sz="2800" b="1" dirty="0"/>
              <a:t>1: </a:t>
            </a:r>
            <a:r>
              <a:rPr lang="en-US" sz="2800" b="1" dirty="0" smtClean="0"/>
              <a:t>proposing </a:t>
            </a:r>
          </a:p>
          <a:p>
            <a:pPr marL="0" indent="0">
              <a:buNone/>
            </a:pPr>
            <a:r>
              <a:rPr lang="en-US" sz="2800" b="1" dirty="0"/>
              <a:t>	</a:t>
            </a:r>
            <a:r>
              <a:rPr lang="en-US" sz="2800" b="1" dirty="0" smtClean="0"/>
              <a:t>		the Artist as Leader</a:t>
            </a:r>
          </a:p>
          <a:p>
            <a:pPr marL="0" indent="0">
              <a:buNone/>
            </a:pPr>
            <a:r>
              <a:rPr lang="en-US" sz="2800" b="1" dirty="0" smtClean="0"/>
              <a:t>			the Artist as </a:t>
            </a:r>
            <a:r>
              <a:rPr lang="en-US" sz="2800" b="1" dirty="0" err="1" smtClean="0"/>
              <a:t>Improvisor</a:t>
            </a:r>
            <a:endParaRPr lang="en-US" sz="2800" b="1" dirty="0" smtClean="0"/>
          </a:p>
          <a:p>
            <a:pPr marL="0" indent="0">
              <a:buNone/>
            </a:pPr>
            <a:endParaRPr lang="en-GB" sz="2800" dirty="0"/>
          </a:p>
        </p:txBody>
      </p:sp>
    </p:spTree>
    <p:extLst>
      <p:ext uri="{BB962C8B-B14F-4D97-AF65-F5344CB8AC3E}">
        <p14:creationId xmlns:p14="http://schemas.microsoft.com/office/powerpoint/2010/main" val="4291541281"/>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45719"/>
          </a:xfrm>
        </p:spPr>
        <p:txBody>
          <a:bodyPr>
            <a:normAutofit fontScale="90000"/>
          </a:bodyPr>
          <a:lstStyle/>
          <a:p>
            <a:endParaRPr lang="en-US" dirty="0"/>
          </a:p>
        </p:txBody>
      </p:sp>
      <p:sp>
        <p:nvSpPr>
          <p:cNvPr id="3" name="Content Placeholder 2"/>
          <p:cNvSpPr>
            <a:spLocks noGrp="1"/>
          </p:cNvSpPr>
          <p:nvPr>
            <p:ph idx="1"/>
          </p:nvPr>
        </p:nvSpPr>
        <p:spPr>
          <a:xfrm>
            <a:off x="457200" y="1156812"/>
            <a:ext cx="8229600" cy="4525963"/>
          </a:xfrm>
        </p:spPr>
        <p:txBody>
          <a:bodyPr>
            <a:noAutofit/>
          </a:bodyPr>
          <a:lstStyle/>
          <a:p>
            <a:r>
              <a:rPr lang="en-US" sz="2800" b="1" dirty="0" smtClean="0"/>
              <a:t>Part </a:t>
            </a:r>
            <a:r>
              <a:rPr lang="en-US" sz="2800" b="1" dirty="0"/>
              <a:t>1: </a:t>
            </a:r>
            <a:r>
              <a:rPr lang="en-US" sz="2800" b="1" dirty="0" smtClean="0"/>
              <a:t>proposing </a:t>
            </a:r>
          </a:p>
          <a:p>
            <a:pPr marL="0" indent="0">
              <a:buNone/>
            </a:pPr>
            <a:r>
              <a:rPr lang="en-US" sz="2800" b="1" dirty="0"/>
              <a:t>	</a:t>
            </a:r>
            <a:r>
              <a:rPr lang="en-US" sz="2800" b="1" dirty="0" smtClean="0"/>
              <a:t>		the Artist as Leader</a:t>
            </a:r>
          </a:p>
          <a:p>
            <a:pPr marL="0" indent="0">
              <a:buNone/>
            </a:pPr>
            <a:r>
              <a:rPr lang="en-US" sz="2800" b="1" dirty="0" smtClean="0"/>
              <a:t>			the Artist as </a:t>
            </a:r>
            <a:r>
              <a:rPr lang="en-US" sz="2800" b="1" dirty="0" err="1" smtClean="0"/>
              <a:t>Improvisor</a:t>
            </a:r>
            <a:endParaRPr lang="en-US" sz="2800" b="1" dirty="0" smtClean="0"/>
          </a:p>
          <a:p>
            <a:pPr marL="0" indent="0">
              <a:buNone/>
            </a:pPr>
            <a:endParaRPr lang="en-GB" sz="2800" dirty="0"/>
          </a:p>
          <a:p>
            <a:r>
              <a:rPr lang="en-US" sz="2800" b="1" dirty="0"/>
              <a:t>Part 2: </a:t>
            </a:r>
            <a:r>
              <a:rPr lang="en-US" sz="2800" b="1" i="1" dirty="0"/>
              <a:t>Sounding </a:t>
            </a:r>
            <a:r>
              <a:rPr lang="en-US" sz="2800" b="1" i="1" dirty="0" smtClean="0"/>
              <a:t>Drawing </a:t>
            </a:r>
            <a:r>
              <a:rPr lang="en-US" sz="2800" b="1" dirty="0" smtClean="0"/>
              <a:t>2013, </a:t>
            </a:r>
            <a:r>
              <a:rPr lang="en-US" sz="2800" b="1" dirty="0"/>
              <a:t>an experimental art </a:t>
            </a:r>
            <a:r>
              <a:rPr lang="en-US" sz="2800" b="1" dirty="0" smtClean="0"/>
              <a:t>project</a:t>
            </a:r>
          </a:p>
          <a:p>
            <a:pPr marL="0" indent="0">
              <a:buNone/>
            </a:pPr>
            <a:endParaRPr lang="en-GB" sz="2800" dirty="0"/>
          </a:p>
        </p:txBody>
      </p:sp>
    </p:spTree>
    <p:extLst>
      <p:ext uri="{BB962C8B-B14F-4D97-AF65-F5344CB8AC3E}">
        <p14:creationId xmlns:p14="http://schemas.microsoft.com/office/powerpoint/2010/main" val="4237936007"/>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45719"/>
          </a:xfrm>
        </p:spPr>
        <p:txBody>
          <a:bodyPr>
            <a:normAutofit fontScale="90000"/>
          </a:bodyPr>
          <a:lstStyle/>
          <a:p>
            <a:endParaRPr lang="en-US" dirty="0"/>
          </a:p>
        </p:txBody>
      </p:sp>
      <p:sp>
        <p:nvSpPr>
          <p:cNvPr id="3" name="Content Placeholder 2"/>
          <p:cNvSpPr>
            <a:spLocks noGrp="1"/>
          </p:cNvSpPr>
          <p:nvPr>
            <p:ph idx="1"/>
          </p:nvPr>
        </p:nvSpPr>
        <p:spPr>
          <a:xfrm>
            <a:off x="457200" y="1156812"/>
            <a:ext cx="8229600" cy="4525963"/>
          </a:xfrm>
        </p:spPr>
        <p:txBody>
          <a:bodyPr>
            <a:noAutofit/>
          </a:bodyPr>
          <a:lstStyle/>
          <a:p>
            <a:r>
              <a:rPr lang="en-US" sz="2800" b="1" dirty="0" smtClean="0"/>
              <a:t>Part </a:t>
            </a:r>
            <a:r>
              <a:rPr lang="en-US" sz="2800" b="1" dirty="0"/>
              <a:t>1: </a:t>
            </a:r>
            <a:r>
              <a:rPr lang="en-US" sz="2800" b="1" dirty="0" smtClean="0"/>
              <a:t>proposing </a:t>
            </a:r>
          </a:p>
          <a:p>
            <a:pPr marL="0" indent="0">
              <a:buNone/>
            </a:pPr>
            <a:r>
              <a:rPr lang="en-US" sz="2800" b="1" dirty="0"/>
              <a:t>	</a:t>
            </a:r>
            <a:r>
              <a:rPr lang="en-US" sz="2800" b="1" dirty="0" smtClean="0"/>
              <a:t>		the Artist as Leader</a:t>
            </a:r>
          </a:p>
          <a:p>
            <a:pPr marL="0" indent="0">
              <a:buNone/>
            </a:pPr>
            <a:r>
              <a:rPr lang="en-US" sz="2800" b="1" dirty="0" smtClean="0"/>
              <a:t>			the Artist as </a:t>
            </a:r>
            <a:r>
              <a:rPr lang="en-US" sz="2800" b="1" dirty="0" err="1" smtClean="0"/>
              <a:t>Improvisor</a:t>
            </a:r>
            <a:endParaRPr lang="en-US" sz="2800" b="1" dirty="0" smtClean="0"/>
          </a:p>
          <a:p>
            <a:pPr marL="0" indent="0">
              <a:buNone/>
            </a:pPr>
            <a:endParaRPr lang="en-GB" sz="2800" dirty="0"/>
          </a:p>
          <a:p>
            <a:r>
              <a:rPr lang="en-US" sz="2800" b="1" dirty="0"/>
              <a:t>Part 2: </a:t>
            </a:r>
            <a:r>
              <a:rPr lang="en-US" sz="2800" b="1" i="1" dirty="0"/>
              <a:t>Sounding </a:t>
            </a:r>
            <a:r>
              <a:rPr lang="en-US" sz="2800" b="1" i="1" dirty="0" smtClean="0"/>
              <a:t>Drawing </a:t>
            </a:r>
            <a:r>
              <a:rPr lang="en-US" sz="2800" b="1" dirty="0" smtClean="0"/>
              <a:t>2013, </a:t>
            </a:r>
            <a:r>
              <a:rPr lang="en-US" sz="2800" b="1" dirty="0"/>
              <a:t>an experimental art </a:t>
            </a:r>
            <a:r>
              <a:rPr lang="en-US" sz="2800" b="1" dirty="0" smtClean="0"/>
              <a:t>project</a:t>
            </a:r>
          </a:p>
          <a:p>
            <a:pPr marL="0" indent="0">
              <a:buNone/>
            </a:pPr>
            <a:endParaRPr lang="en-GB" sz="2800" dirty="0"/>
          </a:p>
          <a:p>
            <a:r>
              <a:rPr lang="en-US" sz="2800" b="1" dirty="0"/>
              <a:t>Part 3: Some thoughts on </a:t>
            </a:r>
            <a:r>
              <a:rPr lang="en-US" sz="2800" b="1" dirty="0" smtClean="0"/>
              <a:t>the implications of an improvisatory Artist as Leader</a:t>
            </a:r>
            <a:endParaRPr lang="en-US" sz="2800" dirty="0"/>
          </a:p>
        </p:txBody>
      </p:sp>
    </p:spTree>
    <p:extLst>
      <p:ext uri="{BB962C8B-B14F-4D97-AF65-F5344CB8AC3E}">
        <p14:creationId xmlns:p14="http://schemas.microsoft.com/office/powerpoint/2010/main" val="809857005"/>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200" dirty="0" smtClean="0"/>
              <a:t>Binaries after Bishop(2012)</a:t>
            </a:r>
            <a:endParaRPr lang="en-US" sz="3200" dirty="0"/>
          </a:p>
        </p:txBody>
      </p:sp>
      <p:graphicFrame>
        <p:nvGraphicFramePr>
          <p:cNvPr id="5" name="Content Placeholder 4"/>
          <p:cNvGraphicFramePr>
            <a:graphicFrameLocks noGrp="1"/>
          </p:cNvGraphicFramePr>
          <p:nvPr>
            <p:ph idx="1"/>
            <p:extLst>
              <p:ext uri="{D42A27DB-BD31-4B8C-83A1-F6EECF244321}">
                <p14:modId xmlns:p14="http://schemas.microsoft.com/office/powerpoint/2010/main" val="3300864053"/>
              </p:ext>
            </p:extLst>
          </p:nvPr>
        </p:nvGraphicFramePr>
        <p:xfrm>
          <a:off x="457200" y="1676400"/>
          <a:ext cx="8229600" cy="4394199"/>
        </p:xfrm>
        <a:graphic>
          <a:graphicData uri="http://schemas.openxmlformats.org/drawingml/2006/table">
            <a:tbl>
              <a:tblPr firstRow="1" bandRow="1">
                <a:tableStyleId>{616DA210-FB5B-4158-B5E0-FEB733F419BA}</a:tableStyleId>
              </a:tblPr>
              <a:tblGrid>
                <a:gridCol w="4114800"/>
                <a:gridCol w="4114800"/>
              </a:tblGrid>
              <a:tr h="370840">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b="0" kern="1200" dirty="0" smtClean="0">
                          <a:effectLst/>
                        </a:rPr>
                        <a:t>institutionally based practices: museum and gallery</a:t>
                      </a:r>
                      <a:r>
                        <a:rPr lang="en-GB" b="0" dirty="0" smtClean="0">
                          <a:effectLst/>
                        </a:rPr>
                        <a:t> </a:t>
                      </a:r>
                      <a:endParaRPr lang="en-US" b="0" dirty="0" smtClean="0"/>
                    </a:p>
                    <a:p>
                      <a:endParaRPr lang="en-US"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b="0" kern="1200" dirty="0" smtClean="0">
                          <a:effectLst/>
                        </a:rPr>
                        <a:t>activist practices: direct interventions in social realm/ social issues</a:t>
                      </a:r>
                      <a:r>
                        <a:rPr lang="en-GB" b="0" dirty="0" smtClean="0">
                          <a:effectLst/>
                        </a:rPr>
                        <a:t> </a:t>
                      </a:r>
                      <a:endParaRPr lang="en-US" b="0" dirty="0" smtClean="0"/>
                    </a:p>
                    <a:p>
                      <a:endParaRPr lang="en-US" dirty="0"/>
                    </a:p>
                  </a:txBody>
                  <a:tcPr/>
                </a:tc>
              </a:tr>
              <a:tr h="370840">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b="1" kern="1200" dirty="0" smtClean="0">
                          <a:solidFill>
                            <a:schemeClr val="accent6">
                              <a:lumMod val="60000"/>
                              <a:lumOff val="40000"/>
                            </a:schemeClr>
                          </a:solidFill>
                          <a:effectLst/>
                        </a:rPr>
                        <a:t>authorship</a:t>
                      </a:r>
                      <a:r>
                        <a:rPr lang="en-GB" dirty="0" smtClean="0">
                          <a:effectLst/>
                        </a:rPr>
                        <a:t> </a:t>
                      </a:r>
                      <a:endParaRPr lang="en-US" dirty="0" smtClean="0"/>
                    </a:p>
                    <a:p>
                      <a:endParaRPr lang="en-US" dirty="0"/>
                    </a:p>
                  </a:txBody>
                  <a:tcPr>
                    <a:solidFill>
                      <a:schemeClr val="bg1">
                        <a:alpha val="20000"/>
                      </a:schemeClr>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b="1" kern="1200" dirty="0" smtClean="0">
                          <a:solidFill>
                            <a:srgbClr val="FAC090"/>
                          </a:solidFill>
                          <a:effectLst/>
                        </a:rPr>
                        <a:t>collaboration</a:t>
                      </a:r>
                      <a:r>
                        <a:rPr lang="en-GB" b="1" dirty="0" smtClean="0">
                          <a:solidFill>
                            <a:srgbClr val="FAC090"/>
                          </a:solidFill>
                          <a:effectLst/>
                        </a:rPr>
                        <a:t> </a:t>
                      </a:r>
                      <a:endParaRPr lang="en-US" b="1" dirty="0" smtClean="0">
                        <a:solidFill>
                          <a:srgbClr val="FAC090"/>
                        </a:solidFill>
                      </a:endParaRPr>
                    </a:p>
                    <a:p>
                      <a:endParaRPr lang="en-US" dirty="0"/>
                    </a:p>
                  </a:txBody>
                  <a:tcPr>
                    <a:solidFill>
                      <a:schemeClr val="bg1">
                        <a:alpha val="20000"/>
                      </a:schemeClr>
                    </a:solidFill>
                  </a:tcPr>
                </a:tc>
              </a:tr>
              <a:tr h="370840">
                <a:tc>
                  <a:txBody>
                    <a:bodyPr/>
                    <a:lstStyle/>
                    <a:p>
                      <a:r>
                        <a:rPr lang="en-US" dirty="0" smtClean="0"/>
                        <a:t>material</a:t>
                      </a:r>
                      <a:endParaRPr lang="en-US" dirty="0"/>
                    </a:p>
                  </a:txBody>
                  <a:tcPr/>
                </a:tc>
                <a:tc>
                  <a:txBody>
                    <a:bodyPr/>
                    <a:lstStyle/>
                    <a:p>
                      <a:r>
                        <a:rPr lang="en-US" dirty="0" smtClean="0"/>
                        <a:t>immaterial</a:t>
                      </a:r>
                      <a:endParaRPr lang="en-US" dirty="0"/>
                    </a:p>
                  </a:txBody>
                  <a:tcPr/>
                </a:tc>
              </a:tr>
              <a:tr h="370840">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b="1" kern="1200" dirty="0" smtClean="0">
                          <a:solidFill>
                            <a:srgbClr val="FAC090"/>
                          </a:solidFill>
                          <a:effectLst/>
                        </a:rPr>
                        <a:t>privileges aesthetic concerns over the social</a:t>
                      </a:r>
                      <a:r>
                        <a:rPr lang="en-GB" b="1" dirty="0" smtClean="0">
                          <a:solidFill>
                            <a:srgbClr val="FAC090"/>
                          </a:solidFill>
                          <a:effectLst/>
                        </a:rPr>
                        <a:t> </a:t>
                      </a:r>
                      <a:endParaRPr lang="en-US" b="1" dirty="0" smtClean="0">
                        <a:solidFill>
                          <a:srgbClr val="FAC090"/>
                        </a:solidFill>
                      </a:endParaRPr>
                    </a:p>
                    <a:p>
                      <a:endParaRPr lang="en-US" dirty="0"/>
                    </a:p>
                  </a:txBody>
                  <a:tcPr>
                    <a:solidFill>
                      <a:schemeClr val="bg1">
                        <a:alpha val="20000"/>
                      </a:schemeClr>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b="1" kern="1200" dirty="0" smtClean="0">
                          <a:solidFill>
                            <a:srgbClr val="FAC090"/>
                          </a:solidFill>
                          <a:effectLst/>
                        </a:rPr>
                        <a:t>privileges social concerns over the aesthetic</a:t>
                      </a:r>
                      <a:r>
                        <a:rPr lang="en-GB" dirty="0" smtClean="0">
                          <a:solidFill>
                            <a:srgbClr val="FAC090"/>
                          </a:solidFill>
                          <a:effectLst/>
                        </a:rPr>
                        <a:t> </a:t>
                      </a:r>
                      <a:endParaRPr lang="en-US" dirty="0" smtClean="0">
                        <a:solidFill>
                          <a:srgbClr val="FAC090"/>
                        </a:solidFill>
                      </a:endParaRPr>
                    </a:p>
                    <a:p>
                      <a:endParaRPr lang="en-US" dirty="0"/>
                    </a:p>
                  </a:txBody>
                  <a:tcPr>
                    <a:solidFill>
                      <a:schemeClr val="bg1">
                        <a:alpha val="20000"/>
                      </a:schemeClr>
                    </a:solidFill>
                  </a:tcPr>
                </a:tc>
              </a:tr>
              <a:tr h="370840">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kern="1200" dirty="0" smtClean="0">
                          <a:effectLst/>
                        </a:rPr>
                        <a:t>art that allows us to see the darker sides of existence</a:t>
                      </a:r>
                      <a:r>
                        <a:rPr lang="en-GB" dirty="0" smtClean="0">
                          <a:effectLst/>
                        </a:rPr>
                        <a:t> </a:t>
                      </a:r>
                      <a:endParaRPr lang="en-US" dirty="0" smtClean="0"/>
                    </a:p>
                    <a:p>
                      <a:endParaRPr lang="en-US"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800" kern="1200" dirty="0" smtClean="0">
                          <a:effectLst/>
                        </a:rPr>
                        <a:t>well-intentioned art</a:t>
                      </a:r>
                      <a:r>
                        <a:rPr lang="en-GB" dirty="0" smtClean="0">
                          <a:effectLst/>
                        </a:rPr>
                        <a:t> </a:t>
                      </a:r>
                      <a:endParaRPr lang="en-US" dirty="0" smtClean="0"/>
                    </a:p>
                    <a:p>
                      <a:endParaRPr lang="en-US" dirty="0"/>
                    </a:p>
                  </a:txBody>
                  <a:tcPr/>
                </a:tc>
              </a:tr>
              <a:tr h="370840">
                <a:tc>
                  <a:txBody>
                    <a:bodyPr/>
                    <a:lstStyle/>
                    <a:p>
                      <a:r>
                        <a:rPr lang="en-US" sz="1800" kern="1200" dirty="0" smtClean="0">
                          <a:solidFill>
                            <a:schemeClr val="tx1"/>
                          </a:solidFill>
                          <a:effectLst/>
                          <a:latin typeface="+mn-lt"/>
                          <a:ea typeface="+mn-ea"/>
                          <a:cs typeface="+mn-cs"/>
                        </a:rPr>
                        <a:t>autonomy of art (removed from instrumental rationality)</a:t>
                      </a:r>
                      <a:r>
                        <a:rPr lang="en-GB" dirty="0" smtClean="0">
                          <a:effectLst/>
                        </a:rPr>
                        <a:t> </a:t>
                      </a:r>
                      <a:endParaRPr lang="en-US" dirty="0"/>
                    </a:p>
                  </a:txBody>
                  <a:tcPr>
                    <a:solidFill>
                      <a:schemeClr val="bg1">
                        <a:alpha val="20000"/>
                      </a:schemeClr>
                    </a:solidFill>
                  </a:tcPr>
                </a:tc>
                <a:tc>
                  <a:txBody>
                    <a:bodyPr/>
                    <a:lstStyle/>
                    <a:p>
                      <a:r>
                        <a:rPr lang="en-US" sz="1800" kern="1200" dirty="0" smtClean="0">
                          <a:solidFill>
                            <a:schemeClr val="tx1"/>
                          </a:solidFill>
                          <a:effectLst/>
                          <a:latin typeface="+mn-lt"/>
                          <a:ea typeface="+mn-ea"/>
                          <a:cs typeface="+mn-cs"/>
                        </a:rPr>
                        <a:t>heteronomy of art (the blurring of art and life)</a:t>
                      </a:r>
                      <a:r>
                        <a:rPr lang="en-GB" dirty="0" smtClean="0">
                          <a:effectLst/>
                        </a:rPr>
                        <a:t> </a:t>
                      </a:r>
                      <a:endParaRPr lang="en-US" dirty="0"/>
                    </a:p>
                  </a:txBody>
                  <a:tcPr>
                    <a:solidFill>
                      <a:schemeClr val="bg1">
                        <a:alpha val="20000"/>
                      </a:schemeClr>
                    </a:solidFill>
                  </a:tcPr>
                </a:tc>
              </a:tr>
            </a:tbl>
          </a:graphicData>
        </a:graphic>
      </p:graphicFrame>
      <p:sp>
        <p:nvSpPr>
          <p:cNvPr id="4" name="Rectangle 3"/>
          <p:cNvSpPr/>
          <p:nvPr/>
        </p:nvSpPr>
        <p:spPr>
          <a:xfrm>
            <a:off x="2286000" y="2230735"/>
            <a:ext cx="4572000" cy="1077218"/>
          </a:xfrm>
          <a:prstGeom prst="rect">
            <a:avLst/>
          </a:prstGeom>
        </p:spPr>
        <p:txBody>
          <a:bodyPr>
            <a:spAutoFit/>
          </a:bodyPr>
          <a:lstStyle/>
          <a:p>
            <a:endParaRPr lang="en-GB" sz="3200" dirty="0" smtClean="0"/>
          </a:p>
          <a:p>
            <a:r>
              <a:rPr lang="en-GB" sz="3200" dirty="0" smtClean="0"/>
              <a:t> </a:t>
            </a:r>
            <a:endParaRPr lang="en-GB" sz="3200" dirty="0"/>
          </a:p>
        </p:txBody>
      </p:sp>
    </p:spTree>
    <p:extLst>
      <p:ext uri="{BB962C8B-B14F-4D97-AF65-F5344CB8AC3E}">
        <p14:creationId xmlns:p14="http://schemas.microsoft.com/office/powerpoint/2010/main" val="789401570"/>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a:xfrm>
            <a:off x="211644" y="1600200"/>
            <a:ext cx="8735142" cy="4525963"/>
          </a:xfrm>
        </p:spPr>
        <p:txBody>
          <a:bodyPr/>
          <a:lstStyle/>
          <a:p>
            <a:pPr marL="0" indent="0">
              <a:buNone/>
            </a:pPr>
            <a:endParaRPr lang="en-GB" dirty="0" smtClean="0"/>
          </a:p>
          <a:p>
            <a:pPr marL="0" indent="0">
              <a:buNone/>
            </a:pPr>
            <a:endParaRPr lang="en-GB" dirty="0"/>
          </a:p>
          <a:p>
            <a:pPr marL="0" indent="0">
              <a:buNone/>
            </a:pPr>
            <a:r>
              <a:rPr lang="en-US" sz="2800" b="1" dirty="0"/>
              <a:t>Could there be another way of imagining the </a:t>
            </a:r>
            <a:r>
              <a:rPr lang="en-US" sz="2800" b="1" i="1" dirty="0"/>
              <a:t>Social </a:t>
            </a:r>
            <a:r>
              <a:rPr lang="en-US" sz="2800" b="1" i="1" dirty="0" smtClean="0"/>
              <a:t>Turn</a:t>
            </a:r>
            <a:r>
              <a:rPr lang="en-US" sz="2800" b="1" dirty="0" smtClean="0"/>
              <a:t>?</a:t>
            </a:r>
            <a:r>
              <a:rPr lang="en-US" sz="2800" dirty="0" smtClean="0"/>
              <a:t> </a:t>
            </a:r>
            <a:endParaRPr lang="en-GB" sz="2800" dirty="0"/>
          </a:p>
          <a:p>
            <a:endParaRPr lang="en-US" dirty="0">
              <a:solidFill>
                <a:srgbClr val="FF6600"/>
              </a:solidFill>
            </a:endParaRPr>
          </a:p>
        </p:txBody>
      </p:sp>
    </p:spTree>
    <p:extLst>
      <p:ext uri="{BB962C8B-B14F-4D97-AF65-F5344CB8AC3E}">
        <p14:creationId xmlns:p14="http://schemas.microsoft.com/office/powerpoint/2010/main" val="2315973"/>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l"/>
            <a:r>
              <a:rPr lang="en-US" sz="3600" dirty="0" smtClean="0"/>
              <a:t>Earlier research:</a:t>
            </a:r>
            <a:br>
              <a:rPr lang="en-US" sz="3600" dirty="0" smtClean="0"/>
            </a:br>
            <a:r>
              <a:rPr lang="en-US" sz="3600" dirty="0" smtClean="0"/>
              <a:t>The </a:t>
            </a:r>
            <a:r>
              <a:rPr lang="en-US" sz="3600" dirty="0"/>
              <a:t>Artist as Leader research (2006-9)</a:t>
            </a:r>
            <a:r>
              <a:rPr lang="en-GB" sz="3600" dirty="0"/>
              <a:t> </a:t>
            </a:r>
            <a:br>
              <a:rPr lang="en-GB" sz="3600" dirty="0"/>
            </a:br>
            <a:endParaRPr lang="en-US" sz="3600" dirty="0"/>
          </a:p>
        </p:txBody>
      </p:sp>
      <p:pic>
        <p:nvPicPr>
          <p:cNvPr id="4" name="Content Placeholder 3" descr="Artist as Leader 2 AD copy.jpg"/>
          <p:cNvPicPr>
            <a:picLocks noGrp="1" noChangeAspect="1"/>
          </p:cNvPicPr>
          <p:nvPr>
            <p:ph idx="1"/>
          </p:nvPr>
        </p:nvPicPr>
        <p:blipFill>
          <a:blip r:embed="rId2">
            <a:extLst>
              <a:ext uri="{28A0092B-C50C-407E-A947-70E740481C1C}">
                <a14:useLocalDpi xmlns:a14="http://schemas.microsoft.com/office/drawing/2010/main" val="0"/>
              </a:ext>
            </a:extLst>
          </a:blip>
          <a:srcRect t="5072" b="5072"/>
          <a:stretch>
            <a:fillRect/>
          </a:stretch>
        </p:blipFill>
        <p:spPr>
          <a:xfrm>
            <a:off x="457200" y="1523224"/>
            <a:ext cx="8229600" cy="4525963"/>
          </a:xfrm>
        </p:spPr>
      </p:pic>
    </p:spTree>
    <p:extLst>
      <p:ext uri="{BB962C8B-B14F-4D97-AF65-F5344CB8AC3E}">
        <p14:creationId xmlns:p14="http://schemas.microsoft.com/office/powerpoint/2010/main" val="317499238"/>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l"/>
            <a:r>
              <a:rPr lang="en-US" sz="3200" dirty="0"/>
              <a:t>Earlier research:</a:t>
            </a:r>
            <a:br>
              <a:rPr lang="en-US" sz="3200" dirty="0"/>
            </a:br>
            <a:r>
              <a:rPr lang="en-US" sz="3200" dirty="0"/>
              <a:t>The Artist as Leader research (2006-9)</a:t>
            </a:r>
            <a:r>
              <a:rPr lang="en-GB" sz="3200" dirty="0"/>
              <a:t> </a:t>
            </a:r>
            <a:br>
              <a:rPr lang="en-GB" sz="3200" dirty="0"/>
            </a:br>
            <a:endParaRPr lang="en-US" sz="3200" dirty="0"/>
          </a:p>
        </p:txBody>
      </p:sp>
      <p:sp>
        <p:nvSpPr>
          <p:cNvPr id="3" name="Content Placeholder 2"/>
          <p:cNvSpPr>
            <a:spLocks noGrp="1"/>
          </p:cNvSpPr>
          <p:nvPr>
            <p:ph idx="1"/>
          </p:nvPr>
        </p:nvSpPr>
        <p:spPr/>
        <p:txBody>
          <a:bodyPr>
            <a:normAutofit/>
          </a:bodyPr>
          <a:lstStyle/>
          <a:p>
            <a:r>
              <a:rPr lang="en-US" dirty="0" smtClean="0"/>
              <a:t>Scenario 1: </a:t>
            </a:r>
            <a:r>
              <a:rPr lang="en-US" dirty="0"/>
              <a:t>outstanding artistic practice, the virtuoso</a:t>
            </a:r>
            <a:r>
              <a:rPr lang="en-GB" dirty="0"/>
              <a:t> </a:t>
            </a:r>
            <a:endParaRPr lang="en-GB" dirty="0" smtClean="0"/>
          </a:p>
          <a:p>
            <a:endParaRPr lang="en-GB" dirty="0"/>
          </a:p>
        </p:txBody>
      </p:sp>
    </p:spTree>
    <p:extLst>
      <p:ext uri="{BB962C8B-B14F-4D97-AF65-F5344CB8AC3E}">
        <p14:creationId xmlns:p14="http://schemas.microsoft.com/office/powerpoint/2010/main" val="2527095918"/>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l"/>
            <a:r>
              <a:rPr lang="en-US" sz="3200" dirty="0"/>
              <a:t>Earlier research:</a:t>
            </a:r>
            <a:br>
              <a:rPr lang="en-US" sz="3200" dirty="0"/>
            </a:br>
            <a:r>
              <a:rPr lang="en-US" sz="3200" dirty="0"/>
              <a:t>The Artist as Leader research (2006-9)</a:t>
            </a:r>
            <a:r>
              <a:rPr lang="en-GB" sz="3200" dirty="0"/>
              <a:t> </a:t>
            </a:r>
            <a:br>
              <a:rPr lang="en-GB" sz="3200" dirty="0"/>
            </a:br>
            <a:endParaRPr lang="en-US" sz="3200" dirty="0"/>
          </a:p>
        </p:txBody>
      </p:sp>
      <p:sp>
        <p:nvSpPr>
          <p:cNvPr id="3" name="Content Placeholder 2"/>
          <p:cNvSpPr>
            <a:spLocks noGrp="1"/>
          </p:cNvSpPr>
          <p:nvPr>
            <p:ph idx="1"/>
          </p:nvPr>
        </p:nvSpPr>
        <p:spPr/>
        <p:txBody>
          <a:bodyPr>
            <a:normAutofit/>
          </a:bodyPr>
          <a:lstStyle/>
          <a:p>
            <a:r>
              <a:rPr lang="en-US" dirty="0" smtClean="0"/>
              <a:t>Scenario 1: </a:t>
            </a:r>
            <a:r>
              <a:rPr lang="en-US" dirty="0"/>
              <a:t>outstanding artistic practice, the virtuoso</a:t>
            </a:r>
            <a:r>
              <a:rPr lang="en-GB" dirty="0"/>
              <a:t> </a:t>
            </a:r>
            <a:endParaRPr lang="en-GB" dirty="0" smtClean="0"/>
          </a:p>
          <a:p>
            <a:endParaRPr lang="en-GB" dirty="0"/>
          </a:p>
          <a:p>
            <a:r>
              <a:rPr lang="en-GB" dirty="0" smtClean="0"/>
              <a:t>Scenario 2: </a:t>
            </a:r>
            <a:r>
              <a:rPr lang="en-US" dirty="0"/>
              <a:t>good </a:t>
            </a:r>
            <a:r>
              <a:rPr lang="en-US" dirty="0" smtClean="0"/>
              <a:t>management</a:t>
            </a:r>
            <a:r>
              <a:rPr lang="en-GB" dirty="0" smtClean="0"/>
              <a:t>, balancing resources with ambition</a:t>
            </a:r>
          </a:p>
          <a:p>
            <a:endParaRPr lang="en-GB" dirty="0"/>
          </a:p>
        </p:txBody>
      </p:sp>
    </p:spTree>
    <p:extLst>
      <p:ext uri="{BB962C8B-B14F-4D97-AF65-F5344CB8AC3E}">
        <p14:creationId xmlns:p14="http://schemas.microsoft.com/office/powerpoint/2010/main" val="1358074404"/>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l"/>
            <a:r>
              <a:rPr lang="en-US" sz="3200" dirty="0"/>
              <a:t>Earlier research:</a:t>
            </a:r>
            <a:br>
              <a:rPr lang="en-US" sz="3200" dirty="0"/>
            </a:br>
            <a:r>
              <a:rPr lang="en-US" sz="3200" dirty="0"/>
              <a:t>The Artist as Leader research (2006-9)</a:t>
            </a:r>
            <a:r>
              <a:rPr lang="en-GB" sz="3200" dirty="0"/>
              <a:t> </a:t>
            </a:r>
            <a:br>
              <a:rPr lang="en-GB" sz="3200" dirty="0"/>
            </a:br>
            <a:endParaRPr lang="en-US" sz="3200" dirty="0"/>
          </a:p>
        </p:txBody>
      </p:sp>
      <p:sp>
        <p:nvSpPr>
          <p:cNvPr id="3" name="Content Placeholder 2"/>
          <p:cNvSpPr>
            <a:spLocks noGrp="1"/>
          </p:cNvSpPr>
          <p:nvPr>
            <p:ph idx="1"/>
          </p:nvPr>
        </p:nvSpPr>
        <p:spPr/>
        <p:txBody>
          <a:bodyPr>
            <a:normAutofit/>
          </a:bodyPr>
          <a:lstStyle/>
          <a:p>
            <a:r>
              <a:rPr lang="en-US" dirty="0" smtClean="0"/>
              <a:t>Scenario 1: </a:t>
            </a:r>
            <a:r>
              <a:rPr lang="en-US" dirty="0"/>
              <a:t>outstanding artistic practice, the virtuoso</a:t>
            </a:r>
            <a:r>
              <a:rPr lang="en-GB" dirty="0"/>
              <a:t> </a:t>
            </a:r>
            <a:endParaRPr lang="en-GB" dirty="0" smtClean="0"/>
          </a:p>
          <a:p>
            <a:endParaRPr lang="en-GB" dirty="0"/>
          </a:p>
          <a:p>
            <a:r>
              <a:rPr lang="en-GB" dirty="0" smtClean="0"/>
              <a:t>Scenario 2: </a:t>
            </a:r>
            <a:r>
              <a:rPr lang="en-US" dirty="0"/>
              <a:t>good </a:t>
            </a:r>
            <a:r>
              <a:rPr lang="en-US" dirty="0" smtClean="0"/>
              <a:t>management</a:t>
            </a:r>
            <a:r>
              <a:rPr lang="en-GB" dirty="0" smtClean="0"/>
              <a:t>, balancing resources with ambition</a:t>
            </a:r>
          </a:p>
          <a:p>
            <a:endParaRPr lang="en-GB" dirty="0"/>
          </a:p>
          <a:p>
            <a:r>
              <a:rPr lang="en-GB" dirty="0" smtClean="0"/>
              <a:t>Scenario 3: activism, arts practice in the social and political</a:t>
            </a:r>
            <a:endParaRPr lang="en-US" dirty="0"/>
          </a:p>
        </p:txBody>
      </p:sp>
    </p:spTree>
    <p:extLst>
      <p:ext uri="{BB962C8B-B14F-4D97-AF65-F5344CB8AC3E}">
        <p14:creationId xmlns:p14="http://schemas.microsoft.com/office/powerpoint/2010/main" val="2615997932"/>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l"/>
            <a:r>
              <a:rPr lang="en-US" sz="3600" dirty="0" smtClean="0">
                <a:latin typeface="+mn-lt"/>
              </a:rPr>
              <a:t>Earlier and current </a:t>
            </a:r>
            <a:r>
              <a:rPr lang="en-US" sz="3600" dirty="0">
                <a:latin typeface="+mn-lt"/>
              </a:rPr>
              <a:t>research</a:t>
            </a:r>
            <a:r>
              <a:rPr lang="en-US" sz="3600" dirty="0" smtClean="0">
                <a:latin typeface="+mn-lt"/>
              </a:rPr>
              <a:t>:</a:t>
            </a:r>
            <a:r>
              <a:rPr lang="en-GB" dirty="0">
                <a:latin typeface="+mn-lt"/>
              </a:rPr>
              <a:t/>
            </a:r>
            <a:br>
              <a:rPr lang="en-GB" dirty="0">
                <a:latin typeface="+mn-lt"/>
              </a:rPr>
            </a:br>
            <a:endParaRPr lang="en-US" dirty="0">
              <a:latin typeface="+mn-lt"/>
            </a:endParaRPr>
          </a:p>
        </p:txBody>
      </p:sp>
      <p:sp>
        <p:nvSpPr>
          <p:cNvPr id="3" name="Content Placeholder 2"/>
          <p:cNvSpPr>
            <a:spLocks noGrp="1"/>
          </p:cNvSpPr>
          <p:nvPr>
            <p:ph idx="1"/>
          </p:nvPr>
        </p:nvSpPr>
        <p:spPr/>
        <p:txBody>
          <a:bodyPr>
            <a:normAutofit/>
          </a:bodyPr>
          <a:lstStyle/>
          <a:p>
            <a:r>
              <a:rPr lang="en-GB" dirty="0" smtClean="0"/>
              <a:t>Doctoral  Study: Structure and Improvisation: the Making Aspect of Sculpture (1992)</a:t>
            </a:r>
          </a:p>
          <a:p>
            <a:pPr marL="0" indent="0">
              <a:buNone/>
            </a:pPr>
            <a:endParaRPr lang="en-GB" dirty="0" smtClean="0"/>
          </a:p>
          <a:p>
            <a:r>
              <a:rPr lang="en-GB" dirty="0" smtClean="0"/>
              <a:t>Research projects and related  publications 2010-present </a:t>
            </a:r>
          </a:p>
          <a:p>
            <a:endParaRPr lang="en-GB" dirty="0"/>
          </a:p>
        </p:txBody>
      </p:sp>
    </p:spTree>
    <p:extLst>
      <p:ext uri="{BB962C8B-B14F-4D97-AF65-F5344CB8AC3E}">
        <p14:creationId xmlns:p14="http://schemas.microsoft.com/office/powerpoint/2010/main" val="1892332504"/>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l"/>
            <a:r>
              <a:rPr lang="en-US" sz="3600" dirty="0" smtClean="0"/>
              <a:t>A Story...</a:t>
            </a:r>
            <a:endParaRPr lang="en-US" sz="3600" dirty="0"/>
          </a:p>
        </p:txBody>
      </p:sp>
      <p:sp>
        <p:nvSpPr>
          <p:cNvPr id="4" name="Rectangle 3"/>
          <p:cNvSpPr/>
          <p:nvPr/>
        </p:nvSpPr>
        <p:spPr>
          <a:xfrm>
            <a:off x="457200" y="1581835"/>
            <a:ext cx="8229600" cy="3539431"/>
          </a:xfrm>
          <a:prstGeom prst="rect">
            <a:avLst/>
          </a:prstGeom>
        </p:spPr>
        <p:txBody>
          <a:bodyPr wrap="square">
            <a:spAutoFit/>
          </a:bodyPr>
          <a:lstStyle/>
          <a:p>
            <a:endParaRPr lang="en-GB" sz="2800" dirty="0" smtClean="0"/>
          </a:p>
          <a:p>
            <a:endParaRPr lang="en-GB" sz="2800" dirty="0"/>
          </a:p>
          <a:p>
            <a:endParaRPr lang="en-GB" sz="2800" dirty="0"/>
          </a:p>
          <a:p>
            <a:endParaRPr lang="en-GB" sz="2800" dirty="0" smtClean="0"/>
          </a:p>
          <a:p>
            <a:endParaRPr lang="en-GB" sz="2800" dirty="0"/>
          </a:p>
          <a:p>
            <a:endParaRPr lang="en-GB" sz="2800" dirty="0" smtClean="0"/>
          </a:p>
          <a:p>
            <a:endParaRPr lang="en-GB" sz="2800" dirty="0"/>
          </a:p>
          <a:p>
            <a:endParaRPr lang="en-US" sz="2800" dirty="0"/>
          </a:p>
        </p:txBody>
      </p:sp>
      <p:pic>
        <p:nvPicPr>
          <p:cNvPr id="8" name="Content Placeholder 7" descr="achilles 2.jpg"/>
          <p:cNvPicPr>
            <a:picLocks noGrp="1" noChangeAspect="1"/>
          </p:cNvPicPr>
          <p:nvPr>
            <p:ph idx="1"/>
          </p:nvPr>
        </p:nvPicPr>
        <p:blipFill>
          <a:blip r:embed="rId2">
            <a:extLst>
              <a:ext uri="{28A0092B-C50C-407E-A947-70E740481C1C}">
                <a14:useLocalDpi xmlns:a14="http://schemas.microsoft.com/office/drawing/2010/main" val="0"/>
              </a:ext>
            </a:extLst>
          </a:blip>
          <a:srcRect t="1163" b="1163"/>
          <a:stretch>
            <a:fillRect/>
          </a:stretch>
        </p:blipFill>
        <p:spPr>
          <a:xfrm>
            <a:off x="1" y="1465491"/>
            <a:ext cx="9144000" cy="5028847"/>
          </a:xfrm>
        </p:spPr>
      </p:pic>
    </p:spTree>
    <p:extLst>
      <p:ext uri="{BB962C8B-B14F-4D97-AF65-F5344CB8AC3E}">
        <p14:creationId xmlns:p14="http://schemas.microsoft.com/office/powerpoint/2010/main" val="2499763978"/>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l"/>
            <a:r>
              <a:rPr lang="en-US" sz="3600" dirty="0" smtClean="0"/>
              <a:t>A Story...</a:t>
            </a:r>
            <a:endParaRPr lang="en-US" sz="3600" dirty="0"/>
          </a:p>
        </p:txBody>
      </p:sp>
      <p:sp>
        <p:nvSpPr>
          <p:cNvPr id="4" name="Rectangle 3"/>
          <p:cNvSpPr/>
          <p:nvPr/>
        </p:nvSpPr>
        <p:spPr>
          <a:xfrm>
            <a:off x="457200" y="1581835"/>
            <a:ext cx="8229600" cy="3539431"/>
          </a:xfrm>
          <a:prstGeom prst="rect">
            <a:avLst/>
          </a:prstGeom>
        </p:spPr>
        <p:txBody>
          <a:bodyPr wrap="square">
            <a:spAutoFit/>
          </a:bodyPr>
          <a:lstStyle/>
          <a:p>
            <a:endParaRPr lang="en-GB" sz="2800" dirty="0" smtClean="0"/>
          </a:p>
          <a:p>
            <a:endParaRPr lang="en-GB" sz="2800" dirty="0"/>
          </a:p>
          <a:p>
            <a:endParaRPr lang="en-GB" sz="2800" dirty="0"/>
          </a:p>
          <a:p>
            <a:endParaRPr lang="en-GB" sz="2800" dirty="0" smtClean="0"/>
          </a:p>
          <a:p>
            <a:endParaRPr lang="en-GB" sz="2800" dirty="0"/>
          </a:p>
          <a:p>
            <a:endParaRPr lang="en-GB" sz="2800" dirty="0" smtClean="0"/>
          </a:p>
          <a:p>
            <a:endParaRPr lang="en-GB" sz="2800" dirty="0"/>
          </a:p>
          <a:p>
            <a:endParaRPr lang="en-US" sz="2800" dirty="0"/>
          </a:p>
        </p:txBody>
      </p:sp>
      <p:pic>
        <p:nvPicPr>
          <p:cNvPr id="8" name="Content Placeholder 7" descr="Troy scan.jpg"/>
          <p:cNvPicPr>
            <a:picLocks noGrp="1" noChangeAspect="1"/>
          </p:cNvPicPr>
          <p:nvPr>
            <p:ph idx="1"/>
          </p:nvPr>
        </p:nvPicPr>
        <p:blipFill>
          <a:blip r:embed="rId2">
            <a:extLst>
              <a:ext uri="{28A0092B-C50C-407E-A947-70E740481C1C}">
                <a14:useLocalDpi xmlns:a14="http://schemas.microsoft.com/office/drawing/2010/main" val="0"/>
              </a:ext>
            </a:extLst>
          </a:blip>
          <a:srcRect l="29726" r="29726"/>
          <a:stretch>
            <a:fillRect/>
          </a:stretch>
        </p:blipFill>
        <p:spPr>
          <a:xfrm>
            <a:off x="0" y="1694268"/>
            <a:ext cx="9144000" cy="5079679"/>
          </a:xfrm>
        </p:spPr>
      </p:pic>
    </p:spTree>
    <p:extLst>
      <p:ext uri="{BB962C8B-B14F-4D97-AF65-F5344CB8AC3E}">
        <p14:creationId xmlns:p14="http://schemas.microsoft.com/office/powerpoint/2010/main" val="864394720"/>
      </p:ext>
    </p:extLst>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dirty="0"/>
          </a:p>
        </p:txBody>
      </p:sp>
      <p:sp>
        <p:nvSpPr>
          <p:cNvPr id="4" name="Rectangle 3"/>
          <p:cNvSpPr/>
          <p:nvPr/>
        </p:nvSpPr>
        <p:spPr>
          <a:xfrm>
            <a:off x="457200" y="1581835"/>
            <a:ext cx="8229600" cy="3539431"/>
          </a:xfrm>
          <a:prstGeom prst="rect">
            <a:avLst/>
          </a:prstGeom>
        </p:spPr>
        <p:txBody>
          <a:bodyPr wrap="square">
            <a:spAutoFit/>
          </a:bodyPr>
          <a:lstStyle/>
          <a:p>
            <a:endParaRPr lang="en-GB" sz="2800" dirty="0" smtClean="0"/>
          </a:p>
          <a:p>
            <a:endParaRPr lang="en-GB" sz="2800" dirty="0"/>
          </a:p>
          <a:p>
            <a:endParaRPr lang="en-GB" sz="2800" dirty="0"/>
          </a:p>
          <a:p>
            <a:endParaRPr lang="en-GB" sz="2800" dirty="0" smtClean="0"/>
          </a:p>
          <a:p>
            <a:endParaRPr lang="en-GB" sz="2800" dirty="0"/>
          </a:p>
          <a:p>
            <a:endParaRPr lang="en-GB" sz="2800" dirty="0" smtClean="0"/>
          </a:p>
          <a:p>
            <a:endParaRPr lang="en-GB" sz="2800" dirty="0"/>
          </a:p>
          <a:p>
            <a:endParaRPr lang="en-US" sz="2800" dirty="0"/>
          </a:p>
        </p:txBody>
      </p:sp>
    </p:spTree>
    <p:extLst>
      <p:ext uri="{BB962C8B-B14F-4D97-AF65-F5344CB8AC3E}">
        <p14:creationId xmlns:p14="http://schemas.microsoft.com/office/powerpoint/2010/main" val="3372937812"/>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														</a:t>
            </a:r>
            <a:r>
              <a:rPr lang="en-US" sz="3600" dirty="0" err="1" smtClean="0"/>
              <a:t>Rohan</a:t>
            </a:r>
            <a:r>
              <a:rPr lang="en-US" sz="3600" dirty="0" smtClean="0"/>
              <a:t> De </a:t>
            </a:r>
            <a:r>
              <a:rPr lang="en-US" sz="3600" dirty="0" err="1" smtClean="0"/>
              <a:t>Saram</a:t>
            </a:r>
            <a:r>
              <a:rPr lang="en-US" sz="3600" dirty="0" smtClean="0"/>
              <a:t>, Cellist 								and Improviser</a:t>
            </a:r>
            <a:endParaRPr lang="en-US" sz="3600" dirty="0"/>
          </a:p>
        </p:txBody>
      </p:sp>
      <p:sp>
        <p:nvSpPr>
          <p:cNvPr id="3" name="Content Placeholder 2"/>
          <p:cNvSpPr>
            <a:spLocks noGrp="1"/>
          </p:cNvSpPr>
          <p:nvPr>
            <p:ph idx="1"/>
          </p:nvPr>
        </p:nvSpPr>
        <p:spPr/>
        <p:txBody>
          <a:bodyPr>
            <a:normAutofit/>
          </a:bodyPr>
          <a:lstStyle/>
          <a:p>
            <a:pPr marL="0" indent="0">
              <a:buNone/>
            </a:pPr>
            <a:r>
              <a:rPr lang="en-GB" sz="2400" dirty="0" smtClean="0"/>
              <a:t>“Life </a:t>
            </a:r>
            <a:r>
              <a:rPr lang="en-GB" sz="2400" dirty="0"/>
              <a:t>is a </a:t>
            </a:r>
            <a:endParaRPr lang="en-GB" sz="2400" dirty="0" smtClean="0"/>
          </a:p>
          <a:p>
            <a:pPr marL="0" indent="0">
              <a:buNone/>
            </a:pPr>
            <a:endParaRPr lang="en-GB" sz="2400" dirty="0"/>
          </a:p>
          <a:p>
            <a:pPr marL="0" indent="0">
              <a:buNone/>
            </a:pPr>
            <a:endParaRPr lang="en-GB" sz="2400" dirty="0" smtClean="0"/>
          </a:p>
          <a:p>
            <a:pPr marL="0" indent="0">
              <a:buNone/>
            </a:pPr>
            <a:endParaRPr lang="en-GB" sz="2400" dirty="0"/>
          </a:p>
          <a:p>
            <a:pPr marL="0" indent="0">
              <a:buNone/>
            </a:pPr>
            <a:endParaRPr lang="en-GB" sz="2400" dirty="0" smtClean="0"/>
          </a:p>
        </p:txBody>
      </p:sp>
      <p:sp>
        <p:nvSpPr>
          <p:cNvPr id="4" name="Rectangle 3"/>
          <p:cNvSpPr/>
          <p:nvPr/>
        </p:nvSpPr>
        <p:spPr>
          <a:xfrm>
            <a:off x="457200" y="1581835"/>
            <a:ext cx="8229600" cy="3539431"/>
          </a:xfrm>
          <a:prstGeom prst="rect">
            <a:avLst/>
          </a:prstGeom>
        </p:spPr>
        <p:txBody>
          <a:bodyPr wrap="square">
            <a:spAutoFit/>
          </a:bodyPr>
          <a:lstStyle/>
          <a:p>
            <a:endParaRPr lang="en-GB" sz="2800" dirty="0" smtClean="0"/>
          </a:p>
          <a:p>
            <a:endParaRPr lang="en-GB" sz="2800" dirty="0"/>
          </a:p>
          <a:p>
            <a:endParaRPr lang="en-GB" sz="2800" dirty="0"/>
          </a:p>
          <a:p>
            <a:endParaRPr lang="en-GB" sz="2800" dirty="0" smtClean="0"/>
          </a:p>
          <a:p>
            <a:endParaRPr lang="en-GB" sz="2800" dirty="0"/>
          </a:p>
          <a:p>
            <a:endParaRPr lang="en-GB" sz="2800" dirty="0" smtClean="0"/>
          </a:p>
          <a:p>
            <a:endParaRPr lang="en-GB" sz="2800" dirty="0"/>
          </a:p>
          <a:p>
            <a:endParaRPr lang="en-US" sz="2800" dirty="0"/>
          </a:p>
        </p:txBody>
      </p:sp>
      <p:pic>
        <p:nvPicPr>
          <p:cNvPr id="6" name="Picture 5" descr="Rohan_De_Saram.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3189" y="274638"/>
            <a:ext cx="1905000" cy="2914650"/>
          </a:xfrm>
          <a:prstGeom prst="rect">
            <a:avLst/>
          </a:prstGeom>
        </p:spPr>
      </p:pic>
    </p:spTree>
    <p:extLst>
      <p:ext uri="{BB962C8B-B14F-4D97-AF65-F5344CB8AC3E}">
        <p14:creationId xmlns:p14="http://schemas.microsoft.com/office/powerpoint/2010/main" val="1489785304"/>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														</a:t>
            </a:r>
            <a:r>
              <a:rPr lang="en-US" sz="3600" dirty="0" err="1" smtClean="0"/>
              <a:t>Rohan</a:t>
            </a:r>
            <a:r>
              <a:rPr lang="en-US" sz="3600" dirty="0" smtClean="0"/>
              <a:t> De </a:t>
            </a:r>
            <a:r>
              <a:rPr lang="en-US" sz="3600" dirty="0" err="1" smtClean="0"/>
              <a:t>Saram</a:t>
            </a:r>
            <a:r>
              <a:rPr lang="en-US" sz="3600" dirty="0" smtClean="0"/>
              <a:t>, Cellist 								and Improviser</a:t>
            </a:r>
            <a:endParaRPr lang="en-US" sz="3600" dirty="0"/>
          </a:p>
        </p:txBody>
      </p:sp>
      <p:sp>
        <p:nvSpPr>
          <p:cNvPr id="3" name="Content Placeholder 2"/>
          <p:cNvSpPr>
            <a:spLocks noGrp="1"/>
          </p:cNvSpPr>
          <p:nvPr>
            <p:ph idx="1"/>
          </p:nvPr>
        </p:nvSpPr>
        <p:spPr/>
        <p:txBody>
          <a:bodyPr>
            <a:normAutofit fontScale="92500" lnSpcReduction="20000"/>
          </a:bodyPr>
          <a:lstStyle/>
          <a:p>
            <a:pPr marL="0" indent="0">
              <a:buNone/>
            </a:pPr>
            <a:r>
              <a:rPr lang="en-GB" sz="2400" dirty="0" smtClean="0"/>
              <a:t>“Life </a:t>
            </a:r>
            <a:r>
              <a:rPr lang="en-GB" sz="2400" dirty="0"/>
              <a:t>is a </a:t>
            </a:r>
            <a:endParaRPr lang="en-GB" sz="2400" dirty="0" smtClean="0"/>
          </a:p>
          <a:p>
            <a:pPr marL="0" indent="0">
              <a:buNone/>
            </a:pPr>
            <a:endParaRPr lang="en-GB" sz="2400" dirty="0"/>
          </a:p>
          <a:p>
            <a:pPr marL="0" indent="0">
              <a:buNone/>
            </a:pPr>
            <a:endParaRPr lang="en-GB" sz="2400" dirty="0" smtClean="0"/>
          </a:p>
          <a:p>
            <a:pPr marL="0" indent="0">
              <a:buNone/>
            </a:pPr>
            <a:endParaRPr lang="en-GB" sz="2400" dirty="0"/>
          </a:p>
          <a:p>
            <a:pPr marL="0" indent="0">
              <a:buNone/>
            </a:pPr>
            <a:endParaRPr lang="en-GB" sz="2400" dirty="0" smtClean="0"/>
          </a:p>
          <a:p>
            <a:pPr marL="0" indent="0">
              <a:buNone/>
            </a:pPr>
            <a:r>
              <a:rPr lang="en-GB" sz="2400" dirty="0" smtClean="0"/>
              <a:t>So </a:t>
            </a:r>
            <a:r>
              <a:rPr lang="en-GB" sz="2400" dirty="0"/>
              <a:t>one can feel that one is being used to do something, your life is being lived rather that you are living it. That aspect comes across very forcibly in improvisation because one’s sense of direction is often being turned towards other channels and one is forced to think along different lines. You may, to a certain extent, guide it – but only to a certain extent</a:t>
            </a:r>
            <a:r>
              <a:rPr lang="en-GB" sz="2400" i="1" dirty="0"/>
              <a:t>.</a:t>
            </a:r>
            <a:r>
              <a:rPr lang="en-GB" sz="2400" i="1" dirty="0" smtClean="0"/>
              <a:t>”</a:t>
            </a:r>
          </a:p>
          <a:p>
            <a:pPr marL="0" indent="0">
              <a:buNone/>
            </a:pPr>
            <a:endParaRPr lang="en-US" sz="2400" dirty="0"/>
          </a:p>
          <a:p>
            <a:pPr marL="0" indent="0">
              <a:buNone/>
            </a:pPr>
            <a:r>
              <a:rPr lang="en-US" sz="2400" dirty="0" smtClean="0"/>
              <a:t> </a:t>
            </a:r>
            <a:r>
              <a:rPr lang="en-GB" sz="2400" i="1" dirty="0" smtClean="0"/>
              <a:t>Interview </a:t>
            </a:r>
            <a:r>
              <a:rPr lang="en-GB" sz="2400" i="1" dirty="0"/>
              <a:t>Richard Scott http://</a:t>
            </a:r>
            <a:r>
              <a:rPr lang="en-GB" sz="2400" i="1" dirty="0" err="1"/>
              <a:t>richard-scott.net</a:t>
            </a:r>
            <a:r>
              <a:rPr lang="en-GB" sz="2400" i="1" dirty="0"/>
              <a:t>/interviews/</a:t>
            </a:r>
            <a:r>
              <a:rPr lang="en-GB" sz="2400" i="1" dirty="0" err="1"/>
              <a:t>rohan</a:t>
            </a:r>
            <a:r>
              <a:rPr lang="en-GB" sz="2400" i="1" dirty="0"/>
              <a:t>-de-</a:t>
            </a:r>
            <a:r>
              <a:rPr lang="en-GB" sz="2400" i="1" dirty="0" err="1"/>
              <a:t>saram</a:t>
            </a:r>
            <a:r>
              <a:rPr lang="en-GB" sz="2400" i="1" dirty="0"/>
              <a:t>/</a:t>
            </a:r>
            <a:r>
              <a:rPr lang="en-GB" sz="2400" dirty="0"/>
              <a:t> 8th October 1989 </a:t>
            </a:r>
            <a:endParaRPr lang="en-US" sz="2400" dirty="0"/>
          </a:p>
        </p:txBody>
      </p:sp>
      <p:sp>
        <p:nvSpPr>
          <p:cNvPr id="4" name="Rectangle 3"/>
          <p:cNvSpPr/>
          <p:nvPr/>
        </p:nvSpPr>
        <p:spPr>
          <a:xfrm>
            <a:off x="457200" y="1581835"/>
            <a:ext cx="8229600" cy="3539431"/>
          </a:xfrm>
          <a:prstGeom prst="rect">
            <a:avLst/>
          </a:prstGeom>
        </p:spPr>
        <p:txBody>
          <a:bodyPr wrap="square">
            <a:spAutoFit/>
          </a:bodyPr>
          <a:lstStyle/>
          <a:p>
            <a:endParaRPr lang="en-GB" sz="2800" dirty="0" smtClean="0"/>
          </a:p>
          <a:p>
            <a:endParaRPr lang="en-GB" sz="2800" dirty="0"/>
          </a:p>
          <a:p>
            <a:endParaRPr lang="en-GB" sz="2800" dirty="0"/>
          </a:p>
          <a:p>
            <a:endParaRPr lang="en-GB" sz="2800" dirty="0" smtClean="0"/>
          </a:p>
          <a:p>
            <a:endParaRPr lang="en-GB" sz="2800" dirty="0"/>
          </a:p>
          <a:p>
            <a:endParaRPr lang="en-GB" sz="2800" dirty="0" smtClean="0"/>
          </a:p>
          <a:p>
            <a:endParaRPr lang="en-GB" sz="2800" dirty="0"/>
          </a:p>
          <a:p>
            <a:endParaRPr lang="en-US" sz="2800" dirty="0"/>
          </a:p>
        </p:txBody>
      </p:sp>
      <p:pic>
        <p:nvPicPr>
          <p:cNvPr id="6" name="Picture 5" descr="Rohan_De_Saram.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3189" y="274638"/>
            <a:ext cx="1905000" cy="2914650"/>
          </a:xfrm>
          <a:prstGeom prst="rect">
            <a:avLst/>
          </a:prstGeom>
        </p:spPr>
      </p:pic>
    </p:spTree>
    <p:extLst>
      <p:ext uri="{BB962C8B-B14F-4D97-AF65-F5344CB8AC3E}">
        <p14:creationId xmlns:p14="http://schemas.microsoft.com/office/powerpoint/2010/main" val="749537771"/>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l"/>
            <a:r>
              <a:rPr lang="en-US" dirty="0" smtClean="0"/>
              <a:t>Summary: Part 1</a:t>
            </a:r>
            <a:br>
              <a:rPr lang="en-US" dirty="0" smtClean="0"/>
            </a:br>
            <a:endParaRPr lang="en-US" sz="3600" dirty="0"/>
          </a:p>
        </p:txBody>
      </p:sp>
      <p:sp>
        <p:nvSpPr>
          <p:cNvPr id="3" name="Content Placeholder 2"/>
          <p:cNvSpPr>
            <a:spLocks noGrp="1"/>
          </p:cNvSpPr>
          <p:nvPr>
            <p:ph idx="1"/>
          </p:nvPr>
        </p:nvSpPr>
        <p:spPr>
          <a:xfrm>
            <a:off x="457200" y="1037167"/>
            <a:ext cx="8229600" cy="5651499"/>
          </a:xfrm>
        </p:spPr>
        <p:txBody>
          <a:bodyPr>
            <a:noAutofit/>
          </a:bodyPr>
          <a:lstStyle/>
          <a:p>
            <a:pPr marL="0" indent="0">
              <a:buNone/>
            </a:pPr>
            <a:r>
              <a:rPr lang="en-GB" sz="2800" b="1" dirty="0"/>
              <a:t>A</a:t>
            </a:r>
            <a:r>
              <a:rPr lang="en-GB" sz="2800" b="1" dirty="0" smtClean="0"/>
              <a:t>rtistic improvisation </a:t>
            </a:r>
            <a:r>
              <a:rPr lang="en-US" sz="2800" b="1" dirty="0" smtClean="0"/>
              <a:t>–</a:t>
            </a:r>
            <a:endParaRPr lang="en-GB" sz="2800" b="1" dirty="0" smtClean="0"/>
          </a:p>
          <a:p>
            <a:pPr marL="0" indent="0">
              <a:buNone/>
            </a:pPr>
            <a:r>
              <a:rPr lang="en-GB" sz="2800" b="1" dirty="0"/>
              <a:t>	</a:t>
            </a:r>
            <a:r>
              <a:rPr lang="en-GB" sz="2800" b="1" dirty="0" smtClean="0"/>
              <a:t>a </a:t>
            </a:r>
            <a:r>
              <a:rPr lang="en-GB" sz="2800" b="1" dirty="0"/>
              <a:t>high level of skills</a:t>
            </a:r>
            <a:r>
              <a:rPr lang="en-GB" sz="2800" dirty="0"/>
              <a:t> </a:t>
            </a:r>
          </a:p>
          <a:p>
            <a:pPr marL="0" indent="0">
              <a:buNone/>
            </a:pPr>
            <a:r>
              <a:rPr lang="en-GB" sz="2800" dirty="0" smtClean="0"/>
              <a:t>	</a:t>
            </a:r>
            <a:r>
              <a:rPr lang="en-GB" sz="2800" b="1" dirty="0" smtClean="0"/>
              <a:t>stepping </a:t>
            </a:r>
            <a:r>
              <a:rPr lang="en-GB" sz="2800" b="1" dirty="0"/>
              <a:t>outside of habitual ways of thinking</a:t>
            </a:r>
          </a:p>
          <a:p>
            <a:pPr marL="0" indent="0">
              <a:buNone/>
            </a:pPr>
            <a:r>
              <a:rPr lang="en-GB" sz="2800" dirty="0" smtClean="0"/>
              <a:t>	</a:t>
            </a:r>
            <a:r>
              <a:rPr lang="en-GB" sz="2800" b="1" dirty="0" smtClean="0"/>
              <a:t>judging</a:t>
            </a:r>
            <a:r>
              <a:rPr lang="en-GB" sz="2800" dirty="0" smtClean="0"/>
              <a:t> </a:t>
            </a:r>
            <a:r>
              <a:rPr lang="en-GB" sz="2800" b="1" dirty="0"/>
              <a:t>rightness/</a:t>
            </a:r>
            <a:r>
              <a:rPr lang="en-GB" sz="2800" b="1" dirty="0" smtClean="0"/>
              <a:t>appropriateness</a:t>
            </a:r>
          </a:p>
          <a:p>
            <a:pPr marL="0" indent="0">
              <a:buNone/>
            </a:pPr>
            <a:endParaRPr lang="en-GB" sz="2800" b="1" dirty="0" smtClean="0"/>
          </a:p>
          <a:p>
            <a:pPr marL="0" indent="0">
              <a:buNone/>
            </a:pPr>
            <a:r>
              <a:rPr lang="en-GB" sz="2800" b="1" dirty="0" smtClean="0"/>
              <a:t>Artistic leadership </a:t>
            </a:r>
            <a:r>
              <a:rPr lang="en-US" sz="2800" b="1" dirty="0"/>
              <a:t>–</a:t>
            </a:r>
            <a:endParaRPr lang="en-GB" sz="2800" b="1" dirty="0"/>
          </a:p>
          <a:p>
            <a:pPr marL="0" indent="0">
              <a:buNone/>
            </a:pPr>
            <a:r>
              <a:rPr lang="en-GB" sz="2800" dirty="0" smtClean="0"/>
              <a:t> 	</a:t>
            </a:r>
            <a:r>
              <a:rPr lang="en-GB" sz="2800" b="1" dirty="0" smtClean="0"/>
              <a:t>acting </a:t>
            </a:r>
            <a:r>
              <a:rPr lang="en-GB" sz="2800" b="1" dirty="0"/>
              <a:t>autonomously</a:t>
            </a:r>
            <a:r>
              <a:rPr lang="en-GB" sz="2800" dirty="0"/>
              <a:t> </a:t>
            </a:r>
          </a:p>
          <a:p>
            <a:pPr marL="0" indent="0">
              <a:buNone/>
            </a:pPr>
            <a:r>
              <a:rPr lang="en-GB" sz="2800" b="1" dirty="0" smtClean="0"/>
              <a:t>	dependent </a:t>
            </a:r>
            <a:r>
              <a:rPr lang="en-GB" sz="2800" b="1" dirty="0"/>
              <a:t>upon the surrounding context to realize </a:t>
            </a:r>
            <a:r>
              <a:rPr lang="en-GB" sz="2800" b="1" dirty="0" smtClean="0"/>
              <a:t>	the </a:t>
            </a:r>
            <a:r>
              <a:rPr lang="en-GB" sz="2800" b="1" dirty="0"/>
              <a:t>new </a:t>
            </a:r>
            <a:r>
              <a:rPr lang="en-GB" sz="2800" b="1" dirty="0" smtClean="0"/>
              <a:t>	potential</a:t>
            </a:r>
            <a:r>
              <a:rPr lang="en-GB" sz="2800" dirty="0" smtClean="0"/>
              <a:t> </a:t>
            </a:r>
            <a:endParaRPr lang="en-GB" sz="2800" dirty="0"/>
          </a:p>
          <a:p>
            <a:pPr marL="0" indent="0">
              <a:buNone/>
            </a:pPr>
            <a:endParaRPr lang="en-GB" sz="2800" dirty="0"/>
          </a:p>
          <a:p>
            <a:pPr marL="0" indent="0">
              <a:buNone/>
            </a:pPr>
            <a:endParaRPr lang="en-GB" sz="2800" dirty="0" smtClean="0"/>
          </a:p>
        </p:txBody>
      </p:sp>
      <p:sp>
        <p:nvSpPr>
          <p:cNvPr id="4" name="Rectangle 3"/>
          <p:cNvSpPr/>
          <p:nvPr/>
        </p:nvSpPr>
        <p:spPr>
          <a:xfrm>
            <a:off x="457200" y="1581835"/>
            <a:ext cx="8229600" cy="3539431"/>
          </a:xfrm>
          <a:prstGeom prst="rect">
            <a:avLst/>
          </a:prstGeom>
        </p:spPr>
        <p:txBody>
          <a:bodyPr wrap="square">
            <a:spAutoFit/>
          </a:bodyPr>
          <a:lstStyle/>
          <a:p>
            <a:endParaRPr lang="en-GB" sz="2800" dirty="0" smtClean="0"/>
          </a:p>
          <a:p>
            <a:endParaRPr lang="en-GB" sz="2800" dirty="0"/>
          </a:p>
          <a:p>
            <a:endParaRPr lang="en-GB" sz="2800" dirty="0"/>
          </a:p>
          <a:p>
            <a:endParaRPr lang="en-GB" sz="2800" dirty="0" smtClean="0"/>
          </a:p>
          <a:p>
            <a:endParaRPr lang="en-GB" sz="2800" dirty="0"/>
          </a:p>
          <a:p>
            <a:endParaRPr lang="en-GB" sz="2800" dirty="0" smtClean="0"/>
          </a:p>
          <a:p>
            <a:endParaRPr lang="en-GB" sz="2800" dirty="0"/>
          </a:p>
          <a:p>
            <a:endParaRPr lang="en-US" sz="2800" dirty="0"/>
          </a:p>
        </p:txBody>
      </p:sp>
    </p:spTree>
    <p:extLst>
      <p:ext uri="{BB962C8B-B14F-4D97-AF65-F5344CB8AC3E}">
        <p14:creationId xmlns:p14="http://schemas.microsoft.com/office/powerpoint/2010/main" val="2276124272"/>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443974"/>
            <a:ext cx="8229600" cy="1143000"/>
          </a:xfrm>
        </p:spPr>
        <p:txBody>
          <a:bodyPr>
            <a:normAutofit fontScale="90000"/>
          </a:bodyPr>
          <a:lstStyle/>
          <a:p>
            <a:pPr algn="l"/>
            <a:r>
              <a:rPr lang="en-US" sz="3600" dirty="0" smtClean="0"/>
              <a:t/>
            </a:r>
            <a:br>
              <a:rPr lang="en-US" sz="3600" dirty="0" smtClean="0"/>
            </a:br>
            <a:r>
              <a:rPr lang="en-US" sz="3600" dirty="0" smtClean="0"/>
              <a:t/>
            </a:r>
            <a:br>
              <a:rPr lang="en-US" sz="3600" dirty="0" smtClean="0"/>
            </a:br>
            <a:r>
              <a:rPr lang="en-US" dirty="0" smtClean="0"/>
              <a:t>Part 2:</a:t>
            </a:r>
            <a:r>
              <a:rPr lang="en-GB" b="1" dirty="0" smtClean="0"/>
              <a:t> </a:t>
            </a:r>
            <a:r>
              <a:rPr lang="en-GB" b="1" dirty="0"/>
              <a:t>Improvisation and Action: </a:t>
            </a:r>
            <a:r>
              <a:rPr lang="en-GB" b="1" i="1" dirty="0"/>
              <a:t>Sounding Drawing</a:t>
            </a:r>
            <a:r>
              <a:rPr lang="en-GB" b="1" dirty="0"/>
              <a:t> (2012-13) </a:t>
            </a:r>
            <a:r>
              <a:rPr lang="en-US" dirty="0" smtClean="0"/>
              <a:t/>
            </a:r>
            <a:br>
              <a:rPr lang="en-US" dirty="0" smtClean="0"/>
            </a:br>
            <a:endParaRPr lang="en-US" dirty="0"/>
          </a:p>
        </p:txBody>
      </p:sp>
      <p:sp>
        <p:nvSpPr>
          <p:cNvPr id="3" name="Content Placeholder 2"/>
          <p:cNvSpPr>
            <a:spLocks noGrp="1"/>
          </p:cNvSpPr>
          <p:nvPr>
            <p:ph idx="1"/>
          </p:nvPr>
        </p:nvSpPr>
        <p:spPr>
          <a:xfrm>
            <a:off x="457200" y="889000"/>
            <a:ext cx="8229600" cy="5283200"/>
          </a:xfrm>
        </p:spPr>
        <p:txBody>
          <a:bodyPr>
            <a:normAutofit fontScale="92500" lnSpcReduction="10000"/>
          </a:bodyPr>
          <a:lstStyle/>
          <a:p>
            <a:pPr marL="0" indent="0">
              <a:buNone/>
            </a:pPr>
            <a:endParaRPr lang="en-GB" b="1" dirty="0" smtClean="0"/>
          </a:p>
          <a:p>
            <a:pPr marL="0" indent="0">
              <a:buNone/>
            </a:pPr>
            <a:endParaRPr lang="en-US" i="1" dirty="0" smtClean="0"/>
          </a:p>
          <a:p>
            <a:pPr marL="0" indent="0">
              <a:buNone/>
            </a:pPr>
            <a:endParaRPr lang="en-GB" i="1" dirty="0" smtClean="0"/>
          </a:p>
          <a:p>
            <a:pPr marL="0" indent="0">
              <a:buNone/>
            </a:pPr>
            <a:endParaRPr lang="en-GB" i="1" dirty="0"/>
          </a:p>
          <a:p>
            <a:pPr marL="0" indent="0">
              <a:buNone/>
            </a:pPr>
            <a:r>
              <a:rPr lang="en-GB" i="1" dirty="0" smtClean="0"/>
              <a:t>Time </a:t>
            </a:r>
            <a:r>
              <a:rPr lang="en-GB" i="1" dirty="0"/>
              <a:t>of the Clock, Time of Encounter</a:t>
            </a:r>
            <a:r>
              <a:rPr lang="en-GB" dirty="0"/>
              <a:t> </a:t>
            </a:r>
            <a:endParaRPr lang="en-GB" dirty="0" smtClean="0"/>
          </a:p>
          <a:p>
            <a:pPr marL="0" indent="0">
              <a:buNone/>
            </a:pPr>
            <a:r>
              <a:rPr lang="en-GB" dirty="0" smtClean="0"/>
              <a:t> </a:t>
            </a:r>
            <a:r>
              <a:rPr lang="en-GB" dirty="0"/>
              <a:t>Pilot Demonstrator project</a:t>
            </a:r>
          </a:p>
          <a:p>
            <a:pPr marL="0" indent="0">
              <a:buNone/>
            </a:pPr>
            <a:endParaRPr lang="en-GB" dirty="0" smtClean="0"/>
          </a:p>
          <a:p>
            <a:pPr marL="0" indent="0">
              <a:buNone/>
            </a:pPr>
            <a:r>
              <a:rPr lang="en-GB" dirty="0" smtClean="0"/>
              <a:t>Arts </a:t>
            </a:r>
            <a:r>
              <a:rPr lang="en-GB" dirty="0"/>
              <a:t>and Humanities Research Council 2012 – 13</a:t>
            </a:r>
          </a:p>
          <a:p>
            <a:pPr marL="0" indent="0">
              <a:buNone/>
            </a:pPr>
            <a:r>
              <a:rPr lang="en-GB" dirty="0"/>
              <a:t>PI Dr Johan </a:t>
            </a:r>
            <a:r>
              <a:rPr lang="en-GB" dirty="0" err="1"/>
              <a:t>Siebers</a:t>
            </a:r>
            <a:r>
              <a:rPr lang="en-GB" dirty="0"/>
              <a:t>, </a:t>
            </a:r>
            <a:r>
              <a:rPr lang="en-GB" dirty="0" smtClean="0"/>
              <a:t>philosopher</a:t>
            </a:r>
          </a:p>
          <a:p>
            <a:pPr marL="0" indent="0">
              <a:buNone/>
            </a:pPr>
            <a:r>
              <a:rPr lang="en-GB" dirty="0" smtClean="0"/>
              <a:t>www.timeofencounter.org</a:t>
            </a:r>
          </a:p>
          <a:p>
            <a:pPr marL="0" indent="0">
              <a:buNone/>
            </a:pPr>
            <a:endParaRPr lang="en-GB" dirty="0" smtClean="0"/>
          </a:p>
          <a:p>
            <a:pPr marL="0" indent="0">
              <a:buNone/>
            </a:pPr>
            <a:endParaRPr lang="en-GB" dirty="0" smtClean="0"/>
          </a:p>
          <a:p>
            <a:pPr marL="0" indent="0">
              <a:buNone/>
            </a:pPr>
            <a:endParaRPr lang="en-GB" dirty="0" smtClean="0"/>
          </a:p>
          <a:p>
            <a:pPr marL="0" indent="0">
              <a:buNone/>
            </a:pPr>
            <a:endParaRPr lang="en-GB" dirty="0" smtClean="0"/>
          </a:p>
          <a:p>
            <a:pPr marL="0" indent="0">
              <a:buNone/>
            </a:pPr>
            <a:endParaRPr lang="en-GB" dirty="0"/>
          </a:p>
          <a:p>
            <a:pPr marL="0" indent="0">
              <a:buNone/>
            </a:pPr>
            <a:endParaRPr lang="en-GB" dirty="0"/>
          </a:p>
          <a:p>
            <a:endParaRPr lang="en-US" dirty="0" smtClean="0"/>
          </a:p>
          <a:p>
            <a:endParaRPr lang="en-US" dirty="0"/>
          </a:p>
        </p:txBody>
      </p:sp>
    </p:spTree>
    <p:extLst>
      <p:ext uri="{BB962C8B-B14F-4D97-AF65-F5344CB8AC3E}">
        <p14:creationId xmlns:p14="http://schemas.microsoft.com/office/powerpoint/2010/main" val="1065683373"/>
      </p:ext>
    </p:extLst>
  </p:cSld>
  <p:clrMapOvr>
    <a:masterClrMapping/>
  </p:clrMapOvr>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err="1" smtClean="0"/>
              <a:t>Woodend</a:t>
            </a:r>
            <a:r>
              <a:rPr lang="en-US" dirty="0" smtClean="0"/>
              <a:t> Barn Arts Centre, </a:t>
            </a:r>
            <a:r>
              <a:rPr lang="en-US" dirty="0" err="1" smtClean="0"/>
              <a:t>Aberdeenshire</a:t>
            </a:r>
            <a:endParaRPr lang="en-US" dirty="0"/>
          </a:p>
        </p:txBody>
      </p:sp>
      <p:pic>
        <p:nvPicPr>
          <p:cNvPr id="5"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2596900"/>
            <a:ext cx="4187293" cy="27557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Content Placeholder 3" descr="Plots Pic2.jpg"/>
          <p:cNvPicPr>
            <a:picLocks noGrp="1" noChangeAspect="1"/>
          </p:cNvPicPr>
          <p:nvPr>
            <p:ph idx="1"/>
          </p:nvPr>
        </p:nvPicPr>
        <p:blipFill>
          <a:blip r:embed="rId4">
            <a:extLst>
              <a:ext uri="{28A0092B-C50C-407E-A947-70E740481C1C}">
                <a14:useLocalDpi xmlns:a14="http://schemas.microsoft.com/office/drawing/2010/main" val="0"/>
              </a:ext>
            </a:extLst>
          </a:blip>
          <a:srcRect t="13336" b="13336"/>
          <a:stretch>
            <a:fillRect/>
          </a:stretch>
        </p:blipFill>
        <p:spPr>
          <a:xfrm>
            <a:off x="4133268" y="2596900"/>
            <a:ext cx="5010731" cy="2755709"/>
          </a:xfrm>
        </p:spPr>
      </p:pic>
    </p:spTree>
    <p:extLst>
      <p:ext uri="{BB962C8B-B14F-4D97-AF65-F5344CB8AC3E}">
        <p14:creationId xmlns:p14="http://schemas.microsoft.com/office/powerpoint/2010/main" val="4024573841"/>
      </p:ext>
    </p:extLst>
  </p:cSld>
  <p:clrMapOvr>
    <a:masterClrMapping/>
  </p:clrMapOvr>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err="1" smtClean="0"/>
              <a:t>Woodend</a:t>
            </a:r>
            <a:r>
              <a:rPr lang="en-US" dirty="0" smtClean="0"/>
              <a:t> Barn Arts Centre, </a:t>
            </a:r>
            <a:r>
              <a:rPr lang="en-US" dirty="0" err="1" smtClean="0"/>
              <a:t>Aberdeenshire</a:t>
            </a:r>
            <a:endParaRPr lang="en-US" dirty="0"/>
          </a:p>
        </p:txBody>
      </p:sp>
      <p:pic>
        <p:nvPicPr>
          <p:cNvPr id="4" name="Content Placeholder 3" descr="Woodend Barn.jpg"/>
          <p:cNvPicPr>
            <a:picLocks noGrp="1" noChangeAspect="1"/>
          </p:cNvPicPr>
          <p:nvPr>
            <p:ph idx="1"/>
          </p:nvPr>
        </p:nvPicPr>
        <p:blipFill>
          <a:blip r:embed="rId2">
            <a:extLst>
              <a:ext uri="{28A0092B-C50C-407E-A947-70E740481C1C}">
                <a14:useLocalDpi xmlns:a14="http://schemas.microsoft.com/office/drawing/2010/main" val="0"/>
              </a:ext>
            </a:extLst>
          </a:blip>
          <a:srcRect t="7586" b="7586"/>
          <a:stretch>
            <a:fillRect/>
          </a:stretch>
        </p:blipFill>
        <p:spPr>
          <a:xfrm>
            <a:off x="4577" y="2025410"/>
            <a:ext cx="4334582" cy="2383852"/>
          </a:xfrm>
        </p:spPr>
      </p:pic>
      <p:pic>
        <p:nvPicPr>
          <p:cNvPr id="3" name="Picture 2" descr="DSC00002 copy.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718747"/>
            <a:ext cx="9144000" cy="5143500"/>
          </a:xfrm>
          <a:prstGeom prst="rect">
            <a:avLst/>
          </a:prstGeom>
        </p:spPr>
      </p:pic>
    </p:spTree>
    <p:extLst>
      <p:ext uri="{BB962C8B-B14F-4D97-AF65-F5344CB8AC3E}">
        <p14:creationId xmlns:p14="http://schemas.microsoft.com/office/powerpoint/2010/main" val="1555714545"/>
      </p:ext>
    </p:extLst>
  </p:cSld>
  <p:clrMapOvr>
    <a:masterClrMapping/>
  </p:clrMapOvr>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8" name="Leaf and Dave.mov">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a:off x="1470025" y="1600200"/>
            <a:ext cx="6202363" cy="4525963"/>
          </a:xfrm>
        </p:spPr>
      </p:pic>
      <p:pic>
        <p:nvPicPr>
          <p:cNvPr id="3" name="Picture 2" descr="Recurring Line, North South. IMMA copy.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03771" y="165100"/>
            <a:ext cx="8153400" cy="6115050"/>
          </a:xfrm>
          <a:prstGeom prst="rect">
            <a:avLst/>
          </a:prstGeom>
        </p:spPr>
      </p:pic>
      <p:sp>
        <p:nvSpPr>
          <p:cNvPr id="4" name="Rectangle 3"/>
          <p:cNvSpPr/>
          <p:nvPr/>
        </p:nvSpPr>
        <p:spPr>
          <a:xfrm>
            <a:off x="503771" y="6280885"/>
            <a:ext cx="8183029" cy="369332"/>
          </a:xfrm>
          <a:prstGeom prst="rect">
            <a:avLst/>
          </a:prstGeom>
        </p:spPr>
        <p:txBody>
          <a:bodyPr wrap="square">
            <a:spAutoFit/>
          </a:bodyPr>
          <a:lstStyle/>
          <a:p>
            <a:r>
              <a:rPr lang="en-GB" dirty="0" smtClean="0"/>
              <a:t>Donald Urquhart: </a:t>
            </a:r>
            <a:r>
              <a:rPr lang="en-GB" i="1" dirty="0" smtClean="0"/>
              <a:t>Recurring </a:t>
            </a:r>
            <a:r>
              <a:rPr lang="en-GB" i="1" dirty="0"/>
              <a:t>Line North/South</a:t>
            </a:r>
            <a:r>
              <a:rPr lang="en-GB" dirty="0"/>
              <a:t>, Irish Museum of Modern Art 2007 </a:t>
            </a:r>
            <a:endParaRPr lang="en-US" dirty="0"/>
          </a:p>
        </p:txBody>
      </p:sp>
    </p:spTree>
    <p:extLst>
      <p:ext uri="{BB962C8B-B14F-4D97-AF65-F5344CB8AC3E}">
        <p14:creationId xmlns:p14="http://schemas.microsoft.com/office/powerpoint/2010/main" val="1781869910"/>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8"/>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8"/>
                                        </p:tgtEl>
                                      </p:cBhvr>
                                    </p:cmd>
                                  </p:childTnLst>
                                </p:cTn>
                              </p:par>
                            </p:childTnLst>
                          </p:cTn>
                        </p:par>
                      </p:childTnLst>
                    </p:cTn>
                  </p:par>
                </p:childTnLst>
              </p:cTn>
              <p:nextCondLst>
                <p:cond evt="onClick" delay="0">
                  <p:tgtEl>
                    <p:spTgt spid="8"/>
                  </p:tgtEl>
                </p:cond>
              </p:nextCondLst>
            </p:seq>
            <p:video>
              <p:cMediaNode vol="80000">
                <p:cTn id="7" fill="hold" display="0">
                  <p:stCondLst>
                    <p:cond delay="indefinite"/>
                  </p:stCondLst>
                </p:cTn>
                <p:tgtEl>
                  <p:spTgt spid="8"/>
                </p:tgtEl>
              </p:cMediaNode>
            </p:video>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swifts3.mov">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a:off x="549275" y="1615141"/>
            <a:ext cx="8045450" cy="4525963"/>
          </a:xfrm>
        </p:spPr>
      </p:pic>
      <p:sp>
        <p:nvSpPr>
          <p:cNvPr id="5" name="Rectangle 4"/>
          <p:cNvSpPr/>
          <p:nvPr/>
        </p:nvSpPr>
        <p:spPr>
          <a:xfrm>
            <a:off x="1557856" y="2828836"/>
            <a:ext cx="5825067" cy="861774"/>
          </a:xfrm>
          <a:prstGeom prst="rect">
            <a:avLst/>
          </a:prstGeom>
        </p:spPr>
        <p:txBody>
          <a:bodyPr wrap="square">
            <a:spAutoFit/>
          </a:bodyPr>
          <a:lstStyle/>
          <a:p>
            <a:r>
              <a:rPr lang="en-GB" sz="3200" dirty="0" smtClean="0"/>
              <a:t> </a:t>
            </a:r>
            <a:endParaRPr lang="en-GB" sz="3200" dirty="0"/>
          </a:p>
          <a:p>
            <a:r>
              <a:rPr lang="en-GB" dirty="0"/>
              <a:t> </a:t>
            </a:r>
          </a:p>
        </p:txBody>
      </p:sp>
    </p:spTree>
    <p:extLst>
      <p:ext uri="{BB962C8B-B14F-4D97-AF65-F5344CB8AC3E}">
        <p14:creationId xmlns:p14="http://schemas.microsoft.com/office/powerpoint/2010/main" val="491101273"/>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Leaf and Dave.mov">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a:off x="941294" y="1417638"/>
            <a:ext cx="7067177" cy="4708525"/>
          </a:xfrm>
        </p:spPr>
      </p:pic>
    </p:spTree>
    <p:extLst>
      <p:ext uri="{BB962C8B-B14F-4D97-AF65-F5344CB8AC3E}">
        <p14:creationId xmlns:p14="http://schemas.microsoft.com/office/powerpoint/2010/main" val="1673331944"/>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normAutofit/>
          </a:bodyPr>
          <a:lstStyle/>
          <a:p>
            <a:pPr marL="0" indent="0">
              <a:buNone/>
            </a:pPr>
            <a:endParaRPr lang="en-US" sz="2800" dirty="0" smtClean="0"/>
          </a:p>
          <a:p>
            <a:pPr marL="0" indent="0">
              <a:buNone/>
            </a:pPr>
            <a:r>
              <a:rPr lang="en-US" sz="2800" dirty="0" smtClean="0"/>
              <a:t>“...I </a:t>
            </a:r>
            <a:r>
              <a:rPr lang="en-US" sz="2800" dirty="0"/>
              <a:t>wanted to crack a mystery: how to draw to the sound, in such a way that the incommensurability between them opened up in a space they both share...</a:t>
            </a:r>
            <a:r>
              <a:rPr lang="en-US" sz="2800" dirty="0" smtClean="0"/>
              <a:t>”</a:t>
            </a:r>
            <a:endParaRPr lang="en-GB" sz="2800" dirty="0" smtClean="0"/>
          </a:p>
          <a:p>
            <a:pPr marL="0" indent="0">
              <a:buNone/>
            </a:pPr>
            <a:r>
              <a:rPr lang="en-US" sz="2800" dirty="0"/>
              <a:t> </a:t>
            </a:r>
            <a:endParaRPr lang="en-GB" sz="2800" dirty="0"/>
          </a:p>
          <a:p>
            <a:pPr marL="0" indent="0">
              <a:buNone/>
            </a:pPr>
            <a:r>
              <a:rPr lang="en-US" sz="2800" dirty="0"/>
              <a:t>Johan </a:t>
            </a:r>
            <a:r>
              <a:rPr lang="en-US" sz="2800" dirty="0" err="1"/>
              <a:t>Siebers</a:t>
            </a:r>
            <a:r>
              <a:rPr lang="en-US" sz="2800" dirty="0"/>
              <a:t> blog entry 24.10.2012</a:t>
            </a:r>
            <a:endParaRPr lang="en-GB" sz="2800" dirty="0"/>
          </a:p>
          <a:p>
            <a:pPr marL="0" indent="0">
              <a:buNone/>
            </a:pPr>
            <a:r>
              <a:rPr lang="en-US" sz="2800" dirty="0" err="1"/>
              <a:t>www.timeofencounter.org</a:t>
            </a:r>
            <a:endParaRPr lang="en-GB" sz="2800" dirty="0"/>
          </a:p>
          <a:p>
            <a:endParaRPr lang="en-US" dirty="0"/>
          </a:p>
        </p:txBody>
      </p:sp>
    </p:spTree>
    <p:extLst>
      <p:ext uri="{BB962C8B-B14F-4D97-AF65-F5344CB8AC3E}">
        <p14:creationId xmlns:p14="http://schemas.microsoft.com/office/powerpoint/2010/main" val="412550577"/>
      </p:ext>
    </p:extLst>
  </p:cSld>
  <p:clrMapOvr>
    <a:masterClrMapping/>
  </p:clrMapOvr>
  <p:timing>
    <p:tnLst>
      <p:par>
        <p:cTn xmlns:p14="http://schemas.microsoft.com/office/powerpoint/2010/mai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l"/>
            <a:r>
              <a:rPr lang="en-US" sz="4000" dirty="0" smtClean="0"/>
              <a:t>Part 3: Concluding Remarks</a:t>
            </a:r>
            <a:endParaRPr lang="en-US" sz="4000" dirty="0"/>
          </a:p>
        </p:txBody>
      </p:sp>
      <p:sp>
        <p:nvSpPr>
          <p:cNvPr id="3" name="Content Placeholder 2"/>
          <p:cNvSpPr>
            <a:spLocks noGrp="1"/>
          </p:cNvSpPr>
          <p:nvPr>
            <p:ph idx="1"/>
          </p:nvPr>
        </p:nvSpPr>
        <p:spPr>
          <a:xfrm>
            <a:off x="457200" y="1600200"/>
            <a:ext cx="8343154" cy="4525963"/>
          </a:xfrm>
        </p:spPr>
        <p:txBody>
          <a:bodyPr/>
          <a:lstStyle/>
          <a:p>
            <a:pPr marL="0" indent="0">
              <a:buNone/>
            </a:pPr>
            <a:endParaRPr lang="en-GB" dirty="0" smtClean="0"/>
          </a:p>
          <a:p>
            <a:pPr marL="0" indent="0">
              <a:buNone/>
            </a:pPr>
            <a:r>
              <a:rPr lang="en-GB" sz="2800" dirty="0" smtClean="0"/>
              <a:t>“ </a:t>
            </a:r>
            <a:r>
              <a:rPr lang="en-GB" sz="2800" dirty="0"/>
              <a:t>For us appearance — something that is being seen and heard by others, as well as by ourselves — constitutes reality” </a:t>
            </a:r>
            <a:endParaRPr lang="en-GB" sz="2800" dirty="0" smtClean="0"/>
          </a:p>
          <a:p>
            <a:pPr marL="0" indent="0">
              <a:buNone/>
            </a:pPr>
            <a:endParaRPr lang="en-GB" sz="2800" dirty="0"/>
          </a:p>
          <a:p>
            <a:pPr marL="0" indent="0">
              <a:buNone/>
            </a:pPr>
            <a:r>
              <a:rPr lang="en-GB" sz="2800" dirty="0" smtClean="0"/>
              <a:t> </a:t>
            </a:r>
            <a:r>
              <a:rPr lang="en-GB" sz="2800" dirty="0"/>
              <a:t>Hannah </a:t>
            </a:r>
            <a:r>
              <a:rPr lang="en-GB" sz="2800" dirty="0" smtClean="0"/>
              <a:t>Arendt, </a:t>
            </a:r>
            <a:r>
              <a:rPr lang="en-GB" sz="2800" i="1" dirty="0" smtClean="0"/>
              <a:t>The </a:t>
            </a:r>
            <a:r>
              <a:rPr lang="en-GB" sz="2800" i="1" dirty="0"/>
              <a:t>Human Condition </a:t>
            </a:r>
            <a:r>
              <a:rPr lang="en-GB" sz="2800" dirty="0"/>
              <a:t>1958/98</a:t>
            </a:r>
            <a:r>
              <a:rPr lang="en-GB" sz="2800" dirty="0" smtClean="0"/>
              <a:t>, </a:t>
            </a:r>
            <a:r>
              <a:rPr lang="en-GB" sz="2800" dirty="0"/>
              <a:t>50. </a:t>
            </a:r>
            <a:endParaRPr lang="en-US" sz="2800" dirty="0"/>
          </a:p>
        </p:txBody>
      </p:sp>
      <p:sp>
        <p:nvSpPr>
          <p:cNvPr id="4" name="Rectangle 3"/>
          <p:cNvSpPr/>
          <p:nvPr/>
        </p:nvSpPr>
        <p:spPr>
          <a:xfrm>
            <a:off x="1693321" y="2828836"/>
            <a:ext cx="5774267" cy="369332"/>
          </a:xfrm>
          <a:prstGeom prst="rect">
            <a:avLst/>
          </a:prstGeom>
        </p:spPr>
        <p:txBody>
          <a:bodyPr wrap="square">
            <a:spAutoFit/>
          </a:bodyPr>
          <a:lstStyle/>
          <a:p>
            <a:r>
              <a:rPr lang="en-GB" dirty="0"/>
              <a:t> </a:t>
            </a:r>
          </a:p>
        </p:txBody>
      </p:sp>
    </p:spTree>
    <p:extLst>
      <p:ext uri="{BB962C8B-B14F-4D97-AF65-F5344CB8AC3E}">
        <p14:creationId xmlns:p14="http://schemas.microsoft.com/office/powerpoint/2010/main" val="1062275000"/>
      </p:ext>
    </p:extLst>
  </p:cSld>
  <p:clrMapOvr>
    <a:masterClrMapping/>
  </p:clrMapOvr>
  <p:timing>
    <p:tnLst>
      <p:par>
        <p:cTn xmlns:p14="http://schemas.microsoft.com/office/powerpoint/2010/mai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a:xfrm>
            <a:off x="457200" y="1600200"/>
            <a:ext cx="8229600" cy="4525963"/>
          </a:xfrm>
        </p:spPr>
        <p:txBody>
          <a:bodyPr>
            <a:normAutofit/>
          </a:bodyPr>
          <a:lstStyle/>
          <a:p>
            <a:pPr marL="0" indent="0">
              <a:buNone/>
            </a:pPr>
            <a:endParaRPr lang="en-GB" sz="2800" b="1" dirty="0" smtClean="0"/>
          </a:p>
          <a:p>
            <a:pPr marL="0" indent="0">
              <a:buNone/>
            </a:pPr>
            <a:r>
              <a:rPr lang="en-GB" sz="2800" b="1" dirty="0" smtClean="0"/>
              <a:t>“</a:t>
            </a:r>
            <a:r>
              <a:rPr lang="en-US" sz="2800" dirty="0" smtClean="0"/>
              <a:t>the </a:t>
            </a:r>
            <a:r>
              <a:rPr lang="en-US" sz="2800" dirty="0"/>
              <a:t>opposite of ideology would be not truth or theory, but difference or heterogeneity" </a:t>
            </a:r>
            <a:endParaRPr lang="en-US" sz="2800" dirty="0" smtClean="0"/>
          </a:p>
          <a:p>
            <a:pPr marL="0" indent="0">
              <a:buNone/>
            </a:pPr>
            <a:endParaRPr lang="en-US" sz="2800" dirty="0"/>
          </a:p>
          <a:p>
            <a:pPr marL="0" indent="0">
              <a:buNone/>
            </a:pPr>
            <a:r>
              <a:rPr lang="en-US" sz="2800" dirty="0" smtClean="0"/>
              <a:t>Terry Eagleton, </a:t>
            </a:r>
            <a:r>
              <a:rPr lang="en-US" sz="2800" i="1" dirty="0" smtClean="0"/>
              <a:t>Ideology</a:t>
            </a:r>
            <a:r>
              <a:rPr lang="en-US" sz="2800" dirty="0" smtClean="0"/>
              <a:t>,  </a:t>
            </a:r>
            <a:r>
              <a:rPr lang="en-US" sz="2800" dirty="0"/>
              <a:t>1991, </a:t>
            </a:r>
            <a:r>
              <a:rPr lang="en-US" sz="2800" dirty="0" smtClean="0"/>
              <a:t>126</a:t>
            </a:r>
            <a:r>
              <a:rPr lang="en-GB" sz="2800" dirty="0" smtClean="0"/>
              <a:t> </a:t>
            </a:r>
            <a:r>
              <a:rPr lang="en-GB" sz="2800" b="1" dirty="0" smtClean="0"/>
              <a:t> </a:t>
            </a:r>
          </a:p>
          <a:p>
            <a:pPr marL="0" indent="0">
              <a:buNone/>
            </a:pPr>
            <a:endParaRPr lang="en-GB" sz="2800" dirty="0"/>
          </a:p>
          <a:p>
            <a:pPr marL="0" indent="0">
              <a:buNone/>
            </a:pPr>
            <a:r>
              <a:rPr lang="en-GB" sz="2800" b="1" dirty="0" smtClean="0"/>
              <a:t> </a:t>
            </a:r>
            <a:endParaRPr lang="en-US" sz="2800" dirty="0"/>
          </a:p>
        </p:txBody>
      </p:sp>
      <p:sp>
        <p:nvSpPr>
          <p:cNvPr id="4" name="Rectangle 3"/>
          <p:cNvSpPr/>
          <p:nvPr/>
        </p:nvSpPr>
        <p:spPr>
          <a:xfrm>
            <a:off x="1693321" y="2828836"/>
            <a:ext cx="5774267" cy="369332"/>
          </a:xfrm>
          <a:prstGeom prst="rect">
            <a:avLst/>
          </a:prstGeom>
        </p:spPr>
        <p:txBody>
          <a:bodyPr wrap="square">
            <a:spAutoFit/>
          </a:bodyPr>
          <a:lstStyle/>
          <a:p>
            <a:r>
              <a:rPr lang="en-GB" dirty="0"/>
              <a:t> </a:t>
            </a:r>
          </a:p>
        </p:txBody>
      </p:sp>
    </p:spTree>
    <p:extLst>
      <p:ext uri="{BB962C8B-B14F-4D97-AF65-F5344CB8AC3E}">
        <p14:creationId xmlns:p14="http://schemas.microsoft.com/office/powerpoint/2010/main" val="2636858420"/>
      </p:ext>
    </p:extLst>
  </p:cSld>
  <p:clrMapOvr>
    <a:masterClrMapping/>
  </p:clrMapOvr>
  <p:timing>
    <p:tnLst>
      <p:par>
        <p:cTn xmlns:p14="http://schemas.microsoft.com/office/powerpoint/2010/mai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normAutofit/>
          </a:bodyPr>
          <a:lstStyle/>
          <a:p>
            <a:pPr marL="0" indent="0">
              <a:buNone/>
            </a:pPr>
            <a:endParaRPr lang="en-GB" b="1" dirty="0" smtClean="0"/>
          </a:p>
          <a:p>
            <a:pPr marL="0" indent="0">
              <a:buNone/>
            </a:pPr>
            <a:r>
              <a:rPr lang="en-GB" sz="4000" b="1" dirty="0" smtClean="0"/>
              <a:t>Thank you!</a:t>
            </a:r>
          </a:p>
          <a:p>
            <a:pPr marL="0" indent="0">
              <a:buNone/>
            </a:pPr>
            <a:endParaRPr lang="en-GB" b="1" dirty="0"/>
          </a:p>
          <a:p>
            <a:pPr marL="0" indent="0" algn="r">
              <a:buNone/>
            </a:pPr>
            <a:r>
              <a:rPr lang="en-GB" sz="2800" dirty="0" smtClean="0"/>
              <a:t>Chris Fremantle</a:t>
            </a:r>
          </a:p>
          <a:p>
            <a:pPr marL="0" indent="0" algn="r">
              <a:buNone/>
            </a:pPr>
            <a:r>
              <a:rPr lang="en-GB" sz="2800" dirty="0" smtClean="0"/>
              <a:t>Mark Hope</a:t>
            </a:r>
          </a:p>
          <a:p>
            <a:pPr marL="0" indent="0" algn="r">
              <a:buNone/>
            </a:pPr>
            <a:r>
              <a:rPr lang="en-GB" sz="2800" dirty="0" smtClean="0"/>
              <a:t>Sophie Hope</a:t>
            </a:r>
            <a:endParaRPr lang="en-GB" sz="2800" dirty="0"/>
          </a:p>
          <a:p>
            <a:pPr marL="0" indent="0" algn="r">
              <a:buNone/>
            </a:pPr>
            <a:r>
              <a:rPr lang="en-GB" sz="2800" dirty="0" smtClean="0"/>
              <a:t>Jonathan Price</a:t>
            </a:r>
          </a:p>
          <a:p>
            <a:pPr marL="0" indent="0" algn="r">
              <a:buNone/>
            </a:pPr>
            <a:r>
              <a:rPr lang="en-GB" sz="2800" dirty="0" smtClean="0"/>
              <a:t>Amanda </a:t>
            </a:r>
            <a:r>
              <a:rPr lang="en-GB" sz="2800" dirty="0" err="1" smtClean="0"/>
              <a:t>Ravetz</a:t>
            </a:r>
            <a:endParaRPr lang="en-US" sz="2800" dirty="0"/>
          </a:p>
        </p:txBody>
      </p:sp>
      <p:sp>
        <p:nvSpPr>
          <p:cNvPr id="4" name="Rectangle 3"/>
          <p:cNvSpPr/>
          <p:nvPr/>
        </p:nvSpPr>
        <p:spPr>
          <a:xfrm>
            <a:off x="1693321" y="2828836"/>
            <a:ext cx="5774267" cy="369332"/>
          </a:xfrm>
          <a:prstGeom prst="rect">
            <a:avLst/>
          </a:prstGeom>
        </p:spPr>
        <p:txBody>
          <a:bodyPr wrap="square">
            <a:spAutoFit/>
          </a:bodyPr>
          <a:lstStyle/>
          <a:p>
            <a:r>
              <a:rPr lang="en-GB" dirty="0"/>
              <a:t> </a:t>
            </a:r>
          </a:p>
        </p:txBody>
      </p:sp>
    </p:spTree>
    <p:extLst>
      <p:ext uri="{BB962C8B-B14F-4D97-AF65-F5344CB8AC3E}">
        <p14:creationId xmlns:p14="http://schemas.microsoft.com/office/powerpoint/2010/main" val="1036048973"/>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 Theme">
  <a:themeElements>
    <a:clrScheme name="Custom 1">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97E4ED"/>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1805</TotalTime>
  <Words>497</Words>
  <Application>Microsoft Macintosh PowerPoint</Application>
  <PresentationFormat>On-screen Show (4:3)</PresentationFormat>
  <Paragraphs>162</Paragraphs>
  <Slides>27</Slides>
  <Notes>2</Notes>
  <HiddenSlides>0</HiddenSlides>
  <MMClips>3</MMClips>
  <ScaleCrop>false</ScaleCrop>
  <HeadingPairs>
    <vt:vector size="4" baseType="variant">
      <vt:variant>
        <vt:lpstr>Theme</vt:lpstr>
      </vt:variant>
      <vt:variant>
        <vt:i4>1</vt:i4>
      </vt:variant>
      <vt:variant>
        <vt:lpstr>Slide Titles</vt:lpstr>
      </vt:variant>
      <vt:variant>
        <vt:i4>27</vt:i4>
      </vt:variant>
    </vt:vector>
  </HeadingPairs>
  <TitlesOfParts>
    <vt:vector size="28" baseType="lpstr">
      <vt:lpstr>Office Theme</vt:lpstr>
      <vt:lpstr>      Leading through Art: exploring action and improvisation  Professor Anne Douglas Macgeorge Fellow 2014  Centre for Cultural Partnerships Faculty of the VCA and MCM University of Melbourne    Research Professor of Fine Art Gray’s School of Art Robert Gordon University, Aberdeen       </vt:lpstr>
      <vt:lpstr>PowerPoint Presentation</vt:lpstr>
      <vt:lpstr>PowerPoint Presentation</vt:lpstr>
      <vt:lpstr>PowerPoint Presentation</vt:lpstr>
      <vt:lpstr>Binaries after Bishop(2012)</vt:lpstr>
      <vt:lpstr>PowerPoint Presentation</vt:lpstr>
      <vt:lpstr>Earlier research: The Artist as Leader research (2006-9)  </vt:lpstr>
      <vt:lpstr>Earlier research: The Artist as Leader research (2006-9)  </vt:lpstr>
      <vt:lpstr>Earlier research: The Artist as Leader research (2006-9)  </vt:lpstr>
      <vt:lpstr>Earlier research: The Artist as Leader research (2006-9)  </vt:lpstr>
      <vt:lpstr>Earlier and current research: </vt:lpstr>
      <vt:lpstr>A Story...</vt:lpstr>
      <vt:lpstr>A Story...</vt:lpstr>
      <vt:lpstr>PowerPoint Presentation</vt:lpstr>
      <vt:lpstr>              Rohan De Saram, Cellist         and Improviser</vt:lpstr>
      <vt:lpstr>              Rohan De Saram, Cellist         and Improviser</vt:lpstr>
      <vt:lpstr>Summary: Part 1 </vt:lpstr>
      <vt:lpstr>  Part 2: Improvisation and Action: Sounding Drawing (2012-13)  </vt:lpstr>
      <vt:lpstr>Woodend Barn Arts Centre, Aberdeenshire</vt:lpstr>
      <vt:lpstr>Woodend Barn Arts Centre, Aberdeenshire</vt:lpstr>
      <vt:lpstr>PowerPoint Presentation</vt:lpstr>
      <vt:lpstr>PowerPoint Presentation</vt:lpstr>
      <vt:lpstr>PowerPoint Presentation</vt:lpstr>
      <vt:lpstr>PowerPoint Presentation</vt:lpstr>
      <vt:lpstr>Part 3: Concluding Remarks</vt:lpstr>
      <vt:lpstr>PowerPoint Presentation</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Microsoft Office User</dc:creator>
  <cp:lastModifiedBy>Microsoft Office User</cp:lastModifiedBy>
  <cp:revision>54</cp:revision>
  <cp:lastPrinted>2013-06-25T08:23:19Z</cp:lastPrinted>
  <dcterms:created xsi:type="dcterms:W3CDTF">2013-06-23T12:20:21Z</dcterms:created>
  <dcterms:modified xsi:type="dcterms:W3CDTF">2014-03-03T23:03:34Z</dcterms:modified>
</cp:coreProperties>
</file>