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65" r:id="rId4"/>
    <p:sldId id="260" r:id="rId5"/>
    <p:sldId id="262" r:id="rId6"/>
    <p:sldId id="287" r:id="rId7"/>
    <p:sldId id="277" r:id="rId8"/>
    <p:sldId id="274" r:id="rId9"/>
    <p:sldId id="280" r:id="rId10"/>
    <p:sldId id="289" r:id="rId11"/>
    <p:sldId id="288" r:id="rId12"/>
    <p:sldId id="291" r:id="rId13"/>
    <p:sldId id="292" r:id="rId14"/>
    <p:sldId id="279" r:id="rId15"/>
    <p:sldId id="293" r:id="rId16"/>
    <p:sldId id="281" r:id="rId17"/>
    <p:sldId id="282" r:id="rId18"/>
    <p:sldId id="259" r:id="rId19"/>
    <p:sldId id="294" r:id="rId20"/>
    <p:sldId id="296" r:id="rId21"/>
    <p:sldId id="26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4"/>
    <p:restoredTop sz="72316" autoAdjust="0"/>
  </p:normalViewPr>
  <p:slideViewPr>
    <p:cSldViewPr>
      <p:cViewPr varScale="1">
        <p:scale>
          <a:sx n="80" d="100"/>
          <a:sy n="80" d="100"/>
        </p:scale>
        <p:origin x="2106" y="84"/>
      </p:cViewPr>
      <p:guideLst>
        <p:guide orient="horz" pos="2160"/>
        <p:guide pos="2880"/>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BE7F97-18A0-454A-BB0E-929CF55B09F3}" type="datetimeFigureOut">
              <a:rPr lang="en-AU" smtClean="0"/>
              <a:t>29/02/2024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33BBA-E61D-41E6-9572-B86261579805}" type="slidenum">
              <a:rPr lang="en-AU" smtClean="0"/>
              <a:t>‹#›</a:t>
            </a:fld>
            <a:endParaRPr lang="en-AU"/>
          </a:p>
        </p:txBody>
      </p:sp>
    </p:spTree>
    <p:extLst>
      <p:ext uri="{BB962C8B-B14F-4D97-AF65-F5344CB8AC3E}">
        <p14:creationId xmlns:p14="http://schemas.microsoft.com/office/powerpoint/2010/main" val="261863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m.wikipedia.org/wiki/Service_(economics)" TargetMode="External"/><Relationship Id="rId3" Type="http://schemas.openxmlformats.org/officeDocument/2006/relationships/hyperlink" Target="https://en.m.wikipedia.org/wiki/Ancient_Greek" TargetMode="External"/><Relationship Id="rId7" Type="http://schemas.openxmlformats.org/officeDocument/2006/relationships/hyperlink" Target="https://en.m.wikipedia.org/wiki/Good_(economic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m.wikipedia.org/wiki/Skill" TargetMode="External"/><Relationship Id="rId5" Type="http://schemas.openxmlformats.org/officeDocument/2006/relationships/hyperlink" Target="https://en.m.wikipedia.org/wiki/#cite_note-Liddell_1980-3" TargetMode="External"/><Relationship Id="rId4" Type="http://schemas.openxmlformats.org/officeDocument/2006/relationships/hyperlink" Target="https://en.wiktionary.org/wiki/-logi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Technology is often</a:t>
            </a:r>
            <a:r>
              <a:rPr lang="en-AU" baseline="0" dirty="0"/>
              <a:t> thought to a modern concept. However, more broadly speaking - </a:t>
            </a:r>
            <a:r>
              <a:rPr lang="en-AU" dirty="0"/>
              <a:t>Technology is commonly defined as relating to manufactured or artificial objects vs natural objects.</a:t>
            </a:r>
            <a:r>
              <a:rPr lang="en-AU" baseline="0" dirty="0"/>
              <a:t> </a:t>
            </a:r>
            <a:r>
              <a:rPr lang="en-AU" sz="1200" b="1" i="0" kern="1200" dirty="0">
                <a:solidFill>
                  <a:schemeClr val="tx1"/>
                </a:solidFill>
                <a:effectLst/>
                <a:latin typeface="+mn-lt"/>
                <a:ea typeface="+mn-ea"/>
                <a:cs typeface="+mn-cs"/>
              </a:rPr>
              <a:t>Technology</a:t>
            </a:r>
            <a:r>
              <a:rPr lang="en-AU" sz="1200" b="0" i="0" kern="1200" dirty="0">
                <a:solidFill>
                  <a:schemeClr val="tx1"/>
                </a:solidFill>
                <a:effectLst/>
                <a:latin typeface="+mn-lt"/>
                <a:ea typeface="+mn-ea"/>
                <a:cs typeface="+mn-cs"/>
              </a:rPr>
              <a:t> ("science of craft", from </a:t>
            </a:r>
            <a:r>
              <a:rPr lang="en-AU" sz="1200" b="0" i="0" u="none" strike="noStrike" kern="1200" dirty="0">
                <a:solidFill>
                  <a:schemeClr val="tx1"/>
                </a:solidFill>
                <a:effectLst/>
                <a:latin typeface="+mn-lt"/>
                <a:ea typeface="+mn-ea"/>
                <a:cs typeface="+mn-cs"/>
                <a:hlinkClick r:id="rId3" tooltip="Ancient Greek"/>
              </a:rPr>
              <a:t>Greek</a:t>
            </a:r>
            <a:r>
              <a:rPr lang="en-AU" sz="1200" b="0" i="0" kern="1200" dirty="0">
                <a:solidFill>
                  <a:schemeClr val="tx1"/>
                </a:solidFill>
                <a:effectLst/>
                <a:latin typeface="+mn-lt"/>
                <a:ea typeface="+mn-ea"/>
                <a:cs typeface="+mn-cs"/>
              </a:rPr>
              <a:t> </a:t>
            </a:r>
            <a:r>
              <a:rPr lang="en-AU" sz="1200" b="0" i="0" kern="1200" dirty="0" err="1">
                <a:solidFill>
                  <a:schemeClr val="tx1"/>
                </a:solidFill>
                <a:effectLst/>
                <a:latin typeface="+mn-lt"/>
                <a:ea typeface="+mn-ea"/>
                <a:cs typeface="+mn-cs"/>
              </a:rPr>
              <a:t>τέχνη</a:t>
            </a:r>
            <a:r>
              <a:rPr lang="en-AU" sz="1200" b="0" i="0" kern="1200" dirty="0">
                <a:solidFill>
                  <a:schemeClr val="tx1"/>
                </a:solidFill>
                <a:effectLst/>
                <a:latin typeface="+mn-lt"/>
                <a:ea typeface="+mn-ea"/>
                <a:cs typeface="+mn-cs"/>
              </a:rPr>
              <a:t>, </a:t>
            </a:r>
            <a:r>
              <a:rPr lang="en-AU" sz="1200" b="0" i="1" kern="1200" dirty="0" err="1">
                <a:solidFill>
                  <a:schemeClr val="tx1"/>
                </a:solidFill>
                <a:effectLst/>
                <a:latin typeface="+mn-lt"/>
                <a:ea typeface="+mn-ea"/>
                <a:cs typeface="+mn-cs"/>
              </a:rPr>
              <a:t>techne</a:t>
            </a:r>
            <a:r>
              <a:rPr lang="en-AU" sz="1200" b="0" i="0" kern="1200" dirty="0">
                <a:solidFill>
                  <a:schemeClr val="tx1"/>
                </a:solidFill>
                <a:effectLst/>
                <a:latin typeface="+mn-lt"/>
                <a:ea typeface="+mn-ea"/>
                <a:cs typeface="+mn-cs"/>
              </a:rPr>
              <a:t>, "art, skill, cunning of hand"; and -</a:t>
            </a:r>
            <a:r>
              <a:rPr lang="en-AU" sz="1200" b="0" i="0" kern="1200" dirty="0" err="1">
                <a:solidFill>
                  <a:schemeClr val="tx1"/>
                </a:solidFill>
                <a:effectLst/>
                <a:latin typeface="+mn-lt"/>
                <a:ea typeface="+mn-ea"/>
                <a:cs typeface="+mn-cs"/>
              </a:rPr>
              <a:t>λογί</a:t>
            </a:r>
            <a:r>
              <a:rPr lang="en-AU" sz="1200" b="0" i="0" kern="1200" dirty="0">
                <a:solidFill>
                  <a:schemeClr val="tx1"/>
                </a:solidFill>
                <a:effectLst/>
                <a:latin typeface="+mn-lt"/>
                <a:ea typeface="+mn-ea"/>
                <a:cs typeface="+mn-cs"/>
              </a:rPr>
              <a:t>α, </a:t>
            </a:r>
            <a:r>
              <a:rPr lang="en-AU" sz="1200" b="0" i="1" u="none" strike="noStrike" kern="1200" dirty="0">
                <a:solidFill>
                  <a:schemeClr val="tx1"/>
                </a:solidFill>
                <a:effectLst/>
                <a:latin typeface="+mn-lt"/>
                <a:ea typeface="+mn-ea"/>
                <a:cs typeface="+mn-cs"/>
                <a:hlinkClick r:id="rId4" tooltip="wikt:-logia"/>
              </a:rPr>
              <a:t>-logia</a:t>
            </a:r>
            <a:r>
              <a:rPr lang="en-AU" sz="1200" b="0" i="0" u="none" strike="noStrike" kern="1200" baseline="30000" dirty="0">
                <a:solidFill>
                  <a:schemeClr val="tx1"/>
                </a:solidFill>
                <a:effectLst/>
                <a:latin typeface="+mn-lt"/>
                <a:ea typeface="+mn-ea"/>
                <a:cs typeface="+mn-cs"/>
                <a:hlinkClick r:id="rId5"/>
              </a:rPr>
              <a:t>[3]</a:t>
            </a:r>
            <a:r>
              <a:rPr lang="en-AU" sz="1200" b="0" i="0" kern="1200" dirty="0">
                <a:solidFill>
                  <a:schemeClr val="tx1"/>
                </a:solidFill>
                <a:effectLst/>
                <a:latin typeface="+mn-lt"/>
                <a:ea typeface="+mn-ea"/>
                <a:cs typeface="+mn-cs"/>
              </a:rPr>
              <a:t>) is the collection of techniques, </a:t>
            </a:r>
            <a:r>
              <a:rPr lang="en-AU" sz="1200" b="0" i="0" u="none" strike="noStrike" kern="1200" dirty="0">
                <a:solidFill>
                  <a:schemeClr val="tx1"/>
                </a:solidFill>
                <a:effectLst/>
                <a:latin typeface="+mn-lt"/>
                <a:ea typeface="+mn-ea"/>
                <a:cs typeface="+mn-cs"/>
                <a:hlinkClick r:id="rId6" tooltip="Skill"/>
              </a:rPr>
              <a:t>skills</a:t>
            </a:r>
            <a:r>
              <a:rPr lang="en-AU" sz="1200" b="0" i="0" kern="1200" dirty="0">
                <a:solidFill>
                  <a:schemeClr val="tx1"/>
                </a:solidFill>
                <a:effectLst/>
                <a:latin typeface="+mn-lt"/>
                <a:ea typeface="+mn-ea"/>
                <a:cs typeface="+mn-cs"/>
              </a:rPr>
              <a:t>, methods and processes used in the production of </a:t>
            </a:r>
            <a:r>
              <a:rPr lang="en-AU" sz="1200" b="0" i="0" u="none" strike="noStrike" kern="1200" dirty="0">
                <a:solidFill>
                  <a:schemeClr val="tx1"/>
                </a:solidFill>
                <a:effectLst/>
                <a:latin typeface="+mn-lt"/>
                <a:ea typeface="+mn-ea"/>
                <a:cs typeface="+mn-cs"/>
                <a:hlinkClick r:id="rId7" tooltip="Good (economics)"/>
              </a:rPr>
              <a:t>goods</a:t>
            </a:r>
            <a:r>
              <a:rPr lang="en-AU" sz="1200" b="0" i="0" kern="1200" dirty="0">
                <a:solidFill>
                  <a:schemeClr val="tx1"/>
                </a:solidFill>
                <a:effectLst/>
                <a:latin typeface="+mn-lt"/>
                <a:ea typeface="+mn-ea"/>
                <a:cs typeface="+mn-cs"/>
              </a:rPr>
              <a:t> or </a:t>
            </a:r>
            <a:r>
              <a:rPr lang="en-AU" sz="1200" b="0" i="0" u="none" strike="noStrike" kern="1200" dirty="0">
                <a:solidFill>
                  <a:schemeClr val="tx1"/>
                </a:solidFill>
                <a:effectLst/>
                <a:latin typeface="+mn-lt"/>
                <a:ea typeface="+mn-ea"/>
                <a:cs typeface="+mn-cs"/>
                <a:hlinkClick r:id="rId8" tooltip="Service (economics)"/>
              </a:rPr>
              <a:t>services</a:t>
            </a:r>
            <a:r>
              <a:rPr lang="en-AU" sz="1200" b="0" i="0" kern="1200" dirty="0">
                <a:solidFill>
                  <a:schemeClr val="tx1"/>
                </a:solidFill>
                <a:effectLst/>
                <a:latin typeface="+mn-lt"/>
                <a:ea typeface="+mn-ea"/>
                <a:cs typeface="+mn-cs"/>
              </a:rPr>
              <a:t> or in the accomplishment of objectives, such as scientific investigation</a:t>
            </a:r>
            <a:r>
              <a:rPr lang="en-AU" sz="1200" kern="1200" dirty="0">
                <a:solidFill>
                  <a:schemeClr val="tx1"/>
                </a:solidFill>
                <a:effectLst/>
                <a:latin typeface="+mn-lt"/>
                <a:ea typeface="+mn-ea"/>
                <a:cs typeface="+mn-cs"/>
              </a:rPr>
              <a:t> - prehistoric technology - converting resources into tools. The control and creation of fire, printing press, telephone, computer </a:t>
            </a:r>
            <a:r>
              <a:rPr lang="en-AU" sz="1200" kern="1200" dirty="0" err="1">
                <a:solidFill>
                  <a:schemeClr val="tx1"/>
                </a:solidFill>
                <a:effectLst/>
                <a:latin typeface="+mn-lt"/>
                <a:ea typeface="+mn-ea"/>
                <a:cs typeface="+mn-cs"/>
              </a:rPr>
              <a:t>etc</a:t>
            </a:r>
            <a:endParaRPr lang="en-AU" dirty="0"/>
          </a:p>
          <a:p>
            <a:r>
              <a:rPr lang="en-AU" dirty="0"/>
              <a:t>Marshall </a:t>
            </a:r>
            <a:r>
              <a:rPr lang="en-AU" sz="1200" b="1" i="0" kern="1200" dirty="0">
                <a:solidFill>
                  <a:schemeClr val="tx1"/>
                </a:solidFill>
                <a:effectLst/>
                <a:latin typeface="+mn-lt"/>
                <a:ea typeface="+mn-ea"/>
                <a:cs typeface="+mn-cs"/>
              </a:rPr>
              <a:t>McLuhan was particularly interested in “Technology as Extension of the Human Body”.  An extension of our body and/or of our senses occurs when we extend the reach of our embodied mind beyond our natural limited means.  As examples: the shovel is an extension of our hands and feet as we dig a trench, the spade is like our cupped hand as we remove dirt from a hole, a microscopy or telescope extends our vision to study smaller or larger dimensions.</a:t>
            </a:r>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2</a:t>
            </a:fld>
            <a:endParaRPr lang="en-AU"/>
          </a:p>
        </p:txBody>
      </p:sp>
    </p:spTree>
    <p:extLst>
      <p:ext uri="{BB962C8B-B14F-4D97-AF65-F5344CB8AC3E}">
        <p14:creationId xmlns:p14="http://schemas.microsoft.com/office/powerpoint/2010/main" val="389134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Based on the initial findings of the first round of focus groups this papers present a conceptual model of PSLEs.  The dominant themes were used to construct a model of the PSLE . This model is different from understandings of PLE in that it is sensitive not only to technological components but also recognizes the material, emotional and social elements to students’ understanding of an effective learning space.</a:t>
            </a:r>
          </a:p>
          <a:p>
            <a:endParaRPr lang="en-US" dirty="0"/>
          </a:p>
        </p:txBody>
      </p:sp>
      <p:sp>
        <p:nvSpPr>
          <p:cNvPr id="4" name="Slide Number Placeholder 3"/>
          <p:cNvSpPr>
            <a:spLocks noGrp="1"/>
          </p:cNvSpPr>
          <p:nvPr>
            <p:ph type="sldNum" sz="quarter" idx="10"/>
          </p:nvPr>
        </p:nvSpPr>
        <p:spPr/>
        <p:txBody>
          <a:bodyPr/>
          <a:lstStyle/>
          <a:p>
            <a:fld id="{9D333BBA-E61D-41E6-9572-B86261579805}" type="slidenum">
              <a:rPr lang="en-AU" smtClean="0"/>
              <a:t>18</a:t>
            </a:fld>
            <a:endParaRPr lang="en-AU"/>
          </a:p>
        </p:txBody>
      </p:sp>
    </p:spTree>
    <p:extLst>
      <p:ext uri="{BB962C8B-B14F-4D97-AF65-F5344CB8AC3E}">
        <p14:creationId xmlns:p14="http://schemas.microsoft.com/office/powerpoint/2010/main" val="41687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Scaffolded</a:t>
            </a:r>
            <a:r>
              <a:rPr lang="en-US" dirty="0"/>
              <a:t> social learning intertwined with formal learning. Learning made contextual and meaningful through co-creation of meanings built upon the formal learning. Social learning is malleable</a:t>
            </a:r>
          </a:p>
        </p:txBody>
      </p:sp>
      <p:sp>
        <p:nvSpPr>
          <p:cNvPr id="4" name="Slide Number Placeholder 3"/>
          <p:cNvSpPr>
            <a:spLocks noGrp="1"/>
          </p:cNvSpPr>
          <p:nvPr>
            <p:ph type="sldNum" sz="quarter" idx="10"/>
          </p:nvPr>
        </p:nvSpPr>
        <p:spPr/>
        <p:txBody>
          <a:bodyPr/>
          <a:lstStyle/>
          <a:p>
            <a:fld id="{9D333BBA-E61D-41E6-9572-B86261579805}" type="slidenum">
              <a:rPr lang="en-AU" smtClean="0"/>
              <a:t>20</a:t>
            </a:fld>
            <a:endParaRPr lang="en-AU"/>
          </a:p>
        </p:txBody>
      </p:sp>
    </p:spTree>
    <p:extLst>
      <p:ext uri="{BB962C8B-B14F-4D97-AF65-F5344CB8AC3E}">
        <p14:creationId xmlns:p14="http://schemas.microsoft.com/office/powerpoint/2010/main" val="116989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We agree with Williams, </a:t>
            </a:r>
            <a:r>
              <a:rPr lang="en-AU" dirty="0" err="1"/>
              <a:t>Karousou</a:t>
            </a:r>
            <a:r>
              <a:rPr lang="en-AU" dirty="0"/>
              <a:t> and </a:t>
            </a:r>
            <a:r>
              <a:rPr lang="en-AU" dirty="0" err="1"/>
              <a:t>Makeness</a:t>
            </a:r>
            <a:r>
              <a:rPr lang="en-AU" dirty="0"/>
              <a:t> (2011; np) who suggest that PLEs might better be considered as ‘personal learning ecologies’. </a:t>
            </a:r>
          </a:p>
          <a:p>
            <a:r>
              <a:rPr lang="en-AU" dirty="0"/>
              <a:t>Here, they acknowledge that there are a range of external, contextual and personal factors that impact on the efficacy of learning through PLEs.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A PSLE is an individual’s learning state and experience based on the inclusion, exclusion and interplay of learning modalities; intrapersonal, interpersonal and external factors; and, technologies. It is a pedagogical understanding of the relations between the individual and environment, for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We raise the question of what constitutes an effective PSLE for undergraduate nursing students. Current definitions of PLE with the predominant focus on digital technologies do not address the varied ways of nurse learning and are not consistent with our findings. There is need for a broader understanding of how students learn in nursing.</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21</a:t>
            </a:fld>
            <a:endParaRPr lang="en-AU"/>
          </a:p>
        </p:txBody>
      </p:sp>
    </p:spTree>
    <p:extLst>
      <p:ext uri="{BB962C8B-B14F-4D97-AF65-F5344CB8AC3E}">
        <p14:creationId xmlns:p14="http://schemas.microsoft.com/office/powerpoint/2010/main" val="215282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Although, stating PLE occurs where digital and non-digital features are individually combined by learners, Sangeetha’s (2016) orientates discussion of PLE towards the integration and use of digital technologies.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This is representative of the limited scope of PLE in current literature – one that does not include features that are not digital technologies.</a:t>
            </a:r>
          </a:p>
          <a:p>
            <a:r>
              <a:rPr lang="en-AU" dirty="0"/>
              <a:t>Personal learning environments (PLE) have been shown to be a critical part of how students negotiate and manage their own learning. </a:t>
            </a:r>
          </a:p>
          <a:p>
            <a:r>
              <a:rPr lang="en-AU" dirty="0"/>
              <a:t>Understandings of PLEs appear to be constrained by narrow definitions that focus primarily on one kind technological engagement with a range of web tools and associated applications. </a:t>
            </a:r>
          </a:p>
          <a:p>
            <a:r>
              <a:rPr lang="en-AU" dirty="0"/>
              <a:t>We suggest that there is a gap in the literature around PLEs for students currently enrolled in undergraduate nursing degrees.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3</a:t>
            </a:fld>
            <a:endParaRPr lang="en-AU"/>
          </a:p>
        </p:txBody>
      </p:sp>
    </p:spTree>
    <p:extLst>
      <p:ext uri="{BB962C8B-B14F-4D97-AF65-F5344CB8AC3E}">
        <p14:creationId xmlns:p14="http://schemas.microsoft.com/office/powerpoint/2010/main" val="219859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this project aimed to investigate the ways that nursing students utilized technology, as well as material environments, embodied and emotional states in ways that constituted personally significant learning environments</a:t>
            </a:r>
            <a:r>
              <a:rPr lang="en-AU" b="1" dirty="0"/>
              <a:t>.</a:t>
            </a:r>
            <a:r>
              <a:rPr lang="en-AU" dirty="0"/>
              <a:t> Rather than examining technology as a separate and/or sole entity related to learning environments, we endeavoured to examine the ways that it is woven into the everyday practices and environments of current students of nursing paying particular attention to subjective or cultural differences.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4</a:t>
            </a:fld>
            <a:endParaRPr lang="en-AU"/>
          </a:p>
        </p:txBody>
      </p:sp>
    </p:spTree>
    <p:extLst>
      <p:ext uri="{BB962C8B-B14F-4D97-AF65-F5344CB8AC3E}">
        <p14:creationId xmlns:p14="http://schemas.microsoft.com/office/powerpoint/2010/main" val="144583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Face to face focus groups were facilitated by investigators</a:t>
            </a:r>
          </a:p>
          <a:p>
            <a:pPr lvl="1"/>
            <a:r>
              <a:rPr lang="en-AU" dirty="0"/>
              <a:t>set schedule of 10 questions</a:t>
            </a:r>
          </a:p>
          <a:p>
            <a:r>
              <a:rPr lang="en-AU" dirty="0"/>
              <a:t>All groups were conducted in English except Hong Kong where the spoken language was Cantonese</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Eight groups totalling 46 students took part in focus groups. The nominal group activities and the open ended nature of the questions meant that students were free to define PLEs according to their experiences. Some had not heard of the term PLE, others had encountered the term before but included several components that went well beyond current technological definitions</a:t>
            </a:r>
          </a:p>
        </p:txBody>
      </p:sp>
      <p:sp>
        <p:nvSpPr>
          <p:cNvPr id="4" name="Slide Number Placeholder 3"/>
          <p:cNvSpPr>
            <a:spLocks noGrp="1"/>
          </p:cNvSpPr>
          <p:nvPr>
            <p:ph type="sldNum" sz="quarter" idx="10"/>
          </p:nvPr>
        </p:nvSpPr>
        <p:spPr/>
        <p:txBody>
          <a:bodyPr/>
          <a:lstStyle/>
          <a:p>
            <a:fld id="{9D333BBA-E61D-41E6-9572-B86261579805}" type="slidenum">
              <a:rPr lang="en-AU" smtClean="0"/>
              <a:t>6</a:t>
            </a:fld>
            <a:endParaRPr lang="en-AU"/>
          </a:p>
        </p:txBody>
      </p:sp>
    </p:spTree>
    <p:extLst>
      <p:ext uri="{BB962C8B-B14F-4D97-AF65-F5344CB8AC3E}">
        <p14:creationId xmlns:p14="http://schemas.microsoft.com/office/powerpoint/2010/main" val="202822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Analysis was conducted with conventional content analysis through coding (Hsieh &amp; Shannon, 2005).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This initial analysis was at the broadest level of abstraction in order to identify main emerging categories. </a:t>
            </a:r>
          </a:p>
          <a:p>
            <a:r>
              <a:rPr lang="en-AU" dirty="0"/>
              <a:t> To ensure rigour, investigators, via a series of meetings through voice over IP (VoIP) technologies, met to discuss emergent findings. Any differences in emergent findings and themes from each site analysis were discussed, debated and resolved in these team meetings. </a:t>
            </a:r>
          </a:p>
          <a:p>
            <a:r>
              <a:rPr lang="en-AU" dirty="0"/>
              <a:t>This process concluded when team consensus regarding the final thematic findings were reached.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7</a:t>
            </a:fld>
            <a:endParaRPr lang="en-AU"/>
          </a:p>
        </p:txBody>
      </p:sp>
    </p:spTree>
    <p:extLst>
      <p:ext uri="{BB962C8B-B14F-4D97-AF65-F5344CB8AC3E}">
        <p14:creationId xmlns:p14="http://schemas.microsoft.com/office/powerpoint/2010/main" val="422435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Nominal group techniques (Chapple &amp; Murphy 1996) facilitated participants to consider both experiences and components of their PLE </a:t>
            </a:r>
          </a:p>
          <a:p>
            <a:endParaRPr lang="en-AU" dirty="0"/>
          </a:p>
          <a:p>
            <a:r>
              <a:rPr lang="en-AU" dirty="0"/>
              <a:t>Participants individually generated and recorded ideas onto sticky notes and then discussed and themed the ideas as a group. </a:t>
            </a:r>
          </a:p>
          <a:p>
            <a:r>
              <a:rPr lang="en-AU" dirty="0"/>
              <a:t>Participants also created visual representations of their PLE in the form of a sketch or conceptual map. </a:t>
            </a:r>
          </a:p>
          <a:p>
            <a:r>
              <a:rPr lang="en-AU" dirty="0"/>
              <a:t>The themed sticky notes and visual representations were photographed and stored for subsequent analysis. </a:t>
            </a:r>
          </a:p>
          <a:p>
            <a:r>
              <a:rPr lang="en-AU" dirty="0"/>
              <a:t>The research team were motivated to employ this approach because of the belief that current definitions of PLEs were constrained by a narrow focus on the technological challenges and befits of online learning systems.</a:t>
            </a:r>
          </a:p>
          <a:p>
            <a:r>
              <a:rPr lang="en-AU" dirty="0"/>
              <a:t>Whilst the focus groups took place in very different geographical locations, there were strong similarities in student understandings of effective PLEs. </a:t>
            </a:r>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8</a:t>
            </a:fld>
            <a:endParaRPr lang="en-AU"/>
          </a:p>
        </p:txBody>
      </p:sp>
    </p:spTree>
    <p:extLst>
      <p:ext uri="{BB962C8B-B14F-4D97-AF65-F5344CB8AC3E}">
        <p14:creationId xmlns:p14="http://schemas.microsoft.com/office/powerpoint/2010/main" val="141813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a:t>
            </a:r>
            <a:r>
              <a:rPr lang="en-AU" baseline="0" dirty="0"/>
              <a:t> also think broadly about technology. </a:t>
            </a:r>
            <a:r>
              <a:rPr lang="en-AU" dirty="0"/>
              <a:t>Hard – physical items such as devices, desktops,</a:t>
            </a:r>
            <a:r>
              <a:rPr lang="en-AU" baseline="0" dirty="0"/>
              <a:t> laptops, notebooks, pens, stationary, desks, headphones, journals </a:t>
            </a:r>
            <a:r>
              <a:rPr lang="en-AU" baseline="0" dirty="0" err="1"/>
              <a:t>dvds</a:t>
            </a:r>
            <a:r>
              <a:rPr lang="en-AU" baseline="0" dirty="0"/>
              <a:t>, flashcards</a:t>
            </a:r>
          </a:p>
          <a:p>
            <a:r>
              <a:rPr lang="en-AU" baseline="0" dirty="0"/>
              <a:t>Virtual technologies included the internet itself, the www, VLEs, software, programmes and apps – students differentiated between the virtual technologies that they preferred to use and those that they were expected to use – </a:t>
            </a:r>
            <a:r>
              <a:rPr lang="en-AU" baseline="0" dirty="0" err="1"/>
              <a:t>inluded</a:t>
            </a:r>
            <a:r>
              <a:rPr lang="en-AU" baseline="0" dirty="0"/>
              <a:t> specific apps and spaces</a:t>
            </a:r>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15</a:t>
            </a:fld>
            <a:endParaRPr lang="en-AU"/>
          </a:p>
        </p:txBody>
      </p:sp>
    </p:spTree>
    <p:extLst>
      <p:ext uri="{BB962C8B-B14F-4D97-AF65-F5344CB8AC3E}">
        <p14:creationId xmlns:p14="http://schemas.microsoft.com/office/powerpoint/2010/main" val="66457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Learning styles and multiple intelligences clearly at play</a:t>
            </a:r>
            <a:r>
              <a:rPr lang="en-AU" baseline="0" dirty="0"/>
              <a:t> as the participants described and discussed their modalities of learning – broad – F2F Lectures, workplace experience, individual and group study modes.</a:t>
            </a:r>
          </a:p>
          <a:p>
            <a:r>
              <a:rPr lang="en-AU" baseline="0" dirty="0"/>
              <a:t>Personal </a:t>
            </a:r>
            <a:r>
              <a:rPr lang="en-AU" baseline="0" dirty="0" err="1"/>
              <a:t>prefernces</a:t>
            </a:r>
            <a:r>
              <a:rPr lang="en-AU" baseline="0" dirty="0"/>
              <a:t> again reflected learning styles with notes taking, listening to audio, practice </a:t>
            </a:r>
            <a:r>
              <a:rPr lang="en-AU" baseline="0" dirty="0" err="1"/>
              <a:t>etc</a:t>
            </a:r>
            <a:endParaRPr lang="en-AU" baseline="0" dirty="0"/>
          </a:p>
          <a:p>
            <a:r>
              <a:rPr lang="en-AU" baseline="0" dirty="0"/>
              <a:t>PLE noted to be </a:t>
            </a:r>
            <a:r>
              <a:rPr lang="en-AU" baseline="0" dirty="0" err="1"/>
              <a:t>particuarily</a:t>
            </a:r>
            <a:r>
              <a:rPr lang="en-AU" baseline="0" dirty="0"/>
              <a:t> effective when it included peer support</a:t>
            </a:r>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16</a:t>
            </a:fld>
            <a:endParaRPr lang="en-AU"/>
          </a:p>
        </p:txBody>
      </p:sp>
    </p:spTree>
    <p:extLst>
      <p:ext uri="{BB962C8B-B14F-4D97-AF65-F5344CB8AC3E}">
        <p14:creationId xmlns:p14="http://schemas.microsoft.com/office/powerpoint/2010/main" val="262927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Interpersonal factors – how and where students communicated and with whom – face to face provides different opportunities to virtual engagement,</a:t>
            </a:r>
            <a:r>
              <a:rPr lang="en-AU" baseline="0" dirty="0"/>
              <a:t> for e.g.</a:t>
            </a:r>
            <a:endParaRPr lang="en-AU" dirty="0"/>
          </a:p>
          <a:p>
            <a:r>
              <a:rPr lang="en-AU" dirty="0"/>
              <a:t>Intrapersonal factors – attitudes, emotional status and preferences ultimately affect the motivation and outlook on learning. Shaped their learning experience. Need to moderate the PLE to get to know themselves and what works for them</a:t>
            </a:r>
          </a:p>
          <a:p>
            <a:r>
              <a:rPr lang="en-AU" dirty="0"/>
              <a:t>External factors – physical built environment, learner’s ambient environment</a:t>
            </a:r>
          </a:p>
          <a:p>
            <a:endParaRPr lang="en-AU" dirty="0"/>
          </a:p>
        </p:txBody>
      </p:sp>
      <p:sp>
        <p:nvSpPr>
          <p:cNvPr id="4" name="Slide Number Placeholder 3"/>
          <p:cNvSpPr>
            <a:spLocks noGrp="1"/>
          </p:cNvSpPr>
          <p:nvPr>
            <p:ph type="sldNum" sz="quarter" idx="10"/>
          </p:nvPr>
        </p:nvSpPr>
        <p:spPr/>
        <p:txBody>
          <a:bodyPr/>
          <a:lstStyle/>
          <a:p>
            <a:fld id="{9D333BBA-E61D-41E6-9572-B86261579805}" type="slidenum">
              <a:rPr lang="en-AU" smtClean="0"/>
              <a:t>17</a:t>
            </a:fld>
            <a:endParaRPr lang="en-AU"/>
          </a:p>
        </p:txBody>
      </p:sp>
    </p:spTree>
    <p:extLst>
      <p:ext uri="{BB962C8B-B14F-4D97-AF65-F5344CB8AC3E}">
        <p14:creationId xmlns:p14="http://schemas.microsoft.com/office/powerpoint/2010/main" val="83236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4018531-C76A-4CE5-ACE9-68DBB312732C}" type="datetimeFigureOut">
              <a:rPr lang="en-AU" smtClean="0"/>
              <a:t>29/02/2024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287531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4018531-C76A-4CE5-ACE9-68DBB312732C}" type="datetimeFigureOut">
              <a:rPr lang="en-AU" smtClean="0"/>
              <a:t>29/02/2024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25837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4018531-C76A-4CE5-ACE9-68DBB312732C}" type="datetimeFigureOut">
              <a:rPr lang="en-AU" smtClean="0"/>
              <a:t>29/02/2024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2673613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4018531-C76A-4CE5-ACE9-68DBB312732C}" type="datetimeFigureOut">
              <a:rPr lang="en-AU" smtClean="0"/>
              <a:t>29/02/2024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151417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18531-C76A-4CE5-ACE9-68DBB312732C}" type="datetimeFigureOut">
              <a:rPr lang="en-AU" smtClean="0"/>
              <a:t>29/02/2024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33879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4018531-C76A-4CE5-ACE9-68DBB312732C}" type="datetimeFigureOut">
              <a:rPr lang="en-AU" smtClean="0"/>
              <a:t>29/02/2024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353016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4018531-C76A-4CE5-ACE9-68DBB312732C}" type="datetimeFigureOut">
              <a:rPr lang="en-AU" smtClean="0"/>
              <a:t>29/02/2024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41511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4018531-C76A-4CE5-ACE9-68DBB312732C}" type="datetimeFigureOut">
              <a:rPr lang="en-AU" smtClean="0"/>
              <a:t>29/02/2024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77592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18531-C76A-4CE5-ACE9-68DBB312732C}" type="datetimeFigureOut">
              <a:rPr lang="en-AU" smtClean="0"/>
              <a:t>29/02/2024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191664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18531-C76A-4CE5-ACE9-68DBB312732C}" type="datetimeFigureOut">
              <a:rPr lang="en-AU" smtClean="0"/>
              <a:t>29/02/2024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171532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18531-C76A-4CE5-ACE9-68DBB312732C}" type="datetimeFigureOut">
              <a:rPr lang="en-AU" smtClean="0"/>
              <a:t>29/02/2024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0400AE-AE9C-4526-9441-A9D791BEB8CA}" type="slidenum">
              <a:rPr lang="en-AU" smtClean="0"/>
              <a:t>‹#›</a:t>
            </a:fld>
            <a:endParaRPr lang="en-AU"/>
          </a:p>
        </p:txBody>
      </p:sp>
    </p:spTree>
    <p:extLst>
      <p:ext uri="{BB962C8B-B14F-4D97-AF65-F5344CB8AC3E}">
        <p14:creationId xmlns:p14="http://schemas.microsoft.com/office/powerpoint/2010/main" val="386437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l="-16000" r="-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18531-C76A-4CE5-ACE9-68DBB312732C}" type="datetimeFigureOut">
              <a:rPr lang="en-AU" smtClean="0"/>
              <a:t>29/02/2024</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400AE-AE9C-4526-9441-A9D791BEB8CA}" type="slidenum">
              <a:rPr lang="en-AU" smtClean="0"/>
              <a:t>‹#›</a:t>
            </a:fld>
            <a:endParaRPr lang="en-AU"/>
          </a:p>
        </p:txBody>
      </p:sp>
    </p:spTree>
    <p:extLst>
      <p:ext uri="{BB962C8B-B14F-4D97-AF65-F5344CB8AC3E}">
        <p14:creationId xmlns:p14="http://schemas.microsoft.com/office/powerpoint/2010/main" val="426403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620688"/>
            <a:ext cx="7772400" cy="1470025"/>
          </a:xfrm>
        </p:spPr>
        <p:txBody>
          <a:bodyPr/>
          <a:lstStyle/>
          <a:p>
            <a:r>
              <a:rPr lang="en-AU" dirty="0"/>
              <a:t>Personally Significant Learning Environments (</a:t>
            </a:r>
            <a:r>
              <a:rPr lang="en-AU" dirty="0" err="1"/>
              <a:t>PLsE</a:t>
            </a:r>
            <a:r>
              <a:rPr lang="en-AU" dirty="0"/>
              <a:t>)</a:t>
            </a:r>
          </a:p>
        </p:txBody>
      </p:sp>
      <p:sp>
        <p:nvSpPr>
          <p:cNvPr id="3" name="Subtitle 2"/>
          <p:cNvSpPr>
            <a:spLocks noGrp="1"/>
          </p:cNvSpPr>
          <p:nvPr>
            <p:ph type="subTitle" idx="1"/>
          </p:nvPr>
        </p:nvSpPr>
        <p:spPr>
          <a:xfrm>
            <a:off x="1547664" y="2564904"/>
            <a:ext cx="6400800" cy="1752600"/>
          </a:xfrm>
        </p:spPr>
        <p:txBody>
          <a:bodyPr>
            <a:normAutofit/>
          </a:bodyPr>
          <a:lstStyle/>
          <a:p>
            <a:r>
              <a:rPr lang="en-AU" sz="2800" dirty="0">
                <a:solidFill>
                  <a:schemeClr val="tx1"/>
                </a:solidFill>
              </a:rPr>
              <a:t>Moira Stephens</a:t>
            </a:r>
            <a:r>
              <a:rPr lang="en-AU" sz="2800" baseline="30000" dirty="0">
                <a:solidFill>
                  <a:schemeClr val="tx1"/>
                </a:solidFill>
              </a:rPr>
              <a:t>1</a:t>
            </a:r>
            <a:r>
              <a:rPr lang="en-AU" sz="2800" dirty="0">
                <a:solidFill>
                  <a:schemeClr val="tx1"/>
                </a:solidFill>
              </a:rPr>
              <a:t>, Chris Patterson</a:t>
            </a:r>
            <a:r>
              <a:rPr lang="en-AU" sz="2800" baseline="30000" dirty="0">
                <a:solidFill>
                  <a:schemeClr val="tx1"/>
                </a:solidFill>
              </a:rPr>
              <a:t>1</a:t>
            </a:r>
            <a:r>
              <a:rPr lang="en-AU" sz="2800" dirty="0">
                <a:solidFill>
                  <a:schemeClr val="tx1"/>
                </a:solidFill>
              </a:rPr>
              <a:t>, Ann Price</a:t>
            </a:r>
            <a:r>
              <a:rPr lang="en-AU" sz="2800" baseline="30000" dirty="0">
                <a:solidFill>
                  <a:schemeClr val="tx1"/>
                </a:solidFill>
              </a:rPr>
              <a:t>2</a:t>
            </a:r>
            <a:r>
              <a:rPr lang="en-AU" sz="2800" dirty="0">
                <a:solidFill>
                  <a:schemeClr val="tx1"/>
                </a:solidFill>
              </a:rPr>
              <a:t>, Vico Chiang</a:t>
            </a:r>
            <a:r>
              <a:rPr lang="en-AU" sz="2800" baseline="30000" dirty="0">
                <a:solidFill>
                  <a:schemeClr val="tx1"/>
                </a:solidFill>
              </a:rPr>
              <a:t>3</a:t>
            </a:r>
            <a:r>
              <a:rPr lang="en-AU" sz="2800" dirty="0">
                <a:solidFill>
                  <a:schemeClr val="tx1"/>
                </a:solidFill>
              </a:rPr>
              <a:t>, Erna Snelgrove-Clarke</a:t>
            </a:r>
            <a:r>
              <a:rPr lang="en-AU" sz="2800" baseline="30000" dirty="0">
                <a:solidFill>
                  <a:schemeClr val="tx1"/>
                </a:solidFill>
              </a:rPr>
              <a:t>4</a:t>
            </a:r>
            <a:r>
              <a:rPr lang="en-AU" sz="2800" dirty="0">
                <a:solidFill>
                  <a:schemeClr val="tx1"/>
                </a:solidFill>
              </a:rPr>
              <a:t>, Fiona Work</a:t>
            </a:r>
            <a:r>
              <a:rPr lang="en-AU" sz="2800" baseline="30000" dirty="0">
                <a:solidFill>
                  <a:schemeClr val="tx1"/>
                </a:solidFill>
              </a:rPr>
              <a:t>5</a:t>
            </a:r>
            <a:endParaRPr lang="en-AU" sz="2800" dirty="0">
              <a:solidFill>
                <a:schemeClr val="tx1"/>
              </a:solidFill>
            </a:endParaRPr>
          </a:p>
        </p:txBody>
      </p:sp>
      <p:sp>
        <p:nvSpPr>
          <p:cNvPr id="4" name="TextBox 3"/>
          <p:cNvSpPr txBox="1"/>
          <p:nvPr/>
        </p:nvSpPr>
        <p:spPr>
          <a:xfrm>
            <a:off x="2339752" y="5157192"/>
            <a:ext cx="7200800" cy="1323439"/>
          </a:xfrm>
          <a:prstGeom prst="rect">
            <a:avLst/>
          </a:prstGeom>
          <a:noFill/>
        </p:spPr>
        <p:txBody>
          <a:bodyPr wrap="square" rtlCol="0">
            <a:spAutoFit/>
          </a:bodyPr>
          <a:lstStyle/>
          <a:p>
            <a:r>
              <a:rPr lang="en-AU" sz="1600" dirty="0"/>
              <a:t>1 University of Wollongong, Australia</a:t>
            </a:r>
          </a:p>
          <a:p>
            <a:r>
              <a:rPr lang="en-AU" sz="1600" dirty="0"/>
              <a:t>2 Christchurch University, England</a:t>
            </a:r>
          </a:p>
          <a:p>
            <a:r>
              <a:rPr lang="en-AU" sz="1600" dirty="0"/>
              <a:t>3 Hong Polytechnic University, Hong Kong</a:t>
            </a:r>
          </a:p>
          <a:p>
            <a:r>
              <a:rPr lang="en-AU" sz="1600" dirty="0"/>
              <a:t>4 Dalhousie University, Canada</a:t>
            </a:r>
          </a:p>
          <a:p>
            <a:r>
              <a:rPr lang="en-AU" sz="1600" dirty="0"/>
              <a:t>5 Robert Gordon University, Scotland</a:t>
            </a:r>
          </a:p>
        </p:txBody>
      </p:sp>
    </p:spTree>
    <p:extLst>
      <p:ext uri="{BB962C8B-B14F-4D97-AF65-F5344CB8AC3E}">
        <p14:creationId xmlns:p14="http://schemas.microsoft.com/office/powerpoint/2010/main" val="360105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3074" name="Picture 2" descr="C:\Users\moiras\Downloads\DSCN01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79258"/>
            <a:ext cx="8784976" cy="658873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79513" y="332656"/>
            <a:ext cx="1584175"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UOW</a:t>
            </a:r>
          </a:p>
        </p:txBody>
      </p:sp>
    </p:spTree>
    <p:extLst>
      <p:ext uri="{BB962C8B-B14F-4D97-AF65-F5344CB8AC3E}">
        <p14:creationId xmlns:p14="http://schemas.microsoft.com/office/powerpoint/2010/main" val="178073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pic>
        <p:nvPicPr>
          <p:cNvPr id="2051" name="Picture 3" descr="C:\Users\moiras\Downloads\group 1 - 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54037" cy="377492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508104" y="1268760"/>
            <a:ext cx="2592288"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CCU</a:t>
            </a:r>
          </a:p>
        </p:txBody>
      </p:sp>
      <p:pic>
        <p:nvPicPr>
          <p:cNvPr id="6" name="Picture 2" descr="C:\Users\moiras\Downloads\Group 4 PLE 3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814466" y="2863186"/>
            <a:ext cx="5329534" cy="398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96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5123" name="Picture 3" descr="C:\Users\moiras\Downloads\Drawing PLE_F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8208912" cy="61566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51520" y="44624"/>
            <a:ext cx="2952328"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HKPU</a:t>
            </a:r>
          </a:p>
        </p:txBody>
      </p:sp>
    </p:spTree>
    <p:extLst>
      <p:ext uri="{BB962C8B-B14F-4D97-AF65-F5344CB8AC3E}">
        <p14:creationId xmlns:p14="http://schemas.microsoft.com/office/powerpoint/2010/main" val="911640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6146" name="Picture 2" descr="C:\Users\moiras\Downloads\image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456488" cy="634236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11560" y="476672"/>
            <a:ext cx="187220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RGU</a:t>
            </a:r>
          </a:p>
        </p:txBody>
      </p:sp>
    </p:spTree>
    <p:extLst>
      <p:ext uri="{BB962C8B-B14F-4D97-AF65-F5344CB8AC3E}">
        <p14:creationId xmlns:p14="http://schemas.microsoft.com/office/powerpoint/2010/main" val="107770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Key Themes</a:t>
            </a:r>
          </a:p>
        </p:txBody>
      </p:sp>
      <p:sp>
        <p:nvSpPr>
          <p:cNvPr id="3" name="Content Placeholder 2"/>
          <p:cNvSpPr>
            <a:spLocks noGrp="1"/>
          </p:cNvSpPr>
          <p:nvPr>
            <p:ph idx="1"/>
          </p:nvPr>
        </p:nvSpPr>
        <p:spPr/>
        <p:txBody>
          <a:bodyPr/>
          <a:lstStyle/>
          <a:p>
            <a:r>
              <a:rPr lang="en-AU" dirty="0"/>
              <a:t>Technologies</a:t>
            </a:r>
          </a:p>
          <a:p>
            <a:r>
              <a:rPr lang="en-AU" dirty="0"/>
              <a:t>Learning Modalities</a:t>
            </a:r>
          </a:p>
          <a:p>
            <a:r>
              <a:rPr lang="en-AU" dirty="0"/>
              <a:t>Influencing Factors</a:t>
            </a:r>
          </a:p>
        </p:txBody>
      </p:sp>
    </p:spTree>
    <p:extLst>
      <p:ext uri="{BB962C8B-B14F-4D97-AF65-F5344CB8AC3E}">
        <p14:creationId xmlns:p14="http://schemas.microsoft.com/office/powerpoint/2010/main" val="597383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Technologies</a:t>
            </a:r>
          </a:p>
        </p:txBody>
      </p:sp>
      <p:sp>
        <p:nvSpPr>
          <p:cNvPr id="3" name="Content Placeholder 2"/>
          <p:cNvSpPr>
            <a:spLocks noGrp="1"/>
          </p:cNvSpPr>
          <p:nvPr>
            <p:ph idx="1"/>
          </p:nvPr>
        </p:nvSpPr>
        <p:spPr/>
        <p:txBody>
          <a:bodyPr/>
          <a:lstStyle/>
          <a:p>
            <a:r>
              <a:rPr lang="en-AU" dirty="0"/>
              <a:t>Hard</a:t>
            </a:r>
          </a:p>
          <a:p>
            <a:pPr lvl="1"/>
            <a:endParaRPr lang="en-AU" dirty="0"/>
          </a:p>
          <a:p>
            <a:r>
              <a:rPr lang="en-AU" dirty="0"/>
              <a:t>Virtual</a:t>
            </a:r>
          </a:p>
          <a:p>
            <a:endParaRPr lang="en-AU" dirty="0"/>
          </a:p>
          <a:p>
            <a:endParaRPr lang="en-AU" dirty="0"/>
          </a:p>
        </p:txBody>
      </p:sp>
    </p:spTree>
    <p:extLst>
      <p:ext uri="{BB962C8B-B14F-4D97-AF65-F5344CB8AC3E}">
        <p14:creationId xmlns:p14="http://schemas.microsoft.com/office/powerpoint/2010/main" val="67137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Learning Modalities</a:t>
            </a:r>
          </a:p>
        </p:txBody>
      </p:sp>
      <p:sp>
        <p:nvSpPr>
          <p:cNvPr id="3" name="Content Placeholder 2"/>
          <p:cNvSpPr>
            <a:spLocks noGrp="1"/>
          </p:cNvSpPr>
          <p:nvPr>
            <p:ph idx="1"/>
          </p:nvPr>
        </p:nvSpPr>
        <p:spPr/>
        <p:txBody>
          <a:bodyPr>
            <a:normAutofit/>
          </a:bodyPr>
          <a:lstStyle/>
          <a:p>
            <a:r>
              <a:rPr lang="en-AU" dirty="0"/>
              <a:t>“</a:t>
            </a:r>
            <a:r>
              <a:rPr lang="en-AU" i="1" dirty="0"/>
              <a:t> when we are in practice we do work with our mentors and other staff members so we try to ask everything</a:t>
            </a:r>
            <a:r>
              <a:rPr lang="en-AU" dirty="0"/>
              <a:t>”. </a:t>
            </a:r>
          </a:p>
          <a:p>
            <a:r>
              <a:rPr lang="en-AU" dirty="0"/>
              <a:t>Participants identified that they experienced a range of teaching methodologies in nursing studies and described these modes of delivery as a component of their PLE</a:t>
            </a:r>
          </a:p>
        </p:txBody>
      </p:sp>
    </p:spTree>
    <p:extLst>
      <p:ext uri="{BB962C8B-B14F-4D97-AF65-F5344CB8AC3E}">
        <p14:creationId xmlns:p14="http://schemas.microsoft.com/office/powerpoint/2010/main" val="3547098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Influencing Factors</a:t>
            </a:r>
          </a:p>
        </p:txBody>
      </p:sp>
      <p:sp>
        <p:nvSpPr>
          <p:cNvPr id="3" name="Content Placeholder 2"/>
          <p:cNvSpPr>
            <a:spLocks noGrp="1"/>
          </p:cNvSpPr>
          <p:nvPr>
            <p:ph idx="1"/>
          </p:nvPr>
        </p:nvSpPr>
        <p:spPr/>
        <p:txBody>
          <a:bodyPr>
            <a:normAutofit fontScale="85000" lnSpcReduction="20000"/>
          </a:bodyPr>
          <a:lstStyle/>
          <a:p>
            <a:r>
              <a:rPr lang="en-AU" dirty="0"/>
              <a:t>Interpersonal factors</a:t>
            </a:r>
          </a:p>
          <a:p>
            <a:pPr lvl="1"/>
            <a:r>
              <a:rPr lang="en-AU" i="1" dirty="0"/>
              <a:t>“Sharing .. Stimulation .. You think about creativity .. So learning  is just not from books … with someone else you communicate and … learn …”</a:t>
            </a:r>
          </a:p>
          <a:p>
            <a:pPr lvl="1"/>
            <a:endParaRPr lang="en-AU" dirty="0"/>
          </a:p>
          <a:p>
            <a:r>
              <a:rPr lang="en-AU" dirty="0"/>
              <a:t>Intrapersonal factors</a:t>
            </a:r>
          </a:p>
          <a:p>
            <a:pPr lvl="1"/>
            <a:r>
              <a:rPr lang="en-AU" i="1" dirty="0"/>
              <a:t>“It’s about personal habits. Listening to music …. Preferences … about how things work together {for the individual]”</a:t>
            </a:r>
          </a:p>
          <a:p>
            <a:r>
              <a:rPr lang="en-AU" dirty="0"/>
              <a:t>External factors</a:t>
            </a:r>
          </a:p>
          <a:p>
            <a:pPr lvl="1"/>
            <a:r>
              <a:rPr lang="en-AU" dirty="0"/>
              <a:t>“</a:t>
            </a:r>
            <a:r>
              <a:rPr lang="en-AU" i="1" dirty="0"/>
              <a:t>how an area needs to be’ for the purposes of learning</a:t>
            </a:r>
            <a:r>
              <a:rPr lang="en-AU" dirty="0"/>
              <a:t>” (UOW 1)</a:t>
            </a:r>
          </a:p>
        </p:txBody>
      </p:sp>
    </p:spTree>
    <p:extLst>
      <p:ext uri="{BB962C8B-B14F-4D97-AF65-F5344CB8AC3E}">
        <p14:creationId xmlns:p14="http://schemas.microsoft.com/office/powerpoint/2010/main" val="266558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24813"/>
          </a:xfrm>
        </p:spPr>
        <p:txBody>
          <a:bodyPr>
            <a:normAutofit fontScale="90000"/>
          </a:bodyPr>
          <a:lstStyle/>
          <a:p>
            <a:r>
              <a:rPr lang="en-AU" sz="3200" b="1" dirty="0"/>
              <a:t>Personally Significant Learning Environment </a:t>
            </a:r>
            <a:br>
              <a:rPr lang="en-AU" dirty="0"/>
            </a:br>
            <a:endParaRPr lang="en-US" dirty="0"/>
          </a:p>
        </p:txBody>
      </p:sp>
      <p:sp>
        <p:nvSpPr>
          <p:cNvPr id="5" name="Oval 4"/>
          <p:cNvSpPr/>
          <p:nvPr/>
        </p:nvSpPr>
        <p:spPr>
          <a:xfrm>
            <a:off x="1117094" y="1223772"/>
            <a:ext cx="1857902" cy="1215608"/>
          </a:xfrm>
          <a:prstGeom prst="ellipse">
            <a:avLst/>
          </a:prstGeom>
          <a:solidFill>
            <a:schemeClr val="accent6"/>
          </a:solidFill>
          <a:ln w="76200">
            <a:solidFill>
              <a:srgbClr val="FF0000"/>
            </a:solidFill>
            <a:prstDash val="lg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solidFill>
                  <a:schemeClr val="tx1"/>
                </a:solidFill>
              </a:rPr>
              <a:t>Technologies</a:t>
            </a:r>
          </a:p>
        </p:txBody>
      </p:sp>
      <p:sp>
        <p:nvSpPr>
          <p:cNvPr id="6" name="Oval 5"/>
          <p:cNvSpPr/>
          <p:nvPr/>
        </p:nvSpPr>
        <p:spPr>
          <a:xfrm>
            <a:off x="7160972" y="1878831"/>
            <a:ext cx="1871751" cy="827585"/>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solidFill>
                  <a:schemeClr val="tx1"/>
                </a:solidFill>
              </a:rPr>
              <a:t>Intra-personal</a:t>
            </a:r>
          </a:p>
        </p:txBody>
      </p:sp>
      <p:sp>
        <p:nvSpPr>
          <p:cNvPr id="8" name="Oval 7"/>
          <p:cNvSpPr/>
          <p:nvPr/>
        </p:nvSpPr>
        <p:spPr>
          <a:xfrm>
            <a:off x="4774106" y="1434507"/>
            <a:ext cx="1656605" cy="1315551"/>
          </a:xfrm>
          <a:prstGeom prst="ellipse">
            <a:avLst/>
          </a:prstGeom>
          <a:gradFill flip="none" rotWithShape="1">
            <a:gsLst>
              <a:gs pos="45000">
                <a:schemeClr val="accent3"/>
              </a:gs>
              <a:gs pos="100000">
                <a:srgbClr val="FFFFFF"/>
              </a:gs>
              <a:gs pos="51000">
                <a:schemeClr val="tx2">
                  <a:lumMod val="40000"/>
                  <a:lumOff val="60000"/>
                </a:schemeClr>
              </a:gs>
            </a:gsLst>
            <a:lin ang="0" scaled="1"/>
            <a:tileRect/>
          </a:gradFill>
          <a:ln w="76200">
            <a:solidFill>
              <a:srgbClr val="FF0000"/>
            </a:solidFill>
            <a:prstDash val="lgDash"/>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a:solidFill>
                  <a:schemeClr val="tx1"/>
                </a:solidFill>
              </a:rPr>
              <a:t>Influencing Factors</a:t>
            </a:r>
          </a:p>
        </p:txBody>
      </p:sp>
      <p:sp>
        <p:nvSpPr>
          <p:cNvPr id="9" name="Oval 8"/>
          <p:cNvSpPr/>
          <p:nvPr/>
        </p:nvSpPr>
        <p:spPr>
          <a:xfrm>
            <a:off x="2477885" y="5151161"/>
            <a:ext cx="2538057" cy="1409160"/>
          </a:xfrm>
          <a:prstGeom prst="ellipse">
            <a:avLst/>
          </a:prstGeom>
          <a:ln w="76200">
            <a:solidFill>
              <a:srgbClr val="FF0000"/>
            </a:solidFill>
            <a:prstDash val="lgDash"/>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Learning Modalities</a:t>
            </a:r>
          </a:p>
        </p:txBody>
      </p:sp>
      <p:sp>
        <p:nvSpPr>
          <p:cNvPr id="10" name="8-Point Star 9"/>
          <p:cNvSpPr/>
          <p:nvPr/>
        </p:nvSpPr>
        <p:spPr>
          <a:xfrm>
            <a:off x="2739819" y="2410441"/>
            <a:ext cx="2034287" cy="2021047"/>
          </a:xfrm>
          <a:prstGeom prst="star8">
            <a:avLst/>
          </a:prstGeom>
          <a:gradFill flip="none" rotWithShape="1">
            <a:gsLst>
              <a:gs pos="12000">
                <a:schemeClr val="accent6"/>
              </a:gs>
              <a:gs pos="66000">
                <a:srgbClr val="FFFFFF"/>
              </a:gs>
              <a:gs pos="36000">
                <a:schemeClr val="accent4"/>
              </a:gs>
              <a:gs pos="52000">
                <a:schemeClr val="accent5">
                  <a:lumMod val="40000"/>
                  <a:lumOff val="60000"/>
                </a:schemeClr>
              </a:gs>
              <a:gs pos="88000">
                <a:schemeClr val="accent3"/>
              </a:gs>
            </a:gsLst>
            <a:path path="circle">
              <a:fillToRect l="100000" t="100000"/>
            </a:path>
            <a:tileRect r="-100000" b="-100000"/>
          </a:gra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Student’s</a:t>
            </a:r>
          </a:p>
          <a:p>
            <a:pPr algn="ctr"/>
            <a:r>
              <a:rPr lang="en-US" dirty="0">
                <a:solidFill>
                  <a:schemeClr val="tx1"/>
                </a:solidFill>
              </a:rPr>
              <a:t>Effective Learning Experience</a:t>
            </a:r>
          </a:p>
          <a:p>
            <a:pPr algn="ctr"/>
            <a:endParaRPr lang="en-US" dirty="0">
              <a:solidFill>
                <a:schemeClr val="tx1"/>
              </a:solidFill>
            </a:endParaRPr>
          </a:p>
        </p:txBody>
      </p:sp>
      <p:sp>
        <p:nvSpPr>
          <p:cNvPr id="11" name="Oval 10"/>
          <p:cNvSpPr/>
          <p:nvPr/>
        </p:nvSpPr>
        <p:spPr>
          <a:xfrm>
            <a:off x="6947638" y="3039628"/>
            <a:ext cx="1408521" cy="6926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solidFill>
                  <a:schemeClr val="tx1"/>
                </a:solidFill>
              </a:rPr>
              <a:t>Inter-personal</a:t>
            </a:r>
          </a:p>
        </p:txBody>
      </p:sp>
      <p:sp>
        <p:nvSpPr>
          <p:cNvPr id="12" name="Oval 11"/>
          <p:cNvSpPr/>
          <p:nvPr/>
        </p:nvSpPr>
        <p:spPr>
          <a:xfrm>
            <a:off x="103502" y="2556049"/>
            <a:ext cx="1411066" cy="975934"/>
          </a:xfrm>
          <a:prstGeom prst="ellipse">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solidFill>
              </a:rPr>
              <a:t>Virtual</a:t>
            </a:r>
          </a:p>
        </p:txBody>
      </p:sp>
      <p:sp>
        <p:nvSpPr>
          <p:cNvPr id="13" name="Oval 12"/>
          <p:cNvSpPr/>
          <p:nvPr/>
        </p:nvSpPr>
        <p:spPr>
          <a:xfrm>
            <a:off x="103501" y="578260"/>
            <a:ext cx="1254437" cy="975934"/>
          </a:xfrm>
          <a:prstGeom prst="ellipse">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chemeClr val="tx1"/>
                </a:solidFill>
              </a:rPr>
              <a:t>Hard</a:t>
            </a:r>
          </a:p>
        </p:txBody>
      </p:sp>
      <p:sp>
        <p:nvSpPr>
          <p:cNvPr id="14" name="Oval 13"/>
          <p:cNvSpPr/>
          <p:nvPr/>
        </p:nvSpPr>
        <p:spPr>
          <a:xfrm>
            <a:off x="5416293" y="4175227"/>
            <a:ext cx="1411066" cy="975934"/>
          </a:xfrm>
          <a:prstGeom prst="ellipse">
            <a:avLst/>
          </a:prstGeom>
          <a:solidFill>
            <a:schemeClr val="accent5">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External</a:t>
            </a:r>
          </a:p>
          <a:p>
            <a:pPr algn="ctr"/>
            <a:endParaRPr lang="en-US" dirty="0">
              <a:solidFill>
                <a:schemeClr val="tx1"/>
              </a:solidFill>
            </a:endParaRPr>
          </a:p>
        </p:txBody>
      </p:sp>
      <p:sp>
        <p:nvSpPr>
          <p:cNvPr id="15" name="Oval 14"/>
          <p:cNvSpPr/>
          <p:nvPr/>
        </p:nvSpPr>
        <p:spPr>
          <a:xfrm>
            <a:off x="6031622" y="611430"/>
            <a:ext cx="1810155" cy="9759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solidFill>
                  <a:schemeClr val="tx1"/>
                </a:solidFill>
              </a:rPr>
              <a:t>Attitude/mood/motivation</a:t>
            </a:r>
          </a:p>
        </p:txBody>
      </p:sp>
      <p:sp>
        <p:nvSpPr>
          <p:cNvPr id="16" name="Oval 15"/>
          <p:cNvSpPr/>
          <p:nvPr/>
        </p:nvSpPr>
        <p:spPr>
          <a:xfrm>
            <a:off x="7841777" y="458573"/>
            <a:ext cx="1411066" cy="9759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solidFill>
              </a:rPr>
              <a:t>Learning Style</a:t>
            </a:r>
          </a:p>
          <a:p>
            <a:pPr algn="ctr"/>
            <a:endParaRPr lang="en-US" dirty="0">
              <a:solidFill>
                <a:schemeClr val="tx1"/>
              </a:solidFill>
            </a:endParaRPr>
          </a:p>
        </p:txBody>
      </p:sp>
      <p:cxnSp>
        <p:nvCxnSpPr>
          <p:cNvPr id="18" name="Straight Arrow Connector 17"/>
          <p:cNvCxnSpPr/>
          <p:nvPr/>
        </p:nvCxnSpPr>
        <p:spPr>
          <a:xfrm>
            <a:off x="1357938" y="1127668"/>
            <a:ext cx="339407" cy="189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7"/>
          </p:cNvCxnSpPr>
          <p:nvPr/>
        </p:nvCxnSpPr>
        <p:spPr>
          <a:xfrm flipV="1">
            <a:off x="1307922" y="2410441"/>
            <a:ext cx="212645" cy="288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0" idx="5"/>
          </p:cNvCxnSpPr>
          <p:nvPr/>
        </p:nvCxnSpPr>
        <p:spPr>
          <a:xfrm>
            <a:off x="2647440" y="2337242"/>
            <a:ext cx="390293" cy="369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0" idx="7"/>
          </p:cNvCxnSpPr>
          <p:nvPr/>
        </p:nvCxnSpPr>
        <p:spPr>
          <a:xfrm flipH="1">
            <a:off x="4476192" y="2337242"/>
            <a:ext cx="437647" cy="369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4"/>
          </p:cNvCxnSpPr>
          <p:nvPr/>
        </p:nvCxnSpPr>
        <p:spPr>
          <a:xfrm flipH="1">
            <a:off x="8188476" y="1434507"/>
            <a:ext cx="358834" cy="4879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0"/>
            <a:endCxn id="10" idx="2"/>
          </p:cNvCxnSpPr>
          <p:nvPr/>
        </p:nvCxnSpPr>
        <p:spPr>
          <a:xfrm flipV="1">
            <a:off x="3746914" y="4431488"/>
            <a:ext cx="10049" cy="71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6" idx="1"/>
          </p:cNvCxnSpPr>
          <p:nvPr/>
        </p:nvCxnSpPr>
        <p:spPr>
          <a:xfrm>
            <a:off x="7278649" y="1554194"/>
            <a:ext cx="156435" cy="445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1" idx="1"/>
            <a:endCxn id="8" idx="5"/>
          </p:cNvCxnSpPr>
          <p:nvPr/>
        </p:nvCxnSpPr>
        <p:spPr>
          <a:xfrm flipH="1" flipV="1">
            <a:off x="6188107" y="2557400"/>
            <a:ext cx="965804" cy="583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5665277" y="2750059"/>
            <a:ext cx="366345" cy="14045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7278649" y="5007933"/>
            <a:ext cx="1865351" cy="874688"/>
          </a:xfrm>
          <a:prstGeom prst="ellipse">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a:p>
            <a:pPr algn="ctr"/>
            <a:r>
              <a:rPr lang="en-US" sz="1400" dirty="0"/>
              <a:t>Ambient environment</a:t>
            </a:r>
          </a:p>
        </p:txBody>
      </p:sp>
      <p:sp>
        <p:nvSpPr>
          <p:cNvPr id="47" name="Oval 46"/>
          <p:cNvSpPr/>
          <p:nvPr/>
        </p:nvSpPr>
        <p:spPr>
          <a:xfrm>
            <a:off x="5173219" y="5806779"/>
            <a:ext cx="1774420" cy="626862"/>
          </a:xfrm>
          <a:prstGeom prst="ellipse">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Built environment</a:t>
            </a:r>
          </a:p>
        </p:txBody>
      </p:sp>
      <p:cxnSp>
        <p:nvCxnSpPr>
          <p:cNvPr id="48" name="Straight Arrow Connector 47"/>
          <p:cNvCxnSpPr/>
          <p:nvPr/>
        </p:nvCxnSpPr>
        <p:spPr>
          <a:xfrm flipV="1">
            <a:off x="6031622" y="5162303"/>
            <a:ext cx="1" cy="644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6706854" y="4937397"/>
            <a:ext cx="571795" cy="507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90822" y="2418331"/>
            <a:ext cx="448997" cy="302694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9" idx="7"/>
          </p:cNvCxnSpPr>
          <p:nvPr/>
        </p:nvCxnSpPr>
        <p:spPr>
          <a:xfrm flipH="1">
            <a:off x="4644252" y="2651616"/>
            <a:ext cx="528966" cy="270591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8" idx="1"/>
          </p:cNvCxnSpPr>
          <p:nvPr/>
        </p:nvCxnSpPr>
        <p:spPr>
          <a:xfrm>
            <a:off x="2974996" y="1627165"/>
            <a:ext cx="204171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7"/>
          </p:cNvCxnSpPr>
          <p:nvPr/>
        </p:nvCxnSpPr>
        <p:spPr>
          <a:xfrm flipV="1">
            <a:off x="6620713" y="3630853"/>
            <a:ext cx="448497" cy="6872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11" idx="0"/>
          </p:cNvCxnSpPr>
          <p:nvPr/>
        </p:nvCxnSpPr>
        <p:spPr>
          <a:xfrm>
            <a:off x="7598176" y="2662844"/>
            <a:ext cx="53723" cy="37678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rot="5400000">
            <a:off x="7535870" y="3746323"/>
            <a:ext cx="2708843" cy="94960"/>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71" name="Curved Connector 70"/>
          <p:cNvCxnSpPr>
            <a:stCxn id="11" idx="6"/>
          </p:cNvCxnSpPr>
          <p:nvPr/>
        </p:nvCxnSpPr>
        <p:spPr>
          <a:xfrm>
            <a:off x="8356159" y="3385960"/>
            <a:ext cx="270996" cy="1762265"/>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75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a:t>
            </a:r>
          </a:p>
        </p:txBody>
      </p:sp>
      <p:sp>
        <p:nvSpPr>
          <p:cNvPr id="3" name="Content Placeholder 2"/>
          <p:cNvSpPr>
            <a:spLocks noGrp="1"/>
          </p:cNvSpPr>
          <p:nvPr>
            <p:ph idx="1"/>
          </p:nvPr>
        </p:nvSpPr>
        <p:spPr/>
        <p:txBody>
          <a:bodyPr/>
          <a:lstStyle/>
          <a:p>
            <a:r>
              <a:rPr lang="en-US" i="1" dirty="0"/>
              <a:t>“Technology is about socially collaborative conversations, about the co-creation of meaning in communities, about supporting engagement and development in these communities and about collaborating to achieve more than we ever can alone”</a:t>
            </a:r>
          </a:p>
          <a:p>
            <a:pPr marL="0" indent="0">
              <a:buNone/>
            </a:pPr>
            <a:r>
              <a:rPr lang="en-US" i="1" dirty="0" err="1"/>
              <a:t>Stodd</a:t>
            </a:r>
            <a:r>
              <a:rPr lang="en-US" i="1" dirty="0"/>
              <a:t> 2016</a:t>
            </a:r>
          </a:p>
        </p:txBody>
      </p:sp>
    </p:spTree>
    <p:extLst>
      <p:ext uri="{BB962C8B-B14F-4D97-AF65-F5344CB8AC3E}">
        <p14:creationId xmlns:p14="http://schemas.microsoft.com/office/powerpoint/2010/main" val="349690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Outline</a:t>
            </a:r>
          </a:p>
        </p:txBody>
      </p:sp>
      <p:sp>
        <p:nvSpPr>
          <p:cNvPr id="3" name="Content Placeholder 2"/>
          <p:cNvSpPr>
            <a:spLocks noGrp="1"/>
          </p:cNvSpPr>
          <p:nvPr>
            <p:ph idx="1"/>
          </p:nvPr>
        </p:nvSpPr>
        <p:spPr/>
        <p:txBody>
          <a:bodyPr/>
          <a:lstStyle/>
          <a:p>
            <a:r>
              <a:rPr lang="en-AU" dirty="0"/>
              <a:t>An idea from personal experience</a:t>
            </a:r>
          </a:p>
          <a:p>
            <a:r>
              <a:rPr lang="en-AU" dirty="0"/>
              <a:t>Technology as “resources that are converted into commodities”  Economics model Technology as extensions of self</a:t>
            </a:r>
          </a:p>
          <a:p>
            <a:r>
              <a:rPr lang="en-AU" dirty="0"/>
              <a:t>Focus groups in 4 countries</a:t>
            </a:r>
          </a:p>
          <a:p>
            <a:r>
              <a:rPr lang="en-AU" dirty="0"/>
              <a:t>Early data reported last year</a:t>
            </a:r>
          </a:p>
          <a:p>
            <a:endParaRPr lang="en-AU" dirty="0"/>
          </a:p>
        </p:txBody>
      </p:sp>
    </p:spTree>
    <p:extLst>
      <p:ext uri="{BB962C8B-B14F-4D97-AF65-F5344CB8AC3E}">
        <p14:creationId xmlns:p14="http://schemas.microsoft.com/office/powerpoint/2010/main" val="22713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446"/>
            <a:ext cx="9144000" cy="6854653"/>
          </a:xfrm>
          <a:prstGeom prst="rect">
            <a:avLst/>
          </a:prstGeom>
        </p:spPr>
      </p:pic>
      <p:sp>
        <p:nvSpPr>
          <p:cNvPr id="2" name="Rectangle 1"/>
          <p:cNvSpPr/>
          <p:nvPr/>
        </p:nvSpPr>
        <p:spPr>
          <a:xfrm>
            <a:off x="2286000" y="6204976"/>
            <a:ext cx="4572000" cy="646331"/>
          </a:xfrm>
          <a:prstGeom prst="rect">
            <a:avLst/>
          </a:prstGeom>
        </p:spPr>
        <p:txBody>
          <a:bodyPr>
            <a:spAutoFit/>
          </a:bodyPr>
          <a:lstStyle/>
          <a:p>
            <a:r>
              <a:rPr lang="en-US" dirty="0"/>
              <a:t>https://</a:t>
            </a:r>
            <a:r>
              <a:rPr lang="en-US" dirty="0" err="1"/>
              <a:t>julianstodd.files.wordpress.com</a:t>
            </a:r>
            <a:r>
              <a:rPr lang="en-US" dirty="0"/>
              <a:t>/2016/04/sl-3.jpg?w=640&amp;h=480</a:t>
            </a:r>
          </a:p>
        </p:txBody>
      </p:sp>
      <p:sp>
        <p:nvSpPr>
          <p:cNvPr id="5" name="Down Arrow 4"/>
          <p:cNvSpPr/>
          <p:nvPr/>
        </p:nvSpPr>
        <p:spPr>
          <a:xfrm>
            <a:off x="4355976" y="64601"/>
            <a:ext cx="1728192" cy="2028740"/>
          </a:xfrm>
          <a:prstGeom prst="downArrow">
            <a:avLst>
              <a:gd name="adj1" fmla="val 50000"/>
              <a:gd name="adj2" fmla="val 490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r>
              <a:rPr lang="en-US" sz="2400" dirty="0"/>
              <a:t>VLE</a:t>
            </a:r>
          </a:p>
        </p:txBody>
      </p:sp>
      <p:sp>
        <p:nvSpPr>
          <p:cNvPr id="7" name="Up Arrow 6"/>
          <p:cNvSpPr/>
          <p:nvPr/>
        </p:nvSpPr>
        <p:spPr>
          <a:xfrm>
            <a:off x="7380312" y="2348880"/>
            <a:ext cx="1296144" cy="15841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PLSE</a:t>
            </a:r>
          </a:p>
        </p:txBody>
      </p:sp>
    </p:spTree>
    <p:extLst>
      <p:ext uri="{BB962C8B-B14F-4D97-AF65-F5344CB8AC3E}">
        <p14:creationId xmlns:p14="http://schemas.microsoft.com/office/powerpoint/2010/main" val="62344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Conclusion</a:t>
            </a:r>
          </a:p>
        </p:txBody>
      </p:sp>
      <p:sp>
        <p:nvSpPr>
          <p:cNvPr id="3" name="Content Placeholder 2"/>
          <p:cNvSpPr>
            <a:spLocks noGrp="1"/>
          </p:cNvSpPr>
          <p:nvPr>
            <p:ph idx="1"/>
          </p:nvPr>
        </p:nvSpPr>
        <p:spPr/>
        <p:txBody>
          <a:bodyPr>
            <a:normAutofit fontScale="85000" lnSpcReduction="10000"/>
          </a:bodyPr>
          <a:lstStyle/>
          <a:p>
            <a:r>
              <a:rPr lang="en-AU" dirty="0"/>
              <a:t>There are few studies that investigate PLEs at the subjective level. </a:t>
            </a:r>
          </a:p>
          <a:p>
            <a:r>
              <a:rPr lang="en-AU" dirty="0"/>
              <a:t>We propose a broader understanding of PLEs that acknowledges individual personal and cultural contexts which we call the personally significant learning environment (PSLE). There is a need for greater investigation of how students understand and systematize their PSLE.</a:t>
            </a:r>
          </a:p>
          <a:p>
            <a:r>
              <a:rPr lang="en-AU" dirty="0"/>
              <a:t>The personal learning ecology - a pedagogical understanding of the relations between individual and their environment for learning – informs the PLSE</a:t>
            </a:r>
          </a:p>
          <a:p>
            <a:endParaRPr lang="en-AU" dirty="0"/>
          </a:p>
        </p:txBody>
      </p:sp>
    </p:spTree>
    <p:extLst>
      <p:ext uri="{BB962C8B-B14F-4D97-AF65-F5344CB8AC3E}">
        <p14:creationId xmlns:p14="http://schemas.microsoft.com/office/powerpoint/2010/main" val="301621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872" y="231991"/>
            <a:ext cx="6259551" cy="634082"/>
          </a:xfrm>
        </p:spPr>
        <p:txBody>
          <a:bodyPr>
            <a:normAutofit fontScale="90000"/>
          </a:bodyPr>
          <a:lstStyle/>
          <a:p>
            <a:r>
              <a:rPr lang="en-AU" dirty="0"/>
              <a:t>Personal Learning Environment</a:t>
            </a:r>
          </a:p>
        </p:txBody>
      </p:sp>
      <p:sp>
        <p:nvSpPr>
          <p:cNvPr id="3" name="Content Placeholder 2"/>
          <p:cNvSpPr>
            <a:spLocks noGrp="1"/>
          </p:cNvSpPr>
          <p:nvPr>
            <p:ph idx="1"/>
          </p:nvPr>
        </p:nvSpPr>
        <p:spPr>
          <a:xfrm>
            <a:off x="457200" y="1052736"/>
            <a:ext cx="8229600" cy="4608511"/>
          </a:xfrm>
        </p:spPr>
        <p:txBody>
          <a:bodyPr>
            <a:normAutofit/>
          </a:bodyPr>
          <a:lstStyle/>
          <a:p>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8" y="1075720"/>
            <a:ext cx="9263782" cy="47518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336" y="4077072"/>
            <a:ext cx="4993119" cy="2780928"/>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6" y="45327"/>
            <a:ext cx="3772416" cy="2870318"/>
          </a:xfrm>
          <a:prstGeom prst="rect">
            <a:avLst/>
          </a:prstGeom>
        </p:spPr>
      </p:pic>
    </p:spTree>
    <p:extLst>
      <p:ext uri="{BB962C8B-B14F-4D97-AF65-F5344CB8AC3E}">
        <p14:creationId xmlns:p14="http://schemas.microsoft.com/office/powerpoint/2010/main" val="228381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Aim</a:t>
            </a:r>
          </a:p>
        </p:txBody>
      </p:sp>
      <p:sp>
        <p:nvSpPr>
          <p:cNvPr id="4" name="Content Placeholder 3"/>
          <p:cNvSpPr>
            <a:spLocks noGrp="1"/>
          </p:cNvSpPr>
          <p:nvPr>
            <p:ph idx="1"/>
          </p:nvPr>
        </p:nvSpPr>
        <p:spPr/>
        <p:txBody>
          <a:bodyPr/>
          <a:lstStyle/>
          <a:p>
            <a:r>
              <a:rPr lang="en-AU" dirty="0"/>
              <a:t>The aim of this study was to provide in-depth insights into how undergraduate students of nursing manage and experience their learning through a range of formal and informal components that comprise their PLE</a:t>
            </a:r>
          </a:p>
          <a:p>
            <a:r>
              <a:rPr lang="en-AU" dirty="0"/>
              <a:t>To understand what a PLE looks like for these cohorts</a:t>
            </a:r>
          </a:p>
          <a:p>
            <a:endParaRPr lang="en-AU" dirty="0"/>
          </a:p>
        </p:txBody>
      </p:sp>
    </p:spTree>
    <p:extLst>
      <p:ext uri="{BB962C8B-B14F-4D97-AF65-F5344CB8AC3E}">
        <p14:creationId xmlns:p14="http://schemas.microsoft.com/office/powerpoint/2010/main" val="136423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680" y="3140968"/>
            <a:ext cx="10009112" cy="5043188"/>
          </a:xfrm>
          <a:prstGeom prst="rect">
            <a:avLst/>
          </a:prstGeom>
        </p:spPr>
      </p:pic>
      <p:sp>
        <p:nvSpPr>
          <p:cNvPr id="3" name="Content Placeholder 2"/>
          <p:cNvSpPr>
            <a:spLocks noGrp="1"/>
          </p:cNvSpPr>
          <p:nvPr>
            <p:ph idx="1"/>
          </p:nvPr>
        </p:nvSpPr>
        <p:spPr>
          <a:xfrm>
            <a:off x="457200" y="260649"/>
            <a:ext cx="8147248" cy="2952328"/>
          </a:xfrm>
        </p:spPr>
        <p:txBody>
          <a:bodyPr>
            <a:normAutofit fontScale="62500" lnSpcReduction="20000"/>
          </a:bodyPr>
          <a:lstStyle/>
          <a:p>
            <a:r>
              <a:rPr lang="en-AU" dirty="0"/>
              <a:t>This was an international multi-site qualitative study, utilizing focus groups. </a:t>
            </a:r>
          </a:p>
          <a:p>
            <a:r>
              <a:rPr lang="en-AU" dirty="0"/>
              <a:t>It is a sequential exploratory project that comprised two key phases of study </a:t>
            </a:r>
          </a:p>
          <a:p>
            <a:r>
              <a:rPr lang="en-AU" dirty="0"/>
              <a:t>An international multi-site study:</a:t>
            </a:r>
          </a:p>
          <a:p>
            <a:pPr lvl="1"/>
            <a:r>
              <a:rPr lang="en-AU" dirty="0"/>
              <a:t>University of Wollongong, Australia (investigators: CP and MS); </a:t>
            </a:r>
          </a:p>
          <a:p>
            <a:pPr lvl="1"/>
            <a:r>
              <a:rPr lang="en-AU" dirty="0"/>
              <a:t>The Hong Kong Polytechnic University (investigator: VC); </a:t>
            </a:r>
          </a:p>
          <a:p>
            <a:pPr lvl="1"/>
            <a:r>
              <a:rPr lang="en-AU" dirty="0"/>
              <a:t>Canterbury Christ Church University, England (investigator AMP); </a:t>
            </a:r>
          </a:p>
          <a:p>
            <a:pPr lvl="1"/>
            <a:r>
              <a:rPr lang="en-AU" dirty="0"/>
              <a:t>Robert Gordon University, Scotland (investigator: FW); </a:t>
            </a:r>
          </a:p>
          <a:p>
            <a:pPr lvl="1"/>
            <a:r>
              <a:rPr lang="en-AU" dirty="0"/>
              <a:t>and Dalhousie University, Canada (investigator: ESG).  </a:t>
            </a:r>
          </a:p>
          <a:p>
            <a:endParaRPr lang="en-AU" dirty="0"/>
          </a:p>
        </p:txBody>
      </p:sp>
      <p:pic>
        <p:nvPicPr>
          <p:cNvPr id="1026" name="Picture 2" descr="Erna Snelgr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268" y="4077072"/>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ona 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5301208"/>
            <a:ext cx="952500" cy="133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6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Design</a:t>
            </a:r>
          </a:p>
        </p:txBody>
      </p:sp>
      <p:sp>
        <p:nvSpPr>
          <p:cNvPr id="3" name="Content Placeholder 2"/>
          <p:cNvSpPr>
            <a:spLocks noGrp="1"/>
          </p:cNvSpPr>
          <p:nvPr>
            <p:ph idx="1"/>
          </p:nvPr>
        </p:nvSpPr>
        <p:spPr/>
        <p:txBody>
          <a:bodyPr>
            <a:normAutofit lnSpcReduction="10000"/>
          </a:bodyPr>
          <a:lstStyle/>
          <a:p>
            <a:r>
              <a:rPr lang="en-GB" dirty="0"/>
              <a:t>Qualitative Approach</a:t>
            </a:r>
          </a:p>
          <a:p>
            <a:r>
              <a:rPr lang="en-GB" dirty="0"/>
              <a:t>Focus groups</a:t>
            </a:r>
          </a:p>
          <a:p>
            <a:r>
              <a:rPr lang="en-GB" dirty="0"/>
              <a:t>Semi-structured interviews</a:t>
            </a:r>
          </a:p>
          <a:p>
            <a:r>
              <a:rPr lang="en-GB" dirty="0"/>
              <a:t>Taped &amp; transcribed</a:t>
            </a:r>
          </a:p>
          <a:p>
            <a:r>
              <a:rPr lang="en-GB" dirty="0"/>
              <a:t>Nominal group techniques</a:t>
            </a:r>
          </a:p>
          <a:p>
            <a:r>
              <a:rPr lang="en-GB" dirty="0"/>
              <a:t>Students themed technologies, approaches and ways of working </a:t>
            </a:r>
          </a:p>
          <a:p>
            <a:r>
              <a:rPr lang="en-GB" dirty="0"/>
              <a:t>Individual visual representation of PLE</a:t>
            </a:r>
          </a:p>
          <a:p>
            <a:endParaRPr lang="en-AU" dirty="0"/>
          </a:p>
        </p:txBody>
      </p:sp>
    </p:spTree>
    <p:extLst>
      <p:ext uri="{BB962C8B-B14F-4D97-AF65-F5344CB8AC3E}">
        <p14:creationId xmlns:p14="http://schemas.microsoft.com/office/powerpoint/2010/main" val="2120973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AU" dirty="0"/>
              <a:t>Analysis</a:t>
            </a:r>
          </a:p>
        </p:txBody>
      </p:sp>
      <p:sp>
        <p:nvSpPr>
          <p:cNvPr id="3" name="Content Placeholder 2"/>
          <p:cNvSpPr>
            <a:spLocks noGrp="1"/>
          </p:cNvSpPr>
          <p:nvPr>
            <p:ph idx="1"/>
          </p:nvPr>
        </p:nvSpPr>
        <p:spPr>
          <a:xfrm>
            <a:off x="467544" y="908720"/>
            <a:ext cx="8229600" cy="2090355"/>
          </a:xfrm>
        </p:spPr>
        <p:txBody>
          <a:bodyPr>
            <a:normAutofit fontScale="77500" lnSpcReduction="20000"/>
          </a:bodyPr>
          <a:lstStyle/>
          <a:p>
            <a:r>
              <a:rPr lang="en-AU" dirty="0"/>
              <a:t>Large quantity of data </a:t>
            </a:r>
          </a:p>
          <a:p>
            <a:r>
              <a:rPr lang="en-AU" dirty="0"/>
              <a:t>Thematic analysis independently by the investigator(s) of each site</a:t>
            </a:r>
          </a:p>
          <a:p>
            <a:r>
              <a:rPr lang="en-AU" dirty="0"/>
              <a:t>Each site then compared data and emerging findings for the development of shared analytic ideas and eventual consensual categorisation of themes</a:t>
            </a:r>
          </a:p>
          <a:p>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988150"/>
            <a:ext cx="6948264" cy="3869850"/>
          </a:xfrm>
          <a:prstGeom prst="rect">
            <a:avLst/>
          </a:prstGeom>
        </p:spPr>
      </p:pic>
    </p:spTree>
    <p:extLst>
      <p:ext uri="{BB962C8B-B14F-4D97-AF65-F5344CB8AC3E}">
        <p14:creationId xmlns:p14="http://schemas.microsoft.com/office/powerpoint/2010/main" val="299142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1"/>
            <a:ext cx="8229600" cy="936103"/>
          </a:xfrm>
        </p:spPr>
        <p:txBody>
          <a:bodyPr>
            <a:normAutofit/>
          </a:bodyPr>
          <a:lstStyle/>
          <a:p>
            <a:pPr marL="0" indent="0" algn="ctr">
              <a:buNone/>
            </a:pPr>
            <a:r>
              <a:rPr lang="en-AU" sz="4400" dirty="0"/>
              <a:t>Findings </a:t>
            </a:r>
          </a:p>
        </p:txBody>
      </p:sp>
      <p:pic>
        <p:nvPicPr>
          <p:cNvPr id="1026" name="Picture 2" descr="C:\Users\moiras\Downloads\Post-it PLE_F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682805"/>
            <a:ext cx="6264696" cy="46985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32240" y="6113129"/>
            <a:ext cx="1933131"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HKPU G1</a:t>
            </a:r>
          </a:p>
        </p:txBody>
      </p:sp>
    </p:spTree>
    <p:extLst>
      <p:ext uri="{BB962C8B-B14F-4D97-AF65-F5344CB8AC3E}">
        <p14:creationId xmlns:p14="http://schemas.microsoft.com/office/powerpoint/2010/main" val="236845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AU" sz="3600" dirty="0"/>
              <a:t>What do you understand by the term – Personal Learning Environment?</a:t>
            </a:r>
          </a:p>
        </p:txBody>
      </p:sp>
      <p:sp>
        <p:nvSpPr>
          <p:cNvPr id="3" name="Content Placeholder 2"/>
          <p:cNvSpPr>
            <a:spLocks noGrp="1"/>
          </p:cNvSpPr>
          <p:nvPr>
            <p:ph idx="1"/>
          </p:nvPr>
        </p:nvSpPr>
        <p:spPr>
          <a:xfrm>
            <a:off x="467544" y="1268760"/>
            <a:ext cx="8229600" cy="5433467"/>
          </a:xfrm>
        </p:spPr>
        <p:txBody>
          <a:bodyPr>
            <a:normAutofit fontScale="92500" lnSpcReduction="20000"/>
          </a:bodyPr>
          <a:lstStyle/>
          <a:p>
            <a:r>
              <a:rPr lang="en-AU" dirty="0"/>
              <a:t>“</a:t>
            </a:r>
            <a:r>
              <a:rPr lang="en-AU" i="1" dirty="0"/>
              <a:t>you yourself, how do you learn</a:t>
            </a:r>
            <a:r>
              <a:rPr lang="en-AU" dirty="0"/>
              <a:t>” (CCCU 3 )</a:t>
            </a:r>
          </a:p>
          <a:p>
            <a:r>
              <a:rPr lang="en-AU" i="1" dirty="0"/>
              <a:t>“I think this term [PLE] also means some personal habits, that’s about learning. When doing revision, some people like to listening to music when reading, or doing revision. So that’s apart from the physical environment, it can possibly be the own preference for what the environment is, personal habits, and the way he/she likes it.  That’s about many things that work together.” (HKPU 1)</a:t>
            </a:r>
          </a:p>
          <a:p>
            <a:r>
              <a:rPr lang="en-AU" dirty="0"/>
              <a:t>“</a:t>
            </a:r>
            <a:r>
              <a:rPr lang="en-AU" i="1" dirty="0"/>
              <a:t>Coke, Pringles… peer support…public place …study nest …. Running..” </a:t>
            </a:r>
            <a:r>
              <a:rPr lang="en-AU" dirty="0"/>
              <a:t>(RGU)</a:t>
            </a:r>
          </a:p>
          <a:p>
            <a:r>
              <a:rPr lang="en-AU" dirty="0"/>
              <a:t> “</a:t>
            </a:r>
            <a:r>
              <a:rPr lang="en-AU" i="1" dirty="0"/>
              <a:t>where ever you learn best</a:t>
            </a:r>
            <a:r>
              <a:rPr lang="en-AU" dirty="0"/>
              <a:t>” (RGU 2)</a:t>
            </a:r>
          </a:p>
          <a:p>
            <a:endParaRPr lang="en-AU" dirty="0"/>
          </a:p>
          <a:p>
            <a:endParaRPr lang="en-AU" dirty="0"/>
          </a:p>
        </p:txBody>
      </p:sp>
    </p:spTree>
    <p:extLst>
      <p:ext uri="{BB962C8B-B14F-4D97-AF65-F5344CB8AC3E}">
        <p14:creationId xmlns:p14="http://schemas.microsoft.com/office/powerpoint/2010/main" val="1025721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TotalTime>
  <Words>1943</Words>
  <Application>Microsoft Office PowerPoint</Application>
  <PresentationFormat>On-screen Show (4:3)</PresentationFormat>
  <Paragraphs>142</Paragraphs>
  <Slides>21</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Personally Significant Learning Environments (PLsE)</vt:lpstr>
      <vt:lpstr>Outline</vt:lpstr>
      <vt:lpstr>Personal Learning Environment</vt:lpstr>
      <vt:lpstr>Aim</vt:lpstr>
      <vt:lpstr>PowerPoint Presentation</vt:lpstr>
      <vt:lpstr>Design</vt:lpstr>
      <vt:lpstr>Analysis</vt:lpstr>
      <vt:lpstr>PowerPoint Presentation</vt:lpstr>
      <vt:lpstr>What do you understand by the term – Personal Learning Environment?</vt:lpstr>
      <vt:lpstr>PowerPoint Presentation</vt:lpstr>
      <vt:lpstr>PowerPoint Presentation</vt:lpstr>
      <vt:lpstr>PowerPoint Presentation</vt:lpstr>
      <vt:lpstr>PowerPoint Presentation</vt:lpstr>
      <vt:lpstr>Key Themes</vt:lpstr>
      <vt:lpstr>Technologies</vt:lpstr>
      <vt:lpstr>Learning Modalities</vt:lpstr>
      <vt:lpstr>Influencing Factors</vt:lpstr>
      <vt:lpstr>Personally Significant Learning Environment  </vt:lpstr>
      <vt:lpstr>Technology </vt:lpstr>
      <vt:lpstr>PowerPoint Presentation</vt:lpstr>
      <vt:lpstr>Conclusion</vt:lpstr>
    </vt:vector>
  </TitlesOfParts>
  <Company>University of Wollongong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Moira Stephens</dc:creator>
  <cp:lastModifiedBy>Leah Morrison (lib)</cp:lastModifiedBy>
  <cp:revision>37</cp:revision>
  <dcterms:created xsi:type="dcterms:W3CDTF">2016-08-14T22:50:36Z</dcterms:created>
  <dcterms:modified xsi:type="dcterms:W3CDTF">2024-02-29T14:32:35Z</dcterms:modified>
</cp:coreProperties>
</file>