
<file path=[Content_Types].xml><?xml version="1.0" encoding="utf-8"?>
<Types xmlns="http://schemas.openxmlformats.org/package/2006/content-types">
  <Default Extension="jpeg" ContentType="image/jpeg"/>
  <Default Extension="mp4" ContentType="video/mp4"/>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ags/tag2.xml" ContentType="application/vnd.openxmlformats-officedocument.presentationml.tags+xml"/>
  <Override PartName="/ppt/notesSlides/notesSlide1.xml" ContentType="application/vnd.openxmlformats-officedocument.presentationml.notesSlide+xml"/>
  <Override PartName="/ppt/tags/tag3.xml" ContentType="application/vnd.openxmlformats-officedocument.presentationml.tags+xml"/>
  <Override PartName="/ppt/notesSlides/notesSlide2.xml" ContentType="application/vnd.openxmlformats-officedocument.presentationml.notesSlide+xml"/>
  <Override PartName="/ppt/notesSlides/notesSlide3.xml" ContentType="application/vnd.openxmlformats-officedocument.presentationml.notesSlide+xml"/>
  <Override PartName="/ppt/tags/tag4.xml" ContentType="application/vnd.openxmlformats-officedocument.presentationml.tags+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tags/tag5.xml" ContentType="application/vnd.openxmlformats-officedocument.presentationml.tags+xml"/>
  <Override PartName="/ppt/notesSlides/notesSlide8.xml" ContentType="application/vnd.openxmlformats-officedocument.presentationml.notesSlide+xml"/>
  <Override PartName="/ppt/notesSlides/notesSlide9.xml" ContentType="application/vnd.openxmlformats-officedocument.presentationml.notesSlide+xml"/>
  <Override PartName="/ppt/tags/tag6.xml" ContentType="application/vnd.openxmlformats-officedocument.presentationml.tags+xml"/>
  <Override PartName="/ppt/notesSlides/notesSlide10.xml" ContentType="application/vnd.openxmlformats-officedocument.presentationml.notesSlide+xml"/>
  <Override PartName="/ppt/tags/tag7.xml" ContentType="application/vnd.openxmlformats-officedocument.presentationml.tags+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tags/tag8.xml" ContentType="application/vnd.openxmlformats-officedocument.presentationml.tags+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tags/tag9.xml" ContentType="application/vnd.openxmlformats-officedocument.presentationml.tags+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tags/tag10.xml" ContentType="application/vnd.openxmlformats-officedocument.presentationml.tags+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tags/tag11.xml" ContentType="application/vnd.openxmlformats-officedocument.presentationml.tags+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4" r:id="rId1"/>
    <p:sldMasterId id="2147483676" r:id="rId2"/>
  </p:sldMasterIdLst>
  <p:notesMasterIdLst>
    <p:notesMasterId r:id="rId34"/>
  </p:notesMasterIdLst>
  <p:sldIdLst>
    <p:sldId id="260" r:id="rId3"/>
    <p:sldId id="257" r:id="rId4"/>
    <p:sldId id="285" r:id="rId5"/>
    <p:sldId id="264" r:id="rId6"/>
    <p:sldId id="299" r:id="rId7"/>
    <p:sldId id="300" r:id="rId8"/>
    <p:sldId id="301" r:id="rId9"/>
    <p:sldId id="265" r:id="rId10"/>
    <p:sldId id="302" r:id="rId11"/>
    <p:sldId id="262" r:id="rId12"/>
    <p:sldId id="266" r:id="rId13"/>
    <p:sldId id="304" r:id="rId14"/>
    <p:sldId id="305" r:id="rId15"/>
    <p:sldId id="267" r:id="rId16"/>
    <p:sldId id="306" r:id="rId17"/>
    <p:sldId id="268" r:id="rId18"/>
    <p:sldId id="307" r:id="rId19"/>
    <p:sldId id="308" r:id="rId20"/>
    <p:sldId id="309" r:id="rId21"/>
    <p:sldId id="310" r:id="rId22"/>
    <p:sldId id="269" r:id="rId23"/>
    <p:sldId id="311" r:id="rId24"/>
    <p:sldId id="292" r:id="rId25"/>
    <p:sldId id="290" r:id="rId26"/>
    <p:sldId id="291" r:id="rId27"/>
    <p:sldId id="296" r:id="rId28"/>
    <p:sldId id="297" r:id="rId29"/>
    <p:sldId id="312" r:id="rId30"/>
    <p:sldId id="283" r:id="rId31"/>
    <p:sldId id="303" r:id="rId32"/>
    <p:sldId id="314" r:id="rId33"/>
  </p:sldIdLst>
  <p:sldSz cx="9906000" cy="6858000" type="A4"/>
  <p:notesSz cx="6858000" cy="9947275"/>
  <p:custDataLst>
    <p:tags r:id="rId35"/>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12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660066"/>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9485" autoAdjust="0"/>
    <p:restoredTop sz="65591" autoAdjust="0"/>
  </p:normalViewPr>
  <p:slideViewPr>
    <p:cSldViewPr snapToGrid="0" snapToObjects="1">
      <p:cViewPr varScale="1">
        <p:scale>
          <a:sx n="78" d="100"/>
          <a:sy n="78" d="100"/>
        </p:scale>
        <p:origin x="2166" y="90"/>
      </p:cViewPr>
      <p:guideLst>
        <p:guide orient="horz" pos="2160"/>
        <p:guide pos="3120"/>
      </p:guideLst>
    </p:cSldViewPr>
  </p:slideViewPr>
  <p:notesTextViewPr>
    <p:cViewPr>
      <p:scale>
        <a:sx n="1" d="1"/>
        <a:sy n="1" d="1"/>
      </p:scale>
      <p:origin x="0" y="-2868"/>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tableStyles" Target="tableStyles.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notesMaster" Target="notesMasters/notesMaster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tags" Target="tags/tag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2971800" cy="499092"/>
          </a:xfrm>
          <a:prstGeom prst="rect">
            <a:avLst/>
          </a:prstGeom>
        </p:spPr>
        <p:txBody>
          <a:bodyPr vert="horz" lIns="96022" tIns="48010" rIns="96022" bIns="48010" rtlCol="0"/>
          <a:lstStyle>
            <a:lvl1pPr algn="l">
              <a:defRPr sz="1300"/>
            </a:lvl1pPr>
          </a:lstStyle>
          <a:p>
            <a:endParaRPr lang="en-US"/>
          </a:p>
        </p:txBody>
      </p:sp>
      <p:sp>
        <p:nvSpPr>
          <p:cNvPr id="3" name="Date Placeholder 2"/>
          <p:cNvSpPr>
            <a:spLocks noGrp="1"/>
          </p:cNvSpPr>
          <p:nvPr>
            <p:ph type="dt" idx="1"/>
          </p:nvPr>
        </p:nvSpPr>
        <p:spPr>
          <a:xfrm>
            <a:off x="3884613" y="0"/>
            <a:ext cx="2971800" cy="499092"/>
          </a:xfrm>
          <a:prstGeom prst="rect">
            <a:avLst/>
          </a:prstGeom>
        </p:spPr>
        <p:txBody>
          <a:bodyPr vert="horz" lIns="96022" tIns="48010" rIns="96022" bIns="48010" rtlCol="0"/>
          <a:lstStyle>
            <a:lvl1pPr algn="r">
              <a:defRPr sz="1300"/>
            </a:lvl1pPr>
          </a:lstStyle>
          <a:p>
            <a:fld id="{25A1FF30-BA3C-EF47-B126-A2E7F241AF5E}" type="datetimeFigureOut">
              <a:rPr lang="en-US" smtClean="0"/>
              <a:pPr/>
              <a:t>4/30/2019</a:t>
            </a:fld>
            <a:endParaRPr lang="en-US"/>
          </a:p>
        </p:txBody>
      </p:sp>
      <p:sp>
        <p:nvSpPr>
          <p:cNvPr id="4" name="Slide Image Placeholder 3"/>
          <p:cNvSpPr>
            <a:spLocks noGrp="1" noRot="1" noChangeAspect="1"/>
          </p:cNvSpPr>
          <p:nvPr>
            <p:ph type="sldImg" idx="2"/>
          </p:nvPr>
        </p:nvSpPr>
        <p:spPr>
          <a:xfrm>
            <a:off x="1003300" y="1243013"/>
            <a:ext cx="4851400" cy="3359150"/>
          </a:xfrm>
          <a:prstGeom prst="rect">
            <a:avLst/>
          </a:prstGeom>
          <a:noFill/>
          <a:ln w="12700">
            <a:solidFill>
              <a:prstClr val="black"/>
            </a:solidFill>
          </a:ln>
        </p:spPr>
        <p:txBody>
          <a:bodyPr vert="horz" lIns="96022" tIns="48010" rIns="96022" bIns="48010" rtlCol="0" anchor="ctr"/>
          <a:lstStyle/>
          <a:p>
            <a:endParaRPr lang="en-US"/>
          </a:p>
        </p:txBody>
      </p:sp>
      <p:sp>
        <p:nvSpPr>
          <p:cNvPr id="5" name="Notes Placeholder 4"/>
          <p:cNvSpPr>
            <a:spLocks noGrp="1"/>
          </p:cNvSpPr>
          <p:nvPr>
            <p:ph type="body" sz="quarter" idx="3"/>
          </p:nvPr>
        </p:nvSpPr>
        <p:spPr>
          <a:xfrm>
            <a:off x="685800" y="4787127"/>
            <a:ext cx="5486400" cy="3916739"/>
          </a:xfrm>
          <a:prstGeom prst="rect">
            <a:avLst/>
          </a:prstGeom>
        </p:spPr>
        <p:txBody>
          <a:bodyPr vert="horz" lIns="96022" tIns="48010" rIns="96022" bIns="4801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1" y="9448186"/>
            <a:ext cx="2971800" cy="499091"/>
          </a:xfrm>
          <a:prstGeom prst="rect">
            <a:avLst/>
          </a:prstGeom>
        </p:spPr>
        <p:txBody>
          <a:bodyPr vert="horz" lIns="96022" tIns="48010" rIns="96022" bIns="48010" rtlCol="0" anchor="b"/>
          <a:lstStyle>
            <a:lvl1pPr algn="l">
              <a:defRPr sz="1300"/>
            </a:lvl1pPr>
          </a:lstStyle>
          <a:p>
            <a:endParaRPr lang="en-US"/>
          </a:p>
        </p:txBody>
      </p:sp>
      <p:sp>
        <p:nvSpPr>
          <p:cNvPr id="7" name="Slide Number Placeholder 6"/>
          <p:cNvSpPr>
            <a:spLocks noGrp="1"/>
          </p:cNvSpPr>
          <p:nvPr>
            <p:ph type="sldNum" sz="quarter" idx="5"/>
          </p:nvPr>
        </p:nvSpPr>
        <p:spPr>
          <a:xfrm>
            <a:off x="3884613" y="9448186"/>
            <a:ext cx="2971800" cy="499091"/>
          </a:xfrm>
          <a:prstGeom prst="rect">
            <a:avLst/>
          </a:prstGeom>
        </p:spPr>
        <p:txBody>
          <a:bodyPr vert="horz" lIns="96022" tIns="48010" rIns="96022" bIns="48010" rtlCol="0" anchor="b"/>
          <a:lstStyle>
            <a:lvl1pPr algn="r">
              <a:defRPr sz="1300"/>
            </a:lvl1pPr>
          </a:lstStyle>
          <a:p>
            <a:fld id="{C829C269-8FCE-854A-B5CA-30953A26A773}" type="slidenum">
              <a:rPr lang="en-US" smtClean="0"/>
              <a:pPr/>
              <a:t>‹#›</a:t>
            </a:fld>
            <a:endParaRPr lang="en-US"/>
          </a:p>
        </p:txBody>
      </p:sp>
    </p:spTree>
    <p:extLst>
      <p:ext uri="{BB962C8B-B14F-4D97-AF65-F5344CB8AC3E}">
        <p14:creationId xmlns:p14="http://schemas.microsoft.com/office/powerpoint/2010/main" val="161845747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3" Type="http://schemas.openxmlformats.org/officeDocument/2006/relationships/hyperlink" Target="http://www.immi.se/intercultural/nr20/arasaratnam.htm" TargetMode="External"/><Relationship Id="rId2" Type="http://schemas.openxmlformats.org/officeDocument/2006/relationships/slide" Target="../slides/slide28.xml"/><Relationship Id="rId1" Type="http://schemas.openxmlformats.org/officeDocument/2006/relationships/notesMaster" Target="../notesMasters/notesMaster1.xml"/><Relationship Id="rId6" Type="http://schemas.openxmlformats.org/officeDocument/2006/relationships/hyperlink" Target="https://en.wikipedia.org/wiki/Chicago,_IL" TargetMode="External"/><Relationship Id="rId5" Type="http://schemas.openxmlformats.org/officeDocument/2006/relationships/hyperlink" Target="http://www.nafsa.org/_/file/_/theory_connections_intercultural_competence.pdf" TargetMode="External"/><Relationship Id="rId4" Type="http://schemas.openxmlformats.org/officeDocument/2006/relationships/hyperlink" Target="http://digitalcommons.uri.edu/cgi/viewcontent.cgi?article=1035&amp;context=com_facpubs" TargetMode="Externa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pPr defTabSz="928939"/>
            <a:r>
              <a:rPr lang="en-GB" b="1" dirty="0">
                <a:solidFill>
                  <a:prstClr val="black"/>
                </a:solidFill>
              </a:rPr>
              <a:t>Izzy Crawford </a:t>
            </a:r>
            <a:r>
              <a:rPr lang="en-GB" dirty="0">
                <a:solidFill>
                  <a:prstClr val="black"/>
                </a:solidFill>
              </a:rPr>
              <a:t>is a Senior Lecturer and Academic Strategic Lead within the School of Creative and Cultural Business at Robert Gordon University, Aberdeen, Scotland.  She holds postgraduate level qualifications in public relations, higher education learning and teaching, and research methods, and is currently studying for a PhD in the field of Collaborative Online International Learning (COIL).  Izzy is an accredited member of the Chartered Institute of Public Relations and a Fellow of the Higher Education Academy in the UK.</a:t>
            </a:r>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1</a:t>
            </a:fld>
            <a:endParaRPr lang="en-US"/>
          </a:p>
        </p:txBody>
      </p:sp>
    </p:spTree>
    <p:extLst>
      <p:ext uri="{BB962C8B-B14F-4D97-AF65-F5344CB8AC3E}">
        <p14:creationId xmlns:p14="http://schemas.microsoft.com/office/powerpoint/2010/main" val="98821279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pPr defTabSz="928939"/>
            <a:r>
              <a:rPr lang="en-GB" dirty="0"/>
              <a:t>This workshop will provide a model or key elements for developing and evaluating COIL projects based on the findings and experience of the researcher/practitioner.  Participants will have the opportunity to design their own COIL project and consider some of the challenges and opportunities that exist within their own disciplines.</a:t>
            </a:r>
          </a:p>
          <a:p>
            <a:endParaRPr lang="en-US" dirty="0"/>
          </a:p>
          <a:p>
            <a:r>
              <a:rPr lang="en-US" dirty="0"/>
              <a:t>There are 6 x five-minute activities embedded in this presentation which are designed to help you create your own COIL project or at least consider some of the fundamental principles and concepts involved.</a:t>
            </a:r>
          </a:p>
        </p:txBody>
      </p:sp>
      <p:sp>
        <p:nvSpPr>
          <p:cNvPr id="4" name="Slide Number Placeholder 3"/>
          <p:cNvSpPr>
            <a:spLocks noGrp="1"/>
          </p:cNvSpPr>
          <p:nvPr>
            <p:ph type="sldNum" sz="quarter" idx="10"/>
          </p:nvPr>
        </p:nvSpPr>
        <p:spPr/>
        <p:txBody>
          <a:bodyPr/>
          <a:lstStyle/>
          <a:p>
            <a:fld id="{C829C269-8FCE-854A-B5CA-30953A26A773}" type="slidenum">
              <a:rPr lang="en-US" smtClean="0"/>
              <a:pPr/>
              <a:t>2</a:t>
            </a:fld>
            <a:endParaRPr lang="en-US"/>
          </a:p>
        </p:txBody>
      </p:sp>
    </p:spTree>
    <p:extLst>
      <p:ext uri="{BB962C8B-B14F-4D97-AF65-F5344CB8AC3E}">
        <p14:creationId xmlns:p14="http://schemas.microsoft.com/office/powerpoint/2010/main" val="138697665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b="0" dirty="0"/>
              <a:t>The world </a:t>
            </a:r>
            <a:r>
              <a:rPr lang="en-GB" b="0" u="sng" dirty="0"/>
              <a:t>is</a:t>
            </a:r>
            <a:r>
              <a:rPr lang="en-GB" b="0" dirty="0"/>
              <a:t> global whether we like it or not.  The Fortune 500 leading global companies employ 67 million people in 34 countries.  </a:t>
            </a:r>
          </a:p>
          <a:p>
            <a:endParaRPr lang="en-GB" dirty="0"/>
          </a:p>
          <a:p>
            <a:r>
              <a:rPr lang="en-US" dirty="0"/>
              <a:t>Tertiary level teaching within this global context presents instructors with several challenges.  Through easy accessibility to information throughout the world, instructors of all disciplines must continually keep up with new developments, as well as impart critical thinking skills and fundamental subject knowledge to their students.  </a:t>
            </a:r>
          </a:p>
          <a:p>
            <a:endParaRPr lang="en-US" dirty="0"/>
          </a:p>
          <a:p>
            <a:r>
              <a:rPr lang="en-US" dirty="0"/>
              <a:t>Furthermore, technical savviness, knowledge of foreign languages and intercultural competence are prerequisites for graduates today.  These skills are no longer exclusively for global careers but also for positions in middle-sized companies.</a:t>
            </a:r>
            <a:r>
              <a:rPr lang="en-GB" dirty="0"/>
              <a:t>  </a:t>
            </a:r>
            <a:r>
              <a:rPr lang="en-US" dirty="0"/>
              <a:t>And to compete and be successful in these world businesses, no matter the level of employment, employees need intercultural communication competency skills. </a:t>
            </a:r>
          </a:p>
          <a:p>
            <a:endParaRPr lang="en-US" dirty="0"/>
          </a:p>
          <a:p>
            <a:pPr defTabSz="928939">
              <a:defRPr/>
            </a:pPr>
            <a:r>
              <a:rPr lang="en-US" b="0" i="1" dirty="0"/>
              <a:t>According to the Society of Human Resources Management: “a global mindset is crucial, no matter where an employee is located.  In the past, an organization's leaders, managers and employees needed to understand a culture only if they were going to another country to live.  Now, employees work virtually across borders via technology, they work with a variety of ethnicities at home, and they interact with a globally dispersed customer base.  So a global mindset and skills are necessary for all employees (para 2.)”</a:t>
            </a:r>
            <a:endParaRPr lang="en-US" dirty="0"/>
          </a:p>
          <a:p>
            <a:pPr defTabSz="928939">
              <a:defRPr/>
            </a:pPr>
            <a:endParaRPr lang="en-US" dirty="0"/>
          </a:p>
          <a:p>
            <a:pPr defTabSz="928939">
              <a:defRPr/>
            </a:pPr>
            <a:r>
              <a:rPr lang="en-US" dirty="0"/>
              <a:t>There are many student projects which involve working in teams with students from the same university and clients who operate within the UK, however these do not directly and intentionally develop intercultural competency and communication skills.  </a:t>
            </a:r>
          </a:p>
          <a:p>
            <a:pPr defTabSz="928939">
              <a:defRPr/>
            </a:pPr>
            <a:endParaRPr lang="en-US" dirty="0"/>
          </a:p>
          <a:p>
            <a:pPr defTabSz="928939">
              <a:defRPr/>
            </a:pPr>
            <a:r>
              <a:rPr lang="en-US" dirty="0"/>
              <a:t>According to Deardorff (2009), intercultural competence can be defined as possessing the necessary attitudes and reflective </a:t>
            </a:r>
            <a:r>
              <a:rPr lang="en-US" dirty="0" err="1"/>
              <a:t>behavioural</a:t>
            </a:r>
            <a:r>
              <a:rPr lang="en-US" dirty="0"/>
              <a:t> skills and using these to behave effectively and appropriately in intercultural situations.  The emphasis in this context is upon attitude and behavioral understanding when entering a multicultural / international environment and correspondingly effective behavior.  This understanding facilitates</a:t>
            </a:r>
            <a:r>
              <a:rPr lang="en-GB" dirty="0"/>
              <a:t> </a:t>
            </a:r>
            <a:r>
              <a:rPr lang="en-US" dirty="0"/>
              <a:t>success in achieving the goals set out for the cross-cultural interaction e.g. increasing staff motivation, carrying through a cross-border merger, or meeting clients to discuss a business venture.</a:t>
            </a:r>
            <a:r>
              <a:rPr lang="en-GB" dirty="0"/>
              <a:t>  </a:t>
            </a:r>
          </a:p>
          <a:p>
            <a:pPr defTabSz="928939">
              <a:defRPr/>
            </a:pPr>
            <a:endParaRPr lang="en-GB" dirty="0"/>
          </a:p>
          <a:p>
            <a:pPr defTabSz="928939">
              <a:defRPr/>
            </a:pPr>
            <a:r>
              <a:rPr lang="en-US" dirty="0"/>
              <a:t>There are numerous academic sources which deliver this type of intercultural communication theory however teaching </a:t>
            </a:r>
            <a:r>
              <a:rPr lang="en-US" i="1" dirty="0"/>
              <a:t>theory</a:t>
            </a:r>
            <a:r>
              <a:rPr lang="en-US" dirty="0"/>
              <a:t> doesn’t necessarily translate into competency.</a:t>
            </a:r>
          </a:p>
          <a:p>
            <a:pPr defTabSz="928939">
              <a:defRPr/>
            </a:pPr>
            <a:endParaRPr lang="en-GB" dirty="0"/>
          </a:p>
          <a:p>
            <a:r>
              <a:rPr lang="en-US" dirty="0"/>
              <a:t>Recent research also suggests there is a gap between graduate perceptions of intercultural competency and employer perceptions of competency.  T</a:t>
            </a:r>
            <a:r>
              <a:rPr lang="en-US" b="0" dirty="0"/>
              <a:t>he 2018 Jobs Outlook Survey issued by the U.S. National Association of Colleges and Employers found, among other results, that the percentage of graduating seniors and young employees who believed that they were proficient in global/intercultural fluency was much higher than the percentage view of employers (Bauer-Wolff 2018).</a:t>
            </a:r>
          </a:p>
          <a:p>
            <a:pPr defTabSz="928939">
              <a:defRPr/>
            </a:pPr>
            <a:endParaRPr lang="en-US" dirty="0"/>
          </a:p>
          <a:p>
            <a:pPr defTabSz="928939">
              <a:defRPr/>
            </a:pPr>
            <a:r>
              <a:rPr lang="en-GB" dirty="0"/>
              <a:t>The future workplace will also need employees who are innovators and disruptors if Capitalism is replaced by </a:t>
            </a:r>
            <a:r>
              <a:rPr lang="en-GB" dirty="0" err="1"/>
              <a:t>Talentism</a:t>
            </a:r>
            <a:r>
              <a:rPr lang="en-GB" dirty="0"/>
              <a:t> (IMF, 2017).  </a:t>
            </a:r>
            <a:r>
              <a:rPr lang="en-US" dirty="0"/>
              <a:t>There is therefore a need for more intercultural, experiential student projects to bridge this gap and develop the global mind and skill set that employers want and need.</a:t>
            </a:r>
          </a:p>
          <a:p>
            <a:pPr defTabSz="928939">
              <a:defRPr/>
            </a:pPr>
            <a:endParaRPr lang="en-GB" b="1" dirty="0"/>
          </a:p>
          <a:p>
            <a:pPr defTabSz="928939">
              <a:defRPr/>
            </a:pPr>
            <a:endParaRPr lang="en-US" dirty="0"/>
          </a:p>
          <a:p>
            <a:pPr defTabSz="928939">
              <a:defRPr/>
            </a:pPr>
            <a:endParaRPr lang="en-US" dirty="0"/>
          </a:p>
          <a:p>
            <a:endParaRPr lang="en-GB"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3</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121802068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4</a:t>
            </a:fld>
            <a:endParaRPr lang="en-US"/>
          </a:p>
        </p:txBody>
      </p:sp>
    </p:spTree>
    <p:extLst>
      <p:ext uri="{BB962C8B-B14F-4D97-AF65-F5344CB8AC3E}">
        <p14:creationId xmlns:p14="http://schemas.microsoft.com/office/powerpoint/2010/main" val="371598199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8939">
              <a:defRPr/>
            </a:pPr>
            <a:r>
              <a:rPr lang="en-GB" b="1" dirty="0"/>
              <a:t>COIL (Collaborative Online International Learning) projects enable innovative, cost-effective, internationalisation strategies for any educational discipline, level</a:t>
            </a:r>
            <a:r>
              <a:rPr lang="en-GB" dirty="0"/>
              <a:t> </a:t>
            </a:r>
            <a:r>
              <a:rPr lang="en-GB" b="1" dirty="0"/>
              <a:t>or context because they embrace emerging cloud-based communication and learning technologies (SUNY </a:t>
            </a:r>
            <a:r>
              <a:rPr lang="en-GB" b="1" dirty="0" err="1"/>
              <a:t>Center</a:t>
            </a:r>
            <a:r>
              <a:rPr lang="en-GB" b="1" dirty="0"/>
              <a:t> for COIL, 2019).  Students acquire the skills, confidence and mindset that will help them to navigate the work based technological challenges of the fourth industrial revolution.</a:t>
            </a:r>
            <a:endParaRPr lang="en-GB" dirty="0"/>
          </a:p>
          <a:p>
            <a:pPr defTabSz="928939">
              <a:defRPr/>
            </a:pPr>
            <a:endParaRPr lang="en-GB" dirty="0"/>
          </a:p>
          <a:p>
            <a:pPr defTabSz="928939">
              <a:defRPr/>
            </a:pPr>
            <a:r>
              <a:rPr lang="en-GB" dirty="0"/>
              <a:t>Every aspect of COIL is borderless.  It crosses organisational, disciplinary, geographical and institutional boundaries and promotes high quality, vocationally relevant learning.  COIL projects prepare students for the future workplace and the challenges associated with globalisation and technological progress.  This is achieved though intercultural and interdisciplinary experiential learning using real life, multi-national clients in a virtual team environment.  Students from different countries enrol in shared courses and faculty staff in each country co-design, deliver and evaluate the project. (SUNY </a:t>
            </a:r>
            <a:r>
              <a:rPr lang="en-GB" dirty="0" err="1"/>
              <a:t>Center</a:t>
            </a:r>
            <a:r>
              <a:rPr lang="en-GB" dirty="0"/>
              <a:t> for COIL, 2019)</a:t>
            </a:r>
          </a:p>
          <a:p>
            <a:pPr defTabSz="928939">
              <a:defRPr/>
            </a:pPr>
            <a:endParaRPr lang="en-GB" dirty="0"/>
          </a:p>
          <a:p>
            <a:pPr defTabSz="928939">
              <a:defRPr/>
            </a:pPr>
            <a:r>
              <a:rPr lang="en-GB" dirty="0"/>
              <a:t>The COIL concept was founded by State University of New York (SUNY) and has been a unit of the SUNY Office of Global Affairs since 2010.  It is part of the emerging field of Globally Networked Learning (GNL).  GNL promotes intercultural competence and the attitudes and reflective behavioural skills which are vital for a globalised economy (SUNY COIL </a:t>
            </a:r>
            <a:r>
              <a:rPr lang="en-GB" dirty="0" err="1"/>
              <a:t>Center</a:t>
            </a:r>
            <a:r>
              <a:rPr lang="en-GB" dirty="0"/>
              <a:t>, 2019; Deardorff, 2009; Tucker et al, 2013).  </a:t>
            </a:r>
          </a:p>
          <a:p>
            <a:pPr defTabSz="928939">
              <a:defRPr/>
            </a:pPr>
            <a:endParaRPr lang="en-GB" dirty="0"/>
          </a:p>
          <a:p>
            <a:pPr defTabSz="928939">
              <a:defRPr/>
            </a:pPr>
            <a:r>
              <a:rPr lang="en-US" dirty="0"/>
              <a:t>Experiential learning through a collaborative project across cultures exposes students to differences in a real-life situation.  By stumbling over intercultural blocks (which are inevitable) and emerging unscathed, students begin to appreciate the ambiguity inherent to multicultural interactions. </a:t>
            </a:r>
          </a:p>
          <a:p>
            <a:pPr defTabSz="928939">
              <a:defRPr/>
            </a:pPr>
            <a:endParaRPr lang="en-US" dirty="0"/>
          </a:p>
          <a:p>
            <a:pPr defTabSz="928939">
              <a:defRPr/>
            </a:pPr>
            <a:r>
              <a:rPr lang="en-GB" dirty="0"/>
              <a:t>Essig (2013) suggests that heterogenous groups can provide fertile ground for entrepreneurial thinking.  The hyper-heterogenous nature of COIL projects positions them well to encourage new ways of looking at the world and promote creative problem solving through experiential learning.  </a:t>
            </a:r>
          </a:p>
          <a:p>
            <a:pPr defTabSz="928939">
              <a:defRPr/>
            </a:pPr>
            <a:endParaRPr lang="en-GB" dirty="0"/>
          </a:p>
          <a:p>
            <a:pPr defTabSz="928939">
              <a:defRPr/>
            </a:pPr>
            <a:endParaRPr lang="en-GB" dirty="0"/>
          </a:p>
          <a:p>
            <a:pPr defTabSz="928939">
              <a:defRPr/>
            </a:pPr>
            <a:endParaRPr lang="en-GB"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5</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87445085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b="1" dirty="0"/>
              <a:t>The primary goal of this project was to develop in students:</a:t>
            </a:r>
          </a:p>
          <a:p>
            <a:endParaRPr lang="en-GB" dirty="0"/>
          </a:p>
          <a:p>
            <a:pPr defTabSz="928939"/>
            <a:r>
              <a:rPr lang="en-US" b="1" dirty="0"/>
              <a:t>The ability to demonstrate intercultural communication knowledge, sensitivity, understanding and competency.</a:t>
            </a:r>
          </a:p>
          <a:p>
            <a:endParaRPr lang="en-GB"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6</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5007758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8939">
              <a:defRPr/>
            </a:pPr>
            <a:r>
              <a:rPr lang="en-US" b="1" dirty="0"/>
              <a:t>In an attempt to develop a global mindset and skills among students, this international, virtual, collaborative student project specifically aimed to:</a:t>
            </a:r>
          </a:p>
          <a:p>
            <a:pPr defTabSz="928939">
              <a:defRPr/>
            </a:pPr>
            <a:endParaRPr lang="en-US" dirty="0"/>
          </a:p>
          <a:p>
            <a:pPr marL="174176" indent="-174176" defTabSz="928939">
              <a:buFont typeface="Arial" panose="020B0604020202020204" pitchFamily="34" charset="0"/>
              <a:buChar char="•"/>
              <a:defRPr/>
            </a:pPr>
            <a:r>
              <a:rPr lang="en-US" b="0" dirty="0"/>
              <a:t>Improve English language skills </a:t>
            </a:r>
          </a:p>
          <a:p>
            <a:pPr marL="174176" indent="-174176" defTabSz="928939">
              <a:buFont typeface="Arial" panose="020B0604020202020204" pitchFamily="34" charset="0"/>
              <a:buChar char="•"/>
              <a:defRPr/>
            </a:pPr>
            <a:r>
              <a:rPr lang="en-US" b="0" dirty="0"/>
              <a:t>Improve the ability to work with non-native English language speakers</a:t>
            </a:r>
          </a:p>
          <a:p>
            <a:pPr marL="174176" indent="-174176" defTabSz="928939">
              <a:buFont typeface="Arial" panose="020B0604020202020204" pitchFamily="34" charset="0"/>
              <a:buChar char="•"/>
              <a:defRPr/>
            </a:pPr>
            <a:r>
              <a:rPr lang="en-US" b="0" dirty="0"/>
              <a:t>Develop intercultural competencies</a:t>
            </a:r>
          </a:p>
          <a:p>
            <a:pPr marL="174176" indent="-174176" defTabSz="928939">
              <a:buFont typeface="Arial" panose="020B0604020202020204" pitchFamily="34" charset="0"/>
              <a:buChar char="•"/>
              <a:defRPr/>
            </a:pPr>
            <a:r>
              <a:rPr lang="en-US" b="0" dirty="0"/>
              <a:t>Promote the use of digital channels in cross-border communication</a:t>
            </a:r>
          </a:p>
          <a:p>
            <a:pPr marL="174176" indent="-174176" defTabSz="928939">
              <a:buFont typeface="Arial" panose="020B0604020202020204" pitchFamily="34" charset="0"/>
              <a:buChar char="•"/>
              <a:defRPr/>
            </a:pPr>
            <a:r>
              <a:rPr lang="en-US" b="0" dirty="0"/>
              <a:t>Cultivate team project management skills</a:t>
            </a:r>
          </a:p>
          <a:p>
            <a:pPr marL="174176" indent="-174176" defTabSz="928939">
              <a:buFont typeface="Arial" panose="020B0604020202020204" pitchFamily="34" charset="0"/>
              <a:buChar char="•"/>
              <a:defRPr/>
            </a:pPr>
            <a:r>
              <a:rPr lang="en-US" b="0" dirty="0"/>
              <a:t>Develop an understanding of the communication challenges facing companies operating in a global context</a:t>
            </a:r>
            <a:endParaRPr lang="en-GB" b="0"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7</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3197335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8</a:t>
            </a:fld>
            <a:endParaRPr lang="en-US"/>
          </a:p>
        </p:txBody>
      </p:sp>
    </p:spTree>
    <p:extLst>
      <p:ext uri="{BB962C8B-B14F-4D97-AF65-F5344CB8AC3E}">
        <p14:creationId xmlns:p14="http://schemas.microsoft.com/office/powerpoint/2010/main" val="374360724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8939">
              <a:defRPr/>
            </a:pPr>
            <a:r>
              <a:rPr lang="en-US" b="1" dirty="0"/>
              <a:t>Instructors in four countries (USA, Scotland, Germany and Portugal) created a 6-week, cross-cultural, virtual teams’ project designed to achieve the project aims.  </a:t>
            </a:r>
          </a:p>
          <a:p>
            <a:pPr defTabSz="928939">
              <a:defRPr/>
            </a:pPr>
            <a:endParaRPr lang="en-US" dirty="0"/>
          </a:p>
          <a:p>
            <a:pPr defTabSz="928939">
              <a:defRPr/>
            </a:pPr>
            <a:r>
              <a:rPr lang="en-US" dirty="0"/>
              <a:t>It was conducted with postgraduate and undergraduate students in university business programs whose courses ranged from </a:t>
            </a:r>
            <a:r>
              <a:rPr lang="en-US" dirty="0" err="1"/>
              <a:t>organisational</a:t>
            </a:r>
            <a:r>
              <a:rPr lang="en-US" dirty="0"/>
              <a:t> communication and multicultural teamwork to social media communication and public relations.</a:t>
            </a:r>
          </a:p>
          <a:p>
            <a:pPr defTabSz="928939">
              <a:defRPr/>
            </a:pPr>
            <a:endParaRPr lang="en-US" dirty="0"/>
          </a:p>
          <a:p>
            <a:pPr defTabSz="928939">
              <a:defRPr/>
            </a:pPr>
            <a:r>
              <a:rPr lang="en-US" dirty="0"/>
              <a:t>In 2017 each team was allocated a client with a business presence in one or more of these countries.  In 2018 each team selected their own global client e.g. Coca Cola, Nike, McDonalds. </a:t>
            </a:r>
          </a:p>
          <a:p>
            <a:pPr defTabSz="928939">
              <a:defRPr/>
            </a:pPr>
            <a:endParaRPr lang="en-GB" b="0" dirty="0"/>
          </a:p>
          <a:p>
            <a:pPr defTabSz="928939">
              <a:defRPr/>
            </a:pPr>
            <a:r>
              <a:rPr lang="en-GB" b="0" dirty="0"/>
              <a:t>The team overseeing the project consisted of four academics with backgrounds in business communication, marketing, public relations and intercultural competence.  </a:t>
            </a:r>
          </a:p>
          <a:p>
            <a:pPr defTabSz="928939">
              <a:defRPr/>
            </a:pPr>
            <a:endParaRPr lang="en-GB" b="1" dirty="0"/>
          </a:p>
          <a:p>
            <a:r>
              <a:rPr lang="en-GB" b="1" i="1" dirty="0"/>
              <a:t>Stephanie Swartz </a:t>
            </a:r>
            <a:r>
              <a:rPr lang="en-GB" i="1" dirty="0"/>
              <a:t>is Professor of English and US-American Culture at Mainz University of Applied Sciences in Mainz, Germany.  Originally from New Jersey, she has spent thirty years studying, researching and teaching in Germany.  She specializes in business communication, legal English, intercultural competence, negotiation skills and recently has been teaching and researching virtual team communication.  She has a PhD from Paderborn University, Germany in American Studies.  She has continued certifying in online teaching, which she does on an adjunct basis for Pfeiffer University, Charlotte, North Carolina.  (show video)…</a:t>
            </a:r>
          </a:p>
          <a:p>
            <a:endParaRPr lang="en-GB" i="1" dirty="0"/>
          </a:p>
          <a:p>
            <a:pPr defTabSz="928939">
              <a:defRPr/>
            </a:pPr>
            <a:r>
              <a:rPr lang="en-GB" b="1" i="1" dirty="0"/>
              <a:t>Belem Barbosa </a:t>
            </a:r>
            <a:r>
              <a:rPr lang="en-GB" i="1" dirty="0"/>
              <a:t>has received her PhD in Business and Management Studies – Specialisation in Marketing and Strategy from the University of Porto, Portugal.  She is Adjunct Professor at the University of Aveiro, being currently programme director of the MSc in Marketing.  She is a member of GOVCOPP, the Research Unit on Governance, Competitiveness and Public Policy.  Her research interests lie primarily in the area of consumer behaviour, including word-of-mouth communication, internet marketing and sustainability marketing.  She is also interested in internationalization of Higher Education Institutions, namely teacher and student mobility, internationalization at home, and soft skills’ development.</a:t>
            </a:r>
          </a:p>
          <a:p>
            <a:pPr defTabSz="928939">
              <a:defRPr/>
            </a:pPr>
            <a:endParaRPr lang="en-GB" i="1" dirty="0"/>
          </a:p>
          <a:p>
            <a:pPr defTabSz="928939">
              <a:defRPr/>
            </a:pPr>
            <a:r>
              <a:rPr lang="en-GB" b="1" i="1" dirty="0"/>
              <a:t>Susan Luck </a:t>
            </a:r>
            <a:r>
              <a:rPr lang="en-GB" i="1" dirty="0"/>
              <a:t>is currently Professor of Business in the Graduate School at Pfeiffer University in North Carolina, specializing in organizational communication, electronic communications, negotiations, public relations, and diversity communication. She has a PhD from the University of South Carolina and is an arbitrator for FINAR and a certified mediator for NC Superior Court. A former TV writer, she teaches both online and in the classroom and is the author of Zen and the Art of Business Communications.</a:t>
            </a:r>
          </a:p>
          <a:p>
            <a:pPr defTabSz="928939">
              <a:defRPr/>
            </a:pPr>
            <a:endParaRPr lang="en-GB" i="1" dirty="0"/>
          </a:p>
          <a:p>
            <a:endParaRPr lang="en-GB"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9</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203897358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r>
              <a:rPr lang="en-US" dirty="0"/>
              <a:t>Isabella Crawford	Robert Gordon University, Aberdeen,  Scotland </a:t>
            </a:r>
          </a:p>
          <a:p>
            <a:endParaRPr lang="en-US" dirty="0"/>
          </a:p>
          <a:p>
            <a:r>
              <a:rPr lang="en-US" dirty="0"/>
              <a:t>Stephanie Swartz	University of Mainz Applied Sciences, Mainz, Germany </a:t>
            </a:r>
          </a:p>
          <a:p>
            <a:endParaRPr lang="en-US" dirty="0"/>
          </a:p>
          <a:p>
            <a:r>
              <a:rPr lang="en-US" dirty="0"/>
              <a:t>Susan Luck		Pfeiffer University, North Carolina, USA </a:t>
            </a:r>
          </a:p>
          <a:p>
            <a:endParaRPr lang="en-US" dirty="0"/>
          </a:p>
          <a:p>
            <a:r>
              <a:rPr lang="en-US" dirty="0"/>
              <a:t>Belem Barbosa		University of Aveiro, Aveiro, Portugal</a:t>
            </a:r>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10</a:t>
            </a:fld>
            <a:endParaRPr lang="en-US"/>
          </a:p>
        </p:txBody>
      </p:sp>
    </p:spTree>
    <p:extLst>
      <p:ext uri="{BB962C8B-B14F-4D97-AF65-F5344CB8AC3E}">
        <p14:creationId xmlns:p14="http://schemas.microsoft.com/office/powerpoint/2010/main" val="1591933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11</a:t>
            </a:fld>
            <a:endParaRPr lang="en-US"/>
          </a:p>
        </p:txBody>
      </p:sp>
    </p:spTree>
    <p:extLst>
      <p:ext uri="{BB962C8B-B14F-4D97-AF65-F5344CB8AC3E}">
        <p14:creationId xmlns:p14="http://schemas.microsoft.com/office/powerpoint/2010/main" val="260412629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In virtual teams the students had to:</a:t>
            </a:r>
          </a:p>
          <a:p>
            <a:endParaRPr lang="en-US" b="1" dirty="0"/>
          </a:p>
          <a:p>
            <a:pPr marL="174176" indent="-174176">
              <a:buFont typeface="Arial" panose="020B0604020202020204" pitchFamily="34" charset="0"/>
              <a:buChar char="•"/>
            </a:pPr>
            <a:r>
              <a:rPr lang="en-US" dirty="0"/>
              <a:t>Research a named company operating in more than one country</a:t>
            </a:r>
          </a:p>
          <a:p>
            <a:pPr marL="174176" indent="-174176">
              <a:buFont typeface="Arial" panose="020B0604020202020204" pitchFamily="34" charset="0"/>
              <a:buChar char="•"/>
            </a:pPr>
            <a:r>
              <a:rPr lang="en-US" dirty="0"/>
              <a:t>Identify corporate communication issues and solutions</a:t>
            </a:r>
          </a:p>
          <a:p>
            <a:pPr marL="174176" indent="-174176">
              <a:buFont typeface="Arial" panose="020B0604020202020204" pitchFamily="34" charset="0"/>
              <a:buChar char="•"/>
            </a:pPr>
            <a:r>
              <a:rPr lang="en-US" dirty="0"/>
              <a:t>Prepare a team presentation </a:t>
            </a:r>
          </a:p>
          <a:p>
            <a:pPr marL="174176" indent="-174176">
              <a:buFont typeface="Arial" panose="020B0604020202020204" pitchFamily="34" charset="0"/>
              <a:buChar char="•"/>
            </a:pPr>
            <a:r>
              <a:rPr lang="en-US" dirty="0"/>
              <a:t>Submit an individual reflective summary</a:t>
            </a:r>
          </a:p>
          <a:p>
            <a:endParaRPr lang="en-US" dirty="0"/>
          </a:p>
          <a:p>
            <a:r>
              <a:rPr lang="en-US" b="0" dirty="0"/>
              <a:t>In 2017 the student work focused on the potential difficulties that companies may experience on the foreign market e.g. brand recognition, human resource policies or competitors.  Theoretical tools to support a SWOT, PESTLE, Stakeholder and Competitors analyses were provided by the tutors.  In 2018, in response to student feedback, the brief was simplified to focus on the online presence of each company.</a:t>
            </a:r>
          </a:p>
          <a:p>
            <a:endParaRPr lang="en-US" b="0" dirty="0"/>
          </a:p>
          <a:p>
            <a:r>
              <a:rPr lang="en-GB" b="0" dirty="0"/>
              <a:t>The output and learning from the activity was used to inform various aspects of the students’ assessed coursework.</a:t>
            </a:r>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12</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399239098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Students formed local teams of approximately 2-3 members and created a team identity with logo, slogan as well as a short video clip introducing themselves. </a:t>
            </a:r>
          </a:p>
          <a:p>
            <a:endParaRPr lang="en-US" dirty="0"/>
          </a:p>
          <a:p>
            <a:r>
              <a:rPr lang="en-US" dirty="0"/>
              <a:t>Instructors randomly assigned their local teams to those of their international partners (two nationalities per team). </a:t>
            </a:r>
          </a:p>
          <a:p>
            <a:endParaRPr lang="en-US" dirty="0"/>
          </a:p>
          <a:p>
            <a:r>
              <a:rPr lang="en-US" dirty="0"/>
              <a:t>Teams exchanged information about themselves and held their first icebreaking skype meeting with their counterparts in other countries. </a:t>
            </a:r>
          </a:p>
          <a:p>
            <a:endParaRPr lang="en-US" dirty="0"/>
          </a:p>
          <a:p>
            <a:r>
              <a:rPr lang="en-US" dirty="0"/>
              <a:t>They agreed to a collaborative platform such as Google Drive, SLACK, Facebook group etc. where they uploaded their information and shared files, divided up tasks amongst themselves and agreed to benchmarks along the project timeline. </a:t>
            </a:r>
          </a:p>
          <a:p>
            <a:endParaRPr lang="en-US" dirty="0"/>
          </a:p>
          <a:p>
            <a:r>
              <a:rPr lang="en-US" dirty="0"/>
              <a:t>The teams focused on the assignment, exchanged information and created presentations as well as wrote debriefings on the results.</a:t>
            </a:r>
          </a:p>
          <a:p>
            <a:endParaRPr lang="en-US" dirty="0"/>
          </a:p>
          <a:p>
            <a:r>
              <a:rPr lang="en-US" dirty="0"/>
              <a:t>Students presented the results and gave feedback on the collaboration.</a:t>
            </a:r>
            <a:endParaRPr lang="de-DE"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13</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109187765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14</a:t>
            </a:fld>
            <a:endParaRPr lang="en-US"/>
          </a:p>
        </p:txBody>
      </p:sp>
    </p:spTree>
    <p:extLst>
      <p:ext uri="{BB962C8B-B14F-4D97-AF65-F5344CB8AC3E}">
        <p14:creationId xmlns:p14="http://schemas.microsoft.com/office/powerpoint/2010/main" val="142670456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4176" indent="-174176">
              <a:buFont typeface="Arial" panose="020B0604020202020204" pitchFamily="34" charset="0"/>
              <a:buChar char="•"/>
            </a:pPr>
            <a:r>
              <a:rPr lang="en-US" dirty="0"/>
              <a:t>each university had different semester schedules and varying requirements for each course</a:t>
            </a:r>
          </a:p>
          <a:p>
            <a:pPr marL="174176" indent="-174176">
              <a:buFont typeface="Arial" panose="020B0604020202020204" pitchFamily="34" charset="0"/>
              <a:buChar char="•"/>
            </a:pPr>
            <a:endParaRPr lang="en-US" dirty="0"/>
          </a:p>
          <a:p>
            <a:pPr marL="174176" indent="-174176">
              <a:buFont typeface="Arial" panose="020B0604020202020204" pitchFamily="34" charset="0"/>
              <a:buChar char="•"/>
            </a:pPr>
            <a:r>
              <a:rPr lang="en-US" dirty="0"/>
              <a:t>built-in project vs. add-on</a:t>
            </a:r>
          </a:p>
          <a:p>
            <a:endParaRPr lang="en-US" dirty="0"/>
          </a:p>
          <a:p>
            <a:pPr marL="174176" indent="-174176">
              <a:buFont typeface="Arial" panose="020B0604020202020204" pitchFamily="34" charset="0"/>
              <a:buChar char="•"/>
            </a:pPr>
            <a:r>
              <a:rPr lang="en-US" dirty="0"/>
              <a:t>students differed in age, family status, professional careers, ethnic backgrounds as well as English language abilities </a:t>
            </a:r>
          </a:p>
          <a:p>
            <a:pPr marL="174176" indent="-174176">
              <a:buFont typeface="Arial" panose="020B0604020202020204" pitchFamily="34" charset="0"/>
              <a:buChar char="•"/>
            </a:pPr>
            <a:endParaRPr lang="en-US" dirty="0"/>
          </a:p>
          <a:p>
            <a:pPr marL="174176" indent="-174176">
              <a:buFont typeface="Arial" panose="020B0604020202020204" pitchFamily="34" charset="0"/>
              <a:buChar char="•"/>
            </a:pPr>
            <a:r>
              <a:rPr lang="en-US" dirty="0"/>
              <a:t>courses involved various disciplines within undergraduate and graduate business programs and were taught either online or seated</a:t>
            </a:r>
          </a:p>
          <a:p>
            <a:pPr marL="174176" indent="-174176">
              <a:buFont typeface="Arial" panose="020B0604020202020204" pitchFamily="34" charset="0"/>
              <a:buChar char="•"/>
            </a:pPr>
            <a:endParaRPr lang="en-US" dirty="0"/>
          </a:p>
          <a:p>
            <a:pPr marL="174176" indent="-174176" defTabSz="928939">
              <a:buFont typeface="Arial" panose="020B0604020202020204" pitchFamily="34" charset="0"/>
              <a:buChar char="•"/>
              <a:defRPr/>
            </a:pPr>
            <a:r>
              <a:rPr lang="en-US" dirty="0"/>
              <a:t>evaluation of students </a:t>
            </a:r>
          </a:p>
          <a:p>
            <a:endParaRPr lang="de-DE"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15</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398745086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16</a:t>
            </a:fld>
            <a:endParaRPr lang="en-US"/>
          </a:p>
        </p:txBody>
      </p:sp>
    </p:spTree>
    <p:extLst>
      <p:ext uri="{BB962C8B-B14F-4D97-AF65-F5344CB8AC3E}">
        <p14:creationId xmlns:p14="http://schemas.microsoft.com/office/powerpoint/2010/main" val="409589617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b="1" dirty="0"/>
              <a:t>The project led the team to develop the following research question:</a:t>
            </a:r>
          </a:p>
          <a:p>
            <a:endParaRPr lang="en-GB" dirty="0"/>
          </a:p>
          <a:p>
            <a:pPr defTabSz="928939">
              <a:defRPr/>
            </a:pPr>
            <a:r>
              <a:rPr lang="de-DE" dirty="0">
                <a:solidFill>
                  <a:prstClr val="white"/>
                </a:solidFill>
                <a:latin typeface="Trebuchet MS" panose="020B0603020202020204"/>
              </a:rPr>
              <a:t>Do experiential international classroom projects using virtual team collaborations increase intercultural sensitivity and intercultural communication competence in students?</a:t>
            </a:r>
          </a:p>
          <a:p>
            <a:endParaRPr lang="en-GB"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17</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78814694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8939">
              <a:lnSpc>
                <a:spcPct val="90000"/>
              </a:lnSpc>
              <a:spcBef>
                <a:spcPts val="1016"/>
              </a:spcBef>
              <a:defRPr/>
            </a:pPr>
            <a:r>
              <a:rPr lang="en-US" dirty="0">
                <a:solidFill>
                  <a:prstClr val="white"/>
                </a:solidFill>
                <a:latin typeface="Trebuchet MS" panose="020B0603020202020204"/>
              </a:rPr>
              <a:t>According to Chen and </a:t>
            </a:r>
            <a:r>
              <a:rPr lang="en-US" dirty="0" err="1">
                <a:solidFill>
                  <a:prstClr val="white"/>
                </a:solidFill>
                <a:latin typeface="Trebuchet MS" panose="020B0603020202020204"/>
              </a:rPr>
              <a:t>Starosta</a:t>
            </a:r>
            <a:r>
              <a:rPr lang="en-US" dirty="0">
                <a:solidFill>
                  <a:prstClr val="white"/>
                </a:solidFill>
                <a:latin typeface="Trebuchet MS" panose="020B0603020202020204"/>
              </a:rPr>
              <a:t>, 1998, intercultural sensitivity is “the ability to recognize differences in behavior, perceptions and feelings during the process of intercultural communication.”  This principle was used by Chen and </a:t>
            </a:r>
            <a:r>
              <a:rPr lang="en-US" dirty="0" err="1">
                <a:solidFill>
                  <a:prstClr val="white"/>
                </a:solidFill>
                <a:latin typeface="Trebuchet MS" panose="020B0603020202020204"/>
              </a:rPr>
              <a:t>Starosta</a:t>
            </a:r>
            <a:r>
              <a:rPr lang="en-US" dirty="0">
                <a:solidFill>
                  <a:prstClr val="white"/>
                </a:solidFill>
                <a:latin typeface="Trebuchet MS" panose="020B0603020202020204"/>
              </a:rPr>
              <a:t>, 2000 to develop the Intercultural Sensitivity (IS) Scale.</a:t>
            </a:r>
          </a:p>
          <a:p>
            <a:pPr defTabSz="928939">
              <a:lnSpc>
                <a:spcPct val="90000"/>
              </a:lnSpc>
              <a:spcBef>
                <a:spcPts val="1016"/>
              </a:spcBef>
              <a:defRPr/>
            </a:pPr>
            <a:endParaRPr lang="en-US" dirty="0">
              <a:solidFill>
                <a:prstClr val="white"/>
              </a:solidFill>
              <a:latin typeface="Trebuchet MS" panose="020B0603020202020204"/>
            </a:endParaRPr>
          </a:p>
          <a:p>
            <a:pPr defTabSz="928939">
              <a:lnSpc>
                <a:spcPct val="90000"/>
              </a:lnSpc>
              <a:spcBef>
                <a:spcPts val="1016"/>
              </a:spcBef>
            </a:pPr>
            <a:r>
              <a:rPr lang="en-US" dirty="0">
                <a:solidFill>
                  <a:prstClr val="white"/>
                </a:solidFill>
                <a:latin typeface="Trebuchet MS" panose="020B0603020202020204"/>
              </a:rPr>
              <a:t>Intercultural communication competence can be defined as “the ability to communicate effectively and appropriately across culturally diverse environments.”  This principle was used by </a:t>
            </a:r>
            <a:r>
              <a:rPr lang="en-US" dirty="0" err="1">
                <a:solidFill>
                  <a:prstClr val="white"/>
                </a:solidFill>
                <a:latin typeface="Trebuchet MS" panose="020B0603020202020204"/>
              </a:rPr>
              <a:t>Arasaratnam</a:t>
            </a:r>
            <a:r>
              <a:rPr lang="en-US" dirty="0">
                <a:solidFill>
                  <a:prstClr val="white"/>
                </a:solidFill>
                <a:latin typeface="Trebuchet MS" panose="020B0603020202020204"/>
              </a:rPr>
              <a:t>, 2009 to develop the Intercultural Communication Competence (ICC) scale.</a:t>
            </a:r>
          </a:p>
          <a:p>
            <a:endParaRPr lang="en-GB"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18</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57572470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u="none" dirty="0"/>
              <a:t>Online Survey:</a:t>
            </a:r>
          </a:p>
          <a:p>
            <a:endParaRPr lang="en-US" b="1" dirty="0"/>
          </a:p>
          <a:p>
            <a:r>
              <a:rPr lang="en-US" b="0" dirty="0"/>
              <a:t>Students completed an online intercultural sensitivity survey based on the Intercultural Sensitivity Scale created by </a:t>
            </a:r>
            <a:r>
              <a:rPr lang="en-US" dirty="0"/>
              <a:t>Guo-Ming </a:t>
            </a:r>
            <a:r>
              <a:rPr lang="en-US" u="sng" dirty="0"/>
              <a:t>Chen</a:t>
            </a:r>
            <a:r>
              <a:rPr lang="en-US" dirty="0"/>
              <a:t> and William J. </a:t>
            </a:r>
            <a:r>
              <a:rPr lang="en-US" u="sng" dirty="0" err="1"/>
              <a:t>Starosta</a:t>
            </a:r>
            <a:r>
              <a:rPr lang="en-US" dirty="0"/>
              <a:t> for the University of Rhode Island (2000) </a:t>
            </a:r>
            <a:r>
              <a:rPr lang="en-US" b="0" dirty="0"/>
              <a:t>which comprised 24 items divided into five factors: Interaction Engagement, Respect of Cultural Differences, Interaction Confidence, Interaction Enjoyment and Interaction Attentiveness and were asked to respond to each item on a five-point Likert scale of 5 = strongly agree, 4 = agree, 3 = uncertain, 2 = disagree and 1 = strongly disagree. </a:t>
            </a:r>
          </a:p>
          <a:p>
            <a:pPr marL="174176" indent="-174176">
              <a:buFont typeface="Arial" panose="020B0604020202020204" pitchFamily="34" charset="0"/>
              <a:buChar char="•"/>
            </a:pPr>
            <a:endParaRPr lang="en-US" b="0" dirty="0"/>
          </a:p>
          <a:p>
            <a:r>
              <a:rPr lang="en-US" b="0" dirty="0"/>
              <a:t>Items from the Intercultural Communication Competence (ICC) scale were also utilized in the survey (</a:t>
            </a:r>
            <a:r>
              <a:rPr lang="en-US" b="0" dirty="0" err="1"/>
              <a:t>Arasaratnam</a:t>
            </a:r>
            <a:r>
              <a:rPr lang="en-US" b="0" dirty="0"/>
              <a:t>, 2009). Students were asked to respond along the same five-point scale to statements concerning the cognitive, affective and behavioral dimensions of intercultural communication.</a:t>
            </a:r>
          </a:p>
          <a:p>
            <a:pPr marL="174176" indent="-174176">
              <a:buFont typeface="Arial" panose="020B0604020202020204" pitchFamily="34" charset="0"/>
              <a:buChar char="•"/>
            </a:pPr>
            <a:endParaRPr lang="en-US" b="1" dirty="0"/>
          </a:p>
          <a:p>
            <a:r>
              <a:rPr lang="de-DE" i="1" dirty="0"/>
              <a:t>Examples of questions Intercultural Sensitivity Scale:</a:t>
            </a:r>
          </a:p>
          <a:p>
            <a:endParaRPr lang="de-DE" b="1" dirty="0"/>
          </a:p>
          <a:p>
            <a:pPr fontAlgn="t">
              <a:lnSpc>
                <a:spcPct val="107000"/>
              </a:lnSpc>
            </a:pPr>
            <a:r>
              <a:rPr lang="en-US" dirty="0">
                <a:solidFill>
                  <a:srgbClr val="FFFFFF"/>
                </a:solidFill>
                <a:latin typeface="Century Gothic" panose="020B0502020202020204" pitchFamily="34" charset="0"/>
              </a:rPr>
              <a:t>ISS_F1_33[I often give positive responses to my culturally different counterpart during our interaction]</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ISS_F1_35[I am open-minded to people from different cultures]</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ISS_F1_39[I often show my culturally-distinct counterpart my understanding through verbal or nonverbal cues]</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ISS_F1_41[I have a feeling of enjoyment towards differences between my culturally-distinct counterpart and me]</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ISS_F1_42[I enjoy interacting with people from different cultures]</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ISS_F1_43*[I avoid those situations where I will have to deal with culturally-distinct persons]</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ISS_F1_44[I tend to wait before forming an impression of culturally distinct counterparts]</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ISS_F2_6*[I don't like to be with people from different cultures]</a:t>
            </a:r>
            <a:endParaRPr lang="en-GB" sz="1100" dirty="0">
              <a:latin typeface="Arial" panose="020B0604020202020204" pitchFamily="34" charset="0"/>
            </a:endParaRPr>
          </a:p>
          <a:p>
            <a:pPr fontAlgn="t">
              <a:lnSpc>
                <a:spcPct val="107000"/>
              </a:lnSpc>
            </a:pPr>
            <a:r>
              <a:rPr lang="en-US" dirty="0">
                <a:solidFill>
                  <a:srgbClr val="FFFFFF"/>
                </a:solidFill>
                <a:latin typeface="Century Gothic" panose="020B0502020202020204" pitchFamily="34" charset="0"/>
              </a:rPr>
              <a:t>ISS_F2_14*[I think my culture is better than other cultures]</a:t>
            </a:r>
          </a:p>
          <a:p>
            <a:pPr fontAlgn="t">
              <a:lnSpc>
                <a:spcPct val="107000"/>
              </a:lnSpc>
            </a:pPr>
            <a:endParaRPr lang="en-US" b="1" dirty="0">
              <a:solidFill>
                <a:srgbClr val="FFFFFF"/>
              </a:solidFill>
              <a:latin typeface="Century Gothic" panose="020B0502020202020204" pitchFamily="34" charset="0"/>
            </a:endParaRPr>
          </a:p>
          <a:p>
            <a:pPr fontAlgn="t">
              <a:lnSpc>
                <a:spcPct val="107000"/>
              </a:lnSpc>
            </a:pPr>
            <a:r>
              <a:rPr lang="de-DE" sz="1100" i="1" dirty="0"/>
              <a:t>Examples of questions  ICC Scale:</a:t>
            </a:r>
          </a:p>
          <a:p>
            <a:pPr fontAlgn="t">
              <a:lnSpc>
                <a:spcPct val="107000"/>
              </a:lnSpc>
            </a:pPr>
            <a:endParaRPr lang="de-DE" sz="1100" dirty="0">
              <a:latin typeface="Arial" panose="020B0604020202020204" pitchFamily="34" charset="0"/>
            </a:endParaRPr>
          </a:p>
          <a:p>
            <a:pPr fontAlgn="ctr">
              <a:lnSpc>
                <a:spcPct val="107000"/>
              </a:lnSpc>
            </a:pPr>
            <a:r>
              <a:rPr lang="en-US" sz="1100" dirty="0">
                <a:solidFill>
                  <a:srgbClr val="FFFFFF"/>
                </a:solidFill>
                <a:latin typeface="Century Gothic" panose="020B0502020202020204" pitchFamily="34" charset="0"/>
              </a:rPr>
              <a:t>ICC_Cognitive_6[I often notice similarities in personality between people who belong to completely different cultures.]</a:t>
            </a:r>
            <a:endParaRPr lang="en-GB" sz="1100" dirty="0">
              <a:latin typeface="Arial" panose="020B0604020202020204" pitchFamily="34" charset="0"/>
            </a:endParaRPr>
          </a:p>
          <a:p>
            <a:pPr fontAlgn="ctr">
              <a:lnSpc>
                <a:spcPct val="107000"/>
              </a:lnSpc>
            </a:pPr>
            <a:r>
              <a:rPr lang="en-US" sz="1100" dirty="0">
                <a:solidFill>
                  <a:srgbClr val="FFFFFF"/>
                </a:solidFill>
                <a:latin typeface="Century Gothic" panose="020B0502020202020204" pitchFamily="34" charset="0"/>
              </a:rPr>
              <a:t>ICC_Affective_2[I feel that people from other cultures have many valuable things to teach me.]</a:t>
            </a:r>
            <a:endParaRPr lang="en-GB" sz="1100" dirty="0">
              <a:latin typeface="Arial" panose="020B0604020202020204" pitchFamily="34" charset="0"/>
            </a:endParaRPr>
          </a:p>
          <a:p>
            <a:pPr fontAlgn="ctr">
              <a:lnSpc>
                <a:spcPct val="107000"/>
              </a:lnSpc>
            </a:pPr>
            <a:r>
              <a:rPr lang="en-US" sz="1100" dirty="0">
                <a:solidFill>
                  <a:srgbClr val="FFFFFF"/>
                </a:solidFill>
                <a:latin typeface="Century Gothic" panose="020B0502020202020204" pitchFamily="34" charset="0"/>
              </a:rPr>
              <a:t>ICC_Affective_4*[I feel more comfortable with people from my own culture than with people from other cultures.]</a:t>
            </a:r>
            <a:endParaRPr lang="en-GB" sz="1100" dirty="0">
              <a:latin typeface="Arial" panose="020B0604020202020204" pitchFamily="34" charset="0"/>
            </a:endParaRPr>
          </a:p>
          <a:p>
            <a:pPr fontAlgn="ctr">
              <a:lnSpc>
                <a:spcPct val="107000"/>
              </a:lnSpc>
            </a:pPr>
            <a:r>
              <a:rPr lang="en-US" sz="1100" dirty="0">
                <a:solidFill>
                  <a:srgbClr val="FFFFFF"/>
                </a:solidFill>
                <a:latin typeface="Century Gothic" panose="020B0502020202020204" pitchFamily="34" charset="0"/>
              </a:rPr>
              <a:t>ICC_Affective_7*[I usually feel closer to people who are from my own culture because I can relate to them better.]</a:t>
            </a:r>
            <a:endParaRPr lang="en-GB" sz="1100" dirty="0">
              <a:latin typeface="Arial" panose="020B0604020202020204" pitchFamily="34" charset="0"/>
            </a:endParaRPr>
          </a:p>
          <a:p>
            <a:pPr fontAlgn="ctr">
              <a:lnSpc>
                <a:spcPct val="107000"/>
              </a:lnSpc>
            </a:pPr>
            <a:r>
              <a:rPr lang="en-US" sz="1100" dirty="0">
                <a:solidFill>
                  <a:srgbClr val="FFFFFF"/>
                </a:solidFill>
                <a:latin typeface="Century Gothic" panose="020B0502020202020204" pitchFamily="34" charset="0"/>
              </a:rPr>
              <a:t>ICC_Affective_10[I feel more comfortable with people who are open to people from other cultures than people who are not.]</a:t>
            </a:r>
            <a:endParaRPr lang="en-GB" sz="1100" dirty="0">
              <a:latin typeface="Arial" panose="020B0604020202020204" pitchFamily="34" charset="0"/>
            </a:endParaRPr>
          </a:p>
          <a:p>
            <a:pPr fontAlgn="ctr">
              <a:lnSpc>
                <a:spcPct val="107000"/>
              </a:lnSpc>
            </a:pPr>
            <a:r>
              <a:rPr lang="en-US" sz="1100" dirty="0">
                <a:solidFill>
                  <a:srgbClr val="FFFFFF"/>
                </a:solidFill>
                <a:latin typeface="Century Gothic" panose="020B0502020202020204" pitchFamily="34" charset="0"/>
              </a:rPr>
              <a:t>ICC_Behavioral_3*[Most of my friends are from my own culture.]</a:t>
            </a:r>
            <a:endParaRPr lang="en-GB" sz="1100" dirty="0">
              <a:latin typeface="Arial" panose="020B0604020202020204" pitchFamily="34" charset="0"/>
            </a:endParaRPr>
          </a:p>
          <a:p>
            <a:pPr fontAlgn="t">
              <a:lnSpc>
                <a:spcPct val="107000"/>
              </a:lnSpc>
            </a:pPr>
            <a:endParaRPr lang="en-GB" sz="1100" dirty="0">
              <a:latin typeface="Arial" panose="020B0604020202020204" pitchFamily="34" charset="0"/>
            </a:endParaRPr>
          </a:p>
          <a:p>
            <a:pPr defTabSz="928939">
              <a:defRPr/>
            </a:pPr>
            <a:r>
              <a:rPr lang="en-US" b="1" dirty="0">
                <a:solidFill>
                  <a:prstClr val="white"/>
                </a:solidFill>
                <a:latin typeface="Trebuchet MS" panose="020B0603020202020204"/>
              </a:rPr>
              <a:t>Qualitative Reflections:</a:t>
            </a:r>
          </a:p>
          <a:p>
            <a:pPr defTabSz="928939">
              <a:defRPr/>
            </a:pPr>
            <a:endParaRPr lang="en-US" b="1" dirty="0">
              <a:solidFill>
                <a:prstClr val="white"/>
              </a:solidFill>
              <a:latin typeface="Trebuchet MS" panose="020B0603020202020204"/>
            </a:endParaRPr>
          </a:p>
          <a:p>
            <a:pPr marL="174176" indent="-174176" defTabSz="928939">
              <a:buFont typeface="Arial" panose="020B0604020202020204" pitchFamily="34" charset="0"/>
              <a:buChar char="•"/>
              <a:defRPr/>
            </a:pPr>
            <a:r>
              <a:rPr lang="en-US" dirty="0">
                <a:solidFill>
                  <a:prstClr val="white"/>
                </a:solidFill>
                <a:latin typeface="Trebuchet MS" panose="020B0603020202020204"/>
              </a:rPr>
              <a:t>Students were asked to respond to post-project qualitative questions to ascertain feelings towards the project and identify areas for improvement.</a:t>
            </a:r>
            <a:endParaRPr lang="de-DE" dirty="0">
              <a:solidFill>
                <a:prstClr val="white"/>
              </a:solidFill>
              <a:latin typeface="Trebuchet MS" panose="020B0603020202020204"/>
            </a:endParaRPr>
          </a:p>
          <a:p>
            <a:pPr marL="174176" indent="-174176">
              <a:buFont typeface="Arial" panose="020B0604020202020204" pitchFamily="34" charset="0"/>
              <a:buChar char="•"/>
            </a:pPr>
            <a:endParaRPr lang="en-US" b="0" dirty="0"/>
          </a:p>
          <a:p>
            <a:pPr marL="174176" indent="-174176">
              <a:buFont typeface="Arial" panose="020B0604020202020204" pitchFamily="34" charset="0"/>
              <a:buChar char="•"/>
            </a:pPr>
            <a:r>
              <a:rPr lang="en-US" dirty="0"/>
              <a:t>They were asked about their personal feelings towards the project, what they found most difficult, their satisfaction with the project, and what they would do differently next time.</a:t>
            </a:r>
          </a:p>
          <a:p>
            <a:pPr marL="174176" indent="-174176">
              <a:buFont typeface="Arial" panose="020B0604020202020204" pitchFamily="34" charset="0"/>
              <a:buChar char="•"/>
            </a:pPr>
            <a:endParaRPr lang="en-US" dirty="0"/>
          </a:p>
          <a:p>
            <a:pPr marL="174176" indent="-174176">
              <a:buFont typeface="Arial" panose="020B0604020202020204" pitchFamily="34" charset="0"/>
              <a:buChar char="•"/>
            </a:pPr>
            <a:r>
              <a:rPr lang="en-US" dirty="0"/>
              <a:t>They were asked to rate the activity and evaluate both their own and their team members, both at home and abroad, concerning commitment and active participation. </a:t>
            </a:r>
          </a:p>
          <a:p>
            <a:pPr marL="174176" indent="-174176">
              <a:buFont typeface="Arial" panose="020B0604020202020204" pitchFamily="34" charset="0"/>
              <a:buChar char="•"/>
            </a:pPr>
            <a:endParaRPr lang="en-US" dirty="0"/>
          </a:p>
          <a:p>
            <a:pPr marL="174176" indent="-174176">
              <a:buFont typeface="Arial" panose="020B0604020202020204" pitchFamily="34" charset="0"/>
              <a:buChar char="•"/>
            </a:pPr>
            <a:r>
              <a:rPr lang="en-US" dirty="0"/>
              <a:t>Their answers were compared between native team members and also between international counterparts to see whether tendencies arose concerning positive or negative attitudes towards the project.</a:t>
            </a:r>
            <a:endParaRPr lang="de-DE" dirty="0"/>
          </a:p>
          <a:p>
            <a:pPr marL="174176" indent="-174176">
              <a:buFont typeface="Arial" panose="020B0604020202020204" pitchFamily="34" charset="0"/>
              <a:buChar char="•"/>
            </a:pPr>
            <a:endParaRPr lang="en-US" b="1" dirty="0"/>
          </a:p>
          <a:p>
            <a:endParaRPr lang="de-DE" b="1"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19</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203827135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Responses pre and post project were </a:t>
            </a:r>
            <a:r>
              <a:rPr lang="en-US" b="1" dirty="0" err="1"/>
              <a:t>analysed</a:t>
            </a:r>
            <a:r>
              <a:rPr lang="en-US" b="1" dirty="0"/>
              <a:t> according to five tendencies of intercultural sensitivity and communication competence: </a:t>
            </a:r>
          </a:p>
          <a:p>
            <a:endParaRPr lang="en-US" b="1" dirty="0"/>
          </a:p>
          <a:p>
            <a:pPr marL="522528" indent="-522528">
              <a:buFont typeface="+mj-lt"/>
              <a:buAutoNum type="arabicPeriod"/>
            </a:pPr>
            <a:r>
              <a:rPr lang="en-US" dirty="0"/>
              <a:t>increased awareness of verbal, non-verbal and para-verbal communication; </a:t>
            </a:r>
          </a:p>
          <a:p>
            <a:pPr marL="522528" indent="-522528">
              <a:buFont typeface="+mj-lt"/>
              <a:buAutoNum type="arabicPeriod"/>
            </a:pPr>
            <a:r>
              <a:rPr lang="en-US" dirty="0"/>
              <a:t>increased appreciation of cultural differences; </a:t>
            </a:r>
          </a:p>
          <a:p>
            <a:pPr marL="522528" indent="-522528">
              <a:buFont typeface="+mj-lt"/>
              <a:buAutoNum type="arabicPeriod"/>
            </a:pPr>
            <a:r>
              <a:rPr lang="en-US" dirty="0"/>
              <a:t>reduction of </a:t>
            </a:r>
            <a:r>
              <a:rPr lang="en-US" dirty="0" err="1"/>
              <a:t>ethnocentristic</a:t>
            </a:r>
            <a:r>
              <a:rPr lang="en-US" dirty="0"/>
              <a:t> tendencies and stereotypes; </a:t>
            </a:r>
          </a:p>
          <a:p>
            <a:pPr marL="522528" indent="-522528">
              <a:buFont typeface="+mj-lt"/>
              <a:buAutoNum type="arabicPeriod"/>
            </a:pPr>
            <a:r>
              <a:rPr lang="en-US" dirty="0"/>
              <a:t>reduction of fears and increase in confidence in dealing with other cultures;</a:t>
            </a:r>
          </a:p>
          <a:p>
            <a:pPr marL="522528" indent="-522528">
              <a:buFont typeface="+mj-lt"/>
              <a:buAutoNum type="arabicPeriod"/>
            </a:pPr>
            <a:r>
              <a:rPr lang="en-US" dirty="0"/>
              <a:t>increased awareness of difficulties in dealing with other cultures. </a:t>
            </a:r>
            <a:endParaRPr lang="de-DE"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20</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232888211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21</a:t>
            </a:fld>
            <a:endParaRPr lang="en-US"/>
          </a:p>
        </p:txBody>
      </p:sp>
    </p:spTree>
    <p:extLst>
      <p:ext uri="{BB962C8B-B14F-4D97-AF65-F5344CB8AC3E}">
        <p14:creationId xmlns:p14="http://schemas.microsoft.com/office/powerpoint/2010/main" val="230118394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In addition to national cultural differences among the respondents, there existed disparities in gender, ethnicity, generation, educational level, professional experience and family status, as well as areas of study and length of time at university.  Key findings included:  </a:t>
            </a:r>
          </a:p>
          <a:p>
            <a:endParaRPr lang="en-US" b="1" dirty="0"/>
          </a:p>
          <a:p>
            <a:r>
              <a:rPr lang="en-US" b="1" dirty="0"/>
              <a:t>Increased awareness of verbal, non-verbal and para-verbal communication:</a:t>
            </a:r>
          </a:p>
          <a:p>
            <a:pPr marL="174176" indent="-174176">
              <a:buFont typeface="Arial" panose="020B0604020202020204" pitchFamily="34" charset="0"/>
              <a:buChar char="•"/>
            </a:pPr>
            <a:r>
              <a:rPr lang="en-US" dirty="0"/>
              <a:t>Students reported increased sensitivity towards subtle meanings conveyed by their counterparts during intercultural interaction.</a:t>
            </a:r>
          </a:p>
          <a:p>
            <a:pPr marL="174176" indent="-174176">
              <a:buFont typeface="Arial" panose="020B0604020202020204" pitchFamily="34" charset="0"/>
              <a:buChar char="•"/>
            </a:pPr>
            <a:r>
              <a:rPr lang="en-US" dirty="0"/>
              <a:t>Students displayed a greater understanding for the need to watch their counterpart’s behavior more closely to determine their meaning.</a:t>
            </a:r>
          </a:p>
          <a:p>
            <a:pPr marL="174176" indent="-174176">
              <a:buFont typeface="Arial" panose="020B0604020202020204" pitchFamily="34" charset="0"/>
              <a:buChar char="•"/>
            </a:pPr>
            <a:r>
              <a:rPr lang="en-US" dirty="0"/>
              <a:t>Students placed more importance on making affirmative responses during communicating.</a:t>
            </a:r>
          </a:p>
          <a:p>
            <a:endParaRPr lang="en-US" b="1" dirty="0"/>
          </a:p>
          <a:p>
            <a:r>
              <a:rPr lang="en-US" b="1" dirty="0"/>
              <a:t>Increased appreciation of cultural differences:</a:t>
            </a:r>
          </a:p>
          <a:p>
            <a:pPr marL="174176" indent="-174176">
              <a:buFont typeface="Arial" panose="020B0604020202020204" pitchFamily="34" charset="0"/>
              <a:buChar char="•"/>
            </a:pPr>
            <a:r>
              <a:rPr lang="en-US" dirty="0"/>
              <a:t>Students reported a positive if slight increase in enjoyment towards differences between culturally-distinct counterparts and selves.</a:t>
            </a:r>
          </a:p>
          <a:p>
            <a:pPr marL="174176" indent="-174176">
              <a:buFont typeface="Arial" panose="020B0604020202020204" pitchFamily="34" charset="0"/>
              <a:buChar char="•"/>
            </a:pPr>
            <a:r>
              <a:rPr lang="de-DE" dirty="0"/>
              <a:t>Students displayed an increase in respect for </a:t>
            </a:r>
            <a:r>
              <a:rPr lang="en-US" dirty="0"/>
              <a:t>the way people from different cultures behave.</a:t>
            </a:r>
          </a:p>
          <a:p>
            <a:pPr marL="174176" indent="-174176">
              <a:buFont typeface="Arial" panose="020B0604020202020204" pitchFamily="34" charset="0"/>
              <a:buChar char="•"/>
            </a:pPr>
            <a:r>
              <a:rPr lang="en-US" dirty="0"/>
              <a:t>A tendency to avoid those situations where students will have to deal with culturally-distinct persons marginally increased.</a:t>
            </a:r>
          </a:p>
          <a:p>
            <a:pPr marL="174176" indent="-174176">
              <a:buFont typeface="Arial" panose="020B0604020202020204" pitchFamily="34" charset="0"/>
              <a:buChar char="•"/>
            </a:pPr>
            <a:r>
              <a:rPr lang="en-US" dirty="0"/>
              <a:t>Students reported slightly more antipathy towards interacting with people of another culture.</a:t>
            </a:r>
          </a:p>
          <a:p>
            <a:pPr marL="174176" indent="-174176">
              <a:buFont typeface="Arial" panose="020B0604020202020204" pitchFamily="34" charset="0"/>
              <a:buChar char="•"/>
            </a:pPr>
            <a:r>
              <a:rPr lang="en-US" dirty="0"/>
              <a:t>Students stated that they felt more comfortable with people from their own culture and preferring friends from own cultures.</a:t>
            </a:r>
          </a:p>
          <a:p>
            <a:endParaRPr lang="en-US" b="1" dirty="0"/>
          </a:p>
          <a:p>
            <a:r>
              <a:rPr lang="en-US" b="1" dirty="0"/>
              <a:t>Reduction of </a:t>
            </a:r>
            <a:r>
              <a:rPr lang="en-US" b="1" dirty="0" err="1"/>
              <a:t>ethnocentristic</a:t>
            </a:r>
            <a:r>
              <a:rPr lang="en-US" b="1" dirty="0"/>
              <a:t> tendencies and stereotypes:</a:t>
            </a:r>
          </a:p>
          <a:p>
            <a:pPr marL="174176" indent="-174176">
              <a:buFont typeface="Arial" panose="020B0604020202020204" pitchFamily="34" charset="0"/>
              <a:buChar char="•"/>
            </a:pPr>
            <a:r>
              <a:rPr lang="en-US" dirty="0"/>
              <a:t>Some students registered slightly less openness to diversity and foreign ways of thinking and behaving</a:t>
            </a:r>
          </a:p>
          <a:p>
            <a:pPr marL="174176" indent="-174176">
              <a:buFont typeface="Arial" panose="020B0604020202020204" pitchFamily="34" charset="0"/>
              <a:buChar char="•"/>
            </a:pPr>
            <a:r>
              <a:rPr lang="en-US" dirty="0"/>
              <a:t>Some students displayed less value for opinions different from their own.</a:t>
            </a:r>
          </a:p>
          <a:p>
            <a:pPr marL="174176" indent="-174176">
              <a:buFont typeface="Arial" panose="020B0604020202020204" pitchFamily="34" charset="0"/>
              <a:buChar char="•"/>
            </a:pPr>
            <a:r>
              <a:rPr lang="en-US" dirty="0"/>
              <a:t>Students affirmed less difficulty differentiating between similarities in cultures such as Asians, Europeans, Africans, etc.</a:t>
            </a:r>
          </a:p>
          <a:p>
            <a:pPr marL="174176" indent="-174176">
              <a:buFont typeface="Arial" panose="020B0604020202020204" pitchFamily="34" charset="0"/>
              <a:buChar char="•"/>
            </a:pPr>
            <a:r>
              <a:rPr lang="en-US" dirty="0"/>
              <a:t>Students displayed a marginal increase in their feelings that people from other cultures have many valuable things to teach them.</a:t>
            </a:r>
          </a:p>
          <a:p>
            <a:endParaRPr lang="en-US" b="1" dirty="0"/>
          </a:p>
          <a:p>
            <a:r>
              <a:rPr lang="en-US" b="1" dirty="0"/>
              <a:t>Reduction of fears and increase in confidence in dealing with other cultures:</a:t>
            </a:r>
          </a:p>
          <a:p>
            <a:pPr marL="174176" indent="-174176">
              <a:buFont typeface="Arial" panose="020B0604020202020204" pitchFamily="34" charset="0"/>
              <a:buChar char="•"/>
            </a:pPr>
            <a:r>
              <a:rPr lang="en-US" dirty="0"/>
              <a:t>Students responded that they found it less difficult to talk in front of culturally different people.</a:t>
            </a:r>
          </a:p>
          <a:p>
            <a:pPr marL="174176" indent="-174176">
              <a:buFont typeface="Arial" panose="020B0604020202020204" pitchFamily="34" charset="0"/>
              <a:buChar char="•"/>
            </a:pPr>
            <a:r>
              <a:rPr lang="en-US" dirty="0"/>
              <a:t>They felt less discouraged or useless when engaging with people of different cultures.</a:t>
            </a:r>
          </a:p>
          <a:p>
            <a:endParaRPr lang="en-US" b="1" dirty="0"/>
          </a:p>
          <a:p>
            <a:r>
              <a:rPr lang="en-US" b="1" dirty="0"/>
              <a:t>Increased awareness of difficulties in dealing with other cultures:</a:t>
            </a:r>
          </a:p>
          <a:p>
            <a:pPr marL="174176" indent="-174176">
              <a:buFont typeface="Arial" panose="020B0604020202020204" pitchFamily="34" charset="0"/>
              <a:buChar char="•"/>
            </a:pPr>
            <a:r>
              <a:rPr lang="en-US" dirty="0"/>
              <a:t>Some students reported that they enjoyed the interaction with people from different cultures less than their own and would tend to avoid such interactions.</a:t>
            </a:r>
          </a:p>
          <a:p>
            <a:pPr marL="174176" indent="-174176">
              <a:buFont typeface="Arial" panose="020B0604020202020204" pitchFamily="34" charset="0"/>
              <a:buChar char="•"/>
            </a:pPr>
            <a:r>
              <a:rPr lang="en-US" dirty="0"/>
              <a:t>Some students signaled a slight decrease in respecting the values of other people after the project.</a:t>
            </a:r>
          </a:p>
          <a:p>
            <a:pPr marL="174176" indent="-174176">
              <a:buFont typeface="Arial" panose="020B0604020202020204" pitchFamily="34" charset="0"/>
              <a:buChar char="•"/>
            </a:pPr>
            <a:r>
              <a:rPr lang="en-US"/>
              <a:t>Some students </a:t>
            </a:r>
            <a:r>
              <a:rPr lang="en-US" dirty="0"/>
              <a:t>also noted a decrease in informing themselves more when interacting with other cultures.</a:t>
            </a:r>
          </a:p>
          <a:p>
            <a:pPr marL="174176" indent="-174176">
              <a:buFont typeface="Arial" panose="020B0604020202020204" pitchFamily="34" charset="0"/>
              <a:buChar char="•"/>
            </a:pPr>
            <a:r>
              <a:rPr lang="en-US" dirty="0"/>
              <a:t>Some students reported an increase in frustration when dealing with people of other cultures.</a:t>
            </a:r>
          </a:p>
          <a:p>
            <a:pPr marL="174176" indent="-174176">
              <a:buFont typeface="Arial" panose="020B0604020202020204" pitchFamily="34" charset="0"/>
              <a:buChar char="•"/>
            </a:pPr>
            <a:r>
              <a:rPr lang="en-US" dirty="0"/>
              <a:t>Some students responded that they were less open-minded to people of other cultures.</a:t>
            </a:r>
          </a:p>
          <a:p>
            <a:endParaRPr lang="en-US" b="1" dirty="0"/>
          </a:p>
          <a:p>
            <a:pPr defTabSz="928939">
              <a:defRPr/>
            </a:pPr>
            <a:r>
              <a:rPr lang="en-US" i="1" dirty="0"/>
              <a:t>Ethical principles for doing scientific research were applied, including guaranteeing that the survey was anonymous, confidential, and voluntary.  </a:t>
            </a:r>
          </a:p>
          <a:p>
            <a:pPr defTabSz="928939">
              <a:defRPr/>
            </a:pPr>
            <a:endParaRPr lang="en-US" i="1" dirty="0"/>
          </a:p>
          <a:p>
            <a:pPr defTabSz="928939">
              <a:defRPr/>
            </a:pPr>
            <a:r>
              <a:rPr lang="en-US" i="1" dirty="0"/>
              <a:t>Quantitative data analysis was performed with IBM SPSS Statistics 24, comprising descriptive and bivariate analyses such as t-Tests and ANOVA.  Content analysis of qualitative data was also performed.</a:t>
            </a:r>
            <a:endParaRPr lang="en-GB" i="1" dirty="0"/>
          </a:p>
          <a:p>
            <a:pPr defTabSz="928939">
              <a:defRPr/>
            </a:pPr>
            <a:endParaRPr lang="en-US" i="1" dirty="0"/>
          </a:p>
          <a:p>
            <a:pPr defTabSz="928939">
              <a:defRPr/>
            </a:pPr>
            <a:r>
              <a:rPr lang="en-US" i="1" dirty="0"/>
              <a:t>In 2018, the majority of the 97 respondents to the surveys were female and their ages ranged from 19 to 55.  Approximately 20% were over the age of 30.  A third of the respondents described themselves as foreign students; in other words, they did not grow up in the country that they were studying in.  The majority of students considered their English good to very good; one third were native speakers of English.  The group from RGU was the most diverse and included distance learners.</a:t>
            </a:r>
          </a:p>
          <a:p>
            <a:pPr defTabSz="928939">
              <a:defRPr/>
            </a:pPr>
            <a:endParaRPr lang="en-US" dirty="0"/>
          </a:p>
          <a:p>
            <a:endParaRPr lang="de-DE" b="1" dirty="0"/>
          </a:p>
          <a:p>
            <a:endParaRPr lang="de-DE" b="1" dirty="0"/>
          </a:p>
          <a:p>
            <a:endParaRPr lang="de-DE" b="1"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22</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73775561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de-DE" sz="1400" b="1" dirty="0"/>
              <a:t>Positive aspects of the project:</a:t>
            </a:r>
          </a:p>
          <a:p>
            <a:endParaRPr lang="de-DE" sz="1400" b="1" dirty="0"/>
          </a:p>
          <a:p>
            <a:pPr marL="174176" indent="-174176">
              <a:buFont typeface="Arial" panose="020B0604020202020204" pitchFamily="34" charset="0"/>
              <a:buChar char="•"/>
            </a:pPr>
            <a:r>
              <a:rPr lang="en-US" b="0" dirty="0"/>
              <a:t>The students considered it a new experience and opportunity to work and exchange perceptions on the topic with people from another country and another culture.</a:t>
            </a:r>
          </a:p>
          <a:p>
            <a:pPr marL="174176" indent="-174176">
              <a:buFont typeface="Arial" panose="020B0604020202020204" pitchFamily="34" charset="0"/>
              <a:buChar char="•"/>
            </a:pPr>
            <a:r>
              <a:rPr lang="en-US" b="0" dirty="0"/>
              <a:t>They appreciated the friendly and inviting atmosphere interacting with the foreign counterparts. </a:t>
            </a:r>
          </a:p>
          <a:p>
            <a:pPr marL="174176" indent="-174176">
              <a:buFont typeface="Arial" panose="020B0604020202020204" pitchFamily="34" charset="0"/>
              <a:buChar char="•"/>
            </a:pPr>
            <a:r>
              <a:rPr lang="en-US" b="0" dirty="0"/>
              <a:t>Students valued working in a multicultural team in a real scenario, finding solutions and solving problems.</a:t>
            </a:r>
          </a:p>
          <a:p>
            <a:pPr marL="174176" indent="-174176">
              <a:buFont typeface="Arial" panose="020B0604020202020204" pitchFamily="34" charset="0"/>
              <a:buChar char="•"/>
            </a:pPr>
            <a:r>
              <a:rPr lang="en-US" b="0" dirty="0"/>
              <a:t>They appreciated being “forced” to work with different people.</a:t>
            </a:r>
          </a:p>
          <a:p>
            <a:pPr marL="174176" indent="-174176">
              <a:buFont typeface="Arial" panose="020B0604020202020204" pitchFamily="34" charset="0"/>
              <a:buChar char="•"/>
            </a:pPr>
            <a:r>
              <a:rPr lang="en-US" b="0" dirty="0"/>
              <a:t>The experiential learning aspect was considered as the most valuable part of the project as well as …</a:t>
            </a:r>
          </a:p>
          <a:p>
            <a:pPr marL="174176" indent="-174176">
              <a:buFont typeface="Arial" panose="020B0604020202020204" pitchFamily="34" charset="0"/>
              <a:buChar char="•"/>
            </a:pPr>
            <a:r>
              <a:rPr lang="en-US" b="0" dirty="0"/>
              <a:t>… meeting new people, discussing cultural differences, engaging with another culture and hearing other points of view.</a:t>
            </a:r>
          </a:p>
          <a:p>
            <a:pPr marL="174176" indent="-174176">
              <a:buFont typeface="Arial" panose="020B0604020202020204" pitchFamily="34" charset="0"/>
              <a:buChar char="•"/>
            </a:pPr>
            <a:r>
              <a:rPr lang="en-US" b="0" dirty="0"/>
              <a:t>They recognized meaningful changes in their own approach to other cultures.</a:t>
            </a:r>
            <a:endParaRPr lang="de-DE" b="0"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23</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250231489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de-DE" b="1" dirty="0"/>
              <a:t>The most difficult or negative aspects of project were:</a:t>
            </a:r>
          </a:p>
          <a:p>
            <a:endParaRPr lang="de-DE" b="1" dirty="0"/>
          </a:p>
          <a:p>
            <a:pPr marL="174176" indent="-174176">
              <a:buFont typeface="Arial" panose="020B0604020202020204" pitchFamily="34" charset="0"/>
              <a:buChar char="•"/>
            </a:pPr>
            <a:r>
              <a:rPr lang="en-US" dirty="0"/>
              <a:t>coordinating appointments to meet due to different time zones and schedules</a:t>
            </a:r>
          </a:p>
          <a:p>
            <a:pPr marL="174176" indent="-174176">
              <a:buFont typeface="Arial" panose="020B0604020202020204" pitchFamily="34" charset="0"/>
              <a:buChar char="•"/>
            </a:pPr>
            <a:r>
              <a:rPr lang="en-US" dirty="0"/>
              <a:t>language barriers</a:t>
            </a:r>
          </a:p>
          <a:p>
            <a:pPr marL="174176" indent="-174176">
              <a:buFont typeface="Arial" panose="020B0604020202020204" pitchFamily="34" charset="0"/>
              <a:buChar char="•"/>
            </a:pPr>
            <a:r>
              <a:rPr lang="en-US" dirty="0"/>
              <a:t>coordinating tasks through social media</a:t>
            </a:r>
          </a:p>
          <a:p>
            <a:pPr marL="174176" indent="-174176">
              <a:buFont typeface="Arial" panose="020B0604020202020204" pitchFamily="34" charset="0"/>
              <a:buChar char="•"/>
            </a:pPr>
            <a:r>
              <a:rPr lang="en-US" dirty="0"/>
              <a:t>technological issues (different levels of internet savviness)</a:t>
            </a:r>
          </a:p>
          <a:p>
            <a:pPr marL="174176" indent="-174176">
              <a:buFont typeface="Arial" panose="020B0604020202020204" pitchFamily="34" charset="0"/>
              <a:buChar char="•"/>
            </a:pPr>
            <a:r>
              <a:rPr lang="en-US" dirty="0"/>
              <a:t>differing expectations and deadlines as well as difficulties agreeing on what to do</a:t>
            </a:r>
          </a:p>
          <a:p>
            <a:pPr marL="174176" indent="-174176">
              <a:buFont typeface="Arial" panose="020B0604020202020204" pitchFamily="34" charset="0"/>
              <a:buChar char="•"/>
            </a:pPr>
            <a:r>
              <a:rPr lang="en-US" dirty="0"/>
              <a:t>varying degrees of engagement and reliability between teams</a:t>
            </a:r>
          </a:p>
          <a:p>
            <a:pPr marL="174176" indent="-174176">
              <a:buFont typeface="Arial" panose="020B0604020202020204" pitchFamily="34" charset="0"/>
              <a:buChar char="•"/>
            </a:pPr>
            <a:r>
              <a:rPr lang="en-US" dirty="0"/>
              <a:t>working remotely instead of face to face</a:t>
            </a:r>
          </a:p>
          <a:p>
            <a:pPr marL="174176" indent="-174176">
              <a:buFont typeface="Arial" panose="020B0604020202020204" pitchFamily="34" charset="0"/>
              <a:buChar char="•"/>
            </a:pPr>
            <a:r>
              <a:rPr lang="en-US" dirty="0"/>
              <a:t>lack of communication and/or organization in and between the teams.</a:t>
            </a:r>
            <a:endParaRPr lang="de-DE"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24</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2223769901"/>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de-DE" b="1" dirty="0"/>
              <a:t>What students would have done differently:</a:t>
            </a:r>
          </a:p>
          <a:p>
            <a:endParaRPr lang="de-DE" dirty="0"/>
          </a:p>
          <a:p>
            <a:pPr marL="174176" indent="-174176">
              <a:buFont typeface="Arial" panose="020B0604020202020204" pitchFamily="34" charset="0"/>
              <a:buChar char="•"/>
            </a:pPr>
            <a:r>
              <a:rPr lang="en-US" dirty="0"/>
              <a:t>Students criticized their own, their teams’ and/or their counterparts’ lack of effort in managing time, assigning roles and delegating tasks. </a:t>
            </a:r>
          </a:p>
          <a:p>
            <a:pPr marL="174176" indent="-174176">
              <a:buFont typeface="Arial" panose="020B0604020202020204" pitchFamily="34" charset="0"/>
              <a:buChar char="•"/>
            </a:pPr>
            <a:r>
              <a:rPr lang="en-US" dirty="0"/>
              <a:t>They stated they would have planned better, engaged members more, set up more frequent meetings and prioritized the project higher.</a:t>
            </a:r>
          </a:p>
          <a:p>
            <a:pPr marL="174176" indent="-174176">
              <a:buFont typeface="Arial" panose="020B0604020202020204" pitchFamily="34" charset="0"/>
              <a:buChar char="•"/>
            </a:pPr>
            <a:r>
              <a:rPr lang="en-US" dirty="0"/>
              <a:t>They expressed the disappointment that they did not value the experience as highly as they should have.</a:t>
            </a:r>
          </a:p>
          <a:p>
            <a:pPr marL="174176" indent="-174176">
              <a:buFont typeface="Arial" panose="020B0604020202020204" pitchFamily="34" charset="0"/>
              <a:buChar char="•"/>
            </a:pPr>
            <a:r>
              <a:rPr lang="en-US" dirty="0"/>
              <a:t>In future collaborations they would learn more about the other cultures and enjoy the opportunity of working with foreign students more. </a:t>
            </a:r>
            <a:endParaRPr lang="de-DE"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25</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396124376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1" dirty="0"/>
              <a:t>Positive developments in the areas of Interaction Attentiveness and Interaction Engagement went hand in hand with statistically marginal but nevertheless negative developments in Interaction Engagement and in Respect for Cultural Differences after interacting with people of other cultures.</a:t>
            </a:r>
          </a:p>
          <a:p>
            <a:endParaRPr lang="en-US" i="1" dirty="0"/>
          </a:p>
          <a:p>
            <a:r>
              <a:rPr lang="en-US" i="1" dirty="0"/>
              <a:t>While many of the negative responses in the areas of Interaction Engagement and Respect for Cultural Differences would appear to defeat the goals of increasing intercultural competence, there are results which give support to the belief that intercultural collaborative projects such as this one can impact students positively and more effectively than classroom instruction.</a:t>
            </a:r>
          </a:p>
          <a:p>
            <a:endParaRPr lang="en-US" i="1" dirty="0"/>
          </a:p>
          <a:p>
            <a:r>
              <a:rPr lang="en-US" i="1" dirty="0"/>
              <a:t>When comparing the results before and after the project, students appear to have gained an understanding of cultural differences through their interactions and experienced a rise in sensitivity concerning their own communication styles as well as the differences in styles of their counterparts. </a:t>
            </a:r>
          </a:p>
          <a:p>
            <a:endParaRPr lang="en-US" i="1" dirty="0"/>
          </a:p>
          <a:p>
            <a:r>
              <a:rPr lang="en-US" i="1" dirty="0"/>
              <a:t>The difficulties of the project itself, the pressure of wanting a good grade on the project for some, whereas others not receiving a grade at all, the disparities in motivation among team members as well as language skills etc., could all have had an influence on the positive or negative perception of the culturally distinct counterparts and thus on the values reported in the surveys. </a:t>
            </a:r>
          </a:p>
          <a:p>
            <a:endParaRPr lang="en-US" i="1" dirty="0"/>
          </a:p>
          <a:p>
            <a:r>
              <a:rPr lang="en-US" i="1" dirty="0"/>
              <a:t>Seemingly negative tendencies in some of the results after the collaborative project may indicate a rise in consciousness concerning the difficulties of real interaction with other cultures. What appears simple in theory to students before the project becomes more daunting when put to the test in a real-life situation. </a:t>
            </a:r>
          </a:p>
          <a:p>
            <a:endParaRPr lang="en-US" i="1" dirty="0"/>
          </a:p>
          <a:p>
            <a:r>
              <a:rPr lang="en-US" i="1" dirty="0"/>
              <a:t>Further reasons for negative trends proceeding the project may be found in the results concerning what students disliked most about the project (time zones, diverging deadlines and expectations) as well as what they would do differently (invest more time) and their suggestions for future collaborations.</a:t>
            </a:r>
          </a:p>
          <a:p>
            <a:endParaRPr lang="en-US" i="1" dirty="0"/>
          </a:p>
          <a:p>
            <a:r>
              <a:rPr lang="en-US" b="1" dirty="0"/>
              <a:t>The negative results run counter to the objectives of an intercultural collaborative project and need to be investigated further.  However, if intercultural competence can be seen as involving an understanding that cultural differences do exist, that there are potential pitfalls involved in interacting across cultures, and that awareness of these factors can better facilitate successful collaboration (Deardorff, 2006), the findings from this project confirm that a virtual team collaboration, however short and small in scope, develops intercultural sensitivity and intercultural communication competence in students.</a:t>
            </a:r>
            <a:endParaRPr lang="de-DE" b="1" dirty="0"/>
          </a:p>
          <a:p>
            <a:endParaRPr lang="en-US" b="1" dirty="0"/>
          </a:p>
          <a:p>
            <a:r>
              <a:rPr lang="en-US" b="1" dirty="0"/>
              <a:t>While the project was time-consuming and sometimes difficult to embed it into an already demanding curriculum, the instructors consider the project a valuable contribution in experiential learning and will continue to incorporate the project in their courses.</a:t>
            </a:r>
          </a:p>
          <a:p>
            <a:endParaRPr lang="en-US" b="1" dirty="0"/>
          </a:p>
          <a:p>
            <a:r>
              <a:rPr lang="en-US" b="1" dirty="0"/>
              <a:t>This type of project offers significant potential for enhanced employability and graduate preparedness for a global workplace.</a:t>
            </a:r>
            <a:endParaRPr lang="de-DE" b="1" dirty="0"/>
          </a:p>
          <a:p>
            <a:endParaRPr lang="de-DE" i="1" dirty="0"/>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26</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102404213"/>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de-DE" b="0" dirty="0"/>
              <a:t>Future collaborations will ensure more equal conditions among the teams: </a:t>
            </a:r>
            <a:r>
              <a:rPr lang="en-US" b="0" dirty="0"/>
              <a:t>aligning the project content, syncing the time line and assignment deadlines better and adjusting the assessment criteria so that demands on students are similar. </a:t>
            </a:r>
          </a:p>
          <a:p>
            <a:endParaRPr lang="en-US" b="0" dirty="0"/>
          </a:p>
          <a:p>
            <a:r>
              <a:rPr lang="en-US" b="0" dirty="0"/>
              <a:t>Tasks should be divided across locations, creating a closer dependence on each other for project success.  Inclusiveness should be promoted with the help of digital means, for example through the use of a single platform, SLACK, to collaborate as well as using ZOOM to record teleconferencing sessions in future projects. </a:t>
            </a:r>
          </a:p>
          <a:p>
            <a:endParaRPr lang="en-US" b="0" dirty="0"/>
          </a:p>
          <a:p>
            <a:r>
              <a:rPr lang="en-US" b="0" dirty="0"/>
              <a:t>After improving project conditions, data from pre and post surveys from future collaborations will be compared with the results of initial data to examine whether there are significant differences in results.</a:t>
            </a:r>
          </a:p>
          <a:p>
            <a:endParaRPr lang="en-US" b="0" dirty="0"/>
          </a:p>
          <a:p>
            <a:r>
              <a:rPr lang="en-US" b="0" dirty="0"/>
              <a:t>If you would like to know more about COIL or the RGU project described today, please contact me at any time.  I’m also happy to have a chat with anyone who is thinking about setting up their own COIL project to see what we can learn from each-other.</a:t>
            </a:r>
          </a:p>
          <a:p>
            <a:endParaRPr lang="en-GB" dirty="0"/>
          </a:p>
        </p:txBody>
      </p:sp>
      <p:sp>
        <p:nvSpPr>
          <p:cNvPr id="4" name="Slide Number Placeholder 3"/>
          <p:cNvSpPr>
            <a:spLocks noGrp="1"/>
          </p:cNvSpPr>
          <p:nvPr>
            <p:ph type="sldNum" sz="quarter" idx="5"/>
          </p:nvPr>
        </p:nvSpPr>
        <p:spPr/>
        <p:txBody>
          <a:bodyPr/>
          <a:lstStyle/>
          <a:p>
            <a:pPr defTabSz="464469"/>
            <a:fld id="{EB6F544D-8D16-4751-BAB8-B7FE1E78B759}" type="slidenum">
              <a:rPr lang="en-GB" sz="1200">
                <a:solidFill>
                  <a:prstClr val="black"/>
                </a:solidFill>
                <a:latin typeface="Calibri" panose="020F0502020204030204"/>
              </a:rPr>
              <a:pPr defTabSz="464469"/>
              <a:t>27</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227046355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b="1" dirty="0"/>
              <a:t>Some sources which informed this presentation and may be of interest…</a:t>
            </a:r>
          </a:p>
          <a:p>
            <a:endParaRPr lang="en-GB" b="1" dirty="0"/>
          </a:p>
          <a:p>
            <a:r>
              <a:rPr lang="en-US" dirty="0" err="1">
                <a:latin typeface="Arial" panose="020B0604020202020204" pitchFamily="34" charset="0"/>
                <a:cs typeface="Arial" panose="020B0604020202020204" pitchFamily="34" charset="0"/>
              </a:rPr>
              <a:t>Arasaratnam</a:t>
            </a:r>
            <a:r>
              <a:rPr lang="en-US" dirty="0">
                <a:latin typeface="Arial" panose="020B0604020202020204" pitchFamily="34" charset="0"/>
                <a:cs typeface="Arial" panose="020B0604020202020204" pitchFamily="34" charset="0"/>
              </a:rPr>
              <a:t>, L. A. (2009). The Development of a New Instrument of Intercultural Communication Competence. </a:t>
            </a:r>
            <a:r>
              <a:rPr lang="en-US" u="sng" dirty="0">
                <a:latin typeface="Arial" panose="020B0604020202020204" pitchFamily="34" charset="0"/>
                <a:cs typeface="Arial" panose="020B0604020202020204" pitchFamily="34" charset="0"/>
                <a:hlinkClick r:id="rId3"/>
              </a:rPr>
              <a:t>http://www.immi.se/intercultural/nr20/arasaratnam.htm</a:t>
            </a:r>
            <a:endParaRPr lang="en-GB"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Chen, G.M. &amp; </a:t>
            </a:r>
            <a:r>
              <a:rPr lang="en-US" dirty="0" err="1">
                <a:latin typeface="Arial" panose="020B0604020202020204" pitchFamily="34" charset="0"/>
                <a:cs typeface="Arial" panose="020B0604020202020204" pitchFamily="34" charset="0"/>
              </a:rPr>
              <a:t>Sarosta</a:t>
            </a:r>
            <a:r>
              <a:rPr lang="en-US" dirty="0">
                <a:latin typeface="Arial" panose="020B0604020202020204" pitchFamily="34" charset="0"/>
                <a:cs typeface="Arial" panose="020B0604020202020204" pitchFamily="34" charset="0"/>
              </a:rPr>
              <a:t>, W. J. (1998). </a:t>
            </a:r>
            <a:r>
              <a:rPr lang="en-US" i="1" dirty="0">
                <a:latin typeface="Arial" panose="020B0604020202020204" pitchFamily="34" charset="0"/>
                <a:cs typeface="Arial" panose="020B0604020202020204" pitchFamily="34" charset="0"/>
              </a:rPr>
              <a:t>Foundations of intercultural communication</a:t>
            </a:r>
            <a:r>
              <a:rPr lang="en-US" dirty="0">
                <a:latin typeface="Arial" panose="020B0604020202020204" pitchFamily="34" charset="0"/>
                <a:cs typeface="Arial" panose="020B0604020202020204" pitchFamily="34" charset="0"/>
              </a:rPr>
              <a:t>. Boston: Allyn &amp; Bacon</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Chen, G. and William J. </a:t>
            </a:r>
            <a:r>
              <a:rPr lang="en-US" dirty="0" err="1">
                <a:latin typeface="Arial" panose="020B0604020202020204" pitchFamily="34" charset="0"/>
                <a:cs typeface="Arial" panose="020B0604020202020204" pitchFamily="34" charset="0"/>
              </a:rPr>
              <a:t>Starosta</a:t>
            </a:r>
            <a:r>
              <a:rPr lang="en-US" dirty="0">
                <a:latin typeface="Arial" panose="020B0604020202020204" pitchFamily="34" charset="0"/>
                <a:cs typeface="Arial" panose="020B0604020202020204" pitchFamily="34" charset="0"/>
              </a:rPr>
              <a:t> (2000). The Development and Validation of the Intercultural Sensitivity Scale. The University of Rhode Island Digital Commons. </a:t>
            </a:r>
            <a:r>
              <a:rPr lang="en-US" u="sng" dirty="0">
                <a:latin typeface="Arial" panose="020B0604020202020204" pitchFamily="34" charset="0"/>
                <a:cs typeface="Arial" panose="020B0604020202020204" pitchFamily="34" charset="0"/>
                <a:hlinkClick r:id="rId4"/>
              </a:rPr>
              <a:t>http://digitalcommons.uri.edu/cgi/viewcontent.cgi?article=1035&amp;context=com_facpubs</a:t>
            </a:r>
            <a:endParaRPr lang="en-GB"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Deardorff, D. (2006). The identification and assessment of intercultural competence as a student outcome of internationalization. </a:t>
            </a:r>
            <a:r>
              <a:rPr lang="en-US" i="1" dirty="0">
                <a:latin typeface="Arial" panose="020B0604020202020204" pitchFamily="34" charset="0"/>
                <a:cs typeface="Arial" panose="020B0604020202020204" pitchFamily="34" charset="0"/>
              </a:rPr>
              <a:t>Journal of Studies in International Education.</a:t>
            </a:r>
            <a:r>
              <a:rPr lang="en-US" dirty="0">
                <a:latin typeface="Arial" panose="020B0604020202020204" pitchFamily="34" charset="0"/>
                <a:cs typeface="Arial" panose="020B0604020202020204" pitchFamily="34" charset="0"/>
              </a:rPr>
              <a:t>10 (3), 241-266.</a:t>
            </a:r>
            <a:endParaRPr lang="de-DE"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err="1">
                <a:latin typeface="Arial" panose="020B0604020202020204" pitchFamily="34" charset="0"/>
                <a:cs typeface="Arial" panose="020B0604020202020204" pitchFamily="34" charset="0"/>
              </a:rPr>
              <a:t>Deardoff</a:t>
            </a:r>
            <a:r>
              <a:rPr lang="en-US" dirty="0">
                <a:latin typeface="Arial" panose="020B0604020202020204" pitchFamily="34" charset="0"/>
                <a:cs typeface="Arial" panose="020B0604020202020204" pitchFamily="34" charset="0"/>
              </a:rPr>
              <a:t>, D. (2009) Theory Reflections: Intercultural Competence Framework/Model. </a:t>
            </a:r>
            <a:r>
              <a:rPr lang="de-DE" u="sng" dirty="0">
                <a:latin typeface="Arial" panose="020B0604020202020204" pitchFamily="34" charset="0"/>
                <a:cs typeface="Arial" panose="020B0604020202020204" pitchFamily="34" charset="0"/>
                <a:hlinkClick r:id="rId5"/>
              </a:rPr>
              <a:t>http://www.nafsa.org/_/file/_/theory_connections_intercultural_competence.pdf</a:t>
            </a:r>
            <a:endParaRPr lang="en-GB"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Hall, E.T. (1990). </a:t>
            </a:r>
            <a:r>
              <a:rPr lang="en-US" i="1" dirty="0">
                <a:latin typeface="Arial" panose="020B0604020202020204" pitchFamily="34" charset="0"/>
                <a:cs typeface="Arial" panose="020B0604020202020204" pitchFamily="34" charset="0"/>
              </a:rPr>
              <a:t>Understanding Cultural Differences</a:t>
            </a:r>
            <a:r>
              <a:rPr lang="en-US" dirty="0">
                <a:latin typeface="Arial" panose="020B0604020202020204" pitchFamily="34" charset="0"/>
                <a:cs typeface="Arial" panose="020B0604020202020204" pitchFamily="34" charset="0"/>
              </a:rPr>
              <a:t>, Boston: Nicholas Brealey Publishing</a:t>
            </a:r>
            <a:endParaRPr lang="en-GB"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 </a:t>
            </a:r>
            <a:endParaRPr lang="en-GB"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Hofstede, G. (1991). </a:t>
            </a:r>
            <a:r>
              <a:rPr lang="en-US" i="1" dirty="0">
                <a:latin typeface="Arial" panose="020B0604020202020204" pitchFamily="34" charset="0"/>
                <a:cs typeface="Arial" panose="020B0604020202020204" pitchFamily="34" charset="0"/>
              </a:rPr>
              <a:t>Cultures and Organizations: Software of the Mind, Intercultural Cooperation and Its Importance for Survival</a:t>
            </a:r>
            <a:r>
              <a:rPr lang="en-US" dirty="0">
                <a:latin typeface="Arial" panose="020B0604020202020204" pitchFamily="34" charset="0"/>
                <a:cs typeface="Arial" panose="020B0604020202020204" pitchFamily="34" charset="0"/>
              </a:rPr>
              <a:t>, Maidenhead: Mc Graw-Hill</a:t>
            </a:r>
            <a:endParaRPr lang="en-GB"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 </a:t>
            </a:r>
            <a:endParaRPr lang="en-GB"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Lewis, R.D. (2006). </a:t>
            </a:r>
            <a:r>
              <a:rPr lang="en-US" i="1" dirty="0">
                <a:latin typeface="Arial" panose="020B0604020202020204" pitchFamily="34" charset="0"/>
                <a:cs typeface="Arial" panose="020B0604020202020204" pitchFamily="34" charset="0"/>
              </a:rPr>
              <a:t>When Cultures Collide. Leading Across Cultures</a:t>
            </a:r>
            <a:r>
              <a:rPr lang="en-US" dirty="0">
                <a:latin typeface="Arial" panose="020B0604020202020204" pitchFamily="34" charset="0"/>
                <a:cs typeface="Arial" panose="020B0604020202020204" pitchFamily="34" charset="0"/>
              </a:rPr>
              <a:t>, Boston: Nicholas Brealey Publishing</a:t>
            </a:r>
            <a:endParaRPr lang="en-GB"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 </a:t>
            </a:r>
            <a:endParaRPr lang="en-GB"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Mehrabian, A. (1972). </a:t>
            </a:r>
            <a:r>
              <a:rPr lang="en-US" i="1" dirty="0">
                <a:latin typeface="Arial" panose="020B0604020202020204" pitchFamily="34" charset="0"/>
                <a:cs typeface="Arial" panose="020B0604020202020204" pitchFamily="34" charset="0"/>
              </a:rPr>
              <a:t>Nonverbal Communication</a:t>
            </a:r>
            <a:r>
              <a:rPr lang="en-US" dirty="0">
                <a:latin typeface="Arial" panose="020B0604020202020204" pitchFamily="34" charset="0"/>
                <a:cs typeface="Arial" panose="020B0604020202020204" pitchFamily="34" charset="0"/>
              </a:rPr>
              <a:t>. </a:t>
            </a:r>
            <a:r>
              <a:rPr lang="en-US" u="sng" dirty="0">
                <a:latin typeface="Arial" panose="020B0604020202020204" pitchFamily="34" charset="0"/>
                <a:cs typeface="Arial" panose="020B0604020202020204" pitchFamily="34" charset="0"/>
                <a:hlinkClick r:id="rId6" tooltip="Chicago, IL"/>
              </a:rPr>
              <a:t>Chicago, IL</a:t>
            </a:r>
            <a:r>
              <a:rPr lang="en-US" dirty="0">
                <a:latin typeface="Arial" panose="020B0604020202020204" pitchFamily="34" charset="0"/>
                <a:cs typeface="Arial" panose="020B0604020202020204" pitchFamily="34" charset="0"/>
              </a:rPr>
              <a:t>: Aldine-Atherton</a:t>
            </a:r>
            <a:endParaRPr lang="en-GB"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err="1">
                <a:latin typeface="Arial" panose="020B0604020202020204" pitchFamily="34" charset="0"/>
                <a:cs typeface="Arial" panose="020B0604020202020204" pitchFamily="34" charset="0"/>
              </a:rPr>
              <a:t>Meisek</a:t>
            </a:r>
            <a:r>
              <a:rPr lang="en-US" dirty="0">
                <a:latin typeface="Arial" panose="020B0604020202020204" pitchFamily="34" charset="0"/>
                <a:cs typeface="Arial" panose="020B0604020202020204" pitchFamily="34" charset="0"/>
              </a:rPr>
              <a:t> and </a:t>
            </a:r>
            <a:r>
              <a:rPr lang="en-US" dirty="0" err="1">
                <a:latin typeface="Arial" panose="020B0604020202020204" pitchFamily="34" charset="0"/>
                <a:cs typeface="Arial" panose="020B0604020202020204" pitchFamily="34" charset="0"/>
              </a:rPr>
              <a:t>Haefliger</a:t>
            </a:r>
            <a:r>
              <a:rPr lang="en-US" dirty="0">
                <a:latin typeface="Arial" panose="020B0604020202020204" pitchFamily="34" charset="0"/>
                <a:cs typeface="Arial" panose="020B0604020202020204" pitchFamily="34" charset="0"/>
              </a:rPr>
              <a:t> (2011) cited in </a:t>
            </a:r>
            <a:r>
              <a:rPr lang="en-GB" dirty="0">
                <a:latin typeface="Arial" panose="020B0604020202020204" pitchFamily="34" charset="0"/>
                <a:cs typeface="Arial" panose="020B0604020202020204" pitchFamily="34" charset="0"/>
              </a:rPr>
              <a:t>Essig, L., (2013). Frameworks for educating the artist of the future: teaching habits of mind for arts entrepreneurship. </a:t>
            </a:r>
            <a:r>
              <a:rPr lang="en-GB" i="1" dirty="0" err="1">
                <a:latin typeface="Arial" panose="020B0604020202020204" pitchFamily="34" charset="0"/>
                <a:cs typeface="Arial" panose="020B0604020202020204" pitchFamily="34" charset="0"/>
              </a:rPr>
              <a:t>Artivate</a:t>
            </a:r>
            <a:r>
              <a:rPr lang="en-GB" i="1" dirty="0">
                <a:latin typeface="Arial" panose="020B0604020202020204" pitchFamily="34" charset="0"/>
                <a:cs typeface="Arial" panose="020B0604020202020204" pitchFamily="34" charset="0"/>
              </a:rPr>
              <a:t>: A Journal of Entrepreneurship in the Arts, </a:t>
            </a:r>
            <a:r>
              <a:rPr lang="en-GB" dirty="0">
                <a:latin typeface="Arial" panose="020B0604020202020204" pitchFamily="34" charset="0"/>
                <a:cs typeface="Arial" panose="020B0604020202020204" pitchFamily="34" charset="0"/>
              </a:rPr>
              <a:t>1 (2), pp65-77.</a:t>
            </a:r>
          </a:p>
          <a:p>
            <a:endParaRPr lang="en-GB" b="1"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28</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388292714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003300" y="1243013"/>
            <a:ext cx="4851400" cy="3359150"/>
          </a:xfrm>
        </p:spPr>
      </p:sp>
      <p:sp>
        <p:nvSpPr>
          <p:cNvPr id="3" name="Notes Placeholder 2"/>
          <p:cNvSpPr>
            <a:spLocks noGrp="1"/>
          </p:cNvSpPr>
          <p:nvPr>
            <p:ph type="body" idx="1"/>
          </p:nvPr>
        </p:nvSpPr>
        <p:spPr/>
        <p:txBody>
          <a:bodyPr/>
          <a:lstStyle/>
          <a:p>
            <a:endParaRPr lang="en-US" baseline="0" dirty="0"/>
          </a:p>
          <a:p>
            <a:endParaRPr lang="en-US" dirty="0"/>
          </a:p>
        </p:txBody>
      </p:sp>
      <p:sp>
        <p:nvSpPr>
          <p:cNvPr id="4" name="Slide Number Placeholder 3"/>
          <p:cNvSpPr>
            <a:spLocks noGrp="1"/>
          </p:cNvSpPr>
          <p:nvPr>
            <p:ph type="sldNum" sz="quarter" idx="10"/>
          </p:nvPr>
        </p:nvSpPr>
        <p:spPr/>
        <p:txBody>
          <a:bodyPr/>
          <a:lstStyle/>
          <a:p>
            <a:fld id="{C829C269-8FCE-854A-B5CA-30953A26A773}" type="slidenum">
              <a:rPr lang="en-US" smtClean="0"/>
              <a:pPr/>
              <a:t>29</a:t>
            </a:fld>
            <a:endParaRPr lang="en-US"/>
          </a:p>
        </p:txBody>
      </p:sp>
    </p:spTree>
    <p:extLst>
      <p:ext uri="{BB962C8B-B14F-4D97-AF65-F5344CB8AC3E}">
        <p14:creationId xmlns:p14="http://schemas.microsoft.com/office/powerpoint/2010/main" val="113192995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8939">
              <a:defRPr/>
            </a:pPr>
            <a:r>
              <a:rPr lang="en-GB" b="1" dirty="0">
                <a:solidFill>
                  <a:prstClr val="black"/>
                </a:solidFill>
              </a:rPr>
              <a:t>I will now introduce to one of those people </a:t>
            </a:r>
            <a:r>
              <a:rPr lang="en-GB" dirty="0">
                <a:solidFill>
                  <a:prstClr val="black"/>
                </a:solidFill>
              </a:rPr>
              <a:t>- Stephanie Swartz from Mainz University in Germany…(show video).</a:t>
            </a:r>
          </a:p>
          <a:p>
            <a:endParaRPr lang="en-GB"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30</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49299163"/>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pPr defTabSz="464469"/>
            <a:fld id="{EB6F544D-8D16-4751-BAB8-B7FE1E78B759}" type="slidenum">
              <a:rPr lang="en-GB" sz="1200">
                <a:solidFill>
                  <a:prstClr val="black"/>
                </a:solidFill>
                <a:latin typeface="Calibri" panose="020F0502020204030204"/>
              </a:rPr>
              <a:pPr defTabSz="464469"/>
              <a:t>31</a:t>
            </a:fld>
            <a:endParaRPr lang="en-GB" sz="1200">
              <a:solidFill>
                <a:prstClr val="black"/>
              </a:solidFill>
              <a:latin typeface="Calibri" panose="020F0502020204030204"/>
            </a:endParaRPr>
          </a:p>
        </p:txBody>
      </p:sp>
    </p:spTree>
    <p:extLst>
      <p:ext uri="{BB962C8B-B14F-4D97-AF65-F5344CB8AC3E}">
        <p14:creationId xmlns:p14="http://schemas.microsoft.com/office/powerpoint/2010/main" val="7263071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238250" y="1122363"/>
            <a:ext cx="7429500" cy="2387600"/>
          </a:xfrm>
        </p:spPr>
        <p:txBody>
          <a:bodyPr anchor="b"/>
          <a:lstStyle>
            <a:lvl1pPr algn="ctr">
              <a:defRPr sz="4875"/>
            </a:lvl1pPr>
          </a:lstStyle>
          <a:p>
            <a:r>
              <a:rPr lang="en-US"/>
              <a:t>Click to edit Master title style</a:t>
            </a:r>
            <a:endParaRPr lang="en-GB"/>
          </a:p>
        </p:txBody>
      </p:sp>
      <p:sp>
        <p:nvSpPr>
          <p:cNvPr id="3" name="Subtitle 2"/>
          <p:cNvSpPr>
            <a:spLocks noGrp="1"/>
          </p:cNvSpPr>
          <p:nvPr>
            <p:ph type="subTitle" idx="1"/>
          </p:nvPr>
        </p:nvSpPr>
        <p:spPr>
          <a:xfrm>
            <a:off x="1238250" y="3602038"/>
            <a:ext cx="7429500" cy="1655762"/>
          </a:xfrm>
        </p:spPr>
        <p:txBody>
          <a:bodyPr/>
          <a:lstStyle>
            <a:lvl1pPr marL="0" indent="0" algn="ctr">
              <a:buNone/>
              <a:defRPr sz="1950"/>
            </a:lvl1pPr>
            <a:lvl2pPr marL="371475" indent="0" algn="ctr">
              <a:buNone/>
              <a:defRPr sz="1625"/>
            </a:lvl2pPr>
            <a:lvl3pPr marL="742950" indent="0" algn="ctr">
              <a:buNone/>
              <a:defRPr sz="1463"/>
            </a:lvl3pPr>
            <a:lvl4pPr marL="1114425" indent="0" algn="ctr">
              <a:buNone/>
              <a:defRPr sz="1300"/>
            </a:lvl4pPr>
            <a:lvl5pPr marL="1485900" indent="0" algn="ctr">
              <a:buNone/>
              <a:defRPr sz="1300"/>
            </a:lvl5pPr>
            <a:lvl6pPr marL="1857375" indent="0" algn="ctr">
              <a:buNone/>
              <a:defRPr sz="1300"/>
            </a:lvl6pPr>
            <a:lvl7pPr marL="2228850" indent="0" algn="ctr">
              <a:buNone/>
              <a:defRPr sz="1300"/>
            </a:lvl7pPr>
            <a:lvl8pPr marL="2600325" indent="0" algn="ctr">
              <a:buNone/>
              <a:defRPr sz="1300"/>
            </a:lvl8pPr>
            <a:lvl9pPr marL="2971800" indent="0" algn="ctr">
              <a:buNone/>
              <a:defRPr sz="1300"/>
            </a:lvl9pPr>
          </a:lstStyle>
          <a:p>
            <a:r>
              <a:rPr lang="en-US"/>
              <a:t>Click to edit Master subtitle style</a:t>
            </a:r>
            <a:endParaRPr lang="en-GB"/>
          </a:p>
        </p:txBody>
      </p:sp>
      <p:sp>
        <p:nvSpPr>
          <p:cNvPr id="4" name="Date Placeholder 3"/>
          <p:cNvSpPr>
            <a:spLocks noGrp="1"/>
          </p:cNvSpPr>
          <p:nvPr>
            <p:ph type="dt" sz="half" idx="10"/>
          </p:nvPr>
        </p:nvSpPr>
        <p:spPr/>
        <p:txBody>
          <a:bodyPr/>
          <a:lstStyle/>
          <a:p>
            <a:fld id="{1855BEF2-6B76-43CF-AC4B-92E6352C887B}" type="datetimeFigureOut">
              <a:rPr lang="en-GB" smtClean="0"/>
              <a:t>30/04/2019</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132248815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p:cNvSpPr>
            <a:spLocks noGrp="1"/>
          </p:cNvSpPr>
          <p:nvPr>
            <p:ph type="dt" sz="half" idx="10"/>
          </p:nvPr>
        </p:nvSpPr>
        <p:spPr/>
        <p:txBody>
          <a:bodyPr/>
          <a:lstStyle/>
          <a:p>
            <a:fld id="{1855BEF2-6B76-43CF-AC4B-92E6352C887B}" type="datetimeFigureOut">
              <a:rPr lang="en-GB" smtClean="0"/>
              <a:t>30/04/2019</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288682963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5878" y="1709739"/>
            <a:ext cx="8543925" cy="2852737"/>
          </a:xfrm>
        </p:spPr>
        <p:txBody>
          <a:bodyPr anchor="b"/>
          <a:lstStyle>
            <a:lvl1pPr>
              <a:defRPr sz="4875"/>
            </a:lvl1pPr>
          </a:lstStyle>
          <a:p>
            <a:r>
              <a:rPr lang="en-US"/>
              <a:t>Click to edit Master title style</a:t>
            </a:r>
            <a:endParaRPr lang="en-GB"/>
          </a:p>
        </p:txBody>
      </p:sp>
      <p:sp>
        <p:nvSpPr>
          <p:cNvPr id="3" name="Text Placeholder 2"/>
          <p:cNvSpPr>
            <a:spLocks noGrp="1"/>
          </p:cNvSpPr>
          <p:nvPr>
            <p:ph type="body" idx="1"/>
          </p:nvPr>
        </p:nvSpPr>
        <p:spPr>
          <a:xfrm>
            <a:off x="675878" y="4589464"/>
            <a:ext cx="8543925" cy="1500187"/>
          </a:xfrm>
        </p:spPr>
        <p:txBody>
          <a:bodyPr/>
          <a:lstStyle>
            <a:lvl1pPr marL="0" indent="0">
              <a:buNone/>
              <a:defRPr sz="1950">
                <a:solidFill>
                  <a:schemeClr val="tx1">
                    <a:tint val="75000"/>
                  </a:schemeClr>
                </a:solidFill>
              </a:defRPr>
            </a:lvl1pPr>
            <a:lvl2pPr marL="371475" indent="0">
              <a:buNone/>
              <a:defRPr sz="1625">
                <a:solidFill>
                  <a:schemeClr val="tx1">
                    <a:tint val="75000"/>
                  </a:schemeClr>
                </a:solidFill>
              </a:defRPr>
            </a:lvl2pPr>
            <a:lvl3pPr marL="742950" indent="0">
              <a:buNone/>
              <a:defRPr sz="1463">
                <a:solidFill>
                  <a:schemeClr val="tx1">
                    <a:tint val="75000"/>
                  </a:schemeClr>
                </a:solidFill>
              </a:defRPr>
            </a:lvl3pPr>
            <a:lvl4pPr marL="1114425" indent="0">
              <a:buNone/>
              <a:defRPr sz="1300">
                <a:solidFill>
                  <a:schemeClr val="tx1">
                    <a:tint val="75000"/>
                  </a:schemeClr>
                </a:solidFill>
              </a:defRPr>
            </a:lvl4pPr>
            <a:lvl5pPr marL="1485900" indent="0">
              <a:buNone/>
              <a:defRPr sz="1300">
                <a:solidFill>
                  <a:schemeClr val="tx1">
                    <a:tint val="75000"/>
                  </a:schemeClr>
                </a:solidFill>
              </a:defRPr>
            </a:lvl5pPr>
            <a:lvl6pPr marL="1857375" indent="0">
              <a:buNone/>
              <a:defRPr sz="1300">
                <a:solidFill>
                  <a:schemeClr val="tx1">
                    <a:tint val="75000"/>
                  </a:schemeClr>
                </a:solidFill>
              </a:defRPr>
            </a:lvl6pPr>
            <a:lvl7pPr marL="2228850" indent="0">
              <a:buNone/>
              <a:defRPr sz="1300">
                <a:solidFill>
                  <a:schemeClr val="tx1">
                    <a:tint val="75000"/>
                  </a:schemeClr>
                </a:solidFill>
              </a:defRPr>
            </a:lvl7pPr>
            <a:lvl8pPr marL="2600325" indent="0">
              <a:buNone/>
              <a:defRPr sz="1300">
                <a:solidFill>
                  <a:schemeClr val="tx1">
                    <a:tint val="75000"/>
                  </a:schemeClr>
                </a:solidFill>
              </a:defRPr>
            </a:lvl8pPr>
            <a:lvl9pPr marL="2971800" indent="0">
              <a:buNone/>
              <a:defRPr sz="13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1855BEF2-6B76-43CF-AC4B-92E6352C887B}" type="datetimeFigureOut">
              <a:rPr lang="en-GB" smtClean="0"/>
              <a:t>30/04/2019</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272570169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Content Placeholder 2"/>
          <p:cNvSpPr>
            <a:spLocks noGrp="1"/>
          </p:cNvSpPr>
          <p:nvPr>
            <p:ph sz="half" idx="1"/>
          </p:nvPr>
        </p:nvSpPr>
        <p:spPr>
          <a:xfrm>
            <a:off x="681038" y="1825625"/>
            <a:ext cx="421005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p:cNvSpPr>
            <a:spLocks noGrp="1"/>
          </p:cNvSpPr>
          <p:nvPr>
            <p:ph sz="half" idx="2"/>
          </p:nvPr>
        </p:nvSpPr>
        <p:spPr>
          <a:xfrm>
            <a:off x="5014913" y="1825625"/>
            <a:ext cx="421005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Date Placeholder 4"/>
          <p:cNvSpPr>
            <a:spLocks noGrp="1"/>
          </p:cNvSpPr>
          <p:nvPr>
            <p:ph type="dt" sz="half" idx="10"/>
          </p:nvPr>
        </p:nvSpPr>
        <p:spPr/>
        <p:txBody>
          <a:bodyPr/>
          <a:lstStyle/>
          <a:p>
            <a:fld id="{1855BEF2-6B76-43CF-AC4B-92E6352C887B}" type="datetimeFigureOut">
              <a:rPr lang="en-GB" smtClean="0"/>
              <a:t>30/04/2019</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353411570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82328" y="365126"/>
            <a:ext cx="8543925" cy="1325563"/>
          </a:xfrm>
        </p:spPr>
        <p:txBody>
          <a:bodyPr/>
          <a:lstStyle/>
          <a:p>
            <a:r>
              <a:rPr lang="en-US"/>
              <a:t>Click to edit Master title style</a:t>
            </a:r>
            <a:endParaRPr lang="en-GB"/>
          </a:p>
        </p:txBody>
      </p:sp>
      <p:sp>
        <p:nvSpPr>
          <p:cNvPr id="3" name="Text Placeholder 2"/>
          <p:cNvSpPr>
            <a:spLocks noGrp="1"/>
          </p:cNvSpPr>
          <p:nvPr>
            <p:ph type="body" idx="1"/>
          </p:nvPr>
        </p:nvSpPr>
        <p:spPr>
          <a:xfrm>
            <a:off x="682328" y="1681163"/>
            <a:ext cx="4190702" cy="823912"/>
          </a:xfrm>
        </p:spPr>
        <p:txBody>
          <a:bodyPr anchor="b"/>
          <a:lstStyle>
            <a:lvl1pPr marL="0" indent="0">
              <a:buNone/>
              <a:defRPr sz="1950" b="1"/>
            </a:lvl1pPr>
            <a:lvl2pPr marL="371475" indent="0">
              <a:buNone/>
              <a:defRPr sz="1625" b="1"/>
            </a:lvl2pPr>
            <a:lvl3pPr marL="742950" indent="0">
              <a:buNone/>
              <a:defRPr sz="1463" b="1"/>
            </a:lvl3pPr>
            <a:lvl4pPr marL="1114425" indent="0">
              <a:buNone/>
              <a:defRPr sz="1300" b="1"/>
            </a:lvl4pPr>
            <a:lvl5pPr marL="1485900" indent="0">
              <a:buNone/>
              <a:defRPr sz="1300" b="1"/>
            </a:lvl5pPr>
            <a:lvl6pPr marL="1857375" indent="0">
              <a:buNone/>
              <a:defRPr sz="1300" b="1"/>
            </a:lvl6pPr>
            <a:lvl7pPr marL="2228850" indent="0">
              <a:buNone/>
              <a:defRPr sz="1300" b="1"/>
            </a:lvl7pPr>
            <a:lvl8pPr marL="2600325" indent="0">
              <a:buNone/>
              <a:defRPr sz="1300" b="1"/>
            </a:lvl8pPr>
            <a:lvl9pPr marL="2971800" indent="0">
              <a:buNone/>
              <a:defRPr sz="1300" b="1"/>
            </a:lvl9pPr>
          </a:lstStyle>
          <a:p>
            <a:pPr lvl="0"/>
            <a:r>
              <a:rPr lang="en-US"/>
              <a:t>Edit Master text styles</a:t>
            </a:r>
          </a:p>
        </p:txBody>
      </p:sp>
      <p:sp>
        <p:nvSpPr>
          <p:cNvPr id="4" name="Content Placeholder 3"/>
          <p:cNvSpPr>
            <a:spLocks noGrp="1"/>
          </p:cNvSpPr>
          <p:nvPr>
            <p:ph sz="half" idx="2"/>
          </p:nvPr>
        </p:nvSpPr>
        <p:spPr>
          <a:xfrm>
            <a:off x="682328" y="2505075"/>
            <a:ext cx="4190702"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p:cNvSpPr>
            <a:spLocks noGrp="1"/>
          </p:cNvSpPr>
          <p:nvPr>
            <p:ph type="body" sz="quarter" idx="3"/>
          </p:nvPr>
        </p:nvSpPr>
        <p:spPr>
          <a:xfrm>
            <a:off x="5014913" y="1681163"/>
            <a:ext cx="4211340" cy="823912"/>
          </a:xfrm>
        </p:spPr>
        <p:txBody>
          <a:bodyPr anchor="b"/>
          <a:lstStyle>
            <a:lvl1pPr marL="0" indent="0">
              <a:buNone/>
              <a:defRPr sz="1950" b="1"/>
            </a:lvl1pPr>
            <a:lvl2pPr marL="371475" indent="0">
              <a:buNone/>
              <a:defRPr sz="1625" b="1"/>
            </a:lvl2pPr>
            <a:lvl3pPr marL="742950" indent="0">
              <a:buNone/>
              <a:defRPr sz="1463" b="1"/>
            </a:lvl3pPr>
            <a:lvl4pPr marL="1114425" indent="0">
              <a:buNone/>
              <a:defRPr sz="1300" b="1"/>
            </a:lvl4pPr>
            <a:lvl5pPr marL="1485900" indent="0">
              <a:buNone/>
              <a:defRPr sz="1300" b="1"/>
            </a:lvl5pPr>
            <a:lvl6pPr marL="1857375" indent="0">
              <a:buNone/>
              <a:defRPr sz="1300" b="1"/>
            </a:lvl6pPr>
            <a:lvl7pPr marL="2228850" indent="0">
              <a:buNone/>
              <a:defRPr sz="1300" b="1"/>
            </a:lvl7pPr>
            <a:lvl8pPr marL="2600325" indent="0">
              <a:buNone/>
              <a:defRPr sz="1300" b="1"/>
            </a:lvl8pPr>
            <a:lvl9pPr marL="2971800" indent="0">
              <a:buNone/>
              <a:defRPr sz="1300" b="1"/>
            </a:lvl9pPr>
          </a:lstStyle>
          <a:p>
            <a:pPr lvl="0"/>
            <a:r>
              <a:rPr lang="en-US"/>
              <a:t>Edit Master text styles</a:t>
            </a:r>
          </a:p>
        </p:txBody>
      </p:sp>
      <p:sp>
        <p:nvSpPr>
          <p:cNvPr id="6" name="Content Placeholder 5"/>
          <p:cNvSpPr>
            <a:spLocks noGrp="1"/>
          </p:cNvSpPr>
          <p:nvPr>
            <p:ph sz="quarter" idx="4"/>
          </p:nvPr>
        </p:nvSpPr>
        <p:spPr>
          <a:xfrm>
            <a:off x="5014913" y="2505075"/>
            <a:ext cx="4211340"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p:cNvSpPr>
            <a:spLocks noGrp="1"/>
          </p:cNvSpPr>
          <p:nvPr>
            <p:ph type="dt" sz="half" idx="10"/>
          </p:nvPr>
        </p:nvSpPr>
        <p:spPr/>
        <p:txBody>
          <a:bodyPr/>
          <a:lstStyle/>
          <a:p>
            <a:fld id="{1855BEF2-6B76-43CF-AC4B-92E6352C887B}" type="datetimeFigureOut">
              <a:rPr lang="en-GB" smtClean="0"/>
              <a:t>30/04/2019</a:t>
            </a:fld>
            <a:endParaRPr lang="en-GB"/>
          </a:p>
        </p:txBody>
      </p:sp>
      <p:sp>
        <p:nvSpPr>
          <p:cNvPr id="8" name="Footer Placeholder 7"/>
          <p:cNvSpPr>
            <a:spLocks noGrp="1"/>
          </p:cNvSpPr>
          <p:nvPr>
            <p:ph type="ftr" sz="quarter" idx="11"/>
          </p:nvPr>
        </p:nvSpPr>
        <p:spPr/>
        <p:txBody>
          <a:bodyPr/>
          <a:lstStyle/>
          <a:p>
            <a:endParaRPr lang="en-GB"/>
          </a:p>
        </p:txBody>
      </p:sp>
      <p:sp>
        <p:nvSpPr>
          <p:cNvPr id="9" name="Slide Number Placeholder 8"/>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390724142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Date Placeholder 2"/>
          <p:cNvSpPr>
            <a:spLocks noGrp="1"/>
          </p:cNvSpPr>
          <p:nvPr>
            <p:ph type="dt" sz="half" idx="10"/>
          </p:nvPr>
        </p:nvSpPr>
        <p:spPr/>
        <p:txBody>
          <a:bodyPr/>
          <a:lstStyle/>
          <a:p>
            <a:pPr>
              <a:defRPr/>
            </a:pPr>
            <a:endParaRPr lang="en-US"/>
          </a:p>
        </p:txBody>
      </p:sp>
      <p:sp>
        <p:nvSpPr>
          <p:cNvPr id="4" name="Footer Placeholder 3"/>
          <p:cNvSpPr>
            <a:spLocks noGrp="1"/>
          </p:cNvSpPr>
          <p:nvPr>
            <p:ph type="ftr" sz="quarter" idx="11"/>
          </p:nvPr>
        </p:nvSpPr>
        <p:spPr/>
        <p:txBody>
          <a:bodyPr/>
          <a:lstStyle/>
          <a:p>
            <a:pPr>
              <a:defRPr/>
            </a:pPr>
            <a:endParaRPr lang="en-US"/>
          </a:p>
        </p:txBody>
      </p:sp>
      <p:sp>
        <p:nvSpPr>
          <p:cNvPr id="5" name="Slide Number Placeholder 4"/>
          <p:cNvSpPr>
            <a:spLocks noGrp="1"/>
          </p:cNvSpPr>
          <p:nvPr>
            <p:ph type="sldNum" sz="quarter" idx="12"/>
          </p:nvPr>
        </p:nvSpPr>
        <p:spPr/>
        <p:txBody>
          <a:bodyPr/>
          <a:lstStyle/>
          <a:p>
            <a:pPr>
              <a:defRPr/>
            </a:pPr>
            <a:fld id="{6EC8E6A8-8892-4943-B1EA-8CC5C30EB7C2}" type="slidenum">
              <a:rPr lang="en-US" altLang="en-US" smtClean="0"/>
              <a:pPr>
                <a:defRPr/>
              </a:pPr>
              <a:t>‹#›</a:t>
            </a:fld>
            <a:endParaRPr lang="en-US" altLang="en-US"/>
          </a:p>
        </p:txBody>
      </p:sp>
    </p:spTree>
    <p:extLst>
      <p:ext uri="{BB962C8B-B14F-4D97-AF65-F5344CB8AC3E}">
        <p14:creationId xmlns:p14="http://schemas.microsoft.com/office/powerpoint/2010/main" val="227851181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855BEF2-6B76-43CF-AC4B-92E6352C887B}" type="datetimeFigureOut">
              <a:rPr lang="en-GB" smtClean="0"/>
              <a:t>30/04/2019</a:t>
            </a:fld>
            <a:endParaRPr lang="en-GB"/>
          </a:p>
        </p:txBody>
      </p:sp>
      <p:sp>
        <p:nvSpPr>
          <p:cNvPr id="3" name="Footer Placeholder 2"/>
          <p:cNvSpPr>
            <a:spLocks noGrp="1"/>
          </p:cNvSpPr>
          <p:nvPr>
            <p:ph type="ftr" sz="quarter" idx="11"/>
          </p:nvPr>
        </p:nvSpPr>
        <p:spPr/>
        <p:txBody>
          <a:bodyPr/>
          <a:lstStyle/>
          <a:p>
            <a:endParaRPr lang="en-GB"/>
          </a:p>
        </p:txBody>
      </p:sp>
      <p:sp>
        <p:nvSpPr>
          <p:cNvPr id="4" name="Slide Number Placeholder 3"/>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405774688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2328" y="457200"/>
            <a:ext cx="3194943" cy="1600200"/>
          </a:xfrm>
        </p:spPr>
        <p:txBody>
          <a:bodyPr anchor="b"/>
          <a:lstStyle>
            <a:lvl1pPr>
              <a:defRPr sz="2600"/>
            </a:lvl1pPr>
          </a:lstStyle>
          <a:p>
            <a:r>
              <a:rPr lang="en-US"/>
              <a:t>Click to edit Master title style</a:t>
            </a:r>
            <a:endParaRPr lang="en-GB"/>
          </a:p>
        </p:txBody>
      </p:sp>
      <p:sp>
        <p:nvSpPr>
          <p:cNvPr id="3" name="Content Placeholder 2"/>
          <p:cNvSpPr>
            <a:spLocks noGrp="1"/>
          </p:cNvSpPr>
          <p:nvPr>
            <p:ph idx="1"/>
          </p:nvPr>
        </p:nvSpPr>
        <p:spPr>
          <a:xfrm>
            <a:off x="4211340" y="987426"/>
            <a:ext cx="5014913" cy="4873625"/>
          </a:xfrm>
        </p:spPr>
        <p:txBody>
          <a:bodyPr/>
          <a:lstStyle>
            <a:lvl1pPr>
              <a:defRPr sz="2600"/>
            </a:lvl1pPr>
            <a:lvl2pPr>
              <a:defRPr sz="2275"/>
            </a:lvl2pPr>
            <a:lvl3pPr>
              <a:defRPr sz="1950"/>
            </a:lvl3pPr>
            <a:lvl4pPr>
              <a:defRPr sz="1625"/>
            </a:lvl4pPr>
            <a:lvl5pPr>
              <a:defRPr sz="1625"/>
            </a:lvl5pPr>
            <a:lvl6pPr>
              <a:defRPr sz="1625"/>
            </a:lvl6pPr>
            <a:lvl7pPr>
              <a:defRPr sz="1625"/>
            </a:lvl7pPr>
            <a:lvl8pPr>
              <a:defRPr sz="1625"/>
            </a:lvl8pPr>
            <a:lvl9pPr>
              <a:defRPr sz="1625"/>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Text Placeholder 3"/>
          <p:cNvSpPr>
            <a:spLocks noGrp="1"/>
          </p:cNvSpPr>
          <p:nvPr>
            <p:ph type="body" sz="half" idx="2"/>
          </p:nvPr>
        </p:nvSpPr>
        <p:spPr>
          <a:xfrm>
            <a:off x="682328" y="2057400"/>
            <a:ext cx="3194943" cy="3811588"/>
          </a:xfrm>
        </p:spPr>
        <p:txBody>
          <a:bodyPr/>
          <a:lstStyle>
            <a:lvl1pPr marL="0" indent="0">
              <a:buNone/>
              <a:defRPr sz="1300"/>
            </a:lvl1pPr>
            <a:lvl2pPr marL="371475" indent="0">
              <a:buNone/>
              <a:defRPr sz="1138"/>
            </a:lvl2pPr>
            <a:lvl3pPr marL="742950" indent="0">
              <a:buNone/>
              <a:defRPr sz="975"/>
            </a:lvl3pPr>
            <a:lvl4pPr marL="1114425" indent="0">
              <a:buNone/>
              <a:defRPr sz="813"/>
            </a:lvl4pPr>
            <a:lvl5pPr marL="1485900" indent="0">
              <a:buNone/>
              <a:defRPr sz="813"/>
            </a:lvl5pPr>
            <a:lvl6pPr marL="1857375" indent="0">
              <a:buNone/>
              <a:defRPr sz="813"/>
            </a:lvl6pPr>
            <a:lvl7pPr marL="2228850" indent="0">
              <a:buNone/>
              <a:defRPr sz="813"/>
            </a:lvl7pPr>
            <a:lvl8pPr marL="2600325" indent="0">
              <a:buNone/>
              <a:defRPr sz="813"/>
            </a:lvl8pPr>
            <a:lvl9pPr marL="2971800" indent="0">
              <a:buNone/>
              <a:defRPr sz="813"/>
            </a:lvl9pPr>
          </a:lstStyle>
          <a:p>
            <a:pPr lvl="0"/>
            <a:r>
              <a:rPr lang="en-US"/>
              <a:t>Edit Master text styles</a:t>
            </a:r>
          </a:p>
        </p:txBody>
      </p:sp>
      <p:sp>
        <p:nvSpPr>
          <p:cNvPr id="5" name="Date Placeholder 4"/>
          <p:cNvSpPr>
            <a:spLocks noGrp="1"/>
          </p:cNvSpPr>
          <p:nvPr>
            <p:ph type="dt" sz="half" idx="10"/>
          </p:nvPr>
        </p:nvSpPr>
        <p:spPr/>
        <p:txBody>
          <a:bodyPr/>
          <a:lstStyle/>
          <a:p>
            <a:fld id="{1855BEF2-6B76-43CF-AC4B-92E6352C887B}" type="datetimeFigureOut">
              <a:rPr lang="en-GB" smtClean="0"/>
              <a:t>30/04/2019</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64351840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2328" y="457200"/>
            <a:ext cx="3194943" cy="1600200"/>
          </a:xfrm>
        </p:spPr>
        <p:txBody>
          <a:bodyPr anchor="b"/>
          <a:lstStyle>
            <a:lvl1pPr>
              <a:defRPr sz="2600"/>
            </a:lvl1pPr>
          </a:lstStyle>
          <a:p>
            <a:r>
              <a:rPr lang="en-US"/>
              <a:t>Click to edit Master title style</a:t>
            </a:r>
            <a:endParaRPr lang="en-GB"/>
          </a:p>
        </p:txBody>
      </p:sp>
      <p:sp>
        <p:nvSpPr>
          <p:cNvPr id="3" name="Picture Placeholder 2"/>
          <p:cNvSpPr>
            <a:spLocks noGrp="1"/>
          </p:cNvSpPr>
          <p:nvPr>
            <p:ph type="pic" idx="1"/>
          </p:nvPr>
        </p:nvSpPr>
        <p:spPr>
          <a:xfrm>
            <a:off x="4211340" y="987426"/>
            <a:ext cx="5014913" cy="4873625"/>
          </a:xfrm>
        </p:spPr>
        <p:txBody>
          <a:bodyPr/>
          <a:lstStyle>
            <a:lvl1pPr marL="0" indent="0">
              <a:buNone/>
              <a:defRPr sz="2600"/>
            </a:lvl1pPr>
            <a:lvl2pPr marL="371475" indent="0">
              <a:buNone/>
              <a:defRPr sz="2275"/>
            </a:lvl2pPr>
            <a:lvl3pPr marL="742950" indent="0">
              <a:buNone/>
              <a:defRPr sz="1950"/>
            </a:lvl3pPr>
            <a:lvl4pPr marL="1114425" indent="0">
              <a:buNone/>
              <a:defRPr sz="1625"/>
            </a:lvl4pPr>
            <a:lvl5pPr marL="1485900" indent="0">
              <a:buNone/>
              <a:defRPr sz="1625"/>
            </a:lvl5pPr>
            <a:lvl6pPr marL="1857375" indent="0">
              <a:buNone/>
              <a:defRPr sz="1625"/>
            </a:lvl6pPr>
            <a:lvl7pPr marL="2228850" indent="0">
              <a:buNone/>
              <a:defRPr sz="1625"/>
            </a:lvl7pPr>
            <a:lvl8pPr marL="2600325" indent="0">
              <a:buNone/>
              <a:defRPr sz="1625"/>
            </a:lvl8pPr>
            <a:lvl9pPr marL="2971800" indent="0">
              <a:buNone/>
              <a:defRPr sz="1625"/>
            </a:lvl9pPr>
          </a:lstStyle>
          <a:p>
            <a:endParaRPr lang="en-GB"/>
          </a:p>
        </p:txBody>
      </p:sp>
      <p:sp>
        <p:nvSpPr>
          <p:cNvPr id="4" name="Text Placeholder 3"/>
          <p:cNvSpPr>
            <a:spLocks noGrp="1"/>
          </p:cNvSpPr>
          <p:nvPr>
            <p:ph type="body" sz="half" idx="2"/>
          </p:nvPr>
        </p:nvSpPr>
        <p:spPr>
          <a:xfrm>
            <a:off x="682328" y="2057400"/>
            <a:ext cx="3194943" cy="3811588"/>
          </a:xfrm>
        </p:spPr>
        <p:txBody>
          <a:bodyPr/>
          <a:lstStyle>
            <a:lvl1pPr marL="0" indent="0">
              <a:buNone/>
              <a:defRPr sz="1300"/>
            </a:lvl1pPr>
            <a:lvl2pPr marL="371475" indent="0">
              <a:buNone/>
              <a:defRPr sz="1138"/>
            </a:lvl2pPr>
            <a:lvl3pPr marL="742950" indent="0">
              <a:buNone/>
              <a:defRPr sz="975"/>
            </a:lvl3pPr>
            <a:lvl4pPr marL="1114425" indent="0">
              <a:buNone/>
              <a:defRPr sz="813"/>
            </a:lvl4pPr>
            <a:lvl5pPr marL="1485900" indent="0">
              <a:buNone/>
              <a:defRPr sz="813"/>
            </a:lvl5pPr>
            <a:lvl6pPr marL="1857375" indent="0">
              <a:buNone/>
              <a:defRPr sz="813"/>
            </a:lvl6pPr>
            <a:lvl7pPr marL="2228850" indent="0">
              <a:buNone/>
              <a:defRPr sz="813"/>
            </a:lvl7pPr>
            <a:lvl8pPr marL="2600325" indent="0">
              <a:buNone/>
              <a:defRPr sz="813"/>
            </a:lvl8pPr>
            <a:lvl9pPr marL="2971800" indent="0">
              <a:buNone/>
              <a:defRPr sz="813"/>
            </a:lvl9pPr>
          </a:lstStyle>
          <a:p>
            <a:pPr lvl="0"/>
            <a:r>
              <a:rPr lang="en-US"/>
              <a:t>Edit Master text styles</a:t>
            </a:r>
          </a:p>
        </p:txBody>
      </p:sp>
      <p:sp>
        <p:nvSpPr>
          <p:cNvPr id="5" name="Date Placeholder 4"/>
          <p:cNvSpPr>
            <a:spLocks noGrp="1"/>
          </p:cNvSpPr>
          <p:nvPr>
            <p:ph type="dt" sz="half" idx="10"/>
          </p:nvPr>
        </p:nvSpPr>
        <p:spPr/>
        <p:txBody>
          <a:bodyPr/>
          <a:lstStyle/>
          <a:p>
            <a:fld id="{1855BEF2-6B76-43CF-AC4B-92E6352C887B}" type="datetimeFigureOut">
              <a:rPr lang="en-GB" smtClean="0"/>
              <a:t>30/04/2019</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194203511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p:cNvSpPr>
            <a:spLocks noGrp="1"/>
          </p:cNvSpPr>
          <p:nvPr>
            <p:ph type="dt" sz="half" idx="10"/>
          </p:nvPr>
        </p:nvSpPr>
        <p:spPr/>
        <p:txBody>
          <a:bodyPr/>
          <a:lstStyle/>
          <a:p>
            <a:fld id="{1855BEF2-6B76-43CF-AC4B-92E6352C887B}" type="datetimeFigureOut">
              <a:rPr lang="en-GB" smtClean="0"/>
              <a:t>30/04/2019</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65067036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088981" y="365125"/>
            <a:ext cx="2135981" cy="5811838"/>
          </a:xfrm>
        </p:spPr>
        <p:txBody>
          <a:bodyPr vert="eaVert"/>
          <a:lstStyle/>
          <a:p>
            <a:r>
              <a:rPr lang="en-US"/>
              <a:t>Click to edit Master title style</a:t>
            </a:r>
            <a:endParaRPr lang="en-GB"/>
          </a:p>
        </p:txBody>
      </p:sp>
      <p:sp>
        <p:nvSpPr>
          <p:cNvPr id="3" name="Vertical Text Placeholder 2"/>
          <p:cNvSpPr>
            <a:spLocks noGrp="1"/>
          </p:cNvSpPr>
          <p:nvPr>
            <p:ph type="body" orient="vert" idx="1"/>
          </p:nvPr>
        </p:nvSpPr>
        <p:spPr>
          <a:xfrm>
            <a:off x="681037" y="365125"/>
            <a:ext cx="6284119"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p:cNvSpPr>
            <a:spLocks noGrp="1"/>
          </p:cNvSpPr>
          <p:nvPr>
            <p:ph type="dt" sz="half" idx="10"/>
          </p:nvPr>
        </p:nvSpPr>
        <p:spPr/>
        <p:txBody>
          <a:bodyPr/>
          <a:lstStyle/>
          <a:p>
            <a:fld id="{1855BEF2-6B76-43CF-AC4B-92E6352C887B}" type="datetimeFigureOut">
              <a:rPr lang="en-GB" smtClean="0"/>
              <a:t>30/04/2019</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BAED78A8-92C0-432D-8DB4-BC5AB12DBCC5}" type="slidenum">
              <a:rPr lang="en-GB" smtClean="0"/>
              <a:t>‹#›</a:t>
            </a:fld>
            <a:endParaRPr lang="en-GB"/>
          </a:p>
        </p:txBody>
      </p:sp>
    </p:spTree>
    <p:extLst>
      <p:ext uri="{BB962C8B-B14F-4D97-AF65-F5344CB8AC3E}">
        <p14:creationId xmlns:p14="http://schemas.microsoft.com/office/powerpoint/2010/main" val="273743293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11" name="Freeform 6"/>
          <p:cNvSpPr/>
          <p:nvPr/>
        </p:nvSpPr>
        <p:spPr bwMode="auto">
          <a:xfrm>
            <a:off x="0" y="-3175"/>
            <a:ext cx="9906000" cy="5203825"/>
          </a:xfrm>
          <a:custGeom>
            <a:avLst/>
            <a:gdLst/>
            <a:ahLst/>
            <a:cxnLst/>
            <a:rect l="0" t="0" r="r" b="b"/>
            <a:pathLst>
              <a:path w="5760" h="3278">
                <a:moveTo>
                  <a:pt x="5760" y="0"/>
                </a:moveTo>
                <a:lnTo>
                  <a:pt x="0" y="0"/>
                </a:lnTo>
                <a:lnTo>
                  <a:pt x="0" y="3090"/>
                </a:lnTo>
                <a:lnTo>
                  <a:pt x="943" y="3090"/>
                </a:lnTo>
                <a:lnTo>
                  <a:pt x="1123" y="3270"/>
                </a:lnTo>
                <a:lnTo>
                  <a:pt x="1123" y="3270"/>
                </a:lnTo>
                <a:lnTo>
                  <a:pt x="1127" y="3272"/>
                </a:lnTo>
                <a:lnTo>
                  <a:pt x="1133" y="3275"/>
                </a:lnTo>
                <a:lnTo>
                  <a:pt x="1139" y="3278"/>
                </a:lnTo>
                <a:lnTo>
                  <a:pt x="1144" y="3278"/>
                </a:lnTo>
                <a:lnTo>
                  <a:pt x="1150" y="3278"/>
                </a:lnTo>
                <a:lnTo>
                  <a:pt x="1155" y="3275"/>
                </a:lnTo>
                <a:lnTo>
                  <a:pt x="1161" y="3272"/>
                </a:lnTo>
                <a:lnTo>
                  <a:pt x="1165" y="3270"/>
                </a:lnTo>
                <a:lnTo>
                  <a:pt x="1345" y="3090"/>
                </a:lnTo>
                <a:lnTo>
                  <a:pt x="5760" y="3090"/>
                </a:lnTo>
                <a:lnTo>
                  <a:pt x="5760" y="0"/>
                </a:lnTo>
                <a:close/>
              </a:path>
            </a:pathLst>
          </a:custGeom>
          <a:ln/>
          <a:effectLst/>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ctrTitle"/>
          </p:nvPr>
        </p:nvSpPr>
        <p:spPr>
          <a:xfrm>
            <a:off x="658126" y="1449148"/>
            <a:ext cx="8589750" cy="2971051"/>
          </a:xfrm>
        </p:spPr>
        <p:txBody>
          <a:bodyPr/>
          <a:lstStyle>
            <a:lvl1pPr>
              <a:defRPr sz="4388"/>
            </a:lvl1pPr>
          </a:lstStyle>
          <a:p>
            <a:r>
              <a:rPr lang="en-US"/>
              <a:t>Click to edit Master title style</a:t>
            </a:r>
            <a:endParaRPr lang="en-US" dirty="0"/>
          </a:p>
        </p:txBody>
      </p:sp>
      <p:sp>
        <p:nvSpPr>
          <p:cNvPr id="3" name="Subtitle 2"/>
          <p:cNvSpPr>
            <a:spLocks noGrp="1"/>
          </p:cNvSpPr>
          <p:nvPr>
            <p:ph type="subTitle" idx="1"/>
          </p:nvPr>
        </p:nvSpPr>
        <p:spPr>
          <a:xfrm>
            <a:off x="658126" y="5280847"/>
            <a:ext cx="8589750" cy="434974"/>
          </a:xfrm>
        </p:spPr>
        <p:txBody>
          <a:bodyPr anchor="t"/>
          <a:lstStyle>
            <a:lvl1pPr marL="0" indent="0" algn="l">
              <a:buNone/>
              <a:defRPr>
                <a:solidFill>
                  <a:schemeClr val="tx1"/>
                </a:solidFill>
              </a:defRPr>
            </a:lvl1pPr>
            <a:lvl2pPr marL="371475" indent="0" algn="ctr">
              <a:buNone/>
              <a:defRPr>
                <a:solidFill>
                  <a:schemeClr val="tx1">
                    <a:tint val="75000"/>
                  </a:schemeClr>
                </a:solidFill>
              </a:defRPr>
            </a:lvl2pPr>
            <a:lvl3pPr marL="742950" indent="0" algn="ctr">
              <a:buNone/>
              <a:defRPr>
                <a:solidFill>
                  <a:schemeClr val="tx1">
                    <a:tint val="75000"/>
                  </a:schemeClr>
                </a:solidFill>
              </a:defRPr>
            </a:lvl3pPr>
            <a:lvl4pPr marL="1114425" indent="0" algn="ctr">
              <a:buNone/>
              <a:defRPr>
                <a:solidFill>
                  <a:schemeClr val="tx1">
                    <a:tint val="75000"/>
                  </a:schemeClr>
                </a:solidFill>
              </a:defRPr>
            </a:lvl4pPr>
            <a:lvl5pPr marL="1485900" indent="0" algn="ctr">
              <a:buNone/>
              <a:defRPr>
                <a:solidFill>
                  <a:schemeClr val="tx1">
                    <a:tint val="75000"/>
                  </a:schemeClr>
                </a:solidFill>
              </a:defRPr>
            </a:lvl5pPr>
            <a:lvl6pPr marL="1857375" indent="0" algn="ctr">
              <a:buNone/>
              <a:defRPr>
                <a:solidFill>
                  <a:schemeClr val="tx1">
                    <a:tint val="75000"/>
                  </a:schemeClr>
                </a:solidFill>
              </a:defRPr>
            </a:lvl6pPr>
            <a:lvl7pPr marL="2228850" indent="0" algn="ctr">
              <a:buNone/>
              <a:defRPr>
                <a:solidFill>
                  <a:schemeClr val="tx1">
                    <a:tint val="75000"/>
                  </a:schemeClr>
                </a:solidFill>
              </a:defRPr>
            </a:lvl7pPr>
            <a:lvl8pPr marL="2600325" indent="0" algn="ctr">
              <a:buNone/>
              <a:defRPr>
                <a:solidFill>
                  <a:schemeClr val="tx1">
                    <a:tint val="75000"/>
                  </a:schemeClr>
                </a:solidFill>
              </a:defRPr>
            </a:lvl8pPr>
            <a:lvl9pPr marL="29718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08B9EBBA-996F-894A-B54A-D6246ED52CEA}" type="datetimeFigureOut">
              <a:rPr lang="en-US" smtClean="0"/>
              <a:pPr/>
              <a:t>4/30/2019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77352495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11" name="Freeform 6"/>
          <p:cNvSpPr/>
          <p:nvPr/>
        </p:nvSpPr>
        <p:spPr bwMode="auto">
          <a:xfrm>
            <a:off x="0" y="0"/>
            <a:ext cx="9906000" cy="2185988"/>
          </a:xfrm>
          <a:custGeom>
            <a:avLst/>
            <a:gdLst/>
            <a:ahLst/>
            <a:cxnLst/>
            <a:rect l="0" t="0" r="r" b="b"/>
            <a:pathLst>
              <a:path w="5760" h="1377">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ln/>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a:xfrm>
            <a:off x="658125" y="447188"/>
            <a:ext cx="8589748" cy="970450"/>
          </a:xfrm>
        </p:spPr>
        <p:txBody>
          <a:bodyPr/>
          <a:lstStyle/>
          <a:p>
            <a:r>
              <a:rPr lang="en-US"/>
              <a:t>Click to edit Master title style</a:t>
            </a:r>
            <a:endParaRPr lang="en-US" dirty="0"/>
          </a:p>
        </p:txBody>
      </p:sp>
      <p:sp>
        <p:nvSpPr>
          <p:cNvPr id="3" name="Content Placeholder 2"/>
          <p:cNvSpPr>
            <a:spLocks noGrp="1"/>
          </p:cNvSpPr>
          <p:nvPr>
            <p:ph idx="1"/>
          </p:nvPr>
        </p:nvSpPr>
        <p:spPr>
          <a:xfrm>
            <a:off x="665204" y="2222287"/>
            <a:ext cx="8575591" cy="363651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9B3A1323-8D79-1946-B0D7-40001CF92E9D}" type="datetimeFigureOut">
              <a:rPr lang="en-US" smtClean="0"/>
              <a:pPr/>
              <a:t>4/30/2019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98716796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10" name="Freeform 7"/>
          <p:cNvSpPr/>
          <p:nvPr/>
        </p:nvSpPr>
        <p:spPr bwMode="auto">
          <a:xfrm>
            <a:off x="0" y="2"/>
            <a:ext cx="9906000" cy="5203825"/>
          </a:xfrm>
          <a:custGeom>
            <a:avLst/>
            <a:gdLst/>
            <a:ahLst/>
            <a:cxnLst/>
            <a:rect l="0" t="0" r="r" b="b"/>
            <a:pathLst>
              <a:path w="5760" h="3278">
                <a:moveTo>
                  <a:pt x="0" y="0"/>
                </a:moveTo>
                <a:lnTo>
                  <a:pt x="5760" y="0"/>
                </a:lnTo>
                <a:lnTo>
                  <a:pt x="5760" y="3090"/>
                </a:lnTo>
                <a:lnTo>
                  <a:pt x="4817" y="3090"/>
                </a:lnTo>
                <a:lnTo>
                  <a:pt x="4637" y="3270"/>
                </a:lnTo>
                <a:lnTo>
                  <a:pt x="4637" y="3270"/>
                </a:lnTo>
                <a:lnTo>
                  <a:pt x="4633" y="3272"/>
                </a:lnTo>
                <a:lnTo>
                  <a:pt x="4627" y="3275"/>
                </a:lnTo>
                <a:lnTo>
                  <a:pt x="4621" y="3278"/>
                </a:lnTo>
                <a:lnTo>
                  <a:pt x="4616" y="3278"/>
                </a:lnTo>
                <a:lnTo>
                  <a:pt x="4610" y="3278"/>
                </a:lnTo>
                <a:lnTo>
                  <a:pt x="4605" y="3275"/>
                </a:lnTo>
                <a:lnTo>
                  <a:pt x="4599" y="3272"/>
                </a:lnTo>
                <a:lnTo>
                  <a:pt x="4595" y="3270"/>
                </a:lnTo>
                <a:lnTo>
                  <a:pt x="4415" y="3090"/>
                </a:lnTo>
                <a:lnTo>
                  <a:pt x="0" y="3090"/>
                </a:lnTo>
                <a:lnTo>
                  <a:pt x="0" y="0"/>
                </a:lnTo>
                <a:lnTo>
                  <a:pt x="0" y="0"/>
                </a:lnTo>
                <a:close/>
              </a:path>
            </a:pathLst>
          </a:custGeom>
          <a:ln>
            <a:headEnd/>
            <a:tailEnd/>
          </a:ln>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a:xfrm>
            <a:off x="658125" y="2951396"/>
            <a:ext cx="8581152" cy="1468800"/>
          </a:xfrm>
        </p:spPr>
        <p:txBody>
          <a:bodyPr anchor="b"/>
          <a:lstStyle>
            <a:lvl1pPr algn="r">
              <a:defRPr sz="3900" b="1" cap="none"/>
            </a:lvl1pPr>
          </a:lstStyle>
          <a:p>
            <a:r>
              <a:rPr lang="en-US"/>
              <a:t>Click to edit Master title style</a:t>
            </a:r>
            <a:endParaRPr lang="en-US" dirty="0"/>
          </a:p>
        </p:txBody>
      </p:sp>
      <p:sp>
        <p:nvSpPr>
          <p:cNvPr id="3" name="Text Placeholder 2"/>
          <p:cNvSpPr>
            <a:spLocks noGrp="1"/>
          </p:cNvSpPr>
          <p:nvPr>
            <p:ph type="body" idx="1"/>
          </p:nvPr>
        </p:nvSpPr>
        <p:spPr>
          <a:xfrm>
            <a:off x="658125" y="5281202"/>
            <a:ext cx="8581152" cy="433955"/>
          </a:xfrm>
        </p:spPr>
        <p:txBody>
          <a:bodyPr anchor="t">
            <a:noAutofit/>
          </a:bodyPr>
          <a:lstStyle>
            <a:lvl1pPr marL="0" indent="0" algn="r">
              <a:buNone/>
              <a:defRPr sz="1463">
                <a:solidFill>
                  <a:schemeClr val="tx1"/>
                </a:solidFill>
              </a:defRPr>
            </a:lvl1pPr>
            <a:lvl2pPr marL="371475" indent="0">
              <a:buNone/>
              <a:defRPr sz="1463">
                <a:solidFill>
                  <a:schemeClr val="tx1">
                    <a:tint val="75000"/>
                  </a:schemeClr>
                </a:solidFill>
              </a:defRPr>
            </a:lvl2pPr>
            <a:lvl3pPr marL="742950" indent="0">
              <a:buNone/>
              <a:defRPr sz="1300">
                <a:solidFill>
                  <a:schemeClr val="tx1">
                    <a:tint val="75000"/>
                  </a:schemeClr>
                </a:solidFill>
              </a:defRPr>
            </a:lvl3pPr>
            <a:lvl4pPr marL="1114425" indent="0">
              <a:buNone/>
              <a:defRPr sz="1138">
                <a:solidFill>
                  <a:schemeClr val="tx1">
                    <a:tint val="75000"/>
                  </a:schemeClr>
                </a:solidFill>
              </a:defRPr>
            </a:lvl4pPr>
            <a:lvl5pPr marL="1485900" indent="0">
              <a:buNone/>
              <a:defRPr sz="1138">
                <a:solidFill>
                  <a:schemeClr val="tx1">
                    <a:tint val="75000"/>
                  </a:schemeClr>
                </a:solidFill>
              </a:defRPr>
            </a:lvl5pPr>
            <a:lvl6pPr marL="1857375" indent="0">
              <a:buNone/>
              <a:defRPr sz="1138">
                <a:solidFill>
                  <a:schemeClr val="tx1">
                    <a:tint val="75000"/>
                  </a:schemeClr>
                </a:solidFill>
              </a:defRPr>
            </a:lvl6pPr>
            <a:lvl7pPr marL="2228850" indent="0">
              <a:buNone/>
              <a:defRPr sz="1138">
                <a:solidFill>
                  <a:schemeClr val="tx1">
                    <a:tint val="75000"/>
                  </a:schemeClr>
                </a:solidFill>
              </a:defRPr>
            </a:lvl7pPr>
            <a:lvl8pPr marL="2600325" indent="0">
              <a:buNone/>
              <a:defRPr sz="1138">
                <a:solidFill>
                  <a:schemeClr val="tx1">
                    <a:tint val="75000"/>
                  </a:schemeClr>
                </a:solidFill>
              </a:defRPr>
            </a:lvl8pPr>
            <a:lvl9pPr marL="2971800" indent="0">
              <a:buNone/>
              <a:defRPr sz="1138">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DFA1846-DA80-1C48-A609-854EA85C59AD}" type="datetimeFigureOut">
              <a:rPr lang="en-US" smtClean="0"/>
              <a:pPr/>
              <a:t>4/30/2019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73519418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Freeform 6"/>
          <p:cNvSpPr/>
          <p:nvPr/>
        </p:nvSpPr>
        <p:spPr bwMode="auto">
          <a:xfrm>
            <a:off x="0" y="0"/>
            <a:ext cx="9906000" cy="2185988"/>
          </a:xfrm>
          <a:custGeom>
            <a:avLst/>
            <a:gdLst/>
            <a:ahLst/>
            <a:cxnLst/>
            <a:rect l="0" t="0" r="r" b="b"/>
            <a:pathLst>
              <a:path w="5760" h="1377">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ln/>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65204" y="2222288"/>
            <a:ext cx="4213522" cy="3638763"/>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27275" y="2222287"/>
            <a:ext cx="4220599" cy="3638764"/>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57302355-E14B-8545-A8F8-0FE83CC9D524}" type="datetimeFigureOut">
              <a:rPr lang="en-US" smtClean="0"/>
              <a:pPr/>
              <a:t>4/30/2019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73061346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Freeform 6"/>
          <p:cNvSpPr/>
          <p:nvPr/>
        </p:nvSpPr>
        <p:spPr bwMode="auto">
          <a:xfrm>
            <a:off x="0" y="0"/>
            <a:ext cx="9906000" cy="2185988"/>
          </a:xfrm>
          <a:custGeom>
            <a:avLst/>
            <a:gdLst/>
            <a:ahLst/>
            <a:cxnLst/>
            <a:rect l="0" t="0" r="r" b="b"/>
            <a:pathLst>
              <a:path w="5760" h="1377">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ln/>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61967" y="2174875"/>
            <a:ext cx="4216759" cy="576262"/>
          </a:xfrm>
        </p:spPr>
        <p:txBody>
          <a:bodyPr anchor="b">
            <a:noAutofit/>
          </a:bodyPr>
          <a:lstStyle>
            <a:lvl1pPr marL="0" indent="0" algn="ctr">
              <a:buNone/>
              <a:defRPr sz="1625" b="0"/>
            </a:lvl1pPr>
            <a:lvl2pPr marL="371475" indent="0">
              <a:buNone/>
              <a:defRPr sz="1625" b="1"/>
            </a:lvl2pPr>
            <a:lvl3pPr marL="742950" indent="0">
              <a:buNone/>
              <a:defRPr sz="1463" b="1"/>
            </a:lvl3pPr>
            <a:lvl4pPr marL="1114425" indent="0">
              <a:buNone/>
              <a:defRPr sz="1300" b="1"/>
            </a:lvl4pPr>
            <a:lvl5pPr marL="1485900" indent="0">
              <a:buNone/>
              <a:defRPr sz="1300" b="1"/>
            </a:lvl5pPr>
            <a:lvl6pPr marL="1857375" indent="0">
              <a:buNone/>
              <a:defRPr sz="1300" b="1"/>
            </a:lvl6pPr>
            <a:lvl7pPr marL="2228850" indent="0">
              <a:buNone/>
              <a:defRPr sz="1300" b="1"/>
            </a:lvl7pPr>
            <a:lvl8pPr marL="2600325" indent="0">
              <a:buNone/>
              <a:defRPr sz="1300" b="1"/>
            </a:lvl8pPr>
            <a:lvl9pPr marL="2971800" indent="0">
              <a:buNone/>
              <a:defRPr sz="1300" b="1"/>
            </a:lvl9pPr>
          </a:lstStyle>
          <a:p>
            <a:pPr lvl="0"/>
            <a:r>
              <a:rPr lang="en-US"/>
              <a:t>Click to edit Master text styles</a:t>
            </a:r>
          </a:p>
        </p:txBody>
      </p:sp>
      <p:sp>
        <p:nvSpPr>
          <p:cNvPr id="4" name="Content Placeholder 3"/>
          <p:cNvSpPr>
            <a:spLocks noGrp="1"/>
          </p:cNvSpPr>
          <p:nvPr>
            <p:ph sz="half" idx="2"/>
          </p:nvPr>
        </p:nvSpPr>
        <p:spPr>
          <a:xfrm>
            <a:off x="661967" y="2751139"/>
            <a:ext cx="4216758" cy="3109913"/>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27275" y="2174875"/>
            <a:ext cx="4220599" cy="576262"/>
          </a:xfrm>
        </p:spPr>
        <p:txBody>
          <a:bodyPr anchor="b">
            <a:noAutofit/>
          </a:bodyPr>
          <a:lstStyle>
            <a:lvl1pPr marL="0" indent="0" algn="ctr">
              <a:buNone/>
              <a:defRPr sz="1625" b="0"/>
            </a:lvl1pPr>
            <a:lvl2pPr marL="371475" indent="0">
              <a:buNone/>
              <a:defRPr sz="1625" b="1"/>
            </a:lvl2pPr>
            <a:lvl3pPr marL="742950" indent="0">
              <a:buNone/>
              <a:defRPr sz="1463" b="1"/>
            </a:lvl3pPr>
            <a:lvl4pPr marL="1114425" indent="0">
              <a:buNone/>
              <a:defRPr sz="1300" b="1"/>
            </a:lvl4pPr>
            <a:lvl5pPr marL="1485900" indent="0">
              <a:buNone/>
              <a:defRPr sz="1300" b="1"/>
            </a:lvl5pPr>
            <a:lvl6pPr marL="1857375" indent="0">
              <a:buNone/>
              <a:defRPr sz="1300" b="1"/>
            </a:lvl6pPr>
            <a:lvl7pPr marL="2228850" indent="0">
              <a:buNone/>
              <a:defRPr sz="1300" b="1"/>
            </a:lvl7pPr>
            <a:lvl8pPr marL="2600325" indent="0">
              <a:buNone/>
              <a:defRPr sz="1300" b="1"/>
            </a:lvl8pPr>
            <a:lvl9pPr marL="2971800" indent="0">
              <a:buNone/>
              <a:defRPr sz="1300" b="1"/>
            </a:lvl9pPr>
          </a:lstStyle>
          <a:p>
            <a:pPr lvl="0"/>
            <a:r>
              <a:rPr lang="en-US"/>
              <a:t>Click to edit Master text styles</a:t>
            </a:r>
          </a:p>
        </p:txBody>
      </p:sp>
      <p:sp>
        <p:nvSpPr>
          <p:cNvPr id="6" name="Content Placeholder 5"/>
          <p:cNvSpPr>
            <a:spLocks noGrp="1"/>
          </p:cNvSpPr>
          <p:nvPr>
            <p:ph sz="quarter" idx="4"/>
          </p:nvPr>
        </p:nvSpPr>
        <p:spPr>
          <a:xfrm>
            <a:off x="5027275" y="2751139"/>
            <a:ext cx="4220599" cy="3109913"/>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02640F58-564D-2B4F-AE67-E407BA4FCF45}" type="datetimeFigureOut">
              <a:rPr lang="en-US" smtClean="0"/>
              <a:pPr/>
              <a:t>4/30/2019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22465119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Freeform 6"/>
          <p:cNvSpPr/>
          <p:nvPr/>
        </p:nvSpPr>
        <p:spPr bwMode="auto">
          <a:xfrm>
            <a:off x="0" y="0"/>
            <a:ext cx="9906000" cy="2185988"/>
          </a:xfrm>
          <a:custGeom>
            <a:avLst/>
            <a:gdLst/>
            <a:ahLst/>
            <a:cxnLst/>
            <a:rect l="0" t="0" r="r" b="b"/>
            <a:pathLst>
              <a:path w="5760" h="1377">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ln/>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F13A34C8-038E-2045-AF43-DF7DBB8E0E9E}" type="datetimeFigureOut">
              <a:rPr lang="en-US" smtClean="0"/>
              <a:pPr/>
              <a:t>4/30/2019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19382459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818C68F-D26B-8F47-958C-23B49CF8A634}" type="datetimeFigureOut">
              <a:rPr lang="en-US" smtClean="0"/>
              <a:pPr/>
              <a:t>4/30/2019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42128645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12" name="Freeform 6"/>
          <p:cNvSpPr>
            <a:spLocks noChangeAspect="1"/>
          </p:cNvSpPr>
          <p:nvPr/>
        </p:nvSpPr>
        <p:spPr bwMode="auto">
          <a:xfrm>
            <a:off x="871935" y="446088"/>
            <a:ext cx="2882371" cy="1814651"/>
          </a:xfrm>
          <a:custGeom>
            <a:avLst/>
            <a:gdLst/>
            <a:ahLst/>
            <a:cxnLst/>
            <a:rect l="0" t="0" r="r" b="b"/>
            <a:pathLst>
              <a:path w="3384" h="2308">
                <a:moveTo>
                  <a:pt x="3340" y="0"/>
                </a:moveTo>
                <a:lnTo>
                  <a:pt x="44" y="0"/>
                </a:lnTo>
                <a:lnTo>
                  <a:pt x="44" y="0"/>
                </a:lnTo>
                <a:lnTo>
                  <a:pt x="34" y="0"/>
                </a:lnTo>
                <a:lnTo>
                  <a:pt x="26" y="4"/>
                </a:lnTo>
                <a:lnTo>
                  <a:pt x="20" y="8"/>
                </a:lnTo>
                <a:lnTo>
                  <a:pt x="12" y="12"/>
                </a:lnTo>
                <a:lnTo>
                  <a:pt x="8" y="20"/>
                </a:lnTo>
                <a:lnTo>
                  <a:pt x="4" y="26"/>
                </a:lnTo>
                <a:lnTo>
                  <a:pt x="0" y="34"/>
                </a:lnTo>
                <a:lnTo>
                  <a:pt x="0" y="44"/>
                </a:lnTo>
                <a:lnTo>
                  <a:pt x="0" y="2076"/>
                </a:lnTo>
                <a:lnTo>
                  <a:pt x="0" y="2076"/>
                </a:lnTo>
                <a:lnTo>
                  <a:pt x="0" y="2086"/>
                </a:lnTo>
                <a:lnTo>
                  <a:pt x="4" y="2094"/>
                </a:lnTo>
                <a:lnTo>
                  <a:pt x="8" y="2100"/>
                </a:lnTo>
                <a:lnTo>
                  <a:pt x="12" y="2108"/>
                </a:lnTo>
                <a:lnTo>
                  <a:pt x="20" y="2112"/>
                </a:lnTo>
                <a:lnTo>
                  <a:pt x="26" y="2116"/>
                </a:lnTo>
                <a:lnTo>
                  <a:pt x="34" y="2120"/>
                </a:lnTo>
                <a:lnTo>
                  <a:pt x="44" y="2120"/>
                </a:lnTo>
                <a:lnTo>
                  <a:pt x="474" y="2120"/>
                </a:lnTo>
                <a:lnTo>
                  <a:pt x="650" y="2296"/>
                </a:lnTo>
                <a:lnTo>
                  <a:pt x="650" y="2296"/>
                </a:lnTo>
                <a:lnTo>
                  <a:pt x="656" y="2300"/>
                </a:lnTo>
                <a:lnTo>
                  <a:pt x="664" y="2304"/>
                </a:lnTo>
                <a:lnTo>
                  <a:pt x="672" y="2308"/>
                </a:lnTo>
                <a:lnTo>
                  <a:pt x="680" y="2308"/>
                </a:lnTo>
                <a:lnTo>
                  <a:pt x="688" y="2308"/>
                </a:lnTo>
                <a:lnTo>
                  <a:pt x="696" y="2304"/>
                </a:lnTo>
                <a:lnTo>
                  <a:pt x="704" y="2300"/>
                </a:lnTo>
                <a:lnTo>
                  <a:pt x="710" y="2296"/>
                </a:lnTo>
                <a:lnTo>
                  <a:pt x="886" y="2120"/>
                </a:lnTo>
                <a:lnTo>
                  <a:pt x="3340" y="2120"/>
                </a:lnTo>
                <a:lnTo>
                  <a:pt x="3340" y="2120"/>
                </a:lnTo>
                <a:lnTo>
                  <a:pt x="3350" y="2120"/>
                </a:lnTo>
                <a:lnTo>
                  <a:pt x="3358" y="2116"/>
                </a:lnTo>
                <a:lnTo>
                  <a:pt x="3364" y="2112"/>
                </a:lnTo>
                <a:lnTo>
                  <a:pt x="3372" y="2108"/>
                </a:lnTo>
                <a:lnTo>
                  <a:pt x="3376" y="2100"/>
                </a:lnTo>
                <a:lnTo>
                  <a:pt x="3380" y="2094"/>
                </a:lnTo>
                <a:lnTo>
                  <a:pt x="3384" y="2086"/>
                </a:lnTo>
                <a:lnTo>
                  <a:pt x="3384" y="2076"/>
                </a:lnTo>
                <a:lnTo>
                  <a:pt x="3384" y="44"/>
                </a:lnTo>
                <a:lnTo>
                  <a:pt x="3384" y="44"/>
                </a:lnTo>
                <a:lnTo>
                  <a:pt x="3384" y="34"/>
                </a:lnTo>
                <a:lnTo>
                  <a:pt x="3380" y="26"/>
                </a:lnTo>
                <a:lnTo>
                  <a:pt x="3376" y="20"/>
                </a:lnTo>
                <a:lnTo>
                  <a:pt x="3372" y="12"/>
                </a:lnTo>
                <a:lnTo>
                  <a:pt x="3364" y="8"/>
                </a:lnTo>
                <a:lnTo>
                  <a:pt x="3358" y="4"/>
                </a:lnTo>
                <a:lnTo>
                  <a:pt x="3350" y="0"/>
                </a:lnTo>
                <a:lnTo>
                  <a:pt x="3340" y="0"/>
                </a:lnTo>
                <a:lnTo>
                  <a:pt x="3340" y="0"/>
                </a:lnTo>
                <a:close/>
              </a:path>
            </a:pathLst>
          </a:custGeom>
          <a:ln/>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a:xfrm>
            <a:off x="871935" y="446088"/>
            <a:ext cx="2882371" cy="1618396"/>
          </a:xfrm>
        </p:spPr>
        <p:txBody>
          <a:bodyPr anchor="b"/>
          <a:lstStyle>
            <a:lvl1pPr algn="l">
              <a:defRPr sz="1625" b="1"/>
            </a:lvl1pPr>
          </a:lstStyle>
          <a:p>
            <a:r>
              <a:rPr lang="en-US"/>
              <a:t>Click to edit Master title style</a:t>
            </a:r>
            <a:endParaRPr lang="en-US" dirty="0"/>
          </a:p>
        </p:txBody>
      </p:sp>
      <p:sp>
        <p:nvSpPr>
          <p:cNvPr id="3" name="Content Placeholder 2"/>
          <p:cNvSpPr>
            <a:spLocks noGrp="1"/>
          </p:cNvSpPr>
          <p:nvPr>
            <p:ph idx="1"/>
          </p:nvPr>
        </p:nvSpPr>
        <p:spPr>
          <a:xfrm>
            <a:off x="3945202" y="446089"/>
            <a:ext cx="5080264" cy="5414963"/>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71935" y="2260739"/>
            <a:ext cx="2882371" cy="3600311"/>
          </a:xfrm>
        </p:spPr>
        <p:txBody>
          <a:bodyPr/>
          <a:lstStyle>
            <a:lvl1pPr marL="0" indent="0">
              <a:buNone/>
              <a:defRPr sz="1138"/>
            </a:lvl1pPr>
            <a:lvl2pPr marL="371475" indent="0">
              <a:buNone/>
              <a:defRPr sz="975"/>
            </a:lvl2pPr>
            <a:lvl3pPr marL="742950" indent="0">
              <a:buNone/>
              <a:defRPr sz="813"/>
            </a:lvl3pPr>
            <a:lvl4pPr marL="1114425" indent="0">
              <a:buNone/>
              <a:defRPr sz="731"/>
            </a:lvl4pPr>
            <a:lvl5pPr marL="1485900" indent="0">
              <a:buNone/>
              <a:defRPr sz="731"/>
            </a:lvl5pPr>
            <a:lvl6pPr marL="1857375" indent="0">
              <a:buNone/>
              <a:defRPr sz="731"/>
            </a:lvl6pPr>
            <a:lvl7pPr marL="2228850" indent="0">
              <a:buNone/>
              <a:defRPr sz="731"/>
            </a:lvl7pPr>
            <a:lvl8pPr marL="2600325" indent="0">
              <a:buNone/>
              <a:defRPr sz="731"/>
            </a:lvl8pPr>
            <a:lvl9pPr marL="2971800" indent="0">
              <a:buNone/>
              <a:defRPr sz="731"/>
            </a:lvl9pPr>
          </a:lstStyle>
          <a:p>
            <a:pPr lvl="0"/>
            <a:r>
              <a:rPr lang="en-US"/>
              <a:t>Click to edit Master text styles</a:t>
            </a:r>
          </a:p>
        </p:txBody>
      </p:sp>
      <p:sp>
        <p:nvSpPr>
          <p:cNvPr id="5" name="Date Placeholder 4"/>
          <p:cNvSpPr>
            <a:spLocks noGrp="1"/>
          </p:cNvSpPr>
          <p:nvPr>
            <p:ph type="dt" sz="half" idx="10"/>
          </p:nvPr>
        </p:nvSpPr>
        <p:spPr/>
        <p:txBody>
          <a:bodyPr/>
          <a:lstStyle/>
          <a:p>
            <a:fld id="{D0DF5E60-9974-AC48-9591-99C2BB44B7CF}" type="datetimeFigureOut">
              <a:rPr lang="en-US" smtClean="0"/>
              <a:pPr/>
              <a:t>4/30/2019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20448437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61966" y="727523"/>
            <a:ext cx="3943053" cy="1617163"/>
          </a:xfrm>
        </p:spPr>
        <p:txBody>
          <a:bodyPr anchor="b">
            <a:normAutofit/>
          </a:bodyPr>
          <a:lstStyle>
            <a:lvl1pPr algn="l">
              <a:defRPr sz="1950" b="0"/>
            </a:lvl1pPr>
          </a:lstStyle>
          <a:p>
            <a:r>
              <a:rPr lang="en-US"/>
              <a:t>Click to edit Master title style</a:t>
            </a:r>
            <a:endParaRPr lang="en-US" dirty="0"/>
          </a:p>
        </p:txBody>
      </p:sp>
      <p:sp>
        <p:nvSpPr>
          <p:cNvPr id="9" name="Picture Placeholder 11"/>
          <p:cNvSpPr>
            <a:spLocks noGrp="1" noChangeAspect="1"/>
          </p:cNvSpPr>
          <p:nvPr>
            <p:ph type="pic" sz="quarter" idx="13"/>
          </p:nvPr>
        </p:nvSpPr>
        <p:spPr bwMode="auto">
          <a:xfrm>
            <a:off x="4954720" y="0"/>
            <a:ext cx="4951280" cy="6858000"/>
          </a:xfrm>
          <a:custGeom>
            <a:avLst/>
            <a:gdLst/>
            <a:ahLst/>
            <a:cxnLst/>
            <a:rect l="0" t="0" r="r" b="b"/>
            <a:pathLst>
              <a:path w="2879" h="4320">
                <a:moveTo>
                  <a:pt x="183" y="0"/>
                </a:moveTo>
                <a:lnTo>
                  <a:pt x="183" y="1197"/>
                </a:lnTo>
                <a:lnTo>
                  <a:pt x="8" y="1372"/>
                </a:lnTo>
                <a:lnTo>
                  <a:pt x="8" y="1372"/>
                </a:lnTo>
                <a:lnTo>
                  <a:pt x="6" y="1376"/>
                </a:lnTo>
                <a:lnTo>
                  <a:pt x="3" y="1382"/>
                </a:lnTo>
                <a:lnTo>
                  <a:pt x="0" y="1387"/>
                </a:lnTo>
                <a:lnTo>
                  <a:pt x="0" y="1393"/>
                </a:lnTo>
                <a:lnTo>
                  <a:pt x="0" y="1399"/>
                </a:lnTo>
                <a:lnTo>
                  <a:pt x="3" y="1404"/>
                </a:lnTo>
                <a:lnTo>
                  <a:pt x="6" y="1410"/>
                </a:lnTo>
                <a:lnTo>
                  <a:pt x="8" y="1414"/>
                </a:lnTo>
                <a:lnTo>
                  <a:pt x="183" y="1589"/>
                </a:lnTo>
                <a:lnTo>
                  <a:pt x="183" y="4320"/>
                </a:lnTo>
                <a:lnTo>
                  <a:pt x="2879" y="4320"/>
                </a:lnTo>
                <a:lnTo>
                  <a:pt x="2879" y="0"/>
                </a:lnTo>
                <a:lnTo>
                  <a:pt x="183" y="0"/>
                </a:lnTo>
                <a:close/>
              </a:path>
            </a:pathLst>
          </a:custGeom>
          <a:noFill/>
          <a:ln w="9525">
            <a:solidFill>
              <a:schemeClr val="tx2"/>
            </a:solidFill>
            <a:round/>
            <a:headEnd/>
            <a:tailEnd/>
          </a:ln>
          <a:effectLst/>
        </p:spPr>
        <p:txBody>
          <a:bodyPr wrap="square" numCol="1" anchor="t" anchorCtr="0" compatLnSpc="1">
            <a:prstTxWarp prst="textNoShape">
              <a:avLst/>
            </a:prstTxWarp>
            <a:normAutofit/>
          </a:bodyPr>
          <a:lstStyle>
            <a:lvl1pPr algn="ctr">
              <a:buFontTx/>
              <a:buNone/>
              <a:defRPr sz="1138"/>
            </a:lvl1pPr>
          </a:lstStyle>
          <a:p>
            <a:r>
              <a:rPr lang="en-US"/>
              <a:t>Click icon to add picture</a:t>
            </a:r>
            <a:endParaRPr lang="en-US" dirty="0"/>
          </a:p>
        </p:txBody>
      </p:sp>
      <p:sp>
        <p:nvSpPr>
          <p:cNvPr id="4" name="Text Placeholder 3"/>
          <p:cNvSpPr>
            <a:spLocks noGrp="1"/>
          </p:cNvSpPr>
          <p:nvPr>
            <p:ph type="body" sz="half" idx="2"/>
          </p:nvPr>
        </p:nvSpPr>
        <p:spPr>
          <a:xfrm>
            <a:off x="661966" y="2344684"/>
            <a:ext cx="3943053" cy="3516365"/>
          </a:xfrm>
        </p:spPr>
        <p:txBody>
          <a:bodyPr anchor="t">
            <a:normAutofit/>
          </a:bodyPr>
          <a:lstStyle>
            <a:lvl1pPr marL="0" indent="0">
              <a:buNone/>
              <a:defRPr sz="975"/>
            </a:lvl1pPr>
            <a:lvl2pPr marL="371475" indent="0">
              <a:buNone/>
              <a:defRPr sz="975"/>
            </a:lvl2pPr>
            <a:lvl3pPr marL="742950" indent="0">
              <a:buNone/>
              <a:defRPr sz="813"/>
            </a:lvl3pPr>
            <a:lvl4pPr marL="1114425" indent="0">
              <a:buNone/>
              <a:defRPr sz="731"/>
            </a:lvl4pPr>
            <a:lvl5pPr marL="1485900" indent="0">
              <a:buNone/>
              <a:defRPr sz="731"/>
            </a:lvl5pPr>
            <a:lvl6pPr marL="1857375" indent="0">
              <a:buNone/>
              <a:defRPr sz="731"/>
            </a:lvl6pPr>
            <a:lvl7pPr marL="2228850" indent="0">
              <a:buNone/>
              <a:defRPr sz="731"/>
            </a:lvl7pPr>
            <a:lvl8pPr marL="2600325" indent="0">
              <a:buNone/>
              <a:defRPr sz="731"/>
            </a:lvl8pPr>
            <a:lvl9pPr marL="2971800" indent="0">
              <a:buNone/>
              <a:defRPr sz="731"/>
            </a:lvl9pPr>
          </a:lstStyle>
          <a:p>
            <a:pPr lvl="0"/>
            <a:r>
              <a:rPr lang="en-US"/>
              <a:t>Click to edit Master text styles</a:t>
            </a:r>
          </a:p>
        </p:txBody>
      </p:sp>
      <p:sp>
        <p:nvSpPr>
          <p:cNvPr id="5" name="Date Placeholder 4"/>
          <p:cNvSpPr>
            <a:spLocks noGrp="1"/>
          </p:cNvSpPr>
          <p:nvPr>
            <p:ph type="dt" sz="half" idx="10"/>
          </p:nvPr>
        </p:nvSpPr>
        <p:spPr>
          <a:xfrm>
            <a:off x="3157221" y="6041363"/>
            <a:ext cx="793714" cy="365125"/>
          </a:xfrm>
        </p:spPr>
        <p:txBody>
          <a:bodyPr/>
          <a:lstStyle/>
          <a:p>
            <a:fld id="{18C79C5D-2A6F-F04D-97DA-BEF2467B64E4}" type="datetimeFigureOut">
              <a:rPr lang="en-US" smtClean="0"/>
              <a:pPr/>
              <a:t>4/30/2019</a:t>
            </a:fld>
            <a:endParaRPr lang="en-US" dirty="0"/>
          </a:p>
        </p:txBody>
      </p:sp>
      <p:sp>
        <p:nvSpPr>
          <p:cNvPr id="6" name="Footer Placeholder 5"/>
          <p:cNvSpPr>
            <a:spLocks noGrp="1"/>
          </p:cNvSpPr>
          <p:nvPr>
            <p:ph type="ftr" sz="quarter" idx="11"/>
          </p:nvPr>
        </p:nvSpPr>
        <p:spPr>
          <a:xfrm>
            <a:off x="479697" y="6041363"/>
            <a:ext cx="2677523" cy="365125"/>
          </a:xfrm>
        </p:spPr>
        <p:txBody>
          <a:bodyPr/>
          <a:lstStyle/>
          <a:p>
            <a:endParaRPr lang="en-US" dirty="0"/>
          </a:p>
        </p:txBody>
      </p:sp>
      <p:sp>
        <p:nvSpPr>
          <p:cNvPr id="7" name="Slide Number Placeholder 6"/>
          <p:cNvSpPr>
            <a:spLocks noGrp="1"/>
          </p:cNvSpPr>
          <p:nvPr>
            <p:ph type="sldNum" sz="quarter" idx="12"/>
          </p:nvPr>
        </p:nvSpPr>
        <p:spPr>
          <a:xfrm>
            <a:off x="3950935" y="5915889"/>
            <a:ext cx="863001" cy="490599"/>
          </a:xfr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191634594"/>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58125" y="4800600"/>
            <a:ext cx="8581152" cy="566738"/>
          </a:xfrm>
        </p:spPr>
        <p:txBody>
          <a:bodyPr anchor="b">
            <a:normAutofit/>
          </a:bodyPr>
          <a:lstStyle>
            <a:lvl1pPr algn="l">
              <a:defRPr sz="1950" b="0"/>
            </a:lvl1pPr>
          </a:lstStyle>
          <a:p>
            <a:r>
              <a:rPr lang="en-US"/>
              <a:t>Click to edit Master title style</a:t>
            </a:r>
            <a:endParaRPr lang="en-US" dirty="0"/>
          </a:p>
        </p:txBody>
      </p:sp>
      <p:sp>
        <p:nvSpPr>
          <p:cNvPr id="15" name="Picture Placeholder 14"/>
          <p:cNvSpPr>
            <a:spLocks noGrp="1" noChangeAspect="1"/>
          </p:cNvSpPr>
          <p:nvPr>
            <p:ph type="pic" sz="quarter" idx="13"/>
          </p:nvPr>
        </p:nvSpPr>
        <p:spPr bwMode="auto">
          <a:xfrm>
            <a:off x="0" y="0"/>
            <a:ext cx="9906000" cy="4800600"/>
          </a:xfrm>
          <a:custGeom>
            <a:avLst/>
            <a:gdLst/>
            <a:ahLst/>
            <a:cxnLst/>
            <a:rect l="0" t="0" r="r" b="b"/>
            <a:pathLst>
              <a:path w="5760" h="3289">
                <a:moveTo>
                  <a:pt x="5760" y="0"/>
                </a:moveTo>
                <a:lnTo>
                  <a:pt x="0" y="0"/>
                </a:lnTo>
                <a:lnTo>
                  <a:pt x="0" y="3100"/>
                </a:lnTo>
                <a:lnTo>
                  <a:pt x="943" y="3100"/>
                </a:lnTo>
                <a:lnTo>
                  <a:pt x="1123" y="3281"/>
                </a:lnTo>
                <a:lnTo>
                  <a:pt x="1123" y="3281"/>
                </a:lnTo>
                <a:lnTo>
                  <a:pt x="1127" y="3283"/>
                </a:lnTo>
                <a:lnTo>
                  <a:pt x="1133" y="3286"/>
                </a:lnTo>
                <a:lnTo>
                  <a:pt x="1139" y="3289"/>
                </a:lnTo>
                <a:lnTo>
                  <a:pt x="1144" y="3289"/>
                </a:lnTo>
                <a:lnTo>
                  <a:pt x="1150" y="3289"/>
                </a:lnTo>
                <a:lnTo>
                  <a:pt x="1155" y="3286"/>
                </a:lnTo>
                <a:lnTo>
                  <a:pt x="1161" y="3283"/>
                </a:lnTo>
                <a:lnTo>
                  <a:pt x="1165" y="3281"/>
                </a:lnTo>
                <a:lnTo>
                  <a:pt x="1345" y="3100"/>
                </a:lnTo>
                <a:lnTo>
                  <a:pt x="5760" y="3100"/>
                </a:lnTo>
                <a:lnTo>
                  <a:pt x="5760" y="0"/>
                </a:lnTo>
                <a:close/>
              </a:path>
            </a:pathLst>
          </a:custGeom>
          <a:noFill/>
          <a:ln>
            <a:solidFill>
              <a:schemeClr val="tx2"/>
            </a:solidFill>
          </a:ln>
        </p:spPr>
        <p:style>
          <a:lnRef idx="1">
            <a:schemeClr val="accent1"/>
          </a:lnRef>
          <a:fillRef idx="3">
            <a:schemeClr val="accent1"/>
          </a:fillRef>
          <a:effectRef idx="2">
            <a:schemeClr val="accent1"/>
          </a:effectRef>
          <a:fontRef idx="minor">
            <a:schemeClr val="lt1"/>
          </a:fontRef>
        </p:style>
        <p:txBody>
          <a:bodyPr wrap="square" numCol="1" anchor="t" anchorCtr="0" compatLnSpc="1">
            <a:prstTxWarp prst="textNoShape">
              <a:avLst/>
            </a:prstTxWarp>
            <a:normAutofit/>
          </a:bodyPr>
          <a:lstStyle>
            <a:lvl1pPr marL="0" indent="0" algn="ctr">
              <a:buFontTx/>
              <a:buNone/>
              <a:defRPr sz="1300"/>
            </a:lvl1pPr>
          </a:lstStyle>
          <a:p>
            <a:r>
              <a:rPr lang="en-US"/>
              <a:t>Click icon to add picture</a:t>
            </a:r>
            <a:endParaRPr lang="en-US" dirty="0"/>
          </a:p>
        </p:txBody>
      </p:sp>
      <p:sp>
        <p:nvSpPr>
          <p:cNvPr id="4" name="Text Placeholder 3"/>
          <p:cNvSpPr>
            <a:spLocks noGrp="1"/>
          </p:cNvSpPr>
          <p:nvPr>
            <p:ph type="body" sz="half" idx="2"/>
          </p:nvPr>
        </p:nvSpPr>
        <p:spPr>
          <a:xfrm>
            <a:off x="658125" y="5367338"/>
            <a:ext cx="8581152" cy="493712"/>
          </a:xfrm>
        </p:spPr>
        <p:txBody>
          <a:bodyPr>
            <a:normAutofit/>
          </a:bodyPr>
          <a:lstStyle>
            <a:lvl1pPr marL="0" indent="0">
              <a:buNone/>
              <a:defRPr sz="975"/>
            </a:lvl1pPr>
            <a:lvl2pPr marL="371475" indent="0">
              <a:buNone/>
              <a:defRPr sz="975"/>
            </a:lvl2pPr>
            <a:lvl3pPr marL="742950" indent="0">
              <a:buNone/>
              <a:defRPr sz="813"/>
            </a:lvl3pPr>
            <a:lvl4pPr marL="1114425" indent="0">
              <a:buNone/>
              <a:defRPr sz="731"/>
            </a:lvl4pPr>
            <a:lvl5pPr marL="1485900" indent="0">
              <a:buNone/>
              <a:defRPr sz="731"/>
            </a:lvl5pPr>
            <a:lvl6pPr marL="1857375" indent="0">
              <a:buNone/>
              <a:defRPr sz="731"/>
            </a:lvl6pPr>
            <a:lvl7pPr marL="2228850" indent="0">
              <a:buNone/>
              <a:defRPr sz="731"/>
            </a:lvl7pPr>
            <a:lvl8pPr marL="2600325" indent="0">
              <a:buNone/>
              <a:defRPr sz="731"/>
            </a:lvl8pPr>
            <a:lvl9pPr marL="2971800" indent="0">
              <a:buNone/>
              <a:defRPr sz="731"/>
            </a:lvl9pPr>
          </a:lstStyle>
          <a:p>
            <a:pPr lvl="0"/>
            <a:r>
              <a:rPr lang="en-US"/>
              <a:t>Click to edit Master text styles</a:t>
            </a:r>
          </a:p>
        </p:txBody>
      </p:sp>
      <p:sp>
        <p:nvSpPr>
          <p:cNvPr id="5" name="Date Placeholder 4"/>
          <p:cNvSpPr>
            <a:spLocks noGrp="1"/>
          </p:cNvSpPr>
          <p:nvPr>
            <p:ph type="dt" sz="half" idx="10"/>
          </p:nvPr>
        </p:nvSpPr>
        <p:spPr/>
        <p:txBody>
          <a:bodyPr/>
          <a:lstStyle/>
          <a:p>
            <a:fld id="{18C79C5D-2A6F-F04D-97DA-BEF2467B64E4}" type="datetimeFigureOut">
              <a:rPr lang="en-US" smtClean="0"/>
              <a:pPr/>
              <a:t>4/30/2019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57553503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8" name="Freeform 6"/>
          <p:cNvSpPr>
            <a:spLocks noChangeAspect="1"/>
          </p:cNvSpPr>
          <p:nvPr/>
        </p:nvSpPr>
        <p:spPr bwMode="auto">
          <a:xfrm>
            <a:off x="513254" y="1081456"/>
            <a:ext cx="5145088" cy="3239188"/>
          </a:xfrm>
          <a:custGeom>
            <a:avLst/>
            <a:gdLst/>
            <a:ahLst/>
            <a:cxnLst/>
            <a:rect l="0" t="0" r="r" b="b"/>
            <a:pathLst>
              <a:path w="3384" h="2308">
                <a:moveTo>
                  <a:pt x="3340" y="0"/>
                </a:moveTo>
                <a:lnTo>
                  <a:pt x="44" y="0"/>
                </a:lnTo>
                <a:lnTo>
                  <a:pt x="44" y="0"/>
                </a:lnTo>
                <a:lnTo>
                  <a:pt x="34" y="0"/>
                </a:lnTo>
                <a:lnTo>
                  <a:pt x="26" y="4"/>
                </a:lnTo>
                <a:lnTo>
                  <a:pt x="20" y="8"/>
                </a:lnTo>
                <a:lnTo>
                  <a:pt x="12" y="12"/>
                </a:lnTo>
                <a:lnTo>
                  <a:pt x="8" y="20"/>
                </a:lnTo>
                <a:lnTo>
                  <a:pt x="4" y="26"/>
                </a:lnTo>
                <a:lnTo>
                  <a:pt x="0" y="34"/>
                </a:lnTo>
                <a:lnTo>
                  <a:pt x="0" y="44"/>
                </a:lnTo>
                <a:lnTo>
                  <a:pt x="0" y="2076"/>
                </a:lnTo>
                <a:lnTo>
                  <a:pt x="0" y="2076"/>
                </a:lnTo>
                <a:lnTo>
                  <a:pt x="0" y="2086"/>
                </a:lnTo>
                <a:lnTo>
                  <a:pt x="4" y="2094"/>
                </a:lnTo>
                <a:lnTo>
                  <a:pt x="8" y="2100"/>
                </a:lnTo>
                <a:lnTo>
                  <a:pt x="12" y="2108"/>
                </a:lnTo>
                <a:lnTo>
                  <a:pt x="20" y="2112"/>
                </a:lnTo>
                <a:lnTo>
                  <a:pt x="26" y="2116"/>
                </a:lnTo>
                <a:lnTo>
                  <a:pt x="34" y="2120"/>
                </a:lnTo>
                <a:lnTo>
                  <a:pt x="44" y="2120"/>
                </a:lnTo>
                <a:lnTo>
                  <a:pt x="474" y="2120"/>
                </a:lnTo>
                <a:lnTo>
                  <a:pt x="650" y="2296"/>
                </a:lnTo>
                <a:lnTo>
                  <a:pt x="650" y="2296"/>
                </a:lnTo>
                <a:lnTo>
                  <a:pt x="656" y="2300"/>
                </a:lnTo>
                <a:lnTo>
                  <a:pt x="664" y="2304"/>
                </a:lnTo>
                <a:lnTo>
                  <a:pt x="672" y="2308"/>
                </a:lnTo>
                <a:lnTo>
                  <a:pt x="680" y="2308"/>
                </a:lnTo>
                <a:lnTo>
                  <a:pt x="688" y="2308"/>
                </a:lnTo>
                <a:lnTo>
                  <a:pt x="696" y="2304"/>
                </a:lnTo>
                <a:lnTo>
                  <a:pt x="704" y="2300"/>
                </a:lnTo>
                <a:lnTo>
                  <a:pt x="710" y="2296"/>
                </a:lnTo>
                <a:lnTo>
                  <a:pt x="886" y="2120"/>
                </a:lnTo>
                <a:lnTo>
                  <a:pt x="3340" y="2120"/>
                </a:lnTo>
                <a:lnTo>
                  <a:pt x="3340" y="2120"/>
                </a:lnTo>
                <a:lnTo>
                  <a:pt x="3350" y="2120"/>
                </a:lnTo>
                <a:lnTo>
                  <a:pt x="3358" y="2116"/>
                </a:lnTo>
                <a:lnTo>
                  <a:pt x="3364" y="2112"/>
                </a:lnTo>
                <a:lnTo>
                  <a:pt x="3372" y="2108"/>
                </a:lnTo>
                <a:lnTo>
                  <a:pt x="3376" y="2100"/>
                </a:lnTo>
                <a:lnTo>
                  <a:pt x="3380" y="2094"/>
                </a:lnTo>
                <a:lnTo>
                  <a:pt x="3384" y="2086"/>
                </a:lnTo>
                <a:lnTo>
                  <a:pt x="3384" y="2076"/>
                </a:lnTo>
                <a:lnTo>
                  <a:pt x="3384" y="44"/>
                </a:lnTo>
                <a:lnTo>
                  <a:pt x="3384" y="44"/>
                </a:lnTo>
                <a:lnTo>
                  <a:pt x="3384" y="34"/>
                </a:lnTo>
                <a:lnTo>
                  <a:pt x="3380" y="26"/>
                </a:lnTo>
                <a:lnTo>
                  <a:pt x="3376" y="20"/>
                </a:lnTo>
                <a:lnTo>
                  <a:pt x="3372" y="12"/>
                </a:lnTo>
                <a:lnTo>
                  <a:pt x="3364" y="8"/>
                </a:lnTo>
                <a:lnTo>
                  <a:pt x="3358" y="4"/>
                </a:lnTo>
                <a:lnTo>
                  <a:pt x="3350" y="0"/>
                </a:lnTo>
                <a:lnTo>
                  <a:pt x="3340" y="0"/>
                </a:lnTo>
                <a:lnTo>
                  <a:pt x="3340" y="0"/>
                </a:lnTo>
                <a:close/>
              </a:path>
            </a:pathLst>
          </a:custGeom>
          <a:ln>
            <a:solidFill>
              <a:schemeClr val="accent1"/>
            </a:solidFill>
          </a:ln>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a:xfrm>
            <a:off x="691425" y="1238502"/>
            <a:ext cx="4788745" cy="2645912"/>
          </a:xfrm>
        </p:spPr>
        <p:txBody>
          <a:bodyPr anchor="b"/>
          <a:lstStyle>
            <a:lvl1pPr algn="l">
              <a:defRPr sz="3413" b="1" cap="none"/>
            </a:lvl1pPr>
          </a:lstStyle>
          <a:p>
            <a:r>
              <a:rPr lang="en-US"/>
              <a:t>Click to edit Master title style</a:t>
            </a:r>
            <a:endParaRPr lang="en-US" dirty="0"/>
          </a:p>
        </p:txBody>
      </p:sp>
      <p:sp>
        <p:nvSpPr>
          <p:cNvPr id="3" name="Text Placeholder 2"/>
          <p:cNvSpPr>
            <a:spLocks noGrp="1"/>
          </p:cNvSpPr>
          <p:nvPr>
            <p:ph type="body" idx="1"/>
          </p:nvPr>
        </p:nvSpPr>
        <p:spPr>
          <a:xfrm>
            <a:off x="693217" y="4443681"/>
            <a:ext cx="4786954" cy="713241"/>
          </a:xfrm>
        </p:spPr>
        <p:txBody>
          <a:bodyPr anchor="t">
            <a:noAutofit/>
          </a:bodyPr>
          <a:lstStyle>
            <a:lvl1pPr marL="0" indent="0" algn="l">
              <a:buNone/>
              <a:defRPr sz="1463">
                <a:solidFill>
                  <a:schemeClr val="tx1"/>
                </a:solidFill>
              </a:defRPr>
            </a:lvl1pPr>
            <a:lvl2pPr marL="371475" indent="0">
              <a:buNone/>
              <a:defRPr sz="1463">
                <a:solidFill>
                  <a:schemeClr val="tx1">
                    <a:tint val="75000"/>
                  </a:schemeClr>
                </a:solidFill>
              </a:defRPr>
            </a:lvl2pPr>
            <a:lvl3pPr marL="742950" indent="0">
              <a:buNone/>
              <a:defRPr sz="1300">
                <a:solidFill>
                  <a:schemeClr val="tx1">
                    <a:tint val="75000"/>
                  </a:schemeClr>
                </a:solidFill>
              </a:defRPr>
            </a:lvl3pPr>
            <a:lvl4pPr marL="1114425" indent="0">
              <a:buNone/>
              <a:defRPr sz="1138">
                <a:solidFill>
                  <a:schemeClr val="tx1">
                    <a:tint val="75000"/>
                  </a:schemeClr>
                </a:solidFill>
              </a:defRPr>
            </a:lvl4pPr>
            <a:lvl5pPr marL="1485900" indent="0">
              <a:buNone/>
              <a:defRPr sz="1138">
                <a:solidFill>
                  <a:schemeClr val="tx1">
                    <a:tint val="75000"/>
                  </a:schemeClr>
                </a:solidFill>
              </a:defRPr>
            </a:lvl5pPr>
            <a:lvl6pPr marL="1857375" indent="0">
              <a:buNone/>
              <a:defRPr sz="1138">
                <a:solidFill>
                  <a:schemeClr val="tx1">
                    <a:tint val="75000"/>
                  </a:schemeClr>
                </a:solidFill>
              </a:defRPr>
            </a:lvl6pPr>
            <a:lvl7pPr marL="2228850" indent="0">
              <a:buNone/>
              <a:defRPr sz="1138">
                <a:solidFill>
                  <a:schemeClr val="tx1">
                    <a:tint val="75000"/>
                  </a:schemeClr>
                </a:solidFill>
              </a:defRPr>
            </a:lvl7pPr>
            <a:lvl8pPr marL="2600325" indent="0">
              <a:buNone/>
              <a:defRPr sz="1138">
                <a:solidFill>
                  <a:schemeClr val="tx1">
                    <a:tint val="75000"/>
                  </a:schemeClr>
                </a:solidFill>
              </a:defRPr>
            </a:lvl8pPr>
            <a:lvl9pPr marL="2971800" indent="0">
              <a:buNone/>
              <a:defRPr sz="1138">
                <a:solidFill>
                  <a:schemeClr val="tx1">
                    <a:tint val="75000"/>
                  </a:schemeClr>
                </a:solidFill>
              </a:defRPr>
            </a:lvl9pPr>
          </a:lstStyle>
          <a:p>
            <a:pPr lvl="0"/>
            <a:r>
              <a:rPr lang="en-US"/>
              <a:t>Click to edit Master text styles</a:t>
            </a:r>
          </a:p>
        </p:txBody>
      </p:sp>
      <p:sp>
        <p:nvSpPr>
          <p:cNvPr id="9" name="Text Placeholder 5"/>
          <p:cNvSpPr>
            <a:spLocks noGrp="1"/>
          </p:cNvSpPr>
          <p:nvPr>
            <p:ph type="body" sz="quarter" idx="16"/>
          </p:nvPr>
        </p:nvSpPr>
        <p:spPr>
          <a:xfrm>
            <a:off x="6154397" y="1081457"/>
            <a:ext cx="3095626" cy="4075465"/>
          </a:xfrm>
        </p:spPr>
        <p:txBody>
          <a:bodyPr anchor="t"/>
          <a:lstStyle>
            <a:lvl1pPr marL="0" indent="0">
              <a:buFontTx/>
              <a:buNone/>
              <a:defRPr/>
            </a:lvl1pPr>
          </a:lstStyle>
          <a:p>
            <a:pPr lvl="0"/>
            <a:r>
              <a:rPr lang="en-US"/>
              <a:t>Click to edit Master text styles</a:t>
            </a:r>
          </a:p>
        </p:txBody>
      </p:sp>
      <p:sp>
        <p:nvSpPr>
          <p:cNvPr id="4" name="Date Placeholder 3"/>
          <p:cNvSpPr>
            <a:spLocks noGrp="1"/>
          </p:cNvSpPr>
          <p:nvPr>
            <p:ph type="dt" sz="half" idx="10"/>
          </p:nvPr>
        </p:nvSpPr>
        <p:spPr/>
        <p:txBody>
          <a:bodyPr/>
          <a:lstStyle/>
          <a:p>
            <a:fld id="{8DFA1846-DA80-1C48-A609-854EA85C59AD}" type="datetimeFigureOut">
              <a:rPr lang="en-US" smtClean="0"/>
              <a:pPr/>
              <a:t>4/30/2019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737649019"/>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9" name="Freeform 6"/>
          <p:cNvSpPr>
            <a:spLocks noChangeAspect="1"/>
          </p:cNvSpPr>
          <p:nvPr/>
        </p:nvSpPr>
        <p:spPr bwMode="auto">
          <a:xfrm>
            <a:off x="926969" y="2286585"/>
            <a:ext cx="3977281" cy="2503972"/>
          </a:xfrm>
          <a:custGeom>
            <a:avLst/>
            <a:gdLst/>
            <a:ahLst/>
            <a:cxnLst/>
            <a:rect l="0" t="0" r="r" b="b"/>
            <a:pathLst>
              <a:path w="3384" h="2308">
                <a:moveTo>
                  <a:pt x="3340" y="0"/>
                </a:moveTo>
                <a:lnTo>
                  <a:pt x="44" y="0"/>
                </a:lnTo>
                <a:lnTo>
                  <a:pt x="44" y="0"/>
                </a:lnTo>
                <a:lnTo>
                  <a:pt x="34" y="0"/>
                </a:lnTo>
                <a:lnTo>
                  <a:pt x="26" y="4"/>
                </a:lnTo>
                <a:lnTo>
                  <a:pt x="20" y="8"/>
                </a:lnTo>
                <a:lnTo>
                  <a:pt x="12" y="12"/>
                </a:lnTo>
                <a:lnTo>
                  <a:pt x="8" y="20"/>
                </a:lnTo>
                <a:lnTo>
                  <a:pt x="4" y="26"/>
                </a:lnTo>
                <a:lnTo>
                  <a:pt x="0" y="34"/>
                </a:lnTo>
                <a:lnTo>
                  <a:pt x="0" y="44"/>
                </a:lnTo>
                <a:lnTo>
                  <a:pt x="0" y="2076"/>
                </a:lnTo>
                <a:lnTo>
                  <a:pt x="0" y="2076"/>
                </a:lnTo>
                <a:lnTo>
                  <a:pt x="0" y="2086"/>
                </a:lnTo>
                <a:lnTo>
                  <a:pt x="4" y="2094"/>
                </a:lnTo>
                <a:lnTo>
                  <a:pt x="8" y="2100"/>
                </a:lnTo>
                <a:lnTo>
                  <a:pt x="12" y="2108"/>
                </a:lnTo>
                <a:lnTo>
                  <a:pt x="20" y="2112"/>
                </a:lnTo>
                <a:lnTo>
                  <a:pt x="26" y="2116"/>
                </a:lnTo>
                <a:lnTo>
                  <a:pt x="34" y="2120"/>
                </a:lnTo>
                <a:lnTo>
                  <a:pt x="44" y="2120"/>
                </a:lnTo>
                <a:lnTo>
                  <a:pt x="474" y="2120"/>
                </a:lnTo>
                <a:lnTo>
                  <a:pt x="650" y="2296"/>
                </a:lnTo>
                <a:lnTo>
                  <a:pt x="650" y="2296"/>
                </a:lnTo>
                <a:lnTo>
                  <a:pt x="656" y="2300"/>
                </a:lnTo>
                <a:lnTo>
                  <a:pt x="664" y="2304"/>
                </a:lnTo>
                <a:lnTo>
                  <a:pt x="672" y="2308"/>
                </a:lnTo>
                <a:lnTo>
                  <a:pt x="680" y="2308"/>
                </a:lnTo>
                <a:lnTo>
                  <a:pt x="688" y="2308"/>
                </a:lnTo>
                <a:lnTo>
                  <a:pt x="696" y="2304"/>
                </a:lnTo>
                <a:lnTo>
                  <a:pt x="704" y="2300"/>
                </a:lnTo>
                <a:lnTo>
                  <a:pt x="710" y="2296"/>
                </a:lnTo>
                <a:lnTo>
                  <a:pt x="886" y="2120"/>
                </a:lnTo>
                <a:lnTo>
                  <a:pt x="3340" y="2120"/>
                </a:lnTo>
                <a:lnTo>
                  <a:pt x="3340" y="2120"/>
                </a:lnTo>
                <a:lnTo>
                  <a:pt x="3350" y="2120"/>
                </a:lnTo>
                <a:lnTo>
                  <a:pt x="3358" y="2116"/>
                </a:lnTo>
                <a:lnTo>
                  <a:pt x="3364" y="2112"/>
                </a:lnTo>
                <a:lnTo>
                  <a:pt x="3372" y="2108"/>
                </a:lnTo>
                <a:lnTo>
                  <a:pt x="3376" y="2100"/>
                </a:lnTo>
                <a:lnTo>
                  <a:pt x="3380" y="2094"/>
                </a:lnTo>
                <a:lnTo>
                  <a:pt x="3384" y="2086"/>
                </a:lnTo>
                <a:lnTo>
                  <a:pt x="3384" y="2076"/>
                </a:lnTo>
                <a:lnTo>
                  <a:pt x="3384" y="44"/>
                </a:lnTo>
                <a:lnTo>
                  <a:pt x="3384" y="44"/>
                </a:lnTo>
                <a:lnTo>
                  <a:pt x="3384" y="34"/>
                </a:lnTo>
                <a:lnTo>
                  <a:pt x="3380" y="26"/>
                </a:lnTo>
                <a:lnTo>
                  <a:pt x="3376" y="20"/>
                </a:lnTo>
                <a:lnTo>
                  <a:pt x="3372" y="12"/>
                </a:lnTo>
                <a:lnTo>
                  <a:pt x="3364" y="8"/>
                </a:lnTo>
                <a:lnTo>
                  <a:pt x="3358" y="4"/>
                </a:lnTo>
                <a:lnTo>
                  <a:pt x="3350" y="0"/>
                </a:lnTo>
                <a:lnTo>
                  <a:pt x="3340" y="0"/>
                </a:lnTo>
                <a:lnTo>
                  <a:pt x="3340" y="0"/>
                </a:lnTo>
                <a:close/>
              </a:path>
            </a:pathLst>
          </a:custGeom>
          <a:ln>
            <a:solidFill>
              <a:schemeClr val="accent1"/>
            </a:solidFill>
          </a:ln>
        </p:spPr>
        <p:style>
          <a:lnRef idx="1">
            <a:schemeClr val="accent1"/>
          </a:lnRef>
          <a:fillRef idx="3">
            <a:schemeClr val="accent1"/>
          </a:fillRef>
          <a:effectRef idx="2">
            <a:schemeClr val="accent1"/>
          </a:effectRef>
          <a:fontRef idx="minor">
            <a:schemeClr val="lt1"/>
          </a:fontRef>
        </p:style>
      </p:sp>
      <p:sp>
        <p:nvSpPr>
          <p:cNvPr id="38" name="Title 1"/>
          <p:cNvSpPr>
            <a:spLocks noGrp="1"/>
          </p:cNvSpPr>
          <p:nvPr>
            <p:ph type="title"/>
          </p:nvPr>
        </p:nvSpPr>
        <p:spPr>
          <a:xfrm>
            <a:off x="1102635" y="2435958"/>
            <a:ext cx="3560798" cy="2007789"/>
          </a:xfrm>
        </p:spPr>
        <p:txBody>
          <a:bodyPr/>
          <a:lstStyle>
            <a:lvl1pPr>
              <a:defRPr sz="2600"/>
            </a:lvl1pPr>
          </a:lstStyle>
          <a:p>
            <a:r>
              <a:rPr lang="en-US"/>
              <a:t>Click to edit Master title style</a:t>
            </a:r>
            <a:endParaRPr lang="en-US" dirty="0"/>
          </a:p>
        </p:txBody>
      </p:sp>
      <p:sp>
        <p:nvSpPr>
          <p:cNvPr id="6" name="Text Placeholder 5"/>
          <p:cNvSpPr>
            <a:spLocks noGrp="1"/>
          </p:cNvSpPr>
          <p:nvPr>
            <p:ph type="body" sz="quarter" idx="16"/>
          </p:nvPr>
        </p:nvSpPr>
        <p:spPr>
          <a:xfrm>
            <a:off x="5001750" y="2286001"/>
            <a:ext cx="3965244" cy="2295525"/>
          </a:xfrm>
        </p:spPr>
        <p:txBody>
          <a:bodyPr anchor="t"/>
          <a:lstStyle>
            <a:lvl1pPr marL="0" indent="0">
              <a:buFontTx/>
              <a:buNone/>
              <a:defRPr/>
            </a:lvl1pPr>
          </a:lstStyle>
          <a:p>
            <a:pPr lvl="0"/>
            <a:r>
              <a:rPr lang="en-US"/>
              <a:t>Click to edit Master text styles</a:t>
            </a:r>
          </a:p>
        </p:txBody>
      </p:sp>
      <p:sp>
        <p:nvSpPr>
          <p:cNvPr id="2" name="Date Placeholder 1"/>
          <p:cNvSpPr>
            <a:spLocks noGrp="1"/>
          </p:cNvSpPr>
          <p:nvPr>
            <p:ph type="dt" sz="half" idx="10"/>
          </p:nvPr>
        </p:nvSpPr>
        <p:spPr/>
        <p:txBody>
          <a:bodyPr/>
          <a:lstStyle/>
          <a:p>
            <a:fld id="{FBF54567-0DE4-3F47-BF90-CB84690072F9}" type="datetimeFigureOut">
              <a:rPr lang="en-US" smtClean="0"/>
              <a:pPr/>
              <a:t>4/30/2019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719836053"/>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7" name="Freeform 6"/>
          <p:cNvSpPr/>
          <p:nvPr/>
        </p:nvSpPr>
        <p:spPr bwMode="auto">
          <a:xfrm>
            <a:off x="0" y="0"/>
            <a:ext cx="9906000" cy="2185988"/>
          </a:xfrm>
          <a:custGeom>
            <a:avLst/>
            <a:gdLst/>
            <a:ahLst/>
            <a:cxnLst/>
            <a:rect l="0" t="0" r="r" b="b"/>
            <a:pathLst>
              <a:path w="5760" h="1377">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ln/>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6C52C72-DE31-F449-A4ED-4C594FD91407}" type="datetimeFigureOut">
              <a:rPr lang="en-US" smtClean="0"/>
              <a:pPr/>
              <a:t>4/30/2019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405481108"/>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12" name="Freeform 6"/>
          <p:cNvSpPr>
            <a:spLocks noChangeAspect="1"/>
          </p:cNvSpPr>
          <p:nvPr/>
        </p:nvSpPr>
        <p:spPr bwMode="auto">
          <a:xfrm>
            <a:off x="6231592" y="446089"/>
            <a:ext cx="3674409" cy="5414962"/>
          </a:xfrm>
          <a:custGeom>
            <a:avLst/>
            <a:gdLst/>
            <a:ahLst/>
            <a:cxnLst/>
            <a:rect l="0" t="0" r="r" b="b"/>
            <a:pathLst>
              <a:path w="2879" h="4320">
                <a:moveTo>
                  <a:pt x="183" y="0"/>
                </a:moveTo>
                <a:lnTo>
                  <a:pt x="183" y="1197"/>
                </a:lnTo>
                <a:lnTo>
                  <a:pt x="8" y="1372"/>
                </a:lnTo>
                <a:lnTo>
                  <a:pt x="8" y="1372"/>
                </a:lnTo>
                <a:lnTo>
                  <a:pt x="6" y="1376"/>
                </a:lnTo>
                <a:lnTo>
                  <a:pt x="3" y="1382"/>
                </a:lnTo>
                <a:lnTo>
                  <a:pt x="0" y="1387"/>
                </a:lnTo>
                <a:lnTo>
                  <a:pt x="0" y="1393"/>
                </a:lnTo>
                <a:lnTo>
                  <a:pt x="0" y="1399"/>
                </a:lnTo>
                <a:lnTo>
                  <a:pt x="3" y="1404"/>
                </a:lnTo>
                <a:lnTo>
                  <a:pt x="6" y="1410"/>
                </a:lnTo>
                <a:lnTo>
                  <a:pt x="8" y="1414"/>
                </a:lnTo>
                <a:lnTo>
                  <a:pt x="183" y="1589"/>
                </a:lnTo>
                <a:lnTo>
                  <a:pt x="183" y="4320"/>
                </a:lnTo>
                <a:lnTo>
                  <a:pt x="2879" y="4320"/>
                </a:lnTo>
                <a:lnTo>
                  <a:pt x="2879" y="0"/>
                </a:lnTo>
                <a:lnTo>
                  <a:pt x="183" y="0"/>
                </a:lnTo>
                <a:close/>
              </a:path>
            </a:pathLst>
          </a:custGeom>
          <a:ln/>
          <a:extLst>
            <a:ext uri="{91240B29-F687-4f45-9708-019B960494DF}">
              <a14:hiddenLine xmlns="" xmlns:a14="http://schemas.microsoft.com/office/drawing/2010/main" w="9525">
                <a:solidFill>
                  <a:srgbClr val="000000"/>
                </a:solidFill>
                <a:round/>
                <a:headEnd/>
                <a:tailEnd/>
              </a14:hiddenLine>
            </a:ext>
          </a:extLst>
        </p:spPr>
        <p:style>
          <a:lnRef idx="1">
            <a:schemeClr val="accent1"/>
          </a:lnRef>
          <a:fillRef idx="3">
            <a:schemeClr val="accent1"/>
          </a:fillRef>
          <a:effectRef idx="2">
            <a:schemeClr val="accent1"/>
          </a:effectRef>
          <a:fontRef idx="minor">
            <a:schemeClr val="lt1"/>
          </a:fontRef>
        </p:style>
      </p:sp>
      <p:sp>
        <p:nvSpPr>
          <p:cNvPr id="2" name="Vertical Title 1"/>
          <p:cNvSpPr>
            <a:spLocks noGrp="1"/>
          </p:cNvSpPr>
          <p:nvPr>
            <p:ph type="title" orient="vert"/>
          </p:nvPr>
        </p:nvSpPr>
        <p:spPr>
          <a:xfrm>
            <a:off x="6649127" y="586171"/>
            <a:ext cx="2027018" cy="513479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58126" y="446089"/>
            <a:ext cx="5371876" cy="5414962"/>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ED62726E-379B-B349-9EED-81ED093FA806}" type="datetimeFigureOut">
              <a:rPr lang="en-US" smtClean="0"/>
              <a:pPr/>
              <a:t>4/30/2019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35154325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jpe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theme" Target="../theme/theme2.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81038" y="365126"/>
            <a:ext cx="8543925" cy="1325563"/>
          </a:xfrm>
          <a:prstGeom prst="rect">
            <a:avLst/>
          </a:prstGeom>
        </p:spPr>
        <p:txBody>
          <a:bodyPr vert="horz" lIns="91440" tIns="45720" rIns="91440" bIns="45720" rtlCol="0" anchor="ctr">
            <a:normAutofit/>
          </a:bodyPr>
          <a:lstStyle/>
          <a:p>
            <a:r>
              <a:rPr lang="en-US"/>
              <a:t>Click to edit Master title style</a:t>
            </a:r>
            <a:endParaRPr lang="en-GB"/>
          </a:p>
        </p:txBody>
      </p:sp>
      <p:sp>
        <p:nvSpPr>
          <p:cNvPr id="3" name="Text Placeholder 2"/>
          <p:cNvSpPr>
            <a:spLocks noGrp="1"/>
          </p:cNvSpPr>
          <p:nvPr>
            <p:ph type="body" idx="1"/>
          </p:nvPr>
        </p:nvSpPr>
        <p:spPr>
          <a:xfrm>
            <a:off x="681038" y="1825625"/>
            <a:ext cx="8543925"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p:cNvSpPr>
            <a:spLocks noGrp="1"/>
          </p:cNvSpPr>
          <p:nvPr>
            <p:ph type="dt" sz="half" idx="2"/>
          </p:nvPr>
        </p:nvSpPr>
        <p:spPr>
          <a:xfrm>
            <a:off x="681038" y="6356351"/>
            <a:ext cx="2228850" cy="365125"/>
          </a:xfrm>
          <a:prstGeom prst="rect">
            <a:avLst/>
          </a:prstGeom>
        </p:spPr>
        <p:txBody>
          <a:bodyPr vert="horz" lIns="91440" tIns="45720" rIns="91440" bIns="45720" rtlCol="0" anchor="ctr"/>
          <a:lstStyle>
            <a:lvl1pPr algn="l">
              <a:defRPr sz="975">
                <a:solidFill>
                  <a:schemeClr val="tx1">
                    <a:tint val="75000"/>
                  </a:schemeClr>
                </a:solidFill>
              </a:defRPr>
            </a:lvl1pPr>
          </a:lstStyle>
          <a:p>
            <a:fld id="{1855BEF2-6B76-43CF-AC4B-92E6352C887B}" type="datetimeFigureOut">
              <a:rPr lang="en-GB" smtClean="0"/>
              <a:t>30/04/2019</a:t>
            </a:fld>
            <a:endParaRPr lang="en-GB"/>
          </a:p>
        </p:txBody>
      </p:sp>
      <p:sp>
        <p:nvSpPr>
          <p:cNvPr id="5" name="Footer Placeholder 4"/>
          <p:cNvSpPr>
            <a:spLocks noGrp="1"/>
          </p:cNvSpPr>
          <p:nvPr>
            <p:ph type="ftr" sz="quarter" idx="3"/>
          </p:nvPr>
        </p:nvSpPr>
        <p:spPr>
          <a:xfrm>
            <a:off x="3281363" y="6356351"/>
            <a:ext cx="3343275" cy="365125"/>
          </a:xfrm>
          <a:prstGeom prst="rect">
            <a:avLst/>
          </a:prstGeom>
        </p:spPr>
        <p:txBody>
          <a:bodyPr vert="horz" lIns="91440" tIns="45720" rIns="91440" bIns="45720" rtlCol="0" anchor="ctr"/>
          <a:lstStyle>
            <a:lvl1pPr algn="ctr">
              <a:defRPr sz="975">
                <a:solidFill>
                  <a:schemeClr val="tx1">
                    <a:tint val="75000"/>
                  </a:schemeClr>
                </a:solidFill>
              </a:defRPr>
            </a:lvl1pPr>
          </a:lstStyle>
          <a:p>
            <a:endParaRPr lang="en-GB"/>
          </a:p>
        </p:txBody>
      </p:sp>
      <p:sp>
        <p:nvSpPr>
          <p:cNvPr id="6" name="Slide Number Placeholder 5"/>
          <p:cNvSpPr>
            <a:spLocks noGrp="1"/>
          </p:cNvSpPr>
          <p:nvPr>
            <p:ph type="sldNum" sz="quarter" idx="4"/>
          </p:nvPr>
        </p:nvSpPr>
        <p:spPr>
          <a:xfrm>
            <a:off x="6996113" y="6356351"/>
            <a:ext cx="2228850" cy="365125"/>
          </a:xfrm>
          <a:prstGeom prst="rect">
            <a:avLst/>
          </a:prstGeom>
        </p:spPr>
        <p:txBody>
          <a:bodyPr vert="horz" lIns="91440" tIns="45720" rIns="91440" bIns="45720" rtlCol="0" anchor="ctr"/>
          <a:lstStyle>
            <a:lvl1pPr algn="r">
              <a:defRPr sz="975">
                <a:solidFill>
                  <a:schemeClr val="tx1">
                    <a:tint val="75000"/>
                  </a:schemeClr>
                </a:solidFill>
              </a:defRPr>
            </a:lvl1pPr>
          </a:lstStyle>
          <a:p>
            <a:fld id="{BAED78A8-92C0-432D-8DB4-BC5AB12DBCC5}" type="slidenum">
              <a:rPr lang="en-GB" smtClean="0"/>
              <a:t>‹#›</a:t>
            </a:fld>
            <a:endParaRPr lang="en-GB"/>
          </a:p>
        </p:txBody>
      </p:sp>
      <p:pic>
        <p:nvPicPr>
          <p:cNvPr id="7" name="Picture 6"/>
          <p:cNvPicPr>
            <a:picLocks noChangeAspect="1"/>
          </p:cNvPicPr>
          <p:nvPr userDrawn="1"/>
        </p:nvPicPr>
        <p:blipFill>
          <a:blip r:embed="rId13">
            <a:extLst>
              <a:ext uri="{28A0092B-C50C-407E-A947-70E740481C1C}">
                <a14:useLocalDpi xmlns:a14="http://schemas.microsoft.com/office/drawing/2010/main" val="0"/>
              </a:ext>
            </a:extLst>
          </a:blip>
          <a:stretch>
            <a:fillRect/>
          </a:stretch>
        </p:blipFill>
        <p:spPr>
          <a:xfrm>
            <a:off x="640131" y="370141"/>
            <a:ext cx="3010524" cy="623062"/>
          </a:xfrm>
          <a:prstGeom prst="rect">
            <a:avLst/>
          </a:prstGeom>
        </p:spPr>
      </p:pic>
      <p:pic>
        <p:nvPicPr>
          <p:cNvPr id="8" name="Picture 7"/>
          <p:cNvPicPr>
            <a:picLocks noChangeAspect="1"/>
          </p:cNvPicPr>
          <p:nvPr userDrawn="1"/>
        </p:nvPicPr>
        <p:blipFill>
          <a:blip r:embed="rId14">
            <a:extLst>
              <a:ext uri="{28A0092B-C50C-407E-A947-70E740481C1C}">
                <a14:useLocalDpi xmlns:a14="http://schemas.microsoft.com/office/drawing/2010/main" val="0"/>
              </a:ext>
            </a:extLst>
          </a:blip>
          <a:stretch>
            <a:fillRect/>
          </a:stretch>
        </p:blipFill>
        <p:spPr>
          <a:xfrm>
            <a:off x="0" y="6178607"/>
            <a:ext cx="9906000" cy="689015"/>
          </a:xfrm>
          <a:prstGeom prst="rect">
            <a:avLst/>
          </a:prstGeom>
        </p:spPr>
      </p:pic>
    </p:spTree>
    <p:extLst>
      <p:ext uri="{BB962C8B-B14F-4D97-AF65-F5344CB8AC3E}">
        <p14:creationId xmlns:p14="http://schemas.microsoft.com/office/powerpoint/2010/main" val="1783413149"/>
      </p:ext>
    </p:extLst>
  </p:cSld>
  <p:clrMap bg1="lt1" tx1="dk1" bg2="lt2" tx2="dk2" accent1="accent1" accent2="accent2" accent3="accent3" accent4="accent4" accent5="accent5" accent6="accent6" hlink="hlink" folHlink="folHlink"/>
  <p:sldLayoutIdLst>
    <p:sldLayoutId id="2147483665" r:id="rId1"/>
    <p:sldLayoutId id="2147483666" r:id="rId2"/>
    <p:sldLayoutId id="2147483667" r:id="rId3"/>
    <p:sldLayoutId id="2147483668" r:id="rId4"/>
    <p:sldLayoutId id="2147483669" r:id="rId5"/>
    <p:sldLayoutId id="2147483670" r:id="rId6"/>
    <p:sldLayoutId id="2147483671" r:id="rId7"/>
    <p:sldLayoutId id="2147483672" r:id="rId8"/>
    <p:sldLayoutId id="2147483673" r:id="rId9"/>
    <p:sldLayoutId id="2147483674" r:id="rId10"/>
    <p:sldLayoutId id="2147483675" r:id="rId11"/>
  </p:sldLayoutIdLst>
  <p:txStyles>
    <p:titleStyle>
      <a:lvl1pPr algn="l" defTabSz="742950" rtl="0" eaLnBrk="1" latinLnBrk="0" hangingPunct="1">
        <a:lnSpc>
          <a:spcPct val="90000"/>
        </a:lnSpc>
        <a:spcBef>
          <a:spcPct val="0"/>
        </a:spcBef>
        <a:buNone/>
        <a:defRPr sz="3575" kern="1200">
          <a:solidFill>
            <a:schemeClr val="tx1"/>
          </a:solidFill>
          <a:latin typeface="+mj-lt"/>
          <a:ea typeface="+mj-ea"/>
          <a:cs typeface="+mj-cs"/>
        </a:defRPr>
      </a:lvl1pPr>
    </p:titleStyle>
    <p:bodyStyle>
      <a:lvl1pPr marL="185738" indent="-185738" algn="l" defTabSz="742950" rtl="0" eaLnBrk="1" latinLnBrk="0" hangingPunct="1">
        <a:lnSpc>
          <a:spcPct val="90000"/>
        </a:lnSpc>
        <a:spcBef>
          <a:spcPts val="813"/>
        </a:spcBef>
        <a:buFont typeface="Arial" panose="020B0604020202020204" pitchFamily="34" charset="0"/>
        <a:buChar char="•"/>
        <a:defRPr sz="2275" kern="1200">
          <a:solidFill>
            <a:schemeClr val="tx1"/>
          </a:solidFill>
          <a:latin typeface="+mn-lt"/>
          <a:ea typeface="+mn-ea"/>
          <a:cs typeface="+mn-cs"/>
        </a:defRPr>
      </a:lvl1pPr>
      <a:lvl2pPr marL="557213" indent="-185738" algn="l" defTabSz="742950" rtl="0" eaLnBrk="1" latinLnBrk="0" hangingPunct="1">
        <a:lnSpc>
          <a:spcPct val="90000"/>
        </a:lnSpc>
        <a:spcBef>
          <a:spcPts val="406"/>
        </a:spcBef>
        <a:buFont typeface="Arial" panose="020B0604020202020204" pitchFamily="34" charset="0"/>
        <a:buChar char="•"/>
        <a:defRPr sz="1950" kern="1200">
          <a:solidFill>
            <a:schemeClr val="tx1"/>
          </a:solidFill>
          <a:latin typeface="+mn-lt"/>
          <a:ea typeface="+mn-ea"/>
          <a:cs typeface="+mn-cs"/>
        </a:defRPr>
      </a:lvl2pPr>
      <a:lvl3pPr marL="928688" indent="-185738" algn="l" defTabSz="742950" rtl="0" eaLnBrk="1" latinLnBrk="0" hangingPunct="1">
        <a:lnSpc>
          <a:spcPct val="90000"/>
        </a:lnSpc>
        <a:spcBef>
          <a:spcPts val="406"/>
        </a:spcBef>
        <a:buFont typeface="Arial" panose="020B0604020202020204" pitchFamily="34" charset="0"/>
        <a:buChar char="•"/>
        <a:defRPr sz="1625" kern="1200">
          <a:solidFill>
            <a:schemeClr val="tx1"/>
          </a:solidFill>
          <a:latin typeface="+mn-lt"/>
          <a:ea typeface="+mn-ea"/>
          <a:cs typeface="+mn-cs"/>
        </a:defRPr>
      </a:lvl3pPr>
      <a:lvl4pPr marL="1300163" indent="-185738" algn="l" defTabSz="742950" rtl="0" eaLnBrk="1" latinLnBrk="0" hangingPunct="1">
        <a:lnSpc>
          <a:spcPct val="90000"/>
        </a:lnSpc>
        <a:spcBef>
          <a:spcPts val="406"/>
        </a:spcBef>
        <a:buFont typeface="Arial" panose="020B0604020202020204" pitchFamily="34" charset="0"/>
        <a:buChar char="•"/>
        <a:defRPr sz="1463" kern="1200">
          <a:solidFill>
            <a:schemeClr val="tx1"/>
          </a:solidFill>
          <a:latin typeface="+mn-lt"/>
          <a:ea typeface="+mn-ea"/>
          <a:cs typeface="+mn-cs"/>
        </a:defRPr>
      </a:lvl4pPr>
      <a:lvl5pPr marL="1671638" indent="-185738" algn="l" defTabSz="742950" rtl="0" eaLnBrk="1" latinLnBrk="0" hangingPunct="1">
        <a:lnSpc>
          <a:spcPct val="90000"/>
        </a:lnSpc>
        <a:spcBef>
          <a:spcPts val="406"/>
        </a:spcBef>
        <a:buFont typeface="Arial" panose="020B0604020202020204" pitchFamily="34" charset="0"/>
        <a:buChar char="•"/>
        <a:defRPr sz="1463" kern="1200">
          <a:solidFill>
            <a:schemeClr val="tx1"/>
          </a:solidFill>
          <a:latin typeface="+mn-lt"/>
          <a:ea typeface="+mn-ea"/>
          <a:cs typeface="+mn-cs"/>
        </a:defRPr>
      </a:lvl5pPr>
      <a:lvl6pPr marL="2043113" indent="-185738" algn="l" defTabSz="742950" rtl="0" eaLnBrk="1" latinLnBrk="0" hangingPunct="1">
        <a:lnSpc>
          <a:spcPct val="90000"/>
        </a:lnSpc>
        <a:spcBef>
          <a:spcPts val="406"/>
        </a:spcBef>
        <a:buFont typeface="Arial" panose="020B0604020202020204" pitchFamily="34" charset="0"/>
        <a:buChar char="•"/>
        <a:defRPr sz="1463" kern="1200">
          <a:solidFill>
            <a:schemeClr val="tx1"/>
          </a:solidFill>
          <a:latin typeface="+mn-lt"/>
          <a:ea typeface="+mn-ea"/>
          <a:cs typeface="+mn-cs"/>
        </a:defRPr>
      </a:lvl6pPr>
      <a:lvl7pPr marL="2414588" indent="-185738" algn="l" defTabSz="742950" rtl="0" eaLnBrk="1" latinLnBrk="0" hangingPunct="1">
        <a:lnSpc>
          <a:spcPct val="90000"/>
        </a:lnSpc>
        <a:spcBef>
          <a:spcPts val="406"/>
        </a:spcBef>
        <a:buFont typeface="Arial" panose="020B0604020202020204" pitchFamily="34" charset="0"/>
        <a:buChar char="•"/>
        <a:defRPr sz="1463" kern="1200">
          <a:solidFill>
            <a:schemeClr val="tx1"/>
          </a:solidFill>
          <a:latin typeface="+mn-lt"/>
          <a:ea typeface="+mn-ea"/>
          <a:cs typeface="+mn-cs"/>
        </a:defRPr>
      </a:lvl7pPr>
      <a:lvl8pPr marL="2786063" indent="-185738" algn="l" defTabSz="742950" rtl="0" eaLnBrk="1" latinLnBrk="0" hangingPunct="1">
        <a:lnSpc>
          <a:spcPct val="90000"/>
        </a:lnSpc>
        <a:spcBef>
          <a:spcPts val="406"/>
        </a:spcBef>
        <a:buFont typeface="Arial" panose="020B0604020202020204" pitchFamily="34" charset="0"/>
        <a:buChar char="•"/>
        <a:defRPr sz="1463" kern="1200">
          <a:solidFill>
            <a:schemeClr val="tx1"/>
          </a:solidFill>
          <a:latin typeface="+mn-lt"/>
          <a:ea typeface="+mn-ea"/>
          <a:cs typeface="+mn-cs"/>
        </a:defRPr>
      </a:lvl8pPr>
      <a:lvl9pPr marL="3157538" indent="-185738" algn="l" defTabSz="742950" rtl="0" eaLnBrk="1" latinLnBrk="0" hangingPunct="1">
        <a:lnSpc>
          <a:spcPct val="90000"/>
        </a:lnSpc>
        <a:spcBef>
          <a:spcPts val="406"/>
        </a:spcBef>
        <a:buFont typeface="Arial" panose="020B0604020202020204" pitchFamily="34" charset="0"/>
        <a:buChar char="•"/>
        <a:defRPr sz="1463" kern="1200">
          <a:solidFill>
            <a:schemeClr val="tx1"/>
          </a:solidFill>
          <a:latin typeface="+mn-lt"/>
          <a:ea typeface="+mn-ea"/>
          <a:cs typeface="+mn-cs"/>
        </a:defRPr>
      </a:lvl9pPr>
    </p:bodyStyle>
    <p:otherStyle>
      <a:defPPr>
        <a:defRPr lang="en-US"/>
      </a:defPPr>
      <a:lvl1pPr marL="0" algn="l" defTabSz="742950" rtl="0" eaLnBrk="1" latinLnBrk="0" hangingPunct="1">
        <a:defRPr sz="1463" kern="1200">
          <a:solidFill>
            <a:schemeClr val="tx1"/>
          </a:solidFill>
          <a:latin typeface="+mn-lt"/>
          <a:ea typeface="+mn-ea"/>
          <a:cs typeface="+mn-cs"/>
        </a:defRPr>
      </a:lvl1pPr>
      <a:lvl2pPr marL="371475" algn="l" defTabSz="742950" rtl="0" eaLnBrk="1" latinLnBrk="0" hangingPunct="1">
        <a:defRPr sz="1463" kern="1200">
          <a:solidFill>
            <a:schemeClr val="tx1"/>
          </a:solidFill>
          <a:latin typeface="+mn-lt"/>
          <a:ea typeface="+mn-ea"/>
          <a:cs typeface="+mn-cs"/>
        </a:defRPr>
      </a:lvl2pPr>
      <a:lvl3pPr marL="742950" algn="l" defTabSz="742950" rtl="0" eaLnBrk="1" latinLnBrk="0" hangingPunct="1">
        <a:defRPr sz="1463" kern="1200">
          <a:solidFill>
            <a:schemeClr val="tx1"/>
          </a:solidFill>
          <a:latin typeface="+mn-lt"/>
          <a:ea typeface="+mn-ea"/>
          <a:cs typeface="+mn-cs"/>
        </a:defRPr>
      </a:lvl3pPr>
      <a:lvl4pPr marL="1114425" algn="l" defTabSz="742950" rtl="0" eaLnBrk="1" latinLnBrk="0" hangingPunct="1">
        <a:defRPr sz="1463" kern="1200">
          <a:solidFill>
            <a:schemeClr val="tx1"/>
          </a:solidFill>
          <a:latin typeface="+mn-lt"/>
          <a:ea typeface="+mn-ea"/>
          <a:cs typeface="+mn-cs"/>
        </a:defRPr>
      </a:lvl4pPr>
      <a:lvl5pPr marL="1485900" algn="l" defTabSz="742950" rtl="0" eaLnBrk="1" latinLnBrk="0" hangingPunct="1">
        <a:defRPr sz="1463" kern="1200">
          <a:solidFill>
            <a:schemeClr val="tx1"/>
          </a:solidFill>
          <a:latin typeface="+mn-lt"/>
          <a:ea typeface="+mn-ea"/>
          <a:cs typeface="+mn-cs"/>
        </a:defRPr>
      </a:lvl5pPr>
      <a:lvl6pPr marL="1857375" algn="l" defTabSz="742950" rtl="0" eaLnBrk="1" latinLnBrk="0" hangingPunct="1">
        <a:defRPr sz="1463" kern="1200">
          <a:solidFill>
            <a:schemeClr val="tx1"/>
          </a:solidFill>
          <a:latin typeface="+mn-lt"/>
          <a:ea typeface="+mn-ea"/>
          <a:cs typeface="+mn-cs"/>
        </a:defRPr>
      </a:lvl6pPr>
      <a:lvl7pPr marL="2228850" algn="l" defTabSz="742950" rtl="0" eaLnBrk="1" latinLnBrk="0" hangingPunct="1">
        <a:defRPr sz="1463" kern="1200">
          <a:solidFill>
            <a:schemeClr val="tx1"/>
          </a:solidFill>
          <a:latin typeface="+mn-lt"/>
          <a:ea typeface="+mn-ea"/>
          <a:cs typeface="+mn-cs"/>
        </a:defRPr>
      </a:lvl7pPr>
      <a:lvl8pPr marL="2600325" algn="l" defTabSz="742950" rtl="0" eaLnBrk="1" latinLnBrk="0" hangingPunct="1">
        <a:defRPr sz="1463" kern="1200">
          <a:solidFill>
            <a:schemeClr val="tx1"/>
          </a:solidFill>
          <a:latin typeface="+mn-lt"/>
          <a:ea typeface="+mn-ea"/>
          <a:cs typeface="+mn-cs"/>
        </a:defRPr>
      </a:lvl8pPr>
      <a:lvl9pPr marL="2971800" algn="l" defTabSz="742950" rtl="0" eaLnBrk="1" latinLnBrk="0" hangingPunct="1">
        <a:defRPr sz="1463"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58125" y="447188"/>
            <a:ext cx="8589748" cy="970450"/>
          </a:xfrm>
          <a:prstGeom prst="rect">
            <a:avLst/>
          </a:prstGeom>
          <a:effectLst>
            <a:outerShdw blurRad="50800" dir="14400000">
              <a:srgbClr val="000000">
                <a:alpha val="60000"/>
              </a:srgbClr>
            </a:outerShdw>
          </a:effectLst>
        </p:spPr>
        <p:txBody>
          <a:bodyPr vert="horz" lIns="91440" tIns="45720" rIns="91440" bIns="45720" rtlCol="0" anchor="b">
            <a:noAutofit/>
          </a:bodyPr>
          <a:lstStyle/>
          <a:p>
            <a:r>
              <a:rPr lang="en-US"/>
              <a:t>Click to edit Master title style</a:t>
            </a:r>
            <a:endParaRPr lang="en-US" dirty="0"/>
          </a:p>
        </p:txBody>
      </p:sp>
      <p:sp>
        <p:nvSpPr>
          <p:cNvPr id="3" name="Text Placeholder 2"/>
          <p:cNvSpPr>
            <a:spLocks noGrp="1"/>
          </p:cNvSpPr>
          <p:nvPr>
            <p:ph type="body" idx="1"/>
          </p:nvPr>
        </p:nvSpPr>
        <p:spPr>
          <a:xfrm>
            <a:off x="658125" y="2184402"/>
            <a:ext cx="8582669" cy="3674397"/>
          </a:xfrm>
          <a:prstGeom prst="rect">
            <a:avLst/>
          </a:prstGeom>
          <a:effectLst>
            <a:outerShdw blurRad="50800" dir="14400000">
              <a:srgbClr val="000000">
                <a:alpha val="40000"/>
              </a:srgbClr>
            </a:outerShdw>
          </a:effectLst>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Footer Placeholder 4"/>
          <p:cNvSpPr>
            <a:spLocks noGrp="1"/>
          </p:cNvSpPr>
          <p:nvPr>
            <p:ph type="ftr" sz="quarter" idx="3"/>
          </p:nvPr>
        </p:nvSpPr>
        <p:spPr>
          <a:xfrm>
            <a:off x="366855" y="6041363"/>
            <a:ext cx="7023510" cy="365125"/>
          </a:xfrm>
          <a:prstGeom prst="rect">
            <a:avLst/>
          </a:prstGeom>
        </p:spPr>
        <p:txBody>
          <a:bodyPr vert="horz" lIns="91440" tIns="45720" rIns="91440" bIns="45720" rtlCol="0" anchor="b"/>
          <a:lstStyle>
            <a:lvl1pPr algn="l">
              <a:defRPr sz="731">
                <a:solidFill>
                  <a:schemeClr val="tx1"/>
                </a:solidFill>
              </a:defRPr>
            </a:lvl1pPr>
          </a:lstStyle>
          <a:p>
            <a:endParaRPr lang="en-US" dirty="0"/>
          </a:p>
        </p:txBody>
      </p:sp>
      <p:sp>
        <p:nvSpPr>
          <p:cNvPr id="4" name="Date Placeholder 3"/>
          <p:cNvSpPr>
            <a:spLocks noGrp="1"/>
          </p:cNvSpPr>
          <p:nvPr>
            <p:ph type="dt" sz="half" idx="2"/>
          </p:nvPr>
        </p:nvSpPr>
        <p:spPr>
          <a:xfrm>
            <a:off x="7584384" y="6041363"/>
            <a:ext cx="1091761" cy="365125"/>
          </a:xfrm>
          <a:prstGeom prst="rect">
            <a:avLst/>
          </a:prstGeom>
        </p:spPr>
        <p:txBody>
          <a:bodyPr vert="horz" lIns="91440" tIns="45720" rIns="91440" bIns="45720" rtlCol="0" anchor="b"/>
          <a:lstStyle>
            <a:lvl1pPr algn="r">
              <a:defRPr sz="731">
                <a:solidFill>
                  <a:schemeClr val="tx1"/>
                </a:solidFill>
              </a:defRPr>
            </a:lvl1pPr>
          </a:lstStyle>
          <a:p>
            <a:fld id="{09B482E8-6E0E-1B4F-B1FD-C69DB9E858D9}" type="datetimeFigureOut">
              <a:rPr lang="en-US" smtClean="0"/>
              <a:pPr/>
              <a:t>4/30/2019</a:t>
            </a:fld>
            <a:endParaRPr lang="en-US" dirty="0"/>
          </a:p>
        </p:txBody>
      </p:sp>
      <p:sp>
        <p:nvSpPr>
          <p:cNvPr id="6" name="Slide Number Placeholder 5"/>
          <p:cNvSpPr>
            <a:spLocks noGrp="1"/>
          </p:cNvSpPr>
          <p:nvPr>
            <p:ph type="sldNum" sz="quarter" idx="4"/>
          </p:nvPr>
        </p:nvSpPr>
        <p:spPr>
          <a:xfrm>
            <a:off x="8676144" y="5915889"/>
            <a:ext cx="863001" cy="490599"/>
          </a:xfrm>
          <a:prstGeom prst="rect">
            <a:avLst/>
          </a:prstGeom>
        </p:spPr>
        <p:txBody>
          <a:bodyPr vert="horz" lIns="91440" tIns="45720" rIns="91440" bIns="10800" rtlCol="0" anchor="b"/>
          <a:lstStyle>
            <a:lvl1pPr algn="r">
              <a:defRPr sz="1625">
                <a:solidFill>
                  <a:schemeClr val="accent1"/>
                </a:solidFill>
              </a:defRPr>
            </a:lvl1p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325943673"/>
      </p:ext>
    </p:extLst>
  </p:cSld>
  <p:clrMap bg1="dk1" tx1="lt1" bg2="dk2" tx2="lt2" accent1="accent1" accent2="accent2" accent3="accent3" accent4="accent4" accent5="accent5" accent6="accent6" hlink="hlink" folHlink="folHlink"/>
  <p:sldLayoutIdLst>
    <p:sldLayoutId id="2147483677" r:id="rId1"/>
    <p:sldLayoutId id="2147483678" r:id="rId2"/>
    <p:sldLayoutId id="2147483679" r:id="rId3"/>
    <p:sldLayoutId id="2147483680" r:id="rId4"/>
    <p:sldLayoutId id="2147483681" r:id="rId5"/>
    <p:sldLayoutId id="2147483682" r:id="rId6"/>
    <p:sldLayoutId id="2147483683" r:id="rId7"/>
    <p:sldLayoutId id="2147483684" r:id="rId8"/>
    <p:sldLayoutId id="2147483685" r:id="rId9"/>
    <p:sldLayoutId id="2147483686" r:id="rId10"/>
    <p:sldLayoutId id="2147483687" r:id="rId11"/>
    <p:sldLayoutId id="2147483688" r:id="rId12"/>
    <p:sldLayoutId id="2147483689" r:id="rId13"/>
    <p:sldLayoutId id="2147483690" r:id="rId14"/>
  </p:sldLayoutIdLst>
  <p:hf sldNum="0" hdr="0" ftr="0" dt="0"/>
  <p:txStyles>
    <p:titleStyle>
      <a:lvl1pPr algn="l" defTabSz="371475" rtl="0" eaLnBrk="1" latinLnBrk="0" hangingPunct="1">
        <a:spcBef>
          <a:spcPct val="0"/>
        </a:spcBef>
        <a:buNone/>
        <a:defRPr sz="3250" b="1" kern="1200">
          <a:solidFill>
            <a:srgbClr val="FEFEFE"/>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78606" indent="-278606" algn="l" defTabSz="371475" rtl="0" eaLnBrk="1" latinLnBrk="0" hangingPunct="1">
        <a:spcBef>
          <a:spcPct val="20000"/>
        </a:spcBef>
        <a:spcAft>
          <a:spcPts val="488"/>
        </a:spcAft>
        <a:buClr>
          <a:schemeClr val="accent1"/>
        </a:buClr>
        <a:buFont typeface="Wingdings 2" charset="2"/>
        <a:buChar char=""/>
        <a:defRPr sz="1463" kern="1200">
          <a:solidFill>
            <a:schemeClr val="tx1"/>
          </a:solidFill>
          <a:latin typeface="+mn-lt"/>
          <a:ea typeface="+mn-ea"/>
          <a:cs typeface="+mn-cs"/>
        </a:defRPr>
      </a:lvl1pPr>
      <a:lvl2pPr marL="603647" indent="-232172" algn="l" defTabSz="371475" rtl="0" eaLnBrk="1" latinLnBrk="0" hangingPunct="1">
        <a:spcBef>
          <a:spcPct val="20000"/>
        </a:spcBef>
        <a:spcAft>
          <a:spcPts val="488"/>
        </a:spcAft>
        <a:buClr>
          <a:schemeClr val="accent1"/>
        </a:buClr>
        <a:buFont typeface="Wingdings 2" charset="2"/>
        <a:buChar char=""/>
        <a:defRPr sz="1300" kern="1200">
          <a:solidFill>
            <a:schemeClr val="tx1"/>
          </a:solidFill>
          <a:latin typeface="+mn-lt"/>
          <a:ea typeface="+mn-ea"/>
          <a:cs typeface="+mn-cs"/>
        </a:defRPr>
      </a:lvl2pPr>
      <a:lvl3pPr marL="928688" indent="-185738" algn="l" defTabSz="371475" rtl="0" eaLnBrk="1" latinLnBrk="0" hangingPunct="1">
        <a:spcBef>
          <a:spcPct val="20000"/>
        </a:spcBef>
        <a:spcAft>
          <a:spcPts val="488"/>
        </a:spcAft>
        <a:buClr>
          <a:schemeClr val="accent1"/>
        </a:buClr>
        <a:buFont typeface="Wingdings 2" charset="2"/>
        <a:buChar char=""/>
        <a:defRPr sz="1138" kern="1200">
          <a:solidFill>
            <a:schemeClr val="tx1"/>
          </a:solidFill>
          <a:latin typeface="+mn-lt"/>
          <a:ea typeface="+mn-ea"/>
          <a:cs typeface="+mn-cs"/>
        </a:defRPr>
      </a:lvl3pPr>
      <a:lvl4pPr marL="1300163" indent="-185738" algn="l" defTabSz="371475" rtl="0" eaLnBrk="1" latinLnBrk="0" hangingPunct="1">
        <a:spcBef>
          <a:spcPct val="20000"/>
        </a:spcBef>
        <a:spcAft>
          <a:spcPts val="488"/>
        </a:spcAft>
        <a:buClr>
          <a:schemeClr val="accent1"/>
        </a:buClr>
        <a:buFont typeface="Wingdings 2" charset="2"/>
        <a:buChar char=""/>
        <a:defRPr sz="975" kern="1200">
          <a:solidFill>
            <a:schemeClr val="tx1"/>
          </a:solidFill>
          <a:latin typeface="+mn-lt"/>
          <a:ea typeface="+mn-ea"/>
          <a:cs typeface="+mn-cs"/>
        </a:defRPr>
      </a:lvl4pPr>
      <a:lvl5pPr marL="1671638" indent="-185738" algn="l" defTabSz="371475" rtl="0" eaLnBrk="1" latinLnBrk="0" hangingPunct="1">
        <a:spcBef>
          <a:spcPct val="20000"/>
        </a:spcBef>
        <a:spcAft>
          <a:spcPts val="488"/>
        </a:spcAft>
        <a:buClr>
          <a:schemeClr val="accent1"/>
        </a:buClr>
        <a:buFont typeface="Wingdings 2" charset="2"/>
        <a:buChar char=""/>
        <a:defRPr sz="975" kern="1200">
          <a:solidFill>
            <a:schemeClr val="tx1"/>
          </a:solidFill>
          <a:latin typeface="+mn-lt"/>
          <a:ea typeface="+mn-ea"/>
          <a:cs typeface="+mn-cs"/>
        </a:defRPr>
      </a:lvl5pPr>
      <a:lvl6pPr marL="1950000" indent="-185738" algn="l" defTabSz="371475" rtl="0" eaLnBrk="1" latinLnBrk="0" hangingPunct="1">
        <a:spcBef>
          <a:spcPct val="20000"/>
        </a:spcBef>
        <a:spcAft>
          <a:spcPts val="488"/>
        </a:spcAft>
        <a:buClr>
          <a:schemeClr val="accent1"/>
        </a:buClr>
        <a:buFont typeface="Wingdings 2" charset="2"/>
        <a:buChar char=""/>
        <a:defRPr sz="975" kern="1200">
          <a:solidFill>
            <a:schemeClr val="tx1"/>
          </a:solidFill>
          <a:latin typeface="+mn-lt"/>
          <a:ea typeface="+mn-ea"/>
          <a:cs typeface="+mn-cs"/>
        </a:defRPr>
      </a:lvl6pPr>
      <a:lvl7pPr marL="2275000" indent="-185738" algn="l" defTabSz="371475" rtl="0" eaLnBrk="1" latinLnBrk="0" hangingPunct="1">
        <a:spcBef>
          <a:spcPct val="20000"/>
        </a:spcBef>
        <a:spcAft>
          <a:spcPts val="488"/>
        </a:spcAft>
        <a:buClr>
          <a:schemeClr val="accent1"/>
        </a:buClr>
        <a:buFont typeface="Wingdings 2" charset="2"/>
        <a:buChar char=""/>
        <a:defRPr sz="975" kern="1200">
          <a:solidFill>
            <a:schemeClr val="tx1"/>
          </a:solidFill>
          <a:latin typeface="+mn-lt"/>
          <a:ea typeface="+mn-ea"/>
          <a:cs typeface="+mn-cs"/>
        </a:defRPr>
      </a:lvl7pPr>
      <a:lvl8pPr marL="2600000" indent="-185738" algn="l" defTabSz="371475" rtl="0" eaLnBrk="1" latinLnBrk="0" hangingPunct="1">
        <a:spcBef>
          <a:spcPct val="20000"/>
        </a:spcBef>
        <a:spcAft>
          <a:spcPts val="488"/>
        </a:spcAft>
        <a:buClr>
          <a:schemeClr val="accent1"/>
        </a:buClr>
        <a:buFont typeface="Wingdings 2" charset="2"/>
        <a:buChar char=""/>
        <a:defRPr sz="975" kern="1200">
          <a:solidFill>
            <a:schemeClr val="tx1"/>
          </a:solidFill>
          <a:latin typeface="+mn-lt"/>
          <a:ea typeface="+mn-ea"/>
          <a:cs typeface="+mn-cs"/>
        </a:defRPr>
      </a:lvl8pPr>
      <a:lvl9pPr marL="2925000" indent="-185738" algn="l" defTabSz="371475" rtl="0" eaLnBrk="1" latinLnBrk="0" hangingPunct="1">
        <a:spcBef>
          <a:spcPct val="20000"/>
        </a:spcBef>
        <a:spcAft>
          <a:spcPts val="488"/>
        </a:spcAft>
        <a:buClr>
          <a:schemeClr val="accent1"/>
        </a:buClr>
        <a:buFont typeface="Wingdings 2" charset="2"/>
        <a:buChar char=""/>
        <a:defRPr sz="975" kern="1200">
          <a:solidFill>
            <a:schemeClr val="tx1"/>
          </a:solidFill>
          <a:latin typeface="+mn-lt"/>
          <a:ea typeface="+mn-ea"/>
          <a:cs typeface="+mn-cs"/>
        </a:defRPr>
      </a:lvl9pPr>
    </p:bodyStyle>
    <p:otherStyle>
      <a:defPPr>
        <a:defRPr lang="en-US"/>
      </a:defPPr>
      <a:lvl1pPr marL="0" algn="l" defTabSz="371475" rtl="0" eaLnBrk="1" latinLnBrk="0" hangingPunct="1">
        <a:defRPr sz="1463" kern="1200">
          <a:solidFill>
            <a:schemeClr val="tx1"/>
          </a:solidFill>
          <a:latin typeface="+mn-lt"/>
          <a:ea typeface="+mn-ea"/>
          <a:cs typeface="+mn-cs"/>
        </a:defRPr>
      </a:lvl1pPr>
      <a:lvl2pPr marL="371475" algn="l" defTabSz="371475" rtl="0" eaLnBrk="1" latinLnBrk="0" hangingPunct="1">
        <a:defRPr sz="1463" kern="1200">
          <a:solidFill>
            <a:schemeClr val="tx1"/>
          </a:solidFill>
          <a:latin typeface="+mn-lt"/>
          <a:ea typeface="+mn-ea"/>
          <a:cs typeface="+mn-cs"/>
        </a:defRPr>
      </a:lvl2pPr>
      <a:lvl3pPr marL="742950" algn="l" defTabSz="371475" rtl="0" eaLnBrk="1" latinLnBrk="0" hangingPunct="1">
        <a:defRPr sz="1463" kern="1200">
          <a:solidFill>
            <a:schemeClr val="tx1"/>
          </a:solidFill>
          <a:latin typeface="+mn-lt"/>
          <a:ea typeface="+mn-ea"/>
          <a:cs typeface="+mn-cs"/>
        </a:defRPr>
      </a:lvl3pPr>
      <a:lvl4pPr marL="1114425" algn="l" defTabSz="371475" rtl="0" eaLnBrk="1" latinLnBrk="0" hangingPunct="1">
        <a:defRPr sz="1463" kern="1200">
          <a:solidFill>
            <a:schemeClr val="tx1"/>
          </a:solidFill>
          <a:latin typeface="+mn-lt"/>
          <a:ea typeface="+mn-ea"/>
          <a:cs typeface="+mn-cs"/>
        </a:defRPr>
      </a:lvl4pPr>
      <a:lvl5pPr marL="1485900" algn="l" defTabSz="371475" rtl="0" eaLnBrk="1" latinLnBrk="0" hangingPunct="1">
        <a:defRPr sz="1463" kern="1200">
          <a:solidFill>
            <a:schemeClr val="tx1"/>
          </a:solidFill>
          <a:latin typeface="+mn-lt"/>
          <a:ea typeface="+mn-ea"/>
          <a:cs typeface="+mn-cs"/>
        </a:defRPr>
      </a:lvl5pPr>
      <a:lvl6pPr marL="1857375" algn="l" defTabSz="371475" rtl="0" eaLnBrk="1" latinLnBrk="0" hangingPunct="1">
        <a:defRPr sz="1463" kern="1200">
          <a:solidFill>
            <a:schemeClr val="tx1"/>
          </a:solidFill>
          <a:latin typeface="+mn-lt"/>
          <a:ea typeface="+mn-ea"/>
          <a:cs typeface="+mn-cs"/>
        </a:defRPr>
      </a:lvl6pPr>
      <a:lvl7pPr marL="2228850" algn="l" defTabSz="371475" rtl="0" eaLnBrk="1" latinLnBrk="0" hangingPunct="1">
        <a:defRPr sz="1463" kern="1200">
          <a:solidFill>
            <a:schemeClr val="tx1"/>
          </a:solidFill>
          <a:latin typeface="+mn-lt"/>
          <a:ea typeface="+mn-ea"/>
          <a:cs typeface="+mn-cs"/>
        </a:defRPr>
      </a:lvl7pPr>
      <a:lvl8pPr marL="2600325" algn="l" defTabSz="371475" rtl="0" eaLnBrk="1" latinLnBrk="0" hangingPunct="1">
        <a:defRPr sz="1463" kern="1200">
          <a:solidFill>
            <a:schemeClr val="tx1"/>
          </a:solidFill>
          <a:latin typeface="+mn-lt"/>
          <a:ea typeface="+mn-ea"/>
          <a:cs typeface="+mn-cs"/>
        </a:defRPr>
      </a:lvl8pPr>
      <a:lvl9pPr marL="2971800" algn="l" defTabSz="371475" rtl="0" eaLnBrk="1" latinLnBrk="0" hangingPunct="1">
        <a:defRPr sz="1463"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notesSlide" Target="../notesSlides/notesSlide1.xml"/><Relationship Id="rId2" Type="http://schemas.openxmlformats.org/officeDocument/2006/relationships/slideLayout" Target="../slideLayouts/slideLayout2.xml"/><Relationship Id="rId1" Type="http://schemas.openxmlformats.org/officeDocument/2006/relationships/tags" Target="../tags/tag2.xml"/><Relationship Id="rId5" Type="http://schemas.openxmlformats.org/officeDocument/2006/relationships/image" Target="../media/image2.jpeg"/><Relationship Id="rId4" Type="http://schemas.openxmlformats.org/officeDocument/2006/relationships/image" Target="../media/image1.jpeg"/></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2.xml"/><Relationship Id="rId1" Type="http://schemas.openxmlformats.org/officeDocument/2006/relationships/tags" Target="../tags/tag3.xml"/><Relationship Id="rId5" Type="http://schemas.openxmlformats.org/officeDocument/2006/relationships/image" Target="../media/image2.jpeg"/><Relationship Id="rId4" Type="http://schemas.openxmlformats.org/officeDocument/2006/relationships/image" Target="../media/image1.jpe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5.xml"/></Relationships>
</file>

<file path=ppt/slides/_rels/slide4.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xml"/><Relationship Id="rId1" Type="http://schemas.openxmlformats.org/officeDocument/2006/relationships/tags" Target="../tags/tag4.xml"/><Relationship Id="rId5" Type="http://schemas.openxmlformats.org/officeDocument/2006/relationships/image" Target="../media/image2.jpeg"/><Relationship Id="rId4" Type="http://schemas.openxmlformats.org/officeDocument/2006/relationships/image" Target="../media/image1.jpe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2.xml"/><Relationship Id="rId1" Type="http://schemas.openxmlformats.org/officeDocument/2006/relationships/tags" Target="../tags/tag5.xml"/><Relationship Id="rId5" Type="http://schemas.openxmlformats.org/officeDocument/2006/relationships/image" Target="../media/image2.jpeg"/><Relationship Id="rId4" Type="http://schemas.openxmlformats.org/officeDocument/2006/relationships/image" Target="../media/image1.jpeg"/></Relationships>
</file>

<file path=ppt/slides/_rels/slide9.xml.rels><?xml version="1.0" encoding="UTF-8" standalone="yes"?>
<Relationships xmlns="http://schemas.openxmlformats.org/package/2006/relationships"><Relationship Id="rId3" Type="http://schemas.openxmlformats.org/officeDocument/2006/relationships/hyperlink" Target="https://drive.google.com/file/d/1CP2u5kbjnVEg-yROWqYbZ_E1J6Cc8Dbi/view?ts=5ac3a45b" TargetMode="External"/><Relationship Id="rId2" Type="http://schemas.openxmlformats.org/officeDocument/2006/relationships/notesSlide" Target="../notesSlides/notesSlide9.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8" Type="http://schemas.openxmlformats.org/officeDocument/2006/relationships/image" Target="../media/image4.png"/><Relationship Id="rId3" Type="http://schemas.openxmlformats.org/officeDocument/2006/relationships/video" Target="../media/media1.mp4"/><Relationship Id="rId7" Type="http://schemas.openxmlformats.org/officeDocument/2006/relationships/image" Target="../media/image2.jpeg"/><Relationship Id="rId2" Type="http://schemas.microsoft.com/office/2007/relationships/media" Target="../media/media1.mp4"/><Relationship Id="rId1" Type="http://schemas.openxmlformats.org/officeDocument/2006/relationships/tags" Target="../tags/tag6.xml"/><Relationship Id="rId6" Type="http://schemas.openxmlformats.org/officeDocument/2006/relationships/image" Target="../media/image1.jpeg"/><Relationship Id="rId5" Type="http://schemas.openxmlformats.org/officeDocument/2006/relationships/notesSlide" Target="../notesSlides/notesSlide10.xml"/><Relationship Id="rId4"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11.xml"/><Relationship Id="rId2" Type="http://schemas.openxmlformats.org/officeDocument/2006/relationships/slideLayout" Target="../slideLayouts/slideLayout2.xml"/><Relationship Id="rId1" Type="http://schemas.openxmlformats.org/officeDocument/2006/relationships/tags" Target="../tags/tag7.xml"/><Relationship Id="rId5" Type="http://schemas.openxmlformats.org/officeDocument/2006/relationships/image" Target="../media/image2.jpeg"/><Relationship Id="rId4" Type="http://schemas.openxmlformats.org/officeDocument/2006/relationships/image" Target="../media/image1.jpeg"/></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5.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2.xml"/><Relationship Id="rId1" Type="http://schemas.openxmlformats.org/officeDocument/2006/relationships/tags" Target="../tags/tag8.xml"/><Relationship Id="rId5" Type="http://schemas.openxmlformats.org/officeDocument/2006/relationships/image" Target="../media/image2.jpeg"/><Relationship Id="rId4" Type="http://schemas.openxmlformats.org/officeDocument/2006/relationships/image" Target="../media/image1.jpeg"/></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3" Type="http://schemas.openxmlformats.org/officeDocument/2006/relationships/notesSlide" Target="../notesSlides/notesSlide16.xml"/><Relationship Id="rId2" Type="http://schemas.openxmlformats.org/officeDocument/2006/relationships/slideLayout" Target="../slideLayouts/slideLayout2.xml"/><Relationship Id="rId1" Type="http://schemas.openxmlformats.org/officeDocument/2006/relationships/tags" Target="../tags/tag9.xml"/><Relationship Id="rId5" Type="http://schemas.openxmlformats.org/officeDocument/2006/relationships/image" Target="../media/image2.jpeg"/><Relationship Id="rId4" Type="http://schemas.openxmlformats.org/officeDocument/2006/relationships/image" Target="../media/image1.jpeg"/></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21.xml"/><Relationship Id="rId2" Type="http://schemas.openxmlformats.org/officeDocument/2006/relationships/slideLayout" Target="../slideLayouts/slideLayout2.xml"/><Relationship Id="rId1" Type="http://schemas.openxmlformats.org/officeDocument/2006/relationships/tags" Target="../tags/tag10.xml"/><Relationship Id="rId5" Type="http://schemas.openxmlformats.org/officeDocument/2006/relationships/image" Target="../media/image2.jpeg"/><Relationship Id="rId4" Type="http://schemas.openxmlformats.org/officeDocument/2006/relationships/image" Target="../media/image1.jpeg"/></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3.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3.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3.xml"/></Relationships>
</file>

<file path=ppt/slides/_rels/slide28.xml.rels><?xml version="1.0" encoding="UTF-8" standalone="yes"?>
<Relationships xmlns="http://schemas.openxmlformats.org/package/2006/relationships"><Relationship Id="rId3" Type="http://schemas.openxmlformats.org/officeDocument/2006/relationships/hyperlink" Target="http://www.immi.se/intercultural/nr20/arasaratnam.htm" TargetMode="External"/><Relationship Id="rId2" Type="http://schemas.openxmlformats.org/officeDocument/2006/relationships/notesSlide" Target="../notesSlides/notesSlide28.xml"/><Relationship Id="rId1" Type="http://schemas.openxmlformats.org/officeDocument/2006/relationships/slideLayout" Target="../slideLayouts/slideLayout13.xml"/><Relationship Id="rId6" Type="http://schemas.openxmlformats.org/officeDocument/2006/relationships/hyperlink" Target="https://en.wikipedia.org/wiki/Chicago,_IL" TargetMode="External"/><Relationship Id="rId5" Type="http://schemas.openxmlformats.org/officeDocument/2006/relationships/hyperlink" Target="http://www.nafsa.org/_/file/_/theory_connections_intercultural_competence.pdf" TargetMode="External"/><Relationship Id="rId4" Type="http://schemas.openxmlformats.org/officeDocument/2006/relationships/hyperlink" Target="http://digitalcommons.uri.edu/cgi/viewcontent.cgi?article=1035&amp;context=com_facpubs" TargetMode="External"/></Relationships>
</file>

<file path=ppt/slides/_rels/slide29.xml.rels><?xml version="1.0" encoding="UTF-8" standalone="yes"?>
<Relationships xmlns="http://schemas.openxmlformats.org/package/2006/relationships"><Relationship Id="rId3" Type="http://schemas.openxmlformats.org/officeDocument/2006/relationships/notesSlide" Target="../notesSlides/notesSlide29.xml"/><Relationship Id="rId2" Type="http://schemas.openxmlformats.org/officeDocument/2006/relationships/slideLayout" Target="../slideLayouts/slideLayout2.xml"/><Relationship Id="rId1" Type="http://schemas.openxmlformats.org/officeDocument/2006/relationships/tags" Target="../tags/tag11.xml"/><Relationship Id="rId5" Type="http://schemas.openxmlformats.org/officeDocument/2006/relationships/image" Target="../media/image2.jpeg"/><Relationship Id="rId4" Type="http://schemas.openxmlformats.org/officeDocument/2006/relationships/image" Target="../media/image1.jpeg"/></Relationships>
</file>

<file path=ppt/slides/_rels/slide30.xml.rels><?xml version="1.0" encoding="UTF-8" standalone="yes"?>
<Relationships xmlns="http://schemas.openxmlformats.org/package/2006/relationships"><Relationship Id="rId3" Type="http://schemas.openxmlformats.org/officeDocument/2006/relationships/slideLayout" Target="../slideLayouts/slideLayout13.xml"/><Relationship Id="rId2" Type="http://schemas.openxmlformats.org/officeDocument/2006/relationships/video" Target="../media/media2.mp4"/><Relationship Id="rId1" Type="http://schemas.microsoft.com/office/2007/relationships/media" Target="../media/media2.mp4"/><Relationship Id="rId5" Type="http://schemas.openxmlformats.org/officeDocument/2006/relationships/image" Target="../media/image5.png"/><Relationship Id="rId4" Type="http://schemas.openxmlformats.org/officeDocument/2006/relationships/notesSlide" Target="../notesSlides/notesSlide30.xml"/></Relationships>
</file>

<file path=ppt/slides/_rels/slide31.xml.rels><?xml version="1.0" encoding="UTF-8" standalone="yes"?>
<Relationships xmlns="http://schemas.openxmlformats.org/package/2006/relationships"><Relationship Id="rId3" Type="http://schemas.openxmlformats.org/officeDocument/2006/relationships/slideLayout" Target="../slideLayouts/slideLayout13.xml"/><Relationship Id="rId2" Type="http://schemas.openxmlformats.org/officeDocument/2006/relationships/video" Target="../media/media3.mp4"/><Relationship Id="rId1" Type="http://schemas.microsoft.com/office/2007/relationships/media" Target="../media/media3.mp4"/><Relationship Id="rId5" Type="http://schemas.openxmlformats.org/officeDocument/2006/relationships/image" Target="../media/image6.png"/><Relationship Id="rId4" Type="http://schemas.openxmlformats.org/officeDocument/2006/relationships/notesSlide" Target="../notesSlides/notesSlide31.xml"/></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395663"/>
            <a:ext cx="8543925" cy="918912"/>
          </a:xfrm>
        </p:spPr>
        <p:txBody>
          <a:bodyPr>
            <a:normAutofit/>
          </a:bodyPr>
          <a:lstStyle/>
          <a:p>
            <a:pPr algn="ctr"/>
            <a:r>
              <a:rPr lang="en-GB" sz="4000" b="1" dirty="0">
                <a:solidFill>
                  <a:srgbClr val="7030A0"/>
                </a:solidFill>
              </a:rPr>
              <a:t>#LTC19RGU Learning Without Borders</a:t>
            </a:r>
          </a:p>
        </p:txBody>
      </p:sp>
      <p:sp>
        <p:nvSpPr>
          <p:cNvPr id="12" name="Content Placeholder 11"/>
          <p:cNvSpPr>
            <a:spLocks noGrp="1"/>
          </p:cNvSpPr>
          <p:nvPr>
            <p:ph idx="1"/>
          </p:nvPr>
        </p:nvSpPr>
        <p:spPr>
          <a:xfrm>
            <a:off x="357188" y="1825625"/>
            <a:ext cx="9229725" cy="4124071"/>
          </a:xfrm>
        </p:spPr>
        <p:txBody>
          <a:bodyPr>
            <a:normAutofit/>
          </a:bodyPr>
          <a:lstStyle/>
          <a:p>
            <a:pPr marL="0" indent="0" algn="ctr">
              <a:buNone/>
            </a:pPr>
            <a:endParaRPr lang="en-GB" sz="4400" dirty="0"/>
          </a:p>
          <a:p>
            <a:pPr marL="0" indent="0" algn="ctr">
              <a:buNone/>
            </a:pPr>
            <a:r>
              <a:rPr lang="en-GB" sz="4000" dirty="0"/>
              <a:t>Creating and Evaluating </a:t>
            </a:r>
          </a:p>
          <a:p>
            <a:pPr marL="0" indent="0" algn="ctr">
              <a:buNone/>
            </a:pPr>
            <a:r>
              <a:rPr lang="en-GB" sz="4000" dirty="0"/>
              <a:t>Collaborative Online International Learning (COIL) Projects</a:t>
            </a:r>
          </a:p>
          <a:p>
            <a:pPr marL="0" indent="0" algn="ctr">
              <a:buNone/>
            </a:pPr>
            <a:endParaRPr lang="en-GB" sz="4000" dirty="0"/>
          </a:p>
          <a:p>
            <a:pPr marL="0" indent="0" algn="ctr">
              <a:buNone/>
            </a:pPr>
            <a:r>
              <a:rPr lang="en-GB" sz="2000" i="1" dirty="0"/>
              <a:t>Izzy Crawford, Academic Strategic Lead, School of Creative and Cultural Business</a:t>
            </a:r>
          </a:p>
          <a:p>
            <a:pPr marL="0" indent="0">
              <a:buNone/>
            </a:pPr>
            <a:endParaRPr lang="en-GB" dirty="0"/>
          </a:p>
        </p:txBody>
      </p:sp>
    </p:spTree>
    <p:custDataLst>
      <p:tags r:id="rId1"/>
    </p:custDataLst>
    <p:extLst>
      <p:ext uri="{BB962C8B-B14F-4D97-AF65-F5344CB8AC3E}">
        <p14:creationId xmlns:p14="http://schemas.microsoft.com/office/powerpoint/2010/main" val="356609697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053832"/>
            <a:ext cx="8543925" cy="1689367"/>
          </a:xfrm>
        </p:spPr>
        <p:txBody>
          <a:bodyPr/>
          <a:lstStyle/>
          <a:p>
            <a:r>
              <a:rPr lang="en-GB" b="1" dirty="0">
                <a:solidFill>
                  <a:srgbClr val="7030A0"/>
                </a:solidFill>
              </a:rPr>
              <a:t>Workshop Overview</a:t>
            </a:r>
          </a:p>
        </p:txBody>
      </p:sp>
      <p:sp>
        <p:nvSpPr>
          <p:cNvPr id="12" name="Content Placeholder 11"/>
          <p:cNvSpPr>
            <a:spLocks noGrp="1"/>
          </p:cNvSpPr>
          <p:nvPr>
            <p:ph idx="1"/>
          </p:nvPr>
        </p:nvSpPr>
        <p:spPr>
          <a:xfrm>
            <a:off x="681038" y="2286001"/>
            <a:ext cx="8543925" cy="3663696"/>
          </a:xfrm>
        </p:spPr>
        <p:txBody>
          <a:bodyPr/>
          <a:lstStyle/>
          <a:p>
            <a:pPr marL="0" indent="0">
              <a:buNone/>
            </a:pPr>
            <a:endParaRPr lang="en-GB" dirty="0"/>
          </a:p>
          <a:p>
            <a:pPr marL="457200" indent="-457200">
              <a:buAutoNum type="arabicPeriod"/>
            </a:pPr>
            <a:r>
              <a:rPr lang="en-GB" dirty="0"/>
              <a:t>Share findings and experience from a current RGU COIL project</a:t>
            </a:r>
          </a:p>
          <a:p>
            <a:pPr marL="457200" indent="-457200">
              <a:buAutoNum type="arabicPeriod"/>
            </a:pPr>
            <a:endParaRPr lang="en-GB" dirty="0"/>
          </a:p>
          <a:p>
            <a:pPr marL="457200" indent="-457200">
              <a:buAutoNum type="arabicPeriod"/>
            </a:pPr>
            <a:r>
              <a:rPr lang="en-GB" dirty="0"/>
              <a:t>Provide a model/key elements required for a COIL project</a:t>
            </a:r>
          </a:p>
          <a:p>
            <a:pPr marL="457200" indent="-457200">
              <a:buAutoNum type="arabicPeriod"/>
            </a:pPr>
            <a:endParaRPr lang="en-GB" dirty="0"/>
          </a:p>
          <a:p>
            <a:pPr marL="457200" indent="-457200">
              <a:buAutoNum type="arabicPeriod"/>
            </a:pPr>
            <a:r>
              <a:rPr lang="en-GB" dirty="0"/>
              <a:t>Consider challenges and opportunities in your own subject area</a:t>
            </a:r>
          </a:p>
        </p:txBody>
      </p:sp>
    </p:spTree>
    <p:custDataLst>
      <p:tags r:id="rId1"/>
    </p:custDataLst>
    <p:extLst>
      <p:ext uri="{BB962C8B-B14F-4D97-AF65-F5344CB8AC3E}">
        <p14:creationId xmlns:p14="http://schemas.microsoft.com/office/powerpoint/2010/main" val="111812968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Intercultural competency shortfall?</a:t>
            </a:r>
          </a:p>
        </p:txBody>
      </p:sp>
      <p:sp>
        <p:nvSpPr>
          <p:cNvPr id="4" name="Content Placeholder 3"/>
          <p:cNvSpPr>
            <a:spLocks noGrp="1"/>
          </p:cNvSpPr>
          <p:nvPr>
            <p:ph sz="half" idx="1"/>
          </p:nvPr>
        </p:nvSpPr>
        <p:spPr>
          <a:xfrm>
            <a:off x="484982" y="2448546"/>
            <a:ext cx="8762892" cy="2208386"/>
          </a:xfrm>
        </p:spPr>
        <p:txBody>
          <a:bodyPr>
            <a:normAutofit/>
          </a:bodyPr>
          <a:lstStyle/>
          <a:p>
            <a:r>
              <a:rPr lang="en-US" sz="2275" b="1" dirty="0"/>
              <a:t>Theory vs competency</a:t>
            </a:r>
          </a:p>
          <a:p>
            <a:r>
              <a:rPr lang="en-US" sz="2275" b="1" dirty="0"/>
              <a:t>Intra-university projects, UK based clients</a:t>
            </a:r>
          </a:p>
          <a:p>
            <a:r>
              <a:rPr lang="en-US" sz="2275" b="1" dirty="0"/>
              <a:t>Mismatched student and employer perceptions</a:t>
            </a:r>
          </a:p>
          <a:p>
            <a:r>
              <a:rPr lang="en-US" sz="2275" b="1" dirty="0"/>
              <a:t>Need for more intercultural, experiential student projects</a:t>
            </a:r>
          </a:p>
        </p:txBody>
      </p:sp>
    </p:spTree>
    <p:extLst>
      <p:ext uri="{BB962C8B-B14F-4D97-AF65-F5344CB8AC3E}">
        <p14:creationId xmlns:p14="http://schemas.microsoft.com/office/powerpoint/2010/main" val="4579338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053832"/>
            <a:ext cx="8543925" cy="1689367"/>
          </a:xfrm>
        </p:spPr>
        <p:txBody>
          <a:bodyPr/>
          <a:lstStyle/>
          <a:p>
            <a:r>
              <a:rPr lang="en-GB" b="1" dirty="0"/>
              <a:t>Activity 1: Identifying Intercultural Challenges </a:t>
            </a:r>
          </a:p>
        </p:txBody>
      </p:sp>
      <p:sp>
        <p:nvSpPr>
          <p:cNvPr id="12" name="Content Placeholder 11"/>
          <p:cNvSpPr>
            <a:spLocks noGrp="1"/>
          </p:cNvSpPr>
          <p:nvPr>
            <p:ph idx="1"/>
          </p:nvPr>
        </p:nvSpPr>
        <p:spPr>
          <a:xfrm>
            <a:off x="681038" y="2372497"/>
            <a:ext cx="8543925" cy="3577199"/>
          </a:xfrm>
        </p:spPr>
        <p:txBody>
          <a:bodyPr/>
          <a:lstStyle/>
          <a:p>
            <a:pPr marL="0" indent="0">
              <a:buNone/>
            </a:pPr>
            <a:endParaRPr lang="en-GB" dirty="0"/>
          </a:p>
          <a:p>
            <a:pPr marL="0" indent="0">
              <a:buNone/>
            </a:pPr>
            <a:r>
              <a:rPr lang="en-GB" sz="2400" dirty="0"/>
              <a:t>What are the intercultural challenges in your subject area?</a:t>
            </a:r>
          </a:p>
          <a:p>
            <a:pPr marL="0" indent="0">
              <a:buNone/>
            </a:pPr>
            <a:endParaRPr lang="en-GB" sz="2400" dirty="0"/>
          </a:p>
          <a:p>
            <a:pPr marL="0" indent="0">
              <a:buNone/>
            </a:pPr>
            <a:r>
              <a:rPr lang="en-GB" sz="2400" dirty="0"/>
              <a:t>How does this impact on pedagogy?</a:t>
            </a:r>
          </a:p>
          <a:p>
            <a:pPr marL="0" indent="0">
              <a:buNone/>
            </a:pPr>
            <a:endParaRPr lang="en-GB" sz="2400" dirty="0"/>
          </a:p>
          <a:p>
            <a:pPr marL="0" indent="0">
              <a:buNone/>
            </a:pPr>
            <a:r>
              <a:rPr lang="en-GB" sz="2400" dirty="0"/>
              <a:t>How does this impact on employability?</a:t>
            </a:r>
          </a:p>
        </p:txBody>
      </p:sp>
    </p:spTree>
    <p:custDataLst>
      <p:tags r:id="rId1"/>
    </p:custDataLst>
    <p:extLst>
      <p:ext uri="{BB962C8B-B14F-4D97-AF65-F5344CB8AC3E}">
        <p14:creationId xmlns:p14="http://schemas.microsoft.com/office/powerpoint/2010/main" val="321945700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CDF99D-2F84-4EF5-8544-464514E2EDD1}"/>
              </a:ext>
            </a:extLst>
          </p:cNvPr>
          <p:cNvSpPr>
            <a:spLocks noGrp="1"/>
          </p:cNvSpPr>
          <p:nvPr>
            <p:ph type="title"/>
          </p:nvPr>
        </p:nvSpPr>
        <p:spPr/>
        <p:txBody>
          <a:bodyPr/>
          <a:lstStyle/>
          <a:p>
            <a:r>
              <a:rPr lang="en-GB" sz="2925" dirty="0"/>
              <a:t>Collaborative Online International Learning (COIL)</a:t>
            </a:r>
          </a:p>
        </p:txBody>
      </p:sp>
      <p:sp>
        <p:nvSpPr>
          <p:cNvPr id="5" name="Content Placeholder 4">
            <a:extLst>
              <a:ext uri="{FF2B5EF4-FFF2-40B4-BE49-F238E27FC236}">
                <a16:creationId xmlns:a16="http://schemas.microsoft.com/office/drawing/2014/main" id="{3C9C91E8-7EC9-4DB3-8E66-933DA1C0B4E4}"/>
              </a:ext>
            </a:extLst>
          </p:cNvPr>
          <p:cNvSpPr>
            <a:spLocks noGrp="1"/>
          </p:cNvSpPr>
          <p:nvPr>
            <p:ph idx="1"/>
          </p:nvPr>
        </p:nvSpPr>
        <p:spPr/>
        <p:txBody>
          <a:bodyPr>
            <a:normAutofit/>
          </a:bodyPr>
          <a:lstStyle/>
          <a:p>
            <a:r>
              <a:rPr lang="en-GB" sz="2275" b="1" dirty="0"/>
              <a:t>Globally Networked Learning (GNL)</a:t>
            </a:r>
          </a:p>
          <a:p>
            <a:r>
              <a:rPr lang="en-GB" sz="2275" b="1" dirty="0"/>
              <a:t>Experiential Learning</a:t>
            </a:r>
          </a:p>
          <a:p>
            <a:r>
              <a:rPr lang="en-GB" sz="2275" b="1" dirty="0"/>
              <a:t>Heterogenous Groups</a:t>
            </a:r>
          </a:p>
          <a:p>
            <a:r>
              <a:rPr lang="en-GB" sz="2275" b="1" dirty="0"/>
              <a:t>Problem solving and innovation</a:t>
            </a:r>
          </a:p>
          <a:p>
            <a:r>
              <a:rPr lang="en-GB" sz="2275" b="1" dirty="0"/>
              <a:t>Emerging communication and learning technologies</a:t>
            </a:r>
          </a:p>
          <a:p>
            <a:r>
              <a:rPr lang="en-GB" sz="2275" b="1" dirty="0"/>
              <a:t>Cost effective and inter-disciplinary</a:t>
            </a:r>
          </a:p>
        </p:txBody>
      </p:sp>
    </p:spTree>
    <p:extLst>
      <p:ext uri="{BB962C8B-B14F-4D97-AF65-F5344CB8AC3E}">
        <p14:creationId xmlns:p14="http://schemas.microsoft.com/office/powerpoint/2010/main" val="236956131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COIL Project Learning Outcome</a:t>
            </a:r>
          </a:p>
        </p:txBody>
      </p:sp>
      <p:sp>
        <p:nvSpPr>
          <p:cNvPr id="3" name="Content Placeholder 2"/>
          <p:cNvSpPr>
            <a:spLocks noGrp="1"/>
          </p:cNvSpPr>
          <p:nvPr>
            <p:ph idx="1"/>
          </p:nvPr>
        </p:nvSpPr>
        <p:spPr/>
        <p:txBody>
          <a:bodyPr>
            <a:normAutofit/>
          </a:bodyPr>
          <a:lstStyle/>
          <a:p>
            <a:pPr marL="0" indent="0">
              <a:buNone/>
            </a:pPr>
            <a:r>
              <a:rPr lang="en-US" sz="3575" b="1" dirty="0"/>
              <a:t>The ability to demonstrate intercultural communication knowledge, sensitivity, understanding and competency.</a:t>
            </a:r>
          </a:p>
        </p:txBody>
      </p:sp>
    </p:spTree>
    <p:extLst>
      <p:ext uri="{BB962C8B-B14F-4D97-AF65-F5344CB8AC3E}">
        <p14:creationId xmlns:p14="http://schemas.microsoft.com/office/powerpoint/2010/main" val="359161033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Project Aims</a:t>
            </a:r>
          </a:p>
        </p:txBody>
      </p:sp>
      <p:sp>
        <p:nvSpPr>
          <p:cNvPr id="6" name="Content Placeholder 5"/>
          <p:cNvSpPr>
            <a:spLocks noGrp="1"/>
          </p:cNvSpPr>
          <p:nvPr>
            <p:ph idx="1"/>
          </p:nvPr>
        </p:nvSpPr>
        <p:spPr>
          <a:xfrm>
            <a:off x="665204" y="2871787"/>
            <a:ext cx="8575591" cy="2979935"/>
          </a:xfrm>
        </p:spPr>
        <p:txBody>
          <a:bodyPr>
            <a:normAutofit fontScale="92500"/>
          </a:bodyPr>
          <a:lstStyle/>
          <a:p>
            <a:pPr marL="139303" indent="-139303" defTabSz="742950">
              <a:spcBef>
                <a:spcPts val="0"/>
              </a:spcBef>
              <a:spcAft>
                <a:spcPts val="0"/>
              </a:spcAft>
              <a:buClrTx/>
              <a:buFont typeface="Arial" panose="020B0604020202020204" pitchFamily="34" charset="0"/>
              <a:buChar char="•"/>
              <a:defRPr/>
            </a:pPr>
            <a:r>
              <a:rPr lang="en-US" sz="2275" b="1" dirty="0"/>
              <a:t>Improve English language skills </a:t>
            </a:r>
          </a:p>
          <a:p>
            <a:pPr marL="139303" indent="-139303" defTabSz="742950">
              <a:spcBef>
                <a:spcPts val="0"/>
              </a:spcBef>
              <a:spcAft>
                <a:spcPts val="0"/>
              </a:spcAft>
              <a:buClrTx/>
              <a:buFont typeface="Arial" panose="020B0604020202020204" pitchFamily="34" charset="0"/>
              <a:buChar char="•"/>
              <a:defRPr/>
            </a:pPr>
            <a:r>
              <a:rPr lang="en-US" sz="2275" b="1" dirty="0"/>
              <a:t>Improve the ability to work with non-native English language speakers</a:t>
            </a:r>
          </a:p>
          <a:p>
            <a:pPr marL="139303" indent="-139303" defTabSz="742950">
              <a:spcBef>
                <a:spcPts val="0"/>
              </a:spcBef>
              <a:spcAft>
                <a:spcPts val="0"/>
              </a:spcAft>
              <a:buClrTx/>
              <a:buFont typeface="Arial" panose="020B0604020202020204" pitchFamily="34" charset="0"/>
              <a:buChar char="•"/>
              <a:defRPr/>
            </a:pPr>
            <a:r>
              <a:rPr lang="en-US" sz="2275" b="1" dirty="0"/>
              <a:t>Promote the use of digital channels in cross-border communication</a:t>
            </a:r>
          </a:p>
          <a:p>
            <a:pPr marL="139303" indent="-139303" defTabSz="742950">
              <a:spcBef>
                <a:spcPts val="0"/>
              </a:spcBef>
              <a:spcAft>
                <a:spcPts val="0"/>
              </a:spcAft>
              <a:buClrTx/>
              <a:buFont typeface="Arial" panose="020B0604020202020204" pitchFamily="34" charset="0"/>
              <a:buChar char="•"/>
              <a:defRPr/>
            </a:pPr>
            <a:r>
              <a:rPr lang="en-US" sz="2275" b="1" dirty="0"/>
              <a:t>Cultivate team project management skills</a:t>
            </a:r>
          </a:p>
          <a:p>
            <a:pPr marL="139303" indent="-139303" defTabSz="742950">
              <a:spcBef>
                <a:spcPts val="0"/>
              </a:spcBef>
              <a:spcAft>
                <a:spcPts val="0"/>
              </a:spcAft>
              <a:buClrTx/>
              <a:buFont typeface="Arial" panose="020B0604020202020204" pitchFamily="34" charset="0"/>
              <a:buChar char="•"/>
              <a:defRPr/>
            </a:pPr>
            <a:r>
              <a:rPr lang="en-US" sz="2275" b="1" dirty="0"/>
              <a:t>Develop an understanding of the communication challenges facing companies operating in a global context</a:t>
            </a:r>
          </a:p>
          <a:p>
            <a:pPr marL="139303" indent="-139303" defTabSz="742950">
              <a:spcBef>
                <a:spcPts val="0"/>
              </a:spcBef>
              <a:spcAft>
                <a:spcPts val="0"/>
              </a:spcAft>
              <a:buClrTx/>
              <a:buFont typeface="Arial" panose="020B0604020202020204" pitchFamily="34" charset="0"/>
              <a:buChar char="•"/>
              <a:defRPr/>
            </a:pPr>
            <a:r>
              <a:rPr lang="en-US" sz="2275" b="1" dirty="0"/>
              <a:t>Improve collaborative writing and speaking skills</a:t>
            </a:r>
          </a:p>
          <a:p>
            <a:pPr marL="139303" indent="-139303" defTabSz="742950">
              <a:spcBef>
                <a:spcPts val="0"/>
              </a:spcBef>
              <a:spcAft>
                <a:spcPts val="0"/>
              </a:spcAft>
              <a:buClrTx/>
              <a:buFont typeface="Arial" panose="020B0604020202020204" pitchFamily="34" charset="0"/>
              <a:buChar char="•"/>
              <a:defRPr/>
            </a:pPr>
            <a:endParaRPr lang="en-GB" sz="1950" b="1" dirty="0"/>
          </a:p>
          <a:p>
            <a:pPr marL="0" indent="0">
              <a:buNone/>
            </a:pPr>
            <a:endParaRPr lang="en-US" dirty="0"/>
          </a:p>
        </p:txBody>
      </p:sp>
    </p:spTree>
    <p:extLst>
      <p:ext uri="{BB962C8B-B14F-4D97-AF65-F5344CB8AC3E}">
        <p14:creationId xmlns:p14="http://schemas.microsoft.com/office/powerpoint/2010/main" val="90198086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053833"/>
            <a:ext cx="8543925" cy="1380448"/>
          </a:xfrm>
        </p:spPr>
        <p:txBody>
          <a:bodyPr/>
          <a:lstStyle/>
          <a:p>
            <a:r>
              <a:rPr lang="en-GB" b="1" dirty="0"/>
              <a:t>Activity 2: Developing Learning Outcomes</a:t>
            </a:r>
          </a:p>
        </p:txBody>
      </p:sp>
      <p:sp>
        <p:nvSpPr>
          <p:cNvPr id="12" name="Content Placeholder 11"/>
          <p:cNvSpPr>
            <a:spLocks noGrp="1"/>
          </p:cNvSpPr>
          <p:nvPr>
            <p:ph idx="1"/>
          </p:nvPr>
        </p:nvSpPr>
        <p:spPr>
          <a:xfrm>
            <a:off x="681038" y="1825625"/>
            <a:ext cx="8543925" cy="4124071"/>
          </a:xfrm>
        </p:spPr>
        <p:txBody>
          <a:bodyPr>
            <a:normAutofit/>
          </a:bodyPr>
          <a:lstStyle/>
          <a:p>
            <a:pPr marL="0" indent="0" algn="ctr">
              <a:buNone/>
            </a:pPr>
            <a:endParaRPr lang="en-GB" sz="3600" dirty="0"/>
          </a:p>
          <a:p>
            <a:pPr marL="0" indent="0" algn="ctr">
              <a:buNone/>
            </a:pPr>
            <a:endParaRPr lang="en-GB" sz="3600" dirty="0"/>
          </a:p>
          <a:p>
            <a:pPr marL="0" indent="0" algn="ctr">
              <a:buNone/>
            </a:pPr>
            <a:r>
              <a:rPr lang="en-GB" sz="3600" dirty="0"/>
              <a:t>Develop three learning outcomes for a COIL project in your subject area.</a:t>
            </a:r>
          </a:p>
        </p:txBody>
      </p:sp>
    </p:spTree>
    <p:custDataLst>
      <p:tags r:id="rId1"/>
    </p:custDataLst>
    <p:extLst>
      <p:ext uri="{BB962C8B-B14F-4D97-AF65-F5344CB8AC3E}">
        <p14:creationId xmlns:p14="http://schemas.microsoft.com/office/powerpoint/2010/main" val="277494872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27B5ED-610B-4FCB-B4F1-497E4F72C15C}"/>
              </a:ext>
            </a:extLst>
          </p:cNvPr>
          <p:cNvSpPr>
            <a:spLocks noGrp="1"/>
          </p:cNvSpPr>
          <p:nvPr>
            <p:ph type="title"/>
          </p:nvPr>
        </p:nvSpPr>
        <p:spPr/>
        <p:txBody>
          <a:bodyPr/>
          <a:lstStyle/>
          <a:p>
            <a:r>
              <a:rPr lang="en-GB" dirty="0"/>
              <a:t>International, virtual collaboration</a:t>
            </a:r>
          </a:p>
        </p:txBody>
      </p:sp>
      <p:sp>
        <p:nvSpPr>
          <p:cNvPr id="3" name="Content Placeholder 2">
            <a:extLst>
              <a:ext uri="{FF2B5EF4-FFF2-40B4-BE49-F238E27FC236}">
                <a16:creationId xmlns:a16="http://schemas.microsoft.com/office/drawing/2014/main" id="{4B958442-2446-48BE-B8E2-9B63A82F961D}"/>
              </a:ext>
            </a:extLst>
          </p:cNvPr>
          <p:cNvSpPr>
            <a:spLocks noGrp="1"/>
          </p:cNvSpPr>
          <p:nvPr>
            <p:ph idx="1"/>
          </p:nvPr>
        </p:nvSpPr>
        <p:spPr>
          <a:xfrm>
            <a:off x="665203" y="2747962"/>
            <a:ext cx="8582670" cy="3271044"/>
          </a:xfrm>
        </p:spPr>
        <p:txBody>
          <a:bodyPr>
            <a:normAutofit/>
          </a:bodyPr>
          <a:lstStyle/>
          <a:p>
            <a:r>
              <a:rPr lang="en-GB" sz="2275" b="1" dirty="0"/>
              <a:t>Four countries: Scotland, Germany, USA, Portugal</a:t>
            </a:r>
          </a:p>
          <a:p>
            <a:r>
              <a:rPr lang="en-GB" sz="2275" b="1" dirty="0"/>
              <a:t>October to November 2017 and 2018 – six week project</a:t>
            </a:r>
          </a:p>
          <a:p>
            <a:r>
              <a:rPr lang="en-GB" sz="2275" b="1" dirty="0"/>
              <a:t>Over 100 students in virtual teams</a:t>
            </a:r>
          </a:p>
          <a:p>
            <a:r>
              <a:rPr lang="en-GB" sz="2275" b="1" dirty="0"/>
              <a:t>Global industry clients / brands</a:t>
            </a:r>
            <a:endParaRPr lang="en-GB" sz="2275" b="1" dirty="0">
              <a:hlinkClick r:id="rId3"/>
            </a:endParaRPr>
          </a:p>
          <a:p>
            <a:pPr marL="0" indent="0">
              <a:buNone/>
            </a:pPr>
            <a:endParaRPr lang="en-GB" dirty="0"/>
          </a:p>
          <a:p>
            <a:pPr marL="0" indent="0">
              <a:buNone/>
            </a:pPr>
            <a:endParaRPr lang="en-GB" dirty="0"/>
          </a:p>
        </p:txBody>
      </p:sp>
    </p:spTree>
    <p:extLst>
      <p:ext uri="{BB962C8B-B14F-4D97-AF65-F5344CB8AC3E}">
        <p14:creationId xmlns:p14="http://schemas.microsoft.com/office/powerpoint/2010/main" val="270170359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053833"/>
            <a:ext cx="8543925" cy="636856"/>
          </a:xfrm>
        </p:spPr>
        <p:txBody>
          <a:bodyPr/>
          <a:lstStyle/>
          <a:p>
            <a:r>
              <a:rPr lang="en-GB" dirty="0"/>
              <a:t>COIL Collaborators</a:t>
            </a:r>
          </a:p>
        </p:txBody>
      </p:sp>
      <p:pic>
        <p:nvPicPr>
          <p:cNvPr id="2" name="Zoom Tutor Demo">
            <a:hlinkClick r:id="" action="ppaction://media"/>
            <a:extLst>
              <a:ext uri="{FF2B5EF4-FFF2-40B4-BE49-F238E27FC236}">
                <a16:creationId xmlns:a16="http://schemas.microsoft.com/office/drawing/2014/main" id="{E33A82DA-9E5B-42E6-9427-91910602A62A}"/>
              </a:ext>
            </a:extLst>
          </p:cNvPr>
          <p:cNvPicPr>
            <a:picLocks noGrp="1" noChangeAspect="1"/>
          </p:cNvPicPr>
          <p:nvPr>
            <p:ph idx="1"/>
            <a:videoFile r:link="rId3"/>
            <p:extLst>
              <p:ext uri="{DAA4B4D4-6D71-4841-9C94-3DE7FCFB9230}">
                <p14:media xmlns:p14="http://schemas.microsoft.com/office/powerpoint/2010/main" r:embed="rId2"/>
              </p:ext>
            </p:extLst>
          </p:nvPr>
        </p:nvPicPr>
        <p:blipFill>
          <a:blip r:embed="rId8"/>
          <a:stretch>
            <a:fillRect/>
          </a:stretch>
        </p:blipFill>
        <p:spPr>
          <a:xfrm>
            <a:off x="1285875" y="1825625"/>
            <a:ext cx="7332663" cy="4124325"/>
          </a:xfrm>
        </p:spPr>
      </p:pic>
    </p:spTree>
    <p:custDataLst>
      <p:tags r:id="rId1"/>
    </p:custDataLst>
    <p:extLst>
      <p:ext uri="{BB962C8B-B14F-4D97-AF65-F5344CB8AC3E}">
        <p14:creationId xmlns:p14="http://schemas.microsoft.com/office/powerpoint/2010/main" val="26624881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7472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053833"/>
            <a:ext cx="8543925" cy="1763508"/>
          </a:xfrm>
        </p:spPr>
        <p:txBody>
          <a:bodyPr/>
          <a:lstStyle/>
          <a:p>
            <a:r>
              <a:rPr lang="en-GB" b="1" dirty="0"/>
              <a:t>Activity 3: Creating a Collaborative Team</a:t>
            </a:r>
          </a:p>
        </p:txBody>
      </p:sp>
      <p:sp>
        <p:nvSpPr>
          <p:cNvPr id="12" name="Content Placeholder 11"/>
          <p:cNvSpPr>
            <a:spLocks noGrp="1"/>
          </p:cNvSpPr>
          <p:nvPr>
            <p:ph idx="1"/>
          </p:nvPr>
        </p:nvSpPr>
        <p:spPr>
          <a:xfrm>
            <a:off x="681038" y="2496065"/>
            <a:ext cx="8543925" cy="3453631"/>
          </a:xfrm>
        </p:spPr>
        <p:txBody>
          <a:bodyPr/>
          <a:lstStyle/>
          <a:p>
            <a:pPr marL="0" indent="0">
              <a:buNone/>
            </a:pPr>
            <a:endParaRPr lang="en-GB" dirty="0"/>
          </a:p>
          <a:p>
            <a:pPr marL="0" indent="0">
              <a:buNone/>
            </a:pPr>
            <a:r>
              <a:rPr lang="en-GB" dirty="0"/>
              <a:t>How would you establish your own collaborative team for a COIL project?</a:t>
            </a:r>
          </a:p>
          <a:p>
            <a:pPr marL="0" indent="0">
              <a:buNone/>
            </a:pPr>
            <a:endParaRPr lang="en-GB" dirty="0"/>
          </a:p>
          <a:p>
            <a:pPr marL="0" indent="0">
              <a:buNone/>
            </a:pPr>
            <a:r>
              <a:rPr lang="en-GB" dirty="0"/>
              <a:t>What kind of people would you want to have in your team and why?</a:t>
            </a:r>
          </a:p>
        </p:txBody>
      </p:sp>
    </p:spTree>
    <p:custDataLst>
      <p:tags r:id="rId1"/>
    </p:custDataLst>
    <p:extLst>
      <p:ext uri="{BB962C8B-B14F-4D97-AF65-F5344CB8AC3E}">
        <p14:creationId xmlns:p14="http://schemas.microsoft.com/office/powerpoint/2010/main" val="214142071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Student Brief:</a:t>
            </a:r>
          </a:p>
        </p:txBody>
      </p:sp>
      <p:sp>
        <p:nvSpPr>
          <p:cNvPr id="3" name="Content Placeholder 2"/>
          <p:cNvSpPr>
            <a:spLocks noGrp="1"/>
          </p:cNvSpPr>
          <p:nvPr>
            <p:ph sz="half" idx="1"/>
          </p:nvPr>
        </p:nvSpPr>
        <p:spPr>
          <a:xfrm>
            <a:off x="665203" y="2694895"/>
            <a:ext cx="8403504" cy="2710146"/>
          </a:xfrm>
        </p:spPr>
        <p:txBody>
          <a:bodyPr>
            <a:normAutofit lnSpcReduction="10000"/>
          </a:bodyPr>
          <a:lstStyle/>
          <a:p>
            <a:pPr marL="0" indent="0">
              <a:buNone/>
            </a:pPr>
            <a:r>
              <a:rPr lang="en-US" sz="2275" b="1" dirty="0"/>
              <a:t>In virtual teams:</a:t>
            </a:r>
          </a:p>
          <a:p>
            <a:r>
              <a:rPr lang="en-US" sz="2275" b="1" dirty="0"/>
              <a:t>Research a named company operating in more than one country</a:t>
            </a:r>
          </a:p>
          <a:p>
            <a:r>
              <a:rPr lang="en-US" sz="2275" b="1" dirty="0"/>
              <a:t>Identify corporate communication issues and solutions</a:t>
            </a:r>
          </a:p>
          <a:p>
            <a:r>
              <a:rPr lang="en-US" sz="2275" b="1" dirty="0"/>
              <a:t>Prepare team presentation </a:t>
            </a:r>
          </a:p>
          <a:p>
            <a:r>
              <a:rPr lang="en-US" sz="2275" b="1" dirty="0"/>
              <a:t>Submit individual reflective summary</a:t>
            </a:r>
          </a:p>
          <a:p>
            <a:endParaRPr lang="en-US" dirty="0"/>
          </a:p>
        </p:txBody>
      </p:sp>
    </p:spTree>
    <p:extLst>
      <p:ext uri="{BB962C8B-B14F-4D97-AF65-F5344CB8AC3E}">
        <p14:creationId xmlns:p14="http://schemas.microsoft.com/office/powerpoint/2010/main" val="210902116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a:t>The Process</a:t>
            </a:r>
          </a:p>
        </p:txBody>
      </p:sp>
      <p:sp>
        <p:nvSpPr>
          <p:cNvPr id="3" name="Inhaltsplatzhalter 2"/>
          <p:cNvSpPr>
            <a:spLocks noGrp="1"/>
          </p:cNvSpPr>
          <p:nvPr>
            <p:ph idx="1"/>
          </p:nvPr>
        </p:nvSpPr>
        <p:spPr>
          <a:xfrm>
            <a:off x="552761" y="2541647"/>
            <a:ext cx="9465807" cy="3419011"/>
          </a:xfrm>
        </p:spPr>
        <p:txBody>
          <a:bodyPr>
            <a:normAutofit/>
          </a:bodyPr>
          <a:lstStyle/>
          <a:p>
            <a:endParaRPr lang="en-US" dirty="0"/>
          </a:p>
          <a:p>
            <a:pPr marL="0" indent="0">
              <a:buNone/>
            </a:pPr>
            <a:endParaRPr lang="de-DE" dirty="0"/>
          </a:p>
        </p:txBody>
      </p:sp>
      <p:sp>
        <p:nvSpPr>
          <p:cNvPr id="4" name="Rectangle 3">
            <a:extLst>
              <a:ext uri="{FF2B5EF4-FFF2-40B4-BE49-F238E27FC236}">
                <a16:creationId xmlns:a16="http://schemas.microsoft.com/office/drawing/2014/main" id="{81BA257E-D27B-43FC-9209-E9E9DAFECC4C}"/>
              </a:ext>
            </a:extLst>
          </p:cNvPr>
          <p:cNvSpPr/>
          <p:nvPr/>
        </p:nvSpPr>
        <p:spPr>
          <a:xfrm>
            <a:off x="436336" y="2828835"/>
            <a:ext cx="8703128" cy="2893100"/>
          </a:xfrm>
          <a:prstGeom prst="rect">
            <a:avLst/>
          </a:prstGeom>
        </p:spPr>
        <p:txBody>
          <a:bodyPr wrap="square">
            <a:spAutoFit/>
          </a:bodyPr>
          <a:lstStyle/>
          <a:p>
            <a:pPr defTabSz="371475"/>
            <a:r>
              <a:rPr lang="en-US" sz="2275" b="1" dirty="0">
                <a:solidFill>
                  <a:prstClr val="white"/>
                </a:solidFill>
                <a:latin typeface="Century Gothic" panose="020B0502020202020204"/>
              </a:rPr>
              <a:t>The project involved three main phases:</a:t>
            </a:r>
          </a:p>
          <a:p>
            <a:pPr defTabSz="371475"/>
            <a:endParaRPr lang="en-US" sz="2275" b="1" dirty="0">
              <a:solidFill>
                <a:prstClr val="white"/>
              </a:solidFill>
              <a:latin typeface="Century Gothic" panose="020B0502020202020204"/>
            </a:endParaRPr>
          </a:p>
          <a:p>
            <a:pPr marL="371475" indent="-371475" defTabSz="371475">
              <a:buFont typeface="Arial" panose="020B0604020202020204" pitchFamily="34" charset="0"/>
              <a:buChar char="•"/>
            </a:pPr>
            <a:r>
              <a:rPr lang="en-US" sz="2275" b="1" dirty="0">
                <a:solidFill>
                  <a:prstClr val="white"/>
                </a:solidFill>
                <a:latin typeface="Century Gothic" panose="020B0502020202020204"/>
              </a:rPr>
              <a:t>Initial team building and role allocation</a:t>
            </a:r>
          </a:p>
          <a:p>
            <a:pPr defTabSz="371475"/>
            <a:endParaRPr lang="en-US" sz="2275" b="1" dirty="0">
              <a:solidFill>
                <a:prstClr val="white"/>
              </a:solidFill>
              <a:latin typeface="Century Gothic" panose="020B0502020202020204"/>
            </a:endParaRPr>
          </a:p>
          <a:p>
            <a:pPr marL="371475" indent="-371475" defTabSz="371475">
              <a:buFont typeface="Arial" panose="020B0604020202020204" pitchFamily="34" charset="0"/>
              <a:buChar char="•"/>
            </a:pPr>
            <a:r>
              <a:rPr lang="en-US" sz="2275" b="1" dirty="0">
                <a:solidFill>
                  <a:prstClr val="white"/>
                </a:solidFill>
                <a:latin typeface="Century Gothic" panose="020B0502020202020204"/>
              </a:rPr>
              <a:t>Secondary research into the client</a:t>
            </a:r>
          </a:p>
          <a:p>
            <a:pPr defTabSz="371475"/>
            <a:endParaRPr lang="en-US" sz="2275" b="1" dirty="0">
              <a:solidFill>
                <a:prstClr val="white"/>
              </a:solidFill>
              <a:latin typeface="Century Gothic" panose="020B0502020202020204"/>
            </a:endParaRPr>
          </a:p>
          <a:p>
            <a:pPr marL="371475" indent="-371475" defTabSz="371475">
              <a:buFont typeface="Arial" panose="020B0604020202020204" pitchFamily="34" charset="0"/>
              <a:buChar char="•"/>
            </a:pPr>
            <a:r>
              <a:rPr lang="en-US" sz="2275" b="1" dirty="0">
                <a:solidFill>
                  <a:prstClr val="white"/>
                </a:solidFill>
                <a:latin typeface="Century Gothic" panose="020B0502020202020204"/>
              </a:rPr>
              <a:t>Information sharing among the team and creating the combined presentation</a:t>
            </a:r>
          </a:p>
        </p:txBody>
      </p:sp>
    </p:spTree>
    <p:extLst>
      <p:ext uri="{BB962C8B-B14F-4D97-AF65-F5344CB8AC3E}">
        <p14:creationId xmlns:p14="http://schemas.microsoft.com/office/powerpoint/2010/main" val="13292708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053832"/>
            <a:ext cx="8543925" cy="1565799"/>
          </a:xfrm>
        </p:spPr>
        <p:txBody>
          <a:bodyPr/>
          <a:lstStyle/>
          <a:p>
            <a:r>
              <a:rPr lang="en-GB" b="1" dirty="0"/>
              <a:t>Activity 4: Building a Student Brief</a:t>
            </a:r>
          </a:p>
        </p:txBody>
      </p:sp>
      <p:sp>
        <p:nvSpPr>
          <p:cNvPr id="12" name="Content Placeholder 11"/>
          <p:cNvSpPr>
            <a:spLocks noGrp="1"/>
          </p:cNvSpPr>
          <p:nvPr>
            <p:ph idx="1"/>
          </p:nvPr>
        </p:nvSpPr>
        <p:spPr>
          <a:xfrm>
            <a:off x="681038" y="2397211"/>
            <a:ext cx="8543925" cy="3552485"/>
          </a:xfrm>
        </p:spPr>
        <p:txBody>
          <a:bodyPr/>
          <a:lstStyle/>
          <a:p>
            <a:pPr marL="0" indent="0">
              <a:buNone/>
            </a:pPr>
            <a:endParaRPr lang="en-GB" dirty="0"/>
          </a:p>
          <a:p>
            <a:pPr marL="0" indent="0">
              <a:buNone/>
            </a:pPr>
            <a:r>
              <a:rPr lang="en-GB" dirty="0"/>
              <a:t>What kind of student activities would be appropriate for a COIL project in your subject area?</a:t>
            </a:r>
          </a:p>
          <a:p>
            <a:pPr marL="0" indent="0">
              <a:buNone/>
            </a:pPr>
            <a:endParaRPr lang="en-GB" dirty="0"/>
          </a:p>
          <a:p>
            <a:pPr marL="0" indent="0">
              <a:buNone/>
            </a:pPr>
            <a:r>
              <a:rPr lang="en-GB" dirty="0"/>
              <a:t>How would you use technology to facilitate these activities?</a:t>
            </a:r>
          </a:p>
        </p:txBody>
      </p:sp>
    </p:spTree>
    <p:custDataLst>
      <p:tags r:id="rId1"/>
    </p:custDataLst>
    <p:extLst>
      <p:ext uri="{BB962C8B-B14F-4D97-AF65-F5344CB8AC3E}">
        <p14:creationId xmlns:p14="http://schemas.microsoft.com/office/powerpoint/2010/main" val="344948006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658125" y="1253058"/>
            <a:ext cx="8589748" cy="887573"/>
          </a:xfrm>
        </p:spPr>
        <p:txBody>
          <a:bodyPr>
            <a:normAutofit fontScale="90000"/>
          </a:bodyPr>
          <a:lstStyle/>
          <a:p>
            <a:br>
              <a:rPr lang="en-US" b="1" dirty="0"/>
            </a:br>
            <a:br>
              <a:rPr lang="en-US" b="1" dirty="0"/>
            </a:br>
            <a:br>
              <a:rPr lang="en-US" b="1" dirty="0"/>
            </a:br>
            <a:br>
              <a:rPr lang="en-US" b="1" dirty="0"/>
            </a:br>
            <a:br>
              <a:rPr lang="en-US" b="1" dirty="0"/>
            </a:br>
            <a:br>
              <a:rPr lang="en-US" b="1" dirty="0"/>
            </a:br>
            <a:br>
              <a:rPr lang="en-US" b="1" dirty="0"/>
            </a:br>
            <a:r>
              <a:rPr lang="en-US" b="1" dirty="0"/>
              <a:t>Project Challenges</a:t>
            </a:r>
            <a:br>
              <a:rPr lang="de-DE" dirty="0"/>
            </a:br>
            <a:endParaRPr lang="de-DE" dirty="0"/>
          </a:p>
        </p:txBody>
      </p:sp>
      <p:sp>
        <p:nvSpPr>
          <p:cNvPr id="3" name="Inhaltsplatzhalter 2"/>
          <p:cNvSpPr>
            <a:spLocks noGrp="1"/>
          </p:cNvSpPr>
          <p:nvPr>
            <p:ph idx="1"/>
          </p:nvPr>
        </p:nvSpPr>
        <p:spPr>
          <a:xfrm>
            <a:off x="552761" y="2541647"/>
            <a:ext cx="8691339" cy="3063296"/>
          </a:xfrm>
        </p:spPr>
        <p:txBody>
          <a:bodyPr>
            <a:normAutofit/>
          </a:bodyPr>
          <a:lstStyle/>
          <a:p>
            <a:r>
              <a:rPr lang="en-US" sz="2275" b="1" dirty="0"/>
              <a:t>Different university schedules </a:t>
            </a:r>
          </a:p>
          <a:p>
            <a:r>
              <a:rPr lang="en-US" sz="2275" b="1" dirty="0"/>
              <a:t>Varying course requirements </a:t>
            </a:r>
          </a:p>
          <a:p>
            <a:r>
              <a:rPr lang="en-US" sz="2275" b="1" dirty="0"/>
              <a:t>Built-in project vs. add-on activity</a:t>
            </a:r>
          </a:p>
          <a:p>
            <a:r>
              <a:rPr lang="en-US" sz="2275" b="1" dirty="0"/>
              <a:t>Diverse student backgrounds</a:t>
            </a:r>
          </a:p>
          <a:p>
            <a:r>
              <a:rPr lang="en-US" sz="2275" b="1" dirty="0"/>
              <a:t>Various UG/PG and online/offline disciplines</a:t>
            </a:r>
          </a:p>
          <a:p>
            <a:r>
              <a:rPr lang="en-US" sz="2275" b="1" dirty="0"/>
              <a:t>Different evaluation needs</a:t>
            </a:r>
          </a:p>
        </p:txBody>
      </p:sp>
    </p:spTree>
    <p:extLst>
      <p:ext uri="{BB962C8B-B14F-4D97-AF65-F5344CB8AC3E}">
        <p14:creationId xmlns:p14="http://schemas.microsoft.com/office/powerpoint/2010/main" val="208447125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395663"/>
            <a:ext cx="8543925" cy="976834"/>
          </a:xfrm>
        </p:spPr>
        <p:txBody>
          <a:bodyPr/>
          <a:lstStyle/>
          <a:p>
            <a:r>
              <a:rPr lang="en-GB" b="1" dirty="0"/>
              <a:t>Activity 5: Project Challenges</a:t>
            </a:r>
          </a:p>
        </p:txBody>
      </p:sp>
      <p:sp>
        <p:nvSpPr>
          <p:cNvPr id="12" name="Content Placeholder 11"/>
          <p:cNvSpPr>
            <a:spLocks noGrp="1"/>
          </p:cNvSpPr>
          <p:nvPr>
            <p:ph idx="1"/>
          </p:nvPr>
        </p:nvSpPr>
        <p:spPr>
          <a:xfrm>
            <a:off x="681038" y="2866768"/>
            <a:ext cx="8543925" cy="3082928"/>
          </a:xfrm>
        </p:spPr>
        <p:txBody>
          <a:bodyPr/>
          <a:lstStyle/>
          <a:p>
            <a:pPr marL="0" indent="0">
              <a:buNone/>
            </a:pPr>
            <a:r>
              <a:rPr lang="en-GB" dirty="0"/>
              <a:t>What are the main challenges and barriers to implementation for a COIL project in your subject area?</a:t>
            </a:r>
          </a:p>
          <a:p>
            <a:pPr marL="0" indent="0">
              <a:buNone/>
            </a:pPr>
            <a:endParaRPr lang="en-GB" dirty="0"/>
          </a:p>
          <a:p>
            <a:pPr marL="0" indent="0">
              <a:buNone/>
            </a:pPr>
            <a:r>
              <a:rPr lang="en-GB" dirty="0"/>
              <a:t>How would you overcome these challenges?</a:t>
            </a:r>
          </a:p>
        </p:txBody>
      </p:sp>
    </p:spTree>
    <p:custDataLst>
      <p:tags r:id="rId1"/>
    </p:custDataLst>
    <p:extLst>
      <p:ext uri="{BB962C8B-B14F-4D97-AF65-F5344CB8AC3E}">
        <p14:creationId xmlns:p14="http://schemas.microsoft.com/office/powerpoint/2010/main" val="406356036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COIL Project Evaluation and Research</a:t>
            </a:r>
          </a:p>
        </p:txBody>
      </p:sp>
      <p:sp>
        <p:nvSpPr>
          <p:cNvPr id="3" name="Content Placeholder 2"/>
          <p:cNvSpPr>
            <a:spLocks noGrp="1"/>
          </p:cNvSpPr>
          <p:nvPr>
            <p:ph idx="1"/>
          </p:nvPr>
        </p:nvSpPr>
        <p:spPr>
          <a:xfrm>
            <a:off x="665204" y="2918959"/>
            <a:ext cx="8575591" cy="2484252"/>
          </a:xfrm>
        </p:spPr>
        <p:txBody>
          <a:bodyPr>
            <a:normAutofit/>
          </a:bodyPr>
          <a:lstStyle/>
          <a:p>
            <a:pPr marL="0" indent="0" defTabSz="742950">
              <a:lnSpc>
                <a:spcPct val="90000"/>
              </a:lnSpc>
              <a:spcBef>
                <a:spcPts val="813"/>
              </a:spcBef>
              <a:spcAft>
                <a:spcPts val="0"/>
              </a:spcAft>
              <a:buClrTx/>
              <a:buNone/>
            </a:pPr>
            <a:r>
              <a:rPr lang="de-DE" sz="3250" b="1" dirty="0">
                <a:solidFill>
                  <a:prstClr val="white"/>
                </a:solidFill>
                <a:latin typeface="Trebuchet MS" panose="020B0603020202020204"/>
              </a:rPr>
              <a:t>Do experiential international classroom projects using virtual team collaborations increase intercultural sensitivity and intercultural communication competence in students?</a:t>
            </a:r>
          </a:p>
          <a:p>
            <a:pPr marL="0" indent="0">
              <a:buNone/>
            </a:pPr>
            <a:endParaRPr lang="en-US" sz="3575" dirty="0"/>
          </a:p>
        </p:txBody>
      </p:sp>
    </p:spTree>
    <p:extLst>
      <p:ext uri="{BB962C8B-B14F-4D97-AF65-F5344CB8AC3E}">
        <p14:creationId xmlns:p14="http://schemas.microsoft.com/office/powerpoint/2010/main" val="35279385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Literature Review</a:t>
            </a:r>
          </a:p>
        </p:txBody>
      </p:sp>
      <p:sp>
        <p:nvSpPr>
          <p:cNvPr id="3" name="Content Placeholder 2"/>
          <p:cNvSpPr>
            <a:spLocks noGrp="1"/>
          </p:cNvSpPr>
          <p:nvPr>
            <p:ph idx="1"/>
          </p:nvPr>
        </p:nvSpPr>
        <p:spPr>
          <a:xfrm>
            <a:off x="665203" y="2448546"/>
            <a:ext cx="8698325" cy="2954665"/>
          </a:xfrm>
        </p:spPr>
        <p:txBody>
          <a:bodyPr>
            <a:normAutofit/>
          </a:bodyPr>
          <a:lstStyle/>
          <a:p>
            <a:pPr marL="0" indent="0" defTabSz="742950">
              <a:lnSpc>
                <a:spcPct val="90000"/>
              </a:lnSpc>
              <a:spcBef>
                <a:spcPts val="813"/>
              </a:spcBef>
              <a:spcAft>
                <a:spcPts val="0"/>
              </a:spcAft>
              <a:buClrTx/>
              <a:buNone/>
            </a:pPr>
            <a:endParaRPr lang="en-US" sz="1950" dirty="0">
              <a:solidFill>
                <a:prstClr val="white"/>
              </a:solidFill>
              <a:latin typeface="Trebuchet MS" panose="020B0603020202020204"/>
            </a:endParaRPr>
          </a:p>
          <a:p>
            <a:pPr marL="0" indent="0" defTabSz="742950">
              <a:lnSpc>
                <a:spcPct val="90000"/>
              </a:lnSpc>
              <a:spcBef>
                <a:spcPts val="813"/>
              </a:spcBef>
              <a:spcAft>
                <a:spcPts val="0"/>
              </a:spcAft>
              <a:buClrTx/>
              <a:buNone/>
            </a:pPr>
            <a:r>
              <a:rPr lang="en-US" sz="2275" b="1" dirty="0">
                <a:solidFill>
                  <a:prstClr val="white"/>
                </a:solidFill>
                <a:latin typeface="Trebuchet MS" panose="020B0603020202020204"/>
              </a:rPr>
              <a:t>Intercultural Sensitivity (Chen and </a:t>
            </a:r>
            <a:r>
              <a:rPr lang="en-US" sz="2275" b="1" dirty="0" err="1">
                <a:solidFill>
                  <a:prstClr val="white"/>
                </a:solidFill>
                <a:latin typeface="Trebuchet MS" panose="020B0603020202020204"/>
              </a:rPr>
              <a:t>Starosta</a:t>
            </a:r>
            <a:r>
              <a:rPr lang="en-US" sz="2275" b="1" dirty="0">
                <a:solidFill>
                  <a:prstClr val="white"/>
                </a:solidFill>
                <a:latin typeface="Trebuchet MS" panose="020B0603020202020204"/>
              </a:rPr>
              <a:t>, 2000) </a:t>
            </a:r>
          </a:p>
          <a:p>
            <a:pPr marL="0" indent="0" defTabSz="742950">
              <a:lnSpc>
                <a:spcPct val="90000"/>
              </a:lnSpc>
              <a:spcBef>
                <a:spcPts val="813"/>
              </a:spcBef>
              <a:spcAft>
                <a:spcPts val="0"/>
              </a:spcAft>
              <a:buClrTx/>
              <a:buNone/>
            </a:pPr>
            <a:endParaRPr lang="en-US" sz="2275" b="1" dirty="0">
              <a:solidFill>
                <a:prstClr val="white"/>
              </a:solidFill>
              <a:latin typeface="Trebuchet MS" panose="020B0603020202020204"/>
            </a:endParaRPr>
          </a:p>
          <a:p>
            <a:pPr marL="0" indent="0" defTabSz="742950">
              <a:lnSpc>
                <a:spcPct val="90000"/>
              </a:lnSpc>
              <a:spcBef>
                <a:spcPts val="813"/>
              </a:spcBef>
              <a:spcAft>
                <a:spcPts val="0"/>
              </a:spcAft>
              <a:buClrTx/>
              <a:buNone/>
            </a:pPr>
            <a:r>
              <a:rPr lang="en-US" sz="2275" b="1" dirty="0">
                <a:solidFill>
                  <a:prstClr val="white"/>
                </a:solidFill>
                <a:latin typeface="Trebuchet MS" panose="020B0603020202020204"/>
              </a:rPr>
              <a:t>Intercultural Communication Competence (</a:t>
            </a:r>
            <a:r>
              <a:rPr lang="en-US" sz="2275" b="1" dirty="0" err="1">
                <a:solidFill>
                  <a:prstClr val="white"/>
                </a:solidFill>
                <a:latin typeface="Trebuchet MS" panose="020B0603020202020204"/>
              </a:rPr>
              <a:t>Arasaratnam</a:t>
            </a:r>
            <a:r>
              <a:rPr lang="en-US" sz="2275" b="1" dirty="0">
                <a:solidFill>
                  <a:prstClr val="white"/>
                </a:solidFill>
                <a:latin typeface="Trebuchet MS" panose="020B0603020202020204"/>
              </a:rPr>
              <a:t>, 2009)</a:t>
            </a:r>
          </a:p>
          <a:p>
            <a:pPr marL="0" indent="0">
              <a:buNone/>
            </a:pPr>
            <a:endParaRPr lang="en-US" sz="3575" dirty="0"/>
          </a:p>
        </p:txBody>
      </p:sp>
    </p:spTree>
    <p:extLst>
      <p:ext uri="{BB962C8B-B14F-4D97-AF65-F5344CB8AC3E}">
        <p14:creationId xmlns:p14="http://schemas.microsoft.com/office/powerpoint/2010/main" val="197986591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DC45A9-0B4C-4EC1-9A07-E7A6A1EDB375}"/>
              </a:ext>
            </a:extLst>
          </p:cNvPr>
          <p:cNvSpPr>
            <a:spLocks noGrp="1"/>
          </p:cNvSpPr>
          <p:nvPr>
            <p:ph type="title"/>
          </p:nvPr>
        </p:nvSpPr>
        <p:spPr/>
        <p:txBody>
          <a:bodyPr/>
          <a:lstStyle/>
          <a:p>
            <a:r>
              <a:rPr lang="en-GB" dirty="0"/>
              <a:t>Mixed Methods Approach</a:t>
            </a:r>
          </a:p>
        </p:txBody>
      </p:sp>
      <p:sp>
        <p:nvSpPr>
          <p:cNvPr id="3" name="Content Placeholder 2">
            <a:extLst>
              <a:ext uri="{FF2B5EF4-FFF2-40B4-BE49-F238E27FC236}">
                <a16:creationId xmlns:a16="http://schemas.microsoft.com/office/drawing/2014/main" id="{2F291E75-ADDF-42FF-BE3C-4831D683E21E}"/>
              </a:ext>
            </a:extLst>
          </p:cNvPr>
          <p:cNvSpPr>
            <a:spLocks noGrp="1"/>
          </p:cNvSpPr>
          <p:nvPr>
            <p:ph idx="1"/>
          </p:nvPr>
        </p:nvSpPr>
        <p:spPr/>
        <p:txBody>
          <a:bodyPr/>
          <a:lstStyle/>
          <a:p>
            <a:pPr marL="185738" indent="-185738" defTabSz="742950">
              <a:lnSpc>
                <a:spcPct val="90000"/>
              </a:lnSpc>
              <a:spcBef>
                <a:spcPts val="813"/>
              </a:spcBef>
              <a:spcAft>
                <a:spcPts val="0"/>
              </a:spcAft>
              <a:buClrTx/>
              <a:buFont typeface="Arial" panose="020B0604020202020204" pitchFamily="34" charset="0"/>
              <a:buChar char="•"/>
            </a:pPr>
            <a:r>
              <a:rPr lang="en-US" sz="2600" b="1" dirty="0">
                <a:solidFill>
                  <a:prstClr val="white"/>
                </a:solidFill>
                <a:latin typeface="Trebuchet MS" panose="020B0603020202020204"/>
              </a:rPr>
              <a:t>Online survey based on IS and ICC scales taken before and after project</a:t>
            </a:r>
          </a:p>
          <a:p>
            <a:pPr marL="0" indent="0" defTabSz="742950">
              <a:lnSpc>
                <a:spcPct val="90000"/>
              </a:lnSpc>
              <a:spcBef>
                <a:spcPts val="813"/>
              </a:spcBef>
              <a:spcAft>
                <a:spcPts val="0"/>
              </a:spcAft>
              <a:buClrTx/>
              <a:buNone/>
            </a:pPr>
            <a:endParaRPr lang="en-US" sz="2600" b="1" dirty="0">
              <a:solidFill>
                <a:prstClr val="white"/>
              </a:solidFill>
              <a:latin typeface="Trebuchet MS" panose="020B0603020202020204"/>
            </a:endParaRPr>
          </a:p>
          <a:p>
            <a:pPr marL="185738" indent="-185738" defTabSz="742950">
              <a:lnSpc>
                <a:spcPct val="90000"/>
              </a:lnSpc>
              <a:spcBef>
                <a:spcPts val="813"/>
              </a:spcBef>
              <a:spcAft>
                <a:spcPts val="0"/>
              </a:spcAft>
              <a:buClrTx/>
              <a:buFont typeface="Arial" panose="020B0604020202020204" pitchFamily="34" charset="0"/>
              <a:buChar char="•"/>
            </a:pPr>
            <a:r>
              <a:rPr lang="en-US" sz="2600" b="1" dirty="0">
                <a:solidFill>
                  <a:prstClr val="white"/>
                </a:solidFill>
                <a:latin typeface="Trebuchet MS" panose="020B0603020202020204"/>
              </a:rPr>
              <a:t>Post-project qualitative questions to ascertain feelings towards the project and identify areas for improvement</a:t>
            </a:r>
            <a:endParaRPr lang="de-DE" sz="2600" b="1" dirty="0">
              <a:solidFill>
                <a:prstClr val="white"/>
              </a:solidFill>
              <a:latin typeface="Trebuchet MS" panose="020B0603020202020204"/>
            </a:endParaRPr>
          </a:p>
          <a:p>
            <a:endParaRPr lang="en-GB" dirty="0"/>
          </a:p>
        </p:txBody>
      </p:sp>
    </p:spTree>
    <p:extLst>
      <p:ext uri="{BB962C8B-B14F-4D97-AF65-F5344CB8AC3E}">
        <p14:creationId xmlns:p14="http://schemas.microsoft.com/office/powerpoint/2010/main" val="364025784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a:t>Measurement Criteria</a:t>
            </a:r>
          </a:p>
        </p:txBody>
      </p:sp>
      <p:sp>
        <p:nvSpPr>
          <p:cNvPr id="3" name="Inhaltsplatzhalter 2"/>
          <p:cNvSpPr>
            <a:spLocks noGrp="1"/>
          </p:cNvSpPr>
          <p:nvPr>
            <p:ph idx="1"/>
          </p:nvPr>
        </p:nvSpPr>
        <p:spPr>
          <a:xfrm>
            <a:off x="552761" y="2421515"/>
            <a:ext cx="8984016" cy="3462597"/>
          </a:xfrm>
        </p:spPr>
        <p:txBody>
          <a:bodyPr>
            <a:normAutofit/>
          </a:bodyPr>
          <a:lstStyle/>
          <a:p>
            <a:pPr marL="417909" indent="-417909">
              <a:buFont typeface="+mj-lt"/>
              <a:buAutoNum type="arabicPeriod"/>
            </a:pPr>
            <a:r>
              <a:rPr lang="en-US" sz="2275" b="1" dirty="0"/>
              <a:t>increased awareness of verbal, non-verbal and para-verbal communication; </a:t>
            </a:r>
          </a:p>
          <a:p>
            <a:pPr marL="417909" indent="-417909">
              <a:buFont typeface="+mj-lt"/>
              <a:buAutoNum type="arabicPeriod"/>
            </a:pPr>
            <a:r>
              <a:rPr lang="en-US" sz="2275" b="1" dirty="0"/>
              <a:t>increased appreciation of cultural differences; </a:t>
            </a:r>
          </a:p>
          <a:p>
            <a:pPr marL="417909" indent="-417909">
              <a:buFont typeface="+mj-lt"/>
              <a:buAutoNum type="arabicPeriod"/>
            </a:pPr>
            <a:r>
              <a:rPr lang="en-US" sz="2275" b="1" dirty="0"/>
              <a:t>reduction of </a:t>
            </a:r>
            <a:r>
              <a:rPr lang="en-US" sz="2275" b="1" dirty="0" err="1"/>
              <a:t>ethnocentristic</a:t>
            </a:r>
            <a:r>
              <a:rPr lang="en-US" sz="2275" b="1" dirty="0"/>
              <a:t> tendencies and stereotypes; </a:t>
            </a:r>
          </a:p>
          <a:p>
            <a:pPr marL="417909" indent="-417909">
              <a:buFont typeface="+mj-lt"/>
              <a:buAutoNum type="arabicPeriod"/>
            </a:pPr>
            <a:r>
              <a:rPr lang="en-US" sz="2275" b="1" dirty="0"/>
              <a:t>reduction of fears and increase in confidence in dealing with other cultures;</a:t>
            </a:r>
          </a:p>
          <a:p>
            <a:pPr marL="417909" indent="-417909">
              <a:buFont typeface="+mj-lt"/>
              <a:buAutoNum type="arabicPeriod"/>
            </a:pPr>
            <a:r>
              <a:rPr lang="en-US" sz="2275" b="1" dirty="0"/>
              <a:t>increased awareness of difficulties in dealing with other cultures. </a:t>
            </a:r>
            <a:endParaRPr lang="de-DE" sz="2275" b="1" dirty="0"/>
          </a:p>
        </p:txBody>
      </p:sp>
    </p:spTree>
    <p:extLst>
      <p:ext uri="{BB962C8B-B14F-4D97-AF65-F5344CB8AC3E}">
        <p14:creationId xmlns:p14="http://schemas.microsoft.com/office/powerpoint/2010/main" val="37848103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530599"/>
            <a:ext cx="8543925" cy="636856"/>
          </a:xfrm>
        </p:spPr>
        <p:txBody>
          <a:bodyPr/>
          <a:lstStyle/>
          <a:p>
            <a:r>
              <a:rPr lang="en-GB" b="1" dirty="0"/>
              <a:t>Activity 6: Measuring Success</a:t>
            </a:r>
          </a:p>
        </p:txBody>
      </p:sp>
      <p:sp>
        <p:nvSpPr>
          <p:cNvPr id="12" name="Content Placeholder 11"/>
          <p:cNvSpPr>
            <a:spLocks noGrp="1"/>
          </p:cNvSpPr>
          <p:nvPr>
            <p:ph idx="1"/>
          </p:nvPr>
        </p:nvSpPr>
        <p:spPr>
          <a:xfrm>
            <a:off x="681038" y="2866768"/>
            <a:ext cx="8543925" cy="3082928"/>
          </a:xfrm>
        </p:spPr>
        <p:txBody>
          <a:bodyPr/>
          <a:lstStyle/>
          <a:p>
            <a:pPr marL="0" indent="0">
              <a:buNone/>
            </a:pPr>
            <a:r>
              <a:rPr lang="en-GB" dirty="0"/>
              <a:t>Identify 3 criteria for measuring the success of your COIL project.</a:t>
            </a:r>
          </a:p>
          <a:p>
            <a:pPr marL="0" indent="0">
              <a:buNone/>
            </a:pPr>
            <a:endParaRPr lang="en-GB" dirty="0"/>
          </a:p>
          <a:p>
            <a:pPr marL="0" indent="0">
              <a:buNone/>
            </a:pPr>
            <a:r>
              <a:rPr lang="en-GB" dirty="0"/>
              <a:t>What methods would you use to evaluate these criteria?</a:t>
            </a:r>
          </a:p>
        </p:txBody>
      </p:sp>
    </p:spTree>
    <p:custDataLst>
      <p:tags r:id="rId1"/>
    </p:custDataLst>
    <p:extLst>
      <p:ext uri="{BB962C8B-B14F-4D97-AF65-F5344CB8AC3E}">
        <p14:creationId xmlns:p14="http://schemas.microsoft.com/office/powerpoint/2010/main" val="387331504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a:t>Survey Results</a:t>
            </a:r>
          </a:p>
        </p:txBody>
      </p:sp>
      <p:sp>
        <p:nvSpPr>
          <p:cNvPr id="3" name="Inhaltsplatzhalter 2"/>
          <p:cNvSpPr>
            <a:spLocks noGrp="1"/>
          </p:cNvSpPr>
          <p:nvPr>
            <p:ph idx="1"/>
          </p:nvPr>
        </p:nvSpPr>
        <p:spPr>
          <a:xfrm>
            <a:off x="552761" y="2541647"/>
            <a:ext cx="9038049" cy="2924444"/>
          </a:xfrm>
        </p:spPr>
        <p:txBody>
          <a:bodyPr>
            <a:normAutofit fontScale="62500" lnSpcReduction="20000"/>
          </a:bodyPr>
          <a:lstStyle/>
          <a:p>
            <a:pPr marL="0" indent="0">
              <a:buNone/>
            </a:pPr>
            <a:endParaRPr lang="en-US" sz="1950" b="1" dirty="0"/>
          </a:p>
          <a:p>
            <a:pPr marL="0" indent="0">
              <a:buNone/>
            </a:pPr>
            <a:endParaRPr lang="en-US" sz="1950" b="1" dirty="0"/>
          </a:p>
          <a:p>
            <a:r>
              <a:rPr lang="en-US" sz="3088" b="1" dirty="0"/>
              <a:t>Increased awareness of verbal, non-verbal and para-verbal communication</a:t>
            </a:r>
          </a:p>
          <a:p>
            <a:r>
              <a:rPr lang="en-US" sz="3088" b="1" dirty="0"/>
              <a:t>Increased appreciation of cultural differences</a:t>
            </a:r>
          </a:p>
          <a:p>
            <a:r>
              <a:rPr lang="en-US" sz="3088" b="1" dirty="0"/>
              <a:t>Reduction of </a:t>
            </a:r>
            <a:r>
              <a:rPr lang="en-US" sz="3088" b="1" dirty="0" err="1"/>
              <a:t>ethnocentristic</a:t>
            </a:r>
            <a:r>
              <a:rPr lang="en-US" sz="3088" b="1" dirty="0"/>
              <a:t> tendencies and stereotypes</a:t>
            </a:r>
          </a:p>
          <a:p>
            <a:r>
              <a:rPr lang="en-US" sz="3088" b="1" dirty="0"/>
              <a:t>Reduction of fears and increase in confidence in dealing with other cultures</a:t>
            </a:r>
          </a:p>
          <a:p>
            <a:r>
              <a:rPr lang="en-US" sz="3088" b="1" dirty="0"/>
              <a:t>Increased awareness of difficulties in dealing with other cultures</a:t>
            </a:r>
          </a:p>
          <a:p>
            <a:pPr marL="0" indent="0">
              <a:buNone/>
            </a:pPr>
            <a:endParaRPr lang="en-US" sz="1950" b="1" dirty="0"/>
          </a:p>
          <a:p>
            <a:pPr marL="0" indent="0">
              <a:buNone/>
            </a:pPr>
            <a:endParaRPr lang="en-US" sz="1950" b="1" dirty="0"/>
          </a:p>
          <a:p>
            <a:pPr marL="0" indent="0">
              <a:buNone/>
            </a:pPr>
            <a:endParaRPr lang="en-US" sz="1950" b="1" dirty="0"/>
          </a:p>
          <a:p>
            <a:pPr marL="0" indent="0">
              <a:buNone/>
            </a:pPr>
            <a:endParaRPr lang="en-US" sz="1950" b="1" dirty="0"/>
          </a:p>
        </p:txBody>
      </p:sp>
    </p:spTree>
    <p:extLst>
      <p:ext uri="{BB962C8B-B14F-4D97-AF65-F5344CB8AC3E}">
        <p14:creationId xmlns:p14="http://schemas.microsoft.com/office/powerpoint/2010/main" val="266517751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a:t>Qualitative Responses - Positives</a:t>
            </a:r>
          </a:p>
        </p:txBody>
      </p:sp>
      <p:sp>
        <p:nvSpPr>
          <p:cNvPr id="3" name="Inhaltsplatzhalter 2"/>
          <p:cNvSpPr>
            <a:spLocks noGrp="1"/>
          </p:cNvSpPr>
          <p:nvPr>
            <p:ph idx="1"/>
          </p:nvPr>
        </p:nvSpPr>
        <p:spPr>
          <a:xfrm>
            <a:off x="310689" y="2339024"/>
            <a:ext cx="8856864" cy="3815251"/>
          </a:xfrm>
        </p:spPr>
        <p:txBody>
          <a:bodyPr>
            <a:normAutofit/>
          </a:bodyPr>
          <a:lstStyle/>
          <a:p>
            <a:r>
              <a:rPr lang="en-US" sz="1950" b="1" dirty="0"/>
              <a:t>new experience and opportunity to work with people from another culture</a:t>
            </a:r>
          </a:p>
          <a:p>
            <a:r>
              <a:rPr lang="en-US" sz="1950" b="1" dirty="0"/>
              <a:t>friendly and inviting atmosphere</a:t>
            </a:r>
          </a:p>
          <a:p>
            <a:r>
              <a:rPr lang="en-US" sz="1950" b="1" dirty="0"/>
              <a:t>real life scenario, finding solutions and solving problems</a:t>
            </a:r>
          </a:p>
          <a:p>
            <a:r>
              <a:rPr lang="en-US" sz="1950" b="1" dirty="0"/>
              <a:t>‘forced’ to work outside comfort zone</a:t>
            </a:r>
          </a:p>
          <a:p>
            <a:r>
              <a:rPr lang="en-US" sz="1950" b="1" dirty="0"/>
              <a:t>experiential ‘learning through doing’</a:t>
            </a:r>
          </a:p>
          <a:p>
            <a:r>
              <a:rPr lang="en-US" sz="1950" b="1" dirty="0"/>
              <a:t>meeting new people, discussing cultural differences, engaging with another culture and hearing other points of view</a:t>
            </a:r>
          </a:p>
          <a:p>
            <a:r>
              <a:rPr lang="en-US" sz="1950" b="1" dirty="0"/>
              <a:t>meaningful changes in their own approach to other cultures</a:t>
            </a:r>
            <a:endParaRPr lang="de-DE" sz="1950" b="1" dirty="0"/>
          </a:p>
        </p:txBody>
      </p:sp>
    </p:spTree>
    <p:extLst>
      <p:ext uri="{BB962C8B-B14F-4D97-AF65-F5344CB8AC3E}">
        <p14:creationId xmlns:p14="http://schemas.microsoft.com/office/powerpoint/2010/main" val="83801685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552761" y="481914"/>
            <a:ext cx="8695113" cy="778475"/>
          </a:xfrm>
        </p:spPr>
        <p:txBody>
          <a:bodyPr>
            <a:normAutofit fontScale="90000"/>
          </a:bodyPr>
          <a:lstStyle/>
          <a:p>
            <a:br>
              <a:rPr lang="en-US" b="1" dirty="0"/>
            </a:br>
            <a:br>
              <a:rPr lang="en-US" b="1" dirty="0"/>
            </a:br>
            <a:br>
              <a:rPr lang="en-US" b="1" dirty="0"/>
            </a:br>
            <a:br>
              <a:rPr lang="en-US" b="1" dirty="0"/>
            </a:br>
            <a:br>
              <a:rPr lang="en-US" b="1" dirty="0"/>
            </a:br>
            <a:br>
              <a:rPr lang="en-US" b="1" dirty="0"/>
            </a:br>
            <a:br>
              <a:rPr lang="en-US" b="1" dirty="0"/>
            </a:br>
            <a:br>
              <a:rPr lang="en-US" b="1" dirty="0"/>
            </a:br>
            <a:br>
              <a:rPr lang="en-US" b="1" dirty="0"/>
            </a:br>
            <a:br>
              <a:rPr lang="en-US" b="1" dirty="0"/>
            </a:br>
            <a:br>
              <a:rPr lang="en-US" b="1" dirty="0"/>
            </a:br>
            <a:br>
              <a:rPr lang="en-US" b="1" dirty="0"/>
            </a:br>
            <a:br>
              <a:rPr lang="en-US" b="1" dirty="0"/>
            </a:br>
            <a:r>
              <a:rPr lang="en-US" dirty="0"/>
              <a:t>Qualitative Responses - Negatives</a:t>
            </a:r>
            <a:endParaRPr lang="de-DE" dirty="0"/>
          </a:p>
        </p:txBody>
      </p:sp>
      <p:sp>
        <p:nvSpPr>
          <p:cNvPr id="3" name="Inhaltsplatzhalter 2"/>
          <p:cNvSpPr>
            <a:spLocks noGrp="1"/>
          </p:cNvSpPr>
          <p:nvPr>
            <p:ph idx="1"/>
          </p:nvPr>
        </p:nvSpPr>
        <p:spPr>
          <a:xfrm>
            <a:off x="552761" y="2529795"/>
            <a:ext cx="9011247" cy="3419930"/>
          </a:xfrm>
        </p:spPr>
        <p:txBody>
          <a:bodyPr>
            <a:noAutofit/>
          </a:bodyPr>
          <a:lstStyle/>
          <a:p>
            <a:r>
              <a:rPr lang="en-US" sz="1950" b="1" dirty="0"/>
              <a:t>coordinating appointments due to different time zones and schedules</a:t>
            </a:r>
          </a:p>
          <a:p>
            <a:r>
              <a:rPr lang="en-US" sz="1950" b="1" dirty="0"/>
              <a:t>language barriers</a:t>
            </a:r>
          </a:p>
          <a:p>
            <a:r>
              <a:rPr lang="en-US" sz="1950" b="1" dirty="0"/>
              <a:t>coordinating tasks through social media</a:t>
            </a:r>
          </a:p>
          <a:p>
            <a:r>
              <a:rPr lang="en-US" sz="1950" b="1" dirty="0"/>
              <a:t>technological issues (different levels of internet savviness)</a:t>
            </a:r>
          </a:p>
          <a:p>
            <a:r>
              <a:rPr lang="en-US" sz="1950" b="1" dirty="0"/>
              <a:t>differing expectations and deadlines and difficulty agreeing what to do</a:t>
            </a:r>
          </a:p>
          <a:p>
            <a:r>
              <a:rPr lang="en-US" sz="1950" b="1" dirty="0"/>
              <a:t>varying degrees of engagement and reliability between teams</a:t>
            </a:r>
          </a:p>
          <a:p>
            <a:r>
              <a:rPr lang="en-US" sz="1950" b="1" dirty="0"/>
              <a:t>working remotely instead of face-to-face</a:t>
            </a:r>
          </a:p>
          <a:p>
            <a:r>
              <a:rPr lang="en-US" sz="1950" b="1" dirty="0"/>
              <a:t>lack of communication and/or </a:t>
            </a:r>
            <a:r>
              <a:rPr lang="en-US" sz="1950" b="1" dirty="0" err="1"/>
              <a:t>organisation</a:t>
            </a:r>
            <a:r>
              <a:rPr lang="en-US" sz="1950" b="1" dirty="0"/>
              <a:t> in and between the teams</a:t>
            </a:r>
            <a:endParaRPr lang="de-DE" sz="1950" b="1" dirty="0"/>
          </a:p>
        </p:txBody>
      </p:sp>
    </p:spTree>
    <p:extLst>
      <p:ext uri="{BB962C8B-B14F-4D97-AF65-F5344CB8AC3E}">
        <p14:creationId xmlns:p14="http://schemas.microsoft.com/office/powerpoint/2010/main" val="240270312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a:t>Qualitative Responses – Future Learning</a:t>
            </a:r>
          </a:p>
        </p:txBody>
      </p:sp>
      <p:sp>
        <p:nvSpPr>
          <p:cNvPr id="3" name="Inhaltsplatzhalter 2"/>
          <p:cNvSpPr>
            <a:spLocks noGrp="1"/>
          </p:cNvSpPr>
          <p:nvPr>
            <p:ph idx="1"/>
          </p:nvPr>
        </p:nvSpPr>
        <p:spPr>
          <a:xfrm>
            <a:off x="552761" y="2403504"/>
            <a:ext cx="9038049" cy="3723756"/>
          </a:xfrm>
        </p:spPr>
        <p:txBody>
          <a:bodyPr>
            <a:normAutofit/>
          </a:bodyPr>
          <a:lstStyle/>
          <a:p>
            <a:r>
              <a:rPr lang="en-US" sz="2275" b="1" dirty="0"/>
              <a:t>more effort in managing time, assigning roles and delegating tasks </a:t>
            </a:r>
          </a:p>
          <a:p>
            <a:r>
              <a:rPr lang="en-US" sz="2275" b="1" dirty="0"/>
              <a:t>plan better, engage members more, set up more frequent meetings and </a:t>
            </a:r>
            <a:r>
              <a:rPr lang="en-US" sz="2275" b="1" dirty="0" err="1"/>
              <a:t>prioritise</a:t>
            </a:r>
            <a:r>
              <a:rPr lang="en-US" sz="2275" b="1" dirty="0"/>
              <a:t> the project </a:t>
            </a:r>
          </a:p>
          <a:p>
            <a:r>
              <a:rPr lang="en-US" sz="2275" b="1" dirty="0"/>
              <a:t>value the experience more highly </a:t>
            </a:r>
          </a:p>
          <a:p>
            <a:r>
              <a:rPr lang="en-US" sz="2275" b="1" dirty="0"/>
              <a:t>learn more about the other cultures and enjoy the opportunity of working with foreign students more</a:t>
            </a:r>
            <a:endParaRPr lang="de-DE" sz="2275" b="1" dirty="0"/>
          </a:p>
          <a:p>
            <a:endParaRPr lang="de-DE" dirty="0"/>
          </a:p>
        </p:txBody>
      </p:sp>
    </p:spTree>
    <p:extLst>
      <p:ext uri="{BB962C8B-B14F-4D97-AF65-F5344CB8AC3E}">
        <p14:creationId xmlns:p14="http://schemas.microsoft.com/office/powerpoint/2010/main" val="18137907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err="1"/>
              <a:t>Conclusion</a:t>
            </a:r>
            <a:endParaRPr lang="de-DE" dirty="0"/>
          </a:p>
        </p:txBody>
      </p:sp>
      <p:sp>
        <p:nvSpPr>
          <p:cNvPr id="3" name="Inhaltsplatzhalter 2"/>
          <p:cNvSpPr>
            <a:spLocks noGrp="1"/>
          </p:cNvSpPr>
          <p:nvPr>
            <p:ph idx="1"/>
          </p:nvPr>
        </p:nvSpPr>
        <p:spPr>
          <a:xfrm>
            <a:off x="552761" y="2541646"/>
            <a:ext cx="9029043" cy="3549591"/>
          </a:xfrm>
        </p:spPr>
        <p:txBody>
          <a:bodyPr>
            <a:normAutofit/>
          </a:bodyPr>
          <a:lstStyle/>
          <a:p>
            <a:r>
              <a:rPr lang="de-DE" sz="2275" b="1" dirty="0"/>
              <a:t>Virtual team collaboration can develop intercultural sensitivity and intercultural communication competence</a:t>
            </a:r>
          </a:p>
          <a:p>
            <a:r>
              <a:rPr lang="de-DE" sz="2275" b="1" dirty="0"/>
              <a:t>Valuable contribution to experiential learning pedagogy</a:t>
            </a:r>
          </a:p>
          <a:p>
            <a:r>
              <a:rPr lang="en-US" sz="2275" b="1" dirty="0"/>
              <a:t>Significant potential for enhanced employability and graduate preparedness for the workplace.</a:t>
            </a:r>
            <a:endParaRPr lang="de-DE" sz="2275" b="1" dirty="0"/>
          </a:p>
          <a:p>
            <a:endParaRPr lang="de-DE" sz="1625" b="1" dirty="0"/>
          </a:p>
          <a:p>
            <a:endParaRPr lang="de-DE" sz="1625" b="1" dirty="0"/>
          </a:p>
        </p:txBody>
      </p:sp>
    </p:spTree>
    <p:extLst>
      <p:ext uri="{BB962C8B-B14F-4D97-AF65-F5344CB8AC3E}">
        <p14:creationId xmlns:p14="http://schemas.microsoft.com/office/powerpoint/2010/main" val="222355233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a:t>Future Projects and Research </a:t>
            </a:r>
          </a:p>
        </p:txBody>
      </p:sp>
      <p:sp>
        <p:nvSpPr>
          <p:cNvPr id="3" name="Inhaltsplatzhalter 2"/>
          <p:cNvSpPr>
            <a:spLocks noGrp="1"/>
          </p:cNvSpPr>
          <p:nvPr>
            <p:ph idx="1"/>
          </p:nvPr>
        </p:nvSpPr>
        <p:spPr>
          <a:xfrm>
            <a:off x="552761" y="2308948"/>
            <a:ext cx="8902966" cy="3728257"/>
          </a:xfrm>
        </p:spPr>
        <p:txBody>
          <a:bodyPr>
            <a:normAutofit/>
          </a:bodyPr>
          <a:lstStyle/>
          <a:p>
            <a:r>
              <a:rPr lang="en-US" sz="2275" b="1" dirty="0"/>
              <a:t>Improve timing, composition, task distribution and support for student teams</a:t>
            </a:r>
          </a:p>
          <a:p>
            <a:r>
              <a:rPr lang="en-US" sz="2275" b="1" dirty="0"/>
              <a:t>Strengthen communication platforms and preparation</a:t>
            </a:r>
          </a:p>
          <a:p>
            <a:r>
              <a:rPr lang="en-US" sz="2275" b="1" dirty="0"/>
              <a:t>Develop more consistent, integrated assessment criteria</a:t>
            </a:r>
          </a:p>
          <a:p>
            <a:r>
              <a:rPr lang="en-US" sz="2275" b="1" dirty="0"/>
              <a:t>Include more frequent multi-way tutor communication</a:t>
            </a:r>
          </a:p>
          <a:p>
            <a:r>
              <a:rPr lang="en-US" sz="2275" b="1" dirty="0"/>
              <a:t>Evolve and refine evaluation methods</a:t>
            </a:r>
          </a:p>
          <a:p>
            <a:endParaRPr lang="en-US" b="1" dirty="0"/>
          </a:p>
          <a:p>
            <a:endParaRPr lang="de-DE" dirty="0"/>
          </a:p>
        </p:txBody>
      </p:sp>
    </p:spTree>
    <p:extLst>
      <p:ext uri="{BB962C8B-B14F-4D97-AF65-F5344CB8AC3E}">
        <p14:creationId xmlns:p14="http://schemas.microsoft.com/office/powerpoint/2010/main" val="150880865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642281-C428-42C7-BB55-22F51597BBD4}"/>
              </a:ext>
            </a:extLst>
          </p:cNvPr>
          <p:cNvSpPr>
            <a:spLocks noGrp="1"/>
          </p:cNvSpPr>
          <p:nvPr>
            <p:ph type="title"/>
          </p:nvPr>
        </p:nvSpPr>
        <p:spPr/>
        <p:txBody>
          <a:bodyPr/>
          <a:lstStyle/>
          <a:p>
            <a:r>
              <a:rPr lang="en-GB" dirty="0"/>
              <a:t>Relevant Literature</a:t>
            </a:r>
          </a:p>
        </p:txBody>
      </p:sp>
      <p:sp>
        <p:nvSpPr>
          <p:cNvPr id="3" name="Content Placeholder 2">
            <a:extLst>
              <a:ext uri="{FF2B5EF4-FFF2-40B4-BE49-F238E27FC236}">
                <a16:creationId xmlns:a16="http://schemas.microsoft.com/office/drawing/2014/main" id="{F0534C5C-E756-4FA1-96DA-C9877A90F0A0}"/>
              </a:ext>
            </a:extLst>
          </p:cNvPr>
          <p:cNvSpPr>
            <a:spLocks noGrp="1"/>
          </p:cNvSpPr>
          <p:nvPr>
            <p:ph idx="1"/>
          </p:nvPr>
        </p:nvSpPr>
        <p:spPr>
          <a:xfrm>
            <a:off x="188686" y="2341108"/>
            <a:ext cx="9505042" cy="4327980"/>
          </a:xfrm>
        </p:spPr>
        <p:txBody>
          <a:bodyPr>
            <a:normAutofit fontScale="25000" lnSpcReduction="20000"/>
          </a:bodyPr>
          <a:lstStyle/>
          <a:p>
            <a:pPr marL="0" indent="0">
              <a:buNone/>
            </a:pPr>
            <a:r>
              <a:rPr lang="en-US" sz="4000" dirty="0" err="1">
                <a:latin typeface="Arial" panose="020B0604020202020204" pitchFamily="34" charset="0"/>
                <a:cs typeface="Arial" panose="020B0604020202020204" pitchFamily="34" charset="0"/>
              </a:rPr>
              <a:t>Arasaratnam</a:t>
            </a:r>
            <a:r>
              <a:rPr lang="en-US" sz="4000" dirty="0">
                <a:latin typeface="Arial" panose="020B0604020202020204" pitchFamily="34" charset="0"/>
                <a:cs typeface="Arial" panose="020B0604020202020204" pitchFamily="34" charset="0"/>
              </a:rPr>
              <a:t>, L. A. (2009). The Development of a New Instrument of Intercultural Communication Competence. </a:t>
            </a:r>
            <a:r>
              <a:rPr lang="en-US" sz="4000" u="sng" dirty="0">
                <a:latin typeface="Arial" panose="020B0604020202020204" pitchFamily="34" charset="0"/>
                <a:cs typeface="Arial" panose="020B0604020202020204" pitchFamily="34" charset="0"/>
                <a:hlinkClick r:id="rId3"/>
              </a:rPr>
              <a:t>http://www.immi.se/intercultural/nr20/arasaratnam.htm</a:t>
            </a:r>
            <a:endParaRPr lang="en-GB" sz="4000" dirty="0">
              <a:latin typeface="Arial" panose="020B0604020202020204" pitchFamily="34" charset="0"/>
              <a:cs typeface="Arial" panose="020B0604020202020204" pitchFamily="34" charset="0"/>
            </a:endParaRPr>
          </a:p>
          <a:p>
            <a:pPr marL="0" indent="0">
              <a:buNone/>
            </a:pPr>
            <a:endParaRPr lang="en-US"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Chen, G.M. &amp; </a:t>
            </a:r>
            <a:r>
              <a:rPr lang="en-US" sz="4000" dirty="0" err="1">
                <a:latin typeface="Arial" panose="020B0604020202020204" pitchFamily="34" charset="0"/>
                <a:cs typeface="Arial" panose="020B0604020202020204" pitchFamily="34" charset="0"/>
              </a:rPr>
              <a:t>Sarosta</a:t>
            </a:r>
            <a:r>
              <a:rPr lang="en-US" sz="4000" dirty="0">
                <a:latin typeface="Arial" panose="020B0604020202020204" pitchFamily="34" charset="0"/>
                <a:cs typeface="Arial" panose="020B0604020202020204" pitchFamily="34" charset="0"/>
              </a:rPr>
              <a:t>, W. J. (1998). </a:t>
            </a:r>
            <a:r>
              <a:rPr lang="en-US" sz="4000" i="1" dirty="0">
                <a:latin typeface="Arial" panose="020B0604020202020204" pitchFamily="34" charset="0"/>
                <a:cs typeface="Arial" panose="020B0604020202020204" pitchFamily="34" charset="0"/>
              </a:rPr>
              <a:t>Foundations of intercultural communication</a:t>
            </a:r>
            <a:r>
              <a:rPr lang="en-US" sz="4000" dirty="0">
                <a:latin typeface="Arial" panose="020B0604020202020204" pitchFamily="34" charset="0"/>
                <a:cs typeface="Arial" panose="020B0604020202020204" pitchFamily="34" charset="0"/>
              </a:rPr>
              <a:t>. Boston: Allyn &amp; Bacon</a:t>
            </a:r>
          </a:p>
          <a:p>
            <a:pPr marL="0" indent="0">
              <a:buNone/>
            </a:pPr>
            <a:endParaRPr lang="en-US"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Chen, G. and William J. </a:t>
            </a:r>
            <a:r>
              <a:rPr lang="en-US" sz="4000" dirty="0" err="1">
                <a:latin typeface="Arial" panose="020B0604020202020204" pitchFamily="34" charset="0"/>
                <a:cs typeface="Arial" panose="020B0604020202020204" pitchFamily="34" charset="0"/>
              </a:rPr>
              <a:t>Starosta</a:t>
            </a:r>
            <a:r>
              <a:rPr lang="en-US" sz="4000" dirty="0">
                <a:latin typeface="Arial" panose="020B0604020202020204" pitchFamily="34" charset="0"/>
                <a:cs typeface="Arial" panose="020B0604020202020204" pitchFamily="34" charset="0"/>
              </a:rPr>
              <a:t> (2000). The Development and Validation of the Intercultural Sensitivity Scale. The University of Rhode Island Digital Commons. </a:t>
            </a:r>
            <a:r>
              <a:rPr lang="en-US" sz="4000" u="sng" dirty="0">
                <a:latin typeface="Arial" panose="020B0604020202020204" pitchFamily="34" charset="0"/>
                <a:cs typeface="Arial" panose="020B0604020202020204" pitchFamily="34" charset="0"/>
                <a:hlinkClick r:id="rId4"/>
              </a:rPr>
              <a:t>http://digitalcommons.uri.edu/cgi/viewcontent.cgi?article=1035&amp;context=com_facpubs</a:t>
            </a:r>
            <a:endParaRPr lang="en-GB" sz="4000" dirty="0">
              <a:latin typeface="Arial" panose="020B0604020202020204" pitchFamily="34" charset="0"/>
              <a:cs typeface="Arial" panose="020B0604020202020204" pitchFamily="34" charset="0"/>
            </a:endParaRPr>
          </a:p>
          <a:p>
            <a:pPr marL="0" indent="0">
              <a:buNone/>
            </a:pPr>
            <a:endParaRPr lang="en-US"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Deardorff, D. (2006). The identification and assessment of intercultural competence as a student outcome of internationalization. </a:t>
            </a:r>
            <a:r>
              <a:rPr lang="en-US" sz="4000" i="1" dirty="0">
                <a:latin typeface="Arial" panose="020B0604020202020204" pitchFamily="34" charset="0"/>
                <a:cs typeface="Arial" panose="020B0604020202020204" pitchFamily="34" charset="0"/>
              </a:rPr>
              <a:t>Journal of Studies in International Education.</a:t>
            </a:r>
            <a:r>
              <a:rPr lang="en-US" sz="4000" dirty="0">
                <a:latin typeface="Arial" panose="020B0604020202020204" pitchFamily="34" charset="0"/>
                <a:cs typeface="Arial" panose="020B0604020202020204" pitchFamily="34" charset="0"/>
              </a:rPr>
              <a:t>10 (3), 241-266.</a:t>
            </a:r>
            <a:endParaRPr lang="de-DE" sz="4000" dirty="0">
              <a:latin typeface="Arial" panose="020B0604020202020204" pitchFamily="34" charset="0"/>
              <a:cs typeface="Arial" panose="020B0604020202020204" pitchFamily="34" charset="0"/>
            </a:endParaRPr>
          </a:p>
          <a:p>
            <a:pPr marL="0" indent="0">
              <a:buNone/>
            </a:pPr>
            <a:endParaRPr lang="en-US" sz="4000" dirty="0">
              <a:latin typeface="Arial" panose="020B0604020202020204" pitchFamily="34" charset="0"/>
              <a:cs typeface="Arial" panose="020B0604020202020204" pitchFamily="34" charset="0"/>
            </a:endParaRPr>
          </a:p>
          <a:p>
            <a:pPr marL="0" indent="0">
              <a:buNone/>
            </a:pPr>
            <a:r>
              <a:rPr lang="en-US" sz="4000" dirty="0" err="1">
                <a:latin typeface="Arial" panose="020B0604020202020204" pitchFamily="34" charset="0"/>
                <a:cs typeface="Arial" panose="020B0604020202020204" pitchFamily="34" charset="0"/>
              </a:rPr>
              <a:t>Deardoff</a:t>
            </a:r>
            <a:r>
              <a:rPr lang="en-US" sz="4000" dirty="0">
                <a:latin typeface="Arial" panose="020B0604020202020204" pitchFamily="34" charset="0"/>
                <a:cs typeface="Arial" panose="020B0604020202020204" pitchFamily="34" charset="0"/>
              </a:rPr>
              <a:t>, D. (2009) Theory Reflections: Intercultural Competence Framework/Model. </a:t>
            </a:r>
            <a:r>
              <a:rPr lang="de-DE" sz="4000" u="sng" dirty="0">
                <a:latin typeface="Arial" panose="020B0604020202020204" pitchFamily="34" charset="0"/>
                <a:cs typeface="Arial" panose="020B0604020202020204" pitchFamily="34" charset="0"/>
                <a:hlinkClick r:id="rId5"/>
              </a:rPr>
              <a:t>http://www.nafsa.org/_/file/_/theory_connections_intercultural_competence.pdf</a:t>
            </a:r>
            <a:endParaRPr lang="en-GB" sz="4000" dirty="0">
              <a:latin typeface="Arial" panose="020B0604020202020204" pitchFamily="34" charset="0"/>
              <a:cs typeface="Arial" panose="020B0604020202020204" pitchFamily="34" charset="0"/>
            </a:endParaRPr>
          </a:p>
          <a:p>
            <a:pPr marL="0" indent="0">
              <a:buNone/>
            </a:pPr>
            <a:endParaRPr lang="en-US"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Hall, E.T. (1990). </a:t>
            </a:r>
            <a:r>
              <a:rPr lang="en-US" sz="4000" i="1" dirty="0">
                <a:latin typeface="Arial" panose="020B0604020202020204" pitchFamily="34" charset="0"/>
                <a:cs typeface="Arial" panose="020B0604020202020204" pitchFamily="34" charset="0"/>
              </a:rPr>
              <a:t>Understanding Cultural Differences</a:t>
            </a:r>
            <a:r>
              <a:rPr lang="en-US" sz="4000" dirty="0">
                <a:latin typeface="Arial" panose="020B0604020202020204" pitchFamily="34" charset="0"/>
                <a:cs typeface="Arial" panose="020B0604020202020204" pitchFamily="34" charset="0"/>
              </a:rPr>
              <a:t>, Boston: Nicholas Brealey Publishing</a:t>
            </a:r>
            <a:endParaRPr lang="en-GB"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 </a:t>
            </a:r>
            <a:endParaRPr lang="en-GB"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Hofstede, G. (1991). </a:t>
            </a:r>
            <a:r>
              <a:rPr lang="en-US" sz="4000" i="1" dirty="0">
                <a:latin typeface="Arial" panose="020B0604020202020204" pitchFamily="34" charset="0"/>
                <a:cs typeface="Arial" panose="020B0604020202020204" pitchFamily="34" charset="0"/>
              </a:rPr>
              <a:t>Cultures and Organizations: Software of the Mind, Intercultural Cooperation and Its Importance for Survival</a:t>
            </a:r>
            <a:r>
              <a:rPr lang="en-US" sz="4000" dirty="0">
                <a:latin typeface="Arial" panose="020B0604020202020204" pitchFamily="34" charset="0"/>
                <a:cs typeface="Arial" panose="020B0604020202020204" pitchFamily="34" charset="0"/>
              </a:rPr>
              <a:t>, Maidenhead: Mc Graw-Hill</a:t>
            </a:r>
            <a:endParaRPr lang="en-GB"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 </a:t>
            </a:r>
            <a:endParaRPr lang="en-GB"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Lewis, R.D. (2006). </a:t>
            </a:r>
            <a:r>
              <a:rPr lang="en-US" sz="4000" i="1" dirty="0">
                <a:latin typeface="Arial" panose="020B0604020202020204" pitchFamily="34" charset="0"/>
                <a:cs typeface="Arial" panose="020B0604020202020204" pitchFamily="34" charset="0"/>
              </a:rPr>
              <a:t>When Cultures Collide. Leading Across Cultures</a:t>
            </a:r>
            <a:r>
              <a:rPr lang="en-US" sz="4000" dirty="0">
                <a:latin typeface="Arial" panose="020B0604020202020204" pitchFamily="34" charset="0"/>
                <a:cs typeface="Arial" panose="020B0604020202020204" pitchFamily="34" charset="0"/>
              </a:rPr>
              <a:t>, Boston: Nicholas Brealey Publishing</a:t>
            </a:r>
            <a:endParaRPr lang="en-GB" sz="4000" dirty="0">
              <a:latin typeface="Arial" panose="020B0604020202020204" pitchFamily="34" charset="0"/>
              <a:cs typeface="Arial" panose="020B0604020202020204" pitchFamily="34" charset="0"/>
            </a:endParaRPr>
          </a:p>
          <a:p>
            <a:pPr marL="0" indent="0">
              <a:buNone/>
            </a:pPr>
            <a:r>
              <a:rPr lang="en-US" sz="4000" dirty="0">
                <a:latin typeface="Arial" panose="020B0604020202020204" pitchFamily="34" charset="0"/>
                <a:cs typeface="Arial" panose="020B0604020202020204" pitchFamily="34" charset="0"/>
              </a:rPr>
              <a:t> </a:t>
            </a:r>
            <a:endParaRPr lang="en-GB" sz="4000" dirty="0">
              <a:latin typeface="Arial" panose="020B0604020202020204" pitchFamily="34" charset="0"/>
              <a:cs typeface="Arial" panose="020B0604020202020204" pitchFamily="34" charset="0"/>
            </a:endParaRPr>
          </a:p>
          <a:p>
            <a:pPr marL="0" indent="0">
              <a:buNone/>
            </a:pPr>
            <a:r>
              <a:rPr lang="en-US" sz="4000" dirty="0" err="1">
                <a:latin typeface="Arial" panose="020B0604020202020204" pitchFamily="34" charset="0"/>
                <a:cs typeface="Arial" panose="020B0604020202020204" pitchFamily="34" charset="0"/>
              </a:rPr>
              <a:t>Mehrabian</a:t>
            </a:r>
            <a:r>
              <a:rPr lang="en-US" sz="4000" dirty="0">
                <a:latin typeface="Arial" panose="020B0604020202020204" pitchFamily="34" charset="0"/>
                <a:cs typeface="Arial" panose="020B0604020202020204" pitchFamily="34" charset="0"/>
              </a:rPr>
              <a:t>, A. (1972). </a:t>
            </a:r>
            <a:r>
              <a:rPr lang="en-US" sz="4000" i="1" dirty="0">
                <a:latin typeface="Arial" panose="020B0604020202020204" pitchFamily="34" charset="0"/>
                <a:cs typeface="Arial" panose="020B0604020202020204" pitchFamily="34" charset="0"/>
              </a:rPr>
              <a:t>Nonverbal Communication</a:t>
            </a:r>
            <a:r>
              <a:rPr lang="en-US" sz="4000" dirty="0">
                <a:latin typeface="Arial" panose="020B0604020202020204" pitchFamily="34" charset="0"/>
                <a:cs typeface="Arial" panose="020B0604020202020204" pitchFamily="34" charset="0"/>
              </a:rPr>
              <a:t>. </a:t>
            </a:r>
            <a:r>
              <a:rPr lang="en-US" sz="4000" u="sng" dirty="0">
                <a:latin typeface="Arial" panose="020B0604020202020204" pitchFamily="34" charset="0"/>
                <a:cs typeface="Arial" panose="020B0604020202020204" pitchFamily="34" charset="0"/>
                <a:hlinkClick r:id="rId6" tooltip="Chicago, IL"/>
              </a:rPr>
              <a:t>Chicago, IL</a:t>
            </a:r>
            <a:r>
              <a:rPr lang="en-US" sz="4000" dirty="0">
                <a:latin typeface="Arial" panose="020B0604020202020204" pitchFamily="34" charset="0"/>
                <a:cs typeface="Arial" panose="020B0604020202020204" pitchFamily="34" charset="0"/>
              </a:rPr>
              <a:t>: Aldine-Atherton</a:t>
            </a:r>
            <a:endParaRPr lang="en-GB" sz="4000" dirty="0">
              <a:latin typeface="Arial" panose="020B0604020202020204" pitchFamily="34" charset="0"/>
              <a:cs typeface="Arial" panose="020B0604020202020204" pitchFamily="34" charset="0"/>
            </a:endParaRPr>
          </a:p>
          <a:p>
            <a:pPr marL="0" indent="0">
              <a:buNone/>
            </a:pPr>
            <a:endParaRPr lang="en-US" sz="4000" dirty="0">
              <a:latin typeface="Arial" panose="020B0604020202020204" pitchFamily="34" charset="0"/>
              <a:cs typeface="Arial" panose="020B0604020202020204" pitchFamily="34" charset="0"/>
            </a:endParaRPr>
          </a:p>
          <a:p>
            <a:pPr marL="0" indent="0">
              <a:buNone/>
            </a:pPr>
            <a:r>
              <a:rPr lang="en-US" sz="4000" dirty="0" err="1">
                <a:latin typeface="Arial" panose="020B0604020202020204" pitchFamily="34" charset="0"/>
                <a:cs typeface="Arial" panose="020B0604020202020204" pitchFamily="34" charset="0"/>
              </a:rPr>
              <a:t>Meisek</a:t>
            </a:r>
            <a:r>
              <a:rPr lang="en-US" sz="4000" dirty="0">
                <a:latin typeface="Arial" panose="020B0604020202020204" pitchFamily="34" charset="0"/>
                <a:cs typeface="Arial" panose="020B0604020202020204" pitchFamily="34" charset="0"/>
              </a:rPr>
              <a:t> and </a:t>
            </a:r>
            <a:r>
              <a:rPr lang="en-US" sz="4000" dirty="0" err="1">
                <a:latin typeface="Arial" panose="020B0604020202020204" pitchFamily="34" charset="0"/>
                <a:cs typeface="Arial" panose="020B0604020202020204" pitchFamily="34" charset="0"/>
              </a:rPr>
              <a:t>Haefliger</a:t>
            </a:r>
            <a:r>
              <a:rPr lang="en-US" sz="4000" dirty="0">
                <a:latin typeface="Arial" panose="020B0604020202020204" pitchFamily="34" charset="0"/>
                <a:cs typeface="Arial" panose="020B0604020202020204" pitchFamily="34" charset="0"/>
              </a:rPr>
              <a:t> (2011) cited in </a:t>
            </a:r>
            <a:r>
              <a:rPr lang="en-GB" sz="4000" dirty="0">
                <a:latin typeface="Arial" panose="020B0604020202020204" pitchFamily="34" charset="0"/>
                <a:cs typeface="Arial" panose="020B0604020202020204" pitchFamily="34" charset="0"/>
              </a:rPr>
              <a:t>Essig, L., (2013). Frameworks for educating the artist of the future: teaching habits of mind for arts entrepreneurship. </a:t>
            </a:r>
            <a:r>
              <a:rPr lang="en-GB" sz="4000" i="1" dirty="0" err="1">
                <a:latin typeface="Arial" panose="020B0604020202020204" pitchFamily="34" charset="0"/>
                <a:cs typeface="Arial" panose="020B0604020202020204" pitchFamily="34" charset="0"/>
              </a:rPr>
              <a:t>Artivate</a:t>
            </a:r>
            <a:r>
              <a:rPr lang="en-GB" sz="4000" i="1" dirty="0">
                <a:latin typeface="Arial" panose="020B0604020202020204" pitchFamily="34" charset="0"/>
                <a:cs typeface="Arial" panose="020B0604020202020204" pitchFamily="34" charset="0"/>
              </a:rPr>
              <a:t>: A Journal of Entrepreneurship in the Arts, </a:t>
            </a:r>
            <a:r>
              <a:rPr lang="en-GB" sz="4000" dirty="0">
                <a:latin typeface="Arial" panose="020B0604020202020204" pitchFamily="34" charset="0"/>
                <a:cs typeface="Arial" panose="020B0604020202020204" pitchFamily="34" charset="0"/>
              </a:rPr>
              <a:t>1 (2), pp65-77.</a:t>
            </a:r>
          </a:p>
          <a:p>
            <a:pPr marL="0" indent="0">
              <a:buNone/>
            </a:pPr>
            <a:endParaRPr lang="en-GB" sz="1788" dirty="0"/>
          </a:p>
          <a:p>
            <a:pPr marL="0" indent="0">
              <a:buNone/>
            </a:pPr>
            <a:br>
              <a:rPr lang="en-US" dirty="0"/>
            </a:br>
            <a:r>
              <a:rPr lang="en-US" dirty="0"/>
              <a:t> </a:t>
            </a:r>
            <a:endParaRPr lang="en-GB" dirty="0"/>
          </a:p>
          <a:p>
            <a:endParaRPr lang="en-GB" dirty="0"/>
          </a:p>
        </p:txBody>
      </p:sp>
    </p:spTree>
    <p:extLst>
      <p:ext uri="{BB962C8B-B14F-4D97-AF65-F5344CB8AC3E}">
        <p14:creationId xmlns:p14="http://schemas.microsoft.com/office/powerpoint/2010/main" val="399736646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16043" y="370141"/>
            <a:ext cx="3010524" cy="623062"/>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6168985"/>
            <a:ext cx="9906000" cy="689015"/>
          </a:xfrm>
          <a:prstGeom prst="rect">
            <a:avLst/>
          </a:prstGeom>
        </p:spPr>
      </p:pic>
      <p:sp>
        <p:nvSpPr>
          <p:cNvPr id="7" name="TextBox 6"/>
          <p:cNvSpPr txBox="1"/>
          <p:nvPr/>
        </p:nvSpPr>
        <p:spPr>
          <a:xfrm>
            <a:off x="1227221" y="1395663"/>
            <a:ext cx="7132269" cy="369332"/>
          </a:xfrm>
          <a:prstGeom prst="rect">
            <a:avLst/>
          </a:prstGeom>
          <a:noFill/>
        </p:spPr>
        <p:txBody>
          <a:bodyPr wrap="square" rtlCol="0">
            <a:spAutoFit/>
          </a:bodyPr>
          <a:lstStyle/>
          <a:p>
            <a:endParaRPr lang="en-GB" dirty="0"/>
          </a:p>
        </p:txBody>
      </p:sp>
      <p:sp>
        <p:nvSpPr>
          <p:cNvPr id="11" name="Title 10"/>
          <p:cNvSpPr>
            <a:spLocks noGrp="1"/>
          </p:cNvSpPr>
          <p:nvPr>
            <p:ph type="title"/>
          </p:nvPr>
        </p:nvSpPr>
        <p:spPr>
          <a:xfrm>
            <a:off x="681038" y="1053833"/>
            <a:ext cx="8543925" cy="636856"/>
          </a:xfrm>
        </p:spPr>
        <p:txBody>
          <a:bodyPr>
            <a:normAutofit fontScale="90000"/>
          </a:bodyPr>
          <a:lstStyle/>
          <a:p>
            <a:br>
              <a:rPr lang="en-GB" dirty="0"/>
            </a:br>
            <a:br>
              <a:rPr lang="en-GB" dirty="0"/>
            </a:br>
            <a:endParaRPr lang="en-GB" dirty="0"/>
          </a:p>
        </p:txBody>
      </p:sp>
      <p:sp>
        <p:nvSpPr>
          <p:cNvPr id="12" name="Content Placeholder 11"/>
          <p:cNvSpPr>
            <a:spLocks noGrp="1"/>
          </p:cNvSpPr>
          <p:nvPr>
            <p:ph idx="1"/>
          </p:nvPr>
        </p:nvSpPr>
        <p:spPr>
          <a:xfrm>
            <a:off x="681038" y="1395663"/>
            <a:ext cx="8543925" cy="4554033"/>
          </a:xfrm>
        </p:spPr>
        <p:txBody>
          <a:bodyPr/>
          <a:lstStyle/>
          <a:p>
            <a:pPr marL="0" indent="0">
              <a:buNone/>
            </a:pPr>
            <a:endParaRPr lang="en-GB" dirty="0"/>
          </a:p>
          <a:p>
            <a:pPr marL="0" indent="0" algn="ctr">
              <a:buNone/>
            </a:pPr>
            <a:r>
              <a:rPr lang="en-GB" sz="7200" dirty="0">
                <a:solidFill>
                  <a:srgbClr val="7030A0"/>
                </a:solidFill>
              </a:rPr>
              <a:t>Thank You</a:t>
            </a:r>
          </a:p>
          <a:p>
            <a:pPr marL="0" indent="0" algn="ctr">
              <a:buNone/>
            </a:pPr>
            <a:r>
              <a:rPr lang="en-GB" sz="9600" dirty="0"/>
              <a:t>Questions</a:t>
            </a:r>
          </a:p>
        </p:txBody>
      </p:sp>
    </p:spTree>
    <p:custDataLst>
      <p:tags r:id="rId1"/>
    </p:custDataLst>
    <p:extLst>
      <p:ext uri="{BB962C8B-B14F-4D97-AF65-F5344CB8AC3E}">
        <p14:creationId xmlns:p14="http://schemas.microsoft.com/office/powerpoint/2010/main" val="43169268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1950" dirty="0"/>
              <a:t>Stephanie Swartz, </a:t>
            </a:r>
            <a:r>
              <a:rPr lang="en-GB" sz="1950" i="1" dirty="0"/>
              <a:t>Professor of English and US-American Culture at Mainz University of Applied Sciences in Mainz, Germany</a:t>
            </a:r>
            <a:endParaRPr lang="en-GB" sz="1950" dirty="0"/>
          </a:p>
        </p:txBody>
      </p:sp>
      <p:pic>
        <p:nvPicPr>
          <p:cNvPr id="4" name="Stephanie Video">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5"/>
          <a:stretch>
            <a:fillRect/>
          </a:stretch>
        </p:blipFill>
        <p:spPr>
          <a:xfrm>
            <a:off x="2279155" y="2185591"/>
            <a:ext cx="5258693" cy="3944342"/>
          </a:xfrm>
        </p:spPr>
      </p:pic>
    </p:spTree>
    <p:extLst>
      <p:ext uri="{BB962C8B-B14F-4D97-AF65-F5344CB8AC3E}">
        <p14:creationId xmlns:p14="http://schemas.microsoft.com/office/powerpoint/2010/main" val="238841504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2275" dirty="0">
                <a:solidFill>
                  <a:schemeClr val="tx1"/>
                </a:solidFill>
              </a:rPr>
              <a:t>Susan Luck, Professor of Business in the Graduate School at Pfeiffer University in North Carolina</a:t>
            </a:r>
            <a:endParaRPr lang="en-GB" sz="2275" dirty="0"/>
          </a:p>
        </p:txBody>
      </p:sp>
      <p:pic>
        <p:nvPicPr>
          <p:cNvPr id="4" name="Susan L video - 5-1-2018_9-55-19">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5"/>
          <a:stretch>
            <a:fillRect/>
          </a:stretch>
        </p:blipFill>
        <p:spPr>
          <a:xfrm>
            <a:off x="2326878" y="2448719"/>
            <a:ext cx="5252244" cy="2955032"/>
          </a:xfrm>
        </p:spPr>
      </p:pic>
    </p:spTree>
    <p:extLst>
      <p:ext uri="{BB962C8B-B14F-4D97-AF65-F5344CB8AC3E}">
        <p14:creationId xmlns:p14="http://schemas.microsoft.com/office/powerpoint/2010/main" val="133977486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tags/tag1.xml><?xml version="1.0" encoding="utf-8"?>
<p:tagLst xmlns:a="http://schemas.openxmlformats.org/drawingml/2006/main" xmlns:r="http://schemas.openxmlformats.org/officeDocument/2006/relationships" xmlns:p="http://schemas.openxmlformats.org/presentationml/2006/main">
  <p:tag name="ARTICULATE_SLIDE_COUNT" val="19"/>
  <p:tag name="ARTICULATE_PROJECT_OPEN" val="0"/>
</p:tagLst>
</file>

<file path=ppt/tags/tag2.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3.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4.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5.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6.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7.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8.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9.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0.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1.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heme/_rels/theme2.xml.rels><?xml version="1.0" encoding="UTF-8" standalone="yes"?>
<Relationships xmlns="http://schemas.openxmlformats.org/package/2006/relationships"><Relationship Id="rId1" Type="http://schemas.openxmlformats.org/officeDocument/2006/relationships/image" Target="../media/image3.jpeg"/></Relationships>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Quotable">
  <a:themeElements>
    <a:clrScheme name="Quotable">
      <a:dk1>
        <a:sysClr val="windowText" lastClr="000000"/>
      </a:dk1>
      <a:lt1>
        <a:sysClr val="window" lastClr="FFFFFF"/>
      </a:lt1>
      <a:dk2>
        <a:srgbClr val="212121"/>
      </a:dk2>
      <a:lt2>
        <a:srgbClr val="636363"/>
      </a:lt2>
      <a:accent1>
        <a:srgbClr val="8664B0"/>
      </a:accent1>
      <a:accent2>
        <a:srgbClr val="D75BCD"/>
      </a:accent2>
      <a:accent3>
        <a:srgbClr val="E54D86"/>
      </a:accent3>
      <a:accent4>
        <a:srgbClr val="DE4547"/>
      </a:accent4>
      <a:accent5>
        <a:srgbClr val="F16E40"/>
      </a:accent5>
      <a:accent6>
        <a:srgbClr val="EB9C5A"/>
      </a:accent6>
      <a:hlink>
        <a:srgbClr val="8F8F8F"/>
      </a:hlink>
      <a:folHlink>
        <a:srgbClr val="A5A5A5"/>
      </a:folHlink>
    </a:clrScheme>
    <a:fontScheme name="Quotable">
      <a:maj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Quotable">
      <a:fillStyleLst>
        <a:solidFill>
          <a:schemeClr val="phClr"/>
        </a:solidFill>
        <a:gradFill rotWithShape="1">
          <a:gsLst>
            <a:gs pos="0">
              <a:schemeClr val="phClr">
                <a:tint val="80000"/>
                <a:lumMod val="105000"/>
              </a:schemeClr>
            </a:gs>
            <a:gs pos="100000">
              <a:schemeClr val="phClr">
                <a:tint val="90000"/>
              </a:schemeClr>
            </a:gs>
          </a:gsLst>
          <a:lin ang="5400000" scaled="0"/>
        </a:gradFill>
        <a:blipFill rotWithShape="1">
          <a:blip xmlns:r="http://schemas.openxmlformats.org/officeDocument/2006/relationships" r:embed="rId1">
            <a:duotone>
              <a:schemeClr val="phClr">
                <a:tint val="98000"/>
                <a:lumMod val="102000"/>
              </a:schemeClr>
              <a:schemeClr val="phClr">
                <a:shade val="98000"/>
                <a:lumMod val="98000"/>
              </a:schemeClr>
            </a:duotone>
          </a:blip>
          <a:tile tx="0" ty="0" sx="100000" sy="100000" flip="none" algn="tl"/>
        </a:blipFill>
      </a:fillStyleLst>
      <a:lnStyleLst>
        <a:ln w="9525" cap="rnd" cmpd="sng" algn="ctr">
          <a:solidFill>
            <a:schemeClr val="phClr"/>
          </a:solidFill>
          <a:prstDash val="solid"/>
        </a:ln>
        <a:ln w="15875" cap="rnd" cmpd="sng" algn="ctr">
          <a:solidFill>
            <a:schemeClr val="phClr"/>
          </a:solidFill>
          <a:prstDash val="solid"/>
        </a:ln>
        <a:ln w="25400" cap="rnd" cmpd="sng" algn="ctr">
          <a:solidFill>
            <a:schemeClr val="phClr"/>
          </a:solidFill>
          <a:prstDash val="solid"/>
        </a:ln>
      </a:lnStyleLst>
      <a:effectStyleLst>
        <a:effectStyle>
          <a:effectLst/>
        </a:effectStyle>
        <a:effectStyle>
          <a:effectLst/>
        </a:effectStyle>
        <a:effectStyle>
          <a:effectLst>
            <a:innerShdw blurRad="63500" dist="25400" dir="13500000">
              <a:srgbClr val="000000">
                <a:alpha val="75000"/>
              </a:srgbClr>
            </a:innerShdw>
          </a:effectLst>
        </a:effectStyle>
      </a:effectStyleLst>
      <a:bgFillStyleLst>
        <a:solidFill>
          <a:schemeClr val="phClr"/>
        </a:solidFill>
        <a:gradFill rotWithShape="1">
          <a:gsLst>
            <a:gs pos="0">
              <a:schemeClr val="phClr">
                <a:tint val="100000"/>
              </a:schemeClr>
            </a:gs>
            <a:gs pos="100000">
              <a:schemeClr val="phClr">
                <a:tint val="84000"/>
                <a:shade val="84000"/>
                <a:lumMod val="90000"/>
              </a:schemeClr>
            </a:gs>
          </a:gsLst>
          <a:lin ang="5400000" scaled="0"/>
        </a:gradFill>
        <a:gradFill rotWithShape="1">
          <a:gsLst>
            <a:gs pos="0">
              <a:schemeClr val="phClr">
                <a:tint val="84000"/>
                <a:shade val="90000"/>
                <a:satMod val="120000"/>
                <a:lumMod val="90000"/>
              </a:schemeClr>
            </a:gs>
            <a:gs pos="100000">
              <a:schemeClr val="phClr"/>
            </a:gs>
          </a:gsLst>
          <a:lin ang="5400000" scaled="0"/>
        </a:gradFill>
      </a:bgFillStyleLst>
    </a:fmtScheme>
  </a:themeElements>
  <a:objectDefaults/>
  <a:extraClrSchemeLst/>
  <a:extLst>
    <a:ext uri="{05A4C25C-085E-4340-85A3-A5531E510DB2}">
      <thm15:themeFamily xmlns:thm15="http://schemas.microsoft.com/office/thememl/2012/main" name="Quotable" id="{39EC5628-30ED-4578-ACD8-9820EDB8E15A}" vid="{7AF46513-5B0D-4B03-9323-32F3F0BFC9D6}"/>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1439</TotalTime>
  <Words>4907</Words>
  <Application>Microsoft Office PowerPoint</Application>
  <PresentationFormat>A4 Paper (210x297 mm)</PresentationFormat>
  <Paragraphs>465</Paragraphs>
  <Slides>31</Slides>
  <Notes>31</Notes>
  <HiddenSlides>0</HiddenSlides>
  <MMClips>3</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31</vt:i4>
      </vt:variant>
    </vt:vector>
  </HeadingPairs>
  <TitlesOfParts>
    <vt:vector size="39" baseType="lpstr">
      <vt:lpstr>Arial</vt:lpstr>
      <vt:lpstr>Calibri</vt:lpstr>
      <vt:lpstr>Calibri Light</vt:lpstr>
      <vt:lpstr>Century Gothic</vt:lpstr>
      <vt:lpstr>Trebuchet MS</vt:lpstr>
      <vt:lpstr>Wingdings 2</vt:lpstr>
      <vt:lpstr>Office Theme</vt:lpstr>
      <vt:lpstr>Quotable</vt:lpstr>
      <vt:lpstr>#LTC19RGU Learning Without Borders</vt:lpstr>
      <vt:lpstr>Workshop Overview</vt:lpstr>
      <vt:lpstr>Intercultural competency shortfall?</vt:lpstr>
      <vt:lpstr>Activity 1: Identifying Intercultural Challenges </vt:lpstr>
      <vt:lpstr>Collaborative Online International Learning (COIL)</vt:lpstr>
      <vt:lpstr>COIL Project Learning Outcome</vt:lpstr>
      <vt:lpstr>Project Aims</vt:lpstr>
      <vt:lpstr>Activity 2: Developing Learning Outcomes</vt:lpstr>
      <vt:lpstr>International, virtual collaboration</vt:lpstr>
      <vt:lpstr>COIL Collaborators</vt:lpstr>
      <vt:lpstr>Activity 3: Creating a Collaborative Team</vt:lpstr>
      <vt:lpstr>The Student Brief:</vt:lpstr>
      <vt:lpstr>The Process</vt:lpstr>
      <vt:lpstr>Activity 4: Building a Student Brief</vt:lpstr>
      <vt:lpstr>       Project Challenges </vt:lpstr>
      <vt:lpstr>Activity 5: Project Challenges</vt:lpstr>
      <vt:lpstr>COIL Project Evaluation and Research</vt:lpstr>
      <vt:lpstr>Literature Review</vt:lpstr>
      <vt:lpstr>Mixed Methods Approach</vt:lpstr>
      <vt:lpstr>Measurement Criteria</vt:lpstr>
      <vt:lpstr>Activity 6: Measuring Success</vt:lpstr>
      <vt:lpstr>Survey Results</vt:lpstr>
      <vt:lpstr>Qualitative Responses - Positives</vt:lpstr>
      <vt:lpstr>             Qualitative Responses - Negatives</vt:lpstr>
      <vt:lpstr>Qualitative Responses – Future Learning</vt:lpstr>
      <vt:lpstr>Conclusion</vt:lpstr>
      <vt:lpstr>Future Projects and Research </vt:lpstr>
      <vt:lpstr>Relevant Literature</vt:lpstr>
      <vt:lpstr>  </vt:lpstr>
      <vt:lpstr>Stephanie Swartz, Professor of English and US-American Culture at Mainz University of Applied Sciences in Mainz, Germany</vt:lpstr>
      <vt:lpstr>Susan Luck, Professor of Business in the Graduate School at Pfeiffer University in North Carolina</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Microsoft Office User</dc:creator>
  <cp:lastModifiedBy>izzy</cp:lastModifiedBy>
  <cp:revision>178</cp:revision>
  <cp:lastPrinted>2019-04-30T15:11:22Z</cp:lastPrinted>
  <dcterms:created xsi:type="dcterms:W3CDTF">2017-08-10T07:11:10Z</dcterms:created>
  <dcterms:modified xsi:type="dcterms:W3CDTF">2019-04-30T15:27:31Z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ArticulateGUID">
    <vt:lpwstr>23D8E32B-D1E9-45EC-9198-26080B153D3D</vt:lpwstr>
  </property>
  <property fmtid="{D5CDD505-2E9C-101B-9397-08002B2CF9AE}" pid="3" name="ArticulatePath">
    <vt:lpwstr>Delta 1 PB</vt:lpwstr>
  </property>
</Properties>
</file>