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7" r:id="rId1"/>
  </p:sldMasterIdLst>
  <p:notesMasterIdLst>
    <p:notesMasterId r:id="rId26"/>
  </p:notesMasterIdLst>
  <p:sldIdLst>
    <p:sldId id="256" r:id="rId2"/>
    <p:sldId id="257" r:id="rId3"/>
    <p:sldId id="260" r:id="rId4"/>
    <p:sldId id="299" r:id="rId5"/>
    <p:sldId id="263" r:id="rId6"/>
    <p:sldId id="258" r:id="rId7"/>
    <p:sldId id="269" r:id="rId8"/>
    <p:sldId id="273" r:id="rId9"/>
    <p:sldId id="262" r:id="rId10"/>
    <p:sldId id="264" r:id="rId11"/>
    <p:sldId id="261" r:id="rId12"/>
    <p:sldId id="274" r:id="rId13"/>
    <p:sldId id="275" r:id="rId14"/>
    <p:sldId id="276" r:id="rId15"/>
    <p:sldId id="277" r:id="rId16"/>
    <p:sldId id="285" r:id="rId17"/>
    <p:sldId id="292" r:id="rId18"/>
    <p:sldId id="290" r:id="rId19"/>
    <p:sldId id="291" r:id="rId20"/>
    <p:sldId id="296" r:id="rId21"/>
    <p:sldId id="297" r:id="rId22"/>
    <p:sldId id="271" r:id="rId23"/>
    <p:sldId id="270" r:id="rId24"/>
    <p:sldId id="272" r:id="rId25"/>
  </p:sldIdLst>
  <p:sldSz cx="12192000" cy="6858000"/>
  <p:notesSz cx="6858000" cy="9947275"/>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5257" autoAdjust="0"/>
  </p:normalViewPr>
  <p:slideViewPr>
    <p:cSldViewPr snapToGrid="0">
      <p:cViewPr varScale="1">
        <p:scale>
          <a:sx n="66" d="100"/>
          <a:sy n="66" d="100"/>
        </p:scale>
        <p:origin x="2310" y="7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91" d="100"/>
          <a:sy n="91" d="100"/>
        </p:scale>
        <p:origin x="375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58D61043-6536-4228-8F44-C98D77582719}" type="datetimeFigureOut">
              <a:rPr lang="en-GB" smtClean="0"/>
              <a:t>29/04/2019</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EB6F544D-8D16-4751-BAB8-B7FE1E78B759}" type="slidenum">
              <a:rPr lang="en-GB" smtClean="0"/>
              <a:t>‹#›</a:t>
            </a:fld>
            <a:endParaRPr lang="en-GB"/>
          </a:p>
        </p:txBody>
      </p:sp>
    </p:spTree>
    <p:extLst>
      <p:ext uri="{BB962C8B-B14F-4D97-AF65-F5344CB8AC3E}">
        <p14:creationId xmlns:p14="http://schemas.microsoft.com/office/powerpoint/2010/main" val="3228091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immi.se/intercultural/nr20/arasaratnam.htm"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en.wikipedia.org/wiki/Chicago,_IL" TargetMode="External"/><Relationship Id="rId5" Type="http://schemas.openxmlformats.org/officeDocument/2006/relationships/hyperlink" Target="http://www.nafsa.org/_/file/_/theory_connections_intercultural_competence.pdf" TargetMode="External"/><Relationship Id="rId4" Type="http://schemas.openxmlformats.org/officeDocument/2006/relationships/hyperlink" Target="http://digitalcommons.uri.edu/cgi/viewcontent.cgi?article=1035&amp;context=com_facpubs"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Izzy Crawford </a:t>
            </a:r>
            <a:r>
              <a:rPr kumimoji="0" lang="en-GB" sz="1200" b="0" i="0" u="none" strike="noStrike" kern="1200" cap="none" spc="0" normalizeH="0" baseline="0" noProof="0" dirty="0">
                <a:ln>
                  <a:noFill/>
                </a:ln>
                <a:solidFill>
                  <a:prstClr val="black"/>
                </a:solidFill>
                <a:effectLst/>
                <a:uLnTx/>
                <a:uFillTx/>
                <a:latin typeface="+mn-lt"/>
                <a:ea typeface="+mn-ea"/>
                <a:cs typeface="+mn-cs"/>
              </a:rPr>
              <a:t>is a Senior Lecturer and Academic Strategic Lead within the School of Creative and Cultural Business at Robert Gordon University, Aberdeen, Scotland.  She holds postgraduate level qualifications in public relations, higher education learning and teaching, and research methods, and is currently studying for a PhD in the field of Collaborative Online International Learning (COIL).  Izzy is an accredited member of the Chartered Institute of Public Relations and a Fellow of the Higher Education Academy in the UK.</a:t>
            </a:r>
          </a:p>
          <a:p>
            <a:endParaRPr lang="en-GB" dirty="0"/>
          </a:p>
        </p:txBody>
      </p:sp>
      <p:sp>
        <p:nvSpPr>
          <p:cNvPr id="4" name="Slide Number Placeholder 3"/>
          <p:cNvSpPr>
            <a:spLocks noGrp="1"/>
          </p:cNvSpPr>
          <p:nvPr>
            <p:ph type="sldNum" sz="quarter" idx="10"/>
          </p:nvPr>
        </p:nvSpPr>
        <p:spPr/>
        <p:txBody>
          <a:bodyPr/>
          <a:lstStyle/>
          <a:p>
            <a:fld id="{EB6F544D-8D16-4751-BAB8-B7FE1E78B759}" type="slidenum">
              <a:rPr lang="en-GB" smtClean="0"/>
              <a:t>1</a:t>
            </a:fld>
            <a:endParaRPr lang="en-GB"/>
          </a:p>
        </p:txBody>
      </p:sp>
    </p:spTree>
    <p:extLst>
      <p:ext uri="{BB962C8B-B14F-4D97-AF65-F5344CB8AC3E}">
        <p14:creationId xmlns:p14="http://schemas.microsoft.com/office/powerpoint/2010/main" val="3273195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formed local teams of approximately 2-3 members and created a team identity with logo, slogan as well as a short video clip introducing themselves. </a:t>
            </a:r>
          </a:p>
          <a:p>
            <a:endParaRPr lang="en-US" dirty="0"/>
          </a:p>
          <a:p>
            <a:r>
              <a:rPr lang="en-US" dirty="0"/>
              <a:t>Instructors randomly assigned their local teams to those of their international partners (two nationalities per team). </a:t>
            </a:r>
          </a:p>
          <a:p>
            <a:endParaRPr lang="en-US" dirty="0"/>
          </a:p>
          <a:p>
            <a:r>
              <a:rPr lang="en-US" dirty="0"/>
              <a:t>Teams exchanged information about themselves and held their first icebreaking skype meeting with their counterparts in other countries. </a:t>
            </a:r>
          </a:p>
          <a:p>
            <a:endParaRPr lang="en-US" dirty="0"/>
          </a:p>
          <a:p>
            <a:r>
              <a:rPr lang="en-US" dirty="0"/>
              <a:t>They agreed to a collaborative platform such as Google Drive, SLACK, Facebook group etc. where they uploaded their information and shared files, divided up tasks amongst themselves and agreed to benchmarks along the project timeline. </a:t>
            </a:r>
          </a:p>
          <a:p>
            <a:endParaRPr lang="en-US" dirty="0"/>
          </a:p>
          <a:p>
            <a:r>
              <a:rPr lang="en-US" dirty="0"/>
              <a:t>The teams focused on the assignment, exchanged information and created presentations as well as wrote debriefings on the results.</a:t>
            </a:r>
          </a:p>
          <a:p>
            <a:endParaRPr lang="en-US" dirty="0"/>
          </a:p>
          <a:p>
            <a:r>
              <a:rPr lang="en-US" dirty="0"/>
              <a:t>Students presented the results and gave feedback on the collaboration.</a:t>
            </a:r>
            <a:endParaRPr lang="de-DE" dirty="0"/>
          </a:p>
          <a:p>
            <a:endParaRPr lang="en-GB" dirty="0"/>
          </a:p>
        </p:txBody>
      </p:sp>
      <p:sp>
        <p:nvSpPr>
          <p:cNvPr id="4" name="Slide Number Placeholder 3"/>
          <p:cNvSpPr>
            <a:spLocks noGrp="1"/>
          </p:cNvSpPr>
          <p:nvPr>
            <p:ph type="sldNum" sz="quarter" idx="5"/>
          </p:nvPr>
        </p:nvSpPr>
        <p:spPr/>
        <p:txBody>
          <a:bodyPr/>
          <a:lstStyle/>
          <a:p>
            <a:fld id="{EB6F544D-8D16-4751-BAB8-B7FE1E78B759}" type="slidenum">
              <a:rPr lang="en-GB" smtClean="0"/>
              <a:t>10</a:t>
            </a:fld>
            <a:endParaRPr lang="en-GB"/>
          </a:p>
        </p:txBody>
      </p:sp>
    </p:spTree>
    <p:extLst>
      <p:ext uri="{BB962C8B-B14F-4D97-AF65-F5344CB8AC3E}">
        <p14:creationId xmlns:p14="http://schemas.microsoft.com/office/powerpoint/2010/main" val="1091877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dirty="0"/>
              <a:t>each university had different semester schedules and varying requirements for each course</a:t>
            </a:r>
          </a:p>
          <a:p>
            <a:pPr marL="171450" indent="-171450">
              <a:buFont typeface="Arial" panose="020B0604020202020204" pitchFamily="34" charset="0"/>
              <a:buChar char="•"/>
            </a:pPr>
            <a:endParaRPr lang="en-US" sz="1200" b="0" dirty="0"/>
          </a:p>
          <a:p>
            <a:pPr marL="171450" indent="-171450">
              <a:buFont typeface="Arial" panose="020B0604020202020204" pitchFamily="34" charset="0"/>
              <a:buChar char="•"/>
            </a:pPr>
            <a:r>
              <a:rPr lang="en-US" sz="1200" b="0" dirty="0"/>
              <a:t>built-in project vs. add-on</a:t>
            </a:r>
          </a:p>
          <a:p>
            <a:pPr marL="0" indent="0">
              <a:buFont typeface="Arial" panose="020B0604020202020204" pitchFamily="34" charset="0"/>
              <a:buNone/>
            </a:pPr>
            <a:endParaRPr lang="en-US" sz="1200" b="0" dirty="0"/>
          </a:p>
          <a:p>
            <a:pPr marL="171450" indent="-171450">
              <a:buFont typeface="Arial" panose="020B0604020202020204" pitchFamily="34" charset="0"/>
              <a:buChar char="•"/>
            </a:pPr>
            <a:r>
              <a:rPr lang="en-US" sz="1200" b="0" dirty="0"/>
              <a:t>students differed in age, family status, professional careers, ethnic backgrounds as well as English language abilities </a:t>
            </a:r>
          </a:p>
          <a:p>
            <a:pPr marL="171450" indent="-171450">
              <a:buFont typeface="Arial" panose="020B0604020202020204" pitchFamily="34" charset="0"/>
              <a:buChar char="•"/>
            </a:pPr>
            <a:endParaRPr lang="en-US" sz="1200" b="0" dirty="0"/>
          </a:p>
          <a:p>
            <a:pPr marL="171450" indent="-171450">
              <a:buFont typeface="Arial" panose="020B0604020202020204" pitchFamily="34" charset="0"/>
              <a:buChar char="•"/>
            </a:pPr>
            <a:r>
              <a:rPr lang="en-US" sz="1200" b="0" dirty="0"/>
              <a:t>courses involved various disciplines within undergraduate and graduate business programs and were taught either online or seated</a:t>
            </a:r>
          </a:p>
          <a:p>
            <a:pPr marL="171450" indent="-171450">
              <a:buFont typeface="Arial" panose="020B0604020202020204" pitchFamily="34" charset="0"/>
              <a:buChar char="•"/>
            </a:pPr>
            <a:endParaRPr lang="en-US"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evaluation of students </a:t>
            </a:r>
          </a:p>
          <a:p>
            <a:pPr marL="0" indent="0">
              <a:buFont typeface="Arial" panose="020B0604020202020204" pitchFamily="34" charset="0"/>
              <a:buNone/>
            </a:pPr>
            <a:endParaRPr lang="de-DE" sz="1200" b="0" dirty="0"/>
          </a:p>
          <a:p>
            <a:endParaRPr lang="en-GB" dirty="0"/>
          </a:p>
        </p:txBody>
      </p:sp>
      <p:sp>
        <p:nvSpPr>
          <p:cNvPr id="4" name="Slide Number Placeholder 3"/>
          <p:cNvSpPr>
            <a:spLocks noGrp="1"/>
          </p:cNvSpPr>
          <p:nvPr>
            <p:ph type="sldNum" sz="quarter" idx="5"/>
          </p:nvPr>
        </p:nvSpPr>
        <p:spPr/>
        <p:txBody>
          <a:bodyPr/>
          <a:lstStyle/>
          <a:p>
            <a:fld id="{EB6F544D-8D16-4751-BAB8-B7FE1E78B759}" type="slidenum">
              <a:rPr lang="en-GB" smtClean="0"/>
              <a:t>11</a:t>
            </a:fld>
            <a:endParaRPr lang="en-GB"/>
          </a:p>
        </p:txBody>
      </p:sp>
    </p:spTree>
    <p:extLst>
      <p:ext uri="{BB962C8B-B14F-4D97-AF65-F5344CB8AC3E}">
        <p14:creationId xmlns:p14="http://schemas.microsoft.com/office/powerpoint/2010/main" val="3987450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project led the team to develop the following research question: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prstClr val="white"/>
                </a:solidFill>
                <a:latin typeface="Trebuchet MS" panose="020B0603020202020204"/>
              </a:rPr>
              <a:t>Do experiential international classroom projects using virtual team collaborations increase intercultural sensitivity and intercultural communication competence in students?</a:t>
            </a:r>
          </a:p>
          <a:p>
            <a:endParaRPr lang="en-GB" dirty="0"/>
          </a:p>
        </p:txBody>
      </p:sp>
      <p:sp>
        <p:nvSpPr>
          <p:cNvPr id="4" name="Slide Number Placeholder 3"/>
          <p:cNvSpPr>
            <a:spLocks noGrp="1"/>
          </p:cNvSpPr>
          <p:nvPr>
            <p:ph type="sldNum" sz="quarter" idx="10"/>
          </p:nvPr>
        </p:nvSpPr>
        <p:spPr/>
        <p:txBody>
          <a:bodyPr/>
          <a:lstStyle/>
          <a:p>
            <a:fld id="{EB6F544D-8D16-4751-BAB8-B7FE1E78B759}" type="slidenum">
              <a:rPr lang="en-GB" smtClean="0"/>
              <a:t>12</a:t>
            </a:fld>
            <a:endParaRPr lang="en-GB"/>
          </a:p>
        </p:txBody>
      </p:sp>
    </p:spTree>
    <p:extLst>
      <p:ext uri="{BB962C8B-B14F-4D97-AF65-F5344CB8AC3E}">
        <p14:creationId xmlns:p14="http://schemas.microsoft.com/office/powerpoint/2010/main" val="788146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200" dirty="0">
                <a:solidFill>
                  <a:prstClr val="white"/>
                </a:solidFill>
                <a:latin typeface="Trebuchet MS" panose="020B0603020202020204"/>
              </a:rPr>
              <a:t>According to Chen and </a:t>
            </a:r>
            <a:r>
              <a:rPr lang="en-US" sz="1200" dirty="0" err="1">
                <a:solidFill>
                  <a:prstClr val="white"/>
                </a:solidFill>
                <a:latin typeface="Trebuchet MS" panose="020B0603020202020204"/>
              </a:rPr>
              <a:t>Starosta</a:t>
            </a:r>
            <a:r>
              <a:rPr lang="en-US" sz="1200" dirty="0">
                <a:solidFill>
                  <a:prstClr val="white"/>
                </a:solidFill>
                <a:latin typeface="Trebuchet MS" panose="020B0603020202020204"/>
              </a:rPr>
              <a:t>, 1998, intercultural sensitivity is “the ability to recognize differences in behavior, perceptions and feelings during the process of intercultural communication.”  This principle was used by Chen and </a:t>
            </a:r>
            <a:r>
              <a:rPr lang="en-US" sz="1200" dirty="0" err="1">
                <a:solidFill>
                  <a:prstClr val="white"/>
                </a:solidFill>
                <a:latin typeface="Trebuchet MS" panose="020B0603020202020204"/>
              </a:rPr>
              <a:t>Starosta</a:t>
            </a:r>
            <a:r>
              <a:rPr lang="en-US" sz="1200" dirty="0">
                <a:solidFill>
                  <a:prstClr val="white"/>
                </a:solidFill>
                <a:latin typeface="Trebuchet MS" panose="020B0603020202020204"/>
              </a:rPr>
              <a:t>, 2000 to develop the Intercultural Sensitivity (IS) Scale.</a:t>
            </a:r>
          </a:p>
          <a:p>
            <a:pPr marL="0" marR="0" lvl="0" indent="0" algn="l" defTabSz="914400" rtl="0" eaLnBrk="1" fontAlgn="auto" latinLnBrk="0" hangingPunct="1">
              <a:lnSpc>
                <a:spcPct val="90000"/>
              </a:lnSpc>
              <a:spcBef>
                <a:spcPts val="1000"/>
              </a:spcBef>
              <a:spcAft>
                <a:spcPts val="0"/>
              </a:spcAft>
              <a:buClrTx/>
              <a:buSzTx/>
              <a:buFontTx/>
              <a:buNone/>
              <a:tabLst/>
              <a:defRPr/>
            </a:pPr>
            <a:endParaRPr lang="en-US" sz="1200" dirty="0">
              <a:solidFill>
                <a:prstClr val="white"/>
              </a:solidFill>
              <a:latin typeface="Trebuchet MS" panose="020B0603020202020204"/>
            </a:endParaRPr>
          </a:p>
          <a:p>
            <a:pPr marL="0" lvl="0" indent="0" defTabSz="914400">
              <a:lnSpc>
                <a:spcPct val="90000"/>
              </a:lnSpc>
              <a:spcBef>
                <a:spcPts val="1000"/>
              </a:spcBef>
              <a:spcAft>
                <a:spcPts val="0"/>
              </a:spcAft>
              <a:buClrTx/>
              <a:buNone/>
            </a:pPr>
            <a:r>
              <a:rPr lang="en-US" sz="1200" dirty="0">
                <a:solidFill>
                  <a:prstClr val="white"/>
                </a:solidFill>
                <a:latin typeface="Trebuchet MS" panose="020B0603020202020204"/>
              </a:rPr>
              <a:t>Intercultural communication competence can be defined as “the ability to communicate effectively and appropriately across culturally diverse environments.”  This principle was used by </a:t>
            </a:r>
            <a:r>
              <a:rPr lang="en-US" sz="1200" dirty="0" err="1">
                <a:solidFill>
                  <a:prstClr val="white"/>
                </a:solidFill>
                <a:latin typeface="Trebuchet MS" panose="020B0603020202020204"/>
              </a:rPr>
              <a:t>Arasaratnam</a:t>
            </a:r>
            <a:r>
              <a:rPr lang="en-US" sz="1200" dirty="0">
                <a:solidFill>
                  <a:prstClr val="white"/>
                </a:solidFill>
                <a:latin typeface="Trebuchet MS" panose="020B0603020202020204"/>
              </a:rPr>
              <a:t>, 2009 to develop the Intercultural Communication Competence (ICC) scale.</a:t>
            </a:r>
          </a:p>
          <a:p>
            <a:endParaRPr lang="en-GB" dirty="0"/>
          </a:p>
        </p:txBody>
      </p:sp>
      <p:sp>
        <p:nvSpPr>
          <p:cNvPr id="4" name="Slide Number Placeholder 3"/>
          <p:cNvSpPr>
            <a:spLocks noGrp="1"/>
          </p:cNvSpPr>
          <p:nvPr>
            <p:ph type="sldNum" sz="quarter" idx="10"/>
          </p:nvPr>
        </p:nvSpPr>
        <p:spPr/>
        <p:txBody>
          <a:bodyPr/>
          <a:lstStyle/>
          <a:p>
            <a:fld id="{EB6F544D-8D16-4751-BAB8-B7FE1E78B759}" type="slidenum">
              <a:rPr lang="en-GB" smtClean="0"/>
              <a:t>13</a:t>
            </a:fld>
            <a:endParaRPr lang="en-GB"/>
          </a:p>
        </p:txBody>
      </p:sp>
    </p:spTree>
    <p:extLst>
      <p:ext uri="{BB962C8B-B14F-4D97-AF65-F5344CB8AC3E}">
        <p14:creationId xmlns:p14="http://schemas.microsoft.com/office/powerpoint/2010/main" val="575724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u="none" dirty="0"/>
              <a:t>Online Survey:</a:t>
            </a:r>
          </a:p>
          <a:p>
            <a:pPr marL="0" indent="0">
              <a:buFont typeface="Arial" panose="020B0604020202020204" pitchFamily="34" charset="0"/>
              <a:buNone/>
            </a:pPr>
            <a:endParaRPr lang="en-US" b="1" dirty="0"/>
          </a:p>
          <a:p>
            <a:pPr marL="0" indent="0">
              <a:buFont typeface="Arial" panose="020B0604020202020204" pitchFamily="34" charset="0"/>
              <a:buNone/>
            </a:pPr>
            <a:r>
              <a:rPr lang="en-US" b="0" dirty="0"/>
              <a:t>Students completed an online intercultural sensitivity survey based on the Intercultural Sensitivity Scale created by </a:t>
            </a:r>
            <a:r>
              <a:rPr lang="en-US" sz="1200" b="0" kern="1200" dirty="0">
                <a:solidFill>
                  <a:schemeClr val="tx1"/>
                </a:solidFill>
                <a:effectLst/>
                <a:latin typeface="+mn-lt"/>
                <a:ea typeface="+mn-ea"/>
                <a:cs typeface="+mn-cs"/>
              </a:rPr>
              <a:t>Guo-Ming </a:t>
            </a:r>
            <a:r>
              <a:rPr lang="en-US" sz="1200" b="0" u="sng" kern="1200" dirty="0">
                <a:solidFill>
                  <a:schemeClr val="tx1"/>
                </a:solidFill>
                <a:effectLst/>
                <a:latin typeface="+mn-lt"/>
                <a:ea typeface="+mn-ea"/>
                <a:cs typeface="+mn-cs"/>
              </a:rPr>
              <a:t>Chen</a:t>
            </a:r>
            <a:r>
              <a:rPr lang="en-US" sz="1200" b="0" kern="1200" dirty="0">
                <a:solidFill>
                  <a:schemeClr val="tx1"/>
                </a:solidFill>
                <a:effectLst/>
                <a:latin typeface="+mn-lt"/>
                <a:ea typeface="+mn-ea"/>
                <a:cs typeface="+mn-cs"/>
              </a:rPr>
              <a:t> and William J. </a:t>
            </a:r>
            <a:r>
              <a:rPr lang="en-US" sz="1200" b="0" u="sng" kern="1200" dirty="0" err="1">
                <a:solidFill>
                  <a:schemeClr val="tx1"/>
                </a:solidFill>
                <a:effectLst/>
                <a:latin typeface="+mn-lt"/>
                <a:ea typeface="+mn-ea"/>
                <a:cs typeface="+mn-cs"/>
              </a:rPr>
              <a:t>Starosta</a:t>
            </a:r>
            <a:r>
              <a:rPr lang="en-US" sz="1200" b="0" kern="1200" dirty="0">
                <a:solidFill>
                  <a:schemeClr val="tx1"/>
                </a:solidFill>
                <a:effectLst/>
                <a:latin typeface="+mn-lt"/>
                <a:ea typeface="+mn-ea"/>
                <a:cs typeface="+mn-cs"/>
              </a:rPr>
              <a:t> for the University of Rhode Island (2000) </a:t>
            </a:r>
            <a:r>
              <a:rPr lang="en-US" b="0" dirty="0"/>
              <a:t>which comprised 24 items divided into five factors: Interaction Engagement, Respect of Cultural Differences, Interaction Confidence, Interaction Enjoyment and Interaction Attentiveness and were asked to respond to each item on a five-point Likert scale of 5 = strongly agree, 4 = agree, 3 = uncertain, 2 = disagree and 1 = strongly disagree. </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0" dirty="0"/>
              <a:t>Items from the Intercultural Communication Competence (ICC) scale were also utilized in the survey (</a:t>
            </a:r>
            <a:r>
              <a:rPr lang="en-US" b="0" dirty="0" err="1"/>
              <a:t>Arasaratnam</a:t>
            </a:r>
            <a:r>
              <a:rPr lang="en-US" b="0" dirty="0"/>
              <a:t>, 2009). Students were asked to respond along the same five-point scale to statements concerning the cognitive, affective and behavioral dimensions of intercultural communication.</a:t>
            </a:r>
          </a:p>
          <a:p>
            <a:pPr marL="171450" indent="-171450">
              <a:buFont typeface="Arial" panose="020B0604020202020204" pitchFamily="34" charset="0"/>
              <a:buChar char="•"/>
            </a:pPr>
            <a:endParaRPr lang="en-US" b="1" dirty="0"/>
          </a:p>
          <a:p>
            <a:pPr marL="0" indent="0">
              <a:buFont typeface="Arial" panose="020B0604020202020204" pitchFamily="34" charset="0"/>
              <a:buNone/>
            </a:pPr>
            <a:r>
              <a:rPr lang="de-DE" i="1" dirty="0"/>
              <a:t>Examples of questions Intercultural Sensitivity Scale:</a:t>
            </a:r>
          </a:p>
          <a:p>
            <a:pPr marL="0" indent="0">
              <a:buFont typeface="Arial" panose="020B0604020202020204" pitchFamily="34" charset="0"/>
              <a:buNone/>
            </a:pPr>
            <a:endParaRPr lang="de-DE" b="1" dirty="0"/>
          </a:p>
          <a:p>
            <a:pPr marL="0" algn="l" rtl="0" eaLnBrk="1" fontAlgn="t" latinLnBrk="0" hangingPunct="1">
              <a:lnSpc>
                <a:spcPct val="107000"/>
              </a:lnSpc>
              <a:spcBef>
                <a:spcPts val="0"/>
              </a:spcBef>
              <a:spcAft>
                <a:spcPts val="0"/>
              </a:spcAft>
            </a:pPr>
            <a:r>
              <a:rPr lang="en-US" sz="1200" b="0" i="0" u="none" strike="noStrike" kern="1200" dirty="0">
                <a:solidFill>
                  <a:srgbClr val="FFFFFF"/>
                </a:solidFill>
                <a:effectLst/>
                <a:latin typeface="Century Gothic" panose="020B0502020202020204" pitchFamily="34" charset="0"/>
              </a:rPr>
              <a:t>ISS_F1_33[I often give positive responses to my culturally different counterpart during our interaction]</a:t>
            </a:r>
            <a:endParaRPr lang="en-GB" sz="11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r>
              <a:rPr lang="en-US" sz="1200" b="0" i="0" u="none" strike="noStrike" kern="1200" dirty="0">
                <a:solidFill>
                  <a:srgbClr val="FFFFFF"/>
                </a:solidFill>
                <a:effectLst/>
                <a:latin typeface="Century Gothic" panose="020B0502020202020204" pitchFamily="34" charset="0"/>
              </a:rPr>
              <a:t>ISS_F1_35[I am open-minded to people from different cultures]</a:t>
            </a:r>
            <a:endParaRPr lang="en-GB" sz="11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r>
              <a:rPr lang="en-US" sz="1200" b="0" i="0" u="none" strike="noStrike" kern="1200" dirty="0">
                <a:solidFill>
                  <a:srgbClr val="FFFFFF"/>
                </a:solidFill>
                <a:effectLst/>
                <a:latin typeface="Century Gothic" panose="020B0502020202020204" pitchFamily="34" charset="0"/>
              </a:rPr>
              <a:t>ISS_F1_39[I often show my culturally-distinct counterpart my understanding through verbal or nonverbal cues]</a:t>
            </a:r>
            <a:endParaRPr lang="en-GB" sz="11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r>
              <a:rPr lang="en-US" sz="1200" b="0" i="0" u="none" strike="noStrike" kern="1200" dirty="0">
                <a:solidFill>
                  <a:srgbClr val="FFFFFF"/>
                </a:solidFill>
                <a:effectLst/>
                <a:latin typeface="Century Gothic" panose="020B0502020202020204" pitchFamily="34" charset="0"/>
              </a:rPr>
              <a:t>ISS_F1_41[I have a feeling of enjoyment towards differences between my culturally-distinct counterpart and me]</a:t>
            </a:r>
            <a:endParaRPr lang="en-GB" sz="11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r>
              <a:rPr lang="en-US" sz="1200" b="0" i="0" u="none" strike="noStrike" kern="1200" dirty="0">
                <a:solidFill>
                  <a:srgbClr val="FFFFFF"/>
                </a:solidFill>
                <a:effectLst/>
                <a:latin typeface="Century Gothic" panose="020B0502020202020204" pitchFamily="34" charset="0"/>
              </a:rPr>
              <a:t>ISS_F1_42[I enjoy interacting with people from different cultures]</a:t>
            </a:r>
            <a:endParaRPr lang="en-GB" sz="11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r>
              <a:rPr lang="en-US" sz="1200" b="0" i="0" u="none" strike="noStrike" kern="1200" dirty="0">
                <a:solidFill>
                  <a:srgbClr val="FFFFFF"/>
                </a:solidFill>
                <a:effectLst/>
                <a:latin typeface="Century Gothic" panose="020B0502020202020204" pitchFamily="34" charset="0"/>
              </a:rPr>
              <a:t>ISS_F1_43*[I avoid those situations where I will have to deal with culturally-distinct persons]</a:t>
            </a:r>
            <a:endParaRPr lang="en-GB" sz="11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r>
              <a:rPr lang="en-US" sz="1200" b="0" i="0" u="none" strike="noStrike" kern="1200" dirty="0">
                <a:solidFill>
                  <a:srgbClr val="FFFFFF"/>
                </a:solidFill>
                <a:effectLst/>
                <a:latin typeface="Century Gothic" panose="020B0502020202020204" pitchFamily="34" charset="0"/>
              </a:rPr>
              <a:t>ISS_F1_44[I tend to wait before forming an impression of culturally distinct counterparts]</a:t>
            </a:r>
            <a:endParaRPr lang="en-GB" sz="11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r>
              <a:rPr lang="en-US" sz="1200" b="0" i="0" u="none" strike="noStrike" kern="1200" dirty="0">
                <a:solidFill>
                  <a:srgbClr val="FFFFFF"/>
                </a:solidFill>
                <a:effectLst/>
                <a:latin typeface="Century Gothic" panose="020B0502020202020204" pitchFamily="34" charset="0"/>
              </a:rPr>
              <a:t>ISS_F2_6*[I don't like to be with people from different cultures]</a:t>
            </a:r>
            <a:endParaRPr lang="en-GB" sz="11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r>
              <a:rPr lang="en-US" sz="1200" b="0" i="0" u="none" strike="noStrike" kern="1200" dirty="0">
                <a:solidFill>
                  <a:srgbClr val="FFFFFF"/>
                </a:solidFill>
                <a:effectLst/>
                <a:latin typeface="Century Gothic" panose="020B0502020202020204" pitchFamily="34" charset="0"/>
              </a:rPr>
              <a:t>ISS_F2_14*[I think my culture is better than other cultures]</a:t>
            </a:r>
          </a:p>
          <a:p>
            <a:pPr marL="0" algn="l" rtl="0" eaLnBrk="1" fontAlgn="t" latinLnBrk="0" hangingPunct="1">
              <a:lnSpc>
                <a:spcPct val="107000"/>
              </a:lnSpc>
              <a:spcBef>
                <a:spcPts val="0"/>
              </a:spcBef>
              <a:spcAft>
                <a:spcPts val="0"/>
              </a:spcAft>
            </a:pPr>
            <a:endParaRPr lang="en-US" sz="1200" b="1" i="0" u="none" strike="noStrike" kern="1200" dirty="0">
              <a:solidFill>
                <a:srgbClr val="FFFFFF"/>
              </a:solidFill>
              <a:effectLst/>
              <a:latin typeface="Century Gothic" panose="020B0502020202020204" pitchFamily="34" charset="0"/>
            </a:endParaRPr>
          </a:p>
          <a:p>
            <a:pPr marL="0" algn="l" rtl="0" eaLnBrk="1" fontAlgn="t" latinLnBrk="0" hangingPunct="1">
              <a:lnSpc>
                <a:spcPct val="107000"/>
              </a:lnSpc>
              <a:spcBef>
                <a:spcPts val="0"/>
              </a:spcBef>
              <a:spcAft>
                <a:spcPts val="0"/>
              </a:spcAft>
            </a:pPr>
            <a:r>
              <a:rPr lang="de-DE" sz="1100" i="1" dirty="0"/>
              <a:t>Examples of questions  ICC Scale:</a:t>
            </a:r>
          </a:p>
          <a:p>
            <a:pPr marL="0" algn="l" rtl="0" eaLnBrk="1" fontAlgn="t" latinLnBrk="0" hangingPunct="1">
              <a:lnSpc>
                <a:spcPct val="107000"/>
              </a:lnSpc>
              <a:spcBef>
                <a:spcPts val="0"/>
              </a:spcBef>
              <a:spcAft>
                <a:spcPts val="0"/>
              </a:spcAft>
            </a:pPr>
            <a:endParaRPr lang="de-DE" sz="1100" b="0" i="0" u="none" strike="noStrike" dirty="0">
              <a:effectLst/>
              <a:latin typeface="Arial" panose="020B0604020202020204" pitchFamily="34" charset="0"/>
            </a:endParaRPr>
          </a:p>
          <a:p>
            <a:pPr marL="0" algn="l" rtl="0" eaLnBrk="1" fontAlgn="ctr" latinLnBrk="0" hangingPunct="1">
              <a:lnSpc>
                <a:spcPct val="107000"/>
              </a:lnSpc>
              <a:spcBef>
                <a:spcPts val="0"/>
              </a:spcBef>
              <a:spcAft>
                <a:spcPts val="0"/>
              </a:spcAft>
            </a:pPr>
            <a:r>
              <a:rPr lang="en-US" sz="1100" b="0" i="0" u="none" strike="noStrike" kern="1200" dirty="0">
                <a:solidFill>
                  <a:srgbClr val="FFFFFF"/>
                </a:solidFill>
                <a:effectLst/>
                <a:latin typeface="Century Gothic" panose="020B0502020202020204" pitchFamily="34" charset="0"/>
              </a:rPr>
              <a:t>ICC_Cognitive_6[I often notice similarities in personality between people who belong to completely different cultures.]</a:t>
            </a:r>
            <a:endParaRPr lang="en-GB" sz="1050" b="0" i="0" u="none" strike="noStrike" dirty="0">
              <a:effectLst/>
              <a:latin typeface="Arial" panose="020B0604020202020204" pitchFamily="34" charset="0"/>
            </a:endParaRPr>
          </a:p>
          <a:p>
            <a:pPr marL="0" algn="l" rtl="0" eaLnBrk="1" fontAlgn="ctr" latinLnBrk="0" hangingPunct="1">
              <a:lnSpc>
                <a:spcPct val="107000"/>
              </a:lnSpc>
              <a:spcBef>
                <a:spcPts val="0"/>
              </a:spcBef>
              <a:spcAft>
                <a:spcPts val="0"/>
              </a:spcAft>
            </a:pPr>
            <a:r>
              <a:rPr lang="en-US" sz="1100" b="0" i="0" u="none" strike="noStrike" kern="1200" dirty="0">
                <a:solidFill>
                  <a:srgbClr val="FFFFFF"/>
                </a:solidFill>
                <a:effectLst/>
                <a:latin typeface="Century Gothic" panose="020B0502020202020204" pitchFamily="34" charset="0"/>
              </a:rPr>
              <a:t>ICC_Affective_2[I feel that people from other cultures have many valuable things to teach me.]</a:t>
            </a:r>
            <a:endParaRPr lang="en-GB" sz="1050" b="0" i="0" u="none" strike="noStrike" dirty="0">
              <a:effectLst/>
              <a:latin typeface="Arial" panose="020B0604020202020204" pitchFamily="34" charset="0"/>
            </a:endParaRPr>
          </a:p>
          <a:p>
            <a:pPr marL="0" algn="l" rtl="0" eaLnBrk="1" fontAlgn="ctr" latinLnBrk="0" hangingPunct="1">
              <a:lnSpc>
                <a:spcPct val="107000"/>
              </a:lnSpc>
              <a:spcBef>
                <a:spcPts val="0"/>
              </a:spcBef>
              <a:spcAft>
                <a:spcPts val="0"/>
              </a:spcAft>
            </a:pPr>
            <a:r>
              <a:rPr lang="en-US" sz="1100" b="0" i="0" u="none" strike="noStrike" kern="1200" dirty="0">
                <a:solidFill>
                  <a:srgbClr val="FFFFFF"/>
                </a:solidFill>
                <a:effectLst/>
                <a:latin typeface="Century Gothic" panose="020B0502020202020204" pitchFamily="34" charset="0"/>
              </a:rPr>
              <a:t>ICC_Affective_4*[I feel more comfortable with people from my own culture than with people from other cultures.]</a:t>
            </a:r>
            <a:endParaRPr lang="en-GB" sz="1050" b="0" i="0" u="none" strike="noStrike" dirty="0">
              <a:effectLst/>
              <a:latin typeface="Arial" panose="020B0604020202020204" pitchFamily="34" charset="0"/>
            </a:endParaRPr>
          </a:p>
          <a:p>
            <a:pPr marL="0" algn="l" rtl="0" eaLnBrk="1" fontAlgn="ctr" latinLnBrk="0" hangingPunct="1">
              <a:lnSpc>
                <a:spcPct val="107000"/>
              </a:lnSpc>
              <a:spcBef>
                <a:spcPts val="0"/>
              </a:spcBef>
              <a:spcAft>
                <a:spcPts val="0"/>
              </a:spcAft>
            </a:pPr>
            <a:r>
              <a:rPr lang="en-US" sz="1100" b="0" i="0" u="none" strike="noStrike" kern="1200" dirty="0">
                <a:solidFill>
                  <a:srgbClr val="FFFFFF"/>
                </a:solidFill>
                <a:effectLst/>
                <a:latin typeface="Century Gothic" panose="020B0502020202020204" pitchFamily="34" charset="0"/>
              </a:rPr>
              <a:t>ICC_Affective_7*[I usually feel closer to people who are from my own culture because I can relate to them better.]</a:t>
            </a:r>
            <a:endParaRPr lang="en-GB" sz="1050" b="0" i="0" u="none" strike="noStrike" dirty="0">
              <a:effectLst/>
              <a:latin typeface="Arial" panose="020B0604020202020204" pitchFamily="34" charset="0"/>
            </a:endParaRPr>
          </a:p>
          <a:p>
            <a:pPr marL="0" algn="l" rtl="0" eaLnBrk="1" fontAlgn="ctr" latinLnBrk="0" hangingPunct="1">
              <a:lnSpc>
                <a:spcPct val="107000"/>
              </a:lnSpc>
              <a:spcBef>
                <a:spcPts val="0"/>
              </a:spcBef>
              <a:spcAft>
                <a:spcPts val="0"/>
              </a:spcAft>
            </a:pPr>
            <a:r>
              <a:rPr lang="en-US" sz="1100" b="0" i="0" u="none" strike="noStrike" kern="1200" dirty="0">
                <a:solidFill>
                  <a:srgbClr val="FFFFFF"/>
                </a:solidFill>
                <a:effectLst/>
                <a:latin typeface="Century Gothic" panose="020B0502020202020204" pitchFamily="34" charset="0"/>
              </a:rPr>
              <a:t>ICC_Affective_10[I feel more comfortable with people who are open to people from other cultures than people who are not.]</a:t>
            </a:r>
            <a:endParaRPr lang="en-GB" sz="1050" b="0" i="0" u="none" strike="noStrike" dirty="0">
              <a:effectLst/>
              <a:latin typeface="Arial" panose="020B0604020202020204" pitchFamily="34" charset="0"/>
            </a:endParaRPr>
          </a:p>
          <a:p>
            <a:pPr marL="0" algn="l" rtl="0" eaLnBrk="1" fontAlgn="ctr" latinLnBrk="0" hangingPunct="1">
              <a:lnSpc>
                <a:spcPct val="107000"/>
              </a:lnSpc>
              <a:spcBef>
                <a:spcPts val="0"/>
              </a:spcBef>
              <a:spcAft>
                <a:spcPts val="0"/>
              </a:spcAft>
            </a:pPr>
            <a:r>
              <a:rPr lang="en-US" sz="1100" b="0" i="0" u="none" strike="noStrike" kern="1200" dirty="0">
                <a:solidFill>
                  <a:srgbClr val="FFFFFF"/>
                </a:solidFill>
                <a:effectLst/>
                <a:latin typeface="Century Gothic" panose="020B0502020202020204" pitchFamily="34" charset="0"/>
              </a:rPr>
              <a:t>ICC_Behavioral_3*[Most of my friends are from my own culture.]</a:t>
            </a:r>
            <a:endParaRPr lang="en-GB" sz="105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endParaRPr lang="en-GB" sz="11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none" dirty="0">
                <a:solidFill>
                  <a:prstClr val="white"/>
                </a:solidFill>
                <a:latin typeface="Trebuchet MS" panose="020B0603020202020204"/>
              </a:rPr>
              <a:t>Qualitative Reflections: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solidFill>
                <a:prstClr val="white"/>
              </a:solidFill>
              <a:latin typeface="Trebuchet MS" panose="020B060302020202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prstClr val="white"/>
                </a:solidFill>
                <a:latin typeface="Trebuchet MS" panose="020B0603020202020204"/>
              </a:rPr>
              <a:t>Students were asked to respond to post-project qualitative questions to ascertain feelings towards the project and identify areas for improvement.</a:t>
            </a:r>
            <a:endParaRPr lang="de-DE" sz="1200" b="0" dirty="0">
              <a:solidFill>
                <a:prstClr val="white"/>
              </a:solidFill>
              <a:latin typeface="Trebuchet MS" panose="020B0603020202020204"/>
            </a:endParaRP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sz="1200" b="0" dirty="0"/>
              <a:t>They were asked about their personal feelings towards the project, what they found most difficult, their satisfaction with the project, and what they would do differently next time.</a:t>
            </a:r>
          </a:p>
          <a:p>
            <a:pPr marL="171450" indent="-171450">
              <a:buFont typeface="Arial" panose="020B0604020202020204" pitchFamily="34" charset="0"/>
              <a:buChar char="•"/>
            </a:pPr>
            <a:endParaRPr lang="en-US" sz="1200" b="0" dirty="0"/>
          </a:p>
          <a:p>
            <a:pPr marL="171450" indent="-171450">
              <a:buFont typeface="Arial" panose="020B0604020202020204" pitchFamily="34" charset="0"/>
              <a:buChar char="•"/>
            </a:pPr>
            <a:r>
              <a:rPr lang="en-US" sz="1200" b="0" dirty="0"/>
              <a:t>They were asked to rate the activity and evaluate both their own and their team members, both at home and abroad, concerning commitment and active participation. </a:t>
            </a:r>
          </a:p>
          <a:p>
            <a:pPr marL="171450" indent="-171450">
              <a:buFont typeface="Arial" panose="020B0604020202020204" pitchFamily="34" charset="0"/>
              <a:buChar char="•"/>
            </a:pPr>
            <a:endParaRPr lang="en-US" sz="1200" b="0" dirty="0"/>
          </a:p>
          <a:p>
            <a:pPr marL="171450" indent="-171450">
              <a:buFont typeface="Arial" panose="020B0604020202020204" pitchFamily="34" charset="0"/>
              <a:buChar char="•"/>
            </a:pPr>
            <a:r>
              <a:rPr lang="en-US" sz="1200" b="0" dirty="0"/>
              <a:t>Their answers were compared between native team members and also between international counterparts to see whether tendencies arose concerning positive or negative attitudes towards the project.</a:t>
            </a:r>
            <a:endParaRPr lang="de-DE" sz="1200" b="0" dirty="0"/>
          </a:p>
          <a:p>
            <a:pPr marL="171450" indent="-171450">
              <a:buFont typeface="Arial" panose="020B0604020202020204" pitchFamily="34" charset="0"/>
              <a:buChar char="•"/>
            </a:pPr>
            <a:endParaRPr lang="en-US" b="1" dirty="0"/>
          </a:p>
          <a:p>
            <a:pPr marL="0" indent="0">
              <a:buFont typeface="Arial" panose="020B0604020202020204" pitchFamily="34" charset="0"/>
              <a:buNone/>
            </a:pPr>
            <a:endParaRPr lang="de-DE" b="1" dirty="0"/>
          </a:p>
          <a:p>
            <a:endParaRPr lang="en-GB" dirty="0"/>
          </a:p>
        </p:txBody>
      </p:sp>
      <p:sp>
        <p:nvSpPr>
          <p:cNvPr id="4" name="Slide Number Placeholder 3"/>
          <p:cNvSpPr>
            <a:spLocks noGrp="1"/>
          </p:cNvSpPr>
          <p:nvPr>
            <p:ph type="sldNum" sz="quarter" idx="5"/>
          </p:nvPr>
        </p:nvSpPr>
        <p:spPr/>
        <p:txBody>
          <a:bodyPr/>
          <a:lstStyle/>
          <a:p>
            <a:fld id="{EB6F544D-8D16-4751-BAB8-B7FE1E78B759}" type="slidenum">
              <a:rPr lang="en-GB" smtClean="0"/>
              <a:t>14</a:t>
            </a:fld>
            <a:endParaRPr lang="en-GB"/>
          </a:p>
        </p:txBody>
      </p:sp>
    </p:spTree>
    <p:extLst>
      <p:ext uri="{BB962C8B-B14F-4D97-AF65-F5344CB8AC3E}">
        <p14:creationId xmlns:p14="http://schemas.microsoft.com/office/powerpoint/2010/main" val="2038271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t>Responses pre and post project were </a:t>
            </a:r>
            <a:r>
              <a:rPr lang="en-US" sz="1200" b="1" dirty="0" err="1"/>
              <a:t>analysed</a:t>
            </a:r>
            <a:r>
              <a:rPr lang="en-US" sz="1200" b="1" dirty="0"/>
              <a:t> according to five tendencies of intercultural sensitivity and communication competence: </a:t>
            </a:r>
          </a:p>
          <a:p>
            <a:pPr marL="0" indent="0">
              <a:buNone/>
            </a:pPr>
            <a:endParaRPr lang="en-US" sz="1200" b="1" dirty="0"/>
          </a:p>
          <a:p>
            <a:pPr marL="514350" indent="-514350">
              <a:buFont typeface="+mj-lt"/>
              <a:buAutoNum type="arabicPeriod"/>
            </a:pPr>
            <a:r>
              <a:rPr lang="en-US" sz="1200" b="0" dirty="0"/>
              <a:t>increased awareness of verbal, non-verbal and para-verbal communication; </a:t>
            </a:r>
          </a:p>
          <a:p>
            <a:pPr marL="514350" indent="-514350">
              <a:buFont typeface="+mj-lt"/>
              <a:buAutoNum type="arabicPeriod"/>
            </a:pPr>
            <a:r>
              <a:rPr lang="en-US" sz="1200" b="0" dirty="0"/>
              <a:t>increased appreciation of cultural differences; </a:t>
            </a:r>
          </a:p>
          <a:p>
            <a:pPr marL="514350" indent="-514350">
              <a:buFont typeface="+mj-lt"/>
              <a:buAutoNum type="arabicPeriod"/>
            </a:pPr>
            <a:r>
              <a:rPr lang="en-US" sz="1200" b="0" dirty="0"/>
              <a:t>reduction of </a:t>
            </a:r>
            <a:r>
              <a:rPr lang="en-US" sz="1200" b="0" dirty="0" err="1"/>
              <a:t>ethnocentristic</a:t>
            </a:r>
            <a:r>
              <a:rPr lang="en-US" sz="1200" b="0" dirty="0"/>
              <a:t> tendencies and stereotypes; </a:t>
            </a:r>
          </a:p>
          <a:p>
            <a:pPr marL="514350" indent="-514350">
              <a:buFont typeface="+mj-lt"/>
              <a:buAutoNum type="arabicPeriod"/>
            </a:pPr>
            <a:r>
              <a:rPr lang="en-US" sz="1200" b="0" dirty="0"/>
              <a:t>reduction of fears and increase in confidence in dealing with other cultures;</a:t>
            </a:r>
          </a:p>
          <a:p>
            <a:pPr marL="514350" indent="-514350">
              <a:buFont typeface="+mj-lt"/>
              <a:buAutoNum type="arabicPeriod"/>
            </a:pPr>
            <a:r>
              <a:rPr lang="en-US" sz="1200" b="0" dirty="0"/>
              <a:t>increased awareness of difficulties in dealing with other cultures. </a:t>
            </a:r>
            <a:endParaRPr lang="de-DE" sz="1200" b="0" dirty="0"/>
          </a:p>
          <a:p>
            <a:endParaRPr lang="en-GB" dirty="0"/>
          </a:p>
        </p:txBody>
      </p:sp>
      <p:sp>
        <p:nvSpPr>
          <p:cNvPr id="4" name="Slide Number Placeholder 3"/>
          <p:cNvSpPr>
            <a:spLocks noGrp="1"/>
          </p:cNvSpPr>
          <p:nvPr>
            <p:ph type="sldNum" sz="quarter" idx="5"/>
          </p:nvPr>
        </p:nvSpPr>
        <p:spPr/>
        <p:txBody>
          <a:bodyPr/>
          <a:lstStyle/>
          <a:p>
            <a:fld id="{EB6F544D-8D16-4751-BAB8-B7FE1E78B759}" type="slidenum">
              <a:rPr lang="en-GB" smtClean="0"/>
              <a:t>15</a:t>
            </a:fld>
            <a:endParaRPr lang="en-GB"/>
          </a:p>
        </p:txBody>
      </p:sp>
    </p:spTree>
    <p:extLst>
      <p:ext uri="{BB962C8B-B14F-4D97-AF65-F5344CB8AC3E}">
        <p14:creationId xmlns:p14="http://schemas.microsoft.com/office/powerpoint/2010/main" val="2328882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i="0" kern="1200" dirty="0">
                <a:solidFill>
                  <a:schemeClr val="tx1"/>
                </a:solidFill>
                <a:effectLst/>
                <a:latin typeface="+mn-lt"/>
                <a:ea typeface="+mn-ea"/>
                <a:cs typeface="+mn-cs"/>
              </a:rPr>
              <a:t>In addition to national cultural differences among the respondents, there existed disparities in gender, ethnicity, generation, educational level, professional experience and family status, as well as areas of study and length of time at university.  Key </a:t>
            </a:r>
            <a:r>
              <a:rPr lang="en-US" sz="1200" b="1" i="0" kern="1200" dirty="0" err="1">
                <a:solidFill>
                  <a:schemeClr val="tx1"/>
                </a:solidFill>
                <a:effectLst/>
                <a:latin typeface="+mn-lt"/>
                <a:ea typeface="+mn-ea"/>
                <a:cs typeface="+mn-cs"/>
              </a:rPr>
              <a:t>findsings</a:t>
            </a:r>
            <a:r>
              <a:rPr lang="en-US" sz="1200" b="1" i="0" kern="1200" dirty="0">
                <a:solidFill>
                  <a:schemeClr val="tx1"/>
                </a:solidFill>
                <a:effectLst/>
                <a:latin typeface="+mn-lt"/>
                <a:ea typeface="+mn-ea"/>
                <a:cs typeface="+mn-cs"/>
              </a:rPr>
              <a:t> included:  </a:t>
            </a:r>
          </a:p>
          <a:p>
            <a:pPr marL="0" indent="0">
              <a:buNone/>
            </a:pPr>
            <a:endParaRPr lang="en-US" sz="1200" b="1" dirty="0"/>
          </a:p>
          <a:p>
            <a:pPr marL="0" indent="0">
              <a:buNone/>
            </a:pPr>
            <a:r>
              <a:rPr lang="en-US" sz="1200" b="1" dirty="0"/>
              <a:t>Increased awareness of verbal, non-verbal and para-verbal communication:</a:t>
            </a:r>
          </a:p>
          <a:p>
            <a:pPr marL="171450" indent="-171450">
              <a:buFont typeface="Arial" panose="020B0604020202020204" pitchFamily="34" charset="0"/>
              <a:buChar char="•"/>
            </a:pPr>
            <a:r>
              <a:rPr lang="en-US" sz="1200" b="0" dirty="0"/>
              <a:t>Students reported increased sensitivity towards subtle meanings conveyed by their counterparts during intercultural interaction.</a:t>
            </a:r>
          </a:p>
          <a:p>
            <a:pPr marL="171450" indent="-171450">
              <a:buFont typeface="Arial" panose="020B0604020202020204" pitchFamily="34" charset="0"/>
              <a:buChar char="•"/>
            </a:pPr>
            <a:r>
              <a:rPr lang="en-US" sz="1200" b="0" dirty="0"/>
              <a:t>Students displayed a greater understanding for the need to watch their counterpart’s behavior more closely to determine their meaning.</a:t>
            </a:r>
          </a:p>
          <a:p>
            <a:pPr marL="171450" indent="-171450">
              <a:buFont typeface="Arial" panose="020B0604020202020204" pitchFamily="34" charset="0"/>
              <a:buChar char="•"/>
            </a:pPr>
            <a:r>
              <a:rPr lang="en-US" sz="1200" b="0" dirty="0"/>
              <a:t>Students placed more importance on making affirmative responses during communicating.</a:t>
            </a:r>
          </a:p>
          <a:p>
            <a:endParaRPr lang="en-US" sz="1200" b="1" dirty="0"/>
          </a:p>
          <a:p>
            <a:pPr marL="0" indent="0">
              <a:buNone/>
            </a:pPr>
            <a:r>
              <a:rPr lang="en-US" sz="1200" b="1" dirty="0"/>
              <a:t>Increased appreciation of cultural differences:</a:t>
            </a:r>
          </a:p>
          <a:p>
            <a:pPr marL="171450" indent="-171450">
              <a:buFont typeface="Arial" panose="020B0604020202020204" pitchFamily="34" charset="0"/>
              <a:buChar char="•"/>
            </a:pPr>
            <a:r>
              <a:rPr lang="en-US" sz="1200" b="0" dirty="0"/>
              <a:t>Students reported a positive if slight increase in enjoyment towards differences between culturally-distinct counterparts and selves.</a:t>
            </a:r>
          </a:p>
          <a:p>
            <a:pPr marL="171450" indent="-171450">
              <a:buFont typeface="Arial" panose="020B0604020202020204" pitchFamily="34" charset="0"/>
              <a:buChar char="•"/>
            </a:pPr>
            <a:r>
              <a:rPr lang="de-DE" sz="1200" b="0" dirty="0"/>
              <a:t>Students displayed an increase in respect for </a:t>
            </a:r>
            <a:r>
              <a:rPr lang="en-US" sz="1200" b="0" dirty="0"/>
              <a:t>the way people from different cultures behave.</a:t>
            </a:r>
          </a:p>
          <a:p>
            <a:pPr marL="171450" indent="-171450">
              <a:buFont typeface="Arial" panose="020B0604020202020204" pitchFamily="34" charset="0"/>
              <a:buChar char="•"/>
            </a:pPr>
            <a:r>
              <a:rPr lang="en-US" sz="1200" b="0" dirty="0"/>
              <a:t>A </a:t>
            </a:r>
            <a:r>
              <a:rPr lang="en-US" sz="1200" b="0" dirty="0" err="1"/>
              <a:t>tendancy</a:t>
            </a:r>
            <a:r>
              <a:rPr lang="en-US" sz="1200" b="0" dirty="0"/>
              <a:t> to avoid those situations where students will have to deal with culturally-distinct persons marginally increased.</a:t>
            </a:r>
          </a:p>
          <a:p>
            <a:pPr marL="171450" indent="-171450">
              <a:buFont typeface="Arial" panose="020B0604020202020204" pitchFamily="34" charset="0"/>
              <a:buChar char="•"/>
            </a:pPr>
            <a:r>
              <a:rPr lang="en-US" sz="1200" b="0" dirty="0"/>
              <a:t>Students reported slightly more antipathy towards interacting with people of another culture.</a:t>
            </a:r>
          </a:p>
          <a:p>
            <a:pPr marL="171450" indent="-171450">
              <a:buFont typeface="Arial" panose="020B0604020202020204" pitchFamily="34" charset="0"/>
              <a:buChar char="•"/>
            </a:pPr>
            <a:r>
              <a:rPr lang="en-US" sz="1200" b="0" dirty="0"/>
              <a:t>Students stated that they felt more comfortable with people from their own culture and preferring friends from own cultures.</a:t>
            </a:r>
          </a:p>
          <a:p>
            <a:endParaRPr lang="en-US" sz="1200" b="1" dirty="0"/>
          </a:p>
          <a:p>
            <a:pPr marL="0" indent="0">
              <a:buNone/>
            </a:pPr>
            <a:r>
              <a:rPr lang="en-US" sz="1200" b="1" dirty="0"/>
              <a:t>Reduction of </a:t>
            </a:r>
            <a:r>
              <a:rPr lang="en-US" sz="1200" b="1" dirty="0" err="1"/>
              <a:t>ethnocentristic</a:t>
            </a:r>
            <a:r>
              <a:rPr lang="en-US" sz="1200" b="1" dirty="0"/>
              <a:t> tendencies and stereotypes:</a:t>
            </a:r>
          </a:p>
          <a:p>
            <a:pPr marL="171450" indent="-171450">
              <a:buFont typeface="Arial" panose="020B0604020202020204" pitchFamily="34" charset="0"/>
              <a:buChar char="•"/>
            </a:pPr>
            <a:r>
              <a:rPr lang="en-US" sz="1200" b="0" dirty="0"/>
              <a:t>Students registered less openness to diversity and foreign ways of thinking and behaving</a:t>
            </a:r>
          </a:p>
          <a:p>
            <a:pPr marL="171450" indent="-171450">
              <a:buFont typeface="Arial" panose="020B0604020202020204" pitchFamily="34" charset="0"/>
              <a:buChar char="•"/>
            </a:pPr>
            <a:r>
              <a:rPr lang="en-US" sz="1200" b="0" dirty="0"/>
              <a:t>Students displayed less value for opinions different from their own.</a:t>
            </a:r>
          </a:p>
          <a:p>
            <a:pPr marL="171450" indent="-171450">
              <a:buFont typeface="Arial" panose="020B0604020202020204" pitchFamily="34" charset="0"/>
              <a:buChar char="•"/>
            </a:pPr>
            <a:r>
              <a:rPr lang="en-US" sz="1200" b="0" dirty="0"/>
              <a:t>Students affirmed less difficulty differentiating between similarities in cultures such as Asians, Europeans, Africans, etc.</a:t>
            </a:r>
          </a:p>
          <a:p>
            <a:pPr marL="171450" indent="-171450">
              <a:buFont typeface="Arial" panose="020B0604020202020204" pitchFamily="34" charset="0"/>
              <a:buChar char="•"/>
            </a:pPr>
            <a:r>
              <a:rPr lang="en-US" sz="1200" b="0" dirty="0"/>
              <a:t>Students displayed a marginal increase in their feelings that people from other cultures have many valuable things to teach them.</a:t>
            </a:r>
          </a:p>
          <a:p>
            <a:endParaRPr lang="en-US" sz="1200" b="1" dirty="0"/>
          </a:p>
          <a:p>
            <a:pPr marL="0" indent="0">
              <a:buNone/>
            </a:pPr>
            <a:r>
              <a:rPr lang="en-US" sz="1200" b="1" dirty="0"/>
              <a:t>Reduction of fears and increase in confidence in dealing with other cultures:</a:t>
            </a:r>
          </a:p>
          <a:p>
            <a:pPr marL="171450" indent="-171450">
              <a:buFont typeface="Arial" panose="020B0604020202020204" pitchFamily="34" charset="0"/>
              <a:buChar char="•"/>
            </a:pPr>
            <a:r>
              <a:rPr lang="en-US" sz="1200" b="0" dirty="0"/>
              <a:t>Students responded that they found it less difficult to talk in front of culturally different people.</a:t>
            </a:r>
          </a:p>
          <a:p>
            <a:pPr marL="171450" indent="-171450">
              <a:buFont typeface="Arial" panose="020B0604020202020204" pitchFamily="34" charset="0"/>
              <a:buChar char="•"/>
            </a:pPr>
            <a:r>
              <a:rPr lang="en-US" sz="1200" b="0" dirty="0"/>
              <a:t>They felt less discouraged or useless when engaging with people of different cultures.</a:t>
            </a:r>
          </a:p>
          <a:p>
            <a:endParaRPr lang="en-US" sz="1200" b="1" dirty="0"/>
          </a:p>
          <a:p>
            <a:pPr marL="0" indent="0">
              <a:buNone/>
            </a:pPr>
            <a:r>
              <a:rPr lang="en-US" sz="1200" b="1" dirty="0"/>
              <a:t>Increased awareness of difficulties in dealing with other cultures:</a:t>
            </a:r>
          </a:p>
          <a:p>
            <a:pPr marL="171450" indent="-171450">
              <a:buFont typeface="Arial" panose="020B0604020202020204" pitchFamily="34" charset="0"/>
              <a:buChar char="•"/>
            </a:pPr>
            <a:r>
              <a:rPr lang="en-US" sz="1200" b="0" dirty="0"/>
              <a:t>Students reported that they enjoyed the interaction with people from different cultures less and would avoid such interactions more.</a:t>
            </a:r>
          </a:p>
          <a:p>
            <a:pPr marL="171450" indent="-171450">
              <a:buFont typeface="Arial" panose="020B0604020202020204" pitchFamily="34" charset="0"/>
              <a:buChar char="•"/>
            </a:pPr>
            <a:r>
              <a:rPr lang="en-US" sz="1200" b="0" dirty="0"/>
              <a:t>Students signaled a decrease in respecting the values of those people after the project.</a:t>
            </a:r>
          </a:p>
          <a:p>
            <a:pPr marL="171450" indent="-171450">
              <a:buFont typeface="Arial" panose="020B0604020202020204" pitchFamily="34" charset="0"/>
              <a:buChar char="•"/>
            </a:pPr>
            <a:r>
              <a:rPr lang="en-US" sz="1200" b="0" dirty="0"/>
              <a:t>Students also noted a decrease in informing themselves more when interacting with other cultures.</a:t>
            </a:r>
          </a:p>
          <a:p>
            <a:pPr marL="171450" indent="-171450">
              <a:buFont typeface="Arial" panose="020B0604020202020204" pitchFamily="34" charset="0"/>
              <a:buChar char="•"/>
            </a:pPr>
            <a:r>
              <a:rPr lang="en-US" sz="1200" b="0" dirty="0"/>
              <a:t>Students reported an increase in frustration when dealing with people of other cultures.</a:t>
            </a:r>
          </a:p>
          <a:p>
            <a:pPr marL="171450" indent="-171450">
              <a:buFont typeface="Arial" panose="020B0604020202020204" pitchFamily="34" charset="0"/>
              <a:buChar char="•"/>
            </a:pPr>
            <a:r>
              <a:rPr lang="en-US" sz="1200" b="0" dirty="0"/>
              <a:t>Students responded that they were less open-minded to people of other cultures.</a:t>
            </a:r>
          </a:p>
          <a:p>
            <a:endParaRPr lang="en-US" sz="12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kern="1200" dirty="0">
                <a:solidFill>
                  <a:schemeClr val="tx1"/>
                </a:solidFill>
                <a:effectLst/>
                <a:latin typeface="+mn-lt"/>
                <a:ea typeface="+mn-ea"/>
                <a:cs typeface="+mn-cs"/>
              </a:rPr>
              <a:t>Ethical principles for doing scientific research were applied, including guaranteeing that the survey was anonymous, confidential, and voluntary.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kern="1200" dirty="0">
                <a:solidFill>
                  <a:schemeClr val="tx1"/>
                </a:solidFill>
                <a:effectLst/>
                <a:latin typeface="+mn-lt"/>
                <a:ea typeface="+mn-ea"/>
                <a:cs typeface="+mn-cs"/>
              </a:rPr>
              <a:t>Quantitative data analysis was performed with IBM SPSS Statistics 24, comprising descriptive and bivariate analyses such as t-Tests and ANOVA.  Content analysis of qualitative data was also performed.</a:t>
            </a:r>
            <a:endParaRPr lang="en-GB"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In 2018, the majority of the 97 respondents to the surveys were female and their ages ranged from 19 to 55.  Approximately 20% were over the age of 30.  A third of the respondents described themselves as foreign students; in other words, they did not grow up in the country that they were studying in.  The majority of students considered their English good to very good; one third were native speakers of English.  The group from RGU was the most diverse and included distance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de-DE" sz="1200" b="1" dirty="0"/>
          </a:p>
          <a:p>
            <a:endParaRPr lang="de-DE" sz="1200" b="1" dirty="0"/>
          </a:p>
          <a:p>
            <a:endParaRPr lang="de-DE" sz="1200" b="1" dirty="0"/>
          </a:p>
          <a:p>
            <a:endParaRPr lang="en-GB" dirty="0"/>
          </a:p>
        </p:txBody>
      </p:sp>
      <p:sp>
        <p:nvSpPr>
          <p:cNvPr id="4" name="Slide Number Placeholder 3"/>
          <p:cNvSpPr>
            <a:spLocks noGrp="1"/>
          </p:cNvSpPr>
          <p:nvPr>
            <p:ph type="sldNum" sz="quarter" idx="5"/>
          </p:nvPr>
        </p:nvSpPr>
        <p:spPr/>
        <p:txBody>
          <a:bodyPr/>
          <a:lstStyle/>
          <a:p>
            <a:fld id="{EB6F544D-8D16-4751-BAB8-B7FE1E78B759}" type="slidenum">
              <a:rPr lang="en-GB" smtClean="0"/>
              <a:t>16</a:t>
            </a:fld>
            <a:endParaRPr lang="en-GB"/>
          </a:p>
        </p:txBody>
      </p:sp>
    </p:spTree>
    <p:extLst>
      <p:ext uri="{BB962C8B-B14F-4D97-AF65-F5344CB8AC3E}">
        <p14:creationId xmlns:p14="http://schemas.microsoft.com/office/powerpoint/2010/main" val="737755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de-DE" sz="1400" b="1" dirty="0"/>
              <a:t>Positive aspects of the project:</a:t>
            </a:r>
          </a:p>
          <a:p>
            <a:pPr marL="0" indent="0">
              <a:buNone/>
            </a:pPr>
            <a:endParaRPr lang="de-DE" sz="1400" b="1" dirty="0"/>
          </a:p>
          <a:p>
            <a:pPr marL="171450" indent="-171450">
              <a:buFont typeface="Arial" panose="020B0604020202020204" pitchFamily="34" charset="0"/>
              <a:buChar char="•"/>
            </a:pPr>
            <a:r>
              <a:rPr lang="en-US" b="0" dirty="0"/>
              <a:t>The students considered it a new experience and opportunity to work and exchange perceptions on the topic with people from another country and another culture.</a:t>
            </a:r>
          </a:p>
          <a:p>
            <a:pPr marL="171450" indent="-171450">
              <a:buFont typeface="Arial" panose="020B0604020202020204" pitchFamily="34" charset="0"/>
              <a:buChar char="•"/>
            </a:pPr>
            <a:r>
              <a:rPr lang="en-US" b="0" dirty="0"/>
              <a:t>They appreciated the friendly and inviting atmosphere interacting with the foreign counterparts. </a:t>
            </a:r>
          </a:p>
          <a:p>
            <a:pPr marL="171450" indent="-171450">
              <a:buFont typeface="Arial" panose="020B0604020202020204" pitchFamily="34" charset="0"/>
              <a:buChar char="•"/>
            </a:pPr>
            <a:r>
              <a:rPr lang="en-US" b="0" dirty="0"/>
              <a:t>Students valued working in a multicultural team in a real scenario, finding solutions and solving problems.</a:t>
            </a:r>
          </a:p>
          <a:p>
            <a:pPr marL="171450" indent="-171450">
              <a:buFont typeface="Arial" panose="020B0604020202020204" pitchFamily="34" charset="0"/>
              <a:buChar char="•"/>
            </a:pPr>
            <a:r>
              <a:rPr lang="en-US" b="0" dirty="0"/>
              <a:t>They appreciated being “forced” to work with different people.</a:t>
            </a:r>
          </a:p>
          <a:p>
            <a:pPr marL="171450" indent="-171450">
              <a:buFont typeface="Arial" panose="020B0604020202020204" pitchFamily="34" charset="0"/>
              <a:buChar char="•"/>
            </a:pPr>
            <a:r>
              <a:rPr lang="en-US" b="0" dirty="0"/>
              <a:t>The experiential learning aspect was considered as the most valuable part of the project as well as …</a:t>
            </a:r>
          </a:p>
          <a:p>
            <a:pPr marL="171450" indent="-171450">
              <a:buFont typeface="Arial" panose="020B0604020202020204" pitchFamily="34" charset="0"/>
              <a:buChar char="•"/>
            </a:pPr>
            <a:r>
              <a:rPr lang="en-US" b="0" dirty="0"/>
              <a:t>… meeting new people, discussing cultural differences, engaging with another culture and hearing other points of view.</a:t>
            </a:r>
          </a:p>
          <a:p>
            <a:pPr marL="171450" indent="-171450">
              <a:buFont typeface="Arial" panose="020B0604020202020204" pitchFamily="34" charset="0"/>
              <a:buChar char="•"/>
            </a:pPr>
            <a:r>
              <a:rPr lang="en-US" b="0" dirty="0"/>
              <a:t>They recognized meaningful changes in their own approach to other cultures.</a:t>
            </a:r>
            <a:endParaRPr lang="de-DE" b="0" dirty="0"/>
          </a:p>
          <a:p>
            <a:endParaRPr lang="en-GB" dirty="0"/>
          </a:p>
        </p:txBody>
      </p:sp>
      <p:sp>
        <p:nvSpPr>
          <p:cNvPr id="4" name="Slide Number Placeholder 3"/>
          <p:cNvSpPr>
            <a:spLocks noGrp="1"/>
          </p:cNvSpPr>
          <p:nvPr>
            <p:ph type="sldNum" sz="quarter" idx="5"/>
          </p:nvPr>
        </p:nvSpPr>
        <p:spPr/>
        <p:txBody>
          <a:bodyPr/>
          <a:lstStyle/>
          <a:p>
            <a:fld id="{EB6F544D-8D16-4751-BAB8-B7FE1E78B759}" type="slidenum">
              <a:rPr lang="en-GB" smtClean="0"/>
              <a:t>17</a:t>
            </a:fld>
            <a:endParaRPr lang="en-GB"/>
          </a:p>
        </p:txBody>
      </p:sp>
    </p:spTree>
    <p:extLst>
      <p:ext uri="{BB962C8B-B14F-4D97-AF65-F5344CB8AC3E}">
        <p14:creationId xmlns:p14="http://schemas.microsoft.com/office/powerpoint/2010/main" val="2502314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de-DE" sz="1200" b="1" dirty="0"/>
              <a:t>The most difficult or negative aspects of project were:</a:t>
            </a:r>
          </a:p>
          <a:p>
            <a:pPr marL="0" indent="0">
              <a:buNone/>
            </a:pPr>
            <a:endParaRPr lang="de-DE" sz="1200" b="1" dirty="0"/>
          </a:p>
          <a:p>
            <a:pPr marL="171450" indent="-171450">
              <a:buFont typeface="Arial" panose="020B0604020202020204" pitchFamily="34" charset="0"/>
              <a:buChar char="•"/>
            </a:pPr>
            <a:r>
              <a:rPr lang="en-US" sz="1200" b="0" dirty="0"/>
              <a:t>coordinating appointments to meet due to different time zones and schedules</a:t>
            </a:r>
          </a:p>
          <a:p>
            <a:pPr marL="171450" indent="-171450">
              <a:buFont typeface="Arial" panose="020B0604020202020204" pitchFamily="34" charset="0"/>
              <a:buChar char="•"/>
            </a:pPr>
            <a:r>
              <a:rPr lang="en-US" sz="1200" b="0" dirty="0"/>
              <a:t>language barriers</a:t>
            </a:r>
          </a:p>
          <a:p>
            <a:pPr marL="171450" indent="-171450">
              <a:buFont typeface="Arial" panose="020B0604020202020204" pitchFamily="34" charset="0"/>
              <a:buChar char="•"/>
            </a:pPr>
            <a:r>
              <a:rPr lang="en-US" sz="1200" b="0" dirty="0"/>
              <a:t>coordinating tasks through social media</a:t>
            </a:r>
          </a:p>
          <a:p>
            <a:pPr marL="171450" indent="-171450">
              <a:buFont typeface="Arial" panose="020B0604020202020204" pitchFamily="34" charset="0"/>
              <a:buChar char="•"/>
            </a:pPr>
            <a:r>
              <a:rPr lang="en-US" sz="1200" b="0" dirty="0"/>
              <a:t>technological issues (different levels of internet savviness)</a:t>
            </a:r>
          </a:p>
          <a:p>
            <a:pPr marL="171450" indent="-171450">
              <a:buFont typeface="Arial" panose="020B0604020202020204" pitchFamily="34" charset="0"/>
              <a:buChar char="•"/>
            </a:pPr>
            <a:r>
              <a:rPr lang="en-US" sz="1200" b="0" dirty="0"/>
              <a:t>differing expectations and deadlines as well as difficulties agreeing on what to do</a:t>
            </a:r>
          </a:p>
          <a:p>
            <a:pPr marL="171450" indent="-171450">
              <a:buFont typeface="Arial" panose="020B0604020202020204" pitchFamily="34" charset="0"/>
              <a:buChar char="•"/>
            </a:pPr>
            <a:r>
              <a:rPr lang="en-US" sz="1200" b="0" dirty="0"/>
              <a:t>varying degrees of engagement and reliability between teams</a:t>
            </a:r>
          </a:p>
          <a:p>
            <a:pPr marL="171450" indent="-171450">
              <a:buFont typeface="Arial" panose="020B0604020202020204" pitchFamily="34" charset="0"/>
              <a:buChar char="•"/>
            </a:pPr>
            <a:r>
              <a:rPr lang="en-US" sz="1200" b="0" dirty="0"/>
              <a:t>working remotely instead of face to face</a:t>
            </a:r>
          </a:p>
          <a:p>
            <a:pPr marL="171450" indent="-171450">
              <a:buFont typeface="Arial" panose="020B0604020202020204" pitchFamily="34" charset="0"/>
              <a:buChar char="•"/>
            </a:pPr>
            <a:r>
              <a:rPr lang="en-US" sz="1200" b="0" dirty="0"/>
              <a:t>lack of communication and/or organization in and between the teams.</a:t>
            </a:r>
            <a:endParaRPr lang="de-DE" sz="1200" b="0" dirty="0"/>
          </a:p>
          <a:p>
            <a:endParaRPr lang="en-GB" dirty="0"/>
          </a:p>
        </p:txBody>
      </p:sp>
      <p:sp>
        <p:nvSpPr>
          <p:cNvPr id="4" name="Slide Number Placeholder 3"/>
          <p:cNvSpPr>
            <a:spLocks noGrp="1"/>
          </p:cNvSpPr>
          <p:nvPr>
            <p:ph type="sldNum" sz="quarter" idx="5"/>
          </p:nvPr>
        </p:nvSpPr>
        <p:spPr/>
        <p:txBody>
          <a:bodyPr/>
          <a:lstStyle/>
          <a:p>
            <a:fld id="{EB6F544D-8D16-4751-BAB8-B7FE1E78B759}" type="slidenum">
              <a:rPr lang="en-GB" smtClean="0"/>
              <a:t>18</a:t>
            </a:fld>
            <a:endParaRPr lang="en-GB"/>
          </a:p>
        </p:txBody>
      </p:sp>
    </p:spTree>
    <p:extLst>
      <p:ext uri="{BB962C8B-B14F-4D97-AF65-F5344CB8AC3E}">
        <p14:creationId xmlns:p14="http://schemas.microsoft.com/office/powerpoint/2010/main" val="2223769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de-DE" sz="1200" b="1" dirty="0"/>
              <a:t>What students would have done differently:</a:t>
            </a:r>
          </a:p>
          <a:p>
            <a:pPr marL="0" indent="0">
              <a:buNone/>
            </a:pPr>
            <a:endParaRPr lang="de-DE" sz="1200" b="0" dirty="0"/>
          </a:p>
          <a:p>
            <a:pPr marL="171450" indent="-171450">
              <a:buFont typeface="Arial" panose="020B0604020202020204" pitchFamily="34" charset="0"/>
              <a:buChar char="•"/>
            </a:pPr>
            <a:r>
              <a:rPr lang="en-US" sz="1200" b="0" dirty="0"/>
              <a:t>Students criticized their own, their teams’ and/or their counterparts’ lack of effort in managing time, assigning roles and delegating tasks. </a:t>
            </a:r>
          </a:p>
          <a:p>
            <a:pPr marL="171450" indent="-171450">
              <a:buFont typeface="Arial" panose="020B0604020202020204" pitchFamily="34" charset="0"/>
              <a:buChar char="•"/>
            </a:pPr>
            <a:r>
              <a:rPr lang="en-US" sz="1200" b="0" dirty="0"/>
              <a:t>They stated they would have planned better, engaged members more, set up more frequent meetings and prioritized the project higher.</a:t>
            </a:r>
          </a:p>
          <a:p>
            <a:pPr marL="171450" indent="-171450">
              <a:buFont typeface="Arial" panose="020B0604020202020204" pitchFamily="34" charset="0"/>
              <a:buChar char="•"/>
            </a:pPr>
            <a:r>
              <a:rPr lang="en-US" sz="1200" b="0" dirty="0"/>
              <a:t>They expressed the disappointment that they did not value the experience as highly as they should have.</a:t>
            </a:r>
          </a:p>
          <a:p>
            <a:pPr marL="171450" indent="-171450">
              <a:buFont typeface="Arial" panose="020B0604020202020204" pitchFamily="34" charset="0"/>
              <a:buChar char="•"/>
            </a:pPr>
            <a:r>
              <a:rPr lang="en-US" sz="1200" b="0" dirty="0"/>
              <a:t>In future collaborations they would learn more about the other cultures and enjoy the opportunity of working with foreign students more. </a:t>
            </a:r>
            <a:endParaRPr lang="de-DE" sz="1200" b="0" dirty="0"/>
          </a:p>
          <a:p>
            <a:endParaRPr lang="en-GB" dirty="0"/>
          </a:p>
        </p:txBody>
      </p:sp>
      <p:sp>
        <p:nvSpPr>
          <p:cNvPr id="4" name="Slide Number Placeholder 3"/>
          <p:cNvSpPr>
            <a:spLocks noGrp="1"/>
          </p:cNvSpPr>
          <p:nvPr>
            <p:ph type="sldNum" sz="quarter" idx="5"/>
          </p:nvPr>
        </p:nvSpPr>
        <p:spPr/>
        <p:txBody>
          <a:bodyPr/>
          <a:lstStyle/>
          <a:p>
            <a:fld id="{EB6F544D-8D16-4751-BAB8-B7FE1E78B759}" type="slidenum">
              <a:rPr lang="en-GB" smtClean="0"/>
              <a:t>19</a:t>
            </a:fld>
            <a:endParaRPr lang="en-GB"/>
          </a:p>
        </p:txBody>
      </p:sp>
    </p:spTree>
    <p:extLst>
      <p:ext uri="{BB962C8B-B14F-4D97-AF65-F5344CB8AC3E}">
        <p14:creationId xmlns:p14="http://schemas.microsoft.com/office/powerpoint/2010/main" val="3961243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The world </a:t>
            </a:r>
            <a:r>
              <a:rPr lang="en-GB" b="1" u="sng" dirty="0"/>
              <a:t>is</a:t>
            </a:r>
            <a:r>
              <a:rPr lang="en-GB" b="1" dirty="0"/>
              <a:t> global whether we like it or not.  </a:t>
            </a:r>
            <a:r>
              <a:rPr lang="en-GB" b="0" dirty="0"/>
              <a:t>The Fortune 500 leading global companies employ 67 million people in 34 countries.  </a:t>
            </a:r>
            <a:r>
              <a:rPr lang="en-US" sz="1200" b="0" kern="1200" dirty="0">
                <a:solidFill>
                  <a:schemeClr val="tx1"/>
                </a:solidFill>
                <a:effectLst/>
                <a:latin typeface="+mn-lt"/>
                <a:ea typeface="+mn-ea"/>
                <a:cs typeface="+mn-cs"/>
              </a:rPr>
              <a:t>Tertiary level teaching within this global context presents instructors with several challenges.  Through easy accessibility to information throughout the world, instructors of all disciplines must continually keep up with new developments, as well as impart critical thinking skills and fundamental subject knowledge to their students.  Furthermore, technical savviness, knowledge of foreign languages and intercultural competence are prerequisites for graduates today.  These skills are no longer exclusively for global careers but also for positions in middle-sized companies.</a:t>
            </a:r>
            <a:r>
              <a:rPr lang="en-GB" sz="1200" b="0" kern="1200" dirty="0">
                <a:solidFill>
                  <a:schemeClr val="tx1"/>
                </a:solidFill>
                <a:effectLst/>
                <a:latin typeface="+mn-lt"/>
                <a:ea typeface="+mn-ea"/>
                <a:cs typeface="+mn-cs"/>
              </a:rPr>
              <a:t>  </a:t>
            </a:r>
            <a:r>
              <a:rPr lang="en-US" sz="1200" b="0" dirty="0"/>
              <a:t>And to compete and be successful in these world businesses, no matter the level of employment, employees need intercultural communication competency skills. </a:t>
            </a:r>
          </a:p>
          <a:p>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According to the Society of Human Resources Management: “a global mindset is crucial, no matter where an employee is located.  In the past, an organization's leaders, managers and employees needed to understand a culture only if they were going to another country to live.  Now, employees work virtually across borders via technology, they work with a variety of ethnicities at home, and they interact with a globally dispersed customer base.  So a global mindset and skills are necessary for all employees (para 2.)”</a:t>
            </a:r>
          </a:p>
          <a:p>
            <a:endParaRPr lang="en-GB" dirty="0"/>
          </a:p>
        </p:txBody>
      </p:sp>
      <p:sp>
        <p:nvSpPr>
          <p:cNvPr id="4" name="Slide Number Placeholder 3"/>
          <p:cNvSpPr>
            <a:spLocks noGrp="1"/>
          </p:cNvSpPr>
          <p:nvPr>
            <p:ph type="sldNum" sz="quarter" idx="10"/>
          </p:nvPr>
        </p:nvSpPr>
        <p:spPr/>
        <p:txBody>
          <a:bodyPr/>
          <a:lstStyle/>
          <a:p>
            <a:fld id="{EB6F544D-8D16-4751-BAB8-B7FE1E78B759}" type="slidenum">
              <a:rPr lang="en-GB" smtClean="0"/>
              <a:t>2</a:t>
            </a:fld>
            <a:endParaRPr lang="en-GB"/>
          </a:p>
        </p:txBody>
      </p:sp>
    </p:spTree>
    <p:extLst>
      <p:ext uri="{BB962C8B-B14F-4D97-AF65-F5344CB8AC3E}">
        <p14:creationId xmlns:p14="http://schemas.microsoft.com/office/powerpoint/2010/main" val="1658793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dirty="0"/>
              <a:t>Positive developments in the areas of Interaction Attentiveness and Interaction Engagement went hand in hand with statistically marginal but nevertheless negative developments in Interaction Engagement and in Respect for Cultural Differences after interacting with people of other cultures.</a:t>
            </a:r>
          </a:p>
          <a:p>
            <a:endParaRPr lang="en-US" sz="1200" b="0" i="1" dirty="0"/>
          </a:p>
          <a:p>
            <a:r>
              <a:rPr lang="en-US" sz="1200" b="0" i="1" dirty="0"/>
              <a:t>While many of the negative responses in the areas of Interaction Engagement and Respect for Cultural Differences would appear to defeat the goals of increasing intercultural competence, there are results which give support to the belief that intercultural collaborative projects such as this one can impact students positively and more effectively than classroom instruction.</a:t>
            </a:r>
          </a:p>
          <a:p>
            <a:endParaRPr lang="en-US" sz="1200" b="0" i="1" dirty="0"/>
          </a:p>
          <a:p>
            <a:r>
              <a:rPr lang="en-US" sz="1200" b="0" i="1" dirty="0"/>
              <a:t>When comparing the results before and after the project, students appear to have gained an understanding of cultural differences through their interactions and experienced a rise in sensitivity concerning their own communication styles as well as the differences in styles of their counterparts. </a:t>
            </a:r>
          </a:p>
          <a:p>
            <a:endParaRPr lang="en-US" sz="1200" b="0" i="1" dirty="0"/>
          </a:p>
          <a:p>
            <a:r>
              <a:rPr lang="en-US" sz="1200" b="0" i="1" dirty="0"/>
              <a:t>The difficulties of the project itself, the pressure of wanting a good grade on the project for some, whereas others not receiving a grade at all, the disparities in motivation among team members as well as language skills etc., could all have had an influence on the positive or negative perception of the culturally distinct counterparts and thus on the values reported in the surveys. </a:t>
            </a:r>
          </a:p>
          <a:p>
            <a:endParaRPr lang="en-US" sz="1200" b="0" i="1" dirty="0"/>
          </a:p>
          <a:p>
            <a:r>
              <a:rPr lang="en-US" sz="1200" b="0" i="1" dirty="0"/>
              <a:t>Seemingly negative tendencies in some of the results after the collaborative project may indicate a rise in consciousness concerning the difficulties of real interaction with other cultures. What appears simple in theory to students before the project becomes more daunting when put to the test in a real-life situation. </a:t>
            </a:r>
          </a:p>
          <a:p>
            <a:endParaRPr lang="en-US" sz="1200" b="0" i="1" dirty="0"/>
          </a:p>
          <a:p>
            <a:r>
              <a:rPr lang="en-US" sz="1200" b="0" i="1" dirty="0"/>
              <a:t>Further reasons for negative trends proceeding the project may be found in the results concerning what students disliked most about the project (time zones, diverging deadlines and expectations) as well as what they would do differently (invest more time) and their suggestions for future collaborations.</a:t>
            </a:r>
          </a:p>
          <a:p>
            <a:endParaRPr lang="en-US" sz="1200" b="0" i="1" dirty="0"/>
          </a:p>
          <a:p>
            <a:r>
              <a:rPr lang="en-US" sz="1200" b="0" i="0" dirty="0"/>
              <a:t>The negative results run counter to the objectives of an intercultural collaborative project and need to be investigated further.  </a:t>
            </a:r>
            <a:r>
              <a:rPr lang="en-US" sz="1200" b="0" dirty="0"/>
              <a:t>However, if intercultural competence can be seen as involving an understanding that cultural differences do exist, that there are potential pitfalls involved in interacting across cultures, and that awareness of these factors can better facilitate successful collaboration (Deardorff, 2006), the findings from this project confirm that a virtual team collaboration, however short and small in scope, develops intercultural sensitivity and intercultural communication competence in students.</a:t>
            </a:r>
            <a:endParaRPr lang="de-DE" sz="1200" b="0" dirty="0"/>
          </a:p>
          <a:p>
            <a:endParaRPr lang="en-US" sz="1200" b="0" dirty="0"/>
          </a:p>
          <a:p>
            <a:r>
              <a:rPr lang="en-US" sz="1200" b="0" dirty="0"/>
              <a:t>While the project was time-consuming and sometimes difficult to embed it into an already demanding curriculum, the instructors consider the project a valuable contribution in experiential learning and will continue to incorporate the project in their courses.</a:t>
            </a:r>
          </a:p>
          <a:p>
            <a:endParaRPr lang="en-US" sz="1200" b="0" dirty="0"/>
          </a:p>
          <a:p>
            <a:r>
              <a:rPr lang="en-US" sz="1200" b="0" dirty="0"/>
              <a:t>This type of project offers significant potential for enhanced employability and graduate preparedness for a global workplace.</a:t>
            </a:r>
            <a:endParaRPr lang="de-DE" sz="1200" b="0" dirty="0"/>
          </a:p>
          <a:p>
            <a:endParaRPr lang="de-DE" sz="1200" b="0" i="1" dirty="0"/>
          </a:p>
          <a:p>
            <a:endParaRPr lang="en-GB" dirty="0"/>
          </a:p>
        </p:txBody>
      </p:sp>
      <p:sp>
        <p:nvSpPr>
          <p:cNvPr id="4" name="Slide Number Placeholder 3"/>
          <p:cNvSpPr>
            <a:spLocks noGrp="1"/>
          </p:cNvSpPr>
          <p:nvPr>
            <p:ph type="sldNum" sz="quarter" idx="5"/>
          </p:nvPr>
        </p:nvSpPr>
        <p:spPr/>
        <p:txBody>
          <a:bodyPr/>
          <a:lstStyle/>
          <a:p>
            <a:fld id="{EB6F544D-8D16-4751-BAB8-B7FE1E78B759}" type="slidenum">
              <a:rPr lang="en-GB" smtClean="0"/>
              <a:t>20</a:t>
            </a:fld>
            <a:endParaRPr lang="en-GB"/>
          </a:p>
        </p:txBody>
      </p:sp>
    </p:spTree>
    <p:extLst>
      <p:ext uri="{BB962C8B-B14F-4D97-AF65-F5344CB8AC3E}">
        <p14:creationId xmlns:p14="http://schemas.microsoft.com/office/powerpoint/2010/main" val="102404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0" dirty="0"/>
              <a:t>Future collaborations will ensure more equal conditions among the teams: </a:t>
            </a:r>
            <a:r>
              <a:rPr lang="en-US" b="0" dirty="0"/>
              <a:t>aligning the project content, syncing the time line and assignment deadlines better and adjusting the assessment criteria so that demands on students are similar. </a:t>
            </a:r>
          </a:p>
          <a:p>
            <a:endParaRPr lang="en-US" b="0" dirty="0"/>
          </a:p>
          <a:p>
            <a:r>
              <a:rPr lang="en-US" b="0" dirty="0"/>
              <a:t>Tasks should be divided across locations, creating a closer dependence on each other for project success.  Inclusiveness should be promoted with the help of digital means, for example through the use of a single platform, SLACK, to collaborate as well as using ZOOM to record teleconferencing sessions in future projects. </a:t>
            </a:r>
          </a:p>
          <a:p>
            <a:endParaRPr lang="en-US" b="0" dirty="0"/>
          </a:p>
          <a:p>
            <a:r>
              <a:rPr lang="en-US" b="0" dirty="0"/>
              <a:t>After improving project conditions, data from pre and post surveys from future collaborations will be compared with the results of initial data to examine whether there are significant differences in results.</a:t>
            </a:r>
          </a:p>
          <a:p>
            <a:endParaRPr lang="en-GB" dirty="0"/>
          </a:p>
        </p:txBody>
      </p:sp>
      <p:sp>
        <p:nvSpPr>
          <p:cNvPr id="4" name="Slide Number Placeholder 3"/>
          <p:cNvSpPr>
            <a:spLocks noGrp="1"/>
          </p:cNvSpPr>
          <p:nvPr>
            <p:ph type="sldNum" sz="quarter" idx="5"/>
          </p:nvPr>
        </p:nvSpPr>
        <p:spPr/>
        <p:txBody>
          <a:bodyPr/>
          <a:lstStyle/>
          <a:p>
            <a:fld id="{EB6F544D-8D16-4751-BAB8-B7FE1E78B759}" type="slidenum">
              <a:rPr lang="en-GB" smtClean="0"/>
              <a:t>21</a:t>
            </a:fld>
            <a:endParaRPr lang="en-GB"/>
          </a:p>
        </p:txBody>
      </p:sp>
    </p:spTree>
    <p:extLst>
      <p:ext uri="{BB962C8B-B14F-4D97-AF65-F5344CB8AC3E}">
        <p14:creationId xmlns:p14="http://schemas.microsoft.com/office/powerpoint/2010/main" val="2270463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Some sources which informed this presentation and may be of interest…</a:t>
            </a:r>
          </a:p>
          <a:p>
            <a:endParaRPr lang="en-GB" b="1" dirty="0"/>
          </a:p>
          <a:p>
            <a:pPr marL="0" indent="0">
              <a:buNone/>
            </a:pPr>
            <a:r>
              <a:rPr lang="en-US" sz="1200" dirty="0" err="1">
                <a:latin typeface="Arial" panose="020B0604020202020204" pitchFamily="34" charset="0"/>
                <a:cs typeface="Arial" panose="020B0604020202020204" pitchFamily="34" charset="0"/>
              </a:rPr>
              <a:t>Arasaratnam</a:t>
            </a:r>
            <a:r>
              <a:rPr lang="en-US" sz="1200" dirty="0">
                <a:latin typeface="Arial" panose="020B0604020202020204" pitchFamily="34" charset="0"/>
                <a:cs typeface="Arial" panose="020B0604020202020204" pitchFamily="34" charset="0"/>
              </a:rPr>
              <a:t>, L. A. (2009). The Development of a New Instrument of Intercultural Communication Competence. </a:t>
            </a:r>
            <a:r>
              <a:rPr lang="en-US" sz="1200" u="sng" dirty="0">
                <a:latin typeface="Arial" panose="020B0604020202020204" pitchFamily="34" charset="0"/>
                <a:cs typeface="Arial" panose="020B0604020202020204" pitchFamily="34" charset="0"/>
                <a:hlinkClick r:id="rId3"/>
              </a:rPr>
              <a:t>http://www.immi.se/intercultural/nr20/arasaratnam.htm</a:t>
            </a:r>
            <a:endParaRPr lang="en-GB" sz="1200" dirty="0">
              <a:latin typeface="Arial" panose="020B0604020202020204" pitchFamily="34" charset="0"/>
              <a:cs typeface="Arial" panose="020B0604020202020204" pitchFamily="34" charset="0"/>
            </a:endParaRP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Chen, G.M. &amp; </a:t>
            </a:r>
            <a:r>
              <a:rPr lang="en-US" sz="1200" dirty="0" err="1">
                <a:latin typeface="Arial" panose="020B0604020202020204" pitchFamily="34" charset="0"/>
                <a:cs typeface="Arial" panose="020B0604020202020204" pitchFamily="34" charset="0"/>
              </a:rPr>
              <a:t>Sarosta</a:t>
            </a:r>
            <a:r>
              <a:rPr lang="en-US" sz="1200" dirty="0">
                <a:latin typeface="Arial" panose="020B0604020202020204" pitchFamily="34" charset="0"/>
                <a:cs typeface="Arial" panose="020B0604020202020204" pitchFamily="34" charset="0"/>
              </a:rPr>
              <a:t>, W. J. (1998). </a:t>
            </a:r>
            <a:r>
              <a:rPr lang="en-US" sz="1200" i="1" dirty="0">
                <a:latin typeface="Arial" panose="020B0604020202020204" pitchFamily="34" charset="0"/>
                <a:cs typeface="Arial" panose="020B0604020202020204" pitchFamily="34" charset="0"/>
              </a:rPr>
              <a:t>Foundations of intercultural communication</a:t>
            </a:r>
            <a:r>
              <a:rPr lang="en-US" sz="1200" dirty="0">
                <a:latin typeface="Arial" panose="020B0604020202020204" pitchFamily="34" charset="0"/>
                <a:cs typeface="Arial" panose="020B0604020202020204" pitchFamily="34" charset="0"/>
              </a:rPr>
              <a:t>. Boston: Allyn &amp; Bacon</a:t>
            </a: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Chen, G. and William J. </a:t>
            </a:r>
            <a:r>
              <a:rPr lang="en-US" sz="1200" dirty="0" err="1">
                <a:latin typeface="Arial" panose="020B0604020202020204" pitchFamily="34" charset="0"/>
                <a:cs typeface="Arial" panose="020B0604020202020204" pitchFamily="34" charset="0"/>
              </a:rPr>
              <a:t>Starosta</a:t>
            </a:r>
            <a:r>
              <a:rPr lang="en-US" sz="1200" dirty="0">
                <a:latin typeface="Arial" panose="020B0604020202020204" pitchFamily="34" charset="0"/>
                <a:cs typeface="Arial" panose="020B0604020202020204" pitchFamily="34" charset="0"/>
              </a:rPr>
              <a:t> (2000). The Development and Validation of the Intercultural Sensitivity Scale. The University of Rhode Island Digital Commons. </a:t>
            </a:r>
            <a:r>
              <a:rPr lang="en-US" sz="1200" u="sng" dirty="0">
                <a:latin typeface="Arial" panose="020B0604020202020204" pitchFamily="34" charset="0"/>
                <a:cs typeface="Arial" panose="020B0604020202020204" pitchFamily="34" charset="0"/>
                <a:hlinkClick r:id="rId4"/>
              </a:rPr>
              <a:t>http://digitalcommons.uri.edu/cgi/viewcontent.cgi?article=1035&amp;context=com_facpubs</a:t>
            </a:r>
            <a:endParaRPr lang="en-GB" sz="1200" dirty="0">
              <a:latin typeface="Arial" panose="020B0604020202020204" pitchFamily="34" charset="0"/>
              <a:cs typeface="Arial" panose="020B0604020202020204" pitchFamily="34" charset="0"/>
            </a:endParaRP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Deardorff, D. (2006). The identification and assessment of intercultural competence as a student outcome of internationalization. </a:t>
            </a:r>
            <a:r>
              <a:rPr lang="en-US" sz="1200" i="1" dirty="0">
                <a:latin typeface="Arial" panose="020B0604020202020204" pitchFamily="34" charset="0"/>
                <a:cs typeface="Arial" panose="020B0604020202020204" pitchFamily="34" charset="0"/>
              </a:rPr>
              <a:t>Journal of Studies in International Education.</a:t>
            </a:r>
            <a:r>
              <a:rPr lang="en-US" sz="1200" dirty="0">
                <a:latin typeface="Arial" panose="020B0604020202020204" pitchFamily="34" charset="0"/>
                <a:cs typeface="Arial" panose="020B0604020202020204" pitchFamily="34" charset="0"/>
              </a:rPr>
              <a:t>10 (3), 241-266.</a:t>
            </a:r>
            <a:endParaRPr lang="de-DE" sz="1200" dirty="0">
              <a:latin typeface="Arial" panose="020B0604020202020204" pitchFamily="34" charset="0"/>
              <a:cs typeface="Arial" panose="020B0604020202020204" pitchFamily="34" charset="0"/>
            </a:endParaRP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err="1">
                <a:latin typeface="Arial" panose="020B0604020202020204" pitchFamily="34" charset="0"/>
                <a:cs typeface="Arial" panose="020B0604020202020204" pitchFamily="34" charset="0"/>
              </a:rPr>
              <a:t>Deardoff</a:t>
            </a:r>
            <a:r>
              <a:rPr lang="en-US" sz="1200" dirty="0">
                <a:latin typeface="Arial" panose="020B0604020202020204" pitchFamily="34" charset="0"/>
                <a:cs typeface="Arial" panose="020B0604020202020204" pitchFamily="34" charset="0"/>
              </a:rPr>
              <a:t>, D. (2009) Theory Reflections: Intercultural Competence Framework/Model. </a:t>
            </a:r>
            <a:r>
              <a:rPr lang="de-DE" sz="1200" u="sng" dirty="0">
                <a:latin typeface="Arial" panose="020B0604020202020204" pitchFamily="34" charset="0"/>
                <a:cs typeface="Arial" panose="020B0604020202020204" pitchFamily="34" charset="0"/>
                <a:hlinkClick r:id="rId5"/>
              </a:rPr>
              <a:t>http://www.nafsa.org/_/file/_/theory_connections_intercultural_competence.pdf</a:t>
            </a:r>
            <a:endParaRPr lang="en-GB" sz="1200" dirty="0">
              <a:latin typeface="Arial" panose="020B0604020202020204" pitchFamily="34" charset="0"/>
              <a:cs typeface="Arial" panose="020B0604020202020204" pitchFamily="34" charset="0"/>
            </a:endParaRP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Hall, E.T. (1990). </a:t>
            </a:r>
            <a:r>
              <a:rPr lang="en-US" sz="1200" i="1" dirty="0">
                <a:latin typeface="Arial" panose="020B0604020202020204" pitchFamily="34" charset="0"/>
                <a:cs typeface="Arial" panose="020B0604020202020204" pitchFamily="34" charset="0"/>
              </a:rPr>
              <a:t>Understanding Cultural Differences</a:t>
            </a:r>
            <a:r>
              <a:rPr lang="en-US" sz="1200" dirty="0">
                <a:latin typeface="Arial" panose="020B0604020202020204" pitchFamily="34" charset="0"/>
                <a:cs typeface="Arial" panose="020B0604020202020204" pitchFamily="34" charset="0"/>
              </a:rPr>
              <a:t>, Boston: Nicholas Brealey Publishing</a:t>
            </a:r>
            <a:endParaRPr lang="en-GB"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Hofstede, G. (1991). </a:t>
            </a:r>
            <a:r>
              <a:rPr lang="en-US" sz="1200" i="1" dirty="0">
                <a:latin typeface="Arial" panose="020B0604020202020204" pitchFamily="34" charset="0"/>
                <a:cs typeface="Arial" panose="020B0604020202020204" pitchFamily="34" charset="0"/>
              </a:rPr>
              <a:t>Cultures and Organizations: Software of the Mind, Intercultural Cooperation and Its Importance for Survival</a:t>
            </a:r>
            <a:r>
              <a:rPr lang="en-US" sz="1200" dirty="0">
                <a:latin typeface="Arial" panose="020B0604020202020204" pitchFamily="34" charset="0"/>
                <a:cs typeface="Arial" panose="020B0604020202020204" pitchFamily="34" charset="0"/>
              </a:rPr>
              <a:t>, Maidenhead: Mc Graw-Hill</a:t>
            </a:r>
            <a:endParaRPr lang="en-GB"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Lewis, R.D. (2006). </a:t>
            </a:r>
            <a:r>
              <a:rPr lang="en-US" sz="1200" i="1" dirty="0">
                <a:latin typeface="Arial" panose="020B0604020202020204" pitchFamily="34" charset="0"/>
                <a:cs typeface="Arial" panose="020B0604020202020204" pitchFamily="34" charset="0"/>
              </a:rPr>
              <a:t>When Cultures Collide. Leading Across Cultures</a:t>
            </a:r>
            <a:r>
              <a:rPr lang="en-US" sz="1200" dirty="0">
                <a:latin typeface="Arial" panose="020B0604020202020204" pitchFamily="34" charset="0"/>
                <a:cs typeface="Arial" panose="020B0604020202020204" pitchFamily="34" charset="0"/>
              </a:rPr>
              <a:t>, Boston: Nicholas Brealey Publishing</a:t>
            </a:r>
            <a:endParaRPr lang="en-GB"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Mehrabian, A. (1972). </a:t>
            </a:r>
            <a:r>
              <a:rPr lang="en-US" sz="1200" i="1" dirty="0">
                <a:latin typeface="Arial" panose="020B0604020202020204" pitchFamily="34" charset="0"/>
                <a:cs typeface="Arial" panose="020B0604020202020204" pitchFamily="34" charset="0"/>
              </a:rPr>
              <a:t>Nonverbal Communication</a:t>
            </a:r>
            <a:r>
              <a:rPr lang="en-US" sz="1200" dirty="0">
                <a:latin typeface="Arial" panose="020B0604020202020204" pitchFamily="34" charset="0"/>
                <a:cs typeface="Arial" panose="020B0604020202020204" pitchFamily="34" charset="0"/>
              </a:rPr>
              <a:t>. </a:t>
            </a:r>
            <a:r>
              <a:rPr lang="en-US" sz="1200" u="sng" dirty="0">
                <a:latin typeface="Arial" panose="020B0604020202020204" pitchFamily="34" charset="0"/>
                <a:cs typeface="Arial" panose="020B0604020202020204" pitchFamily="34" charset="0"/>
                <a:hlinkClick r:id="rId6" tooltip="Chicago, IL"/>
              </a:rPr>
              <a:t>Chicago, IL</a:t>
            </a:r>
            <a:r>
              <a:rPr lang="en-US" sz="1200" dirty="0">
                <a:latin typeface="Arial" panose="020B0604020202020204" pitchFamily="34" charset="0"/>
                <a:cs typeface="Arial" panose="020B0604020202020204" pitchFamily="34" charset="0"/>
              </a:rPr>
              <a:t>: Aldine-Atherton</a:t>
            </a:r>
            <a:endParaRPr lang="en-GB" sz="1200" dirty="0">
              <a:latin typeface="Arial" panose="020B0604020202020204" pitchFamily="34" charset="0"/>
              <a:cs typeface="Arial" panose="020B0604020202020204" pitchFamily="34" charset="0"/>
            </a:endParaRP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err="1">
                <a:latin typeface="Arial" panose="020B0604020202020204" pitchFamily="34" charset="0"/>
                <a:cs typeface="Arial" panose="020B0604020202020204" pitchFamily="34" charset="0"/>
              </a:rPr>
              <a:t>Meisek</a:t>
            </a:r>
            <a:r>
              <a:rPr lang="en-US" sz="1200" dirty="0">
                <a:latin typeface="Arial" panose="020B0604020202020204" pitchFamily="34" charset="0"/>
                <a:cs typeface="Arial" panose="020B0604020202020204" pitchFamily="34" charset="0"/>
              </a:rPr>
              <a:t> and </a:t>
            </a:r>
            <a:r>
              <a:rPr lang="en-US" sz="1200" dirty="0" err="1">
                <a:latin typeface="Arial" panose="020B0604020202020204" pitchFamily="34" charset="0"/>
                <a:cs typeface="Arial" panose="020B0604020202020204" pitchFamily="34" charset="0"/>
              </a:rPr>
              <a:t>Haefliger</a:t>
            </a:r>
            <a:r>
              <a:rPr lang="en-US" sz="1200" dirty="0">
                <a:latin typeface="Arial" panose="020B0604020202020204" pitchFamily="34" charset="0"/>
                <a:cs typeface="Arial" panose="020B0604020202020204" pitchFamily="34" charset="0"/>
              </a:rPr>
              <a:t> (2011) cited in </a:t>
            </a:r>
            <a:r>
              <a:rPr lang="en-GB" sz="1200" dirty="0">
                <a:latin typeface="Arial" panose="020B0604020202020204" pitchFamily="34" charset="0"/>
                <a:cs typeface="Arial" panose="020B0604020202020204" pitchFamily="34" charset="0"/>
              </a:rPr>
              <a:t>Essig, L., (2013). Frameworks for educating the artist of the future: teaching habits of mind for arts entrepreneurship. </a:t>
            </a:r>
            <a:r>
              <a:rPr lang="en-GB" sz="1200" i="1" dirty="0" err="1">
                <a:latin typeface="Arial" panose="020B0604020202020204" pitchFamily="34" charset="0"/>
                <a:cs typeface="Arial" panose="020B0604020202020204" pitchFamily="34" charset="0"/>
              </a:rPr>
              <a:t>Artivate</a:t>
            </a:r>
            <a:r>
              <a:rPr lang="en-GB" sz="1200" i="1" dirty="0">
                <a:latin typeface="Arial" panose="020B0604020202020204" pitchFamily="34" charset="0"/>
                <a:cs typeface="Arial" panose="020B0604020202020204" pitchFamily="34" charset="0"/>
              </a:rPr>
              <a:t>: A Journal of Entrepreneurship in the Arts, </a:t>
            </a:r>
            <a:r>
              <a:rPr lang="en-GB" sz="1200" dirty="0">
                <a:latin typeface="Arial" panose="020B0604020202020204" pitchFamily="34" charset="0"/>
                <a:cs typeface="Arial" panose="020B0604020202020204" pitchFamily="34" charset="0"/>
              </a:rPr>
              <a:t>1 (2), pp65-77.</a:t>
            </a:r>
          </a:p>
          <a:p>
            <a:endParaRPr lang="en-GB" b="1" dirty="0"/>
          </a:p>
        </p:txBody>
      </p:sp>
      <p:sp>
        <p:nvSpPr>
          <p:cNvPr id="4" name="Slide Number Placeholder 3"/>
          <p:cNvSpPr>
            <a:spLocks noGrp="1"/>
          </p:cNvSpPr>
          <p:nvPr>
            <p:ph type="sldNum" sz="quarter" idx="10"/>
          </p:nvPr>
        </p:nvSpPr>
        <p:spPr/>
        <p:txBody>
          <a:bodyPr/>
          <a:lstStyle/>
          <a:p>
            <a:fld id="{EB6F544D-8D16-4751-BAB8-B7FE1E78B759}" type="slidenum">
              <a:rPr lang="en-GB" smtClean="0"/>
              <a:t>22</a:t>
            </a:fld>
            <a:endParaRPr lang="en-GB"/>
          </a:p>
        </p:txBody>
      </p:sp>
    </p:spTree>
    <p:extLst>
      <p:ext uri="{BB962C8B-B14F-4D97-AF65-F5344CB8AC3E}">
        <p14:creationId xmlns:p14="http://schemas.microsoft.com/office/powerpoint/2010/main" val="3882927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Thank you for listening, any questions?</a:t>
            </a:r>
          </a:p>
        </p:txBody>
      </p:sp>
      <p:sp>
        <p:nvSpPr>
          <p:cNvPr id="4" name="Slide Number Placeholder 3"/>
          <p:cNvSpPr>
            <a:spLocks noGrp="1"/>
          </p:cNvSpPr>
          <p:nvPr>
            <p:ph type="sldNum" sz="quarter" idx="10"/>
          </p:nvPr>
        </p:nvSpPr>
        <p:spPr/>
        <p:txBody>
          <a:bodyPr/>
          <a:lstStyle/>
          <a:p>
            <a:fld id="{EB6F544D-8D16-4751-BAB8-B7FE1E78B759}" type="slidenum">
              <a:rPr lang="en-GB" smtClean="0"/>
              <a:t>23</a:t>
            </a:fld>
            <a:endParaRPr lang="en-GB"/>
          </a:p>
        </p:txBody>
      </p:sp>
    </p:spTree>
    <p:extLst>
      <p:ext uri="{BB962C8B-B14F-4D97-AF65-F5344CB8AC3E}">
        <p14:creationId xmlns:p14="http://schemas.microsoft.com/office/powerpoint/2010/main" val="4270891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6F544D-8D16-4751-BAB8-B7FE1E78B759}" type="slidenum">
              <a:rPr lang="en-GB" smtClean="0"/>
              <a:t>24</a:t>
            </a:fld>
            <a:endParaRPr lang="en-GB"/>
          </a:p>
        </p:txBody>
      </p:sp>
    </p:spTree>
    <p:extLst>
      <p:ext uri="{BB962C8B-B14F-4D97-AF65-F5344CB8AC3E}">
        <p14:creationId xmlns:p14="http://schemas.microsoft.com/office/powerpoint/2010/main" val="72630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kern="1200" dirty="0">
                <a:solidFill>
                  <a:schemeClr val="tx1"/>
                </a:solidFill>
                <a:effectLst/>
                <a:latin typeface="+mn-lt"/>
                <a:ea typeface="+mn-ea"/>
                <a:cs typeface="+mn-cs"/>
              </a:rPr>
              <a:t>According to Deardorff (2009), intercultural competence can be defined as possessing the necessary attitudes and reflective </a:t>
            </a:r>
            <a:r>
              <a:rPr lang="en-US" sz="1200" b="0" kern="1200" dirty="0" err="1">
                <a:solidFill>
                  <a:schemeClr val="tx1"/>
                </a:solidFill>
                <a:effectLst/>
                <a:latin typeface="+mn-lt"/>
                <a:ea typeface="+mn-ea"/>
                <a:cs typeface="+mn-cs"/>
              </a:rPr>
              <a:t>behavioural</a:t>
            </a:r>
            <a:r>
              <a:rPr lang="en-US" sz="1200" b="0" kern="1200" dirty="0">
                <a:solidFill>
                  <a:schemeClr val="tx1"/>
                </a:solidFill>
                <a:effectLst/>
                <a:latin typeface="+mn-lt"/>
                <a:ea typeface="+mn-ea"/>
                <a:cs typeface="+mn-cs"/>
              </a:rPr>
              <a:t> skills and using these to behave effectively and appropriately in intercultural situations.  The emphasis in this context is upon attitude and behavioral understanding when entering a multicultural / international environment and effective behavior.  This understanding facilitates</a:t>
            </a:r>
            <a:r>
              <a:rPr lang="en-GB" sz="1200" b="0"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success in achieving the goals set out for the cross-cultural interaction e.g. increasing staff motivation, carrying through a cross-border merger, or meeting clients to discuss a business venture.</a:t>
            </a:r>
            <a:r>
              <a:rPr lang="en-GB" sz="1200" b="0" kern="1200" dirty="0">
                <a:solidFill>
                  <a:schemeClr val="tx1"/>
                </a:solidFill>
                <a:effectLst/>
                <a:latin typeface="+mn-lt"/>
                <a:ea typeface="+mn-ea"/>
                <a:cs typeface="+mn-cs"/>
              </a:rPr>
              <a:t>  </a:t>
            </a:r>
            <a:r>
              <a:rPr lang="en-US" sz="1200" b="0" dirty="0"/>
              <a:t>There are numerous academic sources which deliver this type of intercultural communication theory however teaching theory doesn’t necessarily translate into competency.</a:t>
            </a:r>
          </a:p>
          <a:p>
            <a:pPr marL="171450" indent="-171450">
              <a:buFont typeface="Arial" panose="020B0604020202020204" pitchFamily="34" charset="0"/>
              <a:buChar cha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t>There are many student projects which involve working in teams with students from the same university and clients who operate within the UK, however these do not directly and intentionally develop intercultural competency and communication skills.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kern="1200" dirty="0">
              <a:solidFill>
                <a:schemeClr val="tx1"/>
              </a:solidFill>
              <a:effectLst/>
              <a:latin typeface="+mn-lt"/>
              <a:ea typeface="+mn-ea"/>
              <a:cs typeface="+mn-cs"/>
            </a:endParaRPr>
          </a:p>
          <a:p>
            <a:pPr marL="0" indent="0">
              <a:buFont typeface="Arial" panose="020B0604020202020204" pitchFamily="34" charset="0"/>
              <a:buNone/>
            </a:pPr>
            <a:r>
              <a:rPr lang="en-US" sz="1200" b="0" dirty="0"/>
              <a:t>Recent research also suggests there is a gap between graduate perceptions of intercultural competency and employer perceptions of competency.  T</a:t>
            </a:r>
            <a:r>
              <a:rPr lang="en-US" b="0" dirty="0"/>
              <a:t>he 2018 Jobs Outlook Survey issued by the U.S. National Association of Colleges and Employers found, among other results, that the percentage of graduating seniors and young employees who believed that they were proficient in global/intercultural fluency was much higher than the percentage view of employers (Bauer-Wolff 2018).</a:t>
            </a:r>
          </a:p>
          <a:p>
            <a:pPr marL="171450" indent="-171450">
              <a:buFont typeface="Arial" panose="020B0604020202020204" pitchFamily="34" charset="0"/>
              <a:buChar char="•"/>
            </a:pPr>
            <a:endParaRPr lang="en-US" sz="1200" b="0" dirty="0"/>
          </a:p>
          <a:p>
            <a:pPr marL="0" indent="0">
              <a:buFont typeface="Arial" panose="020B0604020202020204" pitchFamily="34" charset="0"/>
              <a:buNone/>
            </a:pPr>
            <a:r>
              <a:rPr lang="en-US" sz="1200" b="0" dirty="0"/>
              <a:t>There is therefore a need for more intercultural, experiential student projects to bridge this gap and develop the global mind and skill set that employers want and need.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10"/>
          </p:nvPr>
        </p:nvSpPr>
        <p:spPr/>
        <p:txBody>
          <a:bodyPr/>
          <a:lstStyle/>
          <a:p>
            <a:fld id="{EB6F544D-8D16-4751-BAB8-B7FE1E78B759}" type="slidenum">
              <a:rPr lang="en-GB" smtClean="0"/>
              <a:t>3</a:t>
            </a:fld>
            <a:endParaRPr lang="en-GB"/>
          </a:p>
        </p:txBody>
      </p:sp>
    </p:spTree>
    <p:extLst>
      <p:ext uri="{BB962C8B-B14F-4D97-AF65-F5344CB8AC3E}">
        <p14:creationId xmlns:p14="http://schemas.microsoft.com/office/powerpoint/2010/main" val="121802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This project can be categorised as Collaborative Online International Learning (COIL) which is part of the emerging field of Globally Networked Learning (GNL).  GNL promotes intercultural competence and the attitudes and reflective behavioural skills which are vital for a globalised economy (SUNY COIL </a:t>
            </a:r>
            <a:r>
              <a:rPr lang="en-GB" sz="1200" kern="1200" dirty="0" err="1">
                <a:solidFill>
                  <a:schemeClr val="tx1"/>
                </a:solidFill>
                <a:effectLst/>
                <a:latin typeface="+mn-lt"/>
                <a:ea typeface="+mn-ea"/>
                <a:cs typeface="+mn-cs"/>
              </a:rPr>
              <a:t>Center</a:t>
            </a:r>
            <a:r>
              <a:rPr lang="en-GB" sz="1200" kern="1200" dirty="0">
                <a:solidFill>
                  <a:schemeClr val="tx1"/>
                </a:solidFill>
                <a:effectLst/>
                <a:latin typeface="+mn-lt"/>
                <a:ea typeface="+mn-ea"/>
                <a:cs typeface="+mn-cs"/>
              </a:rPr>
              <a:t>, 2019; Deardorff, 2009; Tucker et al, 2013).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chemeClr val="tx1"/>
                </a:solidFill>
                <a:effectLst/>
                <a:latin typeface="+mn-lt"/>
                <a:ea typeface="+mn-ea"/>
                <a:cs typeface="+mn-cs"/>
              </a:rPr>
              <a:t>Experiential learning through a collaborative project across cultures exposes students to differences in a real-life situation.  By stumbling over intercultural blocks (which are inevitable) and emerging unscathed, students begin to appreciate the ambiguity inherent to multicultural interactions.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The future workplace will also need employees who are innovators and disruptors if Capitalism is replaced by </a:t>
            </a:r>
            <a:r>
              <a:rPr lang="en-GB" sz="1200" kern="1200" dirty="0" err="1">
                <a:solidFill>
                  <a:schemeClr val="tx1"/>
                </a:solidFill>
                <a:effectLst/>
                <a:latin typeface="+mn-lt"/>
                <a:ea typeface="+mn-ea"/>
                <a:cs typeface="+mn-cs"/>
              </a:rPr>
              <a:t>Talentism</a:t>
            </a:r>
            <a:r>
              <a:rPr lang="en-GB" sz="1200" kern="1200" dirty="0">
                <a:solidFill>
                  <a:schemeClr val="tx1"/>
                </a:solidFill>
                <a:effectLst/>
                <a:latin typeface="+mn-lt"/>
                <a:ea typeface="+mn-ea"/>
                <a:cs typeface="+mn-cs"/>
              </a:rPr>
              <a:t> (IMF, 2017). </a:t>
            </a:r>
            <a:r>
              <a:rPr lang="en-GB" sz="1200" b="0" kern="1200" dirty="0" err="1">
                <a:solidFill>
                  <a:schemeClr val="tx1"/>
                </a:solidFill>
                <a:effectLst/>
                <a:latin typeface="+mn-lt"/>
                <a:ea typeface="+mn-ea"/>
                <a:cs typeface="+mn-cs"/>
              </a:rPr>
              <a:t>Meisek</a:t>
            </a:r>
            <a:r>
              <a:rPr lang="en-GB" sz="1200" b="0" kern="1200" dirty="0">
                <a:solidFill>
                  <a:schemeClr val="tx1"/>
                </a:solidFill>
                <a:effectLst/>
                <a:latin typeface="+mn-lt"/>
                <a:ea typeface="+mn-ea"/>
                <a:cs typeface="+mn-cs"/>
              </a:rPr>
              <a:t> and </a:t>
            </a:r>
            <a:r>
              <a:rPr lang="en-GB" sz="1200" b="0" kern="1200" dirty="0" err="1">
                <a:solidFill>
                  <a:schemeClr val="tx1"/>
                </a:solidFill>
                <a:effectLst/>
                <a:latin typeface="+mn-lt"/>
                <a:ea typeface="+mn-ea"/>
                <a:cs typeface="+mn-cs"/>
              </a:rPr>
              <a:t>Haefliger</a:t>
            </a:r>
            <a:r>
              <a:rPr lang="en-GB" sz="1200" b="0" kern="1200" dirty="0">
                <a:solidFill>
                  <a:schemeClr val="tx1"/>
                </a:solidFill>
                <a:effectLst/>
                <a:latin typeface="+mn-lt"/>
                <a:ea typeface="+mn-ea"/>
                <a:cs typeface="+mn-cs"/>
              </a:rPr>
              <a:t> (2011) cited in Essig (2013) suggest that groups should be heterogenous rather than homogenous to be successful and can provide fertile ground for new ideas</a:t>
            </a:r>
            <a:r>
              <a:rPr lang="en-US"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highly heterogenous nature of COIL projects positions them well to encourage new ways of looking at the world and promote creative problem solving through experiential learning.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COIL projects enable innovative, cost-effective, internationalisation strategies for any educational discipline, level or context because they embrace emerging cloud-based communication and learning technologies (SUNY </a:t>
            </a:r>
            <a:r>
              <a:rPr lang="en-GB" sz="1200" kern="1200" dirty="0" err="1">
                <a:solidFill>
                  <a:schemeClr val="tx1"/>
                </a:solidFill>
                <a:effectLst/>
                <a:latin typeface="+mn-lt"/>
                <a:ea typeface="+mn-ea"/>
                <a:cs typeface="+mn-cs"/>
              </a:rPr>
              <a:t>Center</a:t>
            </a:r>
            <a:r>
              <a:rPr lang="en-GB" sz="1200" kern="1200" dirty="0">
                <a:solidFill>
                  <a:schemeClr val="tx1"/>
                </a:solidFill>
                <a:effectLst/>
                <a:latin typeface="+mn-lt"/>
                <a:ea typeface="+mn-ea"/>
                <a:cs typeface="+mn-cs"/>
              </a:rPr>
              <a:t> for COIL, 2019).  Students acquire the skills, confidence and mindset that will help them to navigate the work based technological challenges of the fourth industrial revolution.</a:t>
            </a:r>
          </a:p>
          <a:p>
            <a:endParaRPr lang="en-GB" dirty="0"/>
          </a:p>
        </p:txBody>
      </p:sp>
      <p:sp>
        <p:nvSpPr>
          <p:cNvPr id="4" name="Slide Number Placeholder 3"/>
          <p:cNvSpPr>
            <a:spLocks noGrp="1"/>
          </p:cNvSpPr>
          <p:nvPr>
            <p:ph type="sldNum" sz="quarter" idx="5"/>
          </p:nvPr>
        </p:nvSpPr>
        <p:spPr/>
        <p:txBody>
          <a:bodyPr/>
          <a:lstStyle/>
          <a:p>
            <a:fld id="{EB6F544D-8D16-4751-BAB8-B7FE1E78B759}" type="slidenum">
              <a:rPr lang="en-GB" smtClean="0"/>
              <a:t>4</a:t>
            </a:fld>
            <a:endParaRPr lang="en-GB"/>
          </a:p>
        </p:txBody>
      </p:sp>
    </p:spTree>
    <p:extLst>
      <p:ext uri="{BB962C8B-B14F-4D97-AF65-F5344CB8AC3E}">
        <p14:creationId xmlns:p14="http://schemas.microsoft.com/office/powerpoint/2010/main" val="874450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primary goal of this project was: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develop intercultural communication knowledge, sensitivity, understanding and competency</a:t>
            </a:r>
          </a:p>
          <a:p>
            <a:endParaRPr lang="en-GB" dirty="0"/>
          </a:p>
        </p:txBody>
      </p:sp>
      <p:sp>
        <p:nvSpPr>
          <p:cNvPr id="4" name="Slide Number Placeholder 3"/>
          <p:cNvSpPr>
            <a:spLocks noGrp="1"/>
          </p:cNvSpPr>
          <p:nvPr>
            <p:ph type="sldNum" sz="quarter" idx="10"/>
          </p:nvPr>
        </p:nvSpPr>
        <p:spPr/>
        <p:txBody>
          <a:bodyPr/>
          <a:lstStyle/>
          <a:p>
            <a:fld id="{EB6F544D-8D16-4751-BAB8-B7FE1E78B759}" type="slidenum">
              <a:rPr lang="en-GB" smtClean="0"/>
              <a:t>5</a:t>
            </a:fld>
            <a:endParaRPr lang="en-GB"/>
          </a:p>
        </p:txBody>
      </p:sp>
    </p:spTree>
    <p:extLst>
      <p:ext uri="{BB962C8B-B14F-4D97-AF65-F5344CB8AC3E}">
        <p14:creationId xmlns:p14="http://schemas.microsoft.com/office/powerpoint/2010/main" val="50077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 an attempt to develop a global mindset and skills among students, this international, virtual, collaborative student project specifically aimed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171450" lvl="0" indent="-171450" defTabSz="914400">
              <a:spcBef>
                <a:spcPts val="0"/>
              </a:spcBef>
              <a:spcAft>
                <a:spcPts val="0"/>
              </a:spcAft>
              <a:buClrTx/>
              <a:buFont typeface="Arial" panose="020B0604020202020204" pitchFamily="34" charset="0"/>
              <a:buChar char="•"/>
              <a:defRPr/>
            </a:pPr>
            <a:r>
              <a:rPr lang="en-US" b="0" dirty="0"/>
              <a:t>Improve English language skills </a:t>
            </a:r>
          </a:p>
          <a:p>
            <a:pPr marL="171450" lvl="0" indent="-171450" defTabSz="914400">
              <a:spcBef>
                <a:spcPts val="0"/>
              </a:spcBef>
              <a:spcAft>
                <a:spcPts val="0"/>
              </a:spcAft>
              <a:buClrTx/>
              <a:buFont typeface="Arial" panose="020B0604020202020204" pitchFamily="34" charset="0"/>
              <a:buChar char="•"/>
              <a:defRPr/>
            </a:pPr>
            <a:r>
              <a:rPr lang="en-US" b="0" dirty="0"/>
              <a:t>Improve the ability to work with non-native English language speakers</a:t>
            </a:r>
          </a:p>
          <a:p>
            <a:pPr marL="171450" lvl="0" indent="-171450" defTabSz="914400">
              <a:spcBef>
                <a:spcPts val="0"/>
              </a:spcBef>
              <a:spcAft>
                <a:spcPts val="0"/>
              </a:spcAft>
              <a:buClrTx/>
              <a:buFont typeface="Arial" panose="020B0604020202020204" pitchFamily="34" charset="0"/>
              <a:buChar char="•"/>
              <a:defRPr/>
            </a:pPr>
            <a:r>
              <a:rPr lang="en-US" b="0" dirty="0"/>
              <a:t>Develop intercultural competencies</a:t>
            </a:r>
          </a:p>
          <a:p>
            <a:pPr marL="171450" lvl="0" indent="-171450" defTabSz="914400">
              <a:spcBef>
                <a:spcPts val="0"/>
              </a:spcBef>
              <a:spcAft>
                <a:spcPts val="0"/>
              </a:spcAft>
              <a:buClrTx/>
              <a:buFont typeface="Arial" panose="020B0604020202020204" pitchFamily="34" charset="0"/>
              <a:buChar char="•"/>
              <a:defRPr/>
            </a:pPr>
            <a:r>
              <a:rPr lang="en-US" b="0" dirty="0"/>
              <a:t>Promote the use of digital channels in cross-border communication</a:t>
            </a:r>
          </a:p>
          <a:p>
            <a:pPr marL="171450" lvl="0" indent="-171450" defTabSz="914400">
              <a:spcBef>
                <a:spcPts val="0"/>
              </a:spcBef>
              <a:spcAft>
                <a:spcPts val="0"/>
              </a:spcAft>
              <a:buClrTx/>
              <a:buFont typeface="Arial" panose="020B0604020202020204" pitchFamily="34" charset="0"/>
              <a:buChar char="•"/>
              <a:defRPr/>
            </a:pPr>
            <a:r>
              <a:rPr lang="en-US" b="0" dirty="0"/>
              <a:t>Cultivate team project management skills</a:t>
            </a:r>
          </a:p>
          <a:p>
            <a:pPr marL="171450" lvl="0" indent="-171450" defTabSz="914400">
              <a:spcBef>
                <a:spcPts val="0"/>
              </a:spcBef>
              <a:spcAft>
                <a:spcPts val="0"/>
              </a:spcAft>
              <a:buClrTx/>
              <a:buFont typeface="Arial" panose="020B0604020202020204" pitchFamily="34" charset="0"/>
              <a:buChar char="•"/>
              <a:defRPr/>
            </a:pPr>
            <a:r>
              <a:rPr lang="en-US" b="0" dirty="0"/>
              <a:t>Develop an understanding of the communication challenges facing companies operating in a global context</a:t>
            </a:r>
            <a:endParaRPr lang="en-GB" b="0" dirty="0"/>
          </a:p>
        </p:txBody>
      </p:sp>
      <p:sp>
        <p:nvSpPr>
          <p:cNvPr id="4" name="Slide Number Placeholder 3"/>
          <p:cNvSpPr>
            <a:spLocks noGrp="1"/>
          </p:cNvSpPr>
          <p:nvPr>
            <p:ph type="sldNum" sz="quarter" idx="10"/>
          </p:nvPr>
        </p:nvSpPr>
        <p:spPr/>
        <p:txBody>
          <a:bodyPr/>
          <a:lstStyle/>
          <a:p>
            <a:fld id="{EB6F544D-8D16-4751-BAB8-B7FE1E78B759}" type="slidenum">
              <a:rPr lang="en-GB" smtClean="0"/>
              <a:t>6</a:t>
            </a:fld>
            <a:endParaRPr lang="en-GB"/>
          </a:p>
        </p:txBody>
      </p:sp>
    </p:spTree>
    <p:extLst>
      <p:ext uri="{BB962C8B-B14F-4D97-AF65-F5344CB8AC3E}">
        <p14:creationId xmlns:p14="http://schemas.microsoft.com/office/powerpoint/2010/main" val="31973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Instructors in four countries (USA, Scotland, Germany and Portugal) created a 6-week, cross-cultural, virtual teams’ project designed to achieve the project aims.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It was conducted with postgraduate and undergraduate students in university business programs whose courses ranged from </a:t>
            </a:r>
            <a:r>
              <a:rPr lang="en-US" sz="1200" b="0" kern="1200" dirty="0" err="1">
                <a:solidFill>
                  <a:schemeClr val="tx1"/>
                </a:solidFill>
                <a:effectLst/>
                <a:latin typeface="+mn-lt"/>
                <a:ea typeface="+mn-ea"/>
                <a:cs typeface="+mn-cs"/>
              </a:rPr>
              <a:t>organisational</a:t>
            </a:r>
            <a:r>
              <a:rPr lang="en-US" sz="1200" b="0" kern="1200" dirty="0">
                <a:solidFill>
                  <a:schemeClr val="tx1"/>
                </a:solidFill>
                <a:effectLst/>
                <a:latin typeface="+mn-lt"/>
                <a:ea typeface="+mn-ea"/>
                <a:cs typeface="+mn-cs"/>
              </a:rPr>
              <a:t> communication and multicultural teamwork to social media communication and public relations.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 2017 each team was allocated a client with a business presence in one or more of these countries.  In 2018 each team selected their own global client e.g. Coca Cola, Nike, McDonalds.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The team overseeing the project consisted of four academics with backgrounds in business communication, marketing, public relations and intercultural competence.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i="1" dirty="0"/>
              <a:t>Stephanie Swartz </a:t>
            </a:r>
            <a:r>
              <a:rPr lang="en-GB" i="1" dirty="0"/>
              <a:t>is Professor of English and US-American Culture at Mainz University of Applied Sciences in Mainz, Germany.  Originally from New Jersey, she has spent thirty years studying, researching and teaching in Germany.  She specializes in business communication, legal English, intercultural competence, negotiation skills and recently has been teaching and researching virtual team communication.  She has a PhD from Paderborn University, Germany in American Studies.  She has continued certifying in online teaching, which she does on an adjunct basis for Pfeiffer University, Charlotte, North Carolina.  (show video)…</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u="none" strike="noStrike" kern="1200" baseline="0" dirty="0">
                <a:solidFill>
                  <a:schemeClr val="tx1"/>
                </a:solidFill>
                <a:latin typeface="+mn-lt"/>
                <a:ea typeface="+mn-ea"/>
                <a:cs typeface="+mn-cs"/>
              </a:rPr>
              <a:t>Belem Barbosa </a:t>
            </a:r>
            <a:r>
              <a:rPr lang="en-GB" sz="1200" b="0" i="1" u="none" strike="noStrike" kern="1200" baseline="0" dirty="0">
                <a:solidFill>
                  <a:schemeClr val="tx1"/>
                </a:solidFill>
                <a:latin typeface="+mn-lt"/>
                <a:ea typeface="+mn-ea"/>
                <a:cs typeface="+mn-cs"/>
              </a:rPr>
              <a:t>has received her PhD in Business and Management Studies – Specialisation in Marketing and Strategy from the University of Porto, Portugal.  She is Adjunct Professor at the University of Aveiro, being currently programme director of the MSc in Marketing.  She is a member of GOVCOPP, the Research Unit on Governance, Competitiveness and Public Policy.  Her research interests lie primarily in the area of consumer behaviour, including word-of-mouth communication, internet marketing and sustainability marketing.  She is also interested in internationalization of Higher Education Institutions, namely teacher and student mobility, internationalization at home, and soft skills’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u="none" strike="noStrike" kern="1200" baseline="0" dirty="0">
                <a:solidFill>
                  <a:schemeClr val="tx1"/>
                </a:solidFill>
                <a:latin typeface="+mn-lt"/>
                <a:ea typeface="+mn-ea"/>
                <a:cs typeface="+mn-cs"/>
              </a:rPr>
              <a:t>Susan Luck </a:t>
            </a:r>
            <a:r>
              <a:rPr lang="en-GB" sz="1200" b="0" i="1" u="none" strike="noStrike" kern="1200" baseline="0" dirty="0">
                <a:solidFill>
                  <a:schemeClr val="tx1"/>
                </a:solidFill>
                <a:latin typeface="+mn-lt"/>
                <a:ea typeface="+mn-ea"/>
                <a:cs typeface="+mn-cs"/>
              </a:rPr>
              <a:t>is currently Professor of Business in the Graduate School at Pfeiffer University in North Carolina, specializing in organizational communication, electronic communications, negotiations, public relations, and diversity communication. She has a PhD from the University of South Carolina and is an arbitrator for FINAR and a certified mediator for NC Superior Court. A former TV writer, she teaches both online and in the classroom and is the author of Zen and the Art of Business Communications.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p:txBody>
      </p:sp>
      <p:sp>
        <p:nvSpPr>
          <p:cNvPr id="4" name="Slide Number Placeholder 3"/>
          <p:cNvSpPr>
            <a:spLocks noGrp="1"/>
          </p:cNvSpPr>
          <p:nvPr>
            <p:ph type="sldNum" sz="quarter" idx="10"/>
          </p:nvPr>
        </p:nvSpPr>
        <p:spPr/>
        <p:txBody>
          <a:bodyPr/>
          <a:lstStyle/>
          <a:p>
            <a:fld id="{EB6F544D-8D16-4751-BAB8-B7FE1E78B759}" type="slidenum">
              <a:rPr lang="en-GB" smtClean="0"/>
              <a:t>7</a:t>
            </a:fld>
            <a:endParaRPr lang="en-GB"/>
          </a:p>
        </p:txBody>
      </p:sp>
    </p:spTree>
    <p:extLst>
      <p:ext uri="{BB962C8B-B14F-4D97-AF65-F5344CB8AC3E}">
        <p14:creationId xmlns:p14="http://schemas.microsoft.com/office/powerpoint/2010/main" val="2038973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I will now introduce to one of those people </a:t>
            </a:r>
            <a:r>
              <a:rPr kumimoji="0" lang="en-GB" sz="1200" b="0" i="0" u="none" strike="noStrike" kern="1200" cap="none" spc="0" normalizeH="0" baseline="0" noProof="0" dirty="0">
                <a:ln>
                  <a:noFill/>
                </a:ln>
                <a:solidFill>
                  <a:prstClr val="black"/>
                </a:solidFill>
                <a:effectLst/>
                <a:uLnTx/>
                <a:uFillTx/>
                <a:latin typeface="+mn-lt"/>
                <a:ea typeface="+mn-ea"/>
                <a:cs typeface="+mn-cs"/>
              </a:rPr>
              <a:t>- Stephanie Swartz from Mainz University in Germany…(show video).</a:t>
            </a:r>
          </a:p>
          <a:p>
            <a:endParaRPr lang="en-GB" dirty="0"/>
          </a:p>
        </p:txBody>
      </p:sp>
      <p:sp>
        <p:nvSpPr>
          <p:cNvPr id="4" name="Slide Number Placeholder 3"/>
          <p:cNvSpPr>
            <a:spLocks noGrp="1"/>
          </p:cNvSpPr>
          <p:nvPr>
            <p:ph type="sldNum" sz="quarter" idx="10"/>
          </p:nvPr>
        </p:nvSpPr>
        <p:spPr/>
        <p:txBody>
          <a:bodyPr/>
          <a:lstStyle/>
          <a:p>
            <a:fld id="{EB6F544D-8D16-4751-BAB8-B7FE1E78B759}" type="slidenum">
              <a:rPr lang="en-GB" smtClean="0"/>
              <a:t>8</a:t>
            </a:fld>
            <a:endParaRPr lang="en-GB"/>
          </a:p>
        </p:txBody>
      </p:sp>
    </p:spTree>
    <p:extLst>
      <p:ext uri="{BB962C8B-B14F-4D97-AF65-F5344CB8AC3E}">
        <p14:creationId xmlns:p14="http://schemas.microsoft.com/office/powerpoint/2010/main" val="49299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t>In virtual teams the students had to:</a:t>
            </a:r>
          </a:p>
          <a:p>
            <a:pPr marL="0" indent="0">
              <a:buNone/>
            </a:pPr>
            <a:endParaRPr lang="en-US" sz="1200" b="1" dirty="0"/>
          </a:p>
          <a:p>
            <a:pPr marL="171450" indent="-171450">
              <a:buFont typeface="Arial" panose="020B0604020202020204" pitchFamily="34" charset="0"/>
              <a:buChar char="•"/>
            </a:pPr>
            <a:r>
              <a:rPr lang="en-US" sz="1200" b="0" dirty="0"/>
              <a:t>Research a named company operating in more than one country</a:t>
            </a:r>
          </a:p>
          <a:p>
            <a:pPr marL="171450" indent="-171450">
              <a:buFont typeface="Arial" panose="020B0604020202020204" pitchFamily="34" charset="0"/>
              <a:buChar char="•"/>
            </a:pPr>
            <a:r>
              <a:rPr lang="en-US" sz="1200" b="0" dirty="0"/>
              <a:t>Identify corporate communication issues and solutions</a:t>
            </a:r>
          </a:p>
          <a:p>
            <a:pPr marL="171450" indent="-171450">
              <a:buFont typeface="Arial" panose="020B0604020202020204" pitchFamily="34" charset="0"/>
              <a:buChar char="•"/>
            </a:pPr>
            <a:r>
              <a:rPr lang="en-US" sz="1200" b="0" dirty="0"/>
              <a:t>Prepare a team presentation </a:t>
            </a:r>
          </a:p>
          <a:p>
            <a:pPr marL="171450" indent="-171450">
              <a:buFont typeface="Arial" panose="020B0604020202020204" pitchFamily="34" charset="0"/>
              <a:buChar char="•"/>
            </a:pPr>
            <a:r>
              <a:rPr lang="en-US" sz="1200" b="0" dirty="0"/>
              <a:t>Submit an individual reflective summary</a:t>
            </a:r>
          </a:p>
          <a:p>
            <a:endParaRPr lang="en-US" dirty="0"/>
          </a:p>
          <a:p>
            <a:r>
              <a:rPr lang="en-US" b="0" dirty="0"/>
              <a:t>In 2017 the student work focused on the potential difficulties that companies may experience on the foreign market e.g. brand recognition, human resource policies or competitors.  Theoretical tools to support a SWOT, PESTLE, Stakeholder and Competitors analyses were provided by the tutors.  In 2018, in response to student feedback, the brief was simplified to focus on the online presence of each company.</a:t>
            </a:r>
          </a:p>
          <a:p>
            <a:endParaRPr lang="en-US" b="0" dirty="0"/>
          </a:p>
          <a:p>
            <a:r>
              <a:rPr lang="en-GB" b="0" dirty="0"/>
              <a:t>The output and learning from the activity was used to inform various aspects of the students’ assessed coursework.</a:t>
            </a:r>
          </a:p>
        </p:txBody>
      </p:sp>
      <p:sp>
        <p:nvSpPr>
          <p:cNvPr id="4" name="Slide Number Placeholder 3"/>
          <p:cNvSpPr>
            <a:spLocks noGrp="1"/>
          </p:cNvSpPr>
          <p:nvPr>
            <p:ph type="sldNum" sz="quarter" idx="10"/>
          </p:nvPr>
        </p:nvSpPr>
        <p:spPr/>
        <p:txBody>
          <a:bodyPr/>
          <a:lstStyle/>
          <a:p>
            <a:fld id="{EB6F544D-8D16-4751-BAB8-B7FE1E78B759}" type="slidenum">
              <a:rPr lang="en-GB" smtClean="0"/>
              <a:t>9</a:t>
            </a:fld>
            <a:endParaRPr lang="en-GB"/>
          </a:p>
        </p:txBody>
      </p:sp>
    </p:spTree>
    <p:extLst>
      <p:ext uri="{BB962C8B-B14F-4D97-AF65-F5344CB8AC3E}">
        <p14:creationId xmlns:p14="http://schemas.microsoft.com/office/powerpoint/2010/main" val="3992390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231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smtClean="0"/>
              <a:pPr/>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9183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31842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smtClean="0"/>
              <a:pPr/>
              <a:t>4/29/2019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9111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48544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51114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5252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575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96135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4/29/2019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2206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4/29/2019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23874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4/29/2019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76137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2327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smtClean="0"/>
              <a:pPr/>
              <a:t>4/29/2019</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7261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smtClean="0"/>
              <a:pPr/>
              <a:t>4/29/2019</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85442146"/>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immi.se/intercultural/nr20/arasaratnam.ht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en.wikipedia.org/wiki/Chicago,_IL" TargetMode="External"/><Relationship Id="rId5" Type="http://schemas.openxmlformats.org/officeDocument/2006/relationships/hyperlink" Target="http://www.nafsa.org/_/file/_/theory_connections_intercultural_competence.pdf" TargetMode="External"/><Relationship Id="rId4" Type="http://schemas.openxmlformats.org/officeDocument/2006/relationships/hyperlink" Target="http://digitalcommons.uri.edu/cgi/viewcontent.cgi?article=1035&amp;context=com_facpubs"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rive.google.com/file/d/1CP2u5kbjnVEg-yROWqYbZ_E1J6Cc8Dbi/view?ts=5ac3a45b"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0001" y="587930"/>
            <a:ext cx="10572000" cy="3709750"/>
          </a:xfrm>
        </p:spPr>
        <p:txBody>
          <a:bodyPr/>
          <a:lstStyle/>
          <a:p>
            <a:r>
              <a:rPr lang="en-US" sz="4000" dirty="0"/>
              <a:t>Building intercultural competence through virtual team collaboration across global classrooms</a:t>
            </a:r>
            <a:br>
              <a:rPr lang="en-US" sz="4000" dirty="0"/>
            </a:br>
            <a:r>
              <a:rPr lang="en-US" sz="4000" dirty="0"/>
              <a:t/>
            </a:r>
            <a:br>
              <a:rPr lang="en-US" sz="4000" dirty="0"/>
            </a:br>
            <a:r>
              <a:rPr lang="en-US" sz="1600" dirty="0"/>
              <a:t>CABS Chartered Association of Business Schools</a:t>
            </a:r>
            <a:br>
              <a:rPr lang="en-US" sz="1600" dirty="0"/>
            </a:br>
            <a:r>
              <a:rPr lang="en-US" sz="1600" dirty="0"/>
              <a:t>LTSE 2019 Learning, Teaching &amp; Student Experience 14-15 May, etc. venues, Manchester</a:t>
            </a:r>
          </a:p>
        </p:txBody>
      </p:sp>
      <p:sp>
        <p:nvSpPr>
          <p:cNvPr id="3" name="Subtitle 2"/>
          <p:cNvSpPr>
            <a:spLocks noGrp="1"/>
          </p:cNvSpPr>
          <p:nvPr>
            <p:ph type="subTitle" idx="1"/>
          </p:nvPr>
        </p:nvSpPr>
        <p:spPr>
          <a:xfrm>
            <a:off x="810001" y="5280846"/>
            <a:ext cx="10572000" cy="1204621"/>
          </a:xfrm>
        </p:spPr>
        <p:txBody>
          <a:bodyPr>
            <a:normAutofit fontScale="85000" lnSpcReduction="20000"/>
          </a:bodyPr>
          <a:lstStyle/>
          <a:p>
            <a:r>
              <a:rPr lang="en-US" dirty="0"/>
              <a:t>Isabella Crawford	Robert Gordon University, Aberdeen,  Scotland </a:t>
            </a:r>
          </a:p>
          <a:p>
            <a:r>
              <a:rPr lang="en-US" dirty="0"/>
              <a:t>Stephanie Swartz	University of Mainz Applied Sciences, Mainz, Germany </a:t>
            </a:r>
          </a:p>
          <a:p>
            <a:r>
              <a:rPr lang="en-US" dirty="0"/>
              <a:t>Susan Luck		Pfeiffer University, North Carolina, USA </a:t>
            </a:r>
          </a:p>
          <a:p>
            <a:r>
              <a:rPr lang="en-US" dirty="0"/>
              <a:t>Belem Barbosa	University of Aveiro, Aveiro, Portugal</a:t>
            </a:r>
          </a:p>
        </p:txBody>
      </p:sp>
    </p:spTree>
    <p:extLst>
      <p:ext uri="{BB962C8B-B14F-4D97-AF65-F5344CB8AC3E}">
        <p14:creationId xmlns:p14="http://schemas.microsoft.com/office/powerpoint/2010/main" val="2509111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 Process</a:t>
            </a:r>
          </a:p>
        </p:txBody>
      </p:sp>
      <p:sp>
        <p:nvSpPr>
          <p:cNvPr id="3" name="Inhaltsplatzhalter 2"/>
          <p:cNvSpPr>
            <a:spLocks noGrp="1"/>
          </p:cNvSpPr>
          <p:nvPr>
            <p:ph idx="1"/>
          </p:nvPr>
        </p:nvSpPr>
        <p:spPr>
          <a:xfrm>
            <a:off x="680321" y="2336873"/>
            <a:ext cx="11650224" cy="4208014"/>
          </a:xfrm>
        </p:spPr>
        <p:txBody>
          <a:bodyPr>
            <a:normAutofit/>
          </a:bodyPr>
          <a:lstStyle/>
          <a:p>
            <a:endParaRPr lang="en-US" dirty="0"/>
          </a:p>
          <a:p>
            <a:pPr marL="0" indent="0">
              <a:buNone/>
            </a:pPr>
            <a:endParaRPr lang="de-DE" dirty="0"/>
          </a:p>
        </p:txBody>
      </p:sp>
      <p:sp>
        <p:nvSpPr>
          <p:cNvPr id="4" name="Rectangle 3">
            <a:extLst>
              <a:ext uri="{FF2B5EF4-FFF2-40B4-BE49-F238E27FC236}">
                <a16:creationId xmlns:a16="http://schemas.microsoft.com/office/drawing/2014/main" id="{81BA257E-D27B-43FC-9209-E9E9DAFECC4C}"/>
              </a:ext>
            </a:extLst>
          </p:cNvPr>
          <p:cNvSpPr/>
          <p:nvPr/>
        </p:nvSpPr>
        <p:spPr>
          <a:xfrm>
            <a:off x="537029" y="2690336"/>
            <a:ext cx="10711542" cy="3539430"/>
          </a:xfrm>
          <a:prstGeom prst="rect">
            <a:avLst/>
          </a:prstGeom>
        </p:spPr>
        <p:txBody>
          <a:bodyPr wrap="square">
            <a:spAutoFit/>
          </a:bodyPr>
          <a:lstStyle/>
          <a:p>
            <a:r>
              <a:rPr lang="en-US" sz="2800" b="1" dirty="0"/>
              <a:t>The project involved three main phases:</a:t>
            </a:r>
          </a:p>
          <a:p>
            <a:endParaRPr lang="en-US" sz="2800" b="1" dirty="0"/>
          </a:p>
          <a:p>
            <a:pPr marL="457200" indent="-457200">
              <a:buFont typeface="Arial" panose="020B0604020202020204" pitchFamily="34" charset="0"/>
              <a:buChar char="•"/>
            </a:pPr>
            <a:r>
              <a:rPr lang="en-US" sz="2800" b="1" dirty="0"/>
              <a:t>Initial team building and role allocation</a:t>
            </a:r>
          </a:p>
          <a:p>
            <a:endParaRPr lang="en-US" sz="2800" b="1" dirty="0"/>
          </a:p>
          <a:p>
            <a:pPr marL="457200" indent="-457200">
              <a:buFont typeface="Arial" panose="020B0604020202020204" pitchFamily="34" charset="0"/>
              <a:buChar char="•"/>
            </a:pPr>
            <a:r>
              <a:rPr lang="en-US" sz="2800" b="1" dirty="0"/>
              <a:t>Secondary research into the client</a:t>
            </a:r>
          </a:p>
          <a:p>
            <a:endParaRPr lang="en-US" sz="2800" b="1" dirty="0"/>
          </a:p>
          <a:p>
            <a:pPr marL="457200" indent="-457200">
              <a:buFont typeface="Arial" panose="020B0604020202020204" pitchFamily="34" charset="0"/>
              <a:buChar char="•"/>
            </a:pPr>
            <a:r>
              <a:rPr lang="en-US" sz="2800" b="1" dirty="0"/>
              <a:t>Information sharing among the team and creating the combined presentation</a:t>
            </a:r>
          </a:p>
        </p:txBody>
      </p:sp>
    </p:spTree>
    <p:extLst>
      <p:ext uri="{BB962C8B-B14F-4D97-AF65-F5344CB8AC3E}">
        <p14:creationId xmlns:p14="http://schemas.microsoft.com/office/powerpoint/2010/main" val="132927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0000" y="750917"/>
            <a:ext cx="10571998" cy="1092397"/>
          </a:xfrm>
        </p:spPr>
        <p:txBody>
          <a:bodyPr>
            <a:normAutofit fontScale="90000"/>
          </a:bodyPr>
          <a:lstStyle/>
          <a:p>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Project Challenges</a:t>
            </a:r>
            <a:r>
              <a:rPr lang="de-DE" dirty="0"/>
              <a:t/>
            </a:r>
            <a:br>
              <a:rPr lang="de-DE" dirty="0"/>
            </a:br>
            <a:endParaRPr lang="de-DE" dirty="0"/>
          </a:p>
        </p:txBody>
      </p:sp>
      <p:sp>
        <p:nvSpPr>
          <p:cNvPr id="3" name="Inhaltsplatzhalter 2"/>
          <p:cNvSpPr>
            <a:spLocks noGrp="1"/>
          </p:cNvSpPr>
          <p:nvPr>
            <p:ph idx="1"/>
          </p:nvPr>
        </p:nvSpPr>
        <p:spPr>
          <a:xfrm>
            <a:off x="680321" y="2336872"/>
            <a:ext cx="10697032" cy="3770211"/>
          </a:xfrm>
        </p:spPr>
        <p:txBody>
          <a:bodyPr>
            <a:normAutofit/>
          </a:bodyPr>
          <a:lstStyle/>
          <a:p>
            <a:r>
              <a:rPr lang="en-US" sz="2800" b="1" dirty="0"/>
              <a:t>Different university schedules </a:t>
            </a:r>
          </a:p>
          <a:p>
            <a:r>
              <a:rPr lang="en-US" sz="2800" b="1" dirty="0"/>
              <a:t>Varying course requirements </a:t>
            </a:r>
          </a:p>
          <a:p>
            <a:r>
              <a:rPr lang="en-US" sz="2800" b="1" dirty="0"/>
              <a:t>Built-in project vs. add-on activity</a:t>
            </a:r>
          </a:p>
          <a:p>
            <a:r>
              <a:rPr lang="en-US" sz="2800" b="1" dirty="0"/>
              <a:t>Diverse student backgrounds</a:t>
            </a:r>
          </a:p>
          <a:p>
            <a:r>
              <a:rPr lang="en-US" sz="2800" b="1" dirty="0"/>
              <a:t>Various UG/PG and online/offline disciplines</a:t>
            </a:r>
          </a:p>
          <a:p>
            <a:r>
              <a:rPr lang="en-US" sz="2800" b="1" dirty="0"/>
              <a:t>Different evaluation needs</a:t>
            </a:r>
          </a:p>
        </p:txBody>
      </p:sp>
    </p:spTree>
    <p:extLst>
      <p:ext uri="{BB962C8B-B14F-4D97-AF65-F5344CB8AC3E}">
        <p14:creationId xmlns:p14="http://schemas.microsoft.com/office/powerpoint/2010/main" val="2084471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Question</a:t>
            </a:r>
          </a:p>
        </p:txBody>
      </p:sp>
      <p:sp>
        <p:nvSpPr>
          <p:cNvPr id="3" name="Content Placeholder 2"/>
          <p:cNvSpPr>
            <a:spLocks noGrp="1"/>
          </p:cNvSpPr>
          <p:nvPr>
            <p:ph idx="1"/>
          </p:nvPr>
        </p:nvSpPr>
        <p:spPr>
          <a:xfrm>
            <a:off x="818712" y="2801257"/>
            <a:ext cx="10554574" cy="3057541"/>
          </a:xfrm>
        </p:spPr>
        <p:txBody>
          <a:bodyPr>
            <a:normAutofit/>
          </a:bodyPr>
          <a:lstStyle/>
          <a:p>
            <a:pPr marL="0" lvl="0" indent="0" defTabSz="914400">
              <a:lnSpc>
                <a:spcPct val="90000"/>
              </a:lnSpc>
              <a:spcBef>
                <a:spcPts val="1000"/>
              </a:spcBef>
              <a:spcAft>
                <a:spcPts val="0"/>
              </a:spcAft>
              <a:buClrTx/>
              <a:buNone/>
            </a:pPr>
            <a:r>
              <a:rPr lang="de-DE" sz="4000" b="1" dirty="0">
                <a:solidFill>
                  <a:prstClr val="white"/>
                </a:solidFill>
                <a:latin typeface="Trebuchet MS" panose="020B0603020202020204"/>
              </a:rPr>
              <a:t>Do experiential international classroom projects using virtual team collaborations increase intercultural sensitivity and intercultural communication competence in students?</a:t>
            </a:r>
          </a:p>
          <a:p>
            <a:pPr marL="0" indent="0">
              <a:buNone/>
            </a:pPr>
            <a:endParaRPr lang="en-US" sz="4400" dirty="0"/>
          </a:p>
        </p:txBody>
      </p:sp>
    </p:spTree>
    <p:extLst>
      <p:ext uri="{BB962C8B-B14F-4D97-AF65-F5344CB8AC3E}">
        <p14:creationId xmlns:p14="http://schemas.microsoft.com/office/powerpoint/2010/main" val="352793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Literature Review</a:t>
            </a:r>
          </a:p>
        </p:txBody>
      </p:sp>
      <p:sp>
        <p:nvSpPr>
          <p:cNvPr id="3" name="Content Placeholder 2"/>
          <p:cNvSpPr>
            <a:spLocks noGrp="1"/>
          </p:cNvSpPr>
          <p:nvPr>
            <p:ph idx="1"/>
          </p:nvPr>
        </p:nvSpPr>
        <p:spPr>
          <a:xfrm>
            <a:off x="818711" y="2222287"/>
            <a:ext cx="10705631" cy="3636511"/>
          </a:xfrm>
        </p:spPr>
        <p:txBody>
          <a:bodyPr>
            <a:normAutofit/>
          </a:bodyPr>
          <a:lstStyle/>
          <a:p>
            <a:pPr marL="0" lvl="0" indent="0" defTabSz="914400">
              <a:lnSpc>
                <a:spcPct val="90000"/>
              </a:lnSpc>
              <a:spcBef>
                <a:spcPts val="1000"/>
              </a:spcBef>
              <a:spcAft>
                <a:spcPts val="0"/>
              </a:spcAft>
              <a:buClrTx/>
              <a:buNone/>
            </a:pPr>
            <a:endParaRPr lang="en-US" sz="2400" dirty="0">
              <a:solidFill>
                <a:prstClr val="white"/>
              </a:solidFill>
              <a:latin typeface="Trebuchet MS" panose="020B0603020202020204"/>
            </a:endParaRPr>
          </a:p>
          <a:p>
            <a:pPr marL="0" lvl="0" indent="0" defTabSz="914400">
              <a:lnSpc>
                <a:spcPct val="90000"/>
              </a:lnSpc>
              <a:spcBef>
                <a:spcPts val="1000"/>
              </a:spcBef>
              <a:spcAft>
                <a:spcPts val="0"/>
              </a:spcAft>
              <a:buClrTx/>
              <a:buNone/>
            </a:pPr>
            <a:r>
              <a:rPr lang="en-US" sz="2800" b="1" dirty="0">
                <a:solidFill>
                  <a:prstClr val="white"/>
                </a:solidFill>
                <a:latin typeface="Trebuchet MS" panose="020B0603020202020204"/>
              </a:rPr>
              <a:t>Intercultural Sensitivity (Chen and </a:t>
            </a:r>
            <a:r>
              <a:rPr lang="en-US" sz="2800" b="1" dirty="0" err="1">
                <a:solidFill>
                  <a:prstClr val="white"/>
                </a:solidFill>
                <a:latin typeface="Trebuchet MS" panose="020B0603020202020204"/>
              </a:rPr>
              <a:t>Starosta</a:t>
            </a:r>
            <a:r>
              <a:rPr lang="en-US" sz="2800" b="1" dirty="0">
                <a:solidFill>
                  <a:prstClr val="white"/>
                </a:solidFill>
                <a:latin typeface="Trebuchet MS" panose="020B0603020202020204"/>
              </a:rPr>
              <a:t>, 2000) </a:t>
            </a:r>
          </a:p>
          <a:p>
            <a:pPr marL="0" lvl="0" indent="0" defTabSz="914400">
              <a:lnSpc>
                <a:spcPct val="90000"/>
              </a:lnSpc>
              <a:spcBef>
                <a:spcPts val="1000"/>
              </a:spcBef>
              <a:spcAft>
                <a:spcPts val="0"/>
              </a:spcAft>
              <a:buClrTx/>
              <a:buNone/>
            </a:pPr>
            <a:endParaRPr lang="en-US" sz="2800" b="1" dirty="0">
              <a:solidFill>
                <a:prstClr val="white"/>
              </a:solidFill>
              <a:latin typeface="Trebuchet MS" panose="020B0603020202020204"/>
            </a:endParaRPr>
          </a:p>
          <a:p>
            <a:pPr marL="0" lvl="0" indent="0" defTabSz="914400">
              <a:lnSpc>
                <a:spcPct val="90000"/>
              </a:lnSpc>
              <a:spcBef>
                <a:spcPts val="1000"/>
              </a:spcBef>
              <a:spcAft>
                <a:spcPts val="0"/>
              </a:spcAft>
              <a:buClrTx/>
              <a:buNone/>
            </a:pPr>
            <a:r>
              <a:rPr lang="en-US" sz="2800" b="1" dirty="0">
                <a:solidFill>
                  <a:prstClr val="white"/>
                </a:solidFill>
                <a:latin typeface="Trebuchet MS" panose="020B0603020202020204"/>
              </a:rPr>
              <a:t>Intercultural Communication Competence (</a:t>
            </a:r>
            <a:r>
              <a:rPr lang="en-US" sz="2800" b="1" dirty="0" err="1">
                <a:solidFill>
                  <a:prstClr val="white"/>
                </a:solidFill>
                <a:latin typeface="Trebuchet MS" panose="020B0603020202020204"/>
              </a:rPr>
              <a:t>Arasaratnam</a:t>
            </a:r>
            <a:r>
              <a:rPr lang="en-US" sz="2800" b="1" dirty="0">
                <a:solidFill>
                  <a:prstClr val="white"/>
                </a:solidFill>
                <a:latin typeface="Trebuchet MS" panose="020B0603020202020204"/>
              </a:rPr>
              <a:t>, 2009)</a:t>
            </a:r>
          </a:p>
          <a:p>
            <a:pPr marL="0" indent="0">
              <a:buNone/>
            </a:pPr>
            <a:endParaRPr lang="en-US" sz="4400" dirty="0"/>
          </a:p>
        </p:txBody>
      </p:sp>
    </p:spTree>
    <p:extLst>
      <p:ext uri="{BB962C8B-B14F-4D97-AF65-F5344CB8AC3E}">
        <p14:creationId xmlns:p14="http://schemas.microsoft.com/office/powerpoint/2010/main" val="1979865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45A9-0B4C-4EC1-9A07-E7A6A1EDB375}"/>
              </a:ext>
            </a:extLst>
          </p:cNvPr>
          <p:cNvSpPr>
            <a:spLocks noGrp="1"/>
          </p:cNvSpPr>
          <p:nvPr>
            <p:ph type="title"/>
          </p:nvPr>
        </p:nvSpPr>
        <p:spPr/>
        <p:txBody>
          <a:bodyPr/>
          <a:lstStyle/>
          <a:p>
            <a:r>
              <a:rPr lang="en-GB" dirty="0"/>
              <a:t>Mixed Methods Approach</a:t>
            </a:r>
          </a:p>
        </p:txBody>
      </p:sp>
      <p:sp>
        <p:nvSpPr>
          <p:cNvPr id="3" name="Content Placeholder 2">
            <a:extLst>
              <a:ext uri="{FF2B5EF4-FFF2-40B4-BE49-F238E27FC236}">
                <a16:creationId xmlns:a16="http://schemas.microsoft.com/office/drawing/2014/main" id="{2F291E75-ADDF-42FF-BE3C-4831D683E21E}"/>
              </a:ext>
            </a:extLst>
          </p:cNvPr>
          <p:cNvSpPr>
            <a:spLocks noGrp="1"/>
          </p:cNvSpPr>
          <p:nvPr>
            <p:ph idx="1"/>
          </p:nvPr>
        </p:nvSpPr>
        <p:spPr/>
        <p:txBody>
          <a:bodyPr/>
          <a:lstStyle/>
          <a:p>
            <a:pPr marL="228600" lvl="0" indent="-228600" defTabSz="914400">
              <a:lnSpc>
                <a:spcPct val="90000"/>
              </a:lnSpc>
              <a:spcBef>
                <a:spcPts val="1000"/>
              </a:spcBef>
              <a:spcAft>
                <a:spcPts val="0"/>
              </a:spcAft>
              <a:buClrTx/>
              <a:buFont typeface="Arial" panose="020B0604020202020204" pitchFamily="34" charset="0"/>
              <a:buChar char="•"/>
            </a:pPr>
            <a:r>
              <a:rPr lang="en-US" sz="3200" b="1" dirty="0">
                <a:solidFill>
                  <a:prstClr val="white"/>
                </a:solidFill>
                <a:latin typeface="Trebuchet MS" panose="020B0603020202020204"/>
              </a:rPr>
              <a:t>Online survey based on IS and ICC scales taken before and after project</a:t>
            </a:r>
          </a:p>
          <a:p>
            <a:pPr marL="0" lvl="0" indent="0" defTabSz="914400">
              <a:lnSpc>
                <a:spcPct val="90000"/>
              </a:lnSpc>
              <a:spcBef>
                <a:spcPts val="1000"/>
              </a:spcBef>
              <a:spcAft>
                <a:spcPts val="0"/>
              </a:spcAft>
              <a:buClrTx/>
              <a:buNone/>
            </a:pPr>
            <a:endParaRPr lang="en-US" sz="3200" b="1" dirty="0">
              <a:solidFill>
                <a:prstClr val="white"/>
              </a:solidFill>
              <a:latin typeface="Trebuchet MS" panose="020B0603020202020204"/>
            </a:endParaRPr>
          </a:p>
          <a:p>
            <a:pPr marL="228600" lvl="0" indent="-228600" defTabSz="914400">
              <a:lnSpc>
                <a:spcPct val="90000"/>
              </a:lnSpc>
              <a:spcBef>
                <a:spcPts val="1000"/>
              </a:spcBef>
              <a:spcAft>
                <a:spcPts val="0"/>
              </a:spcAft>
              <a:buClrTx/>
              <a:buFont typeface="Arial" panose="020B0604020202020204" pitchFamily="34" charset="0"/>
              <a:buChar char="•"/>
            </a:pPr>
            <a:r>
              <a:rPr lang="en-US" sz="3200" b="1" dirty="0">
                <a:solidFill>
                  <a:prstClr val="white"/>
                </a:solidFill>
                <a:latin typeface="Trebuchet MS" panose="020B0603020202020204"/>
              </a:rPr>
              <a:t>Post-project qualitative questions to ascertain feelings towards the project and identify areas for improvement</a:t>
            </a:r>
            <a:endParaRPr lang="de-DE" sz="3200" b="1" dirty="0">
              <a:solidFill>
                <a:prstClr val="white"/>
              </a:solidFill>
              <a:latin typeface="Trebuchet MS" panose="020B0603020202020204"/>
            </a:endParaRPr>
          </a:p>
          <a:p>
            <a:endParaRPr lang="en-GB" dirty="0"/>
          </a:p>
        </p:txBody>
      </p:sp>
    </p:spTree>
    <p:extLst>
      <p:ext uri="{BB962C8B-B14F-4D97-AF65-F5344CB8AC3E}">
        <p14:creationId xmlns:p14="http://schemas.microsoft.com/office/powerpoint/2010/main" val="3640257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Measurement Criteria</a:t>
            </a:r>
          </a:p>
        </p:txBody>
      </p:sp>
      <p:sp>
        <p:nvSpPr>
          <p:cNvPr id="3" name="Inhaltsplatzhalter 2"/>
          <p:cNvSpPr>
            <a:spLocks noGrp="1"/>
          </p:cNvSpPr>
          <p:nvPr>
            <p:ph idx="1"/>
          </p:nvPr>
        </p:nvSpPr>
        <p:spPr>
          <a:xfrm>
            <a:off x="680321" y="2189018"/>
            <a:ext cx="11057250" cy="4261658"/>
          </a:xfrm>
        </p:spPr>
        <p:txBody>
          <a:bodyPr>
            <a:normAutofit/>
          </a:bodyPr>
          <a:lstStyle/>
          <a:p>
            <a:pPr marL="514350" indent="-514350">
              <a:buFont typeface="+mj-lt"/>
              <a:buAutoNum type="arabicPeriod"/>
            </a:pPr>
            <a:r>
              <a:rPr lang="en-US" sz="2800" b="1" dirty="0"/>
              <a:t>increased awareness of verbal, non-verbal and para-verbal communication; </a:t>
            </a:r>
          </a:p>
          <a:p>
            <a:pPr marL="514350" indent="-514350">
              <a:buFont typeface="+mj-lt"/>
              <a:buAutoNum type="arabicPeriod"/>
            </a:pPr>
            <a:r>
              <a:rPr lang="en-US" sz="2800" b="1" dirty="0"/>
              <a:t>increased appreciation of cultural differences; </a:t>
            </a:r>
          </a:p>
          <a:p>
            <a:pPr marL="514350" indent="-514350">
              <a:buFont typeface="+mj-lt"/>
              <a:buAutoNum type="arabicPeriod"/>
            </a:pPr>
            <a:r>
              <a:rPr lang="en-US" sz="2800" b="1" dirty="0"/>
              <a:t>reduction of </a:t>
            </a:r>
            <a:r>
              <a:rPr lang="en-US" sz="2800" b="1" dirty="0" err="1"/>
              <a:t>ethnocentristic</a:t>
            </a:r>
            <a:r>
              <a:rPr lang="en-US" sz="2800" b="1" dirty="0"/>
              <a:t> tendencies and stereotypes; </a:t>
            </a:r>
          </a:p>
          <a:p>
            <a:pPr marL="514350" indent="-514350">
              <a:buFont typeface="+mj-lt"/>
              <a:buAutoNum type="arabicPeriod"/>
            </a:pPr>
            <a:r>
              <a:rPr lang="en-US" sz="2800" b="1" dirty="0"/>
              <a:t>reduction of fears and increase in confidence in dealing with other cultures;</a:t>
            </a:r>
          </a:p>
          <a:p>
            <a:pPr marL="514350" indent="-514350">
              <a:buFont typeface="+mj-lt"/>
              <a:buAutoNum type="arabicPeriod"/>
            </a:pPr>
            <a:r>
              <a:rPr lang="en-US" sz="2800" b="1" dirty="0"/>
              <a:t>increased awareness of difficulties in dealing with other cultures. </a:t>
            </a:r>
            <a:endParaRPr lang="de-DE" sz="2800" b="1" dirty="0"/>
          </a:p>
        </p:txBody>
      </p:sp>
    </p:spTree>
    <p:extLst>
      <p:ext uri="{BB962C8B-B14F-4D97-AF65-F5344CB8AC3E}">
        <p14:creationId xmlns:p14="http://schemas.microsoft.com/office/powerpoint/2010/main" val="378481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Survey Results</a:t>
            </a:r>
          </a:p>
        </p:txBody>
      </p:sp>
      <p:sp>
        <p:nvSpPr>
          <p:cNvPr id="3" name="Inhaltsplatzhalter 2"/>
          <p:cNvSpPr>
            <a:spLocks noGrp="1"/>
          </p:cNvSpPr>
          <p:nvPr>
            <p:ph idx="1"/>
          </p:nvPr>
        </p:nvSpPr>
        <p:spPr>
          <a:xfrm>
            <a:off x="680321" y="2336873"/>
            <a:ext cx="11123752" cy="3599316"/>
          </a:xfrm>
        </p:spPr>
        <p:txBody>
          <a:bodyPr>
            <a:normAutofit fontScale="62500" lnSpcReduction="20000"/>
          </a:bodyPr>
          <a:lstStyle/>
          <a:p>
            <a:pPr marL="0" indent="0">
              <a:buNone/>
            </a:pPr>
            <a:endParaRPr lang="en-US" sz="2400" b="1" dirty="0"/>
          </a:p>
          <a:p>
            <a:pPr marL="0" indent="0">
              <a:buNone/>
            </a:pPr>
            <a:endParaRPr lang="en-US" sz="2400" b="1" dirty="0"/>
          </a:p>
          <a:p>
            <a:r>
              <a:rPr lang="en-US" sz="3800" b="1" dirty="0"/>
              <a:t>Increased awareness of verbal, non-verbal and para-verbal communication</a:t>
            </a:r>
          </a:p>
          <a:p>
            <a:r>
              <a:rPr lang="en-US" sz="3800" b="1" dirty="0"/>
              <a:t>Increased appreciation of cultural differences</a:t>
            </a:r>
          </a:p>
          <a:p>
            <a:r>
              <a:rPr lang="en-US" sz="3800" b="1" dirty="0"/>
              <a:t>Reduction of </a:t>
            </a:r>
            <a:r>
              <a:rPr lang="en-US" sz="3800" b="1" dirty="0" err="1"/>
              <a:t>ethnocentristic</a:t>
            </a:r>
            <a:r>
              <a:rPr lang="en-US" sz="3800" b="1" dirty="0"/>
              <a:t> tendencies and stereotypes</a:t>
            </a:r>
          </a:p>
          <a:p>
            <a:r>
              <a:rPr lang="en-US" sz="3800" b="1" dirty="0"/>
              <a:t>Reduction of fears and increase in confidence in dealing with other cultures</a:t>
            </a:r>
          </a:p>
          <a:p>
            <a:r>
              <a:rPr lang="en-US" sz="3800" b="1" dirty="0"/>
              <a:t>Increased awareness of difficulties in dealing with other cultures</a:t>
            </a:r>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p:txBody>
      </p:sp>
    </p:spTree>
    <p:extLst>
      <p:ext uri="{BB962C8B-B14F-4D97-AF65-F5344CB8AC3E}">
        <p14:creationId xmlns:p14="http://schemas.microsoft.com/office/powerpoint/2010/main" val="2665177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Qualitative Responses - Positives</a:t>
            </a:r>
          </a:p>
        </p:txBody>
      </p:sp>
      <p:sp>
        <p:nvSpPr>
          <p:cNvPr id="3" name="Inhaltsplatzhalter 2"/>
          <p:cNvSpPr>
            <a:spLocks noGrp="1"/>
          </p:cNvSpPr>
          <p:nvPr>
            <p:ph idx="1"/>
          </p:nvPr>
        </p:nvSpPr>
        <p:spPr>
          <a:xfrm>
            <a:off x="382386" y="2087491"/>
            <a:ext cx="10900756" cy="4695694"/>
          </a:xfrm>
        </p:spPr>
        <p:txBody>
          <a:bodyPr>
            <a:normAutofit/>
          </a:bodyPr>
          <a:lstStyle/>
          <a:p>
            <a:r>
              <a:rPr lang="en-US" sz="2400" b="1" dirty="0"/>
              <a:t>new experience and opportunity to work with people from another culture</a:t>
            </a:r>
          </a:p>
          <a:p>
            <a:r>
              <a:rPr lang="en-US" sz="2400" b="1" dirty="0"/>
              <a:t>friendly and inviting atmosphere</a:t>
            </a:r>
          </a:p>
          <a:p>
            <a:r>
              <a:rPr lang="en-US" sz="2400" b="1" dirty="0"/>
              <a:t>real life scenario, finding solutions and solving problems</a:t>
            </a:r>
          </a:p>
          <a:p>
            <a:r>
              <a:rPr lang="en-US" sz="2400" b="1" dirty="0"/>
              <a:t>‘forced’ to work outside comfort zone</a:t>
            </a:r>
          </a:p>
          <a:p>
            <a:r>
              <a:rPr lang="en-US" sz="2400" b="1" dirty="0"/>
              <a:t>experiential ‘learning through doing’</a:t>
            </a:r>
          </a:p>
          <a:p>
            <a:r>
              <a:rPr lang="en-US" sz="2400" b="1" dirty="0"/>
              <a:t>meeting new people, discussing cultural differences, engaging with another culture and hearing other points of view</a:t>
            </a:r>
          </a:p>
          <a:p>
            <a:r>
              <a:rPr lang="en-US" sz="2400" b="1" dirty="0"/>
              <a:t>meaningful changes in their own approach to other cultures</a:t>
            </a:r>
            <a:endParaRPr lang="de-DE" sz="2400" b="1" dirty="0"/>
          </a:p>
        </p:txBody>
      </p:sp>
    </p:spTree>
    <p:extLst>
      <p:ext uri="{BB962C8B-B14F-4D97-AF65-F5344CB8AC3E}">
        <p14:creationId xmlns:p14="http://schemas.microsoft.com/office/powerpoint/2010/main" val="838016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0321" y="798285"/>
            <a:ext cx="10701678" cy="575809"/>
          </a:xfrm>
        </p:spPr>
        <p:txBody>
          <a:bodyPr>
            <a:normAutofit fontScale="90000"/>
          </a:bodyPr>
          <a:lstStyle/>
          <a:p>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de-DE" dirty="0"/>
              <a:t/>
            </a:r>
            <a:br>
              <a:rPr lang="de-DE" dirty="0"/>
            </a:br>
            <a:r>
              <a:rPr lang="en-US" dirty="0"/>
              <a:t>Qualitative Responses - Negatives</a:t>
            </a:r>
            <a:endParaRPr lang="de-DE" dirty="0"/>
          </a:p>
        </p:txBody>
      </p:sp>
      <p:sp>
        <p:nvSpPr>
          <p:cNvPr id="3" name="Inhaltsplatzhalter 2"/>
          <p:cNvSpPr>
            <a:spLocks noGrp="1"/>
          </p:cNvSpPr>
          <p:nvPr>
            <p:ph idx="1"/>
          </p:nvPr>
        </p:nvSpPr>
        <p:spPr>
          <a:xfrm>
            <a:off x="680321" y="2322286"/>
            <a:ext cx="11090765" cy="4209144"/>
          </a:xfrm>
        </p:spPr>
        <p:txBody>
          <a:bodyPr>
            <a:noAutofit/>
          </a:bodyPr>
          <a:lstStyle/>
          <a:p>
            <a:r>
              <a:rPr lang="en-US" sz="2400" b="1" dirty="0"/>
              <a:t>coordinating appointments due to different time zones and schedules</a:t>
            </a:r>
          </a:p>
          <a:p>
            <a:r>
              <a:rPr lang="en-US" sz="2400" b="1" dirty="0"/>
              <a:t>language barriers</a:t>
            </a:r>
          </a:p>
          <a:p>
            <a:r>
              <a:rPr lang="en-US" sz="2400" b="1" dirty="0"/>
              <a:t>coordinating tasks through social media</a:t>
            </a:r>
          </a:p>
          <a:p>
            <a:r>
              <a:rPr lang="en-US" sz="2400" b="1" dirty="0"/>
              <a:t>technological issues (different levels of internet savviness)</a:t>
            </a:r>
          </a:p>
          <a:p>
            <a:r>
              <a:rPr lang="en-US" sz="2400" b="1" dirty="0"/>
              <a:t>differing expectations and deadlines and difficulty agreeing what to do</a:t>
            </a:r>
          </a:p>
          <a:p>
            <a:r>
              <a:rPr lang="en-US" sz="2400" b="1" dirty="0"/>
              <a:t>varying degrees of engagement and reliability between teams</a:t>
            </a:r>
          </a:p>
          <a:p>
            <a:r>
              <a:rPr lang="en-US" sz="2400" b="1" dirty="0"/>
              <a:t>working remotely instead of face-to-face</a:t>
            </a:r>
          </a:p>
          <a:p>
            <a:r>
              <a:rPr lang="en-US" sz="2400" b="1" dirty="0"/>
              <a:t>lack of communication and/or </a:t>
            </a:r>
            <a:r>
              <a:rPr lang="en-US" sz="2400" b="1" dirty="0" err="1"/>
              <a:t>organisation</a:t>
            </a:r>
            <a:r>
              <a:rPr lang="en-US" sz="2400" b="1" dirty="0"/>
              <a:t> in and between the teams</a:t>
            </a:r>
            <a:endParaRPr lang="de-DE" sz="2400" b="1" dirty="0"/>
          </a:p>
        </p:txBody>
      </p:sp>
    </p:spTree>
    <p:extLst>
      <p:ext uri="{BB962C8B-B14F-4D97-AF65-F5344CB8AC3E}">
        <p14:creationId xmlns:p14="http://schemas.microsoft.com/office/powerpoint/2010/main" val="2402703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Qualitative Responses – Future Learning</a:t>
            </a:r>
          </a:p>
        </p:txBody>
      </p:sp>
      <p:sp>
        <p:nvSpPr>
          <p:cNvPr id="3" name="Inhaltsplatzhalter 2"/>
          <p:cNvSpPr>
            <a:spLocks noGrp="1"/>
          </p:cNvSpPr>
          <p:nvPr>
            <p:ph idx="1"/>
          </p:nvPr>
        </p:nvSpPr>
        <p:spPr>
          <a:xfrm>
            <a:off x="680321" y="2166851"/>
            <a:ext cx="11123752" cy="4583084"/>
          </a:xfrm>
        </p:spPr>
        <p:txBody>
          <a:bodyPr>
            <a:normAutofit/>
          </a:bodyPr>
          <a:lstStyle/>
          <a:p>
            <a:r>
              <a:rPr lang="en-US" sz="2800" b="1" dirty="0"/>
              <a:t>more effort in managing time, assigning roles and delegating tasks </a:t>
            </a:r>
          </a:p>
          <a:p>
            <a:r>
              <a:rPr lang="en-US" sz="2800" b="1" dirty="0"/>
              <a:t>plan better, engage members more, set up more frequent meetings and </a:t>
            </a:r>
            <a:r>
              <a:rPr lang="en-US" sz="2800" b="1" dirty="0" err="1"/>
              <a:t>prioritise</a:t>
            </a:r>
            <a:r>
              <a:rPr lang="en-US" sz="2800" b="1" dirty="0"/>
              <a:t> the project </a:t>
            </a:r>
          </a:p>
          <a:p>
            <a:r>
              <a:rPr lang="en-US" sz="2800" b="1" dirty="0"/>
              <a:t>value the experience more highly </a:t>
            </a:r>
          </a:p>
          <a:p>
            <a:r>
              <a:rPr lang="en-US" sz="2800" b="1" dirty="0"/>
              <a:t>learn more about the other cultures and enjoy the opportunity of working with foreign students more</a:t>
            </a:r>
            <a:endParaRPr lang="de-DE" sz="2800" b="1" dirty="0"/>
          </a:p>
          <a:p>
            <a:endParaRPr lang="de-DE" dirty="0"/>
          </a:p>
        </p:txBody>
      </p:sp>
    </p:spTree>
    <p:extLst>
      <p:ext uri="{BB962C8B-B14F-4D97-AF65-F5344CB8AC3E}">
        <p14:creationId xmlns:p14="http://schemas.microsoft.com/office/powerpoint/2010/main" val="181379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214" y="711200"/>
            <a:ext cx="7129086" cy="3238500"/>
          </a:xfrm>
        </p:spPr>
        <p:txBody>
          <a:bodyPr/>
          <a:lstStyle/>
          <a:p>
            <a:r>
              <a:rPr lang="en-US" sz="3600" dirty="0"/>
              <a:t/>
            </a:r>
            <a:br>
              <a:rPr lang="en-US" sz="3600" dirty="0"/>
            </a:br>
            <a:r>
              <a:rPr lang="en-US" sz="3600" dirty="0"/>
              <a:t>The Global Workplace</a:t>
            </a:r>
            <a:r>
              <a:rPr lang="en-US" sz="2800" dirty="0"/>
              <a:t/>
            </a:r>
            <a:br>
              <a:rPr lang="en-US" sz="2800" dirty="0"/>
            </a:br>
            <a:r>
              <a:rPr lang="en-US" sz="2800" dirty="0"/>
              <a:t/>
            </a:r>
            <a:br>
              <a:rPr lang="en-US" sz="2800" dirty="0"/>
            </a:br>
            <a:r>
              <a:rPr lang="en-US" sz="2800" dirty="0"/>
              <a:t/>
            </a:r>
            <a:br>
              <a:rPr lang="en-US" sz="2800" dirty="0"/>
            </a:br>
            <a:r>
              <a:rPr lang="en-US" sz="2800" dirty="0"/>
              <a:t>In 2016, the Fortune 500 earned two-thirds of the US GDP and 37% of the global GDP, with 28 trillion in revenue and 1.5 billion in profits</a:t>
            </a:r>
            <a:r>
              <a:rPr lang="en-US" sz="1800" dirty="0"/>
              <a:t>.</a:t>
            </a:r>
          </a:p>
        </p:txBody>
      </p:sp>
      <p:sp>
        <p:nvSpPr>
          <p:cNvPr id="3" name="Text Placeholder 2"/>
          <p:cNvSpPr>
            <a:spLocks noGrp="1"/>
          </p:cNvSpPr>
          <p:nvPr>
            <p:ph type="body" idx="4294967295"/>
          </p:nvPr>
        </p:nvSpPr>
        <p:spPr>
          <a:xfrm>
            <a:off x="605214" y="4443413"/>
            <a:ext cx="5285999" cy="712787"/>
          </a:xfrm>
        </p:spPr>
        <p:txBody>
          <a:bodyPr/>
          <a:lstStyle/>
          <a:p>
            <a:r>
              <a:rPr lang="en-US" dirty="0"/>
              <a:t>These companies employ 67 million people in 34 countries.</a:t>
            </a:r>
          </a:p>
        </p:txBody>
      </p:sp>
      <p:sp>
        <p:nvSpPr>
          <p:cNvPr id="4" name="Text Placeholder 3"/>
          <p:cNvSpPr>
            <a:spLocks noGrp="1"/>
          </p:cNvSpPr>
          <p:nvPr>
            <p:ph type="body" sz="quarter" idx="4294967295"/>
          </p:nvPr>
        </p:nvSpPr>
        <p:spPr>
          <a:xfrm>
            <a:off x="7734300" y="1698170"/>
            <a:ext cx="3427186" cy="4165601"/>
          </a:xfrm>
        </p:spPr>
        <p:txBody>
          <a:bodyPr/>
          <a:lstStyle/>
          <a:p>
            <a:endParaRPr lang="en-US" dirty="0"/>
          </a:p>
          <a:p>
            <a:r>
              <a:rPr lang="en-US" dirty="0"/>
              <a:t>The number of US workers employed by foreign-owned companies rose 22% over an eight-year period; compared to an average 3.6% increase in employment in U.S.- owned firms (Pew Research Trust 2017).</a:t>
            </a:r>
          </a:p>
        </p:txBody>
      </p:sp>
    </p:spTree>
    <p:extLst>
      <p:ext uri="{BB962C8B-B14F-4D97-AF65-F5344CB8AC3E}">
        <p14:creationId xmlns:p14="http://schemas.microsoft.com/office/powerpoint/2010/main" val="4046050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Conclusion</a:t>
            </a:r>
            <a:endParaRPr lang="de-DE" dirty="0"/>
          </a:p>
        </p:txBody>
      </p:sp>
      <p:sp>
        <p:nvSpPr>
          <p:cNvPr id="3" name="Inhaltsplatzhalter 2"/>
          <p:cNvSpPr>
            <a:spLocks noGrp="1"/>
          </p:cNvSpPr>
          <p:nvPr>
            <p:ph idx="1"/>
          </p:nvPr>
        </p:nvSpPr>
        <p:spPr>
          <a:xfrm>
            <a:off x="680321" y="2336872"/>
            <a:ext cx="11112668" cy="4368727"/>
          </a:xfrm>
        </p:spPr>
        <p:txBody>
          <a:bodyPr>
            <a:normAutofit/>
          </a:bodyPr>
          <a:lstStyle/>
          <a:p>
            <a:r>
              <a:rPr lang="de-DE" sz="2800" b="1" dirty="0"/>
              <a:t>Virtual team collaboration can develop intercultural sensitivity and intercultural communication competence</a:t>
            </a:r>
          </a:p>
          <a:p>
            <a:r>
              <a:rPr lang="de-DE" sz="2800" b="1" dirty="0"/>
              <a:t>Valuable contribution to experiential learning pedagogy</a:t>
            </a:r>
          </a:p>
          <a:p>
            <a:r>
              <a:rPr lang="en-US" sz="2800" b="1" dirty="0"/>
              <a:t>Significant potential for enhanced employability and graduate preparedness for the workplace.</a:t>
            </a:r>
            <a:endParaRPr lang="de-DE" sz="2800" b="1" dirty="0"/>
          </a:p>
          <a:p>
            <a:endParaRPr lang="de-DE" sz="2000" b="1" dirty="0"/>
          </a:p>
          <a:p>
            <a:endParaRPr lang="de-DE" sz="2000" b="1" dirty="0"/>
          </a:p>
        </p:txBody>
      </p:sp>
    </p:spTree>
    <p:extLst>
      <p:ext uri="{BB962C8B-B14F-4D97-AF65-F5344CB8AC3E}">
        <p14:creationId xmlns:p14="http://schemas.microsoft.com/office/powerpoint/2010/main" val="2223552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Future Projects and Research </a:t>
            </a:r>
          </a:p>
        </p:txBody>
      </p:sp>
      <p:sp>
        <p:nvSpPr>
          <p:cNvPr id="3" name="Inhaltsplatzhalter 2"/>
          <p:cNvSpPr>
            <a:spLocks noGrp="1"/>
          </p:cNvSpPr>
          <p:nvPr>
            <p:ph idx="1"/>
          </p:nvPr>
        </p:nvSpPr>
        <p:spPr>
          <a:xfrm>
            <a:off x="680321" y="2050474"/>
            <a:ext cx="10957497" cy="4588624"/>
          </a:xfrm>
        </p:spPr>
        <p:txBody>
          <a:bodyPr>
            <a:normAutofit/>
          </a:bodyPr>
          <a:lstStyle/>
          <a:p>
            <a:r>
              <a:rPr lang="en-US" sz="2800" b="1" dirty="0"/>
              <a:t>Improve timing, composition, task distribution and support for student teams</a:t>
            </a:r>
          </a:p>
          <a:p>
            <a:r>
              <a:rPr lang="en-US" sz="2800" b="1" dirty="0"/>
              <a:t>Strengthen communication platforms and preparation</a:t>
            </a:r>
          </a:p>
          <a:p>
            <a:r>
              <a:rPr lang="en-US" sz="2800" b="1" dirty="0"/>
              <a:t>Develop more consistent, integrated assessment criteria</a:t>
            </a:r>
          </a:p>
          <a:p>
            <a:r>
              <a:rPr lang="en-US" sz="2800" b="1" dirty="0"/>
              <a:t>Include more frequent multi-way tutor communication</a:t>
            </a:r>
          </a:p>
          <a:p>
            <a:r>
              <a:rPr lang="en-US" sz="2800" b="1" dirty="0"/>
              <a:t>Evolve and refine evaluation methods</a:t>
            </a:r>
          </a:p>
          <a:p>
            <a:endParaRPr lang="en-US" b="1" dirty="0"/>
          </a:p>
          <a:p>
            <a:endParaRPr lang="de-DE" dirty="0"/>
          </a:p>
        </p:txBody>
      </p:sp>
    </p:spTree>
    <p:extLst>
      <p:ext uri="{BB962C8B-B14F-4D97-AF65-F5344CB8AC3E}">
        <p14:creationId xmlns:p14="http://schemas.microsoft.com/office/powerpoint/2010/main" val="1508808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42281-C428-42C7-BB55-22F51597BBD4}"/>
              </a:ext>
            </a:extLst>
          </p:cNvPr>
          <p:cNvSpPr>
            <a:spLocks noGrp="1"/>
          </p:cNvSpPr>
          <p:nvPr>
            <p:ph type="title"/>
          </p:nvPr>
        </p:nvSpPr>
        <p:spPr/>
        <p:txBody>
          <a:bodyPr/>
          <a:lstStyle/>
          <a:p>
            <a:r>
              <a:rPr lang="en-GB" dirty="0"/>
              <a:t>Relevant Literature</a:t>
            </a:r>
          </a:p>
        </p:txBody>
      </p:sp>
      <p:sp>
        <p:nvSpPr>
          <p:cNvPr id="3" name="Content Placeholder 2">
            <a:extLst>
              <a:ext uri="{FF2B5EF4-FFF2-40B4-BE49-F238E27FC236}">
                <a16:creationId xmlns:a16="http://schemas.microsoft.com/office/drawing/2014/main" id="{F0534C5C-E756-4FA1-96DA-C9877A90F0A0}"/>
              </a:ext>
            </a:extLst>
          </p:cNvPr>
          <p:cNvSpPr>
            <a:spLocks noGrp="1"/>
          </p:cNvSpPr>
          <p:nvPr>
            <p:ph idx="1"/>
          </p:nvPr>
        </p:nvSpPr>
        <p:spPr>
          <a:xfrm>
            <a:off x="232229" y="2090056"/>
            <a:ext cx="11698513" cy="5326744"/>
          </a:xfrm>
        </p:spPr>
        <p:txBody>
          <a:bodyPr>
            <a:normAutofit fontScale="40000" lnSpcReduction="20000"/>
          </a:bodyPr>
          <a:lstStyle/>
          <a:p>
            <a:pPr marL="0" indent="0">
              <a:buNone/>
            </a:pPr>
            <a:r>
              <a:rPr lang="en-US" sz="2500" dirty="0" err="1">
                <a:latin typeface="Arial" panose="020B0604020202020204" pitchFamily="34" charset="0"/>
                <a:cs typeface="Arial" panose="020B0604020202020204" pitchFamily="34" charset="0"/>
              </a:rPr>
              <a:t>Arasaratnam</a:t>
            </a:r>
            <a:r>
              <a:rPr lang="en-US" sz="2500" dirty="0">
                <a:latin typeface="Arial" panose="020B0604020202020204" pitchFamily="34" charset="0"/>
                <a:cs typeface="Arial" panose="020B0604020202020204" pitchFamily="34" charset="0"/>
              </a:rPr>
              <a:t>, L. A. (2009). The Development of a New Instrument of Intercultural Communication Competence. </a:t>
            </a:r>
            <a:r>
              <a:rPr lang="en-US" sz="2500" u="sng" dirty="0">
                <a:latin typeface="Arial" panose="020B0604020202020204" pitchFamily="34" charset="0"/>
                <a:cs typeface="Arial" panose="020B0604020202020204" pitchFamily="34" charset="0"/>
                <a:hlinkClick r:id="rId3"/>
              </a:rPr>
              <a:t>http://www.immi.se/intercultural/nr20/arasaratnam.htm</a:t>
            </a:r>
            <a:endParaRPr lang="en-GB" sz="2500" dirty="0">
              <a:latin typeface="Arial" panose="020B0604020202020204" pitchFamily="34" charset="0"/>
              <a:cs typeface="Arial" panose="020B0604020202020204" pitchFamily="34" charset="0"/>
            </a:endParaRPr>
          </a:p>
          <a:p>
            <a:pPr marL="0" indent="0">
              <a:buNone/>
            </a:pPr>
            <a:endParaRPr lang="en-US" sz="2500" dirty="0">
              <a:latin typeface="Arial" panose="020B0604020202020204" pitchFamily="34" charset="0"/>
              <a:cs typeface="Arial" panose="020B0604020202020204" pitchFamily="34" charset="0"/>
            </a:endParaRPr>
          </a:p>
          <a:p>
            <a:pPr marL="0" indent="0">
              <a:buNone/>
            </a:pPr>
            <a:r>
              <a:rPr lang="en-US" sz="2500" dirty="0">
                <a:latin typeface="Arial" panose="020B0604020202020204" pitchFamily="34" charset="0"/>
                <a:cs typeface="Arial" panose="020B0604020202020204" pitchFamily="34" charset="0"/>
              </a:rPr>
              <a:t>Chen, G.M. &amp; </a:t>
            </a:r>
            <a:r>
              <a:rPr lang="en-US" sz="2500" dirty="0" err="1">
                <a:latin typeface="Arial" panose="020B0604020202020204" pitchFamily="34" charset="0"/>
                <a:cs typeface="Arial" panose="020B0604020202020204" pitchFamily="34" charset="0"/>
              </a:rPr>
              <a:t>Sarosta</a:t>
            </a:r>
            <a:r>
              <a:rPr lang="en-US" sz="2500" dirty="0">
                <a:latin typeface="Arial" panose="020B0604020202020204" pitchFamily="34" charset="0"/>
                <a:cs typeface="Arial" panose="020B0604020202020204" pitchFamily="34" charset="0"/>
              </a:rPr>
              <a:t>, W. J. (1998). </a:t>
            </a:r>
            <a:r>
              <a:rPr lang="en-US" sz="2500" i="1" dirty="0">
                <a:latin typeface="Arial" panose="020B0604020202020204" pitchFamily="34" charset="0"/>
                <a:cs typeface="Arial" panose="020B0604020202020204" pitchFamily="34" charset="0"/>
              </a:rPr>
              <a:t>Foundations of intercultural communication</a:t>
            </a:r>
            <a:r>
              <a:rPr lang="en-US" sz="2500" dirty="0">
                <a:latin typeface="Arial" panose="020B0604020202020204" pitchFamily="34" charset="0"/>
                <a:cs typeface="Arial" panose="020B0604020202020204" pitchFamily="34" charset="0"/>
              </a:rPr>
              <a:t>. Boston: Allyn &amp; Bacon</a:t>
            </a:r>
          </a:p>
          <a:p>
            <a:pPr marL="0" indent="0">
              <a:buNone/>
            </a:pPr>
            <a:endParaRPr lang="en-US" sz="2500" dirty="0">
              <a:latin typeface="Arial" panose="020B0604020202020204" pitchFamily="34" charset="0"/>
              <a:cs typeface="Arial" panose="020B0604020202020204" pitchFamily="34" charset="0"/>
            </a:endParaRPr>
          </a:p>
          <a:p>
            <a:pPr marL="0" indent="0">
              <a:buNone/>
            </a:pPr>
            <a:r>
              <a:rPr lang="en-US" sz="2500" dirty="0">
                <a:latin typeface="Arial" panose="020B0604020202020204" pitchFamily="34" charset="0"/>
                <a:cs typeface="Arial" panose="020B0604020202020204" pitchFamily="34" charset="0"/>
              </a:rPr>
              <a:t>Chen, G. and William J. </a:t>
            </a:r>
            <a:r>
              <a:rPr lang="en-US" sz="2500" dirty="0" err="1">
                <a:latin typeface="Arial" panose="020B0604020202020204" pitchFamily="34" charset="0"/>
                <a:cs typeface="Arial" panose="020B0604020202020204" pitchFamily="34" charset="0"/>
              </a:rPr>
              <a:t>Starosta</a:t>
            </a:r>
            <a:r>
              <a:rPr lang="en-US" sz="2500" dirty="0">
                <a:latin typeface="Arial" panose="020B0604020202020204" pitchFamily="34" charset="0"/>
                <a:cs typeface="Arial" panose="020B0604020202020204" pitchFamily="34" charset="0"/>
              </a:rPr>
              <a:t> (2000). The Development and Validation of the Intercultural Sensitivity Scale. The University of Rhode Island Digital Commons. </a:t>
            </a:r>
            <a:r>
              <a:rPr lang="en-US" sz="2500" u="sng" dirty="0">
                <a:latin typeface="Arial" panose="020B0604020202020204" pitchFamily="34" charset="0"/>
                <a:cs typeface="Arial" panose="020B0604020202020204" pitchFamily="34" charset="0"/>
                <a:hlinkClick r:id="rId4"/>
              </a:rPr>
              <a:t>http://digitalcommons.uri.edu/cgi/viewcontent.cgi?article=1035&amp;context=com_facpubs</a:t>
            </a:r>
            <a:endParaRPr lang="en-GB" sz="2500" dirty="0">
              <a:latin typeface="Arial" panose="020B0604020202020204" pitchFamily="34" charset="0"/>
              <a:cs typeface="Arial" panose="020B0604020202020204" pitchFamily="34" charset="0"/>
            </a:endParaRPr>
          </a:p>
          <a:p>
            <a:pPr marL="0" indent="0">
              <a:buNone/>
            </a:pPr>
            <a:endParaRPr lang="en-US" sz="2500" dirty="0">
              <a:latin typeface="Arial" panose="020B0604020202020204" pitchFamily="34" charset="0"/>
              <a:cs typeface="Arial" panose="020B0604020202020204" pitchFamily="34" charset="0"/>
            </a:endParaRPr>
          </a:p>
          <a:p>
            <a:pPr marL="0" indent="0">
              <a:buNone/>
            </a:pPr>
            <a:r>
              <a:rPr lang="en-US" sz="2500" dirty="0">
                <a:latin typeface="Arial" panose="020B0604020202020204" pitchFamily="34" charset="0"/>
                <a:cs typeface="Arial" panose="020B0604020202020204" pitchFamily="34" charset="0"/>
              </a:rPr>
              <a:t>Deardorff, D. (2006). The identification and assessment of intercultural competence as a student outcome of internationalization. </a:t>
            </a:r>
            <a:r>
              <a:rPr lang="en-US" sz="2500" i="1" dirty="0">
                <a:latin typeface="Arial" panose="020B0604020202020204" pitchFamily="34" charset="0"/>
                <a:cs typeface="Arial" panose="020B0604020202020204" pitchFamily="34" charset="0"/>
              </a:rPr>
              <a:t>Journal of Studies in International Education.</a:t>
            </a:r>
            <a:r>
              <a:rPr lang="en-US" sz="2500" dirty="0">
                <a:latin typeface="Arial" panose="020B0604020202020204" pitchFamily="34" charset="0"/>
                <a:cs typeface="Arial" panose="020B0604020202020204" pitchFamily="34" charset="0"/>
              </a:rPr>
              <a:t>10 (3), 241-266.</a:t>
            </a:r>
            <a:endParaRPr lang="de-DE" sz="2500" dirty="0">
              <a:latin typeface="Arial" panose="020B0604020202020204" pitchFamily="34" charset="0"/>
              <a:cs typeface="Arial" panose="020B0604020202020204" pitchFamily="34" charset="0"/>
            </a:endParaRPr>
          </a:p>
          <a:p>
            <a:pPr marL="0" indent="0">
              <a:buNone/>
            </a:pPr>
            <a:endParaRPr lang="en-US" sz="2500" dirty="0">
              <a:latin typeface="Arial" panose="020B0604020202020204" pitchFamily="34" charset="0"/>
              <a:cs typeface="Arial" panose="020B0604020202020204" pitchFamily="34" charset="0"/>
            </a:endParaRPr>
          </a:p>
          <a:p>
            <a:pPr marL="0" indent="0">
              <a:buNone/>
            </a:pPr>
            <a:r>
              <a:rPr lang="en-US" sz="2500" dirty="0" err="1">
                <a:latin typeface="Arial" panose="020B0604020202020204" pitchFamily="34" charset="0"/>
                <a:cs typeface="Arial" panose="020B0604020202020204" pitchFamily="34" charset="0"/>
              </a:rPr>
              <a:t>Deardoff</a:t>
            </a:r>
            <a:r>
              <a:rPr lang="en-US" sz="2500" dirty="0">
                <a:latin typeface="Arial" panose="020B0604020202020204" pitchFamily="34" charset="0"/>
                <a:cs typeface="Arial" panose="020B0604020202020204" pitchFamily="34" charset="0"/>
              </a:rPr>
              <a:t>, D. (2009) Theory Reflections: Intercultural Competence Framework/Model. </a:t>
            </a:r>
            <a:r>
              <a:rPr lang="de-DE" sz="2500" u="sng" dirty="0">
                <a:latin typeface="Arial" panose="020B0604020202020204" pitchFamily="34" charset="0"/>
                <a:cs typeface="Arial" panose="020B0604020202020204" pitchFamily="34" charset="0"/>
                <a:hlinkClick r:id="rId5"/>
              </a:rPr>
              <a:t>http://www.nafsa.org/_/file/_/theory_connections_intercultural_competence.pdf</a:t>
            </a:r>
            <a:endParaRPr lang="en-GB" sz="2500" dirty="0">
              <a:latin typeface="Arial" panose="020B0604020202020204" pitchFamily="34" charset="0"/>
              <a:cs typeface="Arial" panose="020B0604020202020204" pitchFamily="34" charset="0"/>
            </a:endParaRPr>
          </a:p>
          <a:p>
            <a:pPr marL="0" indent="0">
              <a:buNone/>
            </a:pPr>
            <a:endParaRPr lang="en-US" sz="2500" dirty="0">
              <a:latin typeface="Arial" panose="020B0604020202020204" pitchFamily="34" charset="0"/>
              <a:cs typeface="Arial" panose="020B0604020202020204" pitchFamily="34" charset="0"/>
            </a:endParaRPr>
          </a:p>
          <a:p>
            <a:pPr marL="0" indent="0">
              <a:buNone/>
            </a:pPr>
            <a:r>
              <a:rPr lang="en-US" sz="2500" dirty="0">
                <a:latin typeface="Arial" panose="020B0604020202020204" pitchFamily="34" charset="0"/>
                <a:cs typeface="Arial" panose="020B0604020202020204" pitchFamily="34" charset="0"/>
              </a:rPr>
              <a:t>Hall, E.T. (1990). </a:t>
            </a:r>
            <a:r>
              <a:rPr lang="en-US" sz="2500" i="1" dirty="0">
                <a:latin typeface="Arial" panose="020B0604020202020204" pitchFamily="34" charset="0"/>
                <a:cs typeface="Arial" panose="020B0604020202020204" pitchFamily="34" charset="0"/>
              </a:rPr>
              <a:t>Understanding Cultural Differences</a:t>
            </a:r>
            <a:r>
              <a:rPr lang="en-US" sz="2500" dirty="0">
                <a:latin typeface="Arial" panose="020B0604020202020204" pitchFamily="34" charset="0"/>
                <a:cs typeface="Arial" panose="020B0604020202020204" pitchFamily="34" charset="0"/>
              </a:rPr>
              <a:t>, Boston: Nicholas Brealey Publishing</a:t>
            </a:r>
            <a:endParaRPr lang="en-GB" sz="2500" dirty="0">
              <a:latin typeface="Arial" panose="020B0604020202020204" pitchFamily="34" charset="0"/>
              <a:cs typeface="Arial" panose="020B0604020202020204" pitchFamily="34" charset="0"/>
            </a:endParaRPr>
          </a:p>
          <a:p>
            <a:pPr marL="0" indent="0">
              <a:buNone/>
            </a:pPr>
            <a:r>
              <a:rPr lang="en-US" sz="2500" dirty="0">
                <a:latin typeface="Arial" panose="020B0604020202020204" pitchFamily="34" charset="0"/>
                <a:cs typeface="Arial" panose="020B0604020202020204" pitchFamily="34" charset="0"/>
              </a:rPr>
              <a:t> </a:t>
            </a:r>
            <a:endParaRPr lang="en-GB" sz="2500" dirty="0">
              <a:latin typeface="Arial" panose="020B0604020202020204" pitchFamily="34" charset="0"/>
              <a:cs typeface="Arial" panose="020B0604020202020204" pitchFamily="34" charset="0"/>
            </a:endParaRPr>
          </a:p>
          <a:p>
            <a:pPr marL="0" indent="0">
              <a:buNone/>
            </a:pPr>
            <a:r>
              <a:rPr lang="en-US" sz="2500" dirty="0">
                <a:latin typeface="Arial" panose="020B0604020202020204" pitchFamily="34" charset="0"/>
                <a:cs typeface="Arial" panose="020B0604020202020204" pitchFamily="34" charset="0"/>
              </a:rPr>
              <a:t>Hofstede, G. (1991). </a:t>
            </a:r>
            <a:r>
              <a:rPr lang="en-US" sz="2500" i="1" dirty="0">
                <a:latin typeface="Arial" panose="020B0604020202020204" pitchFamily="34" charset="0"/>
                <a:cs typeface="Arial" panose="020B0604020202020204" pitchFamily="34" charset="0"/>
              </a:rPr>
              <a:t>Cultures and Organizations: Software of the Mind, Intercultural Cooperation and Its Importance for Survival</a:t>
            </a:r>
            <a:r>
              <a:rPr lang="en-US" sz="2500" dirty="0">
                <a:latin typeface="Arial" panose="020B0604020202020204" pitchFamily="34" charset="0"/>
                <a:cs typeface="Arial" panose="020B0604020202020204" pitchFamily="34" charset="0"/>
              </a:rPr>
              <a:t>, Maidenhead: Mc Graw-Hill</a:t>
            </a:r>
            <a:endParaRPr lang="en-GB" sz="2500" dirty="0">
              <a:latin typeface="Arial" panose="020B0604020202020204" pitchFamily="34" charset="0"/>
              <a:cs typeface="Arial" panose="020B0604020202020204" pitchFamily="34" charset="0"/>
            </a:endParaRPr>
          </a:p>
          <a:p>
            <a:pPr marL="0" indent="0">
              <a:buNone/>
            </a:pPr>
            <a:r>
              <a:rPr lang="en-US" sz="2500" dirty="0">
                <a:latin typeface="Arial" panose="020B0604020202020204" pitchFamily="34" charset="0"/>
                <a:cs typeface="Arial" panose="020B0604020202020204" pitchFamily="34" charset="0"/>
              </a:rPr>
              <a:t> </a:t>
            </a:r>
            <a:endParaRPr lang="en-GB" sz="2500" dirty="0">
              <a:latin typeface="Arial" panose="020B0604020202020204" pitchFamily="34" charset="0"/>
              <a:cs typeface="Arial" panose="020B0604020202020204" pitchFamily="34" charset="0"/>
            </a:endParaRPr>
          </a:p>
          <a:p>
            <a:pPr marL="0" indent="0">
              <a:buNone/>
            </a:pPr>
            <a:r>
              <a:rPr lang="en-US" sz="2500" dirty="0">
                <a:latin typeface="Arial" panose="020B0604020202020204" pitchFamily="34" charset="0"/>
                <a:cs typeface="Arial" panose="020B0604020202020204" pitchFamily="34" charset="0"/>
              </a:rPr>
              <a:t>Lewis, R.D. (2006). </a:t>
            </a:r>
            <a:r>
              <a:rPr lang="en-US" sz="2500" i="1" dirty="0">
                <a:latin typeface="Arial" panose="020B0604020202020204" pitchFamily="34" charset="0"/>
                <a:cs typeface="Arial" panose="020B0604020202020204" pitchFamily="34" charset="0"/>
              </a:rPr>
              <a:t>When Cultures Collide. Leading Across Cultures</a:t>
            </a:r>
            <a:r>
              <a:rPr lang="en-US" sz="2500" dirty="0">
                <a:latin typeface="Arial" panose="020B0604020202020204" pitchFamily="34" charset="0"/>
                <a:cs typeface="Arial" panose="020B0604020202020204" pitchFamily="34" charset="0"/>
              </a:rPr>
              <a:t>, Boston: Nicholas Brealey Publishing</a:t>
            </a:r>
            <a:endParaRPr lang="en-GB" sz="2500" dirty="0">
              <a:latin typeface="Arial" panose="020B0604020202020204" pitchFamily="34" charset="0"/>
              <a:cs typeface="Arial" panose="020B0604020202020204" pitchFamily="34" charset="0"/>
            </a:endParaRPr>
          </a:p>
          <a:p>
            <a:pPr marL="0" indent="0">
              <a:buNone/>
            </a:pPr>
            <a:r>
              <a:rPr lang="en-US" sz="2500" dirty="0">
                <a:latin typeface="Arial" panose="020B0604020202020204" pitchFamily="34" charset="0"/>
                <a:cs typeface="Arial" panose="020B0604020202020204" pitchFamily="34" charset="0"/>
              </a:rPr>
              <a:t> </a:t>
            </a:r>
            <a:endParaRPr lang="en-GB" sz="2500" dirty="0">
              <a:latin typeface="Arial" panose="020B0604020202020204" pitchFamily="34" charset="0"/>
              <a:cs typeface="Arial" panose="020B0604020202020204" pitchFamily="34" charset="0"/>
            </a:endParaRPr>
          </a:p>
          <a:p>
            <a:pPr marL="0" indent="0">
              <a:buNone/>
            </a:pPr>
            <a:r>
              <a:rPr lang="en-US" sz="2500" dirty="0" err="1">
                <a:latin typeface="Arial" panose="020B0604020202020204" pitchFamily="34" charset="0"/>
                <a:cs typeface="Arial" panose="020B0604020202020204" pitchFamily="34" charset="0"/>
              </a:rPr>
              <a:t>Mehrabian</a:t>
            </a:r>
            <a:r>
              <a:rPr lang="en-US" sz="2500" dirty="0">
                <a:latin typeface="Arial" panose="020B0604020202020204" pitchFamily="34" charset="0"/>
                <a:cs typeface="Arial" panose="020B0604020202020204" pitchFamily="34" charset="0"/>
              </a:rPr>
              <a:t>, A. (1972). </a:t>
            </a:r>
            <a:r>
              <a:rPr lang="en-US" sz="2500" i="1" dirty="0">
                <a:latin typeface="Arial" panose="020B0604020202020204" pitchFamily="34" charset="0"/>
                <a:cs typeface="Arial" panose="020B0604020202020204" pitchFamily="34" charset="0"/>
              </a:rPr>
              <a:t>Nonverbal Communication</a:t>
            </a:r>
            <a:r>
              <a:rPr lang="en-US" sz="2500" dirty="0">
                <a:latin typeface="Arial" panose="020B0604020202020204" pitchFamily="34" charset="0"/>
                <a:cs typeface="Arial" panose="020B0604020202020204" pitchFamily="34" charset="0"/>
              </a:rPr>
              <a:t>. </a:t>
            </a:r>
            <a:r>
              <a:rPr lang="en-US" sz="2500" u="sng" dirty="0">
                <a:latin typeface="Arial" panose="020B0604020202020204" pitchFamily="34" charset="0"/>
                <a:cs typeface="Arial" panose="020B0604020202020204" pitchFamily="34" charset="0"/>
                <a:hlinkClick r:id="rId6" tooltip="Chicago, IL"/>
              </a:rPr>
              <a:t>Chicago, IL</a:t>
            </a:r>
            <a:r>
              <a:rPr lang="en-US" sz="2500" dirty="0">
                <a:latin typeface="Arial" panose="020B0604020202020204" pitchFamily="34" charset="0"/>
                <a:cs typeface="Arial" panose="020B0604020202020204" pitchFamily="34" charset="0"/>
              </a:rPr>
              <a:t>: Aldine-Atherton</a:t>
            </a:r>
            <a:endParaRPr lang="en-GB" sz="2500" dirty="0">
              <a:latin typeface="Arial" panose="020B0604020202020204" pitchFamily="34" charset="0"/>
              <a:cs typeface="Arial" panose="020B0604020202020204" pitchFamily="34" charset="0"/>
            </a:endParaRPr>
          </a:p>
          <a:p>
            <a:pPr marL="0" indent="0">
              <a:buNone/>
            </a:pPr>
            <a:endParaRPr lang="en-US" sz="2500" dirty="0">
              <a:latin typeface="Arial" panose="020B0604020202020204" pitchFamily="34" charset="0"/>
              <a:cs typeface="Arial" panose="020B0604020202020204" pitchFamily="34" charset="0"/>
            </a:endParaRPr>
          </a:p>
          <a:p>
            <a:pPr marL="0" indent="0">
              <a:buNone/>
            </a:pPr>
            <a:r>
              <a:rPr lang="en-US" sz="2500" dirty="0" err="1">
                <a:latin typeface="Arial" panose="020B0604020202020204" pitchFamily="34" charset="0"/>
                <a:cs typeface="Arial" panose="020B0604020202020204" pitchFamily="34" charset="0"/>
              </a:rPr>
              <a:t>Meisek</a:t>
            </a:r>
            <a:r>
              <a:rPr lang="en-US" sz="2500" dirty="0">
                <a:latin typeface="Arial" panose="020B0604020202020204" pitchFamily="34" charset="0"/>
                <a:cs typeface="Arial" panose="020B0604020202020204" pitchFamily="34" charset="0"/>
              </a:rPr>
              <a:t> and </a:t>
            </a:r>
            <a:r>
              <a:rPr lang="en-US" sz="2500" dirty="0" err="1">
                <a:latin typeface="Arial" panose="020B0604020202020204" pitchFamily="34" charset="0"/>
                <a:cs typeface="Arial" panose="020B0604020202020204" pitchFamily="34" charset="0"/>
              </a:rPr>
              <a:t>Haefliger</a:t>
            </a:r>
            <a:r>
              <a:rPr lang="en-US" sz="2500" dirty="0">
                <a:latin typeface="Arial" panose="020B0604020202020204" pitchFamily="34" charset="0"/>
                <a:cs typeface="Arial" panose="020B0604020202020204" pitchFamily="34" charset="0"/>
              </a:rPr>
              <a:t> (2011) cited in </a:t>
            </a:r>
            <a:r>
              <a:rPr lang="en-GB" sz="2500" dirty="0">
                <a:latin typeface="Arial" panose="020B0604020202020204" pitchFamily="34" charset="0"/>
                <a:cs typeface="Arial" panose="020B0604020202020204" pitchFamily="34" charset="0"/>
              </a:rPr>
              <a:t>Essig, L., (2013). Frameworks for educating the artist of the future: teaching habits of mind for arts entrepreneurship. </a:t>
            </a:r>
            <a:r>
              <a:rPr lang="en-GB" sz="2500" i="1" dirty="0" err="1">
                <a:latin typeface="Arial" panose="020B0604020202020204" pitchFamily="34" charset="0"/>
                <a:cs typeface="Arial" panose="020B0604020202020204" pitchFamily="34" charset="0"/>
              </a:rPr>
              <a:t>Artivate</a:t>
            </a:r>
            <a:r>
              <a:rPr lang="en-GB" sz="2500" i="1" dirty="0">
                <a:latin typeface="Arial" panose="020B0604020202020204" pitchFamily="34" charset="0"/>
                <a:cs typeface="Arial" panose="020B0604020202020204" pitchFamily="34" charset="0"/>
              </a:rPr>
              <a:t>: A Journal of Entrepreneurship in the Arts, </a:t>
            </a:r>
            <a:r>
              <a:rPr lang="en-GB" sz="2500" dirty="0">
                <a:latin typeface="Arial" panose="020B0604020202020204" pitchFamily="34" charset="0"/>
                <a:cs typeface="Arial" panose="020B0604020202020204" pitchFamily="34" charset="0"/>
              </a:rPr>
              <a:t>1 (2), pp65-77.</a:t>
            </a:r>
          </a:p>
          <a:p>
            <a:pPr marL="0" indent="0">
              <a:buNone/>
            </a:pPr>
            <a:endParaRPr lang="en-GB" sz="2200" dirty="0"/>
          </a:p>
          <a:p>
            <a:pPr marL="0" indent="0">
              <a:buNone/>
            </a:pPr>
            <a:r>
              <a:rPr lang="en-US" dirty="0"/>
              <a:t/>
            </a:r>
            <a:br>
              <a:rPr lang="en-US" dirty="0"/>
            </a:br>
            <a:r>
              <a:rPr lang="en-US" dirty="0"/>
              <a:t> </a:t>
            </a:r>
            <a:endParaRPr lang="en-GB" dirty="0"/>
          </a:p>
          <a:p>
            <a:endParaRPr lang="en-GB" dirty="0"/>
          </a:p>
        </p:txBody>
      </p:sp>
    </p:spTree>
    <p:extLst>
      <p:ext uri="{BB962C8B-B14F-4D97-AF65-F5344CB8AC3E}">
        <p14:creationId xmlns:p14="http://schemas.microsoft.com/office/powerpoint/2010/main" val="3997366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D3F16-FDB1-4F6D-91EB-6D72CE090642}"/>
              </a:ext>
            </a:extLst>
          </p:cNvPr>
          <p:cNvSpPr>
            <a:spLocks noGrp="1"/>
          </p:cNvSpPr>
          <p:nvPr>
            <p:ph type="title"/>
          </p:nvPr>
        </p:nvSpPr>
        <p:spPr/>
        <p:txBody>
          <a:bodyPr/>
          <a:lstStyle/>
          <a:p>
            <a:r>
              <a:rPr lang="en-GB" dirty="0"/>
              <a:t>Thank You!</a:t>
            </a:r>
          </a:p>
        </p:txBody>
      </p:sp>
      <p:sp>
        <p:nvSpPr>
          <p:cNvPr id="3" name="Content Placeholder 2">
            <a:extLst>
              <a:ext uri="{FF2B5EF4-FFF2-40B4-BE49-F238E27FC236}">
                <a16:creationId xmlns:a16="http://schemas.microsoft.com/office/drawing/2014/main" id="{7CD06614-BB3F-4F42-B004-E64FE5D60664}"/>
              </a:ext>
            </a:extLst>
          </p:cNvPr>
          <p:cNvSpPr>
            <a:spLocks noGrp="1"/>
          </p:cNvSpPr>
          <p:nvPr>
            <p:ph idx="1"/>
          </p:nvPr>
        </p:nvSpPr>
        <p:spPr/>
        <p:txBody>
          <a:bodyPr>
            <a:normAutofit/>
          </a:bodyPr>
          <a:lstStyle/>
          <a:p>
            <a:pPr marL="0" indent="0">
              <a:buNone/>
            </a:pPr>
            <a:r>
              <a:rPr lang="en-GB" sz="6600" dirty="0"/>
              <a:t>Questions</a:t>
            </a:r>
          </a:p>
        </p:txBody>
      </p:sp>
    </p:spTree>
    <p:extLst>
      <p:ext uri="{BB962C8B-B14F-4D97-AF65-F5344CB8AC3E}">
        <p14:creationId xmlns:p14="http://schemas.microsoft.com/office/powerpoint/2010/main" val="837255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solidFill>
                  <a:schemeClr val="tx1"/>
                </a:solidFill>
              </a:rPr>
              <a:t>Susan Luck, Professor of Business in the Graduate School at Pfeiffer University in North Carolina</a:t>
            </a:r>
            <a:endParaRPr lang="en-GB" sz="2800" dirty="0"/>
          </a:p>
        </p:txBody>
      </p:sp>
      <p:pic>
        <p:nvPicPr>
          <p:cNvPr id="4" name="Susan L video - 5-1-2018_9-55-1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863850" y="2222500"/>
            <a:ext cx="6464300" cy="3636963"/>
          </a:xfrm>
        </p:spPr>
      </p:pic>
    </p:spTree>
    <p:extLst>
      <p:ext uri="{BB962C8B-B14F-4D97-AF65-F5344CB8AC3E}">
        <p14:creationId xmlns:p14="http://schemas.microsoft.com/office/powerpoint/2010/main" val="1339774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Intercultural competency shortfall?</a:t>
            </a:r>
          </a:p>
        </p:txBody>
      </p:sp>
      <p:sp>
        <p:nvSpPr>
          <p:cNvPr id="4" name="Content Placeholder 3"/>
          <p:cNvSpPr>
            <a:spLocks noGrp="1"/>
          </p:cNvSpPr>
          <p:nvPr>
            <p:ph sz="half" idx="1"/>
          </p:nvPr>
        </p:nvSpPr>
        <p:spPr>
          <a:xfrm>
            <a:off x="596901" y="2222287"/>
            <a:ext cx="10785098" cy="2718013"/>
          </a:xfrm>
        </p:spPr>
        <p:txBody>
          <a:bodyPr>
            <a:normAutofit/>
          </a:bodyPr>
          <a:lstStyle/>
          <a:p>
            <a:r>
              <a:rPr lang="en-US" sz="2800" b="1" dirty="0"/>
              <a:t>Theory vs competency</a:t>
            </a:r>
          </a:p>
          <a:p>
            <a:r>
              <a:rPr lang="en-US" sz="2800" b="1" dirty="0"/>
              <a:t>Intra-university projects, UK based clients</a:t>
            </a:r>
          </a:p>
          <a:p>
            <a:r>
              <a:rPr lang="en-US" sz="2800" b="1" dirty="0"/>
              <a:t>Mismatched student and employer perceptions</a:t>
            </a:r>
          </a:p>
          <a:p>
            <a:r>
              <a:rPr lang="en-US" sz="2800" b="1" dirty="0"/>
              <a:t>Need for more intercultural, experiential student projects</a:t>
            </a:r>
          </a:p>
        </p:txBody>
      </p:sp>
    </p:spTree>
    <p:extLst>
      <p:ext uri="{BB962C8B-B14F-4D97-AF65-F5344CB8AC3E}">
        <p14:creationId xmlns:p14="http://schemas.microsoft.com/office/powerpoint/2010/main" val="45793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9D-2F84-4EF5-8544-464514E2EDD1}"/>
              </a:ext>
            </a:extLst>
          </p:cNvPr>
          <p:cNvSpPr>
            <a:spLocks noGrp="1"/>
          </p:cNvSpPr>
          <p:nvPr>
            <p:ph type="title"/>
          </p:nvPr>
        </p:nvSpPr>
        <p:spPr/>
        <p:txBody>
          <a:bodyPr/>
          <a:lstStyle/>
          <a:p>
            <a:r>
              <a:rPr lang="en-GB" sz="3600" dirty="0"/>
              <a:t>Collaborative Online International Learning (COIL)</a:t>
            </a:r>
          </a:p>
        </p:txBody>
      </p:sp>
      <p:sp>
        <p:nvSpPr>
          <p:cNvPr id="5" name="Content Placeholder 4">
            <a:extLst>
              <a:ext uri="{FF2B5EF4-FFF2-40B4-BE49-F238E27FC236}">
                <a16:creationId xmlns:a16="http://schemas.microsoft.com/office/drawing/2014/main" id="{3C9C91E8-7EC9-4DB3-8E66-933DA1C0B4E4}"/>
              </a:ext>
            </a:extLst>
          </p:cNvPr>
          <p:cNvSpPr>
            <a:spLocks noGrp="1"/>
          </p:cNvSpPr>
          <p:nvPr>
            <p:ph idx="1"/>
          </p:nvPr>
        </p:nvSpPr>
        <p:spPr/>
        <p:txBody>
          <a:bodyPr>
            <a:normAutofit/>
          </a:bodyPr>
          <a:lstStyle/>
          <a:p>
            <a:r>
              <a:rPr lang="en-GB" sz="2800" b="1" dirty="0"/>
              <a:t>Globally Networked Learning (GNL)</a:t>
            </a:r>
          </a:p>
          <a:p>
            <a:r>
              <a:rPr lang="en-GB" sz="2800" b="1" dirty="0"/>
              <a:t>Experiential Learning</a:t>
            </a:r>
          </a:p>
          <a:p>
            <a:r>
              <a:rPr lang="en-GB" sz="2800" b="1" dirty="0"/>
              <a:t>Heterogenous Groups</a:t>
            </a:r>
          </a:p>
          <a:p>
            <a:r>
              <a:rPr lang="en-GB" sz="2800" b="1" dirty="0"/>
              <a:t>Problem solving and innovation</a:t>
            </a:r>
          </a:p>
          <a:p>
            <a:r>
              <a:rPr lang="en-GB" sz="2800" b="1" dirty="0"/>
              <a:t>Emerging communication and learning technologies</a:t>
            </a:r>
          </a:p>
          <a:p>
            <a:r>
              <a:rPr lang="en-GB" sz="2800" b="1" dirty="0"/>
              <a:t>Cost effective and inter-disciplinary</a:t>
            </a:r>
          </a:p>
        </p:txBody>
      </p:sp>
    </p:spTree>
    <p:extLst>
      <p:ext uri="{BB962C8B-B14F-4D97-AF65-F5344CB8AC3E}">
        <p14:creationId xmlns:p14="http://schemas.microsoft.com/office/powerpoint/2010/main" val="2369561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COIL Project Learning Outcome</a:t>
            </a:r>
          </a:p>
        </p:txBody>
      </p:sp>
      <p:sp>
        <p:nvSpPr>
          <p:cNvPr id="3" name="Content Placeholder 2"/>
          <p:cNvSpPr>
            <a:spLocks noGrp="1"/>
          </p:cNvSpPr>
          <p:nvPr>
            <p:ph idx="1"/>
          </p:nvPr>
        </p:nvSpPr>
        <p:spPr/>
        <p:txBody>
          <a:bodyPr>
            <a:normAutofit/>
          </a:bodyPr>
          <a:lstStyle/>
          <a:p>
            <a:pPr marL="0" indent="0">
              <a:buNone/>
            </a:pPr>
            <a:r>
              <a:rPr lang="en-US" sz="4400" b="1" dirty="0"/>
              <a:t>To develop intercultural communication knowledge, sensitivity, understanding and competency</a:t>
            </a:r>
          </a:p>
        </p:txBody>
      </p:sp>
    </p:spTree>
    <p:extLst>
      <p:ext uri="{BB962C8B-B14F-4D97-AF65-F5344CB8AC3E}">
        <p14:creationId xmlns:p14="http://schemas.microsoft.com/office/powerpoint/2010/main" val="3591610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Project Aims</a:t>
            </a:r>
          </a:p>
        </p:txBody>
      </p:sp>
      <p:sp>
        <p:nvSpPr>
          <p:cNvPr id="6" name="Content Placeholder 5"/>
          <p:cNvSpPr>
            <a:spLocks noGrp="1"/>
          </p:cNvSpPr>
          <p:nvPr>
            <p:ph idx="1"/>
          </p:nvPr>
        </p:nvSpPr>
        <p:spPr>
          <a:xfrm>
            <a:off x="818712" y="2743200"/>
            <a:ext cx="10554574" cy="3667612"/>
          </a:xfrm>
        </p:spPr>
        <p:txBody>
          <a:bodyPr>
            <a:normAutofit fontScale="92500"/>
          </a:bodyPr>
          <a:lstStyle/>
          <a:p>
            <a:pPr marL="171450" lvl="0" indent="-171450" defTabSz="914400">
              <a:spcBef>
                <a:spcPts val="0"/>
              </a:spcBef>
              <a:spcAft>
                <a:spcPts val="0"/>
              </a:spcAft>
              <a:buClrTx/>
              <a:buFont typeface="Arial" panose="020B0604020202020204" pitchFamily="34" charset="0"/>
              <a:buChar char="•"/>
              <a:defRPr/>
            </a:pPr>
            <a:r>
              <a:rPr lang="en-US" sz="2800" b="1" dirty="0"/>
              <a:t>Improve English language skills </a:t>
            </a:r>
          </a:p>
          <a:p>
            <a:pPr marL="171450" lvl="0" indent="-171450" defTabSz="914400">
              <a:spcBef>
                <a:spcPts val="0"/>
              </a:spcBef>
              <a:spcAft>
                <a:spcPts val="0"/>
              </a:spcAft>
              <a:buClrTx/>
              <a:buFont typeface="Arial" panose="020B0604020202020204" pitchFamily="34" charset="0"/>
              <a:buChar char="•"/>
              <a:defRPr/>
            </a:pPr>
            <a:r>
              <a:rPr lang="en-US" sz="2800" b="1" dirty="0"/>
              <a:t>Improve the ability to work with non-native English language speakers</a:t>
            </a:r>
          </a:p>
          <a:p>
            <a:pPr marL="171450" lvl="0" indent="-171450" defTabSz="914400">
              <a:spcBef>
                <a:spcPts val="0"/>
              </a:spcBef>
              <a:spcAft>
                <a:spcPts val="0"/>
              </a:spcAft>
              <a:buClrTx/>
              <a:buFont typeface="Arial" panose="020B0604020202020204" pitchFamily="34" charset="0"/>
              <a:buChar char="•"/>
              <a:defRPr/>
            </a:pPr>
            <a:r>
              <a:rPr lang="en-US" sz="2800" b="1" dirty="0"/>
              <a:t>Promote the use of digital channels in cross-border communication</a:t>
            </a:r>
          </a:p>
          <a:p>
            <a:pPr marL="171450" lvl="0" indent="-171450" defTabSz="914400">
              <a:spcBef>
                <a:spcPts val="0"/>
              </a:spcBef>
              <a:spcAft>
                <a:spcPts val="0"/>
              </a:spcAft>
              <a:buClrTx/>
              <a:buFont typeface="Arial" panose="020B0604020202020204" pitchFamily="34" charset="0"/>
              <a:buChar char="•"/>
              <a:defRPr/>
            </a:pPr>
            <a:r>
              <a:rPr lang="en-US" sz="2800" b="1" dirty="0"/>
              <a:t>Cultivate team project management skills</a:t>
            </a:r>
          </a:p>
          <a:p>
            <a:pPr marL="171450" lvl="0" indent="-171450" defTabSz="914400">
              <a:spcBef>
                <a:spcPts val="0"/>
              </a:spcBef>
              <a:spcAft>
                <a:spcPts val="0"/>
              </a:spcAft>
              <a:buClrTx/>
              <a:buFont typeface="Arial" panose="020B0604020202020204" pitchFamily="34" charset="0"/>
              <a:buChar char="•"/>
              <a:defRPr/>
            </a:pPr>
            <a:r>
              <a:rPr lang="en-US" sz="2800" b="1" dirty="0"/>
              <a:t>Develop an understanding of the communication challenges facing companies operating in a global context</a:t>
            </a:r>
          </a:p>
          <a:p>
            <a:pPr marL="171450" lvl="0" indent="-171450" defTabSz="914400">
              <a:spcBef>
                <a:spcPts val="0"/>
              </a:spcBef>
              <a:spcAft>
                <a:spcPts val="0"/>
              </a:spcAft>
              <a:buClrTx/>
              <a:buFont typeface="Arial" panose="020B0604020202020204" pitchFamily="34" charset="0"/>
              <a:buChar char="•"/>
              <a:defRPr/>
            </a:pPr>
            <a:r>
              <a:rPr lang="en-US" sz="2800" b="1" dirty="0"/>
              <a:t>Improve collaborative writing and speaking skills</a:t>
            </a:r>
          </a:p>
          <a:p>
            <a:pPr marL="171450" lvl="0" indent="-171450" defTabSz="914400">
              <a:spcBef>
                <a:spcPts val="0"/>
              </a:spcBef>
              <a:spcAft>
                <a:spcPts val="0"/>
              </a:spcAft>
              <a:buClrTx/>
              <a:buFont typeface="Arial" panose="020B0604020202020204" pitchFamily="34" charset="0"/>
              <a:buChar char="•"/>
              <a:defRPr/>
            </a:pPr>
            <a:endParaRPr lang="en-GB" sz="2400" b="1" dirty="0"/>
          </a:p>
          <a:p>
            <a:pPr marL="0" indent="0">
              <a:buNone/>
            </a:pPr>
            <a:endParaRPr lang="en-US" dirty="0"/>
          </a:p>
        </p:txBody>
      </p:sp>
    </p:spTree>
    <p:extLst>
      <p:ext uri="{BB962C8B-B14F-4D97-AF65-F5344CB8AC3E}">
        <p14:creationId xmlns:p14="http://schemas.microsoft.com/office/powerpoint/2010/main" val="901980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7B5ED-610B-4FCB-B4F1-497E4F72C15C}"/>
              </a:ext>
            </a:extLst>
          </p:cNvPr>
          <p:cNvSpPr>
            <a:spLocks noGrp="1"/>
          </p:cNvSpPr>
          <p:nvPr>
            <p:ph type="title"/>
          </p:nvPr>
        </p:nvSpPr>
        <p:spPr/>
        <p:txBody>
          <a:bodyPr/>
          <a:lstStyle/>
          <a:p>
            <a:r>
              <a:rPr lang="en-GB" dirty="0"/>
              <a:t>International, virtual collaboration</a:t>
            </a:r>
          </a:p>
        </p:txBody>
      </p:sp>
      <p:sp>
        <p:nvSpPr>
          <p:cNvPr id="3" name="Content Placeholder 2">
            <a:extLst>
              <a:ext uri="{FF2B5EF4-FFF2-40B4-BE49-F238E27FC236}">
                <a16:creationId xmlns:a16="http://schemas.microsoft.com/office/drawing/2014/main" id="{4B958442-2446-48BE-B8E2-9B63A82F961D}"/>
              </a:ext>
            </a:extLst>
          </p:cNvPr>
          <p:cNvSpPr>
            <a:spLocks noGrp="1"/>
          </p:cNvSpPr>
          <p:nvPr>
            <p:ph idx="1"/>
          </p:nvPr>
        </p:nvSpPr>
        <p:spPr>
          <a:xfrm>
            <a:off x="818712" y="2590800"/>
            <a:ext cx="10563286" cy="4025900"/>
          </a:xfrm>
        </p:spPr>
        <p:txBody>
          <a:bodyPr>
            <a:normAutofit/>
          </a:bodyPr>
          <a:lstStyle/>
          <a:p>
            <a:r>
              <a:rPr lang="en-GB" sz="2800" b="1" dirty="0"/>
              <a:t>Four countries: Scotland, Germany, USA, Portugal</a:t>
            </a:r>
          </a:p>
          <a:p>
            <a:r>
              <a:rPr lang="en-GB" sz="2800" b="1" dirty="0"/>
              <a:t>October to November 2017 and 2018 – six week project</a:t>
            </a:r>
          </a:p>
          <a:p>
            <a:r>
              <a:rPr lang="en-GB" sz="2800" b="1" dirty="0"/>
              <a:t>Over 100 students in virtual teams</a:t>
            </a:r>
          </a:p>
          <a:p>
            <a:r>
              <a:rPr lang="en-GB" sz="2800" b="1" dirty="0"/>
              <a:t>Global industry clients / brands</a:t>
            </a:r>
            <a:endParaRPr lang="en-GB" sz="2800" b="1" dirty="0">
              <a:hlinkClick r:id="rId3"/>
            </a:endParaRP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701703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Stephanie Swartz, </a:t>
            </a:r>
            <a:r>
              <a:rPr lang="en-GB" sz="2400" i="1" dirty="0"/>
              <a:t>Professor of English and US-American Culture at Mainz University of Applied Sciences in Mainz, Germany</a:t>
            </a:r>
            <a:endParaRPr lang="en-GB" sz="2400" dirty="0"/>
          </a:p>
        </p:txBody>
      </p:sp>
      <p:pic>
        <p:nvPicPr>
          <p:cNvPr id="4" name="Stephanie 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805113" y="1898650"/>
            <a:ext cx="6472237" cy="4854575"/>
          </a:xfrm>
        </p:spPr>
      </p:pic>
    </p:spTree>
    <p:extLst>
      <p:ext uri="{BB962C8B-B14F-4D97-AF65-F5344CB8AC3E}">
        <p14:creationId xmlns:p14="http://schemas.microsoft.com/office/powerpoint/2010/main" val="23884150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Student Brief:</a:t>
            </a:r>
          </a:p>
        </p:txBody>
      </p:sp>
      <p:sp>
        <p:nvSpPr>
          <p:cNvPr id="3" name="Content Placeholder 2"/>
          <p:cNvSpPr>
            <a:spLocks noGrp="1"/>
          </p:cNvSpPr>
          <p:nvPr>
            <p:ph sz="half" idx="1"/>
          </p:nvPr>
        </p:nvSpPr>
        <p:spPr>
          <a:xfrm>
            <a:off x="818712" y="2525486"/>
            <a:ext cx="10342774" cy="3335564"/>
          </a:xfrm>
        </p:spPr>
        <p:txBody>
          <a:bodyPr>
            <a:normAutofit lnSpcReduction="10000"/>
          </a:bodyPr>
          <a:lstStyle/>
          <a:p>
            <a:pPr marL="0" indent="0">
              <a:buNone/>
            </a:pPr>
            <a:r>
              <a:rPr lang="en-US" sz="2800" b="1" dirty="0"/>
              <a:t>In virtual teams:</a:t>
            </a:r>
          </a:p>
          <a:p>
            <a:r>
              <a:rPr lang="en-US" sz="2800" b="1" dirty="0"/>
              <a:t>Research a named company operating in more than one country</a:t>
            </a:r>
          </a:p>
          <a:p>
            <a:r>
              <a:rPr lang="en-US" sz="2800" b="1" dirty="0"/>
              <a:t>Identify corporate communication issues and solutions</a:t>
            </a:r>
          </a:p>
          <a:p>
            <a:r>
              <a:rPr lang="en-US" sz="2800" b="1" dirty="0"/>
              <a:t>Prepare team presentation </a:t>
            </a:r>
          </a:p>
          <a:p>
            <a:r>
              <a:rPr lang="en-US" sz="2800" b="1" dirty="0"/>
              <a:t>Submit individual reflective summary</a:t>
            </a:r>
          </a:p>
          <a:p>
            <a:endParaRPr lang="en-US" dirty="0"/>
          </a:p>
        </p:txBody>
      </p:sp>
    </p:spTree>
    <p:extLst>
      <p:ext uri="{BB962C8B-B14F-4D97-AF65-F5344CB8AC3E}">
        <p14:creationId xmlns:p14="http://schemas.microsoft.com/office/powerpoint/2010/main" val="21090211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8664B0"/>
      </a:accent1>
      <a:accent2>
        <a:srgbClr val="D75BCD"/>
      </a:accent2>
      <a:accent3>
        <a:srgbClr val="E54D86"/>
      </a:accent3>
      <a:accent4>
        <a:srgbClr val="DE4547"/>
      </a:accent4>
      <a:accent5>
        <a:srgbClr val="F16E40"/>
      </a:accent5>
      <a:accent6>
        <a:srgbClr val="EB9C5A"/>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7AF46513-5B0D-4B03-9323-32F3F0BFC9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TM03457503[[fn=Quotable]]</Template>
  <TotalTime>1326</TotalTime>
  <Words>4367</Words>
  <Application>Microsoft Office PowerPoint</Application>
  <PresentationFormat>Widescreen</PresentationFormat>
  <Paragraphs>399</Paragraphs>
  <Slides>24</Slides>
  <Notes>24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Century Gothic</vt:lpstr>
      <vt:lpstr>Trebuchet MS</vt:lpstr>
      <vt:lpstr>Wingdings 2</vt:lpstr>
      <vt:lpstr>Quotable</vt:lpstr>
      <vt:lpstr>Building intercultural competence through virtual team collaboration across global classrooms  CABS Chartered Association of Business Schools LTSE 2019 Learning, Teaching &amp; Student Experience 14-15 May, etc. venues, Manchester</vt:lpstr>
      <vt:lpstr> The Global Workplace   In 2016, the Fortune 500 earned two-thirds of the US GDP and 37% of the global GDP, with 28 trillion in revenue and 1.5 billion in profits.</vt:lpstr>
      <vt:lpstr>Intercultural competency shortfall?</vt:lpstr>
      <vt:lpstr>Collaborative Online International Learning (COIL)</vt:lpstr>
      <vt:lpstr>COIL Project Learning Outcome</vt:lpstr>
      <vt:lpstr>Project Aims</vt:lpstr>
      <vt:lpstr>International, virtual collaboration</vt:lpstr>
      <vt:lpstr>Stephanie Swartz, Professor of English and US-American Culture at Mainz University of Applied Sciences in Mainz, Germany</vt:lpstr>
      <vt:lpstr>The Student Brief:</vt:lpstr>
      <vt:lpstr>The Process</vt:lpstr>
      <vt:lpstr>       Project Challenges </vt:lpstr>
      <vt:lpstr>Research Question</vt:lpstr>
      <vt:lpstr>Literature Review</vt:lpstr>
      <vt:lpstr>Mixed Methods Approach</vt:lpstr>
      <vt:lpstr>Measurement Criteria</vt:lpstr>
      <vt:lpstr>Survey Results</vt:lpstr>
      <vt:lpstr>Qualitative Responses - Positives</vt:lpstr>
      <vt:lpstr>                Qualitative Responses - Negatives</vt:lpstr>
      <vt:lpstr>Qualitative Responses – Future Learning</vt:lpstr>
      <vt:lpstr>Conclusion</vt:lpstr>
      <vt:lpstr>Future Projects and Research </vt:lpstr>
      <vt:lpstr>Relevant Literature</vt:lpstr>
      <vt:lpstr>Thank You!</vt:lpstr>
      <vt:lpstr>Susan Luck, Professor of Business in the Graduate School at Pfeiffer University in North Carolina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World is Flat: An Intercultural Experiential Exercise  in Business Communication</dc:title>
  <dc:creator>Luck, Susan</dc:creator>
  <cp:lastModifiedBy>Izzy Crawford (ccb)</cp:lastModifiedBy>
  <cp:revision>246</cp:revision>
  <cp:lastPrinted>2019-04-26T14:03:04Z</cp:lastPrinted>
  <dcterms:created xsi:type="dcterms:W3CDTF">2018-03-12T19:49:36Z</dcterms:created>
  <dcterms:modified xsi:type="dcterms:W3CDTF">2019-04-29T15:02:25Z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037EC158-D982-4247-90BC-27D60C1C9D18</vt:lpwstr>
  </property>
  <property fmtid="{D5CDD505-2E9C-101B-9397-08002B2CF9AE}" pid="3" name="ArticulatePath">
    <vt:lpwstr>The World is Flat</vt:lpwstr>
  </property>
</Properties>
</file>