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57" r:id="rId3"/>
    <p:sldId id="260" r:id="rId4"/>
    <p:sldId id="258" r:id="rId5"/>
    <p:sldId id="269" r:id="rId6"/>
    <p:sldId id="273" r:id="rId7"/>
    <p:sldId id="262" r:id="rId8"/>
    <p:sldId id="263" r:id="rId9"/>
    <p:sldId id="265" r:id="rId10"/>
    <p:sldId id="266" r:id="rId11"/>
    <p:sldId id="267" r:id="rId12"/>
    <p:sldId id="268" r:id="rId13"/>
    <p:sldId id="272" r:id="rId14"/>
    <p:sldId id="271" r:id="rId15"/>
    <p:sldId id="270" r:id="rId16"/>
  </p:sldIdLst>
  <p:sldSz cx="12192000" cy="6858000"/>
  <p:notesSz cx="6858000" cy="9947275"/>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3" autoAdjust="0"/>
    <p:restoredTop sz="55257" autoAdjust="0"/>
  </p:normalViewPr>
  <p:slideViewPr>
    <p:cSldViewPr snapToGrid="0">
      <p:cViewPr varScale="1">
        <p:scale>
          <a:sx n="42" d="100"/>
          <a:sy n="42" d="100"/>
        </p:scale>
        <p:origin x="1812" y="6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58D61043-6536-4228-8F44-C98D77582719}" type="datetimeFigureOut">
              <a:rPr lang="en-GB" smtClean="0"/>
              <a:t>22/07/2019</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EB6F544D-8D16-4751-BAB8-B7FE1E78B759}" type="slidenum">
              <a:rPr lang="en-GB" smtClean="0"/>
              <a:t>‹#›</a:t>
            </a:fld>
            <a:endParaRPr lang="en-GB"/>
          </a:p>
        </p:txBody>
      </p:sp>
    </p:spTree>
    <p:extLst>
      <p:ext uri="{BB962C8B-B14F-4D97-AF65-F5344CB8AC3E}">
        <p14:creationId xmlns:p14="http://schemas.microsoft.com/office/powerpoint/2010/main" val="3228091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Hello and thank you for coming to see my presentation today.  My name is Izzy Crawford and I lecturer in corporate communication within the School of Creative and Cultural Business here at RGU.  In the next twenty minutes I’m going to tell you about an international, virtual student project which I was involved in during semester 1 this year, and what I learned from the experience.</a:t>
            </a:r>
          </a:p>
          <a:p>
            <a:endParaRPr lang="en-GB" b="1" dirty="0"/>
          </a:p>
          <a:p>
            <a:r>
              <a:rPr lang="en-GB" b="1" dirty="0"/>
              <a:t>Unfortunately my colleague in Germany, Stephanie Swartz, is unable to be here in person today but will be joining us by video shortly…</a:t>
            </a:r>
          </a:p>
          <a:p>
            <a:endParaRPr lang="en-GB" dirty="0"/>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1</a:t>
            </a:fld>
            <a:endParaRPr lang="en-GB"/>
          </a:p>
        </p:txBody>
      </p:sp>
    </p:spTree>
    <p:extLst>
      <p:ext uri="{BB962C8B-B14F-4D97-AF65-F5344CB8AC3E}">
        <p14:creationId xmlns:p14="http://schemas.microsoft.com/office/powerpoint/2010/main" val="327319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survey produced some mixed results including:</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US" sz="1200" b="1" dirty="0"/>
              <a:t>Increased sensitivity to subtle clues in cultural communication – the students were more attentive, and took the communication less for granted than ‘normal’ communication</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Slight increase in </a:t>
            </a:r>
            <a:r>
              <a:rPr lang="en-US" sz="1200" b="1" dirty="0" err="1"/>
              <a:t>recognising</a:t>
            </a:r>
            <a:r>
              <a:rPr lang="en-US" sz="1200" b="1" dirty="0"/>
              <a:t> that students needed to watch behavior to interpret words – the activity improved their paralinguistic awareness</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Negative effect on willingness to interact with those from another culture – it was more challenging for some groups than others – if communication failed at the first hurdle some students lost confidence and there was a tendency on both sides to blame the other</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Negative effect on willingness to interact with those from their same culture – typical negative group work dynamics were magnified due to the additional challenges – the activity was not formally assessed so there was a wide range of motivation levels</a:t>
            </a:r>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10</a:t>
            </a:fld>
            <a:endParaRPr lang="en-GB"/>
          </a:p>
        </p:txBody>
      </p:sp>
    </p:spTree>
    <p:extLst>
      <p:ext uri="{BB962C8B-B14F-4D97-AF65-F5344CB8AC3E}">
        <p14:creationId xmlns:p14="http://schemas.microsoft.com/office/powerpoint/2010/main" val="1014371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More positive findings included:</a:t>
            </a:r>
          </a:p>
          <a:p>
            <a:endParaRPr lang="en-GB" b="1" dirty="0"/>
          </a:p>
          <a:p>
            <a:pPr marL="171450" indent="-171450">
              <a:buFont typeface="Arial" panose="020B0604020202020204" pitchFamily="34" charset="0"/>
              <a:buChar char="•"/>
            </a:pPr>
            <a:r>
              <a:rPr lang="en-US" sz="1200" b="1" dirty="0"/>
              <a:t>increase in enjoyment in interacting with people from another culture – successful groups loved the whole process</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decrease in fear around interacting with people from another culture -  a ‘safe’ framework was provided through this activity</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decrease in fear of one’s ability to communicate with people from another culture – confidence was gained through this experience – it was not as scary as students initially anticipated</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increase in willingness to try to convey meaning in a manner outside of one’s own comfort zone – students had to think differently and try new approaches to communication – this was excellent for problem solving ability</a:t>
            </a:r>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11</a:t>
            </a:fld>
            <a:endParaRPr lang="en-GB"/>
          </a:p>
        </p:txBody>
      </p:sp>
    </p:spTree>
    <p:extLst>
      <p:ext uri="{BB962C8B-B14F-4D97-AF65-F5344CB8AC3E}">
        <p14:creationId xmlns:p14="http://schemas.microsoft.com/office/powerpoint/2010/main" val="2483754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survey findings combined with anecdotal evidence obtained through informal discussions between students and staff involved in the project, suggested that overall the project has been worthwhile.  However there are a number of enhancements which will be made when the project is repeated next session including:</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Evolve and refine the evaluation methods e.g. include an additional qualitative method such as a focus group in class, to probe the survey responses further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p>
          <a:p>
            <a:pPr marL="171450" indent="-171450">
              <a:buFont typeface="Arial" panose="020B0604020202020204" pitchFamily="34" charset="0"/>
              <a:buChar char="•"/>
            </a:pPr>
            <a:r>
              <a:rPr lang="en-US" sz="1200" b="1" dirty="0"/>
              <a:t>Improve co-ordination, timing, composition and support for student teams</a:t>
            </a:r>
          </a:p>
          <a:p>
            <a:pPr marL="0" indent="0">
              <a:buFont typeface="Arial" panose="020B0604020202020204" pitchFamily="34" charset="0"/>
              <a:buNone/>
            </a:pPr>
            <a:endParaRPr lang="en-US" sz="1200" b="1" dirty="0"/>
          </a:p>
          <a:p>
            <a:pPr marL="171450" indent="-171450">
              <a:buFont typeface="Arial" panose="020B0604020202020204" pitchFamily="34" charset="0"/>
              <a:buChar char="•"/>
            </a:pPr>
            <a:r>
              <a:rPr lang="en-US" sz="1200" b="1" dirty="0"/>
              <a:t>Incorporate more international student presentations to promote engagement</a:t>
            </a:r>
          </a:p>
          <a:p>
            <a:pPr marL="0" indent="0">
              <a:buFont typeface="Arial" panose="020B0604020202020204" pitchFamily="34" charset="0"/>
              <a:buNone/>
            </a:pPr>
            <a:endParaRPr lang="en-US" sz="1200" b="1" dirty="0"/>
          </a:p>
          <a:p>
            <a:pPr marL="171450" indent="-171450">
              <a:buFont typeface="Arial" panose="020B0604020202020204" pitchFamily="34" charset="0"/>
              <a:buChar char="•"/>
            </a:pPr>
            <a:r>
              <a:rPr lang="en-US" sz="1200" b="1" dirty="0"/>
              <a:t>Develop more consistent, integrated assessment criteria</a:t>
            </a:r>
          </a:p>
          <a:p>
            <a:pPr marL="0" indent="0">
              <a:buFont typeface="Arial" panose="020B0604020202020204" pitchFamily="34" charset="0"/>
              <a:buNone/>
            </a:pPr>
            <a:endParaRPr lang="en-US" sz="1200" b="1" dirty="0"/>
          </a:p>
          <a:p>
            <a:pPr marL="171450" indent="-171450">
              <a:buFont typeface="Arial" panose="020B0604020202020204" pitchFamily="34" charset="0"/>
              <a:buChar char="•"/>
            </a:pPr>
            <a:r>
              <a:rPr lang="en-US" sz="1200" b="1" dirty="0"/>
              <a:t>Include more frequent multi-way tutor communication e.g. regular Skype calls</a:t>
            </a:r>
          </a:p>
          <a:p>
            <a:pPr marL="171450" indent="-171450">
              <a:buFont typeface="Arial" panose="020B0604020202020204" pitchFamily="34" charset="0"/>
              <a:buChar char="•"/>
            </a:pPr>
            <a:endParaRPr lang="en-US" sz="12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Final word from the North American tutor, </a:t>
            </a:r>
            <a:r>
              <a:rPr lang="en-GB" sz="1200" b="1" i="0" u="none" strike="noStrike" kern="1200" baseline="0" dirty="0">
                <a:solidFill>
                  <a:schemeClr val="tx1"/>
                </a:solidFill>
                <a:latin typeface="+mn-lt"/>
                <a:ea typeface="+mn-ea"/>
                <a:cs typeface="+mn-cs"/>
              </a:rPr>
              <a:t>Susan Luck, who</a:t>
            </a:r>
            <a:r>
              <a:rPr lang="en-GB" sz="1200" b="0" i="0" u="none" strike="noStrike" kern="1200" baseline="0" dirty="0">
                <a:solidFill>
                  <a:schemeClr val="tx1"/>
                </a:solidFill>
                <a:latin typeface="+mn-lt"/>
                <a:ea typeface="+mn-ea"/>
                <a:cs typeface="+mn-cs"/>
              </a:rPr>
              <a:t> </a:t>
            </a:r>
            <a:r>
              <a:rPr lang="en-GB" sz="1200" b="1" i="0" u="none" strike="noStrike" kern="1200" baseline="0" dirty="0">
                <a:solidFill>
                  <a:schemeClr val="tx1"/>
                </a:solidFill>
                <a:latin typeface="+mn-lt"/>
                <a:ea typeface="+mn-ea"/>
                <a:cs typeface="+mn-cs"/>
              </a:rPr>
              <a:t>is currently Professor of Business in the Graduate School at Pfeiffer University in North Carolina…</a:t>
            </a:r>
            <a:endParaRPr lang="en-US" sz="1200" b="1" dirty="0"/>
          </a:p>
        </p:txBody>
      </p:sp>
      <p:sp>
        <p:nvSpPr>
          <p:cNvPr id="4" name="Slide Number Placeholder 3"/>
          <p:cNvSpPr>
            <a:spLocks noGrp="1"/>
          </p:cNvSpPr>
          <p:nvPr>
            <p:ph type="sldNum" sz="quarter" idx="10"/>
          </p:nvPr>
        </p:nvSpPr>
        <p:spPr/>
        <p:txBody>
          <a:bodyPr/>
          <a:lstStyle/>
          <a:p>
            <a:fld id="{EB6F544D-8D16-4751-BAB8-B7FE1E78B759}" type="slidenum">
              <a:rPr lang="en-GB" smtClean="0"/>
              <a:t>12</a:t>
            </a:fld>
            <a:endParaRPr lang="en-GB"/>
          </a:p>
        </p:txBody>
      </p:sp>
    </p:spTree>
    <p:extLst>
      <p:ext uri="{BB962C8B-B14F-4D97-AF65-F5344CB8AC3E}">
        <p14:creationId xmlns:p14="http://schemas.microsoft.com/office/powerpoint/2010/main" val="1314487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13</a:t>
            </a:fld>
            <a:endParaRPr lang="en-GB"/>
          </a:p>
        </p:txBody>
      </p:sp>
    </p:spTree>
    <p:extLst>
      <p:ext uri="{BB962C8B-B14F-4D97-AF65-F5344CB8AC3E}">
        <p14:creationId xmlns:p14="http://schemas.microsoft.com/office/powerpoint/2010/main" val="72630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Some sources which informed this presentation and may be of interest…</a:t>
            </a:r>
          </a:p>
        </p:txBody>
      </p:sp>
      <p:sp>
        <p:nvSpPr>
          <p:cNvPr id="4" name="Slide Number Placeholder 3"/>
          <p:cNvSpPr>
            <a:spLocks noGrp="1"/>
          </p:cNvSpPr>
          <p:nvPr>
            <p:ph type="sldNum" sz="quarter" idx="10"/>
          </p:nvPr>
        </p:nvSpPr>
        <p:spPr/>
        <p:txBody>
          <a:bodyPr/>
          <a:lstStyle/>
          <a:p>
            <a:fld id="{EB6F544D-8D16-4751-BAB8-B7FE1E78B759}" type="slidenum">
              <a:rPr lang="en-GB" smtClean="0"/>
              <a:t>14</a:t>
            </a:fld>
            <a:endParaRPr lang="en-GB"/>
          </a:p>
        </p:txBody>
      </p:sp>
    </p:spTree>
    <p:extLst>
      <p:ext uri="{BB962C8B-B14F-4D97-AF65-F5344CB8AC3E}">
        <p14:creationId xmlns:p14="http://schemas.microsoft.com/office/powerpoint/2010/main" val="3882927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Thank you for listening, any questions?</a:t>
            </a:r>
          </a:p>
        </p:txBody>
      </p:sp>
      <p:sp>
        <p:nvSpPr>
          <p:cNvPr id="4" name="Slide Number Placeholder 3"/>
          <p:cNvSpPr>
            <a:spLocks noGrp="1"/>
          </p:cNvSpPr>
          <p:nvPr>
            <p:ph type="sldNum" sz="quarter" idx="10"/>
          </p:nvPr>
        </p:nvSpPr>
        <p:spPr/>
        <p:txBody>
          <a:bodyPr/>
          <a:lstStyle/>
          <a:p>
            <a:fld id="{EB6F544D-8D16-4751-BAB8-B7FE1E78B759}" type="slidenum">
              <a:rPr lang="en-GB" smtClean="0"/>
              <a:t>15</a:t>
            </a:fld>
            <a:endParaRPr lang="en-GB"/>
          </a:p>
        </p:txBody>
      </p:sp>
    </p:spTree>
    <p:extLst>
      <p:ext uri="{BB962C8B-B14F-4D97-AF65-F5344CB8AC3E}">
        <p14:creationId xmlns:p14="http://schemas.microsoft.com/office/powerpoint/2010/main" val="427089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first question to address is why I felt it was necessary to engage in an international, virtual student project.</a:t>
            </a:r>
          </a:p>
          <a:p>
            <a:endParaRPr lang="en-GB" b="1" dirty="0"/>
          </a:p>
          <a:p>
            <a:pPr marL="171450" indent="-171450">
              <a:buFont typeface="Arial" panose="020B0604020202020204" pitchFamily="34" charset="0"/>
              <a:buChar char="•"/>
            </a:pPr>
            <a:r>
              <a:rPr lang="en-GB" b="1" dirty="0"/>
              <a:t> The world </a:t>
            </a:r>
            <a:r>
              <a:rPr lang="en-GB" b="1" u="sng" dirty="0"/>
              <a:t>is</a:t>
            </a:r>
            <a:r>
              <a:rPr lang="en-GB" b="1" dirty="0"/>
              <a:t> global whether we like it or not.  The Fortune 500 leading global companies employ 67 million people in 34 countries.</a:t>
            </a:r>
          </a:p>
          <a:p>
            <a:pPr marL="171450" indent="-171450">
              <a:buFont typeface="Arial" panose="020B0604020202020204" pitchFamily="34" charset="0"/>
              <a:buChar char="•"/>
            </a:pP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Tertiary level teaching within this global context presents instructors with several challenges.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Through easy accessibility to information throughout the world, instructors of all disciplines must continually keep up with new developments, as well as impart critical thinking skills and fundamental subject knowledge to their students.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Furthermore, technical savviness, knowledge of foreign languages and intercultural competence are prerequisites for graduates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These skills are no longer exclusively for global careers but also for positions in middle-sized companies.</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US" sz="1200" b="1" dirty="0"/>
              <a:t>And to compete and be successful in these world businesses, no matter the level of employment, employees need intercultural communication competency skills. </a:t>
            </a:r>
          </a:p>
          <a:p>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According to the Society of Human Resources Management:</a:t>
            </a: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“a global mindset is crucial, no matter where an employee is located.  In the past, an organization's leaders, managers and employees needed to understand a culture only if they were going to another country to live.  Now, employees work virtually across borders via technology, they work with a variety of ethnicities at home, and they interact with a globally dispersed customer base.  So a global mindset and skills are necessary for all employees (para 2.)”</a:t>
            </a:r>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2</a:t>
            </a:fld>
            <a:endParaRPr lang="en-GB"/>
          </a:p>
        </p:txBody>
      </p:sp>
    </p:spTree>
    <p:extLst>
      <p:ext uri="{BB962C8B-B14F-4D97-AF65-F5344CB8AC3E}">
        <p14:creationId xmlns:p14="http://schemas.microsoft.com/office/powerpoint/2010/main" val="165879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According to Deardorff (2009), intercultural competence can be defined as possessing the necessary attitudes and reflective </a:t>
            </a:r>
            <a:r>
              <a:rPr lang="en-US" sz="1200" b="1" kern="1200" dirty="0" err="1">
                <a:solidFill>
                  <a:schemeClr val="tx1"/>
                </a:solidFill>
                <a:effectLst/>
                <a:latin typeface="+mn-lt"/>
                <a:ea typeface="+mn-ea"/>
                <a:cs typeface="+mn-cs"/>
              </a:rPr>
              <a:t>behavioural</a:t>
            </a:r>
            <a:r>
              <a:rPr lang="en-US" sz="1200" b="1" kern="1200" dirty="0">
                <a:solidFill>
                  <a:schemeClr val="tx1"/>
                </a:solidFill>
                <a:effectLst/>
                <a:latin typeface="+mn-lt"/>
                <a:ea typeface="+mn-ea"/>
                <a:cs typeface="+mn-cs"/>
              </a:rPr>
              <a:t> skills and using these to behave effectively and appropriately in intercultural situations.  The emphasis in this context is upon attitude and behavioral understanding when entering a multicultural / international environment and effective behavior.  This understanding facilitates</a:t>
            </a:r>
            <a:r>
              <a:rPr lang="en-GB" sz="1200" b="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success in achieving the goals set out for the cross-cultural interaction e.g. increasing staff motivation, carrying through a cross-border merger, or meeting clients to discuss a business venture.</a:t>
            </a:r>
            <a:r>
              <a:rPr lang="en-GB" sz="1200" b="1" kern="1200" dirty="0">
                <a:solidFill>
                  <a:schemeClr val="tx1"/>
                </a:solidFill>
                <a:effectLst/>
                <a:latin typeface="+mn-lt"/>
                <a:ea typeface="+mn-ea"/>
                <a:cs typeface="+mn-cs"/>
              </a:rPr>
              <a:t>  </a:t>
            </a:r>
            <a:r>
              <a:rPr lang="en-US" sz="1200" b="1" dirty="0"/>
              <a:t>There are numerous academic sources which deliver this type of intercultural communication theory however teaching theory doesn’t necessarily translate into competency.</a:t>
            </a: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There are many student projects which involve working in teams with students from the same university and clients who operate within the UK, however these do not directly and intentionally develop intercultural competency and communication skills.  </a:t>
            </a:r>
            <a:r>
              <a:rPr lang="en-US" sz="1200" b="1" kern="1200" dirty="0">
                <a:solidFill>
                  <a:schemeClr val="tx1"/>
                </a:solidFill>
                <a:effectLst/>
                <a:latin typeface="+mn-lt"/>
                <a:ea typeface="+mn-ea"/>
                <a:cs typeface="+mn-cs"/>
              </a:rPr>
              <a:t>Experiential learning through a collaborative project across cultures exposes students to differences in a real-life situation.  </a:t>
            </a:r>
            <a:r>
              <a:rPr lang="en-GB" sz="1200" b="1" kern="1200" dirty="0" err="1">
                <a:solidFill>
                  <a:schemeClr val="tx1"/>
                </a:solidFill>
                <a:effectLst/>
                <a:latin typeface="+mn-lt"/>
                <a:ea typeface="+mn-ea"/>
                <a:cs typeface="+mn-cs"/>
              </a:rPr>
              <a:t>Meisek</a:t>
            </a:r>
            <a:r>
              <a:rPr lang="en-GB" sz="1200" b="1" kern="1200" dirty="0">
                <a:solidFill>
                  <a:schemeClr val="tx1"/>
                </a:solidFill>
                <a:effectLst/>
                <a:latin typeface="+mn-lt"/>
                <a:ea typeface="+mn-ea"/>
                <a:cs typeface="+mn-cs"/>
              </a:rPr>
              <a:t> and </a:t>
            </a:r>
            <a:r>
              <a:rPr lang="en-GB" sz="1200" b="1" kern="1200" dirty="0" err="1">
                <a:solidFill>
                  <a:schemeClr val="tx1"/>
                </a:solidFill>
                <a:effectLst/>
                <a:latin typeface="+mn-lt"/>
                <a:ea typeface="+mn-ea"/>
                <a:cs typeface="+mn-cs"/>
              </a:rPr>
              <a:t>Haefliger</a:t>
            </a:r>
            <a:r>
              <a:rPr lang="en-GB" sz="1200" b="1" kern="1200" dirty="0">
                <a:solidFill>
                  <a:schemeClr val="tx1"/>
                </a:solidFill>
                <a:effectLst/>
                <a:latin typeface="+mn-lt"/>
                <a:ea typeface="+mn-ea"/>
                <a:cs typeface="+mn-cs"/>
              </a:rPr>
              <a:t> (2011) cited in Essig (2013) suggest that groups should be heterogenous rather than homogenous to be successful and can provide fertile ground for new ideas </a:t>
            </a:r>
            <a:r>
              <a:rPr lang="en-US" sz="1200" b="1" kern="1200" dirty="0">
                <a:solidFill>
                  <a:schemeClr val="tx1"/>
                </a:solidFill>
                <a:effectLst/>
                <a:latin typeface="+mn-lt"/>
                <a:ea typeface="+mn-ea"/>
                <a:cs typeface="+mn-cs"/>
              </a:rPr>
              <a:t>.  By stumbling over intercultural blocks (which are inevitable) and emerging unscathed, students begin to appreciate the ambiguity inherent to multicultural interactions.</a:t>
            </a: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dirty="0"/>
              <a:t>Recent research also suggests there is a gap between graduate perceptions of intercultural competency and employer perceptions of competency.  T</a:t>
            </a:r>
            <a:r>
              <a:rPr lang="en-US" b="1" dirty="0"/>
              <a:t>he 2018 Jobs Outlook Survey issued by the U.S. National Association of Colleges and Employers found, among other results, that the percentage of graduating seniors and young employees who believed that they were proficient in global/intercultural fluency was much higher than the percentage view of employers (Bauer-Wolff 2018).</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There is therefore a need for more intercultural, experiential student projects to bridge this gap and develop the global mind and skill set that employers want and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3</a:t>
            </a:fld>
            <a:endParaRPr lang="en-GB"/>
          </a:p>
        </p:txBody>
      </p:sp>
    </p:spTree>
    <p:extLst>
      <p:ext uri="{BB962C8B-B14F-4D97-AF65-F5344CB8AC3E}">
        <p14:creationId xmlns:p14="http://schemas.microsoft.com/office/powerpoint/2010/main" val="121802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 an attempt to develop a global mindset and skills among students, this international, virtual, collaborative student project specifically aimed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171450" lvl="0" indent="-171450" defTabSz="914400">
              <a:spcBef>
                <a:spcPts val="0"/>
              </a:spcBef>
              <a:spcAft>
                <a:spcPts val="0"/>
              </a:spcAft>
              <a:buClrTx/>
              <a:buFont typeface="Arial" panose="020B0604020202020204" pitchFamily="34" charset="0"/>
              <a:buChar char="•"/>
              <a:defRPr/>
            </a:pPr>
            <a:r>
              <a:rPr lang="en-US" b="1" dirty="0"/>
              <a:t>Improve English language skills </a:t>
            </a:r>
          </a:p>
          <a:p>
            <a:pPr marL="171450" lvl="0" indent="-171450" defTabSz="914400">
              <a:spcBef>
                <a:spcPts val="0"/>
              </a:spcBef>
              <a:spcAft>
                <a:spcPts val="0"/>
              </a:spcAft>
              <a:buClrTx/>
              <a:buFont typeface="Arial" panose="020B0604020202020204" pitchFamily="34" charset="0"/>
              <a:buChar char="•"/>
              <a:defRPr/>
            </a:pPr>
            <a:r>
              <a:rPr lang="en-US" b="1" dirty="0"/>
              <a:t>Improve the ability to work with non-native English language speakers</a:t>
            </a:r>
          </a:p>
          <a:p>
            <a:pPr marL="171450" lvl="0" indent="-171450" defTabSz="914400">
              <a:spcBef>
                <a:spcPts val="0"/>
              </a:spcBef>
              <a:spcAft>
                <a:spcPts val="0"/>
              </a:spcAft>
              <a:buClrTx/>
              <a:buFont typeface="Arial" panose="020B0604020202020204" pitchFamily="34" charset="0"/>
              <a:buChar char="•"/>
              <a:defRPr/>
            </a:pPr>
            <a:r>
              <a:rPr lang="en-US" b="1" dirty="0"/>
              <a:t>Develop intercultural competencies</a:t>
            </a:r>
          </a:p>
          <a:p>
            <a:pPr marL="171450" lvl="0" indent="-171450" defTabSz="914400">
              <a:spcBef>
                <a:spcPts val="0"/>
              </a:spcBef>
              <a:spcAft>
                <a:spcPts val="0"/>
              </a:spcAft>
              <a:buClrTx/>
              <a:buFont typeface="Arial" panose="020B0604020202020204" pitchFamily="34" charset="0"/>
              <a:buChar char="•"/>
              <a:defRPr/>
            </a:pPr>
            <a:r>
              <a:rPr lang="en-US" b="1" dirty="0"/>
              <a:t>Promote the use of digital channels in cross-border communication</a:t>
            </a:r>
          </a:p>
          <a:p>
            <a:pPr marL="171450" lvl="0" indent="-171450" defTabSz="914400">
              <a:spcBef>
                <a:spcPts val="0"/>
              </a:spcBef>
              <a:spcAft>
                <a:spcPts val="0"/>
              </a:spcAft>
              <a:buClrTx/>
              <a:buFont typeface="Arial" panose="020B0604020202020204" pitchFamily="34" charset="0"/>
              <a:buChar char="•"/>
              <a:defRPr/>
            </a:pPr>
            <a:r>
              <a:rPr lang="en-US" b="1" dirty="0"/>
              <a:t>Cultivate team project management skills</a:t>
            </a:r>
          </a:p>
          <a:p>
            <a:pPr marL="171450" lvl="0" indent="-171450" defTabSz="914400">
              <a:spcBef>
                <a:spcPts val="0"/>
              </a:spcBef>
              <a:spcAft>
                <a:spcPts val="0"/>
              </a:spcAft>
              <a:buClrTx/>
              <a:buFont typeface="Arial" panose="020B0604020202020204" pitchFamily="34" charset="0"/>
              <a:buChar char="•"/>
              <a:defRPr/>
            </a:pPr>
            <a:r>
              <a:rPr lang="en-US" b="1" dirty="0"/>
              <a:t>Develop an understanding of the communication challenges facing companies operating in a global context</a:t>
            </a:r>
            <a:endParaRPr lang="en-GB" b="1" dirty="0"/>
          </a:p>
        </p:txBody>
      </p:sp>
      <p:sp>
        <p:nvSpPr>
          <p:cNvPr id="4" name="Slide Number Placeholder 3"/>
          <p:cNvSpPr>
            <a:spLocks noGrp="1"/>
          </p:cNvSpPr>
          <p:nvPr>
            <p:ph type="sldNum" sz="quarter" idx="10"/>
          </p:nvPr>
        </p:nvSpPr>
        <p:spPr/>
        <p:txBody>
          <a:bodyPr/>
          <a:lstStyle/>
          <a:p>
            <a:fld id="{EB6F544D-8D16-4751-BAB8-B7FE1E78B759}" type="slidenum">
              <a:rPr lang="en-GB" smtClean="0"/>
              <a:t>4</a:t>
            </a:fld>
            <a:endParaRPr lang="en-GB"/>
          </a:p>
        </p:txBody>
      </p:sp>
    </p:spTree>
    <p:extLst>
      <p:ext uri="{BB962C8B-B14F-4D97-AF65-F5344CB8AC3E}">
        <p14:creationId xmlns:p14="http://schemas.microsoft.com/office/powerpoint/2010/main" val="3197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Instructors in four countries (USA, Scotland, Germany and Portugal) created a 6-week, cross-cultural, virtual teams’ project designed to achieve the project aims.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It was conducted with postgraduate and undergraduate students in university business programs whose courses ranged from </a:t>
            </a:r>
            <a:r>
              <a:rPr lang="en-US" sz="1200" b="1" kern="1200" dirty="0" err="1">
                <a:solidFill>
                  <a:schemeClr val="tx1"/>
                </a:solidFill>
                <a:effectLst/>
                <a:latin typeface="+mn-lt"/>
                <a:ea typeface="+mn-ea"/>
                <a:cs typeface="+mn-cs"/>
              </a:rPr>
              <a:t>organisational</a:t>
            </a:r>
            <a:r>
              <a:rPr lang="en-US" sz="1200" b="1" kern="1200" dirty="0">
                <a:solidFill>
                  <a:schemeClr val="tx1"/>
                </a:solidFill>
                <a:effectLst/>
                <a:latin typeface="+mn-lt"/>
                <a:ea typeface="+mn-ea"/>
                <a:cs typeface="+mn-cs"/>
              </a:rPr>
              <a:t> communication and multicultural teamwork to social media communication and public relations.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Each team was allocated a client with a business presence in one or more of these countries.  The Scottish/German collaboration included Walkers Shortbread, Aldi, Hugo Boss and </a:t>
            </a:r>
            <a:r>
              <a:rPr lang="en-US" sz="1200" b="1" kern="1200" dirty="0" err="1">
                <a:solidFill>
                  <a:schemeClr val="tx1"/>
                </a:solidFill>
                <a:effectLst/>
                <a:latin typeface="+mn-lt"/>
                <a:ea typeface="+mn-ea"/>
                <a:cs typeface="+mn-cs"/>
              </a:rPr>
              <a:t>Johnstons</a:t>
            </a:r>
            <a:r>
              <a:rPr lang="en-US" sz="1200" b="1" kern="1200" dirty="0">
                <a:solidFill>
                  <a:schemeClr val="tx1"/>
                </a:solidFill>
                <a:effectLst/>
                <a:latin typeface="+mn-lt"/>
                <a:ea typeface="+mn-ea"/>
                <a:cs typeface="+mn-cs"/>
              </a:rPr>
              <a:t> of Elgin.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team overseeing the project consisted of four academics with backgrounds in business communication, marketing, public relations and intercultural competence.  I will now introduce to one of those people - Stephanie Swartz from Mainz University in Germany…(show video).</a:t>
            </a:r>
          </a:p>
          <a:p>
            <a:endParaRPr lang="en-GB" b="1" dirty="0"/>
          </a:p>
          <a:p>
            <a:r>
              <a:rPr lang="en-GB" b="1" i="1" dirty="0"/>
              <a:t>Stephanie Swartz </a:t>
            </a:r>
            <a:r>
              <a:rPr lang="en-GB" i="1" dirty="0"/>
              <a:t>is Professor of English and US-American Culture at Mainz University of Applied Sciences in Mainz, Germany.  Originally from New Jersey, she has spent thirty years studying, researching and teaching in Germany.  She specializes in business communication, legal English, intercultural competence, negotiation skills and recently has been teaching and researching virtual team communication.  She has a PhD from Paderborn University, Germany in American Studies.  She has continued certifying in online teaching, which she does on an adjunct basis for Pfeiffer University, Charlotte, North Carolina.  (show video)…</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u="none" strike="noStrike" kern="1200" baseline="0" dirty="0">
                <a:solidFill>
                  <a:schemeClr val="tx1"/>
                </a:solidFill>
                <a:latin typeface="+mn-lt"/>
                <a:ea typeface="+mn-ea"/>
                <a:cs typeface="+mn-cs"/>
              </a:rPr>
              <a:t>Belem Barbosa </a:t>
            </a:r>
            <a:r>
              <a:rPr lang="en-GB" sz="1200" b="0" i="1" u="none" strike="noStrike" kern="1200" baseline="0" dirty="0">
                <a:solidFill>
                  <a:schemeClr val="tx1"/>
                </a:solidFill>
                <a:latin typeface="+mn-lt"/>
                <a:ea typeface="+mn-ea"/>
                <a:cs typeface="+mn-cs"/>
              </a:rPr>
              <a:t>has received her PhD in Business and Management Studies – Specialisation in Marketing and Strategy from the University of Porto, Portugal.  She is Adjunct Professor at the University of Aveiro, being currently programme director of the MSc in Marketing.  She is a member of GOVCOPP, the Research Unit on Governance, Competitiveness and Public Policy.  Her research interests lie primarily in the area of consumer behaviour, including word-of-mouth communication, internet marketing and sustainability marketing.  She is also interested in internationalization of Higher Education Institutions, namely teacher and student mobility, internationalization at home, and soft skills’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u="none" strike="noStrike" kern="1200" baseline="0" dirty="0">
                <a:solidFill>
                  <a:schemeClr val="tx1"/>
                </a:solidFill>
                <a:latin typeface="+mn-lt"/>
                <a:ea typeface="+mn-ea"/>
                <a:cs typeface="+mn-cs"/>
              </a:rPr>
              <a:t>Susan Luck </a:t>
            </a:r>
            <a:r>
              <a:rPr lang="en-GB" sz="1200" b="0" i="1" u="none" strike="noStrike" kern="1200" baseline="0" dirty="0">
                <a:solidFill>
                  <a:schemeClr val="tx1"/>
                </a:solidFill>
                <a:latin typeface="+mn-lt"/>
                <a:ea typeface="+mn-ea"/>
                <a:cs typeface="+mn-cs"/>
              </a:rPr>
              <a:t>is currently Professor of Business in the Graduate School at Pfeiffer University in North Carolina, specializing in organizational communication, electronic communications, negotiations, public relations, and diversity communication. She has a PhD from the University of South Carolina and is an arbitrator for FINAR and a certified mediator for NC Superior Court. A former TV writer, she teaches both online and in the classroom and is the author of Zen and the Art of Business Communications.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u="none" strike="noStrike" kern="1200" baseline="0" dirty="0">
                <a:solidFill>
                  <a:schemeClr val="tx1"/>
                </a:solidFill>
                <a:latin typeface="+mn-lt"/>
                <a:ea typeface="+mn-ea"/>
                <a:cs typeface="+mn-cs"/>
              </a:rPr>
              <a:t>Izzy Crawford </a:t>
            </a:r>
            <a:r>
              <a:rPr lang="en-GB" sz="1200" b="0" i="1" u="none" strike="noStrike" kern="1200" baseline="0" dirty="0">
                <a:solidFill>
                  <a:schemeClr val="tx1"/>
                </a:solidFill>
                <a:latin typeface="+mn-lt"/>
                <a:ea typeface="+mn-ea"/>
                <a:cs typeface="+mn-cs"/>
              </a:rPr>
              <a:t>is a Senior Lecturer and Academic Strategic Lead within the School of Creative and Cultural Business at Robert Gordon University, Aberdeen, Scotland.  She holds postgraduate level qualifications in public relations, higher education learning and teaching, and research methods, and is currently studying for a PhD in the field of employee engagement theory and practice within higher education.  Izzy is an accredited member of the Chartered Institute of Public Relations and a Fellow of the Higher Education Academy in the UK.</a:t>
            </a:r>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5</a:t>
            </a:fld>
            <a:endParaRPr lang="en-GB"/>
          </a:p>
        </p:txBody>
      </p:sp>
    </p:spTree>
    <p:extLst>
      <p:ext uri="{BB962C8B-B14F-4D97-AF65-F5344CB8AC3E}">
        <p14:creationId xmlns:p14="http://schemas.microsoft.com/office/powerpoint/2010/main" val="203897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6</a:t>
            </a:fld>
            <a:endParaRPr lang="en-GB"/>
          </a:p>
        </p:txBody>
      </p:sp>
    </p:spTree>
    <p:extLst>
      <p:ext uri="{BB962C8B-B14F-4D97-AF65-F5344CB8AC3E}">
        <p14:creationId xmlns:p14="http://schemas.microsoft.com/office/powerpoint/2010/main" val="49299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In virtual teams the students had to :</a:t>
            </a:r>
          </a:p>
          <a:p>
            <a:pPr marL="171450" indent="-171450">
              <a:buFont typeface="Arial" panose="020B0604020202020204" pitchFamily="34" charset="0"/>
              <a:buChar char="•"/>
            </a:pPr>
            <a:r>
              <a:rPr lang="en-US" sz="1200" b="1" dirty="0"/>
              <a:t>Research a named company operating in more than one country</a:t>
            </a:r>
          </a:p>
          <a:p>
            <a:pPr marL="171450" indent="-171450">
              <a:buFont typeface="Arial" panose="020B0604020202020204" pitchFamily="34" charset="0"/>
              <a:buChar char="•"/>
            </a:pPr>
            <a:r>
              <a:rPr lang="en-US" sz="1200" b="1" dirty="0"/>
              <a:t>Identify three key communication issues and solutions</a:t>
            </a:r>
          </a:p>
          <a:p>
            <a:pPr marL="171450" indent="-171450">
              <a:buFont typeface="Arial" panose="020B0604020202020204" pitchFamily="34" charset="0"/>
              <a:buChar char="•"/>
            </a:pPr>
            <a:r>
              <a:rPr lang="en-US" sz="1200" b="1" dirty="0"/>
              <a:t>Prepare a ten minute team presentation for their ‘home’ class</a:t>
            </a:r>
          </a:p>
          <a:p>
            <a:pPr marL="171450" indent="-171450">
              <a:buFont typeface="Arial" panose="020B0604020202020204" pitchFamily="34" charset="0"/>
              <a:buChar char="•"/>
            </a:pPr>
            <a:r>
              <a:rPr lang="en-US" sz="1200" b="1" dirty="0"/>
              <a:t>Submit a 500 word individual reflective summary</a:t>
            </a:r>
          </a:p>
          <a:p>
            <a:endParaRPr lang="en-US" dirty="0"/>
          </a:p>
          <a:p>
            <a:r>
              <a:rPr lang="en-US" b="1" dirty="0"/>
              <a:t>The project involved three main phases:</a:t>
            </a:r>
          </a:p>
          <a:p>
            <a:pPr marL="171450" indent="-171450">
              <a:buFont typeface="Arial" panose="020B0604020202020204" pitchFamily="34" charset="0"/>
              <a:buChar char="•"/>
            </a:pPr>
            <a:r>
              <a:rPr lang="en-US" b="1" dirty="0"/>
              <a:t>The initial team building and role allocation</a:t>
            </a:r>
          </a:p>
          <a:p>
            <a:pPr marL="171450" indent="-171450">
              <a:buFont typeface="Arial" panose="020B0604020202020204" pitchFamily="34" charset="0"/>
              <a:buChar char="•"/>
            </a:pPr>
            <a:r>
              <a:rPr lang="en-US" b="1" dirty="0"/>
              <a:t>Secondary research into the client</a:t>
            </a:r>
          </a:p>
          <a:p>
            <a:pPr marL="171450" indent="-171450">
              <a:buFont typeface="Arial" panose="020B0604020202020204" pitchFamily="34" charset="0"/>
              <a:buChar char="•"/>
            </a:pPr>
            <a:r>
              <a:rPr lang="en-US" b="1" dirty="0"/>
              <a:t>Information sharing among the team and creating the combined presentation</a:t>
            </a:r>
          </a:p>
          <a:p>
            <a:endParaRPr lang="en-US" dirty="0"/>
          </a:p>
          <a:p>
            <a:r>
              <a:rPr lang="en-US" b="1" dirty="0"/>
              <a:t>The student work focused on the potential difficulties that companies may experience on the foreign market e.g. brand recognition, human resource policies or competitors.  Theoretical tools to support a SWOT, PESTLE, Stakeholder and Competitors analyses were provided by the tutors.</a:t>
            </a:r>
          </a:p>
          <a:p>
            <a:endParaRPr lang="en-US" dirty="0"/>
          </a:p>
          <a:p>
            <a:r>
              <a:rPr lang="en-GB" b="1" dirty="0"/>
              <a:t>The output and learning from the activity was used to inform various aspects of the students’ assessed coursework.</a:t>
            </a:r>
          </a:p>
        </p:txBody>
      </p:sp>
      <p:sp>
        <p:nvSpPr>
          <p:cNvPr id="4" name="Slide Number Placeholder 3"/>
          <p:cNvSpPr>
            <a:spLocks noGrp="1"/>
          </p:cNvSpPr>
          <p:nvPr>
            <p:ph type="sldNum" sz="quarter" idx="10"/>
          </p:nvPr>
        </p:nvSpPr>
        <p:spPr/>
        <p:txBody>
          <a:bodyPr/>
          <a:lstStyle/>
          <a:p>
            <a:fld id="{EB6F544D-8D16-4751-BAB8-B7FE1E78B759}" type="slidenum">
              <a:rPr lang="en-GB" smtClean="0"/>
              <a:t>7</a:t>
            </a:fld>
            <a:endParaRPr lang="en-GB"/>
          </a:p>
        </p:txBody>
      </p:sp>
    </p:spTree>
    <p:extLst>
      <p:ext uri="{BB962C8B-B14F-4D97-AF65-F5344CB8AC3E}">
        <p14:creationId xmlns:p14="http://schemas.microsoft.com/office/powerpoint/2010/main" val="3992390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8</a:t>
            </a:fld>
            <a:endParaRPr lang="en-GB"/>
          </a:p>
        </p:txBody>
      </p:sp>
    </p:spTree>
    <p:extLst>
      <p:ext uri="{BB962C8B-B14F-4D97-AF65-F5344CB8AC3E}">
        <p14:creationId xmlns:p14="http://schemas.microsoft.com/office/powerpoint/2010/main" val="50077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In order to determine whether students increased their intercultural competency through this project, instructors had their students complete an online intercultural sensitivity survey based on the Intercultural Sensitivity Scale created by Guo-Ming </a:t>
            </a:r>
            <a:r>
              <a:rPr lang="en-US" sz="1200" b="1" u="sng" kern="1200" dirty="0">
                <a:solidFill>
                  <a:schemeClr val="tx1"/>
                </a:solidFill>
                <a:effectLst/>
                <a:latin typeface="+mn-lt"/>
                <a:ea typeface="+mn-ea"/>
                <a:cs typeface="+mn-cs"/>
              </a:rPr>
              <a:t>Chen</a:t>
            </a:r>
            <a:r>
              <a:rPr lang="en-US" sz="1200" b="1" kern="1200" dirty="0">
                <a:solidFill>
                  <a:schemeClr val="tx1"/>
                </a:solidFill>
                <a:effectLst/>
                <a:latin typeface="+mn-lt"/>
                <a:ea typeface="+mn-ea"/>
                <a:cs typeface="+mn-cs"/>
              </a:rPr>
              <a:t> and William J. </a:t>
            </a:r>
            <a:r>
              <a:rPr lang="en-US" sz="1200" b="1" u="sng" kern="1200" dirty="0" err="1">
                <a:solidFill>
                  <a:schemeClr val="tx1"/>
                </a:solidFill>
                <a:effectLst/>
                <a:latin typeface="+mn-lt"/>
                <a:ea typeface="+mn-ea"/>
                <a:cs typeface="+mn-cs"/>
              </a:rPr>
              <a:t>Starosta</a:t>
            </a:r>
            <a:r>
              <a:rPr lang="en-US" sz="1200" b="1" kern="1200" dirty="0">
                <a:solidFill>
                  <a:schemeClr val="tx1"/>
                </a:solidFill>
                <a:effectLst/>
                <a:latin typeface="+mn-lt"/>
                <a:ea typeface="+mn-ea"/>
                <a:cs typeface="+mn-cs"/>
              </a:rPr>
              <a:t> for the University of Rhode Island (2000). </a:t>
            </a: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Out of 44 items which Chen and </a:t>
            </a:r>
            <a:r>
              <a:rPr lang="en-US" sz="1200" b="1" kern="1200" dirty="0" err="1">
                <a:solidFill>
                  <a:schemeClr val="tx1"/>
                </a:solidFill>
                <a:effectLst/>
                <a:latin typeface="+mn-lt"/>
                <a:ea typeface="+mn-ea"/>
                <a:cs typeface="+mn-cs"/>
              </a:rPr>
              <a:t>Starosta</a:t>
            </a:r>
            <a:r>
              <a:rPr lang="en-US" sz="1200" b="1" kern="1200" dirty="0">
                <a:solidFill>
                  <a:schemeClr val="tx1"/>
                </a:solidFill>
                <a:effectLst/>
                <a:latin typeface="+mn-lt"/>
                <a:ea typeface="+mn-ea"/>
                <a:cs typeface="+mn-cs"/>
              </a:rPr>
              <a:t> developed as indicators for the measurement of intercultural sensitivity, we selected 24 items divided into five factors: Interaction Engagement, Respect of Cultural Differences, Interaction Confidence, Interaction Enjoyment and Interaction Attentiveness and asked students to respond to each item on a five-point Likert scale </a:t>
            </a:r>
            <a:r>
              <a:rPr lang="en-US" sz="1200" b="1" i="1" kern="1200" dirty="0">
                <a:solidFill>
                  <a:schemeClr val="tx1"/>
                </a:solidFill>
                <a:effectLst/>
                <a:latin typeface="+mn-lt"/>
                <a:ea typeface="+mn-ea"/>
                <a:cs typeface="+mn-cs"/>
              </a:rPr>
              <a:t>(5 = strongly agree, 4 = agree, 3 = uncertain, 2 = disagree and 1 = strongly disagree). </a:t>
            </a:r>
          </a:p>
          <a:p>
            <a:pPr marL="0" indent="0">
              <a:buFont typeface="Arial" panose="020B0604020202020204" pitchFamily="34" charset="0"/>
              <a:buNone/>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Students were asked to complete this survey before the project began.  At the end of the project, students were again asked to complete the survey but this time we included qualitative questions concerning their personal feelings towards the project, what they found most difficult, their satisfaction with the project, and what they would do differently next time.  In addition, they were asked to rate the activity and evaluate both their own and their team members, both at home and abroad, concerning commitment and active participation</a:t>
            </a:r>
            <a:r>
              <a:rPr lang="en-GB" sz="1200" b="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The majority of the 97 respondents to the surveys were female and their ages ranged from 19 to 55.  Approximately 20% were over the age of 30.  A third of the respondents described themselves as foreign students; in other words, they did not grow up in the country that they were studying in.  The majority of students considered their English good to very good; one third were native speakers of English.  Thus, in addition to national cultural differences, there existed disparities in gender, ethnicity, generation, educational level, professional experience and family status, as well as areas of study and length of time at university.  The group from RGU was the most diverse and included distance learners.</a:t>
            </a:r>
          </a:p>
          <a:p>
            <a:pPr marL="171450" indent="-171450">
              <a:buFont typeface="Arial" panose="020B0604020202020204" pitchFamily="34" charset="0"/>
              <a:buChar char="•"/>
            </a:pPr>
            <a:endParaRPr lang="en-US" sz="12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kern="1200" dirty="0">
                <a:solidFill>
                  <a:schemeClr val="tx1"/>
                </a:solidFill>
                <a:effectLst/>
                <a:latin typeface="+mn-lt"/>
                <a:ea typeface="+mn-ea"/>
                <a:cs typeface="+mn-cs"/>
              </a:rPr>
              <a:t>Ethical principles for doing scientific research were applied, including guaranteeing that the survey was anonymous, confidential, and voluntary.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kern="1200" dirty="0">
                <a:solidFill>
                  <a:schemeClr val="tx1"/>
                </a:solidFill>
                <a:effectLst/>
                <a:latin typeface="+mn-lt"/>
                <a:ea typeface="+mn-ea"/>
                <a:cs typeface="+mn-cs"/>
              </a:rPr>
              <a:t>Quantitative data analysis was performed with IBM SPSS Statistics 24, comprising descriptive and bivariate analyses such as t-Tests and ANOVA.  Content analysis of qualitative data was also performed.</a:t>
            </a:r>
            <a:endParaRPr lang="en-GB" sz="1200" b="1" i="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B6F544D-8D16-4751-BAB8-B7FE1E78B759}" type="slidenum">
              <a:rPr lang="en-GB" smtClean="0"/>
              <a:t>9</a:t>
            </a:fld>
            <a:endParaRPr lang="en-GB"/>
          </a:p>
        </p:txBody>
      </p:sp>
    </p:spTree>
    <p:extLst>
      <p:ext uri="{BB962C8B-B14F-4D97-AF65-F5344CB8AC3E}">
        <p14:creationId xmlns:p14="http://schemas.microsoft.com/office/powerpoint/2010/main" val="201576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7/22/2019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7/22/2019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7/22/2019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7/22/2019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7/22/2019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7/22/2019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7/22/2019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7/22/2019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7/22/2019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7/22/2019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7/22/2019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7/22/2019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7/22/2019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7/22/2019</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7/22/2019</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www.immi.se/intercultural/nr20/arasaratnam.ht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n.wikipedia.org/wiki/Chicago,_IL" TargetMode="External"/><Relationship Id="rId5" Type="http://schemas.openxmlformats.org/officeDocument/2006/relationships/hyperlink" Target="http://www.nafsa.org/_/file/_/theory_connections_intercultural_competence.pdf" TargetMode="External"/><Relationship Id="rId4" Type="http://schemas.openxmlformats.org/officeDocument/2006/relationships/hyperlink" Target="http://digitalcommons.uri.edu/cgi/viewcontent.cgi?article=1035&amp;context=com_facpub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hyperlink" Target="https://drive.google.com/file/d/1CP2u5kbjnVEg-yROWqYbZ_E1J6Cc8Dbi/view?ts=5ac3a45b"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0001" y="533401"/>
            <a:ext cx="10572000" cy="3721099"/>
          </a:xfrm>
        </p:spPr>
        <p:txBody>
          <a:bodyPr/>
          <a:lstStyle/>
          <a:p>
            <a:r>
              <a:rPr lang="en-US" dirty="0"/>
              <a:t>It’s a small world after all: </a:t>
            </a:r>
            <a:br>
              <a:rPr lang="en-US" dirty="0"/>
            </a:br>
            <a:r>
              <a:rPr lang="en-US" dirty="0"/>
              <a:t>An Intercultural Experiential Exercise in Business Communication</a:t>
            </a:r>
          </a:p>
        </p:txBody>
      </p:sp>
      <p:sp>
        <p:nvSpPr>
          <p:cNvPr id="3" name="Subtitle 2"/>
          <p:cNvSpPr>
            <a:spLocks noGrp="1"/>
          </p:cNvSpPr>
          <p:nvPr>
            <p:ph type="subTitle" idx="1"/>
          </p:nvPr>
        </p:nvSpPr>
        <p:spPr>
          <a:xfrm>
            <a:off x="810001" y="5280846"/>
            <a:ext cx="10572000" cy="1204621"/>
          </a:xfrm>
        </p:spPr>
        <p:txBody>
          <a:bodyPr>
            <a:normAutofit/>
          </a:bodyPr>
          <a:lstStyle/>
          <a:p>
            <a:r>
              <a:rPr lang="en-US" dirty="0"/>
              <a:t>Isabella Crawford, Robert Gordon University Scotland; Stephanie Swartz, University of Mainz Applied Sciences Germany; Susan Luck, Pfeiffer University North Carolina; Belem Barbosa, University of Aveiro Portugal.</a:t>
            </a:r>
          </a:p>
        </p:txBody>
      </p:sp>
    </p:spTree>
    <p:custDataLst>
      <p:tags r:id="rId1"/>
    </p:custDataLst>
    <p:extLst>
      <p:ext uri="{BB962C8B-B14F-4D97-AF65-F5344CB8AC3E}">
        <p14:creationId xmlns:p14="http://schemas.microsoft.com/office/powerpoint/2010/main" val="2509111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Findings</a:t>
            </a:r>
          </a:p>
        </p:txBody>
      </p:sp>
      <p:sp>
        <p:nvSpPr>
          <p:cNvPr id="3" name="Content Placeholder 2"/>
          <p:cNvSpPr>
            <a:spLocks noGrp="1"/>
          </p:cNvSpPr>
          <p:nvPr>
            <p:ph idx="1"/>
          </p:nvPr>
        </p:nvSpPr>
        <p:spPr/>
        <p:txBody>
          <a:bodyPr>
            <a:normAutofit/>
          </a:bodyPr>
          <a:lstStyle/>
          <a:p>
            <a:r>
              <a:rPr lang="en-US" sz="2400" b="1" dirty="0"/>
              <a:t>Increased sensitivity to subtle clues in cultural communication</a:t>
            </a:r>
          </a:p>
          <a:p>
            <a:r>
              <a:rPr lang="en-US" sz="2400" b="1" dirty="0"/>
              <a:t>Slight increase in </a:t>
            </a:r>
            <a:r>
              <a:rPr lang="en-US" sz="2400" b="1" dirty="0" err="1"/>
              <a:t>recognising</a:t>
            </a:r>
            <a:r>
              <a:rPr lang="en-US" sz="2400" b="1" dirty="0"/>
              <a:t> that students needed to watch behavior to interpret words</a:t>
            </a:r>
          </a:p>
          <a:p>
            <a:r>
              <a:rPr lang="en-US" sz="2400" b="1" dirty="0"/>
              <a:t>Negative effect on willingness to interact with those from another culture</a:t>
            </a:r>
          </a:p>
          <a:p>
            <a:r>
              <a:rPr lang="en-US" sz="2400" b="1" dirty="0"/>
              <a:t>Negative effect on willingness to interact with those from their same culture</a:t>
            </a:r>
          </a:p>
        </p:txBody>
      </p:sp>
    </p:spTree>
    <p:extLst>
      <p:ext uri="{BB962C8B-B14F-4D97-AF65-F5344CB8AC3E}">
        <p14:creationId xmlns:p14="http://schemas.microsoft.com/office/powerpoint/2010/main" val="224313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Findings</a:t>
            </a:r>
          </a:p>
        </p:txBody>
      </p:sp>
      <p:sp>
        <p:nvSpPr>
          <p:cNvPr id="3" name="Content Placeholder 2"/>
          <p:cNvSpPr>
            <a:spLocks noGrp="1"/>
          </p:cNvSpPr>
          <p:nvPr>
            <p:ph idx="1"/>
          </p:nvPr>
        </p:nvSpPr>
        <p:spPr/>
        <p:txBody>
          <a:bodyPr>
            <a:normAutofit/>
          </a:bodyPr>
          <a:lstStyle/>
          <a:p>
            <a:r>
              <a:rPr lang="en-US" sz="2400" b="1" dirty="0"/>
              <a:t>Increase in enjoyment in interacting with people from another culture</a:t>
            </a:r>
          </a:p>
          <a:p>
            <a:r>
              <a:rPr lang="en-US" sz="2400" b="1" dirty="0"/>
              <a:t>Decrease in fear around interacting with people from another culture</a:t>
            </a:r>
          </a:p>
          <a:p>
            <a:r>
              <a:rPr lang="en-US" sz="2400" b="1" dirty="0"/>
              <a:t>Decrease in fear of one’s ability to communicate with people from another culture</a:t>
            </a:r>
          </a:p>
          <a:p>
            <a:r>
              <a:rPr lang="en-US" sz="2400" b="1" dirty="0"/>
              <a:t>Increase in willingness to try to convey meaning in a manner outside of one’s own comfort zone.</a:t>
            </a:r>
          </a:p>
        </p:txBody>
      </p:sp>
    </p:spTree>
    <p:extLst>
      <p:ext uri="{BB962C8B-B14F-4D97-AF65-F5344CB8AC3E}">
        <p14:creationId xmlns:p14="http://schemas.microsoft.com/office/powerpoint/2010/main" val="218237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and next steps</a:t>
            </a:r>
          </a:p>
        </p:txBody>
      </p:sp>
      <p:sp>
        <p:nvSpPr>
          <p:cNvPr id="3" name="Content Placeholder 2"/>
          <p:cNvSpPr>
            <a:spLocks noGrp="1"/>
          </p:cNvSpPr>
          <p:nvPr>
            <p:ph idx="1"/>
          </p:nvPr>
        </p:nvSpPr>
        <p:spPr>
          <a:xfrm>
            <a:off x="818712" y="2222287"/>
            <a:ext cx="10554574" cy="4875199"/>
          </a:xfrm>
        </p:spPr>
        <p:txBody>
          <a:bodyPr>
            <a:normAutofit/>
          </a:bodyPr>
          <a:lstStyle/>
          <a:p>
            <a:r>
              <a:rPr lang="en-US" sz="2400" b="1" dirty="0"/>
              <a:t>Evolve and refine evaluation methods</a:t>
            </a:r>
          </a:p>
          <a:p>
            <a:r>
              <a:rPr lang="en-US" sz="2400" b="1" dirty="0"/>
              <a:t>Improve timing, composition and support for student teams</a:t>
            </a:r>
          </a:p>
          <a:p>
            <a:r>
              <a:rPr lang="en-US" sz="2400" b="1" dirty="0"/>
              <a:t>Incorporate more international student presentations </a:t>
            </a:r>
          </a:p>
          <a:p>
            <a:r>
              <a:rPr lang="en-US" sz="2400" b="1" dirty="0"/>
              <a:t>Develop more consistent, integrated assessment criteria</a:t>
            </a:r>
          </a:p>
          <a:p>
            <a:r>
              <a:rPr lang="en-US" sz="2400" b="1" dirty="0"/>
              <a:t>Include more frequent multi-way tutor communication</a:t>
            </a:r>
          </a:p>
          <a:p>
            <a:pPr marL="0" indent="0">
              <a:buNone/>
            </a:pPr>
            <a:endParaRPr lang="en-US" sz="2400" b="1" dirty="0"/>
          </a:p>
          <a:p>
            <a:endParaRPr lang="en-US" dirty="0"/>
          </a:p>
        </p:txBody>
      </p:sp>
    </p:spTree>
    <p:extLst>
      <p:ext uri="{BB962C8B-B14F-4D97-AF65-F5344CB8AC3E}">
        <p14:creationId xmlns:p14="http://schemas.microsoft.com/office/powerpoint/2010/main" val="2501989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solidFill>
                  <a:schemeClr val="tx1"/>
                </a:solidFill>
              </a:rPr>
              <a:t>Susan Luck, Professor of Business in the Graduate School at Pfeiffer University in North Carolina</a:t>
            </a:r>
            <a:endParaRPr lang="en-GB" sz="2800" dirty="0"/>
          </a:p>
        </p:txBody>
      </p:sp>
      <p:pic>
        <p:nvPicPr>
          <p:cNvPr id="4" name="Susan L video - 5-1-2018_9-55-1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32343" y="1913206"/>
            <a:ext cx="8527312" cy="4825219"/>
          </a:xfrm>
        </p:spPr>
      </p:pic>
    </p:spTree>
    <p:extLst>
      <p:ext uri="{BB962C8B-B14F-4D97-AF65-F5344CB8AC3E}">
        <p14:creationId xmlns:p14="http://schemas.microsoft.com/office/powerpoint/2010/main" val="1339774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42281-C428-42C7-BB55-22F51597BBD4}"/>
              </a:ext>
            </a:extLst>
          </p:cNvPr>
          <p:cNvSpPr>
            <a:spLocks noGrp="1"/>
          </p:cNvSpPr>
          <p:nvPr>
            <p:ph type="title"/>
          </p:nvPr>
        </p:nvSpPr>
        <p:spPr/>
        <p:txBody>
          <a:bodyPr/>
          <a:lstStyle/>
          <a:p>
            <a:r>
              <a:rPr lang="en-GB" dirty="0"/>
              <a:t>Recommended Reading</a:t>
            </a:r>
          </a:p>
        </p:txBody>
      </p:sp>
      <p:sp>
        <p:nvSpPr>
          <p:cNvPr id="3" name="Content Placeholder 2">
            <a:extLst>
              <a:ext uri="{FF2B5EF4-FFF2-40B4-BE49-F238E27FC236}">
                <a16:creationId xmlns:a16="http://schemas.microsoft.com/office/drawing/2014/main" id="{F0534C5C-E756-4FA1-96DA-C9877A90F0A0}"/>
              </a:ext>
            </a:extLst>
          </p:cNvPr>
          <p:cNvSpPr>
            <a:spLocks noGrp="1"/>
          </p:cNvSpPr>
          <p:nvPr>
            <p:ph idx="1"/>
          </p:nvPr>
        </p:nvSpPr>
        <p:spPr>
          <a:xfrm>
            <a:off x="232229" y="2090056"/>
            <a:ext cx="11698513" cy="5326744"/>
          </a:xfrm>
        </p:spPr>
        <p:txBody>
          <a:bodyPr>
            <a:normAutofit fontScale="47500" lnSpcReduction="20000"/>
          </a:bodyPr>
          <a:lstStyle/>
          <a:p>
            <a:pPr marL="0" indent="0">
              <a:buNone/>
            </a:pPr>
            <a:r>
              <a:rPr lang="en-US" sz="2500" dirty="0" err="1">
                <a:latin typeface="Arial" panose="020B0604020202020204" pitchFamily="34" charset="0"/>
                <a:cs typeface="Arial" panose="020B0604020202020204" pitchFamily="34" charset="0"/>
              </a:rPr>
              <a:t>Arasaratnam</a:t>
            </a:r>
            <a:r>
              <a:rPr lang="en-US" sz="2500" dirty="0">
                <a:latin typeface="Arial" panose="020B0604020202020204" pitchFamily="34" charset="0"/>
                <a:cs typeface="Arial" panose="020B0604020202020204" pitchFamily="34" charset="0"/>
              </a:rPr>
              <a:t>, L. A. (2009). The Development of a New Instrument of Intercultural Communication Competence. </a:t>
            </a:r>
            <a:r>
              <a:rPr lang="en-US" sz="2500" u="sng" dirty="0">
                <a:latin typeface="Arial" panose="020B0604020202020204" pitchFamily="34" charset="0"/>
                <a:cs typeface="Arial" panose="020B0604020202020204" pitchFamily="34" charset="0"/>
                <a:hlinkClick r:id="rId3"/>
              </a:rPr>
              <a:t>http://www.immi.se/intercultural/nr20/arasaratnam.htm</a:t>
            </a:r>
            <a:endParaRPr lang="en-GB" sz="2500" dirty="0">
              <a:latin typeface="Arial" panose="020B0604020202020204" pitchFamily="34" charset="0"/>
              <a:cs typeface="Arial" panose="020B0604020202020204" pitchFamily="34" charset="0"/>
            </a:endParaRPr>
          </a:p>
          <a:p>
            <a:pPr marL="0" indent="0">
              <a:buNone/>
            </a:pPr>
            <a:endParaRPr lang="en-US"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Chen, G. and William J. </a:t>
            </a:r>
            <a:r>
              <a:rPr lang="en-US" sz="2500" dirty="0" err="1">
                <a:latin typeface="Arial" panose="020B0604020202020204" pitchFamily="34" charset="0"/>
                <a:cs typeface="Arial" panose="020B0604020202020204" pitchFamily="34" charset="0"/>
              </a:rPr>
              <a:t>Starosta</a:t>
            </a:r>
            <a:r>
              <a:rPr lang="en-US" sz="2500" dirty="0">
                <a:latin typeface="Arial" panose="020B0604020202020204" pitchFamily="34" charset="0"/>
                <a:cs typeface="Arial" panose="020B0604020202020204" pitchFamily="34" charset="0"/>
              </a:rPr>
              <a:t> (2000). The Development and Validation of the Intercultural Sensitivity Scale. The University of Rhode Island Digital Commons. </a:t>
            </a:r>
            <a:r>
              <a:rPr lang="en-US" sz="2500" u="sng" dirty="0">
                <a:latin typeface="Arial" panose="020B0604020202020204" pitchFamily="34" charset="0"/>
                <a:cs typeface="Arial" panose="020B0604020202020204" pitchFamily="34" charset="0"/>
                <a:hlinkClick r:id="rId4"/>
              </a:rPr>
              <a:t>http://digitalcommons.uri.edu/cgi/viewcontent.cgi?article=1035&amp;context=com_facpubs</a:t>
            </a:r>
            <a:endParaRPr lang="en-GB" sz="2500" dirty="0">
              <a:latin typeface="Arial" panose="020B0604020202020204" pitchFamily="34" charset="0"/>
              <a:cs typeface="Arial" panose="020B0604020202020204" pitchFamily="34" charset="0"/>
            </a:endParaRPr>
          </a:p>
          <a:p>
            <a:pPr marL="0" indent="0">
              <a:buNone/>
            </a:pPr>
            <a:endParaRPr lang="en-US" sz="2500" dirty="0">
              <a:latin typeface="Arial" panose="020B0604020202020204" pitchFamily="34" charset="0"/>
              <a:cs typeface="Arial" panose="020B0604020202020204" pitchFamily="34" charset="0"/>
            </a:endParaRPr>
          </a:p>
          <a:p>
            <a:pPr marL="0" indent="0">
              <a:buNone/>
            </a:pPr>
            <a:r>
              <a:rPr lang="en-US" sz="2500" dirty="0" err="1">
                <a:latin typeface="Arial" panose="020B0604020202020204" pitchFamily="34" charset="0"/>
                <a:cs typeface="Arial" panose="020B0604020202020204" pitchFamily="34" charset="0"/>
              </a:rPr>
              <a:t>Deardoff</a:t>
            </a:r>
            <a:r>
              <a:rPr lang="en-US" sz="2500" dirty="0">
                <a:latin typeface="Arial" panose="020B0604020202020204" pitchFamily="34" charset="0"/>
                <a:cs typeface="Arial" panose="020B0604020202020204" pitchFamily="34" charset="0"/>
              </a:rPr>
              <a:t>, D. (2009) Theory Reflections: Intercultural Competence Framework/Model. </a:t>
            </a:r>
            <a:r>
              <a:rPr lang="de-DE" sz="2500" u="sng" dirty="0">
                <a:latin typeface="Arial" panose="020B0604020202020204" pitchFamily="34" charset="0"/>
                <a:cs typeface="Arial" panose="020B0604020202020204" pitchFamily="34" charset="0"/>
                <a:hlinkClick r:id="rId5"/>
              </a:rPr>
              <a:t>http://www.nafsa.org/_/file/_/theory_connections_intercultural_competence.pdf</a:t>
            </a:r>
            <a:endParaRPr lang="en-GB" sz="2500" dirty="0">
              <a:latin typeface="Arial" panose="020B0604020202020204" pitchFamily="34" charset="0"/>
              <a:cs typeface="Arial" panose="020B0604020202020204" pitchFamily="34" charset="0"/>
            </a:endParaRPr>
          </a:p>
          <a:p>
            <a:pPr marL="0" indent="0">
              <a:buNone/>
            </a:pPr>
            <a:endParaRPr lang="en-US"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Hall, E.T. (1990). </a:t>
            </a:r>
            <a:r>
              <a:rPr lang="en-US" sz="2500" i="1" dirty="0">
                <a:latin typeface="Arial" panose="020B0604020202020204" pitchFamily="34" charset="0"/>
                <a:cs typeface="Arial" panose="020B0604020202020204" pitchFamily="34" charset="0"/>
              </a:rPr>
              <a:t>Understanding Cultural Differences</a:t>
            </a:r>
            <a:r>
              <a:rPr lang="en-US" sz="2500" dirty="0">
                <a:latin typeface="Arial" panose="020B0604020202020204" pitchFamily="34" charset="0"/>
                <a:cs typeface="Arial" panose="020B0604020202020204" pitchFamily="34" charset="0"/>
              </a:rPr>
              <a:t>, Boston: Nicholas Brealey Publishing</a:t>
            </a:r>
            <a:endParaRPr lang="en-GB"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 </a:t>
            </a:r>
            <a:endParaRPr lang="en-GB"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Hofstede, G. (1991). </a:t>
            </a:r>
            <a:r>
              <a:rPr lang="en-US" sz="2500" i="1" dirty="0">
                <a:latin typeface="Arial" panose="020B0604020202020204" pitchFamily="34" charset="0"/>
                <a:cs typeface="Arial" panose="020B0604020202020204" pitchFamily="34" charset="0"/>
              </a:rPr>
              <a:t>Cultures and Organizations: Software of the Mind, Intercultural Cooperation and Its Importance for Survival</a:t>
            </a:r>
            <a:r>
              <a:rPr lang="en-US" sz="2500" dirty="0">
                <a:latin typeface="Arial" panose="020B0604020202020204" pitchFamily="34" charset="0"/>
                <a:cs typeface="Arial" panose="020B0604020202020204" pitchFamily="34" charset="0"/>
              </a:rPr>
              <a:t>, Maidenhead: Mc Graw-Hill</a:t>
            </a:r>
            <a:endParaRPr lang="en-GB"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 </a:t>
            </a:r>
            <a:endParaRPr lang="en-GB"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Lewis, R.D. (2006). </a:t>
            </a:r>
            <a:r>
              <a:rPr lang="en-US" sz="2500" i="1" dirty="0">
                <a:latin typeface="Arial" panose="020B0604020202020204" pitchFamily="34" charset="0"/>
                <a:cs typeface="Arial" panose="020B0604020202020204" pitchFamily="34" charset="0"/>
              </a:rPr>
              <a:t>When Cultures Collide. Leading Across Cultures</a:t>
            </a:r>
            <a:r>
              <a:rPr lang="en-US" sz="2500" dirty="0">
                <a:latin typeface="Arial" panose="020B0604020202020204" pitchFamily="34" charset="0"/>
                <a:cs typeface="Arial" panose="020B0604020202020204" pitchFamily="34" charset="0"/>
              </a:rPr>
              <a:t>, Boston: Nicholas Brealey Publishing</a:t>
            </a:r>
            <a:endParaRPr lang="en-GB" sz="2500" dirty="0">
              <a:latin typeface="Arial" panose="020B0604020202020204" pitchFamily="34" charset="0"/>
              <a:cs typeface="Arial" panose="020B0604020202020204" pitchFamily="34" charset="0"/>
            </a:endParaRPr>
          </a:p>
          <a:p>
            <a:pPr marL="0" indent="0">
              <a:buNone/>
            </a:pPr>
            <a:r>
              <a:rPr lang="en-US" sz="2500" dirty="0">
                <a:latin typeface="Arial" panose="020B0604020202020204" pitchFamily="34" charset="0"/>
                <a:cs typeface="Arial" panose="020B0604020202020204" pitchFamily="34" charset="0"/>
              </a:rPr>
              <a:t> </a:t>
            </a:r>
            <a:endParaRPr lang="en-GB" sz="2500" dirty="0">
              <a:latin typeface="Arial" panose="020B0604020202020204" pitchFamily="34" charset="0"/>
              <a:cs typeface="Arial" panose="020B0604020202020204" pitchFamily="34" charset="0"/>
            </a:endParaRPr>
          </a:p>
          <a:p>
            <a:pPr marL="0" indent="0">
              <a:buNone/>
            </a:pPr>
            <a:r>
              <a:rPr lang="en-US" sz="2500" dirty="0" err="1">
                <a:latin typeface="Arial" panose="020B0604020202020204" pitchFamily="34" charset="0"/>
                <a:cs typeface="Arial" panose="020B0604020202020204" pitchFamily="34" charset="0"/>
              </a:rPr>
              <a:t>Mehrabian</a:t>
            </a:r>
            <a:r>
              <a:rPr lang="en-US" sz="2500" dirty="0">
                <a:latin typeface="Arial" panose="020B0604020202020204" pitchFamily="34" charset="0"/>
                <a:cs typeface="Arial" panose="020B0604020202020204" pitchFamily="34" charset="0"/>
              </a:rPr>
              <a:t>, A. (1972). </a:t>
            </a:r>
            <a:r>
              <a:rPr lang="en-US" sz="2500" i="1" dirty="0">
                <a:latin typeface="Arial" panose="020B0604020202020204" pitchFamily="34" charset="0"/>
                <a:cs typeface="Arial" panose="020B0604020202020204" pitchFamily="34" charset="0"/>
              </a:rPr>
              <a:t>Nonverbal Communication</a:t>
            </a:r>
            <a:r>
              <a:rPr lang="en-US" sz="2500" dirty="0">
                <a:latin typeface="Arial" panose="020B0604020202020204" pitchFamily="34" charset="0"/>
                <a:cs typeface="Arial" panose="020B0604020202020204" pitchFamily="34" charset="0"/>
              </a:rPr>
              <a:t>. </a:t>
            </a:r>
            <a:r>
              <a:rPr lang="en-US" sz="2500" u="sng" dirty="0">
                <a:latin typeface="Arial" panose="020B0604020202020204" pitchFamily="34" charset="0"/>
                <a:cs typeface="Arial" panose="020B0604020202020204" pitchFamily="34" charset="0"/>
                <a:hlinkClick r:id="rId6" tooltip="Chicago, IL"/>
              </a:rPr>
              <a:t>Chicago, IL</a:t>
            </a:r>
            <a:r>
              <a:rPr lang="en-US" sz="2500" dirty="0">
                <a:latin typeface="Arial" panose="020B0604020202020204" pitchFamily="34" charset="0"/>
                <a:cs typeface="Arial" panose="020B0604020202020204" pitchFamily="34" charset="0"/>
              </a:rPr>
              <a:t>: Aldine-Atherton</a:t>
            </a:r>
            <a:endParaRPr lang="en-GB" sz="2500" dirty="0">
              <a:latin typeface="Arial" panose="020B0604020202020204" pitchFamily="34" charset="0"/>
              <a:cs typeface="Arial" panose="020B0604020202020204" pitchFamily="34" charset="0"/>
            </a:endParaRPr>
          </a:p>
          <a:p>
            <a:pPr marL="0" indent="0">
              <a:buNone/>
            </a:pPr>
            <a:endParaRPr lang="en-US" sz="2500" dirty="0">
              <a:latin typeface="Arial" panose="020B0604020202020204" pitchFamily="34" charset="0"/>
              <a:cs typeface="Arial" panose="020B0604020202020204" pitchFamily="34" charset="0"/>
            </a:endParaRPr>
          </a:p>
          <a:p>
            <a:pPr marL="0" indent="0">
              <a:buNone/>
            </a:pPr>
            <a:r>
              <a:rPr lang="en-US" sz="2500" dirty="0" err="1">
                <a:latin typeface="Arial" panose="020B0604020202020204" pitchFamily="34" charset="0"/>
                <a:cs typeface="Arial" panose="020B0604020202020204" pitchFamily="34" charset="0"/>
              </a:rPr>
              <a:t>Meisek</a:t>
            </a:r>
            <a:r>
              <a:rPr lang="en-US" sz="2500" dirty="0">
                <a:latin typeface="Arial" panose="020B0604020202020204" pitchFamily="34" charset="0"/>
                <a:cs typeface="Arial" panose="020B0604020202020204" pitchFamily="34" charset="0"/>
              </a:rPr>
              <a:t> and </a:t>
            </a:r>
            <a:r>
              <a:rPr lang="en-US" sz="2500" dirty="0" err="1">
                <a:latin typeface="Arial" panose="020B0604020202020204" pitchFamily="34" charset="0"/>
                <a:cs typeface="Arial" panose="020B0604020202020204" pitchFamily="34" charset="0"/>
              </a:rPr>
              <a:t>Haefliger</a:t>
            </a:r>
            <a:r>
              <a:rPr lang="en-US" sz="2500" dirty="0">
                <a:latin typeface="Arial" panose="020B0604020202020204" pitchFamily="34" charset="0"/>
                <a:cs typeface="Arial" panose="020B0604020202020204" pitchFamily="34" charset="0"/>
              </a:rPr>
              <a:t> (2011) cited in </a:t>
            </a:r>
            <a:r>
              <a:rPr lang="en-GB" sz="2500" dirty="0">
                <a:latin typeface="Arial" panose="020B0604020202020204" pitchFamily="34" charset="0"/>
                <a:cs typeface="Arial" panose="020B0604020202020204" pitchFamily="34" charset="0"/>
              </a:rPr>
              <a:t>Essig, L., (2013). Frameworks for educating the artist of the future: teaching habits of mind for arts entrepreneurship. </a:t>
            </a:r>
            <a:r>
              <a:rPr lang="en-GB" sz="2500" i="1" dirty="0" err="1">
                <a:latin typeface="Arial" panose="020B0604020202020204" pitchFamily="34" charset="0"/>
                <a:cs typeface="Arial" panose="020B0604020202020204" pitchFamily="34" charset="0"/>
              </a:rPr>
              <a:t>Artivate</a:t>
            </a:r>
            <a:r>
              <a:rPr lang="en-GB" sz="2500" i="1" dirty="0">
                <a:latin typeface="Arial" panose="020B0604020202020204" pitchFamily="34" charset="0"/>
                <a:cs typeface="Arial" panose="020B0604020202020204" pitchFamily="34" charset="0"/>
              </a:rPr>
              <a:t>: A Journal of Entrepreneurship in the Arts, </a:t>
            </a:r>
            <a:r>
              <a:rPr lang="en-GB" sz="2500" dirty="0">
                <a:latin typeface="Arial" panose="020B0604020202020204" pitchFamily="34" charset="0"/>
                <a:cs typeface="Arial" panose="020B0604020202020204" pitchFamily="34" charset="0"/>
              </a:rPr>
              <a:t>1 (2), pp65-77.</a:t>
            </a:r>
          </a:p>
          <a:p>
            <a:pPr marL="0" indent="0">
              <a:buNone/>
            </a:pPr>
            <a:endParaRPr lang="en-GB" sz="2200" dirty="0"/>
          </a:p>
          <a:p>
            <a:pPr marL="0" indent="0">
              <a:buNone/>
            </a:pPr>
            <a:r>
              <a:rPr lang="en-US" dirty="0"/>
              <a:t/>
            </a:r>
            <a:br>
              <a:rPr lang="en-US" dirty="0"/>
            </a:br>
            <a:r>
              <a:rPr lang="en-US" dirty="0"/>
              <a:t> </a:t>
            </a:r>
            <a:endParaRPr lang="en-GB" dirty="0"/>
          </a:p>
          <a:p>
            <a:endParaRPr lang="en-GB" dirty="0"/>
          </a:p>
        </p:txBody>
      </p:sp>
    </p:spTree>
    <p:extLst>
      <p:ext uri="{BB962C8B-B14F-4D97-AF65-F5344CB8AC3E}">
        <p14:creationId xmlns:p14="http://schemas.microsoft.com/office/powerpoint/2010/main" val="3997366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3F16-FDB1-4F6D-91EB-6D72CE090642}"/>
              </a:ext>
            </a:extLst>
          </p:cNvPr>
          <p:cNvSpPr>
            <a:spLocks noGrp="1"/>
          </p:cNvSpPr>
          <p:nvPr>
            <p:ph type="title"/>
          </p:nvPr>
        </p:nvSpPr>
        <p:spPr/>
        <p:txBody>
          <a:bodyPr/>
          <a:lstStyle/>
          <a:p>
            <a:r>
              <a:rPr lang="en-GB" dirty="0"/>
              <a:t>Thank You!</a:t>
            </a:r>
          </a:p>
        </p:txBody>
      </p:sp>
      <p:sp>
        <p:nvSpPr>
          <p:cNvPr id="3" name="Content Placeholder 2">
            <a:extLst>
              <a:ext uri="{FF2B5EF4-FFF2-40B4-BE49-F238E27FC236}">
                <a16:creationId xmlns:a16="http://schemas.microsoft.com/office/drawing/2014/main" id="{7CD06614-BB3F-4F42-B004-E64FE5D60664}"/>
              </a:ext>
            </a:extLst>
          </p:cNvPr>
          <p:cNvSpPr>
            <a:spLocks noGrp="1"/>
          </p:cNvSpPr>
          <p:nvPr>
            <p:ph idx="1"/>
          </p:nvPr>
        </p:nvSpPr>
        <p:spPr/>
        <p:txBody>
          <a:bodyPr>
            <a:normAutofit/>
          </a:bodyPr>
          <a:lstStyle/>
          <a:p>
            <a:pPr marL="0" indent="0">
              <a:buNone/>
            </a:pPr>
            <a:r>
              <a:rPr lang="en-GB" sz="6600" dirty="0"/>
              <a:t>Questions</a:t>
            </a:r>
          </a:p>
        </p:txBody>
      </p:sp>
    </p:spTree>
    <p:extLst>
      <p:ext uri="{BB962C8B-B14F-4D97-AF65-F5344CB8AC3E}">
        <p14:creationId xmlns:p14="http://schemas.microsoft.com/office/powerpoint/2010/main" val="837255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14" y="711200"/>
            <a:ext cx="7129086" cy="3238500"/>
          </a:xfrm>
        </p:spPr>
        <p:txBody>
          <a:bodyPr/>
          <a:lstStyle/>
          <a:p>
            <a:r>
              <a:rPr lang="en-US" sz="3600" dirty="0"/>
              <a:t/>
            </a:r>
            <a:br>
              <a:rPr lang="en-US" sz="3600" dirty="0"/>
            </a:br>
            <a:r>
              <a:rPr lang="en-US" sz="3600" dirty="0"/>
              <a:t>The Global Workplace</a:t>
            </a:r>
            <a:r>
              <a:rPr lang="en-US" sz="2800" dirty="0"/>
              <a:t/>
            </a:r>
            <a:br>
              <a:rPr lang="en-US" sz="2800" dirty="0"/>
            </a:br>
            <a:r>
              <a:rPr lang="en-US" sz="2800" dirty="0"/>
              <a:t/>
            </a:r>
            <a:br>
              <a:rPr lang="en-US" sz="2800" dirty="0"/>
            </a:br>
            <a:r>
              <a:rPr lang="en-US" sz="2800" dirty="0"/>
              <a:t/>
            </a:r>
            <a:br>
              <a:rPr lang="en-US" sz="2800" dirty="0"/>
            </a:br>
            <a:r>
              <a:rPr lang="en-US" sz="2800" dirty="0"/>
              <a:t>In 2016, the Fortune 500 earned two-thirds of the US GDP and 37% of the global GDP, with 28 trillion in revenue and 1.5 billion in profits</a:t>
            </a:r>
            <a:r>
              <a:rPr lang="en-US" sz="1800" dirty="0"/>
              <a:t>.</a:t>
            </a:r>
          </a:p>
        </p:txBody>
      </p:sp>
      <p:sp>
        <p:nvSpPr>
          <p:cNvPr id="3" name="Text Placeholder 2"/>
          <p:cNvSpPr>
            <a:spLocks noGrp="1"/>
          </p:cNvSpPr>
          <p:nvPr>
            <p:ph type="body" idx="4294967295"/>
          </p:nvPr>
        </p:nvSpPr>
        <p:spPr>
          <a:xfrm>
            <a:off x="605214" y="4443413"/>
            <a:ext cx="5891213" cy="712787"/>
          </a:xfrm>
        </p:spPr>
        <p:txBody>
          <a:bodyPr/>
          <a:lstStyle/>
          <a:p>
            <a:r>
              <a:rPr lang="en-US" dirty="0"/>
              <a:t>These companies employ 67 million people in 34 countries.</a:t>
            </a:r>
          </a:p>
        </p:txBody>
      </p:sp>
      <p:sp>
        <p:nvSpPr>
          <p:cNvPr id="4" name="Text Placeholder 3"/>
          <p:cNvSpPr>
            <a:spLocks noGrp="1"/>
          </p:cNvSpPr>
          <p:nvPr>
            <p:ph type="body" sz="quarter" idx="4294967295"/>
          </p:nvPr>
        </p:nvSpPr>
        <p:spPr>
          <a:xfrm>
            <a:off x="8382000" y="1081088"/>
            <a:ext cx="3810000" cy="4075112"/>
          </a:xfrm>
        </p:spPr>
        <p:txBody>
          <a:bodyPr/>
          <a:lstStyle/>
          <a:p>
            <a:endParaRPr lang="en-US" dirty="0"/>
          </a:p>
          <a:p>
            <a:r>
              <a:rPr lang="en-US" dirty="0"/>
              <a:t>The number of US workers employed by foreign-owned companies rose 22% over an eight-year period; compared to an average 3.6% increase in employment in U.S.- owned firms (Pew Research Trust 2017).</a:t>
            </a:r>
          </a:p>
        </p:txBody>
      </p:sp>
    </p:spTree>
    <p:custDataLst>
      <p:tags r:id="rId1"/>
    </p:custDataLst>
    <p:extLst>
      <p:ext uri="{BB962C8B-B14F-4D97-AF65-F5344CB8AC3E}">
        <p14:creationId xmlns:p14="http://schemas.microsoft.com/office/powerpoint/2010/main" val="4046050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Intercultural competency shortfall?</a:t>
            </a:r>
          </a:p>
        </p:txBody>
      </p:sp>
      <p:sp>
        <p:nvSpPr>
          <p:cNvPr id="4" name="Content Placeholder 3"/>
          <p:cNvSpPr>
            <a:spLocks noGrp="1"/>
          </p:cNvSpPr>
          <p:nvPr>
            <p:ph sz="half" idx="2"/>
          </p:nvPr>
        </p:nvSpPr>
        <p:spPr>
          <a:xfrm>
            <a:off x="596901" y="2222287"/>
            <a:ext cx="10785098" cy="2718013"/>
          </a:xfrm>
        </p:spPr>
        <p:txBody>
          <a:bodyPr>
            <a:normAutofit/>
          </a:bodyPr>
          <a:lstStyle/>
          <a:p>
            <a:r>
              <a:rPr lang="en-US" sz="2800" b="1" dirty="0"/>
              <a:t>Theory vs competency</a:t>
            </a:r>
          </a:p>
          <a:p>
            <a:r>
              <a:rPr lang="en-US" sz="2800" b="1" dirty="0"/>
              <a:t>Intra-university projects, UK based</a:t>
            </a:r>
          </a:p>
          <a:p>
            <a:r>
              <a:rPr lang="en-US" sz="2800" b="1" dirty="0"/>
              <a:t>Mismatched student and employer perceptions</a:t>
            </a:r>
          </a:p>
          <a:p>
            <a:r>
              <a:rPr lang="en-US" sz="2800" b="1" dirty="0"/>
              <a:t>Need for more intercultural, experiential student projects</a:t>
            </a:r>
          </a:p>
        </p:txBody>
      </p:sp>
    </p:spTree>
    <p:custDataLst>
      <p:tags r:id="rId1"/>
    </p:custDataLst>
    <p:extLst>
      <p:ext uri="{BB962C8B-B14F-4D97-AF65-F5344CB8AC3E}">
        <p14:creationId xmlns:p14="http://schemas.microsoft.com/office/powerpoint/2010/main" val="45793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Project Aims</a:t>
            </a:r>
          </a:p>
        </p:txBody>
      </p:sp>
      <p:sp>
        <p:nvSpPr>
          <p:cNvPr id="6" name="Content Placeholder 5"/>
          <p:cNvSpPr>
            <a:spLocks noGrp="1"/>
          </p:cNvSpPr>
          <p:nvPr>
            <p:ph idx="1"/>
          </p:nvPr>
        </p:nvSpPr>
        <p:spPr/>
        <p:txBody>
          <a:bodyPr/>
          <a:lstStyle/>
          <a:p>
            <a:pPr marL="171450" lvl="0" indent="-171450" defTabSz="914400">
              <a:spcBef>
                <a:spcPts val="0"/>
              </a:spcBef>
              <a:spcAft>
                <a:spcPts val="0"/>
              </a:spcAft>
              <a:buClrTx/>
              <a:buFont typeface="Arial" panose="020B0604020202020204" pitchFamily="34" charset="0"/>
              <a:buChar char="•"/>
              <a:defRPr/>
            </a:pPr>
            <a:r>
              <a:rPr lang="en-US" sz="2400" b="1" dirty="0"/>
              <a:t>Improve English language skills </a:t>
            </a:r>
          </a:p>
          <a:p>
            <a:pPr marL="171450" lvl="0" indent="-171450" defTabSz="914400">
              <a:spcBef>
                <a:spcPts val="0"/>
              </a:spcBef>
              <a:spcAft>
                <a:spcPts val="0"/>
              </a:spcAft>
              <a:buClrTx/>
              <a:buFont typeface="Arial" panose="020B0604020202020204" pitchFamily="34" charset="0"/>
              <a:buChar char="•"/>
              <a:defRPr/>
            </a:pPr>
            <a:r>
              <a:rPr lang="en-US" sz="2400" b="1" dirty="0"/>
              <a:t>Improve the ability to work with non-native English language speakers</a:t>
            </a:r>
          </a:p>
          <a:p>
            <a:pPr marL="171450" lvl="0" indent="-171450" defTabSz="914400">
              <a:spcBef>
                <a:spcPts val="0"/>
              </a:spcBef>
              <a:spcAft>
                <a:spcPts val="0"/>
              </a:spcAft>
              <a:buClrTx/>
              <a:buFont typeface="Arial" panose="020B0604020202020204" pitchFamily="34" charset="0"/>
              <a:buChar char="•"/>
              <a:defRPr/>
            </a:pPr>
            <a:r>
              <a:rPr lang="en-US" sz="2400" b="1" dirty="0"/>
              <a:t>Develop intercultural competencies</a:t>
            </a:r>
          </a:p>
          <a:p>
            <a:pPr marL="171450" lvl="0" indent="-171450" defTabSz="914400">
              <a:spcBef>
                <a:spcPts val="0"/>
              </a:spcBef>
              <a:spcAft>
                <a:spcPts val="0"/>
              </a:spcAft>
              <a:buClrTx/>
              <a:buFont typeface="Arial" panose="020B0604020202020204" pitchFamily="34" charset="0"/>
              <a:buChar char="•"/>
              <a:defRPr/>
            </a:pPr>
            <a:r>
              <a:rPr lang="en-US" sz="2400" b="1" dirty="0"/>
              <a:t>Promote the use of digital channels in cross-border communication</a:t>
            </a:r>
          </a:p>
          <a:p>
            <a:pPr marL="171450" lvl="0" indent="-171450" defTabSz="914400">
              <a:spcBef>
                <a:spcPts val="0"/>
              </a:spcBef>
              <a:spcAft>
                <a:spcPts val="0"/>
              </a:spcAft>
              <a:buClrTx/>
              <a:buFont typeface="Arial" panose="020B0604020202020204" pitchFamily="34" charset="0"/>
              <a:buChar char="•"/>
              <a:defRPr/>
            </a:pPr>
            <a:r>
              <a:rPr lang="en-US" sz="2400" b="1" dirty="0"/>
              <a:t>Cultivate team project management skills</a:t>
            </a:r>
          </a:p>
          <a:p>
            <a:pPr marL="171450" lvl="0" indent="-171450" defTabSz="914400">
              <a:spcBef>
                <a:spcPts val="0"/>
              </a:spcBef>
              <a:spcAft>
                <a:spcPts val="0"/>
              </a:spcAft>
              <a:buClrTx/>
              <a:buFont typeface="Arial" panose="020B0604020202020204" pitchFamily="34" charset="0"/>
              <a:buChar char="•"/>
              <a:defRPr/>
            </a:pPr>
            <a:r>
              <a:rPr lang="en-US" sz="2400" b="1" dirty="0"/>
              <a:t>Develop an understanding of the communication challenges facing companies operating in a global context</a:t>
            </a:r>
            <a:endParaRPr lang="en-GB" sz="2400" b="1" dirty="0"/>
          </a:p>
          <a:p>
            <a:pPr marL="0" indent="0">
              <a:buNone/>
            </a:pPr>
            <a:endParaRPr lang="en-US" dirty="0"/>
          </a:p>
        </p:txBody>
      </p:sp>
    </p:spTree>
    <p:custDataLst>
      <p:tags r:id="rId1"/>
    </p:custDataLst>
    <p:extLst>
      <p:ext uri="{BB962C8B-B14F-4D97-AF65-F5344CB8AC3E}">
        <p14:creationId xmlns:p14="http://schemas.microsoft.com/office/powerpoint/2010/main" val="901980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B5ED-610B-4FCB-B4F1-497E4F72C15C}"/>
              </a:ext>
            </a:extLst>
          </p:cNvPr>
          <p:cNvSpPr>
            <a:spLocks noGrp="1"/>
          </p:cNvSpPr>
          <p:nvPr>
            <p:ph type="title"/>
          </p:nvPr>
        </p:nvSpPr>
        <p:spPr/>
        <p:txBody>
          <a:bodyPr/>
          <a:lstStyle/>
          <a:p>
            <a:r>
              <a:rPr lang="en-GB" dirty="0"/>
              <a:t>International, virtual collaboration</a:t>
            </a:r>
          </a:p>
        </p:txBody>
      </p:sp>
      <p:sp>
        <p:nvSpPr>
          <p:cNvPr id="3" name="Content Placeholder 2">
            <a:extLst>
              <a:ext uri="{FF2B5EF4-FFF2-40B4-BE49-F238E27FC236}">
                <a16:creationId xmlns:a16="http://schemas.microsoft.com/office/drawing/2014/main" id="{4B958442-2446-48BE-B8E2-9B63A82F961D}"/>
              </a:ext>
            </a:extLst>
          </p:cNvPr>
          <p:cNvSpPr>
            <a:spLocks noGrp="1"/>
          </p:cNvSpPr>
          <p:nvPr>
            <p:ph idx="1"/>
          </p:nvPr>
        </p:nvSpPr>
        <p:spPr>
          <a:xfrm>
            <a:off x="818712" y="2590800"/>
            <a:ext cx="10563286" cy="4025900"/>
          </a:xfrm>
        </p:spPr>
        <p:txBody>
          <a:bodyPr>
            <a:normAutofit/>
          </a:bodyPr>
          <a:lstStyle/>
          <a:p>
            <a:r>
              <a:rPr lang="en-GB" sz="2800" b="1" dirty="0"/>
              <a:t>Four countries: Scotland, Germany, USA, Portugal</a:t>
            </a:r>
          </a:p>
          <a:p>
            <a:r>
              <a:rPr lang="en-GB" sz="2800" b="1" dirty="0"/>
              <a:t>October to November 2017 – six week project</a:t>
            </a:r>
          </a:p>
          <a:p>
            <a:r>
              <a:rPr lang="en-GB" sz="2800" b="1" dirty="0"/>
              <a:t>Over 100 students in virtual teams</a:t>
            </a:r>
          </a:p>
          <a:p>
            <a:r>
              <a:rPr lang="en-GB" sz="2800" b="1" dirty="0"/>
              <a:t>Global industry clients / brands</a:t>
            </a:r>
            <a:endParaRPr lang="en-GB" sz="2800" b="1" dirty="0">
              <a:hlinkClick r:id="rId4"/>
            </a:endParaRPr>
          </a:p>
          <a:p>
            <a:pPr marL="0" indent="0">
              <a:buNone/>
            </a:pPr>
            <a:endParaRPr lang="en-GB" dirty="0"/>
          </a:p>
          <a:p>
            <a:pPr marL="0" indent="0">
              <a:buNone/>
            </a:pPr>
            <a:endParaRPr lang="en-GB" dirty="0"/>
          </a:p>
        </p:txBody>
      </p:sp>
    </p:spTree>
    <p:custDataLst>
      <p:tags r:id="rId1"/>
    </p:custDataLst>
    <p:extLst>
      <p:ext uri="{BB962C8B-B14F-4D97-AF65-F5344CB8AC3E}">
        <p14:creationId xmlns:p14="http://schemas.microsoft.com/office/powerpoint/2010/main" val="2701703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Stephanie Swartz, </a:t>
            </a:r>
            <a:r>
              <a:rPr lang="en-GB" sz="2400" i="1" dirty="0"/>
              <a:t>Professor of English and US-American Culture at Mainz University of Applied Sciences in Mainz, Germany</a:t>
            </a:r>
            <a:endParaRPr lang="en-GB" sz="2400" dirty="0"/>
          </a:p>
        </p:txBody>
      </p:sp>
      <p:pic>
        <p:nvPicPr>
          <p:cNvPr id="4" name="Stephanie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45920" y="1898943"/>
            <a:ext cx="8792307" cy="4853550"/>
          </a:xfrm>
        </p:spPr>
      </p:pic>
    </p:spTree>
    <p:extLst>
      <p:ext uri="{BB962C8B-B14F-4D97-AF65-F5344CB8AC3E}">
        <p14:creationId xmlns:p14="http://schemas.microsoft.com/office/powerpoint/2010/main" val="2388415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Activities:</a:t>
            </a:r>
          </a:p>
        </p:txBody>
      </p:sp>
      <p:sp>
        <p:nvSpPr>
          <p:cNvPr id="3" name="Content Placeholder 2"/>
          <p:cNvSpPr>
            <a:spLocks noGrp="1"/>
          </p:cNvSpPr>
          <p:nvPr>
            <p:ph sz="half" idx="1"/>
          </p:nvPr>
        </p:nvSpPr>
        <p:spPr/>
        <p:txBody>
          <a:bodyPr/>
          <a:lstStyle/>
          <a:p>
            <a:pPr marL="0" indent="0">
              <a:buNone/>
            </a:pPr>
            <a:r>
              <a:rPr lang="en-US" sz="2000" b="1" dirty="0"/>
              <a:t>In virtual teams:</a:t>
            </a:r>
          </a:p>
          <a:p>
            <a:r>
              <a:rPr lang="en-US" sz="2000" b="1" dirty="0"/>
              <a:t>Research a named company operating in more than one country</a:t>
            </a:r>
          </a:p>
          <a:p>
            <a:r>
              <a:rPr lang="en-US" sz="2000" b="1" dirty="0"/>
              <a:t>Identify three key communication issues and solutions</a:t>
            </a:r>
          </a:p>
          <a:p>
            <a:r>
              <a:rPr lang="en-US" sz="2000" b="1" dirty="0"/>
              <a:t>Prepare ten minute team presentation to class</a:t>
            </a:r>
          </a:p>
          <a:p>
            <a:r>
              <a:rPr lang="en-US" sz="2000" b="1" dirty="0"/>
              <a:t>Submit 500 word  individual reflective summary</a:t>
            </a:r>
          </a:p>
          <a:p>
            <a:endParaRPr lang="en-US" dirty="0"/>
          </a:p>
        </p:txBody>
      </p:sp>
    </p:spTree>
    <p:extLst>
      <p:ext uri="{BB962C8B-B14F-4D97-AF65-F5344CB8AC3E}">
        <p14:creationId xmlns:p14="http://schemas.microsoft.com/office/powerpoint/2010/main" val="2109021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Learning Outcome</a:t>
            </a:r>
          </a:p>
        </p:txBody>
      </p:sp>
      <p:sp>
        <p:nvSpPr>
          <p:cNvPr id="3" name="Content Placeholder 2"/>
          <p:cNvSpPr>
            <a:spLocks noGrp="1"/>
          </p:cNvSpPr>
          <p:nvPr>
            <p:ph idx="1"/>
          </p:nvPr>
        </p:nvSpPr>
        <p:spPr/>
        <p:txBody>
          <a:bodyPr>
            <a:normAutofit/>
          </a:bodyPr>
          <a:lstStyle/>
          <a:p>
            <a:pPr marL="0" indent="0">
              <a:buNone/>
            </a:pPr>
            <a:r>
              <a:rPr lang="en-US" sz="4400" dirty="0"/>
              <a:t>To learn how to communicate with people from another culture…</a:t>
            </a:r>
          </a:p>
        </p:txBody>
      </p:sp>
    </p:spTree>
    <p:extLst>
      <p:ext uri="{BB962C8B-B14F-4D97-AF65-F5344CB8AC3E}">
        <p14:creationId xmlns:p14="http://schemas.microsoft.com/office/powerpoint/2010/main" val="3591610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Criteria</a:t>
            </a:r>
          </a:p>
        </p:txBody>
      </p:sp>
      <p:sp>
        <p:nvSpPr>
          <p:cNvPr id="3" name="Content Placeholder 2"/>
          <p:cNvSpPr>
            <a:spLocks noGrp="1"/>
          </p:cNvSpPr>
          <p:nvPr>
            <p:ph idx="1"/>
          </p:nvPr>
        </p:nvSpPr>
        <p:spPr>
          <a:xfrm>
            <a:off x="818712" y="2222287"/>
            <a:ext cx="10916088" cy="4343613"/>
          </a:xfrm>
        </p:spPr>
        <p:txBody>
          <a:bodyPr>
            <a:normAutofit/>
          </a:bodyPr>
          <a:lstStyle/>
          <a:p>
            <a:pPr marL="0" indent="0">
              <a:buNone/>
            </a:pPr>
            <a:r>
              <a:rPr lang="en-US" sz="2400" b="1" dirty="0"/>
              <a:t>Chen and </a:t>
            </a:r>
            <a:r>
              <a:rPr lang="en-US" sz="2400" b="1" dirty="0" err="1"/>
              <a:t>Starosta’s</a:t>
            </a:r>
            <a:r>
              <a:rPr lang="en-US" sz="2400" b="1" dirty="0"/>
              <a:t> intercultural sensitivity five point scale: </a:t>
            </a:r>
          </a:p>
          <a:p>
            <a:pPr marL="0" indent="0">
              <a:buNone/>
            </a:pPr>
            <a:endParaRPr lang="en-US" sz="1000" b="1" dirty="0"/>
          </a:p>
          <a:p>
            <a:pPr marL="171450" indent="-171450">
              <a:buFont typeface="Arial" panose="020B0604020202020204" pitchFamily="34" charset="0"/>
              <a:buChar char="•"/>
            </a:pPr>
            <a:r>
              <a:rPr lang="en-US" sz="2400" b="1" dirty="0"/>
              <a:t>Interaction Engagement </a:t>
            </a:r>
          </a:p>
          <a:p>
            <a:pPr marL="171450" indent="-171450">
              <a:buFont typeface="Arial" panose="020B0604020202020204" pitchFamily="34" charset="0"/>
              <a:buChar char="•"/>
            </a:pPr>
            <a:r>
              <a:rPr lang="en-US" sz="2400" b="1" dirty="0"/>
              <a:t>Respect of Cultural Differences </a:t>
            </a:r>
          </a:p>
          <a:p>
            <a:pPr marL="171450" indent="-171450">
              <a:buFont typeface="Arial" panose="020B0604020202020204" pitchFamily="34" charset="0"/>
              <a:buChar char="•"/>
            </a:pPr>
            <a:r>
              <a:rPr lang="en-US" sz="2400" b="1" dirty="0"/>
              <a:t>Interaction Confidence </a:t>
            </a:r>
          </a:p>
          <a:p>
            <a:pPr marL="171450" indent="-171450">
              <a:buFont typeface="Arial" panose="020B0604020202020204" pitchFamily="34" charset="0"/>
              <a:buChar char="•"/>
            </a:pPr>
            <a:r>
              <a:rPr lang="en-US" sz="2400" b="1" dirty="0"/>
              <a:t>Interaction Enjoyment</a:t>
            </a:r>
          </a:p>
          <a:p>
            <a:pPr marL="171450" indent="-171450">
              <a:buFont typeface="Arial" panose="020B0604020202020204" pitchFamily="34" charset="0"/>
              <a:buChar char="•"/>
            </a:pPr>
            <a:r>
              <a:rPr lang="en-US" sz="2400" b="1" dirty="0"/>
              <a:t>Interaction Attentiveness</a:t>
            </a:r>
          </a:p>
          <a:p>
            <a:pPr marL="0" indent="0">
              <a:buNone/>
            </a:pPr>
            <a:endParaRPr lang="en-US" dirty="0"/>
          </a:p>
        </p:txBody>
      </p:sp>
    </p:spTree>
    <p:extLst>
      <p:ext uri="{BB962C8B-B14F-4D97-AF65-F5344CB8AC3E}">
        <p14:creationId xmlns:p14="http://schemas.microsoft.com/office/powerpoint/2010/main" val="41168180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543</TotalTime>
  <Words>2012</Words>
  <Application>Microsoft Office PowerPoint</Application>
  <PresentationFormat>Widescreen</PresentationFormat>
  <Paragraphs>204</Paragraphs>
  <Slides>15</Slides>
  <Notes>15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Wingdings 2</vt:lpstr>
      <vt:lpstr>Quotable</vt:lpstr>
      <vt:lpstr>It’s a small world after all:  An Intercultural Experiential Exercise in Business Communication</vt:lpstr>
      <vt:lpstr> The Global Workplace   In 2016, the Fortune 500 earned two-thirds of the US GDP and 37% of the global GDP, with 28 trillion in revenue and 1.5 billion in profits.</vt:lpstr>
      <vt:lpstr>Intercultural competency shortfall?</vt:lpstr>
      <vt:lpstr>Project Aims</vt:lpstr>
      <vt:lpstr>International, virtual collaboration</vt:lpstr>
      <vt:lpstr>Stephanie Swartz, Professor of English and US-American Culture at Mainz University of Applied Sciences in Mainz, Germany</vt:lpstr>
      <vt:lpstr>Student Activities:</vt:lpstr>
      <vt:lpstr>Core Learning Outcome</vt:lpstr>
      <vt:lpstr>Evaluation Criteria</vt:lpstr>
      <vt:lpstr>Key Findings</vt:lpstr>
      <vt:lpstr>Key Findings</vt:lpstr>
      <vt:lpstr>Conclusion and next steps</vt:lpstr>
      <vt:lpstr>Susan Luck, Professor of Business in the Graduate School at Pfeiffer University in North Carolina</vt:lpstr>
      <vt:lpstr>Recommended Reading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 is Flat: An Intercultural Experiential Exercise  in Business Communication</dc:title>
  <dc:creator>Luck, Susan</dc:creator>
  <cp:lastModifiedBy>Leah Morrison (lib)</cp:lastModifiedBy>
  <cp:revision>169</cp:revision>
  <cp:lastPrinted>2018-05-01T16:32:20Z</cp:lastPrinted>
  <dcterms:created xsi:type="dcterms:W3CDTF">2018-03-12T19:49:36Z</dcterms:created>
  <dcterms:modified xsi:type="dcterms:W3CDTF">2019-07-22T12:15:37Z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037EC158-D982-4247-90BC-27D60C1C9D18</vt:lpwstr>
  </property>
  <property fmtid="{D5CDD505-2E9C-101B-9397-08002B2CF9AE}" pid="3" name="ArticulatePath">
    <vt:lpwstr>The World is Flat</vt:lpwstr>
  </property>
</Properties>
</file>