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4" r:id="rId6"/>
    <p:sldId id="260" r:id="rId7"/>
    <p:sldId id="265" r:id="rId8"/>
    <p:sldId id="267" r:id="rId9"/>
    <p:sldId id="263" r:id="rId10"/>
    <p:sldId id="266" r:id="rId11"/>
    <p:sldId id="269" r:id="rId12"/>
    <p:sldId id="268" r:id="rId13"/>
    <p:sldId id="262" r:id="rId14"/>
  </p:sldIdLst>
  <p:sldSz cx="12192000" cy="6858000"/>
  <p:notesSz cx="6669088" cy="9872663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89"/>
    <p:restoredTop sz="93038"/>
  </p:normalViewPr>
  <p:slideViewPr>
    <p:cSldViewPr snapToGrid="0" snapToObjects="1">
      <p:cViewPr varScale="1">
        <p:scale>
          <a:sx n="106" d="100"/>
          <a:sy n="106" d="100"/>
        </p:scale>
        <p:origin x="124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FF0EA-6559-487E-B6B0-E1657856F2E2}" type="datetimeFigureOut">
              <a:rPr lang="en-GB" smtClean="0"/>
              <a:t>10/02/2020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54F47-1CF9-4181-B2A5-579555E02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239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2358229-2285-8C4C-8B70-9B4A088ACACB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7D22734C-ACB0-B44D-8770-3192BC660F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1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8229-2285-8C4C-8B70-9B4A088ACACB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734C-ACB0-B44D-8770-3192BC660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1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fld id="{82358229-2285-8C4C-8B70-9B4A088ACACB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7D22734C-ACB0-B44D-8770-3192BC660FF2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2311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8229-2285-8C4C-8B70-9B4A088ACACB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734C-ACB0-B44D-8770-3192BC660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9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82358229-2285-8C4C-8B70-9B4A088ACACB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D22734C-ACB0-B44D-8770-3192BC660FF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8567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8229-2285-8C4C-8B70-9B4A088ACACB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734C-ACB0-B44D-8770-3192BC660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3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8229-2285-8C4C-8B70-9B4A088ACACB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734C-ACB0-B44D-8770-3192BC660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86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8229-2285-8C4C-8B70-9B4A088ACACB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734C-ACB0-B44D-8770-3192BC660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8229-2285-8C4C-8B70-9B4A088ACACB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734C-ACB0-B44D-8770-3192BC660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38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8229-2285-8C4C-8B70-9B4A088ACACB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734C-ACB0-B44D-8770-3192BC660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608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8229-2285-8C4C-8B70-9B4A088ACACB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734C-ACB0-B44D-8770-3192BC660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2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82358229-2285-8C4C-8B70-9B4A088ACACB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7D22734C-ACB0-B44D-8770-3192BC660FF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59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mLMjX-tRjI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2" y="1143293"/>
            <a:ext cx="8359887" cy="4268965"/>
          </a:xfrm>
        </p:spPr>
        <p:txBody>
          <a:bodyPr>
            <a:normAutofit/>
          </a:bodyPr>
          <a:lstStyle/>
          <a:p>
            <a:r>
              <a:rPr lang="en-US" sz="3600" i="1" dirty="0"/>
              <a:t>“Did you feel that?” Multimodal interactions and making sense of uncanny events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Dr</a:t>
            </a:r>
            <a:r>
              <a:rPr lang="en-US" dirty="0"/>
              <a:t> Rachael </a:t>
            </a:r>
            <a:r>
              <a:rPr lang="en-US" dirty="0" err="1"/>
              <a:t>Ironside</a:t>
            </a:r>
            <a:endParaRPr lang="en-US" dirty="0"/>
          </a:p>
          <a:p>
            <a:r>
              <a:rPr lang="en-US" dirty="0"/>
              <a:t>Robert Gordon University, Aberdeen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547" y="1143293"/>
            <a:ext cx="7254503" cy="57147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897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550" y="107950"/>
            <a:ext cx="9309100" cy="6032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0591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Feeling ‘spirits’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Events are often experienced on or in the body (touch, feeling, temperature change</a:t>
            </a:r>
            <a:r>
              <a:rPr lang="mr-IN" dirty="0"/>
              <a:t>…</a:t>
            </a:r>
            <a:r>
              <a:rPr lang="en-GB" dirty="0"/>
              <a:t>)</a:t>
            </a:r>
          </a:p>
          <a:p>
            <a:r>
              <a:rPr lang="en-US" dirty="0"/>
              <a:t>Individuals display and communicate these experiences through embodied actions</a:t>
            </a:r>
          </a:p>
          <a:p>
            <a:r>
              <a:rPr lang="en-US" dirty="0"/>
              <a:t>They also use embodied action to verify and substantiate uncanny qualities of an event</a:t>
            </a:r>
          </a:p>
          <a:p>
            <a:r>
              <a:rPr lang="en-US" dirty="0"/>
              <a:t>They also communicate and describe the features of external events using embodied actions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Individuals present, share and communicate the uncanny qualities of their experience through multimodal and embodied action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306" y="3396644"/>
            <a:ext cx="4005687" cy="2671762"/>
          </a:xfrm>
          <a:prstGeom prst="rect">
            <a:avLst/>
          </a:prstGeom>
          <a:effectLst>
            <a:softEdge rad="4826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7789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650" y="190500"/>
            <a:ext cx="9029700" cy="589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419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Some reflections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Paranormal experiences are communicated, shared and made sense of through multimodal and embodied action </a:t>
            </a:r>
          </a:p>
          <a:p>
            <a:r>
              <a:rPr lang="en-US" dirty="0"/>
              <a:t>Studying interaction enabled a closer analysis of how people make sense of uncanny events and experience these collectively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i="1" dirty="0"/>
              <a:t>establishing the status of an uncanny event is a social activity</a:t>
            </a:r>
            <a:endParaRPr lang="en-US" dirty="0"/>
          </a:p>
          <a:p>
            <a:r>
              <a:rPr lang="en-US" dirty="0"/>
              <a:t>Reflective ethnographic knowledge helped to provide context, but can present some challenges in analyzing ‘self’ (group data sessions helped with this)</a:t>
            </a:r>
          </a:p>
          <a:p>
            <a:r>
              <a:rPr lang="en-US" dirty="0"/>
              <a:t>The benefits of ethnographic knowledge surpassed challenges </a:t>
            </a:r>
            <a:r>
              <a:rPr lang="mr-IN" dirty="0"/>
              <a:t>–</a:t>
            </a:r>
            <a:r>
              <a:rPr lang="en-US" dirty="0"/>
              <a:t> context, cultural understanding, inner experience </a:t>
            </a:r>
            <a:r>
              <a:rPr lang="mr-IN" dirty="0"/>
              <a:t>–</a:t>
            </a:r>
            <a:r>
              <a:rPr lang="en-US" dirty="0"/>
              <a:t> and may be of benefit to wider settings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1154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Why study paranormal experiences?</a:t>
            </a:r>
          </a:p>
          <a:p>
            <a:pPr lvl="1"/>
            <a:r>
              <a:rPr lang="en-US" dirty="0"/>
              <a:t>2/5 UK population reported an experience (Castro, Burrows &amp; </a:t>
            </a:r>
            <a:r>
              <a:rPr lang="en-US" dirty="0" err="1"/>
              <a:t>Wooffitt</a:t>
            </a:r>
            <a:r>
              <a:rPr lang="en-US" dirty="0"/>
              <a:t>, 2014)</a:t>
            </a:r>
          </a:p>
          <a:p>
            <a:pPr lvl="1"/>
            <a:r>
              <a:rPr lang="en-US" dirty="0"/>
              <a:t>Seeking paranormal experiences has become a ‘</a:t>
            </a:r>
            <a:r>
              <a:rPr lang="en-US" dirty="0" err="1"/>
              <a:t>professionalised</a:t>
            </a:r>
            <a:r>
              <a:rPr lang="en-US" dirty="0"/>
              <a:t>’ activity  - over 4,000 paranormal groups in the USA (Eaton, 2018)</a:t>
            </a:r>
          </a:p>
          <a:p>
            <a:pPr marL="0" lvl="1" indent="0">
              <a:buNone/>
            </a:pPr>
            <a:endParaRPr lang="en-US" dirty="0"/>
          </a:p>
          <a:p>
            <a:r>
              <a:rPr lang="en-US" dirty="0"/>
              <a:t>The challenge</a:t>
            </a:r>
          </a:p>
          <a:p>
            <a:pPr lvl="1"/>
            <a:r>
              <a:rPr lang="en-US" dirty="0"/>
              <a:t>Experiences are often spontaneous, subjective and personal</a:t>
            </a:r>
          </a:p>
          <a:p>
            <a:pPr lvl="1"/>
            <a:r>
              <a:rPr lang="en-US" dirty="0"/>
              <a:t>We know relatively little about what happens when an experience takes place and how people make sense of it</a:t>
            </a:r>
          </a:p>
          <a:p>
            <a:pPr lvl="1"/>
            <a:r>
              <a:rPr lang="en-US" dirty="0"/>
              <a:t>Why do some experiences become ‘uncanny’?</a:t>
            </a:r>
          </a:p>
          <a:p>
            <a:pPr marL="0" lvl="1" indent="0">
              <a:buNone/>
            </a:pPr>
            <a:endParaRPr lang="en-US" dirty="0"/>
          </a:p>
          <a:p>
            <a:r>
              <a:rPr lang="en-US" dirty="0"/>
              <a:t>Questions:</a:t>
            </a:r>
          </a:p>
          <a:p>
            <a:pPr lvl="1"/>
            <a:r>
              <a:rPr lang="en-US" dirty="0"/>
              <a:t>How do people experience paranormal events together?</a:t>
            </a:r>
          </a:p>
          <a:p>
            <a:pPr lvl="1"/>
            <a:r>
              <a:rPr lang="en-US" dirty="0"/>
              <a:t>How do people interpret and experience these events as uncanny?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80" y="1988457"/>
            <a:ext cx="4489546" cy="37637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605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Collection of video data from personal involvement in a paranormal groups between 2006-2010</a:t>
            </a:r>
          </a:p>
          <a:p>
            <a:r>
              <a:rPr lang="en-US" dirty="0"/>
              <a:t>Video data of groups (3-10) conducting paranormal investigations across the UK</a:t>
            </a:r>
          </a:p>
          <a:p>
            <a:r>
              <a:rPr lang="en-US" dirty="0"/>
              <a:t>Collected prior to doctoral research </a:t>
            </a:r>
            <a:r>
              <a:rPr lang="mr-IN" dirty="0"/>
              <a:t>–</a:t>
            </a:r>
            <a:r>
              <a:rPr lang="en-US" dirty="0"/>
              <a:t> I am a participant in the data </a:t>
            </a:r>
          </a:p>
          <a:p>
            <a:r>
              <a:rPr lang="en-US" dirty="0"/>
              <a:t>Selected instances where are experience occurs for analysis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https://youtu.be/3mLMjX-tRjI</a:t>
            </a:r>
            <a:r>
              <a:rPr lang="en-US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86" y="1890787"/>
            <a:ext cx="4238120" cy="30117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342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feel ‘that’?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of the term ‘that’ when referring to events carries with it important social implications:</a:t>
            </a:r>
          </a:p>
          <a:p>
            <a:pPr lvl="1"/>
            <a:r>
              <a:rPr lang="en-US" dirty="0"/>
              <a:t>Acts as a reference</a:t>
            </a:r>
          </a:p>
          <a:p>
            <a:pPr lvl="1"/>
            <a:r>
              <a:rPr lang="en-US" dirty="0"/>
              <a:t>Ambiguous (‘that’ is not immediately defined)</a:t>
            </a:r>
          </a:p>
          <a:p>
            <a:pPr lvl="1"/>
            <a:r>
              <a:rPr lang="en-US" dirty="0"/>
              <a:t>Invites others to participate in the discovery and </a:t>
            </a:r>
            <a:r>
              <a:rPr lang="en-US" dirty="0" err="1"/>
              <a:t>categorisation</a:t>
            </a:r>
            <a:r>
              <a:rPr lang="en-US" dirty="0"/>
              <a:t> of ‘that’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306" y="3994891"/>
            <a:ext cx="2774515" cy="20905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7883" y="4776693"/>
            <a:ext cx="229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charset="0"/>
                <a:ea typeface="Lucida Calligraphy" charset="0"/>
                <a:cs typeface="Lucida Calligraphy" charset="0"/>
              </a:rPr>
              <a:t>“what was that?”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766723" y="3421573"/>
            <a:ext cx="2774515" cy="20905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06465" y="4097539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charset="0"/>
                <a:ea typeface="Lucida Calligraphy" charset="0"/>
                <a:cs typeface="Lucida Calligraphy" charset="0"/>
              </a:rPr>
              <a:t>“was that you?”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8594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95" y="312738"/>
            <a:ext cx="7152717" cy="2682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12" y="3205780"/>
            <a:ext cx="6946900" cy="2637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91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Empty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9066"/>
            <a:ext cx="6502400" cy="5655156"/>
          </a:xfrm>
        </p:spPr>
        <p:txBody>
          <a:bodyPr/>
          <a:lstStyle/>
          <a:p>
            <a:r>
              <a:rPr lang="en-US" dirty="0"/>
              <a:t>‘That’ reference often accompanied by identification of an empty space through gesture/ embodied action. </a:t>
            </a:r>
          </a:p>
          <a:p>
            <a:r>
              <a:rPr lang="en-US" dirty="0"/>
              <a:t>An empty space also carries important features </a:t>
            </a:r>
            <a:r>
              <a:rPr lang="mr-IN" dirty="0"/>
              <a:t>–</a:t>
            </a:r>
            <a:r>
              <a:rPr lang="en-US" dirty="0"/>
              <a:t> it indicates that something has caused the ‘event’ that is not physically present (possibly a ghost!)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Multimodal action towards empty space locates an event and in doing so enables it to be shared and understood in the context of a uncanny/ normal explanation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83096" y="2565400"/>
            <a:ext cx="3350591" cy="3085497"/>
            <a:chOff x="783096" y="2565400"/>
            <a:chExt cx="3350591" cy="3085497"/>
          </a:xfrm>
        </p:grpSpPr>
        <p:sp>
          <p:nvSpPr>
            <p:cNvPr id="13" name="Oval 12"/>
            <p:cNvSpPr/>
            <p:nvPr/>
          </p:nvSpPr>
          <p:spPr>
            <a:xfrm>
              <a:off x="783096" y="2565400"/>
              <a:ext cx="3350591" cy="3085497"/>
            </a:xfrm>
            <a:prstGeom prst="ellipse">
              <a:avLst/>
            </a:prstGeom>
            <a:ln w="38100">
              <a:solidFill>
                <a:srgbClr val="7030A0"/>
              </a:solidFill>
              <a:prstDash val="lgDashDot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376294" y="3148993"/>
              <a:ext cx="2171700" cy="1943100"/>
            </a:xfrm>
            <a:prstGeom prst="ellipse">
              <a:avLst/>
            </a:prstGeom>
            <a:ln w="38100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own Arrow 10"/>
            <p:cNvSpPr/>
            <p:nvPr/>
          </p:nvSpPr>
          <p:spPr>
            <a:xfrm rot="13385795">
              <a:off x="3162279" y="3210959"/>
              <a:ext cx="235543" cy="57052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67841" y="3784982"/>
              <a:ext cx="1181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Inhabited space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96640" y="2779661"/>
              <a:ext cx="173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Empty space</a:t>
              </a:r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8744" y="2693377"/>
              <a:ext cx="633778" cy="63377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91499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38" y="215900"/>
            <a:ext cx="10967062" cy="5847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0499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31"/>
            <a:ext cx="11633200" cy="5907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7706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Feeling ‘spirits’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Events are often experienced on or in the body (touch, feeling, temperature change</a:t>
            </a:r>
            <a:r>
              <a:rPr lang="mr-IN" dirty="0"/>
              <a:t>…</a:t>
            </a:r>
            <a:r>
              <a:rPr lang="en-GB" dirty="0"/>
              <a:t>)</a:t>
            </a:r>
          </a:p>
          <a:p>
            <a:r>
              <a:rPr lang="en-US" dirty="0"/>
              <a:t>Individuals display and communicate these experiences through embodied actions</a:t>
            </a:r>
          </a:p>
          <a:p>
            <a:r>
              <a:rPr lang="en-US" dirty="0"/>
              <a:t>They also use embodied action to verify and substantiate uncanny qualities of an event</a:t>
            </a:r>
          </a:p>
          <a:p>
            <a:r>
              <a:rPr lang="en-US" dirty="0"/>
              <a:t>They also communicate and describe the features of external events using embodied actions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Individuals present, share and communicate the uncanny qualities of their experience through multimodal and embodied action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306" y="3396644"/>
            <a:ext cx="4005687" cy="2671762"/>
          </a:xfrm>
          <a:prstGeom prst="rect">
            <a:avLst/>
          </a:prstGeom>
          <a:effectLst>
            <a:softEdge rad="4826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35958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</a:majorFont>
      <a:minorFont>
        <a:latin typeface="Corbel" panose="020B0503020204020204"/>
        <a:ea typeface=""/>
        <a:cs typeface="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Headlines</Template>
  <TotalTime>612</TotalTime>
  <Words>567</Words>
  <Application>Microsoft Office PowerPoint</Application>
  <PresentationFormat>Widescreen</PresentationFormat>
  <Paragraphs>56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Schoolbook</vt:lpstr>
      <vt:lpstr>Corbel</vt:lpstr>
      <vt:lpstr>Lucida Calligraphy</vt:lpstr>
      <vt:lpstr>Headlines</vt:lpstr>
      <vt:lpstr>“Did you feel that?” Multimodal interactions and making sense of uncanny events</vt:lpstr>
      <vt:lpstr>Context </vt:lpstr>
      <vt:lpstr>Approach</vt:lpstr>
      <vt:lpstr>Did you feel ‘that’?</vt:lpstr>
      <vt:lpstr>PowerPoint Presentation</vt:lpstr>
      <vt:lpstr>Empty space</vt:lpstr>
      <vt:lpstr>PowerPoint Presentation</vt:lpstr>
      <vt:lpstr>PowerPoint Presentation</vt:lpstr>
      <vt:lpstr>Feeling ‘spirits’</vt:lpstr>
      <vt:lpstr>PowerPoint Presentation</vt:lpstr>
      <vt:lpstr>Feeling ‘spirits’</vt:lpstr>
      <vt:lpstr>PowerPoint Presentation</vt:lpstr>
      <vt:lpstr>Some reflections…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Did you feel that? Multimodal interactions and making sense of uncanny events”</dc:title>
  <dc:creator>Microsoft Office User</dc:creator>
  <cp:lastModifiedBy>George Bray (lib)</cp:lastModifiedBy>
  <cp:revision>26</cp:revision>
  <cp:lastPrinted>2018-10-03T09:23:01Z</cp:lastPrinted>
  <dcterms:created xsi:type="dcterms:W3CDTF">2018-08-18T09:15:12Z</dcterms:created>
  <dcterms:modified xsi:type="dcterms:W3CDTF">2020-02-10T14:54:59Z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799D4E42-EF20-4AFF-9182-4E0280D9CFB7</vt:lpwstr>
  </property>
  <property fmtid="{D5CDD505-2E9C-101B-9397-08002B2CF9AE}" pid="3" name="ArticulatePath">
    <vt:lpwstr>4th Copenhagen Multimodality Day -  Presentation</vt:lpwstr>
  </property>
</Properties>
</file>