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44AAA0-6584-4D40-9B4B-BDC1C30AB9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563950-A3EA-449D-8564-F9C15D4914F2}">
      <dgm:prSet phldrT="[Text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sz="2000" dirty="0" smtClean="0"/>
            <a:t>Identified experts – publishing, practicing/teaching</a:t>
          </a:r>
          <a:endParaRPr lang="en-US" sz="2000" dirty="0"/>
        </a:p>
      </dgm:t>
    </dgm:pt>
    <dgm:pt modelId="{505B0587-5172-4C4E-93D8-CEE93641076A}" type="parTrans" cxnId="{47678DB0-EDD5-461B-B5A9-510C845E7466}">
      <dgm:prSet/>
      <dgm:spPr/>
      <dgm:t>
        <a:bodyPr/>
        <a:lstStyle/>
        <a:p>
          <a:endParaRPr lang="en-US"/>
        </a:p>
      </dgm:t>
    </dgm:pt>
    <dgm:pt modelId="{C7B8497C-6AD3-4D99-A015-05AA162D9450}" type="sibTrans" cxnId="{47678DB0-EDD5-461B-B5A9-510C845E7466}">
      <dgm:prSet/>
      <dgm:spPr/>
      <dgm:t>
        <a:bodyPr/>
        <a:lstStyle/>
        <a:p>
          <a:endParaRPr lang="en-US"/>
        </a:p>
      </dgm:t>
    </dgm:pt>
    <dgm:pt modelId="{75685E82-48DC-4C2D-8D0D-7E696A4CE152}">
      <dgm:prSet phldrT="[Text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 sz="2000" dirty="0" smtClean="0"/>
            <a:t>Round 1 – open questions, content analysis</a:t>
          </a:r>
          <a:endParaRPr lang="en-US" sz="2000" dirty="0"/>
        </a:p>
      </dgm:t>
    </dgm:pt>
    <dgm:pt modelId="{5A0C3C22-026A-4AF1-B664-A2C042C5997F}" type="parTrans" cxnId="{6D43E47D-82FC-4442-8D10-BA89F034882C}">
      <dgm:prSet/>
      <dgm:spPr/>
      <dgm:t>
        <a:bodyPr/>
        <a:lstStyle/>
        <a:p>
          <a:endParaRPr lang="en-US"/>
        </a:p>
      </dgm:t>
    </dgm:pt>
    <dgm:pt modelId="{97590601-F7BC-4953-8CAD-C75B61399C65}" type="sibTrans" cxnId="{6D43E47D-82FC-4442-8D10-BA89F034882C}">
      <dgm:prSet/>
      <dgm:spPr/>
      <dgm:t>
        <a:bodyPr/>
        <a:lstStyle/>
        <a:p>
          <a:endParaRPr lang="en-US"/>
        </a:p>
      </dgm:t>
    </dgm:pt>
    <dgm:pt modelId="{D1D8959F-A319-465F-8B8D-58D73BCE0E4E}">
      <dgm:prSet phldrT="[Text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n-US" sz="2000" dirty="0" smtClean="0"/>
            <a:t>Round 2 – refining, clarifying: Likert scale questions and open questions – content analysis and % agreement </a:t>
          </a:r>
          <a:endParaRPr lang="en-US" sz="2000" dirty="0"/>
        </a:p>
      </dgm:t>
    </dgm:pt>
    <dgm:pt modelId="{3DEBA959-37EA-4455-83FE-9217ACDBAC9F}" type="parTrans" cxnId="{A84BEF6A-5EEB-4560-9366-EAC0FD6F612A}">
      <dgm:prSet/>
      <dgm:spPr/>
      <dgm:t>
        <a:bodyPr/>
        <a:lstStyle/>
        <a:p>
          <a:endParaRPr lang="en-US"/>
        </a:p>
      </dgm:t>
    </dgm:pt>
    <dgm:pt modelId="{BF3783FC-9476-4849-A5ED-D1C8437FFBB7}" type="sibTrans" cxnId="{A84BEF6A-5EEB-4560-9366-EAC0FD6F612A}">
      <dgm:prSet/>
      <dgm:spPr/>
      <dgm:t>
        <a:bodyPr/>
        <a:lstStyle/>
        <a:p>
          <a:endParaRPr lang="en-US"/>
        </a:p>
      </dgm:t>
    </dgm:pt>
    <dgm:pt modelId="{EE2EE641-C999-4762-9162-461EFC626B49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dirty="0" smtClean="0"/>
            <a:t>Round 3 -  refining, clarifying, Likert scale agreement – </a:t>
          </a:r>
          <a:r>
            <a:rPr lang="en-US" sz="2000" dirty="0" smtClean="0"/>
            <a:t>8% </a:t>
          </a:r>
          <a:r>
            <a:rPr lang="en-US" sz="2000" dirty="0" smtClean="0"/>
            <a:t>agreement reported.   Some elements identifying if essential/nice to have/not required -  </a:t>
          </a:r>
          <a:r>
            <a:rPr lang="en-US" sz="2000" dirty="0" err="1" smtClean="0"/>
            <a:t>analysed</a:t>
          </a:r>
          <a:r>
            <a:rPr lang="en-US" sz="2000" dirty="0" smtClean="0"/>
            <a:t> with content validity </a:t>
          </a:r>
          <a:r>
            <a:rPr lang="en-US" sz="2000" dirty="0" smtClean="0"/>
            <a:t>index</a:t>
          </a:r>
          <a:endParaRPr lang="en-US" sz="2000" dirty="0"/>
        </a:p>
      </dgm:t>
    </dgm:pt>
    <dgm:pt modelId="{9A65885B-4600-4C2F-ADB1-09D01ADC3886}" type="parTrans" cxnId="{DE614489-BF04-42E1-9244-484591D3AFB3}">
      <dgm:prSet/>
      <dgm:spPr/>
      <dgm:t>
        <a:bodyPr/>
        <a:lstStyle/>
        <a:p>
          <a:endParaRPr lang="en-US"/>
        </a:p>
      </dgm:t>
    </dgm:pt>
    <dgm:pt modelId="{2A5DE976-C6BE-4DB0-B86A-0F80FFB8BDD2}" type="sibTrans" cxnId="{DE614489-BF04-42E1-9244-484591D3AFB3}">
      <dgm:prSet/>
      <dgm:spPr/>
      <dgm:t>
        <a:bodyPr/>
        <a:lstStyle/>
        <a:p>
          <a:endParaRPr lang="en-US"/>
        </a:p>
      </dgm:t>
    </dgm:pt>
    <dgm:pt modelId="{06F41F25-4674-49A6-9DA8-290A47364501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000" dirty="0" smtClean="0"/>
            <a:t>Round 4 – level of consensus with refined statements, confirmation if elements core or nice to have.  </a:t>
          </a:r>
          <a:r>
            <a:rPr lang="en-US" sz="2000" dirty="0" err="1" smtClean="0"/>
            <a:t>Analysed</a:t>
          </a:r>
          <a:r>
            <a:rPr lang="en-US" sz="2000" dirty="0" smtClean="0"/>
            <a:t> with Content Validity Index</a:t>
          </a:r>
          <a:endParaRPr lang="en-US" sz="2000" dirty="0"/>
        </a:p>
      </dgm:t>
    </dgm:pt>
    <dgm:pt modelId="{EDE29535-3A7A-4169-A0DD-7F3B2BE84AE8}" type="parTrans" cxnId="{A6AA246A-D4A8-41F0-BC81-5C82562E7F25}">
      <dgm:prSet/>
      <dgm:spPr/>
      <dgm:t>
        <a:bodyPr/>
        <a:lstStyle/>
        <a:p>
          <a:endParaRPr lang="en-US"/>
        </a:p>
      </dgm:t>
    </dgm:pt>
    <dgm:pt modelId="{D6D32FCC-3B55-4C1E-9CF0-7E682F5ACE25}" type="sibTrans" cxnId="{A6AA246A-D4A8-41F0-BC81-5C82562E7F25}">
      <dgm:prSet/>
      <dgm:spPr/>
      <dgm:t>
        <a:bodyPr/>
        <a:lstStyle/>
        <a:p>
          <a:endParaRPr lang="en-US"/>
        </a:p>
      </dgm:t>
    </dgm:pt>
    <dgm:pt modelId="{A2D39565-73FF-494A-B408-12A9C32DA52A}" type="pres">
      <dgm:prSet presAssocID="{DA44AAA0-6584-4D40-9B4B-BDC1C30AB9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0D24CCB-73F9-4124-836A-5569A7978C3F}" type="pres">
      <dgm:prSet presAssocID="{DA44AAA0-6584-4D40-9B4B-BDC1C30AB94C}" presName="Name1" presStyleCnt="0"/>
      <dgm:spPr/>
    </dgm:pt>
    <dgm:pt modelId="{C5C96019-8BA0-4CFF-94DF-E50997EF3D0E}" type="pres">
      <dgm:prSet presAssocID="{DA44AAA0-6584-4D40-9B4B-BDC1C30AB94C}" presName="cycle" presStyleCnt="0"/>
      <dgm:spPr/>
    </dgm:pt>
    <dgm:pt modelId="{C748B360-9BE2-4AC4-AD3D-C341F399E8A7}" type="pres">
      <dgm:prSet presAssocID="{DA44AAA0-6584-4D40-9B4B-BDC1C30AB94C}" presName="srcNode" presStyleLbl="node1" presStyleIdx="0" presStyleCnt="5"/>
      <dgm:spPr/>
    </dgm:pt>
    <dgm:pt modelId="{8BEDCDAB-36B3-4C5F-8390-D61F0BD4BA94}" type="pres">
      <dgm:prSet presAssocID="{DA44AAA0-6584-4D40-9B4B-BDC1C30AB94C}" presName="conn" presStyleLbl="parChTrans1D2" presStyleIdx="0" presStyleCnt="1"/>
      <dgm:spPr/>
      <dgm:t>
        <a:bodyPr/>
        <a:lstStyle/>
        <a:p>
          <a:endParaRPr lang="en-US"/>
        </a:p>
      </dgm:t>
    </dgm:pt>
    <dgm:pt modelId="{CA660166-7DAC-443F-BFF9-EF2B83A267D9}" type="pres">
      <dgm:prSet presAssocID="{DA44AAA0-6584-4D40-9B4B-BDC1C30AB94C}" presName="extraNode" presStyleLbl="node1" presStyleIdx="0" presStyleCnt="5"/>
      <dgm:spPr/>
    </dgm:pt>
    <dgm:pt modelId="{848DA494-9D5C-434C-A7E5-33C0E6B4B9F3}" type="pres">
      <dgm:prSet presAssocID="{DA44AAA0-6584-4D40-9B4B-BDC1C30AB94C}" presName="dstNode" presStyleLbl="node1" presStyleIdx="0" presStyleCnt="5"/>
      <dgm:spPr/>
    </dgm:pt>
    <dgm:pt modelId="{7A6F9C8C-7F26-4D29-88A7-4301066A1DDF}" type="pres">
      <dgm:prSet presAssocID="{67563950-A3EA-449D-8564-F9C15D4914F2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E856A-2240-420E-BF9F-E84BF7E32933}" type="pres">
      <dgm:prSet presAssocID="{67563950-A3EA-449D-8564-F9C15D4914F2}" presName="accent_1" presStyleCnt="0"/>
      <dgm:spPr/>
    </dgm:pt>
    <dgm:pt modelId="{EC493B58-6EE5-4503-840E-C3E6044D0220}" type="pres">
      <dgm:prSet presAssocID="{67563950-A3EA-449D-8564-F9C15D4914F2}" presName="accentRepeatNode" presStyleLbl="solidFgAcc1" presStyleIdx="0" presStyleCnt="5"/>
      <dgm:spPr/>
    </dgm:pt>
    <dgm:pt modelId="{91431D5F-59AE-45E3-8113-C8E43F06FE68}" type="pres">
      <dgm:prSet presAssocID="{75685E82-48DC-4C2D-8D0D-7E696A4CE15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EFB6D8-1003-4B6D-859E-3441BE94A576}" type="pres">
      <dgm:prSet presAssocID="{75685E82-48DC-4C2D-8D0D-7E696A4CE152}" presName="accent_2" presStyleCnt="0"/>
      <dgm:spPr/>
    </dgm:pt>
    <dgm:pt modelId="{4A776E0D-F5E1-4795-9426-6D990B1832E9}" type="pres">
      <dgm:prSet presAssocID="{75685E82-48DC-4C2D-8D0D-7E696A4CE152}" presName="accentRepeatNode" presStyleLbl="solidFgAcc1" presStyleIdx="1" presStyleCnt="5"/>
      <dgm:spPr/>
    </dgm:pt>
    <dgm:pt modelId="{80ECF7B1-CD87-4F90-A605-64CE3D4C7531}" type="pres">
      <dgm:prSet presAssocID="{D1D8959F-A319-465F-8B8D-58D73BCE0E4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CDEA3-BEA4-4A21-A0D5-69A0803D7170}" type="pres">
      <dgm:prSet presAssocID="{D1D8959F-A319-465F-8B8D-58D73BCE0E4E}" presName="accent_3" presStyleCnt="0"/>
      <dgm:spPr/>
    </dgm:pt>
    <dgm:pt modelId="{3AEE2139-5345-4CF2-8B9D-C66194FAE551}" type="pres">
      <dgm:prSet presAssocID="{D1D8959F-A319-465F-8B8D-58D73BCE0E4E}" presName="accentRepeatNode" presStyleLbl="solidFgAcc1" presStyleIdx="2" presStyleCnt="5"/>
      <dgm:spPr/>
    </dgm:pt>
    <dgm:pt modelId="{6988D727-8FEC-4526-A564-0E12ED6046E0}" type="pres">
      <dgm:prSet presAssocID="{EE2EE641-C999-4762-9162-461EFC626B49}" presName="text_4" presStyleLbl="node1" presStyleIdx="3" presStyleCnt="5" custScaleY="1310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52C56-9B7F-4120-BCDF-387335E8100D}" type="pres">
      <dgm:prSet presAssocID="{EE2EE641-C999-4762-9162-461EFC626B49}" presName="accent_4" presStyleCnt="0"/>
      <dgm:spPr/>
    </dgm:pt>
    <dgm:pt modelId="{57D7AACF-F49A-4762-9E0D-8EB6D0F70A90}" type="pres">
      <dgm:prSet presAssocID="{EE2EE641-C999-4762-9162-461EFC626B49}" presName="accentRepeatNode" presStyleLbl="solidFgAcc1" presStyleIdx="3" presStyleCnt="5"/>
      <dgm:spPr/>
    </dgm:pt>
    <dgm:pt modelId="{1F1D5EA6-4326-4EC1-B96E-618A75326655}" type="pres">
      <dgm:prSet presAssocID="{06F41F25-4674-49A6-9DA8-290A47364501}" presName="text_5" presStyleLbl="node1" presStyleIdx="4" presStyleCnt="5" custScaleY="1191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98EBB-7FF1-4A2C-84D6-DBD0708DC557}" type="pres">
      <dgm:prSet presAssocID="{06F41F25-4674-49A6-9DA8-290A47364501}" presName="accent_5" presStyleCnt="0"/>
      <dgm:spPr/>
    </dgm:pt>
    <dgm:pt modelId="{C3172FFF-4502-4A8E-8A5B-1E579AAE21E4}" type="pres">
      <dgm:prSet presAssocID="{06F41F25-4674-49A6-9DA8-290A47364501}" presName="accentRepeatNode" presStyleLbl="solidFgAcc1" presStyleIdx="4" presStyleCnt="5"/>
      <dgm:spPr/>
    </dgm:pt>
  </dgm:ptLst>
  <dgm:cxnLst>
    <dgm:cxn modelId="{02370719-923A-4A3A-A4CD-A66A107E9B50}" type="presOf" srcId="{06F41F25-4674-49A6-9DA8-290A47364501}" destId="{1F1D5EA6-4326-4EC1-B96E-618A75326655}" srcOrd="0" destOrd="0" presId="urn:microsoft.com/office/officeart/2008/layout/VerticalCurvedList"/>
    <dgm:cxn modelId="{1E0D0D2C-CF14-4D02-B7A4-33FE827AD492}" type="presOf" srcId="{D1D8959F-A319-465F-8B8D-58D73BCE0E4E}" destId="{80ECF7B1-CD87-4F90-A605-64CE3D4C7531}" srcOrd="0" destOrd="0" presId="urn:microsoft.com/office/officeart/2008/layout/VerticalCurvedList"/>
    <dgm:cxn modelId="{A84BEF6A-5EEB-4560-9366-EAC0FD6F612A}" srcId="{DA44AAA0-6584-4D40-9B4B-BDC1C30AB94C}" destId="{D1D8959F-A319-465F-8B8D-58D73BCE0E4E}" srcOrd="2" destOrd="0" parTransId="{3DEBA959-37EA-4455-83FE-9217ACDBAC9F}" sibTransId="{BF3783FC-9476-4849-A5ED-D1C8437FFBB7}"/>
    <dgm:cxn modelId="{6D43E47D-82FC-4442-8D10-BA89F034882C}" srcId="{DA44AAA0-6584-4D40-9B4B-BDC1C30AB94C}" destId="{75685E82-48DC-4C2D-8D0D-7E696A4CE152}" srcOrd="1" destOrd="0" parTransId="{5A0C3C22-026A-4AF1-B664-A2C042C5997F}" sibTransId="{97590601-F7BC-4953-8CAD-C75B61399C65}"/>
    <dgm:cxn modelId="{9BE26DB6-C3B5-45E9-90F1-8F01197D1F6C}" type="presOf" srcId="{75685E82-48DC-4C2D-8D0D-7E696A4CE152}" destId="{91431D5F-59AE-45E3-8113-C8E43F06FE68}" srcOrd="0" destOrd="0" presId="urn:microsoft.com/office/officeart/2008/layout/VerticalCurvedList"/>
    <dgm:cxn modelId="{15870C92-65D7-496D-A843-DD2EFA5992E0}" type="presOf" srcId="{67563950-A3EA-449D-8564-F9C15D4914F2}" destId="{7A6F9C8C-7F26-4D29-88A7-4301066A1DDF}" srcOrd="0" destOrd="0" presId="urn:microsoft.com/office/officeart/2008/layout/VerticalCurvedList"/>
    <dgm:cxn modelId="{94A9C772-379E-4B8E-99E3-F90BE0C70933}" type="presOf" srcId="{EE2EE641-C999-4762-9162-461EFC626B49}" destId="{6988D727-8FEC-4526-A564-0E12ED6046E0}" srcOrd="0" destOrd="0" presId="urn:microsoft.com/office/officeart/2008/layout/VerticalCurvedList"/>
    <dgm:cxn modelId="{7C323063-F928-49CC-8573-EC80F26D1E91}" type="presOf" srcId="{C7B8497C-6AD3-4D99-A015-05AA162D9450}" destId="{8BEDCDAB-36B3-4C5F-8390-D61F0BD4BA94}" srcOrd="0" destOrd="0" presId="urn:microsoft.com/office/officeart/2008/layout/VerticalCurvedList"/>
    <dgm:cxn modelId="{A6AA246A-D4A8-41F0-BC81-5C82562E7F25}" srcId="{DA44AAA0-6584-4D40-9B4B-BDC1C30AB94C}" destId="{06F41F25-4674-49A6-9DA8-290A47364501}" srcOrd="4" destOrd="0" parTransId="{EDE29535-3A7A-4169-A0DD-7F3B2BE84AE8}" sibTransId="{D6D32FCC-3B55-4C1E-9CF0-7E682F5ACE25}"/>
    <dgm:cxn modelId="{DE614489-BF04-42E1-9244-484591D3AFB3}" srcId="{DA44AAA0-6584-4D40-9B4B-BDC1C30AB94C}" destId="{EE2EE641-C999-4762-9162-461EFC626B49}" srcOrd="3" destOrd="0" parTransId="{9A65885B-4600-4C2F-ADB1-09D01ADC3886}" sibTransId="{2A5DE976-C6BE-4DB0-B86A-0F80FFB8BDD2}"/>
    <dgm:cxn modelId="{47678DB0-EDD5-461B-B5A9-510C845E7466}" srcId="{DA44AAA0-6584-4D40-9B4B-BDC1C30AB94C}" destId="{67563950-A3EA-449D-8564-F9C15D4914F2}" srcOrd="0" destOrd="0" parTransId="{505B0587-5172-4C4E-93D8-CEE93641076A}" sibTransId="{C7B8497C-6AD3-4D99-A015-05AA162D9450}"/>
    <dgm:cxn modelId="{C400222C-F760-482A-90D5-61A4213B8021}" type="presOf" srcId="{DA44AAA0-6584-4D40-9B4B-BDC1C30AB94C}" destId="{A2D39565-73FF-494A-B408-12A9C32DA52A}" srcOrd="0" destOrd="0" presId="urn:microsoft.com/office/officeart/2008/layout/VerticalCurvedList"/>
    <dgm:cxn modelId="{F37F8DD7-5CE6-4737-997D-47ACB4F41F44}" type="presParOf" srcId="{A2D39565-73FF-494A-B408-12A9C32DA52A}" destId="{C0D24CCB-73F9-4124-836A-5569A7978C3F}" srcOrd="0" destOrd="0" presId="urn:microsoft.com/office/officeart/2008/layout/VerticalCurvedList"/>
    <dgm:cxn modelId="{C65FDF9B-DCA8-4F4F-9F78-1DBFEF68E0C9}" type="presParOf" srcId="{C0D24CCB-73F9-4124-836A-5569A7978C3F}" destId="{C5C96019-8BA0-4CFF-94DF-E50997EF3D0E}" srcOrd="0" destOrd="0" presId="urn:microsoft.com/office/officeart/2008/layout/VerticalCurvedList"/>
    <dgm:cxn modelId="{CD6F2025-CFA9-4AED-B346-659FFE7E6035}" type="presParOf" srcId="{C5C96019-8BA0-4CFF-94DF-E50997EF3D0E}" destId="{C748B360-9BE2-4AC4-AD3D-C341F399E8A7}" srcOrd="0" destOrd="0" presId="urn:microsoft.com/office/officeart/2008/layout/VerticalCurvedList"/>
    <dgm:cxn modelId="{E723001C-25BC-4A36-BCDF-55AB8784D116}" type="presParOf" srcId="{C5C96019-8BA0-4CFF-94DF-E50997EF3D0E}" destId="{8BEDCDAB-36B3-4C5F-8390-D61F0BD4BA94}" srcOrd="1" destOrd="0" presId="urn:microsoft.com/office/officeart/2008/layout/VerticalCurvedList"/>
    <dgm:cxn modelId="{4CE35A23-A912-4A27-B3CC-13CDA1E268B9}" type="presParOf" srcId="{C5C96019-8BA0-4CFF-94DF-E50997EF3D0E}" destId="{CA660166-7DAC-443F-BFF9-EF2B83A267D9}" srcOrd="2" destOrd="0" presId="urn:microsoft.com/office/officeart/2008/layout/VerticalCurvedList"/>
    <dgm:cxn modelId="{8E996F36-5C3C-417C-9CBD-DE0829D65150}" type="presParOf" srcId="{C5C96019-8BA0-4CFF-94DF-E50997EF3D0E}" destId="{848DA494-9D5C-434C-A7E5-33C0E6B4B9F3}" srcOrd="3" destOrd="0" presId="urn:microsoft.com/office/officeart/2008/layout/VerticalCurvedList"/>
    <dgm:cxn modelId="{DE54966C-E7B8-447E-B120-B1CA61C5E03E}" type="presParOf" srcId="{C0D24CCB-73F9-4124-836A-5569A7978C3F}" destId="{7A6F9C8C-7F26-4D29-88A7-4301066A1DDF}" srcOrd="1" destOrd="0" presId="urn:microsoft.com/office/officeart/2008/layout/VerticalCurvedList"/>
    <dgm:cxn modelId="{61E786ED-6E65-4F09-8E03-BB8113C204B9}" type="presParOf" srcId="{C0D24CCB-73F9-4124-836A-5569A7978C3F}" destId="{236E856A-2240-420E-BF9F-E84BF7E32933}" srcOrd="2" destOrd="0" presId="urn:microsoft.com/office/officeart/2008/layout/VerticalCurvedList"/>
    <dgm:cxn modelId="{5FCF8E6D-6BC3-497D-BDE8-E2175FA7C652}" type="presParOf" srcId="{236E856A-2240-420E-BF9F-E84BF7E32933}" destId="{EC493B58-6EE5-4503-840E-C3E6044D0220}" srcOrd="0" destOrd="0" presId="urn:microsoft.com/office/officeart/2008/layout/VerticalCurvedList"/>
    <dgm:cxn modelId="{F14ABDA9-C65C-4F6D-BB47-FB13025E79CA}" type="presParOf" srcId="{C0D24CCB-73F9-4124-836A-5569A7978C3F}" destId="{91431D5F-59AE-45E3-8113-C8E43F06FE68}" srcOrd="3" destOrd="0" presId="urn:microsoft.com/office/officeart/2008/layout/VerticalCurvedList"/>
    <dgm:cxn modelId="{C32C20BB-4DAB-49F8-ABBC-67ABF4CBBDE1}" type="presParOf" srcId="{C0D24CCB-73F9-4124-836A-5569A7978C3F}" destId="{28EFB6D8-1003-4B6D-859E-3441BE94A576}" srcOrd="4" destOrd="0" presId="urn:microsoft.com/office/officeart/2008/layout/VerticalCurvedList"/>
    <dgm:cxn modelId="{B5B0D083-B4CE-402F-B73C-C7D8FADAC2BB}" type="presParOf" srcId="{28EFB6D8-1003-4B6D-859E-3441BE94A576}" destId="{4A776E0D-F5E1-4795-9426-6D990B1832E9}" srcOrd="0" destOrd="0" presId="urn:microsoft.com/office/officeart/2008/layout/VerticalCurvedList"/>
    <dgm:cxn modelId="{CF204F70-0D2D-49F9-957B-4C717058F3EB}" type="presParOf" srcId="{C0D24CCB-73F9-4124-836A-5569A7978C3F}" destId="{80ECF7B1-CD87-4F90-A605-64CE3D4C7531}" srcOrd="5" destOrd="0" presId="urn:microsoft.com/office/officeart/2008/layout/VerticalCurvedList"/>
    <dgm:cxn modelId="{7811AFE4-3989-44BD-8223-17517E866185}" type="presParOf" srcId="{C0D24CCB-73F9-4124-836A-5569A7978C3F}" destId="{FB7CDEA3-BEA4-4A21-A0D5-69A0803D7170}" srcOrd="6" destOrd="0" presId="urn:microsoft.com/office/officeart/2008/layout/VerticalCurvedList"/>
    <dgm:cxn modelId="{4DA2A5D1-6441-4E2E-A971-BE5C87B82780}" type="presParOf" srcId="{FB7CDEA3-BEA4-4A21-A0D5-69A0803D7170}" destId="{3AEE2139-5345-4CF2-8B9D-C66194FAE551}" srcOrd="0" destOrd="0" presId="urn:microsoft.com/office/officeart/2008/layout/VerticalCurvedList"/>
    <dgm:cxn modelId="{CC7EFEEF-7D47-44DC-8EB0-62245BBCEF9D}" type="presParOf" srcId="{C0D24CCB-73F9-4124-836A-5569A7978C3F}" destId="{6988D727-8FEC-4526-A564-0E12ED6046E0}" srcOrd="7" destOrd="0" presId="urn:microsoft.com/office/officeart/2008/layout/VerticalCurvedList"/>
    <dgm:cxn modelId="{D25CF2E3-A4BF-48BB-BD61-AADC460E66D5}" type="presParOf" srcId="{C0D24CCB-73F9-4124-836A-5569A7978C3F}" destId="{D4E52C56-9B7F-4120-BCDF-387335E8100D}" srcOrd="8" destOrd="0" presId="urn:microsoft.com/office/officeart/2008/layout/VerticalCurvedList"/>
    <dgm:cxn modelId="{37F8C773-C7E8-48F0-A45E-0E95B9F53E60}" type="presParOf" srcId="{D4E52C56-9B7F-4120-BCDF-387335E8100D}" destId="{57D7AACF-F49A-4762-9E0D-8EB6D0F70A90}" srcOrd="0" destOrd="0" presId="urn:microsoft.com/office/officeart/2008/layout/VerticalCurvedList"/>
    <dgm:cxn modelId="{39D83633-9DAA-4C4F-8A60-74F515BFAAA7}" type="presParOf" srcId="{C0D24CCB-73F9-4124-836A-5569A7978C3F}" destId="{1F1D5EA6-4326-4EC1-B96E-618A75326655}" srcOrd="9" destOrd="0" presId="urn:microsoft.com/office/officeart/2008/layout/VerticalCurvedList"/>
    <dgm:cxn modelId="{7DAD1932-D44A-429D-998C-1DF462E00EF5}" type="presParOf" srcId="{C0D24CCB-73F9-4124-836A-5569A7978C3F}" destId="{26D98EBB-7FF1-4A2C-84D6-DBD0708DC557}" srcOrd="10" destOrd="0" presId="urn:microsoft.com/office/officeart/2008/layout/VerticalCurvedList"/>
    <dgm:cxn modelId="{D6060E04-B87A-4E5A-A787-BF43D95437C3}" type="presParOf" srcId="{26D98EBB-7FF1-4A2C-84D6-DBD0708DC557}" destId="{C3172FFF-4502-4A8E-8A5B-1E579AAE21E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DCDAB-36B3-4C5F-8390-D61F0BD4BA94}">
      <dsp:nvSpPr>
        <dsp:cNvPr id="0" name=""/>
        <dsp:cNvSpPr/>
      </dsp:nvSpPr>
      <dsp:spPr>
        <a:xfrm>
          <a:off x="-5701123" y="-872669"/>
          <a:ext cx="6787600" cy="6787600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F9C8C-7F26-4D29-88A7-4301066A1DDF}">
      <dsp:nvSpPr>
        <dsp:cNvPr id="0" name=""/>
        <dsp:cNvSpPr/>
      </dsp:nvSpPr>
      <dsp:spPr>
        <a:xfrm>
          <a:off x="474935" y="315040"/>
          <a:ext cx="8339546" cy="630484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Identified experts – publishing, practicing/teaching</a:t>
          </a:r>
          <a:endParaRPr lang="en-US" sz="2000" kern="1200" dirty="0"/>
        </a:p>
      </dsp:txBody>
      <dsp:txXfrm>
        <a:off x="474935" y="315040"/>
        <a:ext cx="8339546" cy="630484"/>
      </dsp:txXfrm>
    </dsp:sp>
    <dsp:sp modelId="{EC493B58-6EE5-4503-840E-C3E6044D0220}">
      <dsp:nvSpPr>
        <dsp:cNvPr id="0" name=""/>
        <dsp:cNvSpPr/>
      </dsp:nvSpPr>
      <dsp:spPr>
        <a:xfrm>
          <a:off x="80882" y="236229"/>
          <a:ext cx="788105" cy="7881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31D5F-59AE-45E3-8113-C8E43F06FE68}">
      <dsp:nvSpPr>
        <dsp:cNvPr id="0" name=""/>
        <dsp:cNvSpPr/>
      </dsp:nvSpPr>
      <dsp:spPr>
        <a:xfrm>
          <a:off x="926722" y="1260464"/>
          <a:ext cx="7887759" cy="630484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Round 1 – open questions, content analysis</a:t>
          </a:r>
          <a:endParaRPr lang="en-US" sz="2000" kern="1200" dirty="0"/>
        </a:p>
      </dsp:txBody>
      <dsp:txXfrm>
        <a:off x="926722" y="1260464"/>
        <a:ext cx="7887759" cy="630484"/>
      </dsp:txXfrm>
    </dsp:sp>
    <dsp:sp modelId="{4A776E0D-F5E1-4795-9426-6D990B1832E9}">
      <dsp:nvSpPr>
        <dsp:cNvPr id="0" name=""/>
        <dsp:cNvSpPr/>
      </dsp:nvSpPr>
      <dsp:spPr>
        <a:xfrm>
          <a:off x="532669" y="1181654"/>
          <a:ext cx="788105" cy="7881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CF7B1-CD87-4F90-A605-64CE3D4C7531}">
      <dsp:nvSpPr>
        <dsp:cNvPr id="0" name=""/>
        <dsp:cNvSpPr/>
      </dsp:nvSpPr>
      <dsp:spPr>
        <a:xfrm>
          <a:off x="1065384" y="2205888"/>
          <a:ext cx="7749097" cy="630484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Round 2 – refining, clarifying: Likert scale questions and open questions – content analysis and % agreement </a:t>
          </a:r>
          <a:endParaRPr lang="en-US" sz="2000" kern="1200" dirty="0"/>
        </a:p>
      </dsp:txBody>
      <dsp:txXfrm>
        <a:off x="1065384" y="2205888"/>
        <a:ext cx="7749097" cy="630484"/>
      </dsp:txXfrm>
    </dsp:sp>
    <dsp:sp modelId="{3AEE2139-5345-4CF2-8B9D-C66194FAE551}">
      <dsp:nvSpPr>
        <dsp:cNvPr id="0" name=""/>
        <dsp:cNvSpPr/>
      </dsp:nvSpPr>
      <dsp:spPr>
        <a:xfrm>
          <a:off x="671331" y="2127078"/>
          <a:ext cx="788105" cy="7881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88D727-8FEC-4526-A564-0E12ED6046E0}">
      <dsp:nvSpPr>
        <dsp:cNvPr id="0" name=""/>
        <dsp:cNvSpPr/>
      </dsp:nvSpPr>
      <dsp:spPr>
        <a:xfrm>
          <a:off x="926722" y="3053439"/>
          <a:ext cx="7887759" cy="826230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Round 3 -  refining, clarifying, Likert scale agreement – </a:t>
          </a:r>
          <a:r>
            <a:rPr lang="en-US" sz="2000" kern="1200" dirty="0" smtClean="0"/>
            <a:t>8% </a:t>
          </a:r>
          <a:r>
            <a:rPr lang="en-US" sz="2000" kern="1200" dirty="0" smtClean="0"/>
            <a:t>agreement reported.   Some elements identifying if essential/nice to have/not required -  </a:t>
          </a:r>
          <a:r>
            <a:rPr lang="en-US" sz="2000" kern="1200" dirty="0" err="1" smtClean="0"/>
            <a:t>analysed</a:t>
          </a:r>
          <a:r>
            <a:rPr lang="en-US" sz="2000" kern="1200" dirty="0" smtClean="0"/>
            <a:t> with content validity </a:t>
          </a:r>
          <a:r>
            <a:rPr lang="en-US" sz="2000" kern="1200" dirty="0" smtClean="0"/>
            <a:t>index</a:t>
          </a:r>
          <a:endParaRPr lang="en-US" sz="2000" kern="1200" dirty="0"/>
        </a:p>
      </dsp:txBody>
      <dsp:txXfrm>
        <a:off x="926722" y="3053439"/>
        <a:ext cx="7887759" cy="826230"/>
      </dsp:txXfrm>
    </dsp:sp>
    <dsp:sp modelId="{57D7AACF-F49A-4762-9E0D-8EB6D0F70A90}">
      <dsp:nvSpPr>
        <dsp:cNvPr id="0" name=""/>
        <dsp:cNvSpPr/>
      </dsp:nvSpPr>
      <dsp:spPr>
        <a:xfrm>
          <a:off x="532669" y="3072502"/>
          <a:ext cx="788105" cy="7881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D5EA6-4326-4EC1-B96E-618A75326655}">
      <dsp:nvSpPr>
        <dsp:cNvPr id="0" name=""/>
        <dsp:cNvSpPr/>
      </dsp:nvSpPr>
      <dsp:spPr>
        <a:xfrm>
          <a:off x="474935" y="4036421"/>
          <a:ext cx="8339546" cy="751115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044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Round 4 – level of consensus with refined statements, confirmation if elements core or nice to have.  </a:t>
          </a:r>
          <a:r>
            <a:rPr lang="en-US" sz="2000" kern="1200" dirty="0" err="1" smtClean="0"/>
            <a:t>Analysed</a:t>
          </a:r>
          <a:r>
            <a:rPr lang="en-US" sz="2000" kern="1200" dirty="0" smtClean="0"/>
            <a:t> with Content Validity Index</a:t>
          </a:r>
          <a:endParaRPr lang="en-US" sz="2000" kern="1200" dirty="0"/>
        </a:p>
      </dsp:txBody>
      <dsp:txXfrm>
        <a:off x="474935" y="4036421"/>
        <a:ext cx="8339546" cy="751115"/>
      </dsp:txXfrm>
    </dsp:sp>
    <dsp:sp modelId="{C3172FFF-4502-4A8E-8A5B-1E579AAE21E4}">
      <dsp:nvSpPr>
        <dsp:cNvPr id="0" name=""/>
        <dsp:cNvSpPr/>
      </dsp:nvSpPr>
      <dsp:spPr>
        <a:xfrm>
          <a:off x="80882" y="4017926"/>
          <a:ext cx="788105" cy="7881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D2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5" name="Picture 4" descr="RGU Riverside Logo White Reverse A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03" y="450000"/>
            <a:ext cx="3926472" cy="71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4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28670"/>
            <a:ext cx="9144000" cy="5000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20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928670"/>
            <a:ext cx="9144000" cy="50006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RGU Riverside wav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6000" y="1857364"/>
            <a:ext cx="8712000" cy="28076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74459"/>
            <a:ext cx="8229600" cy="1409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9644"/>
            <a:ext cx="8229600" cy="3036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 descr="RGU Riverside Logo White Reverse AW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57950" y="6174294"/>
            <a:ext cx="2571768" cy="46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2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an Outcome </a:t>
            </a:r>
            <a:r>
              <a:rPr lang="en-US" dirty="0"/>
              <a:t>M</a:t>
            </a:r>
            <a:r>
              <a:rPr lang="en-US" dirty="0" smtClean="0"/>
              <a:t>easure to Assess Performance of Physiotherapy Cardiorespiratory Skills: A Delphi study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86646"/>
            <a:ext cx="6400800" cy="1752600"/>
          </a:xfrm>
        </p:spPr>
        <p:txBody>
          <a:bodyPr/>
          <a:lstStyle/>
          <a:p>
            <a:r>
              <a:rPr lang="en-US" dirty="0" smtClean="0"/>
              <a:t>Fiona Roberts</a:t>
            </a:r>
          </a:p>
          <a:p>
            <a:r>
              <a:rPr lang="en-US" dirty="0" smtClean="0"/>
              <a:t>School of Health Sciences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40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89710"/>
            <a:ext cx="8998526" cy="140934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Where are we in evidencing simulation in physiotherapy education?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99060"/>
            <a:ext cx="8229600" cy="3547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Evidence focuses on student perceptions</a:t>
            </a:r>
          </a:p>
          <a:p>
            <a:r>
              <a:rPr lang="en-US" dirty="0" smtClean="0"/>
              <a:t>One pilot study investigated actual impact on skill performance</a:t>
            </a:r>
          </a:p>
          <a:p>
            <a:r>
              <a:rPr lang="en-US" dirty="0" smtClean="0"/>
              <a:t>Due to pressures in higher education we need to show it works</a:t>
            </a:r>
          </a:p>
          <a:p>
            <a:r>
              <a:rPr lang="en-US" dirty="0" smtClean="0"/>
              <a:t>What outcome measures there are focus on </a:t>
            </a:r>
            <a:r>
              <a:rPr lang="en-US" dirty="0" err="1" smtClean="0"/>
              <a:t>MSK</a:t>
            </a:r>
            <a:r>
              <a:rPr lang="en-US" dirty="0" smtClean="0"/>
              <a:t>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37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27" y="-238705"/>
            <a:ext cx="8229600" cy="140934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The ultimate aim…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70644"/>
            <a:ext cx="5257799" cy="500155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investigate if using simulated patients in practical teaching session improves skill development</a:t>
            </a:r>
          </a:p>
          <a:p>
            <a:r>
              <a:rPr lang="en-US" dirty="0" smtClean="0"/>
              <a:t>First</a:t>
            </a:r>
          </a:p>
          <a:p>
            <a:r>
              <a:rPr lang="en-US" dirty="0" smtClean="0"/>
              <a:t>Develop an valid and reliable outcome measure to assess the students!</a:t>
            </a:r>
          </a:p>
          <a:p>
            <a:r>
              <a:rPr lang="en-GB" dirty="0"/>
              <a:t>To identify the elements of </a:t>
            </a:r>
            <a:r>
              <a:rPr lang="en-GB" dirty="0" smtClean="0"/>
              <a:t>palpation</a:t>
            </a:r>
            <a:r>
              <a:rPr lang="en-GB" dirty="0"/>
              <a:t>, auscultation, Active Cycle of Breathing Technique, vibrations and percussion </a:t>
            </a:r>
            <a:r>
              <a:rPr lang="en-GB" dirty="0" smtClean="0"/>
              <a:t>expert </a:t>
            </a:r>
            <a:r>
              <a:rPr lang="en-GB" dirty="0"/>
              <a:t>cardiorespiratory physiotherapists consider essential for students to be deemed </a:t>
            </a:r>
            <a:r>
              <a:rPr lang="en-GB" dirty="0" smtClean="0"/>
              <a:t>competent.</a:t>
            </a:r>
            <a:endParaRPr lang="en-GB" dirty="0"/>
          </a:p>
          <a:p>
            <a:endParaRPr lang="en-GB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918374"/>
            <a:ext cx="3886201" cy="50387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6" y="0"/>
            <a:ext cx="8229600" cy="140934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Method – Modified Delphi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580961"/>
              </p:ext>
            </p:extLst>
          </p:nvPr>
        </p:nvGraphicFramePr>
        <p:xfrm>
          <a:off x="23750" y="1005841"/>
          <a:ext cx="8885119" cy="5042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099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72" y="-155578"/>
            <a:ext cx="8229600" cy="140934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Participants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89340" y="1253771"/>
            <a:ext cx="2446842" cy="748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 no response</a:t>
            </a:r>
          </a:p>
          <a:p>
            <a:pPr algn="ctr"/>
            <a:r>
              <a:rPr lang="en-US" dirty="0" smtClean="0"/>
              <a:t>3 declined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6489340" y="2472943"/>
            <a:ext cx="2431472" cy="5057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R2+ 8/16 no response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6426562" y="4132043"/>
            <a:ext cx="2509620" cy="5957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non-respondents 1 R1, 1R2+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489340" y="3111857"/>
            <a:ext cx="2446842" cy="7481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 R1 non response</a:t>
            </a:r>
          </a:p>
          <a:p>
            <a:pPr algn="ctr"/>
            <a:r>
              <a:rPr lang="en-US" dirty="0" smtClean="0"/>
              <a:t>1 non response  R2+</a:t>
            </a:r>
            <a:endParaRPr lang="en-GB" dirty="0"/>
          </a:p>
        </p:txBody>
      </p:sp>
      <p:sp>
        <p:nvSpPr>
          <p:cNvPr id="49" name="Down Arrow Callout 48"/>
          <p:cNvSpPr/>
          <p:nvPr/>
        </p:nvSpPr>
        <p:spPr>
          <a:xfrm>
            <a:off x="1507113" y="1031456"/>
            <a:ext cx="3990107" cy="1485621"/>
          </a:xfrm>
          <a:prstGeom prst="downArrowCallout">
            <a:avLst/>
          </a:prstGeom>
          <a:solidFill>
            <a:schemeClr val="accent5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Round </a:t>
            </a:r>
            <a:r>
              <a:rPr lang="en-US" sz="2000" dirty="0"/>
              <a:t>1 </a:t>
            </a:r>
            <a:r>
              <a:rPr lang="en-US" sz="2000" dirty="0" smtClean="0"/>
              <a:t>invited, n </a:t>
            </a:r>
            <a:r>
              <a:rPr lang="en-US" sz="2000" dirty="0"/>
              <a:t>= </a:t>
            </a:r>
            <a:r>
              <a:rPr lang="en-US" sz="2000" dirty="0" smtClean="0"/>
              <a:t>19</a:t>
            </a:r>
          </a:p>
          <a:p>
            <a:pPr algn="ctr"/>
            <a:r>
              <a:rPr lang="en-US" sz="2000" dirty="0"/>
              <a:t>Demographic data n = 13, </a:t>
            </a:r>
            <a:endParaRPr lang="en-US" sz="2000" dirty="0" smtClean="0"/>
          </a:p>
          <a:p>
            <a:pPr algn="ctr"/>
            <a:r>
              <a:rPr lang="en-US" sz="2000" dirty="0" smtClean="0"/>
              <a:t>Responses </a:t>
            </a:r>
            <a:r>
              <a:rPr lang="en-US" sz="2000" dirty="0"/>
              <a:t>n = 6</a:t>
            </a:r>
            <a:endParaRPr lang="en-GB" sz="2000" dirty="0"/>
          </a:p>
          <a:p>
            <a:pPr algn="ctr"/>
            <a:endParaRPr lang="en-GB" sz="2000" dirty="0"/>
          </a:p>
        </p:txBody>
      </p:sp>
      <p:sp>
        <p:nvSpPr>
          <p:cNvPr id="51" name="Down Arrow Callout 50"/>
          <p:cNvSpPr/>
          <p:nvPr/>
        </p:nvSpPr>
        <p:spPr>
          <a:xfrm>
            <a:off x="1507113" y="2544448"/>
            <a:ext cx="3990111" cy="1587595"/>
          </a:xfrm>
          <a:prstGeom prst="downArrowCallout">
            <a:avLst/>
          </a:prstGeom>
          <a:solidFill>
            <a:schemeClr val="accent5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invited </a:t>
            </a:r>
            <a:r>
              <a:rPr lang="en-US" sz="2000" dirty="0"/>
              <a:t>n = </a:t>
            </a:r>
            <a:r>
              <a:rPr lang="en-US" sz="2000" dirty="0" smtClean="0"/>
              <a:t>29 , 13 </a:t>
            </a:r>
            <a:r>
              <a:rPr lang="en-US" sz="2000" dirty="0"/>
              <a:t>(R1), 16 new (</a:t>
            </a:r>
            <a:r>
              <a:rPr lang="en-US" sz="2000" dirty="0" smtClean="0"/>
              <a:t>R2+)</a:t>
            </a:r>
          </a:p>
          <a:p>
            <a:pPr algn="ctr"/>
            <a:r>
              <a:rPr lang="en-US" sz="2000" dirty="0"/>
              <a:t>Responses  15/21, 10/13 R1, 5/8 R2</a:t>
            </a:r>
            <a:endParaRPr lang="en-GB" sz="2000" dirty="0"/>
          </a:p>
        </p:txBody>
      </p:sp>
      <p:sp>
        <p:nvSpPr>
          <p:cNvPr id="53" name="Down Arrow Callout 52"/>
          <p:cNvSpPr/>
          <p:nvPr/>
        </p:nvSpPr>
        <p:spPr>
          <a:xfrm>
            <a:off x="1507113" y="4109845"/>
            <a:ext cx="3775364" cy="1055940"/>
          </a:xfrm>
          <a:prstGeom prst="downArrowCallout">
            <a:avLst/>
          </a:prstGeom>
          <a:solidFill>
            <a:schemeClr val="accent5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Invited n = 16 R1 = 10 R2+ = 7</a:t>
            </a:r>
          </a:p>
          <a:p>
            <a:pPr algn="ctr"/>
            <a:r>
              <a:rPr lang="en-US" sz="2000" dirty="0" smtClean="0"/>
              <a:t>Responses 14/16</a:t>
            </a:r>
            <a:endParaRPr lang="en-GB" sz="2000" dirty="0"/>
          </a:p>
        </p:txBody>
      </p:sp>
      <p:sp>
        <p:nvSpPr>
          <p:cNvPr id="54" name="TextBox 53"/>
          <p:cNvSpPr txBox="1"/>
          <p:nvPr/>
        </p:nvSpPr>
        <p:spPr>
          <a:xfrm>
            <a:off x="228601" y="1069105"/>
            <a:ext cx="153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Round 1</a:t>
            </a:r>
            <a:endParaRPr lang="en-GB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228602" y="2539104"/>
            <a:ext cx="153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Round 2</a:t>
            </a:r>
            <a:endParaRPr lang="en-GB" sz="2000" dirty="0"/>
          </a:p>
        </p:txBody>
      </p:sp>
      <p:sp>
        <p:nvSpPr>
          <p:cNvPr id="56" name="TextBox 55"/>
          <p:cNvSpPr txBox="1"/>
          <p:nvPr/>
        </p:nvSpPr>
        <p:spPr>
          <a:xfrm>
            <a:off x="279687" y="4109845"/>
            <a:ext cx="153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Round 3</a:t>
            </a:r>
            <a:endParaRPr lang="en-GB" sz="2000" dirty="0"/>
          </a:p>
        </p:txBody>
      </p:sp>
      <p:sp>
        <p:nvSpPr>
          <p:cNvPr id="58" name="Rectangle 57"/>
          <p:cNvSpPr/>
          <p:nvPr/>
        </p:nvSpPr>
        <p:spPr>
          <a:xfrm>
            <a:off x="1507113" y="5186470"/>
            <a:ext cx="3775364" cy="7481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Invited n =12</a:t>
            </a:r>
          </a:p>
          <a:p>
            <a:pPr algn="ctr"/>
            <a:r>
              <a:rPr lang="en-US" sz="2000" dirty="0"/>
              <a:t>Responses  12/12</a:t>
            </a:r>
            <a:endParaRPr lang="en-GB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6426562" y="869050"/>
            <a:ext cx="153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Excluded</a:t>
            </a:r>
            <a:endParaRPr lang="en-GB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279687" y="5305896"/>
            <a:ext cx="1537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Round 4</a:t>
            </a:r>
            <a:endParaRPr lang="en-GB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84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Were they experts?</a:t>
            </a:r>
            <a:endParaRPr lang="en-GB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404380"/>
              </p:ext>
            </p:extLst>
          </p:nvPr>
        </p:nvGraphicFramePr>
        <p:xfrm>
          <a:off x="228600" y="984972"/>
          <a:ext cx="8686800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709">
                  <a:extLst>
                    <a:ext uri="{9D8B030D-6E8A-4147-A177-3AD203B41FA5}">
                      <a16:colId xmlns:a16="http://schemas.microsoft.com/office/drawing/2014/main" val="975357490"/>
                    </a:ext>
                  </a:extLst>
                </a:gridCol>
                <a:gridCol w="1641764">
                  <a:extLst>
                    <a:ext uri="{9D8B030D-6E8A-4147-A177-3AD203B41FA5}">
                      <a16:colId xmlns:a16="http://schemas.microsoft.com/office/drawing/2014/main" val="135972297"/>
                    </a:ext>
                  </a:extLst>
                </a:gridCol>
                <a:gridCol w="1745672">
                  <a:extLst>
                    <a:ext uri="{9D8B030D-6E8A-4147-A177-3AD203B41FA5}">
                      <a16:colId xmlns:a16="http://schemas.microsoft.com/office/drawing/2014/main" val="3625614135"/>
                    </a:ext>
                  </a:extLst>
                </a:gridCol>
                <a:gridCol w="1724891">
                  <a:extLst>
                    <a:ext uri="{9D8B030D-6E8A-4147-A177-3AD203B41FA5}">
                      <a16:colId xmlns:a16="http://schemas.microsoft.com/office/drawing/2014/main" val="2404498101"/>
                    </a:ext>
                  </a:extLst>
                </a:gridCol>
                <a:gridCol w="1641764">
                  <a:extLst>
                    <a:ext uri="{9D8B030D-6E8A-4147-A177-3AD203B41FA5}">
                      <a16:colId xmlns:a16="http://schemas.microsoft.com/office/drawing/2014/main" val="1104244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Round 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63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Participants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6/13</a:t>
                      </a:r>
                      <a:r>
                        <a:rPr lang="en-US" baseline="0" dirty="0" smtClean="0"/>
                        <a:t> (45%)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15/21 (71%)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14/16 (88%)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12/12 (100%)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040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Australia</a:t>
                      </a:r>
                    </a:p>
                    <a:p>
                      <a:r>
                        <a:rPr lang="en-US" dirty="0" smtClean="0"/>
                        <a:t>Canada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Zealand</a:t>
                      </a:r>
                    </a:p>
                    <a:p>
                      <a:r>
                        <a:rPr lang="en-US" baseline="0" dirty="0" smtClean="0"/>
                        <a:t>UK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</a:p>
                    <a:p>
                      <a:r>
                        <a:rPr lang="en-US" dirty="0" smtClean="0"/>
                        <a:t>2/3</a:t>
                      </a:r>
                    </a:p>
                    <a:p>
                      <a:r>
                        <a:rPr lang="en-US" dirty="0" smtClean="0"/>
                        <a:t>0/1</a:t>
                      </a:r>
                    </a:p>
                    <a:p>
                      <a:r>
                        <a:rPr lang="en-US" dirty="0" smtClean="0"/>
                        <a:t>2/6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6/12</a:t>
                      </a:r>
                    </a:p>
                    <a:p>
                      <a:r>
                        <a:rPr lang="en-US" dirty="0" smtClean="0"/>
                        <a:t>3/5</a:t>
                      </a:r>
                    </a:p>
                    <a:p>
                      <a:r>
                        <a:rPr lang="en-US" dirty="0" smtClean="0"/>
                        <a:t>0/1</a:t>
                      </a:r>
                    </a:p>
                    <a:p>
                      <a:r>
                        <a:rPr lang="en-US" dirty="0" smtClean="0"/>
                        <a:t>5/11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7/8</a:t>
                      </a:r>
                    </a:p>
                    <a:p>
                      <a:r>
                        <a:rPr lang="en-US" dirty="0" smtClean="0"/>
                        <a:t>3/3</a:t>
                      </a:r>
                    </a:p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4/5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5/5</a:t>
                      </a:r>
                    </a:p>
                    <a:p>
                      <a:r>
                        <a:rPr lang="en-US" dirty="0" smtClean="0"/>
                        <a:t>3/3</a:t>
                      </a:r>
                    </a:p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4/4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486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Years Qualified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27(13-32)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(13-36)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(13-36)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 (13-36)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56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Years in practice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 (13-32)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(5-35)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(5-35)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r>
                        <a:rPr lang="en-US" baseline="0" dirty="0" smtClean="0"/>
                        <a:t> (11-35)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9186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smtClean="0"/>
                        <a:t>Years</a:t>
                      </a:r>
                      <a:r>
                        <a:rPr lang="en-US" baseline="0" dirty="0" smtClean="0"/>
                        <a:t> in academia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(3-28)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(1-28)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(1-28)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(1-28)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9881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in CR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 (10-30)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(5-32)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(10-32)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(10-32)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629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with students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(13-32)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(4-34)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(4-34)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 (4-34)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277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Highest academic</a:t>
                      </a:r>
                      <a:r>
                        <a:rPr lang="en-US" baseline="0" dirty="0" smtClean="0"/>
                        <a:t> qualification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PhD</a:t>
                      </a:r>
                    </a:p>
                    <a:p>
                      <a:r>
                        <a:rPr lang="en-US" dirty="0" smtClean="0"/>
                        <a:t>2Ed D</a:t>
                      </a:r>
                    </a:p>
                    <a:p>
                      <a:r>
                        <a:rPr lang="en-US" dirty="0" smtClean="0"/>
                        <a:t>4 Masters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PhD</a:t>
                      </a:r>
                    </a:p>
                    <a:p>
                      <a:r>
                        <a:rPr lang="en-US" dirty="0" smtClean="0"/>
                        <a:t>1Ed D</a:t>
                      </a:r>
                    </a:p>
                    <a:p>
                      <a:r>
                        <a:rPr lang="en-US" dirty="0" smtClean="0"/>
                        <a:t>4 Masters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7 </a:t>
                      </a:r>
                      <a:r>
                        <a:rPr lang="en-US" dirty="0" smtClean="0"/>
                        <a:t>PhD</a:t>
                      </a:r>
                    </a:p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Ed D42 Masters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9889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59028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1" y="-321832"/>
            <a:ext cx="8229600" cy="140934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Results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1" y="1087516"/>
            <a:ext cx="8229600" cy="4869147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 smtClean="0"/>
              <a:t>372 individual items </a:t>
            </a:r>
            <a:r>
              <a:rPr lang="en-US" sz="11200" dirty="0" smtClean="0"/>
              <a:t>identified in Round 1</a:t>
            </a:r>
          </a:p>
          <a:p>
            <a:r>
              <a:rPr lang="en-US" sz="11200" dirty="0" smtClean="0"/>
              <a:t>For round 2 - 199 items included</a:t>
            </a:r>
          </a:p>
          <a:p>
            <a:r>
              <a:rPr lang="en-US" sz="11200" dirty="0" smtClean="0"/>
              <a:t>By end Round 4 - 87 items remained + 8 global professional </a:t>
            </a:r>
            <a:r>
              <a:rPr lang="en-US" sz="11200" dirty="0" err="1" smtClean="0"/>
              <a:t>behaviours</a:t>
            </a:r>
            <a:r>
              <a:rPr lang="en-US" sz="11200" dirty="0" smtClean="0"/>
              <a:t> </a:t>
            </a:r>
          </a:p>
          <a:p>
            <a:endParaRPr lang="en-US" sz="11200" dirty="0"/>
          </a:p>
          <a:p>
            <a:endParaRPr lang="en-US" sz="112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r>
              <a:rPr lang="en-US" sz="11200" dirty="0" smtClean="0"/>
              <a:t>Scale </a:t>
            </a:r>
            <a:r>
              <a:rPr lang="en-US" sz="11200" dirty="0"/>
              <a:t>CVI =</a:t>
            </a:r>
            <a:r>
              <a:rPr lang="en-US" sz="11200" dirty="0" smtClean="0"/>
              <a:t> </a:t>
            </a:r>
            <a:r>
              <a:rPr lang="en-US" sz="11200" dirty="0"/>
              <a:t>0.907</a:t>
            </a:r>
            <a:endParaRPr lang="en-GB" sz="11200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343907"/>
              </p:ext>
            </p:extLst>
          </p:nvPr>
        </p:nvGraphicFramePr>
        <p:xfrm>
          <a:off x="249381" y="2762400"/>
          <a:ext cx="8502735" cy="2420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491">
                  <a:extLst>
                    <a:ext uri="{9D8B030D-6E8A-4147-A177-3AD203B41FA5}">
                      <a16:colId xmlns:a16="http://schemas.microsoft.com/office/drawing/2014/main" val="1330192240"/>
                    </a:ext>
                  </a:extLst>
                </a:gridCol>
                <a:gridCol w="510866">
                  <a:extLst>
                    <a:ext uri="{9D8B030D-6E8A-4147-A177-3AD203B41FA5}">
                      <a16:colId xmlns:a16="http://schemas.microsoft.com/office/drawing/2014/main" val="2657415374"/>
                    </a:ext>
                  </a:extLst>
                </a:gridCol>
                <a:gridCol w="787011">
                  <a:extLst>
                    <a:ext uri="{9D8B030D-6E8A-4147-A177-3AD203B41FA5}">
                      <a16:colId xmlns:a16="http://schemas.microsoft.com/office/drawing/2014/main" val="1159682147"/>
                    </a:ext>
                  </a:extLst>
                </a:gridCol>
                <a:gridCol w="746989">
                  <a:extLst>
                    <a:ext uri="{9D8B030D-6E8A-4147-A177-3AD203B41FA5}">
                      <a16:colId xmlns:a16="http://schemas.microsoft.com/office/drawing/2014/main" val="4115743491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499498255"/>
                    </a:ext>
                  </a:extLst>
                </a:gridCol>
                <a:gridCol w="718458">
                  <a:extLst>
                    <a:ext uri="{9D8B030D-6E8A-4147-A177-3AD203B41FA5}">
                      <a16:colId xmlns:a16="http://schemas.microsoft.com/office/drawing/2014/main" val="792812811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13574842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74966695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637370023"/>
                    </a:ext>
                  </a:extLst>
                </a:gridCol>
                <a:gridCol w="1058092">
                  <a:extLst>
                    <a:ext uri="{9D8B030D-6E8A-4147-A177-3AD203B41FA5}">
                      <a16:colId xmlns:a16="http://schemas.microsoft.com/office/drawing/2014/main" val="3588995923"/>
                    </a:ext>
                  </a:extLst>
                </a:gridCol>
              </a:tblGrid>
              <a:tr h="684773"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vert="vert27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Palp</a:t>
                      </a:r>
                      <a:r>
                        <a:rPr lang="en-US" baseline="30000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Ausc</a:t>
                      </a:r>
                      <a:r>
                        <a:rPr lang="en-US" baseline="30000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</a:t>
                      </a:r>
                      <a:r>
                        <a:rPr lang="en-US" baseline="30000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Vib</a:t>
                      </a:r>
                      <a:r>
                        <a:rPr lang="en-US" baseline="30000" dirty="0" smtClean="0"/>
                        <a:t>n</a:t>
                      </a:r>
                      <a:endParaRPr lang="en-GB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Total</a:t>
                      </a:r>
                      <a:endParaRPr lang="en-GB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78761"/>
                  </a:ext>
                </a:extLst>
              </a:tr>
              <a:tr h="348612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Reasons/</a:t>
                      </a:r>
                    </a:p>
                    <a:p>
                      <a:r>
                        <a:rPr lang="en-US" dirty="0" smtClean="0"/>
                        <a:t>Communication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217726"/>
                  </a:ext>
                </a:extLst>
              </a:tr>
              <a:tr h="3949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(+1)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3(+2)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2(+0)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1(+0)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1(+3)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(+1)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3(+4)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754193"/>
                  </a:ext>
                </a:extLst>
              </a:tr>
              <a:tr h="487618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Skill</a:t>
                      </a:r>
                    </a:p>
                    <a:p>
                      <a:r>
                        <a:rPr lang="en-US" dirty="0" smtClean="0"/>
                        <a:t>Performance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94442"/>
                  </a:ext>
                </a:extLst>
              </a:tr>
              <a:tr h="4876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1(+0)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6(+8)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4(+6)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2(+7)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6(+4)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3(+2)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4(+6)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4158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3624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460"/>
            <a:ext cx="8229600" cy="105929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3750"/>
            <a:ext cx="8229600" cy="35127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Currently no suitable outcome measures</a:t>
            </a:r>
          </a:p>
          <a:p>
            <a:r>
              <a:rPr lang="en-US" dirty="0" smtClean="0"/>
              <a:t>Generally agreement for items either very positive or very negative</a:t>
            </a:r>
          </a:p>
          <a:p>
            <a:r>
              <a:rPr lang="en-US" dirty="0" smtClean="0"/>
              <a:t>Currently a draft tool - </a:t>
            </a:r>
            <a:r>
              <a:rPr lang="en-US" dirty="0" err="1" smtClean="0"/>
              <a:t>CrEST</a:t>
            </a:r>
            <a:endParaRPr lang="en-US" dirty="0" smtClean="0"/>
          </a:p>
          <a:p>
            <a:r>
              <a:rPr lang="en-US" dirty="0" smtClean="0"/>
              <a:t>Limitations – recruitment of experts</a:t>
            </a:r>
            <a:br>
              <a:rPr lang="en-US" dirty="0" smtClean="0"/>
            </a:br>
            <a:r>
              <a:rPr lang="en-US" dirty="0" smtClean="0"/>
              <a:t>Only 3 countries represented</a:t>
            </a:r>
            <a:br>
              <a:rPr lang="en-US" dirty="0" smtClean="0"/>
            </a:br>
            <a:r>
              <a:rPr lang="en-US" dirty="0" smtClean="0"/>
              <a:t>Number of participants</a:t>
            </a:r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0575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Rasch</a:t>
            </a:r>
            <a:r>
              <a:rPr lang="en-US" dirty="0" smtClean="0"/>
              <a:t> analysis for construct validity</a:t>
            </a:r>
          </a:p>
          <a:p>
            <a:r>
              <a:rPr lang="en-US" dirty="0" smtClean="0"/>
              <a:t>Reliability testing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Fingers crossed - </a:t>
            </a:r>
          </a:p>
          <a:p>
            <a:pPr marL="0" indent="0">
              <a:buNone/>
            </a:pPr>
            <a:r>
              <a:rPr lang="en-US" dirty="0" smtClean="0"/>
              <a:t>A study into the effectiveness of high fidelity simulation in skill development for  pre-registration physiotherapy students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53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GU Rivers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124</TotalTime>
  <Words>651</Words>
  <Application>Microsoft Office PowerPoint</Application>
  <PresentationFormat>On-screen Show (4:3)</PresentationFormat>
  <Paragraphs>174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RGU Riverside</vt:lpstr>
      <vt:lpstr>Development of an Outcome Measure to Assess Performance of Physiotherapy Cardiorespiratory Skills: A Delphi study</vt:lpstr>
      <vt:lpstr>Where are we in evidencing simulation in physiotherapy education?</vt:lpstr>
      <vt:lpstr>The ultimate aim…</vt:lpstr>
      <vt:lpstr>Method – Modified Delphi</vt:lpstr>
      <vt:lpstr>Participants</vt:lpstr>
      <vt:lpstr>Were they experts?</vt:lpstr>
      <vt:lpstr>Results</vt:lpstr>
      <vt:lpstr>Discussion</vt:lpstr>
      <vt:lpstr>The next steps</vt:lpstr>
    </vt:vector>
  </TitlesOfParts>
  <Company>Robert Gordon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an Outcome Measure to Assess Performance of Physiotherapy Cardiorespiratory Skills: A Delphi study</dc:title>
  <dc:creator>Fiona Roberts (shs)</dc:creator>
  <cp:lastModifiedBy>Fiona Roberts (shs)</cp:lastModifiedBy>
  <cp:revision>18</cp:revision>
  <dcterms:created xsi:type="dcterms:W3CDTF">2019-05-12T11:38:57Z</dcterms:created>
  <dcterms:modified xsi:type="dcterms:W3CDTF">2019-05-13T20:20:56Z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2B0DD8D3-FD60-470B-84C3-7B3A7CB54A2D</vt:lpwstr>
  </property>
  <property fmtid="{D5CDD505-2E9C-101B-9397-08002B2CF9AE}" pid="3" name="ArticulatePath">
    <vt:lpwstr>Presentation1</vt:lpwstr>
  </property>
</Properties>
</file>