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0"/>
  </p:notesMasterIdLst>
  <p:sldIdLst>
    <p:sldId id="256" r:id="rId5"/>
    <p:sldId id="263" r:id="rId6"/>
    <p:sldId id="257" r:id="rId7"/>
    <p:sldId id="265" r:id="rId8"/>
    <p:sldId id="258" r:id="rId9"/>
    <p:sldId id="272" r:id="rId10"/>
    <p:sldId id="269" r:id="rId11"/>
    <p:sldId id="273" r:id="rId12"/>
    <p:sldId id="271" r:id="rId13"/>
    <p:sldId id="261" r:id="rId14"/>
    <p:sldId id="274" r:id="rId15"/>
    <p:sldId id="275" r:id="rId16"/>
    <p:sldId id="260" r:id="rId17"/>
    <p:sldId id="264" r:id="rId18"/>
    <p:sldId id="26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4614" autoAdjust="0"/>
  </p:normalViewPr>
  <p:slideViewPr>
    <p:cSldViewPr snapToGrid="0">
      <p:cViewPr varScale="1">
        <p:scale>
          <a:sx n="81" d="100"/>
          <a:sy n="81" d="100"/>
        </p:scale>
        <p:origin x="7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7C35-6F5A-4399-A2F6-E1219D88DC3F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00D0-DE12-470F-877A-31F5E9C99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11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916833"/>
            <a:ext cx="10770009" cy="533921"/>
          </a:xfrm>
        </p:spPr>
        <p:txBody>
          <a:bodyPr>
            <a:normAutofit/>
          </a:bodyPr>
          <a:lstStyle>
            <a:lvl1pPr>
              <a:lnSpc>
                <a:spcPts val="2500"/>
              </a:lnSpc>
              <a:defRPr sz="3600" b="0">
                <a:solidFill>
                  <a:srgbClr val="6D6E7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1440" y="3033486"/>
            <a:ext cx="10767484" cy="566057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rgbClr val="6D6E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8832980" cy="4031779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313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719667" y="2492897"/>
            <a:ext cx="10767484" cy="3096344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2132857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255487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767747" cy="288033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5519937" y="2348880"/>
            <a:ext cx="5967215" cy="3528392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19667" y="2348874"/>
            <a:ext cx="5088467" cy="3240367"/>
          </a:xfrm>
        </p:spPr>
        <p:txBody>
          <a:bodyPr/>
          <a:lstStyle>
            <a:lvl1pPr>
              <a:lnSpc>
                <a:spcPts val="1900"/>
              </a:lnSpc>
              <a:spcBef>
                <a:spcPts val="8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484313"/>
            <a:ext cx="5274733" cy="426833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 hasCustomPrompt="1"/>
          </p:nvPr>
        </p:nvSpPr>
        <p:spPr>
          <a:xfrm>
            <a:off x="6480043" y="1484314"/>
            <a:ext cx="5007108" cy="4268333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9667" y="703264"/>
            <a:ext cx="107674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5000" y="1557338"/>
            <a:ext cx="1075266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  <a:endParaRPr lang="en-GB" altLang="en-US" dirty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85" y="6131382"/>
            <a:ext cx="3424767" cy="54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518" y="6129795"/>
            <a:ext cx="795150" cy="5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98A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1pPr>
      <a:lvl2pPr marL="449580" indent="-231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2pPr>
      <a:lvl3pPr marL="624205" indent="-174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5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11" Type="http://schemas.openxmlformats.org/officeDocument/2006/relationships/image" Target="../media/image3.jpeg"/><Relationship Id="rId5" Type="http://schemas.openxmlformats.org/officeDocument/2006/relationships/image" Target="../media/image9.jp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ol-prod-cdn.literatumonline.com/pb-assets/assets/13652133/BJD_call_for_correspondence-150998872800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IE" b="1" dirty="0"/>
              <a:t>The psychological impact of Stevens-Johnson syndrome and toxic epidermal necrolysis on patients’ lives: A critically appraised topic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1439" y="2384611"/>
            <a:ext cx="10770010" cy="2716307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P O’Reilly</a:t>
            </a:r>
            <a:r>
              <a:rPr lang="en-GB" sz="2400" baseline="30000" dirty="0"/>
              <a:t>1,2,3</a:t>
            </a:r>
            <a:r>
              <a:rPr lang="en-GB" sz="2400" dirty="0"/>
              <a:t>, C Kennedy </a:t>
            </a:r>
            <a:r>
              <a:rPr lang="en-GB" sz="2400" baseline="30000" dirty="0"/>
              <a:t>1,4</a:t>
            </a:r>
            <a:r>
              <a:rPr lang="en-GB" sz="2400" dirty="0"/>
              <a:t>, P Meskell</a:t>
            </a:r>
            <a:r>
              <a:rPr lang="en-GB" sz="2400" baseline="30000" dirty="0"/>
              <a:t>1,2</a:t>
            </a:r>
            <a:r>
              <a:rPr lang="en-GB" sz="2400" dirty="0"/>
              <a:t>, A Coffey</a:t>
            </a:r>
            <a:r>
              <a:rPr lang="en-GB" sz="2400" baseline="30000" dirty="0"/>
              <a:t>1,2,3</a:t>
            </a:r>
            <a:r>
              <a:rPr lang="en-GB" sz="2400" dirty="0"/>
              <a:t> I Delaunois</a:t>
            </a:r>
            <a:r>
              <a:rPr lang="en-GB" sz="2400" baseline="30000" dirty="0"/>
              <a:t>5</a:t>
            </a:r>
            <a:r>
              <a:rPr lang="en-GB" sz="2400" dirty="0"/>
              <a:t>, L Dore</a:t>
            </a:r>
            <a:r>
              <a:rPr lang="en-GB" sz="2400" baseline="30000" dirty="0"/>
              <a:t>6</a:t>
            </a:r>
            <a:r>
              <a:rPr lang="en-GB" sz="2400" dirty="0"/>
              <a:t>, S Howard</a:t>
            </a:r>
            <a:r>
              <a:rPr lang="en-GB" sz="2400" baseline="30000" dirty="0"/>
              <a:t>2,7</a:t>
            </a:r>
            <a:r>
              <a:rPr lang="en-GB" sz="2400" dirty="0"/>
              <a:t>,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B Ramsay</a:t>
            </a:r>
            <a:r>
              <a:rPr lang="en-GB" sz="2400" baseline="30000" dirty="0"/>
              <a:t>8</a:t>
            </a:r>
            <a:r>
              <a:rPr lang="en-GB" sz="2400" dirty="0"/>
              <a:t>, C Scanlon, D M Wilson </a:t>
            </a:r>
            <a:r>
              <a:rPr lang="en-GB" sz="2400" baseline="30000" dirty="0"/>
              <a:t>1,9</a:t>
            </a:r>
            <a:r>
              <a:rPr lang="en-GB" sz="2400" dirty="0"/>
              <a:t>, B Whelan</a:t>
            </a:r>
            <a:r>
              <a:rPr lang="en-GB" sz="2400" baseline="30000" dirty="0"/>
              <a:t>1</a:t>
            </a:r>
            <a:r>
              <a:rPr lang="en-GB" sz="2400" dirty="0"/>
              <a:t>, S Ryan</a:t>
            </a:r>
            <a:r>
              <a:rPr lang="en-GB" sz="2400" baseline="30000" dirty="0"/>
              <a:t>8</a:t>
            </a:r>
            <a:endParaRPr lang="en-GB" sz="2400" dirty="0"/>
          </a:p>
          <a:p>
            <a:r>
              <a:rPr lang="en-GB" sz="1600" baseline="30000" dirty="0"/>
              <a:t>1</a:t>
            </a:r>
            <a:r>
              <a:rPr lang="en-GB" sz="1600" dirty="0"/>
              <a:t>Department of Nursing and Midwifery, University of Limerick, Limerick, Ireland, </a:t>
            </a:r>
            <a:r>
              <a:rPr lang="en-GB" sz="1600" baseline="30000" dirty="0"/>
              <a:t>2</a:t>
            </a:r>
            <a:r>
              <a:rPr lang="en-GB" sz="1600" dirty="0"/>
              <a:t>Health Research Institute, University of Limerick, Limerick, Ireland, </a:t>
            </a:r>
            <a:r>
              <a:rPr lang="en-GB" sz="1600" baseline="30000" dirty="0"/>
              <a:t>3</a:t>
            </a:r>
            <a:r>
              <a:rPr lang="en-GB" sz="1600" dirty="0"/>
              <a:t>Health Implementation Science and Technology (HIST) Research Cluster, University of Limerick, Limerick, Ireland, </a:t>
            </a:r>
            <a:r>
              <a:rPr lang="en-IE" sz="1600" baseline="30000" dirty="0"/>
              <a:t>4</a:t>
            </a:r>
            <a:r>
              <a:rPr lang="en-IE" sz="1600" dirty="0"/>
              <a:t>School of Nursing and Midwifery, Robert Gordon University, Aberdeen, Scotland</a:t>
            </a:r>
            <a:r>
              <a:rPr lang="en-GB" sz="1600" dirty="0"/>
              <a:t>, </a:t>
            </a:r>
            <a:r>
              <a:rPr lang="en-IE" sz="1600" baseline="30000" dirty="0"/>
              <a:t>5</a:t>
            </a:r>
            <a:r>
              <a:rPr lang="en-IE" sz="1600" dirty="0"/>
              <a:t>Regional Medical Library, University Hospital Limerick, Ireland</a:t>
            </a:r>
            <a:r>
              <a:rPr lang="en-GB" sz="1600" dirty="0"/>
              <a:t>, </a:t>
            </a:r>
            <a:r>
              <a:rPr lang="en-IE" sz="1600" baseline="30000" dirty="0"/>
              <a:t>6</a:t>
            </a:r>
            <a:r>
              <a:rPr lang="en-IE" sz="1600" dirty="0"/>
              <a:t>Glucksman Library, University of Limerick, Limerick, Ireland</a:t>
            </a:r>
            <a:r>
              <a:rPr lang="en-GB" sz="1600" dirty="0"/>
              <a:t>, </a:t>
            </a:r>
            <a:r>
              <a:rPr lang="en-IE" sz="1600" baseline="30000" dirty="0"/>
              <a:t>7</a:t>
            </a:r>
            <a:r>
              <a:rPr lang="en-IE" sz="1600" dirty="0"/>
              <a:t>Department of Psychology, University of Limerick, Limerick, Ireland</a:t>
            </a:r>
            <a:r>
              <a:rPr lang="en-GB" sz="1600" dirty="0"/>
              <a:t>, </a:t>
            </a:r>
            <a:r>
              <a:rPr lang="en-IE" sz="1600" baseline="30000" dirty="0"/>
              <a:t>8</a:t>
            </a:r>
            <a:r>
              <a:rPr lang="en-IE" sz="1600" dirty="0"/>
              <a:t>Charles Centre for </a:t>
            </a:r>
            <a:r>
              <a:rPr lang="en-GB" sz="1600" dirty="0"/>
              <a:t>Dermatology, University Hospital Limerick, ULHG, Limerick, </a:t>
            </a:r>
            <a:r>
              <a:rPr lang="en-IE" sz="1600" dirty="0"/>
              <a:t>Ireland</a:t>
            </a:r>
            <a:r>
              <a:rPr lang="en-GB" sz="1600" dirty="0"/>
              <a:t>, </a:t>
            </a:r>
            <a:r>
              <a:rPr lang="en-IE" sz="1600" baseline="30000" dirty="0"/>
              <a:t>9</a:t>
            </a:r>
            <a:r>
              <a:rPr lang="en-IE" sz="1600" dirty="0"/>
              <a:t>Faculty of Nursing, University of Alberta, Edmonton, Alberta, Canada</a:t>
            </a:r>
          </a:p>
          <a:p>
            <a:endParaRPr lang="en-GB" sz="1600" dirty="0"/>
          </a:p>
          <a:p>
            <a:pPr>
              <a:lnSpc>
                <a:spcPct val="100000"/>
              </a:lnSpc>
            </a:pPr>
            <a:r>
              <a:rPr lang="fi-FI" dirty="0"/>
              <a:t>British Journal of Dermatology. DOI: 10.1111/bjd.18746</a:t>
            </a:r>
            <a:endParaRPr lang="en-GB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Discussion 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667" y="1572005"/>
            <a:ext cx="10584827" cy="3968183"/>
          </a:xfrm>
        </p:spPr>
        <p:txBody>
          <a:bodyPr/>
          <a:lstStyle/>
          <a:p>
            <a:r>
              <a:rPr lang="en-GB" dirty="0"/>
              <a:t>Paucity of studies focused solely on the psychological consequences on patients’ lives.</a:t>
            </a:r>
          </a:p>
          <a:p>
            <a:r>
              <a:rPr lang="en-GB" dirty="0"/>
              <a:t>Evidence suggests SJS/TEN have a psychological impact on quality of life of those affected and their significant others. </a:t>
            </a:r>
          </a:p>
          <a:p>
            <a:r>
              <a:rPr lang="en-IE" dirty="0"/>
              <a:t>Patients can be left with symptoms aligned to PTSD, anxiety and depression.</a:t>
            </a:r>
          </a:p>
          <a:p>
            <a:r>
              <a:rPr lang="en-IE" dirty="0"/>
              <a:t>Often </a:t>
            </a:r>
            <a:r>
              <a:rPr lang="en-GB" dirty="0"/>
              <a:t>Health Care Practitioners (</a:t>
            </a:r>
            <a:r>
              <a:rPr lang="en-IE" dirty="0"/>
              <a:t>HCPs) did not know about SJS/TEN and consequently, patients were poorly informed.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9912736" cy="4494675"/>
          </a:xfrm>
        </p:spPr>
        <p:txBody>
          <a:bodyPr/>
          <a:lstStyle/>
          <a:p>
            <a:r>
              <a:rPr lang="en-IE" dirty="0"/>
              <a:t>On discharge from hospital, individuals expressed fear around taking medication and in attending their doctor and consequently engaged in avoidance behaviour. 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The findings from the CAT suggested the following actions in the case of our patient scenario:</a:t>
            </a:r>
          </a:p>
          <a:p>
            <a:pPr lvl="1">
              <a:lnSpc>
                <a:spcPct val="100000"/>
              </a:lnSpc>
            </a:pPr>
            <a:r>
              <a:rPr lang="en-IE" dirty="0"/>
              <a:t>Patients should be informed about the condition in order to allay some stresses. Meaningful patient involvement is crucial.</a:t>
            </a:r>
          </a:p>
        </p:txBody>
      </p:sp>
    </p:spTree>
    <p:extLst>
      <p:ext uri="{BB962C8B-B14F-4D97-AF65-F5344CB8AC3E}">
        <p14:creationId xmlns:p14="http://schemas.microsoft.com/office/powerpoint/2010/main" val="3749302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Discussion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484784"/>
            <a:ext cx="10775577" cy="458432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en-IE" sz="2800" dirty="0"/>
              <a:t>Education to increase HCP awareness and knowledge of SJS/TEN should facilitate their capacity to provide information, support or referral opportunities to patients/family members.</a:t>
            </a:r>
          </a:p>
          <a:p>
            <a:pPr marL="217805" lvl="1" indent="0">
              <a:lnSpc>
                <a:spcPct val="100000"/>
              </a:lnSpc>
              <a:buNone/>
            </a:pPr>
            <a:endParaRPr lang="en-IE" sz="2800" dirty="0"/>
          </a:p>
          <a:p>
            <a:pPr lvl="1">
              <a:lnSpc>
                <a:spcPct val="100000"/>
              </a:lnSpc>
            </a:pPr>
            <a:r>
              <a:rPr lang="en-IE" sz="2800" dirty="0"/>
              <a:t>Patient’s care environment needs to be as stress free and person centred as possible.</a:t>
            </a:r>
          </a:p>
          <a:p>
            <a:pPr marL="217805" lvl="1" indent="0">
              <a:lnSpc>
                <a:spcPct val="100000"/>
              </a:lnSpc>
              <a:buNone/>
            </a:pPr>
            <a:endParaRPr lang="en-IE" sz="2800" dirty="0"/>
          </a:p>
          <a:p>
            <a:pPr lvl="1">
              <a:lnSpc>
                <a:spcPct val="100000"/>
              </a:lnSpc>
            </a:pPr>
            <a:r>
              <a:rPr lang="en-IE" sz="2800" dirty="0"/>
              <a:t>On discharge, a follow-up appointment with relevant HCPs such as a psychologist should be considered to reduce the possibility of PTSD occurring. 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508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br>
              <a:rPr lang="en-GB" dirty="0"/>
            </a:br>
            <a:r>
              <a:rPr lang="en-GB" dirty="0"/>
              <a:t>What does this study add?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1139660" cy="4522121"/>
          </a:xfrm>
        </p:spPr>
        <p:txBody>
          <a:bodyPr/>
          <a:lstStyle/>
          <a:p>
            <a:pPr lvl="0"/>
            <a:r>
              <a:rPr lang="en-GB" dirty="0"/>
              <a:t>SJS and TEN have long lasting psychosocial impacts on the lives of those affected</a:t>
            </a:r>
          </a:p>
          <a:p>
            <a:r>
              <a:rPr lang="en-GB" dirty="0"/>
              <a:t>Patients were distressed with symptoms aligned to PTSD </a:t>
            </a:r>
            <a:endParaRPr lang="en-IE" dirty="0"/>
          </a:p>
          <a:p>
            <a:pPr lvl="0"/>
            <a:r>
              <a:rPr lang="en-GB" dirty="0"/>
              <a:t>HCPs lack of information around the disorder, particularly in terms of its diagnosis, caused stress and anxiety for patients</a:t>
            </a:r>
            <a:endParaRPr lang="en-IE" dirty="0"/>
          </a:p>
          <a:p>
            <a:pPr lvl="0"/>
            <a:r>
              <a:rPr lang="en-GB" dirty="0"/>
              <a:t>Following discharge from the hospital, individuals expressed fear of taking medication and in attending their doctor, frequently leading them to engage in avoidance behaviours</a:t>
            </a:r>
            <a:endParaRPr lang="en-I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396454"/>
            <a:ext cx="10767484" cy="504280"/>
          </a:xfrm>
        </p:spPr>
        <p:txBody>
          <a:bodyPr/>
          <a:lstStyle/>
          <a:p>
            <a:r>
              <a:rPr lang="en-GB" dirty="0"/>
              <a:t>Research Team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373" b="24817"/>
          <a:stretch/>
        </p:blipFill>
        <p:spPr>
          <a:xfrm>
            <a:off x="6850588" y="3323709"/>
            <a:ext cx="1244783" cy="15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9742" t="3080" r="11204" b="10948"/>
          <a:stretch/>
        </p:blipFill>
        <p:spPr>
          <a:xfrm>
            <a:off x="2223198" y="1207044"/>
            <a:ext cx="1792941" cy="12998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39" y="3324859"/>
            <a:ext cx="1173988" cy="154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528" y="1157167"/>
            <a:ext cx="1387260" cy="15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8972" y="3323709"/>
            <a:ext cx="1234596" cy="15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63070" y="2757506"/>
            <a:ext cx="2513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/>
              <a:t>Professor Catriona Kennedy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82380" y="2759549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Professor Alice Coffey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377" y="4981586"/>
            <a:ext cx="1855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</a:t>
            </a:r>
            <a:r>
              <a:rPr lang="en-IE" sz="1400" dirty="0" err="1"/>
              <a:t>Siobhán</a:t>
            </a:r>
            <a:r>
              <a:rPr lang="en-IE" sz="1400" dirty="0"/>
              <a:t> Howard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1833" y="4976676"/>
            <a:ext cx="2115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/>
              <a:t>Professor Bart Ramsay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370794" y="4949804"/>
            <a:ext cx="2124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/>
              <a:t>Professor Donna Wilson</a:t>
            </a:r>
            <a:endParaRPr lang="en-GB" sz="1400" dirty="0"/>
          </a:p>
        </p:txBody>
      </p:sp>
      <p:pic>
        <p:nvPicPr>
          <p:cNvPr id="1026" name="Picture 2" descr="639ADD7B-9EC8-4CE6-831E-67F22B2EB38B-L0-00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8" t="20198" r="-1" b="19434"/>
          <a:stretch/>
        </p:blipFill>
        <p:spPr bwMode="auto">
          <a:xfrm>
            <a:off x="4841270" y="3323709"/>
            <a:ext cx="1208510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" r="1" b="16572"/>
          <a:stretch/>
        </p:blipFill>
        <p:spPr>
          <a:xfrm>
            <a:off x="10518428" y="3287709"/>
            <a:ext cx="1430659" cy="154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468" y="1157167"/>
            <a:ext cx="1210616" cy="154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" t="14248" r="-1" b="26606"/>
          <a:stretch/>
        </p:blipFill>
        <p:spPr>
          <a:xfrm>
            <a:off x="4816990" y="1133086"/>
            <a:ext cx="1257071" cy="154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2" t="4764" r="30455" b="29624"/>
          <a:stretch/>
        </p:blipFill>
        <p:spPr>
          <a:xfrm>
            <a:off x="248525" y="1133086"/>
            <a:ext cx="1410063" cy="154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57204" y="2757505"/>
            <a:ext cx="1717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Pauline </a:t>
            </a:r>
            <a:r>
              <a:rPr lang="en-IE" sz="1400" dirty="0" err="1"/>
              <a:t>Meskell</a:t>
            </a:r>
            <a:endParaRPr lang="en-IE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548788" y="2757504"/>
            <a:ext cx="1687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Isabelle Delaunois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6186" y="2759549"/>
            <a:ext cx="1769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Pauline O’Reilly</a:t>
            </a:r>
          </a:p>
        </p:txBody>
      </p:sp>
      <p:pic>
        <p:nvPicPr>
          <p:cNvPr id="21" name="ymail_attachmentId13095" descr="7763de87-b9a7-4819-be4f-4049de2b222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" t="9753" r="13956" b="13803"/>
          <a:stretch/>
        </p:blipFill>
        <p:spPr bwMode="auto">
          <a:xfrm>
            <a:off x="8749540" y="3323709"/>
            <a:ext cx="1278271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514235" y="4940410"/>
            <a:ext cx="1757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Dr.</a:t>
            </a:r>
            <a:r>
              <a:rPr lang="en-IE" sz="1400" dirty="0"/>
              <a:t> Barbara Whelan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646764" y="4922053"/>
            <a:ext cx="2008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Sheila Ryan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24269" y="4976247"/>
            <a:ext cx="1550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err="1"/>
              <a:t>Cathal</a:t>
            </a:r>
            <a:r>
              <a:rPr lang="en-IE" sz="1400" dirty="0"/>
              <a:t> Scanlon</a:t>
            </a:r>
          </a:p>
        </p:txBody>
      </p:sp>
      <p:pic>
        <p:nvPicPr>
          <p:cNvPr id="25" name="image" descr="https://sharepoint.ul.ie/SiteDirectory/Library/Staff%20Pro/LizD_col1.jpg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" t="14016" r="5983" b="8385"/>
          <a:stretch/>
        </p:blipFill>
        <p:spPr bwMode="auto">
          <a:xfrm>
            <a:off x="10518428" y="1157167"/>
            <a:ext cx="1404000" cy="15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10749395" y="2757503"/>
            <a:ext cx="968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/>
              <a:t>Liz Dore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Call for correspondence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not join the debate on this article through our correspondence section?</a:t>
            </a:r>
          </a:p>
          <a:p>
            <a:r>
              <a:rPr lang="en-GB" dirty="0"/>
              <a:t>Rapid responses should not exceed 350 words, four references and one figure</a:t>
            </a:r>
          </a:p>
          <a:p>
            <a:r>
              <a:rPr lang="en-GB" dirty="0"/>
              <a:t>Further details can be found </a:t>
            </a:r>
            <a:r>
              <a:rPr lang="en-GB" dirty="0">
                <a:hlinkClick r:id="rId2" action="ppaction://hlinkfile"/>
              </a:rPr>
              <a:t>here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85B666-23D2-4AB7-A4C8-C35AA2602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232" y="421561"/>
            <a:ext cx="10767484" cy="504280"/>
          </a:xfrm>
        </p:spPr>
        <p:txBody>
          <a:bodyPr/>
          <a:lstStyle/>
          <a:p>
            <a:r>
              <a:rPr lang="en-IE" dirty="0"/>
              <a:t>Lead Researchers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ADC51C-A9B6-4690-89FD-6AD73C7770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2" t="4764" r="30455" b="29624"/>
          <a:stretch/>
        </p:blipFill>
        <p:spPr>
          <a:xfrm>
            <a:off x="1248356" y="989445"/>
            <a:ext cx="3738295" cy="410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AC976D-B693-48A3-B149-2128B9A668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" r="1" b="16572"/>
          <a:stretch/>
        </p:blipFill>
        <p:spPr>
          <a:xfrm>
            <a:off x="6940696" y="925841"/>
            <a:ext cx="3792900" cy="410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FC800B-7E98-4250-A313-D833D13B78E1}"/>
              </a:ext>
            </a:extLst>
          </p:cNvPr>
          <p:cNvSpPr txBox="1"/>
          <p:nvPr/>
        </p:nvSpPr>
        <p:spPr>
          <a:xfrm>
            <a:off x="553232" y="5121903"/>
            <a:ext cx="5075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err="1"/>
              <a:t>Dr.</a:t>
            </a:r>
            <a:r>
              <a:rPr lang="en-IE" sz="1600" dirty="0"/>
              <a:t> Pauline O’Reilly</a:t>
            </a:r>
          </a:p>
          <a:p>
            <a:pPr algn="ctr"/>
            <a:r>
              <a:rPr lang="en-IE" sz="1600" dirty="0"/>
              <a:t>Senior Lecturer, Department of Nursing and Midwifery, and Health Research Institute, University of Limerick, Ireland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28015-11F4-42B7-B8BD-CB4178988185}"/>
              </a:ext>
            </a:extLst>
          </p:cNvPr>
          <p:cNvSpPr txBox="1"/>
          <p:nvPr/>
        </p:nvSpPr>
        <p:spPr>
          <a:xfrm>
            <a:off x="6296296" y="5121903"/>
            <a:ext cx="53129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/>
              <a:t>Sheila Ryan</a:t>
            </a:r>
          </a:p>
          <a:p>
            <a:pPr algn="ctr"/>
            <a:r>
              <a:rPr lang="en-IE" sz="1600" dirty="0"/>
              <a:t>Advanced Nurse Practitioner in Dermatology, University Hospital Limerick and Adjunct Lecturer, Department of Nursing and Midwifery, University of Limerick, Ireland</a:t>
            </a:r>
          </a:p>
          <a:p>
            <a:pPr algn="ctr"/>
            <a:endParaRPr lang="en-I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Introduction </a:t>
            </a:r>
            <a:br>
              <a:rPr lang="en-GB" dirty="0"/>
            </a:br>
            <a:r>
              <a:rPr lang="en-GB" sz="2800" dirty="0"/>
              <a:t>What’s already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828800"/>
            <a:ext cx="10316148" cy="3687763"/>
          </a:xfrm>
        </p:spPr>
        <p:txBody>
          <a:bodyPr/>
          <a:lstStyle/>
          <a:p>
            <a:pPr lvl="0"/>
            <a:r>
              <a:rPr lang="en-GB" dirty="0"/>
              <a:t>Many long-term physical sequelae have been identified in patients with Stevens-Johnson syndrome (SJS) and toxic epidermal necrolysis (TEN), with cutaneous and ocular problems being amongst the most common</a:t>
            </a:r>
          </a:p>
          <a:p>
            <a:pPr lvl="0"/>
            <a:r>
              <a:rPr lang="en-GB" dirty="0"/>
              <a:t>A search of existing literature has identified a lack of research relating to the psychological impact on patients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0767746" cy="4031779"/>
          </a:xfrm>
        </p:spPr>
        <p:txBody>
          <a:bodyPr/>
          <a:lstStyle/>
          <a:p>
            <a:r>
              <a:rPr lang="en-IE" dirty="0"/>
              <a:t>The objective of this Critically Appraised Topic (CAT) was to</a:t>
            </a:r>
          </a:p>
          <a:p>
            <a:pPr marL="514350" indent="-514350">
              <a:buAutoNum type="arabicParenBoth"/>
            </a:pPr>
            <a:r>
              <a:rPr lang="en-IE" dirty="0"/>
              <a:t>critically appraise existing research related to the psychological impact of SJS and TEN</a:t>
            </a:r>
          </a:p>
          <a:p>
            <a:pPr marL="514350" indent="-514350">
              <a:buAutoNum type="arabicParenBoth"/>
            </a:pPr>
            <a:r>
              <a:rPr lang="en-IE" dirty="0"/>
              <a:t>apply the results to a patient scenario whereby a patient with TEN following a course of chemotherapy for breast cancer, was fearful and anxious. 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9757" y="1196975"/>
            <a:ext cx="10134125" cy="5087283"/>
          </a:xfrm>
        </p:spPr>
        <p:txBody>
          <a:bodyPr/>
          <a:lstStyle/>
          <a:p>
            <a:r>
              <a:rPr lang="en-IE" dirty="0"/>
              <a:t>The CAT was completed based on four main steps 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Formation of  a focused question using </a:t>
            </a:r>
            <a:r>
              <a:rPr lang="en-IE" dirty="0"/>
              <a:t>Population, Exposure, Outcome/Theme (PEO)</a:t>
            </a:r>
          </a:p>
          <a:p>
            <a:pPr lvl="1">
              <a:lnSpc>
                <a:spcPct val="100000"/>
              </a:lnSpc>
            </a:pPr>
            <a:r>
              <a:rPr lang="en-IE" dirty="0"/>
              <a:t>(P) Adults over 18 years of age presenting with SJS or TEN</a:t>
            </a:r>
            <a:endParaRPr lang="en-GB" sz="2000" dirty="0"/>
          </a:p>
          <a:p>
            <a:pPr lvl="1">
              <a:lnSpc>
                <a:spcPct val="100000"/>
              </a:lnSpc>
            </a:pPr>
            <a:r>
              <a:rPr lang="en-IE" dirty="0"/>
              <a:t>(E) Adverse reaction diagnosed as SJS or TEN </a:t>
            </a:r>
            <a:endParaRPr lang="en-GB" sz="2000" dirty="0"/>
          </a:p>
          <a:p>
            <a:pPr lvl="1">
              <a:lnSpc>
                <a:spcPct val="100000"/>
              </a:lnSpc>
            </a:pPr>
            <a:r>
              <a:rPr lang="en-IE" dirty="0"/>
              <a:t>(O) Psychological impact such as emotional upset/trauma, post-traumatic stress, anxiety, or other impact on individuals’ well-being and self-concept 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Search for best available evidence 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Critical appraisal</a:t>
            </a:r>
          </a:p>
          <a:p>
            <a:pPr marL="514350" indent="-514350">
              <a:buFont typeface="+mj-lt"/>
              <a:buAutoNum type="arabicPeriod"/>
            </a:pPr>
            <a:r>
              <a:rPr lang="en-IE" i="1" dirty="0"/>
              <a:t> Interpreting and applying the results </a:t>
            </a:r>
            <a:endParaRPr lang="en-GB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55" y="284090"/>
            <a:ext cx="5929713" cy="6984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364CB14-3CB6-42B7-90D0-DB33ECD47460}"/>
              </a:ext>
            </a:extLst>
          </p:cNvPr>
          <p:cNvSpPr/>
          <p:nvPr/>
        </p:nvSpPr>
        <p:spPr>
          <a:xfrm>
            <a:off x="6786376" y="575971"/>
            <a:ext cx="51904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Database searched between January 2008 – December 2018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Preliminary search on Medline and CINAHL – to determine sensitivity and accuracy of selected search terms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6 studies critically screened and appraised using CASP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Whittemore &amp; </a:t>
            </a:r>
            <a:r>
              <a:rPr lang="en-IE" sz="2400" dirty="0" err="1">
                <a:solidFill>
                  <a:srgbClr val="000000"/>
                </a:solidFill>
              </a:rPr>
              <a:t>Knafl</a:t>
            </a:r>
            <a:r>
              <a:rPr lang="en-IE" sz="2400" dirty="0">
                <a:solidFill>
                  <a:srgbClr val="000000"/>
                </a:solidFill>
              </a:rPr>
              <a:t>, 2005 – concurrent synthesis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sz="2400" dirty="0">
                <a:solidFill>
                  <a:srgbClr val="000000"/>
                </a:solidFill>
              </a:rPr>
              <a:t>Thematic Framework Analysis</a:t>
            </a:r>
            <a:endParaRPr lang="en-IE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99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4248C-9F6C-4E11-8A76-C2D46A845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692696"/>
            <a:ext cx="1480194" cy="504280"/>
          </a:xfrm>
        </p:spPr>
        <p:txBody>
          <a:bodyPr/>
          <a:lstStyle/>
          <a:p>
            <a:r>
              <a:rPr lang="en-IE" dirty="0"/>
              <a:t>Results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AA18B4-B7B9-4FE5-9824-97D303511768}"/>
              </a:ext>
            </a:extLst>
          </p:cNvPr>
          <p:cNvCxnSpPr/>
          <p:nvPr/>
        </p:nvCxnSpPr>
        <p:spPr>
          <a:xfrm>
            <a:off x="8706678" y="3429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9D31484-5D3B-4F94-91D3-A24E8448F541}"/>
              </a:ext>
            </a:extLst>
          </p:cNvPr>
          <p:cNvGrpSpPr/>
          <p:nvPr/>
        </p:nvGrpSpPr>
        <p:grpSpPr>
          <a:xfrm>
            <a:off x="2339220" y="612014"/>
            <a:ext cx="8784867" cy="5128087"/>
            <a:chOff x="3352801" y="815731"/>
            <a:chExt cx="7761165" cy="512808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889BE69-0FE9-47B3-95B5-82C338F3B3F5}"/>
                </a:ext>
              </a:extLst>
            </p:cNvPr>
            <p:cNvSpPr txBox="1"/>
            <p:nvPr/>
          </p:nvSpPr>
          <p:spPr>
            <a:xfrm>
              <a:off x="3352801" y="830432"/>
              <a:ext cx="3114261" cy="15696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/>
                <a:t>Theme 1</a:t>
              </a:r>
            </a:p>
            <a:p>
              <a:pPr algn="ctr"/>
              <a:r>
                <a:rPr lang="en-IE" sz="2400" dirty="0"/>
                <a:t>Impact of diagnosis for now and the future</a:t>
              </a:r>
            </a:p>
            <a:p>
              <a:pPr algn="ctr"/>
              <a:endParaRPr lang="en-IE" sz="2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865DF7F-2281-4C5D-9A52-DB0C58D5E4D7}"/>
                </a:ext>
              </a:extLst>
            </p:cNvPr>
            <p:cNvSpPr txBox="1"/>
            <p:nvPr/>
          </p:nvSpPr>
          <p:spPr>
            <a:xfrm>
              <a:off x="4137388" y="2724914"/>
              <a:ext cx="2729948" cy="132343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1</a:t>
              </a:r>
            </a:p>
            <a:p>
              <a:pPr algn="ctr"/>
              <a:r>
                <a:rPr lang="en-IE" sz="2000" i="1" dirty="0"/>
                <a:t>Health Care Practitioners not knowing - the distress on patients</a:t>
              </a:r>
              <a:endParaRPr lang="en-IE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B1EE9C-203F-4121-815D-EDF81E547D3E}"/>
                </a:ext>
              </a:extLst>
            </p:cNvPr>
            <p:cNvSpPr txBox="1"/>
            <p:nvPr/>
          </p:nvSpPr>
          <p:spPr>
            <a:xfrm>
              <a:off x="4145884" y="4651156"/>
              <a:ext cx="1855304" cy="12926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2</a:t>
              </a:r>
            </a:p>
            <a:p>
              <a:pPr algn="ctr"/>
              <a:r>
                <a:rPr lang="en-IE" sz="2000" i="1" dirty="0"/>
                <a:t>Minimising the risks</a:t>
              </a:r>
            </a:p>
            <a:p>
              <a:endParaRPr lang="en-IE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A28F7D6-38B7-4762-AD23-39E8E30EA3F0}"/>
                </a:ext>
              </a:extLst>
            </p:cNvPr>
            <p:cNvSpPr txBox="1"/>
            <p:nvPr/>
          </p:nvSpPr>
          <p:spPr>
            <a:xfrm>
              <a:off x="7936347" y="815731"/>
              <a:ext cx="3114260" cy="15696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/>
                <a:t>Theme 2</a:t>
              </a:r>
            </a:p>
            <a:p>
              <a:pPr algn="ctr"/>
              <a:r>
                <a:rPr lang="en-IE" sz="2400" dirty="0"/>
                <a:t>Living with the psychosocial impact</a:t>
              </a:r>
            </a:p>
            <a:p>
              <a:pPr algn="ctr"/>
              <a:endParaRPr lang="en-IE" sz="2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56D1252-1537-4002-9150-F77F7340EC05}"/>
                </a:ext>
              </a:extLst>
            </p:cNvPr>
            <p:cNvSpPr txBox="1"/>
            <p:nvPr/>
          </p:nvSpPr>
          <p:spPr>
            <a:xfrm>
              <a:off x="8573601" y="2692480"/>
              <a:ext cx="2540365" cy="12926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1</a:t>
              </a:r>
            </a:p>
            <a:p>
              <a:pPr algn="ctr"/>
              <a:r>
                <a:rPr lang="en-IE" sz="2000" i="1" dirty="0"/>
                <a:t>Living with the distress</a:t>
              </a:r>
            </a:p>
            <a:p>
              <a:pPr algn="ctr"/>
              <a:endParaRPr lang="en-IE" sz="2000" dirty="0"/>
            </a:p>
            <a:p>
              <a:endParaRPr lang="en-IE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F7A67FB-802F-4DE6-8133-F5228BE0910F}"/>
                </a:ext>
              </a:extLst>
            </p:cNvPr>
            <p:cNvSpPr txBox="1"/>
            <p:nvPr/>
          </p:nvSpPr>
          <p:spPr>
            <a:xfrm>
              <a:off x="8573601" y="4651156"/>
              <a:ext cx="1963896" cy="12926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/>
                <a:t>Sub-theme 2</a:t>
              </a:r>
            </a:p>
            <a:p>
              <a:pPr algn="ctr"/>
              <a:r>
                <a:rPr lang="en-IE" sz="2000" i="1" dirty="0"/>
                <a:t>Impact on self and others</a:t>
              </a:r>
            </a:p>
            <a:p>
              <a:endParaRPr lang="en-IE" dirty="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9FAA473-521B-435D-B0BC-F91D9DCBD7D3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2385391"/>
              <a:ext cx="0" cy="316129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FFE35E2-40C3-4A9A-B227-8A4C1E49D597}"/>
                </a:ext>
              </a:extLst>
            </p:cNvPr>
            <p:cNvCxnSpPr/>
            <p:nvPr/>
          </p:nvCxnSpPr>
          <p:spPr>
            <a:xfrm>
              <a:off x="3657600" y="5506410"/>
              <a:ext cx="47978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EC73A7A-0744-4A2A-AB28-4E354BD26304}"/>
                </a:ext>
              </a:extLst>
            </p:cNvPr>
            <p:cNvCxnSpPr>
              <a:cxnSpLocks/>
            </p:cNvCxnSpPr>
            <p:nvPr/>
          </p:nvCxnSpPr>
          <p:spPr>
            <a:xfrm>
              <a:off x="3661651" y="3438940"/>
              <a:ext cx="475737" cy="1036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14BC03B-1FE6-4F4A-A555-0889A3CE6A8F}"/>
                </a:ext>
              </a:extLst>
            </p:cNvPr>
            <p:cNvCxnSpPr/>
            <p:nvPr/>
          </p:nvCxnSpPr>
          <p:spPr>
            <a:xfrm>
              <a:off x="8176035" y="2385391"/>
              <a:ext cx="0" cy="3188185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A717C58-F6AE-4117-B7A0-A5BED35E232B}"/>
                </a:ext>
              </a:extLst>
            </p:cNvPr>
            <p:cNvCxnSpPr>
              <a:cxnSpLocks/>
            </p:cNvCxnSpPr>
            <p:nvPr/>
          </p:nvCxnSpPr>
          <p:spPr>
            <a:xfrm>
              <a:off x="8176035" y="3339353"/>
              <a:ext cx="397566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>
            <a:off x="7808259" y="5342965"/>
            <a:ext cx="457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190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Results – Impact of diagnosis for now and the future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08949" y="4192251"/>
            <a:ext cx="970429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11/15 patients had a fear of taking medication </a:t>
            </a:r>
            <a:r>
              <a:rPr lang="en-IE" dirty="0"/>
              <a:t>(</a:t>
            </a:r>
            <a:r>
              <a:rPr lang="en-IE" dirty="0" err="1"/>
              <a:t>Raspaud</a:t>
            </a:r>
            <a:r>
              <a:rPr lang="en-IE" dirty="0"/>
              <a:t>, 2014)</a:t>
            </a:r>
          </a:p>
          <a:p>
            <a:endParaRPr lang="en-I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47% (n=8) of patients indicated avoidance behaviour </a:t>
            </a:r>
            <a:r>
              <a:rPr lang="en-IE" dirty="0"/>
              <a:t>(</a:t>
            </a:r>
            <a:r>
              <a:rPr lang="en-IE" dirty="0" err="1"/>
              <a:t>Dodiuk</a:t>
            </a:r>
            <a:r>
              <a:rPr lang="en-IE" dirty="0"/>
              <a:t>-Gad et al., 2016)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420537" y="1658471"/>
            <a:ext cx="4392706" cy="1873554"/>
            <a:chOff x="6420537" y="1658471"/>
            <a:chExt cx="4392706" cy="1873554"/>
          </a:xfrm>
        </p:grpSpPr>
        <p:sp>
          <p:nvSpPr>
            <p:cNvPr id="10" name="TextBox 9"/>
            <p:cNvSpPr txBox="1"/>
            <p:nvPr/>
          </p:nvSpPr>
          <p:spPr>
            <a:xfrm>
              <a:off x="6420537" y="1685366"/>
              <a:ext cx="4392706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i="1" dirty="0"/>
                <a:t>But the only thing now is, it's made me so scared of taking pills.... I won't go to the doctors if I can help it now… </a:t>
              </a:r>
              <a:r>
                <a:rPr lang="en-IE" dirty="0"/>
                <a:t>(Patient 1)</a:t>
              </a:r>
              <a:r>
                <a:rPr lang="en-IE" sz="2400" dirty="0"/>
                <a:t> </a:t>
              </a:r>
              <a:r>
                <a:rPr lang="en-IE" dirty="0"/>
                <a:t>(Butt et al., 2011)</a:t>
              </a:r>
              <a:endParaRPr lang="en-GB" dirty="0"/>
            </a:p>
          </p:txBody>
        </p:sp>
        <p:sp>
          <p:nvSpPr>
            <p:cNvPr id="19" name="Rounded Rectangular Callout 18"/>
            <p:cNvSpPr/>
            <p:nvPr/>
          </p:nvSpPr>
          <p:spPr>
            <a:xfrm>
              <a:off x="6420537" y="1658471"/>
              <a:ext cx="4392706" cy="1873554"/>
            </a:xfrm>
            <a:prstGeom prst="wedgeRoundRectCallout">
              <a:avLst>
                <a:gd name="adj1" fmla="val -44411"/>
                <a:gd name="adj2" fmla="val 82417"/>
                <a:gd name="adj3" fmla="val 16667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08949" y="1658471"/>
            <a:ext cx="4142789" cy="2014219"/>
            <a:chOff x="1108949" y="1658471"/>
            <a:chExt cx="4142789" cy="2014219"/>
          </a:xfrm>
        </p:grpSpPr>
        <p:sp>
          <p:nvSpPr>
            <p:cNvPr id="7" name="TextBox 6"/>
            <p:cNvSpPr txBox="1"/>
            <p:nvPr/>
          </p:nvSpPr>
          <p:spPr>
            <a:xfrm>
              <a:off x="1108949" y="1690613"/>
              <a:ext cx="4027827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i="1" dirty="0"/>
                <a:t>I definitely feel that the medical profession is not aware enough of Stevens-Johnson </a:t>
              </a:r>
              <a:r>
                <a:rPr lang="en-IE" dirty="0"/>
                <a:t>(Internet description 195) (Butt et al., 2012)</a:t>
              </a:r>
              <a:endParaRPr lang="en-GB" dirty="0"/>
            </a:p>
          </p:txBody>
        </p:sp>
        <p:sp>
          <p:nvSpPr>
            <p:cNvPr id="20" name="Rounded Rectangular Callout 19"/>
            <p:cNvSpPr/>
            <p:nvPr/>
          </p:nvSpPr>
          <p:spPr>
            <a:xfrm>
              <a:off x="1108950" y="1658471"/>
              <a:ext cx="4142788" cy="2014219"/>
            </a:xfrm>
            <a:prstGeom prst="wedgeRoundRectCallout">
              <a:avLst>
                <a:gd name="adj1" fmla="val -47259"/>
                <a:gd name="adj2" fmla="val 76330"/>
                <a:gd name="adj3" fmla="val 16667"/>
              </a:avLst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61498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F452-9CEA-4417-867D-A053028A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Results – Living with the psychosocial impact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7" y="1349658"/>
            <a:ext cx="42223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i="1" dirty="0"/>
              <a:t>I will never forget. I feel traumatized and sometimes I feel very afraid that this might happen again</a:t>
            </a:r>
            <a:r>
              <a:rPr lang="en-IE" sz="2400" dirty="0"/>
              <a:t> </a:t>
            </a:r>
            <a:r>
              <a:rPr lang="en-IE" dirty="0"/>
              <a:t>(Internet description, 34) (Butt et al., 2012)</a:t>
            </a:r>
            <a:endParaRPr lang="en-GB" dirty="0"/>
          </a:p>
          <a:p>
            <a:endParaRPr lang="en-GB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838197" y="1383466"/>
            <a:ext cx="4401671" cy="1798516"/>
          </a:xfrm>
          <a:prstGeom prst="wedgeRoundRectCallout">
            <a:avLst>
              <a:gd name="adj1" fmla="val -41811"/>
              <a:gd name="adj2" fmla="val 70001"/>
              <a:gd name="adj3" fmla="val 1666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427693" y="1427656"/>
            <a:ext cx="45092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i="1" dirty="0"/>
              <a:t>…I’m scarred in my mind as well as scarred on my body…I have flashbacks to my illness… </a:t>
            </a:r>
            <a:r>
              <a:rPr lang="en-IE" dirty="0"/>
              <a:t>(Patient 13) (Butt et al., 2011)</a:t>
            </a:r>
            <a:endParaRPr lang="en-GB" dirty="0"/>
          </a:p>
          <a:p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6526306" y="1349658"/>
            <a:ext cx="4410634" cy="1608695"/>
          </a:xfrm>
          <a:prstGeom prst="wedgeRoundRectCallout">
            <a:avLst>
              <a:gd name="adj1" fmla="val -46361"/>
              <a:gd name="adj2" fmla="val 72965"/>
              <a:gd name="adj3" fmla="val 16667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59976" y="3625998"/>
            <a:ext cx="115286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71% (n=12) patients’ scores indicated clinical psychological distress and 29% (n=5) had scores consistent with clinical signs of possible PTSD </a:t>
            </a:r>
            <a:r>
              <a:rPr lang="en-IE" dirty="0"/>
              <a:t>(</a:t>
            </a:r>
            <a:r>
              <a:rPr lang="en-IE" dirty="0" err="1"/>
              <a:t>Dodiuk</a:t>
            </a:r>
            <a:r>
              <a:rPr lang="en-IE" dirty="0"/>
              <a:t>-Gad et al., 2016)</a:t>
            </a:r>
            <a:endParaRPr lang="en-I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‘Major long-term, overlooked and treatable psychological complications among survivors after SJS/TEN’ </a:t>
            </a:r>
            <a:r>
              <a:rPr lang="en-IE" dirty="0"/>
              <a:t>(</a:t>
            </a:r>
            <a:r>
              <a:rPr lang="en-IE" dirty="0" err="1"/>
              <a:t>Dodiuk</a:t>
            </a:r>
            <a:r>
              <a:rPr lang="en-IE" dirty="0"/>
              <a:t>-Gad et al., 2016)</a:t>
            </a:r>
            <a:endParaRPr lang="en-I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dirty="0"/>
              <a:t>Of 26 patients diagnosed with SJS/TEN or SJS/TEN overlap 11 had anxiety and 13 were depressed at 6 months, following initial diagnosis </a:t>
            </a:r>
            <a:r>
              <a:rPr lang="en-IE" dirty="0"/>
              <a:t>(</a:t>
            </a:r>
            <a:r>
              <a:rPr lang="en-IE" dirty="0" err="1"/>
              <a:t>Zitha</a:t>
            </a:r>
            <a:r>
              <a:rPr lang="en-IE" dirty="0"/>
              <a:t>, 2015)</a:t>
            </a:r>
          </a:p>
        </p:txBody>
      </p:sp>
    </p:spTree>
    <p:extLst>
      <p:ext uri="{BB962C8B-B14F-4D97-AF65-F5344CB8AC3E}">
        <p14:creationId xmlns:p14="http://schemas.microsoft.com/office/powerpoint/2010/main" val="2159615931"/>
      </p:ext>
    </p:extLst>
  </p:cSld>
  <p:clrMapOvr>
    <a:masterClrMapping/>
  </p:clrMapOvr>
</p:sld>
</file>

<file path=ppt/theme/theme1.xml><?xml version="1.0" encoding="utf-8"?>
<a:theme xmlns:a="http://schemas.openxmlformats.org/drawingml/2006/main" name="wb_pres4_medical">
  <a:themeElements>
    <a:clrScheme name="Wiley-Blackwell">
      <a:dk1>
        <a:sysClr val="windowText" lastClr="000000"/>
      </a:dk1>
      <a:lt1>
        <a:sysClr val="window" lastClr="FFFFFF"/>
      </a:lt1>
      <a:dk2>
        <a:srgbClr val="0098A0"/>
      </a:dk2>
      <a:lt2>
        <a:srgbClr val="FFFFFF"/>
      </a:lt2>
      <a:accent1>
        <a:srgbClr val="8DBD48"/>
      </a:accent1>
      <a:accent2>
        <a:srgbClr val="691872"/>
      </a:accent2>
      <a:accent3>
        <a:srgbClr val="EF8100"/>
      </a:accent3>
      <a:accent4>
        <a:srgbClr val="00B2DC"/>
      </a:accent4>
      <a:accent5>
        <a:srgbClr val="00367C"/>
      </a:accent5>
      <a:accent6>
        <a:srgbClr val="FDCA1B"/>
      </a:accent6>
      <a:hlink>
        <a:srgbClr val="0098A0"/>
      </a:hlink>
      <a:folHlink>
        <a:srgbClr val="0098A0"/>
      </a:folHlink>
    </a:clrScheme>
    <a:fontScheme name="Wiley-Blackw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PermissionLevels xmlns="43023927-f72a-40d9-82ec-f3f2d80d180b" xsi:nil="true"/>
    <MigrationWizIdDocumentLibraryPermissions xmlns="43023927-f72a-40d9-82ec-f3f2d80d180b" xsi:nil="true"/>
    <MigrationWizIdSecurityGroups xmlns="43023927-f72a-40d9-82ec-f3f2d80d180b" xsi:nil="true"/>
    <MigrationWizIdPermissions xmlns="43023927-f72a-40d9-82ec-f3f2d80d180b" xsi:nil="true"/>
    <MigrationWizId xmlns="43023927-f72a-40d9-82ec-f3f2d80d180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F37A4E611AA24DB4FAF81430362EDA" ma:contentTypeVersion="13" ma:contentTypeDescription="Create a new document." ma:contentTypeScope="" ma:versionID="7392cef6422b15bad20190c7fc05f8b3">
  <xsd:schema xmlns:xsd="http://www.w3.org/2001/XMLSchema" xmlns:xs="http://www.w3.org/2001/XMLSchema" xmlns:p="http://schemas.microsoft.com/office/2006/metadata/properties" xmlns:ns3="43023927-f72a-40d9-82ec-f3f2d80d180b" targetNamespace="http://schemas.microsoft.com/office/2006/metadata/properties" ma:root="true" ma:fieldsID="a842060390dd22622412013e25b5a311" ns3:_="">
    <xsd:import namespace="43023927-f72a-40d9-82ec-f3f2d80d180b"/>
    <xsd:element name="properties">
      <xsd:complexType>
        <xsd:sequence>
          <xsd:element name="documentManagement">
            <xsd:complexType>
              <xsd:all>
                <xsd:element ref="ns3:MigrationWizId" minOccurs="0"/>
                <xsd:element ref="ns3:MigrationWizIdPermissions" minOccurs="0"/>
                <xsd:element ref="ns3:MigrationWizIdPermissionLevels" minOccurs="0"/>
                <xsd:element ref="ns3:MigrationWizIdDocumentLibraryPermissions" minOccurs="0"/>
                <xsd:element ref="ns3:MigrationWizIdSecurityGroup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023927-f72a-40d9-82ec-f3f2d80d180b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10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1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2" nillable="true" ma:displayName="MigrationWizIdSecurityGroups" ma:internalName="MigrationWizIdSecurityGroups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EBC10B-E788-4617-8C8B-C3ED35D86F01}">
  <ds:schemaRefs>
    <ds:schemaRef ds:uri="http://purl.org/dc/terms/"/>
    <ds:schemaRef ds:uri="43023927-f72a-40d9-82ec-f3f2d80d180b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3C40CFC-32E7-451E-A72C-3FA984070B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023927-f72a-40d9-82ec-f3f2d80d180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15C2BB2-1DDA-431F-918D-1E504D641D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1156</Words>
  <Application>Microsoft Office PowerPoint</Application>
  <PresentationFormat>Widescreen</PresentationFormat>
  <Paragraphs>96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wb_pres4_medical</vt:lpstr>
      <vt:lpstr>The psychological impact of Stevens-Johnson syndrome and toxic epidermal necrolysis on patients’ lives: A critically appraised topic </vt:lpstr>
      <vt:lpstr>Lead Researchers</vt:lpstr>
      <vt:lpstr>Introduction  What’s already known?</vt:lpstr>
      <vt:lpstr>Objective</vt:lpstr>
      <vt:lpstr>Methods</vt:lpstr>
      <vt:lpstr>PowerPoint Presentation</vt:lpstr>
      <vt:lpstr>Results</vt:lpstr>
      <vt:lpstr>Results – Impact of diagnosis for now and the future</vt:lpstr>
      <vt:lpstr>Results – Living with the psychosocial impact</vt:lpstr>
      <vt:lpstr>Discussion  </vt:lpstr>
      <vt:lpstr>Discussion</vt:lpstr>
      <vt:lpstr>Discussion </vt:lpstr>
      <vt:lpstr>Conclusions What does this study add?</vt:lpstr>
      <vt:lpstr>Research Team</vt:lpstr>
      <vt:lpstr>Call for correspondence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paper</dc:title>
  <dc:creator>Susannah George</dc:creator>
  <cp:lastModifiedBy>Leah Morrison (lib)</cp:lastModifiedBy>
  <cp:revision>91</cp:revision>
  <dcterms:created xsi:type="dcterms:W3CDTF">2017-06-01T22:51:00Z</dcterms:created>
  <dcterms:modified xsi:type="dcterms:W3CDTF">2020-09-29T10:52:05Z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1033-10.2.0.5996</vt:lpwstr>
  </property>
  <property fmtid="{D5CDD505-2E9C-101B-9397-08002B2CF9AE}" pid="3" name="ContentTypeId">
    <vt:lpwstr>0x010100A2F37A4E611AA24DB4FAF81430362EDA</vt:lpwstr>
  </property>
  <property fmtid="{D5CDD505-2E9C-101B-9397-08002B2CF9AE}" pid="4" name="ArticulateGUID">
    <vt:lpwstr>78B6E793-9B05-4146-AEAD-DD206790EF51</vt:lpwstr>
  </property>
  <property fmtid="{D5CDD505-2E9C-101B-9397-08002B2CF9AE}" pid="5" name="ArticulatePath">
    <vt:lpwstr>bjd18746-sup-0002-journalclub</vt:lpwstr>
  </property>
</Properties>
</file>