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90" r:id="rId3"/>
    <p:sldId id="411" r:id="rId4"/>
    <p:sldId id="402" r:id="rId5"/>
    <p:sldId id="287" r:id="rId6"/>
    <p:sldId id="409" r:id="rId7"/>
    <p:sldId id="408" r:id="rId8"/>
    <p:sldId id="406" r:id="rId9"/>
    <p:sldId id="410" r:id="rId10"/>
    <p:sldId id="413" r:id="rId11"/>
    <p:sldId id="286" r:id="rId12"/>
    <p:sldId id="412" r:id="rId13"/>
  </p:sldIdLst>
  <p:sldSz cx="12192000" cy="6858000"/>
  <p:notesSz cx="6889750" cy="10021888"/>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lora Douglas (snmp)" initials="FD(" lastIdx="1" clrIdx="0">
    <p:extLst>
      <p:ext uri="{19B8F6BF-5375-455C-9EA6-DF929625EA0E}">
        <p15:presenceInfo xmlns:p15="http://schemas.microsoft.com/office/powerpoint/2012/main" userId="S::f.douglas3@rgu.ac.uk::4495d1da-746c-4ed9-8570-2a20a75b13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9E9F5"/>
    <a:srgbClr val="33CCFF"/>
    <a:srgbClr val="0066FF"/>
    <a:srgbClr val="CC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C37A291-02C3-4FFC-9AD2-224803156A0A}" v="474" dt="2022-05-13T07:37:29.5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75762" autoAdjust="0"/>
  </p:normalViewPr>
  <p:slideViewPr>
    <p:cSldViewPr snapToGrid="0">
      <p:cViewPr varScale="1">
        <p:scale>
          <a:sx n="86" d="100"/>
          <a:sy n="86" d="100"/>
        </p:scale>
        <p:origin x="1554" y="78"/>
      </p:cViewPr>
      <p:guideLst/>
    </p:cSldViewPr>
  </p:slideViewPr>
  <p:notesTextViewPr>
    <p:cViewPr>
      <p:scale>
        <a:sx n="1" d="1"/>
        <a:sy n="1" d="1"/>
      </p:scale>
      <p:origin x="0" y="0"/>
    </p:cViewPr>
  </p:notesTextViewPr>
  <p:sorterViewPr>
    <p:cViewPr>
      <p:scale>
        <a:sx n="60" d="100"/>
        <a:sy n="6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7B532B-EC58-4496-8F2C-7C52CD35E140}" type="doc">
      <dgm:prSet loTypeId="urn:microsoft.com/office/officeart/2005/8/layout/vList2" loCatId="list" qsTypeId="urn:microsoft.com/office/officeart/2005/8/quickstyle/simple2" qsCatId="simple" csTypeId="urn:microsoft.com/office/officeart/2005/8/colors/accent1_2" csCatId="accent1" phldr="1"/>
      <dgm:spPr/>
      <dgm:t>
        <a:bodyPr/>
        <a:lstStyle/>
        <a:p>
          <a:endParaRPr lang="en-US"/>
        </a:p>
      </dgm:t>
    </dgm:pt>
    <dgm:pt modelId="{2D4D3355-6E0A-432C-B93E-DB44BDB22422}">
      <dgm:prSet custT="1"/>
      <dgm:spPr/>
      <dgm:t>
        <a:bodyPr/>
        <a:lstStyle/>
        <a:p>
          <a:r>
            <a:rPr lang="en-GB" sz="1600" dirty="0"/>
            <a:t>	</a:t>
          </a:r>
          <a:r>
            <a:rPr lang="en-GB" sz="2400" dirty="0"/>
            <a:t>Child Poverty Act 2017 </a:t>
          </a:r>
        </a:p>
        <a:p>
          <a:r>
            <a:rPr lang="en-GB" sz="2400" dirty="0"/>
            <a:t>		 - Child Poverty Action Plans 2018-2022</a:t>
          </a:r>
        </a:p>
        <a:p>
          <a:r>
            <a:rPr lang="en-GB" sz="2400" dirty="0"/>
            <a:t>		 - Tackling Child Poverty Delivery Plan 2022-2026</a:t>
          </a:r>
        </a:p>
        <a:p>
          <a:endParaRPr lang="en-GB" sz="1100" dirty="0"/>
        </a:p>
      </dgm:t>
    </dgm:pt>
    <dgm:pt modelId="{8B117B30-684E-4504-A727-199ADC515033}" type="parTrans" cxnId="{4F9E0466-16ED-431B-8B5A-8CFEC7EC2CD2}">
      <dgm:prSet/>
      <dgm:spPr/>
      <dgm:t>
        <a:bodyPr/>
        <a:lstStyle/>
        <a:p>
          <a:endParaRPr lang="en-US"/>
        </a:p>
      </dgm:t>
    </dgm:pt>
    <dgm:pt modelId="{A2F33E8B-CDE3-4D1D-AA98-47C987DA8A82}" type="sibTrans" cxnId="{4F9E0466-16ED-431B-8B5A-8CFEC7EC2CD2}">
      <dgm:prSet/>
      <dgm:spPr/>
      <dgm:t>
        <a:bodyPr/>
        <a:lstStyle/>
        <a:p>
          <a:endParaRPr lang="en-US"/>
        </a:p>
      </dgm:t>
    </dgm:pt>
    <dgm:pt modelId="{484B45E8-6774-4051-A16E-791C164A710A}">
      <dgm:prSet custT="1"/>
      <dgm:spPr/>
      <dgm:t>
        <a:bodyPr/>
        <a:lstStyle/>
        <a:p>
          <a:r>
            <a:rPr lang="en-GB" sz="2400" dirty="0"/>
            <a:t>Qualitative process evaluation of the early FIP implementation  - community-based health care professionals’ experiences of addressing income poverty during routine practice - pregnant women and parents/carers of children under 5. </a:t>
          </a:r>
          <a:endParaRPr lang="en-US" sz="2400" dirty="0"/>
        </a:p>
      </dgm:t>
    </dgm:pt>
    <dgm:pt modelId="{A0322752-2672-4D14-A9FC-3DF2ECC9EC8E}" type="parTrans" cxnId="{33996097-8BDD-462C-88E7-C4E78C97BECC}">
      <dgm:prSet/>
      <dgm:spPr/>
      <dgm:t>
        <a:bodyPr/>
        <a:lstStyle/>
        <a:p>
          <a:endParaRPr lang="en-GB"/>
        </a:p>
      </dgm:t>
    </dgm:pt>
    <dgm:pt modelId="{39563E57-04EC-4125-9AAC-2A5F218B28A4}" type="sibTrans" cxnId="{33996097-8BDD-462C-88E7-C4E78C97BECC}">
      <dgm:prSet/>
      <dgm:spPr/>
      <dgm:t>
        <a:bodyPr/>
        <a:lstStyle/>
        <a:p>
          <a:endParaRPr lang="en-GB"/>
        </a:p>
      </dgm:t>
    </dgm:pt>
    <dgm:pt modelId="{3D50EAE3-D8F4-4F6B-BC94-99E85B3B8B77}">
      <dgm:prSet custT="1"/>
      <dgm:spPr/>
      <dgm:t>
        <a:bodyPr/>
        <a:lstStyle/>
        <a:p>
          <a:pPr>
            <a:buClrTx/>
            <a:buSzTx/>
            <a:buFontTx/>
            <a:buNone/>
          </a:pPr>
          <a:r>
            <a:rPr lang="en-GB" sz="2400" b="0" dirty="0"/>
            <a:t>Increasing interest in </a:t>
          </a:r>
          <a:r>
            <a:rPr lang="en-GB" sz="2400" b="1" dirty="0"/>
            <a:t>health care professionals </a:t>
          </a:r>
          <a:r>
            <a:rPr lang="en-GB" sz="2400" dirty="0"/>
            <a:t>and </a:t>
          </a:r>
          <a:r>
            <a:rPr lang="en-GB" sz="2400" b="1" dirty="0"/>
            <a:t>health care systems </a:t>
          </a:r>
          <a:r>
            <a:rPr lang="en-GB" sz="2400" dirty="0"/>
            <a:t>in addressing </a:t>
          </a:r>
          <a:r>
            <a:rPr lang="en-GB" sz="2400" b="1" dirty="0"/>
            <a:t>social risk factors during routine care </a:t>
          </a:r>
          <a:r>
            <a:rPr lang="en-GB" sz="2400" dirty="0"/>
            <a:t>to improve health outcomes and reduce health inequalities</a:t>
          </a:r>
          <a:endParaRPr lang="en-GB" sz="2400" dirty="0">
            <a:solidFill>
              <a:schemeClr val="bg1">
                <a:lumMod val="95000"/>
              </a:schemeClr>
            </a:solidFill>
          </a:endParaRPr>
        </a:p>
      </dgm:t>
    </dgm:pt>
    <dgm:pt modelId="{71131E3A-E706-49CD-8180-2A35D6025EE3}" type="parTrans" cxnId="{D439AACC-90DC-47AA-8AD4-96BC2CACBAFC}">
      <dgm:prSet/>
      <dgm:spPr/>
      <dgm:t>
        <a:bodyPr/>
        <a:lstStyle/>
        <a:p>
          <a:endParaRPr lang="en-GB"/>
        </a:p>
      </dgm:t>
    </dgm:pt>
    <dgm:pt modelId="{C37D067C-2ABC-4B57-AC76-8EC44E3791CF}" type="sibTrans" cxnId="{D439AACC-90DC-47AA-8AD4-96BC2CACBAFC}">
      <dgm:prSet/>
      <dgm:spPr/>
      <dgm:t>
        <a:bodyPr/>
        <a:lstStyle/>
        <a:p>
          <a:endParaRPr lang="en-GB"/>
        </a:p>
      </dgm:t>
    </dgm:pt>
    <dgm:pt modelId="{08B8FA8C-5B01-45B5-930C-887B88C56ADE}" type="pres">
      <dgm:prSet presAssocID="{C87B532B-EC58-4496-8F2C-7C52CD35E140}" presName="linear" presStyleCnt="0">
        <dgm:presLayoutVars>
          <dgm:animLvl val="lvl"/>
          <dgm:resizeHandles val="exact"/>
        </dgm:presLayoutVars>
      </dgm:prSet>
      <dgm:spPr/>
    </dgm:pt>
    <dgm:pt modelId="{B429A336-C57E-4D11-8B93-26662446B924}" type="pres">
      <dgm:prSet presAssocID="{2D4D3355-6E0A-432C-B93E-DB44BDB22422}" presName="parentText" presStyleLbl="node1" presStyleIdx="0" presStyleCnt="3" custScaleY="142105" custLinFactY="-25380" custLinFactNeighborY="-100000">
        <dgm:presLayoutVars>
          <dgm:chMax val="0"/>
          <dgm:bulletEnabled val="1"/>
        </dgm:presLayoutVars>
      </dgm:prSet>
      <dgm:spPr/>
    </dgm:pt>
    <dgm:pt modelId="{2954D3D4-BBA1-458E-9806-455CBB4AEE20}" type="pres">
      <dgm:prSet presAssocID="{A2F33E8B-CDE3-4D1D-AA98-47C987DA8A82}" presName="spacer" presStyleCnt="0"/>
      <dgm:spPr/>
    </dgm:pt>
    <dgm:pt modelId="{33A21EDB-17DB-4E83-A97E-5B31D3441D24}" type="pres">
      <dgm:prSet presAssocID="{484B45E8-6774-4051-A16E-791C164A710A}" presName="parentText" presStyleLbl="node1" presStyleIdx="1" presStyleCnt="3" custScaleY="122366" custLinFactY="-4354" custLinFactNeighborY="-100000">
        <dgm:presLayoutVars>
          <dgm:chMax val="0"/>
          <dgm:bulletEnabled val="1"/>
        </dgm:presLayoutVars>
      </dgm:prSet>
      <dgm:spPr/>
    </dgm:pt>
    <dgm:pt modelId="{B138CEBC-C1D3-4A9F-8539-FC611D801367}" type="pres">
      <dgm:prSet presAssocID="{39563E57-04EC-4125-9AAC-2A5F218B28A4}" presName="spacer" presStyleCnt="0"/>
      <dgm:spPr/>
    </dgm:pt>
    <dgm:pt modelId="{31B26C61-2044-48E1-AC8F-8786923381E8}" type="pres">
      <dgm:prSet presAssocID="{3D50EAE3-D8F4-4F6B-BC94-99E85B3B8B77}" presName="parentText" presStyleLbl="node1" presStyleIdx="2" presStyleCnt="3">
        <dgm:presLayoutVars>
          <dgm:chMax val="0"/>
          <dgm:bulletEnabled val="1"/>
        </dgm:presLayoutVars>
      </dgm:prSet>
      <dgm:spPr/>
    </dgm:pt>
  </dgm:ptLst>
  <dgm:cxnLst>
    <dgm:cxn modelId="{4F9E0466-16ED-431B-8B5A-8CFEC7EC2CD2}" srcId="{C87B532B-EC58-4496-8F2C-7C52CD35E140}" destId="{2D4D3355-6E0A-432C-B93E-DB44BDB22422}" srcOrd="0" destOrd="0" parTransId="{8B117B30-684E-4504-A727-199ADC515033}" sibTransId="{A2F33E8B-CDE3-4D1D-AA98-47C987DA8A82}"/>
    <dgm:cxn modelId="{E4DD5E46-ED0F-4B24-8F58-E8E7753E0B1B}" type="presOf" srcId="{484B45E8-6774-4051-A16E-791C164A710A}" destId="{33A21EDB-17DB-4E83-A97E-5B31D3441D24}" srcOrd="0" destOrd="0" presId="urn:microsoft.com/office/officeart/2005/8/layout/vList2"/>
    <dgm:cxn modelId="{3D1CE551-4123-45A6-8DAB-3E99C6FB78C5}" type="presOf" srcId="{3D50EAE3-D8F4-4F6B-BC94-99E85B3B8B77}" destId="{31B26C61-2044-48E1-AC8F-8786923381E8}" srcOrd="0" destOrd="0" presId="urn:microsoft.com/office/officeart/2005/8/layout/vList2"/>
    <dgm:cxn modelId="{33996097-8BDD-462C-88E7-C4E78C97BECC}" srcId="{C87B532B-EC58-4496-8F2C-7C52CD35E140}" destId="{484B45E8-6774-4051-A16E-791C164A710A}" srcOrd="1" destOrd="0" parTransId="{A0322752-2672-4D14-A9FC-3DF2ECC9EC8E}" sibTransId="{39563E57-04EC-4125-9AAC-2A5F218B28A4}"/>
    <dgm:cxn modelId="{C33F37B1-C751-4ACF-935E-CD5832435E6E}" type="presOf" srcId="{2D4D3355-6E0A-432C-B93E-DB44BDB22422}" destId="{B429A336-C57E-4D11-8B93-26662446B924}" srcOrd="0" destOrd="0" presId="urn:microsoft.com/office/officeart/2005/8/layout/vList2"/>
    <dgm:cxn modelId="{D439AACC-90DC-47AA-8AD4-96BC2CACBAFC}" srcId="{C87B532B-EC58-4496-8F2C-7C52CD35E140}" destId="{3D50EAE3-D8F4-4F6B-BC94-99E85B3B8B77}" srcOrd="2" destOrd="0" parTransId="{71131E3A-E706-49CD-8180-2A35D6025EE3}" sibTransId="{C37D067C-2ABC-4B57-AC76-8EC44E3791CF}"/>
    <dgm:cxn modelId="{7AF675E2-0514-4F5E-9F37-D0CFF31E2403}" type="presOf" srcId="{C87B532B-EC58-4496-8F2C-7C52CD35E140}" destId="{08B8FA8C-5B01-45B5-930C-887B88C56ADE}" srcOrd="0" destOrd="0" presId="urn:microsoft.com/office/officeart/2005/8/layout/vList2"/>
    <dgm:cxn modelId="{DC6E52CA-5694-4EF6-B4F0-48F96B2B4585}" type="presParOf" srcId="{08B8FA8C-5B01-45B5-930C-887B88C56ADE}" destId="{B429A336-C57E-4D11-8B93-26662446B924}" srcOrd="0" destOrd="0" presId="urn:microsoft.com/office/officeart/2005/8/layout/vList2"/>
    <dgm:cxn modelId="{5DA3C3BB-36D6-435B-94A6-0C7BEA041A79}" type="presParOf" srcId="{08B8FA8C-5B01-45B5-930C-887B88C56ADE}" destId="{2954D3D4-BBA1-458E-9806-455CBB4AEE20}" srcOrd="1" destOrd="0" presId="urn:microsoft.com/office/officeart/2005/8/layout/vList2"/>
    <dgm:cxn modelId="{FFE18A59-0A19-4955-8957-18C8B4621E61}" type="presParOf" srcId="{08B8FA8C-5B01-45B5-930C-887B88C56ADE}" destId="{33A21EDB-17DB-4E83-A97E-5B31D3441D24}" srcOrd="2" destOrd="0" presId="urn:microsoft.com/office/officeart/2005/8/layout/vList2"/>
    <dgm:cxn modelId="{A812DBDD-8A47-4143-85CA-65AEC9F6E81C}" type="presParOf" srcId="{08B8FA8C-5B01-45B5-930C-887B88C56ADE}" destId="{B138CEBC-C1D3-4A9F-8539-FC611D801367}" srcOrd="3" destOrd="0" presId="urn:microsoft.com/office/officeart/2005/8/layout/vList2"/>
    <dgm:cxn modelId="{CAA6DD74-7171-4C1B-B071-363E9A0F312C}" type="presParOf" srcId="{08B8FA8C-5B01-45B5-930C-887B88C56ADE}" destId="{31B26C61-2044-48E1-AC8F-8786923381E8}" srcOrd="4" destOrd="0" presId="urn:microsoft.com/office/officeart/2005/8/layout/vList2"/>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00F84AE-3BBE-4863-8CFC-5857CE0FC44B}" type="doc">
      <dgm:prSet loTypeId="urn:microsoft.com/office/officeart/2005/8/layout/default" loCatId="list" qsTypeId="urn:microsoft.com/office/officeart/2005/8/quickstyle/simple2" qsCatId="simple" csTypeId="urn:microsoft.com/office/officeart/2005/8/colors/accent1_2" csCatId="accent1" phldr="1"/>
      <dgm:spPr/>
      <dgm:t>
        <a:bodyPr/>
        <a:lstStyle/>
        <a:p>
          <a:endParaRPr lang="en-US"/>
        </a:p>
      </dgm:t>
    </dgm:pt>
    <dgm:pt modelId="{51DB23E0-95F8-48CA-AE44-4CA385A33AB2}">
      <dgm:prSet/>
      <dgm:spPr/>
      <dgm:t>
        <a:bodyPr/>
        <a:lstStyle/>
        <a:p>
          <a:r>
            <a:rPr lang="en-GB" dirty="0"/>
            <a:t>Income maximisation within clinical practice </a:t>
          </a:r>
          <a:endParaRPr lang="en-US" dirty="0"/>
        </a:p>
      </dgm:t>
    </dgm:pt>
    <dgm:pt modelId="{173630D5-1FDA-4137-AB0D-C41974CBAD04}" type="parTrans" cxnId="{A4339C35-DB17-476F-91E0-EC283079EC6D}">
      <dgm:prSet/>
      <dgm:spPr/>
      <dgm:t>
        <a:bodyPr/>
        <a:lstStyle/>
        <a:p>
          <a:endParaRPr lang="en-US"/>
        </a:p>
      </dgm:t>
    </dgm:pt>
    <dgm:pt modelId="{77CB891C-1199-4871-A394-5260B0A05514}" type="sibTrans" cxnId="{A4339C35-DB17-476F-91E0-EC283079EC6D}">
      <dgm:prSet/>
      <dgm:spPr/>
      <dgm:t>
        <a:bodyPr/>
        <a:lstStyle/>
        <a:p>
          <a:endParaRPr lang="en-US"/>
        </a:p>
      </dgm:t>
    </dgm:pt>
    <dgm:pt modelId="{0F417846-29B2-4EFC-B0D0-BDBEBAFFC35D}">
      <dgm:prSet/>
      <dgm:spPr>
        <a:solidFill>
          <a:schemeClr val="accent2">
            <a:lumMod val="60000"/>
            <a:lumOff val="40000"/>
          </a:schemeClr>
        </a:solidFill>
      </dgm:spPr>
      <dgm:t>
        <a:bodyPr/>
        <a:lstStyle/>
        <a:p>
          <a:r>
            <a:rPr lang="en-GB" dirty="0"/>
            <a:t>Perspectives of poverty within caseloads</a:t>
          </a:r>
          <a:endParaRPr lang="en-US" dirty="0"/>
        </a:p>
      </dgm:t>
    </dgm:pt>
    <dgm:pt modelId="{F0F1A867-4836-4FE2-81F8-4710FDFE710F}" type="parTrans" cxnId="{E9A8DC8E-24BA-4F57-BBE6-A6B3C3833F13}">
      <dgm:prSet/>
      <dgm:spPr/>
      <dgm:t>
        <a:bodyPr/>
        <a:lstStyle/>
        <a:p>
          <a:endParaRPr lang="en-US"/>
        </a:p>
      </dgm:t>
    </dgm:pt>
    <dgm:pt modelId="{8F00FD7E-9729-4D02-BB4F-0791ACF3DAA9}" type="sibTrans" cxnId="{E9A8DC8E-24BA-4F57-BBE6-A6B3C3833F13}">
      <dgm:prSet/>
      <dgm:spPr/>
      <dgm:t>
        <a:bodyPr/>
        <a:lstStyle/>
        <a:p>
          <a:endParaRPr lang="en-US"/>
        </a:p>
      </dgm:t>
    </dgm:pt>
    <dgm:pt modelId="{6C7EB0EB-CA29-410F-B74F-8776943B7061}">
      <dgm:prSet/>
      <dgm:spPr>
        <a:solidFill>
          <a:srgbClr val="7030A0"/>
        </a:solidFill>
      </dgm:spPr>
      <dgm:t>
        <a:bodyPr/>
        <a:lstStyle/>
        <a:p>
          <a:r>
            <a:rPr lang="en-GB" dirty="0"/>
            <a:t>Referral agency accessibility and utility </a:t>
          </a:r>
          <a:endParaRPr lang="en-US" dirty="0"/>
        </a:p>
      </dgm:t>
    </dgm:pt>
    <dgm:pt modelId="{218DC612-7F61-4792-94C9-01CAF85C80E4}" type="parTrans" cxnId="{AD46F341-4BAC-4E11-9372-418DD71FF4D1}">
      <dgm:prSet/>
      <dgm:spPr/>
      <dgm:t>
        <a:bodyPr/>
        <a:lstStyle/>
        <a:p>
          <a:endParaRPr lang="en-US"/>
        </a:p>
      </dgm:t>
    </dgm:pt>
    <dgm:pt modelId="{BE9EC40D-7E47-42CA-A27F-B9CF99E30AA9}" type="sibTrans" cxnId="{AD46F341-4BAC-4E11-9372-418DD71FF4D1}">
      <dgm:prSet/>
      <dgm:spPr/>
      <dgm:t>
        <a:bodyPr/>
        <a:lstStyle/>
        <a:p>
          <a:endParaRPr lang="en-US"/>
        </a:p>
      </dgm:t>
    </dgm:pt>
    <dgm:pt modelId="{581F8FCD-2268-428D-82B3-EE590500614C}">
      <dgm:prSet/>
      <dgm:spPr>
        <a:solidFill>
          <a:srgbClr val="92D050"/>
        </a:solidFill>
      </dgm:spPr>
      <dgm:t>
        <a:bodyPr/>
        <a:lstStyle/>
        <a:p>
          <a:r>
            <a:rPr lang="en-GB" dirty="0"/>
            <a:t>Parental financial wellbeing concerns</a:t>
          </a:r>
          <a:endParaRPr lang="en-US" dirty="0"/>
        </a:p>
      </dgm:t>
    </dgm:pt>
    <dgm:pt modelId="{E23CE126-80F2-4D72-86E8-68CE9CFD9F55}" type="parTrans" cxnId="{80C0044D-E266-48F3-9B57-8BD1AC2AD8EA}">
      <dgm:prSet/>
      <dgm:spPr/>
      <dgm:t>
        <a:bodyPr/>
        <a:lstStyle/>
        <a:p>
          <a:endParaRPr lang="en-US"/>
        </a:p>
      </dgm:t>
    </dgm:pt>
    <dgm:pt modelId="{4101C1C0-0C12-4C13-B0B3-AEFAE07ADFFF}" type="sibTrans" cxnId="{80C0044D-E266-48F3-9B57-8BD1AC2AD8EA}">
      <dgm:prSet/>
      <dgm:spPr/>
      <dgm:t>
        <a:bodyPr/>
        <a:lstStyle/>
        <a:p>
          <a:endParaRPr lang="en-US"/>
        </a:p>
      </dgm:t>
    </dgm:pt>
    <dgm:pt modelId="{2907677A-98AF-43F7-9C26-C53FA4FC45BB}">
      <dgm:prSet/>
      <dgm:spPr>
        <a:solidFill>
          <a:schemeClr val="accent1">
            <a:lumMod val="50000"/>
          </a:schemeClr>
        </a:solidFill>
      </dgm:spPr>
      <dgm:t>
        <a:bodyPr/>
        <a:lstStyle/>
        <a:p>
          <a:r>
            <a:rPr lang="en-GB" dirty="0"/>
            <a:t>Tools and Training</a:t>
          </a:r>
          <a:endParaRPr lang="en-US" dirty="0"/>
        </a:p>
      </dgm:t>
    </dgm:pt>
    <dgm:pt modelId="{45439BA0-6930-43ED-BAC0-32B12AC52518}" type="parTrans" cxnId="{23507E36-9A1B-4EA2-8F60-C76D24CAFD01}">
      <dgm:prSet/>
      <dgm:spPr/>
      <dgm:t>
        <a:bodyPr/>
        <a:lstStyle/>
        <a:p>
          <a:endParaRPr lang="en-US"/>
        </a:p>
      </dgm:t>
    </dgm:pt>
    <dgm:pt modelId="{5EAD3565-DAC8-4D15-A47B-5D67F451644C}" type="sibTrans" cxnId="{23507E36-9A1B-4EA2-8F60-C76D24CAFD01}">
      <dgm:prSet/>
      <dgm:spPr/>
      <dgm:t>
        <a:bodyPr/>
        <a:lstStyle/>
        <a:p>
          <a:endParaRPr lang="en-US"/>
        </a:p>
      </dgm:t>
    </dgm:pt>
    <dgm:pt modelId="{FF354D2C-BA02-449A-8866-820DEB3F4A21}" type="pres">
      <dgm:prSet presAssocID="{A00F84AE-3BBE-4863-8CFC-5857CE0FC44B}" presName="diagram" presStyleCnt="0">
        <dgm:presLayoutVars>
          <dgm:dir/>
          <dgm:resizeHandles val="exact"/>
        </dgm:presLayoutVars>
      </dgm:prSet>
      <dgm:spPr/>
    </dgm:pt>
    <dgm:pt modelId="{BD8F0DC2-3A3B-465A-AEB3-BDEF77A94C51}" type="pres">
      <dgm:prSet presAssocID="{51DB23E0-95F8-48CA-AE44-4CA385A33AB2}" presName="node" presStyleLbl="node1" presStyleIdx="0" presStyleCnt="5" custLinFactX="100000" custLinFactNeighborX="103396" custLinFactNeighborY="877">
        <dgm:presLayoutVars>
          <dgm:bulletEnabled val="1"/>
        </dgm:presLayoutVars>
      </dgm:prSet>
      <dgm:spPr/>
    </dgm:pt>
    <dgm:pt modelId="{7B1C2104-2099-49CD-B161-431ADE631A42}" type="pres">
      <dgm:prSet presAssocID="{77CB891C-1199-4871-A394-5260B0A05514}" presName="sibTrans" presStyleCnt="0"/>
      <dgm:spPr/>
    </dgm:pt>
    <dgm:pt modelId="{841029E6-CBE9-4F78-9CE6-3B4A772A2D86}" type="pres">
      <dgm:prSet presAssocID="{0F417846-29B2-4EFC-B0D0-BDBEBAFFC35D}" presName="node" presStyleLbl="node1" presStyleIdx="1" presStyleCnt="5" custLinFactX="-14653" custLinFactNeighborX="-100000" custLinFactNeighborY="3177">
        <dgm:presLayoutVars>
          <dgm:bulletEnabled val="1"/>
        </dgm:presLayoutVars>
      </dgm:prSet>
      <dgm:spPr/>
    </dgm:pt>
    <dgm:pt modelId="{0402C5AA-9004-4220-8A74-396BEB086A5B}" type="pres">
      <dgm:prSet presAssocID="{8F00FD7E-9729-4D02-BB4F-0791ACF3DAA9}" presName="sibTrans" presStyleCnt="0"/>
      <dgm:spPr/>
    </dgm:pt>
    <dgm:pt modelId="{DBB78B92-D083-42C1-AF12-567BAB268622}" type="pres">
      <dgm:prSet presAssocID="{6C7EB0EB-CA29-410F-B74F-8776943B7061}" presName="node" presStyleLbl="node1" presStyleIdx="2" presStyleCnt="5" custLinFactX="-57072" custLinFactY="15163" custLinFactNeighborX="-100000" custLinFactNeighborY="100000">
        <dgm:presLayoutVars>
          <dgm:bulletEnabled val="1"/>
        </dgm:presLayoutVars>
      </dgm:prSet>
      <dgm:spPr/>
    </dgm:pt>
    <dgm:pt modelId="{B4B44714-E178-4AF6-9CDA-C24F4EC013EF}" type="pres">
      <dgm:prSet presAssocID="{BE9EC40D-7E47-42CA-A27F-B9CF99E30AA9}" presName="sibTrans" presStyleCnt="0"/>
      <dgm:spPr/>
    </dgm:pt>
    <dgm:pt modelId="{A950484C-2EF5-4FE1-ACE5-B1775B4480C8}" type="pres">
      <dgm:prSet presAssocID="{581F8FCD-2268-428D-82B3-EE590500614C}" presName="node" presStyleLbl="node1" presStyleIdx="3" presStyleCnt="5" custLinFactY="-15790" custLinFactNeighborX="45177" custLinFactNeighborY="-100000">
        <dgm:presLayoutVars>
          <dgm:bulletEnabled val="1"/>
        </dgm:presLayoutVars>
      </dgm:prSet>
      <dgm:spPr/>
    </dgm:pt>
    <dgm:pt modelId="{F145771C-1664-44D9-9694-665D6EBC2F1B}" type="pres">
      <dgm:prSet presAssocID="{4101C1C0-0C12-4C13-B0B3-AEFAE07ADFFF}" presName="sibTrans" presStyleCnt="0"/>
      <dgm:spPr/>
    </dgm:pt>
    <dgm:pt modelId="{B973F21A-117E-4E82-9285-2C7B1D68EEE8}" type="pres">
      <dgm:prSet presAssocID="{2907677A-98AF-43F7-9C26-C53FA4FC45BB}" presName="node" presStyleLbl="node1" presStyleIdx="4" presStyleCnt="5">
        <dgm:presLayoutVars>
          <dgm:bulletEnabled val="1"/>
        </dgm:presLayoutVars>
      </dgm:prSet>
      <dgm:spPr/>
    </dgm:pt>
  </dgm:ptLst>
  <dgm:cxnLst>
    <dgm:cxn modelId="{A4339C35-DB17-476F-91E0-EC283079EC6D}" srcId="{A00F84AE-3BBE-4863-8CFC-5857CE0FC44B}" destId="{51DB23E0-95F8-48CA-AE44-4CA385A33AB2}" srcOrd="0" destOrd="0" parTransId="{173630D5-1FDA-4137-AB0D-C41974CBAD04}" sibTransId="{77CB891C-1199-4871-A394-5260B0A05514}"/>
    <dgm:cxn modelId="{23507E36-9A1B-4EA2-8F60-C76D24CAFD01}" srcId="{A00F84AE-3BBE-4863-8CFC-5857CE0FC44B}" destId="{2907677A-98AF-43F7-9C26-C53FA4FC45BB}" srcOrd="4" destOrd="0" parTransId="{45439BA0-6930-43ED-BAC0-32B12AC52518}" sibTransId="{5EAD3565-DAC8-4D15-A47B-5D67F451644C}"/>
    <dgm:cxn modelId="{7DBCC75F-3B32-40DF-AD4F-CE30D8FD7F3D}" type="presOf" srcId="{A00F84AE-3BBE-4863-8CFC-5857CE0FC44B}" destId="{FF354D2C-BA02-449A-8866-820DEB3F4A21}" srcOrd="0" destOrd="0" presId="urn:microsoft.com/office/officeart/2005/8/layout/default"/>
    <dgm:cxn modelId="{AD46F341-4BAC-4E11-9372-418DD71FF4D1}" srcId="{A00F84AE-3BBE-4863-8CFC-5857CE0FC44B}" destId="{6C7EB0EB-CA29-410F-B74F-8776943B7061}" srcOrd="2" destOrd="0" parTransId="{218DC612-7F61-4792-94C9-01CAF85C80E4}" sibTransId="{BE9EC40D-7E47-42CA-A27F-B9CF99E30AA9}"/>
    <dgm:cxn modelId="{E70DDB48-9745-4DEE-B4C4-71BF8F930030}" type="presOf" srcId="{0F417846-29B2-4EFC-B0D0-BDBEBAFFC35D}" destId="{841029E6-CBE9-4F78-9CE6-3B4A772A2D86}" srcOrd="0" destOrd="0" presId="urn:microsoft.com/office/officeart/2005/8/layout/default"/>
    <dgm:cxn modelId="{80C0044D-E266-48F3-9B57-8BD1AC2AD8EA}" srcId="{A00F84AE-3BBE-4863-8CFC-5857CE0FC44B}" destId="{581F8FCD-2268-428D-82B3-EE590500614C}" srcOrd="3" destOrd="0" parTransId="{E23CE126-80F2-4D72-86E8-68CE9CFD9F55}" sibTransId="{4101C1C0-0C12-4C13-B0B3-AEFAE07ADFFF}"/>
    <dgm:cxn modelId="{984A5470-E7D0-4492-8412-4599ECE4D75F}" type="presOf" srcId="{581F8FCD-2268-428D-82B3-EE590500614C}" destId="{A950484C-2EF5-4FE1-ACE5-B1775B4480C8}" srcOrd="0" destOrd="0" presId="urn:microsoft.com/office/officeart/2005/8/layout/default"/>
    <dgm:cxn modelId="{E9A8DC8E-24BA-4F57-BBE6-A6B3C3833F13}" srcId="{A00F84AE-3BBE-4863-8CFC-5857CE0FC44B}" destId="{0F417846-29B2-4EFC-B0D0-BDBEBAFFC35D}" srcOrd="1" destOrd="0" parTransId="{F0F1A867-4836-4FE2-81F8-4710FDFE710F}" sibTransId="{8F00FD7E-9729-4D02-BB4F-0791ACF3DAA9}"/>
    <dgm:cxn modelId="{41FD5EBE-7D68-44FE-8A16-3196809F8B0C}" type="presOf" srcId="{51DB23E0-95F8-48CA-AE44-4CA385A33AB2}" destId="{BD8F0DC2-3A3B-465A-AEB3-BDEF77A94C51}" srcOrd="0" destOrd="0" presId="urn:microsoft.com/office/officeart/2005/8/layout/default"/>
    <dgm:cxn modelId="{30351CDB-24F6-417F-8E6E-B3EEB2A2EBBD}" type="presOf" srcId="{6C7EB0EB-CA29-410F-B74F-8776943B7061}" destId="{DBB78B92-D083-42C1-AF12-567BAB268622}" srcOrd="0" destOrd="0" presId="urn:microsoft.com/office/officeart/2005/8/layout/default"/>
    <dgm:cxn modelId="{61A5ECF7-2E7D-4470-84D7-2EDBCB663C5B}" type="presOf" srcId="{2907677A-98AF-43F7-9C26-C53FA4FC45BB}" destId="{B973F21A-117E-4E82-9285-2C7B1D68EEE8}" srcOrd="0" destOrd="0" presId="urn:microsoft.com/office/officeart/2005/8/layout/default"/>
    <dgm:cxn modelId="{DBF31112-2D4A-486B-8552-AF8E8D4FD896}" type="presParOf" srcId="{FF354D2C-BA02-449A-8866-820DEB3F4A21}" destId="{BD8F0DC2-3A3B-465A-AEB3-BDEF77A94C51}" srcOrd="0" destOrd="0" presId="urn:microsoft.com/office/officeart/2005/8/layout/default"/>
    <dgm:cxn modelId="{2A82839D-B5B4-4AF4-A68F-99F1838311BE}" type="presParOf" srcId="{FF354D2C-BA02-449A-8866-820DEB3F4A21}" destId="{7B1C2104-2099-49CD-B161-431ADE631A42}" srcOrd="1" destOrd="0" presId="urn:microsoft.com/office/officeart/2005/8/layout/default"/>
    <dgm:cxn modelId="{262469EB-4D91-4AD9-892F-0C7559F38947}" type="presParOf" srcId="{FF354D2C-BA02-449A-8866-820DEB3F4A21}" destId="{841029E6-CBE9-4F78-9CE6-3B4A772A2D86}" srcOrd="2" destOrd="0" presId="urn:microsoft.com/office/officeart/2005/8/layout/default"/>
    <dgm:cxn modelId="{4C1C2E9A-0B22-4757-8568-909F2150338D}" type="presParOf" srcId="{FF354D2C-BA02-449A-8866-820DEB3F4A21}" destId="{0402C5AA-9004-4220-8A74-396BEB086A5B}" srcOrd="3" destOrd="0" presId="urn:microsoft.com/office/officeart/2005/8/layout/default"/>
    <dgm:cxn modelId="{F8801780-75C1-44A7-B75A-B6BEB5FBF6C8}" type="presParOf" srcId="{FF354D2C-BA02-449A-8866-820DEB3F4A21}" destId="{DBB78B92-D083-42C1-AF12-567BAB268622}" srcOrd="4" destOrd="0" presId="urn:microsoft.com/office/officeart/2005/8/layout/default"/>
    <dgm:cxn modelId="{638781B7-17E8-4D5C-AA4B-82368655ADC9}" type="presParOf" srcId="{FF354D2C-BA02-449A-8866-820DEB3F4A21}" destId="{B4B44714-E178-4AF6-9CDA-C24F4EC013EF}" srcOrd="5" destOrd="0" presId="urn:microsoft.com/office/officeart/2005/8/layout/default"/>
    <dgm:cxn modelId="{1BC45882-1A35-4B60-ADFE-A8B3C342EE35}" type="presParOf" srcId="{FF354D2C-BA02-449A-8866-820DEB3F4A21}" destId="{A950484C-2EF5-4FE1-ACE5-B1775B4480C8}" srcOrd="6" destOrd="0" presId="urn:microsoft.com/office/officeart/2005/8/layout/default"/>
    <dgm:cxn modelId="{9CBD4476-89DC-490F-8E29-CEEC3C480222}" type="presParOf" srcId="{FF354D2C-BA02-449A-8866-820DEB3F4A21}" destId="{F145771C-1664-44D9-9694-665D6EBC2F1B}" srcOrd="7" destOrd="0" presId="urn:microsoft.com/office/officeart/2005/8/layout/default"/>
    <dgm:cxn modelId="{BC2BC1B8-8C17-4405-A499-AD1E5B706C61}" type="presParOf" srcId="{FF354D2C-BA02-449A-8866-820DEB3F4A21}" destId="{B973F21A-117E-4E82-9285-2C7B1D68EEE8}"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29A336-C57E-4D11-8B93-26662446B924}">
      <dsp:nvSpPr>
        <dsp:cNvPr id="0" name=""/>
        <dsp:cNvSpPr/>
      </dsp:nvSpPr>
      <dsp:spPr>
        <a:xfrm>
          <a:off x="0" y="173979"/>
          <a:ext cx="8646132" cy="1704786"/>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kern="1200" dirty="0"/>
            <a:t>	</a:t>
          </a:r>
          <a:r>
            <a:rPr lang="en-GB" sz="2400" kern="1200" dirty="0"/>
            <a:t>Child Poverty Act 2017 </a:t>
          </a:r>
        </a:p>
        <a:p>
          <a:pPr marL="0" lvl="0" indent="0" algn="l" defTabSz="711200">
            <a:lnSpc>
              <a:spcPct val="90000"/>
            </a:lnSpc>
            <a:spcBef>
              <a:spcPct val="0"/>
            </a:spcBef>
            <a:spcAft>
              <a:spcPct val="35000"/>
            </a:spcAft>
            <a:buNone/>
          </a:pPr>
          <a:r>
            <a:rPr lang="en-GB" sz="2400" kern="1200" dirty="0"/>
            <a:t>		 - Child Poverty Action Plans 2018-2022</a:t>
          </a:r>
        </a:p>
        <a:p>
          <a:pPr marL="0" lvl="0" indent="0" algn="l" defTabSz="711200">
            <a:lnSpc>
              <a:spcPct val="90000"/>
            </a:lnSpc>
            <a:spcBef>
              <a:spcPct val="0"/>
            </a:spcBef>
            <a:spcAft>
              <a:spcPct val="35000"/>
            </a:spcAft>
            <a:buNone/>
          </a:pPr>
          <a:r>
            <a:rPr lang="en-GB" sz="2400" kern="1200" dirty="0"/>
            <a:t>		 - Tackling Child Poverty Delivery Plan 2022-2026</a:t>
          </a:r>
        </a:p>
        <a:p>
          <a:pPr marL="0" lvl="0" indent="0" algn="l" defTabSz="711200">
            <a:lnSpc>
              <a:spcPct val="90000"/>
            </a:lnSpc>
            <a:spcBef>
              <a:spcPct val="0"/>
            </a:spcBef>
            <a:spcAft>
              <a:spcPct val="35000"/>
            </a:spcAft>
            <a:buNone/>
          </a:pPr>
          <a:endParaRPr lang="en-GB" sz="1100" kern="1200" dirty="0"/>
        </a:p>
      </dsp:txBody>
      <dsp:txXfrm>
        <a:off x="83221" y="257200"/>
        <a:ext cx="8479690" cy="1538344"/>
      </dsp:txXfrm>
    </dsp:sp>
    <dsp:sp modelId="{33A21EDB-17DB-4E83-A97E-5B31D3441D24}">
      <dsp:nvSpPr>
        <dsp:cNvPr id="0" name=""/>
        <dsp:cNvSpPr/>
      </dsp:nvSpPr>
      <dsp:spPr>
        <a:xfrm>
          <a:off x="0" y="2142300"/>
          <a:ext cx="8646132" cy="1467984"/>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kern="1200" dirty="0"/>
            <a:t>Qualitative process evaluation of the early FIP implementation  - community-based health care professionals’ experiences of addressing income poverty during routine practice - pregnant women and parents/carers of children under 5. </a:t>
          </a:r>
          <a:endParaRPr lang="en-US" sz="2400" kern="1200" dirty="0"/>
        </a:p>
      </dsp:txBody>
      <dsp:txXfrm>
        <a:off x="71661" y="2213961"/>
        <a:ext cx="8502810" cy="1324662"/>
      </dsp:txXfrm>
    </dsp:sp>
    <dsp:sp modelId="{31B26C61-2044-48E1-AC8F-8786923381E8}">
      <dsp:nvSpPr>
        <dsp:cNvPr id="0" name=""/>
        <dsp:cNvSpPr/>
      </dsp:nvSpPr>
      <dsp:spPr>
        <a:xfrm>
          <a:off x="0" y="3685102"/>
          <a:ext cx="8646132" cy="1199666"/>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ClrTx/>
            <a:buSzTx/>
            <a:buFontTx/>
            <a:buNone/>
          </a:pPr>
          <a:r>
            <a:rPr lang="en-GB" sz="2400" b="0" kern="1200" dirty="0"/>
            <a:t>Increasing interest in </a:t>
          </a:r>
          <a:r>
            <a:rPr lang="en-GB" sz="2400" b="1" kern="1200" dirty="0"/>
            <a:t>health care professionals </a:t>
          </a:r>
          <a:r>
            <a:rPr lang="en-GB" sz="2400" kern="1200" dirty="0"/>
            <a:t>and </a:t>
          </a:r>
          <a:r>
            <a:rPr lang="en-GB" sz="2400" b="1" kern="1200" dirty="0"/>
            <a:t>health care systems </a:t>
          </a:r>
          <a:r>
            <a:rPr lang="en-GB" sz="2400" kern="1200" dirty="0"/>
            <a:t>in addressing </a:t>
          </a:r>
          <a:r>
            <a:rPr lang="en-GB" sz="2400" b="1" kern="1200" dirty="0"/>
            <a:t>social risk factors during routine care </a:t>
          </a:r>
          <a:r>
            <a:rPr lang="en-GB" sz="2400" kern="1200" dirty="0"/>
            <a:t>to improve health outcomes and reduce health inequalities</a:t>
          </a:r>
          <a:endParaRPr lang="en-GB" sz="2400" kern="1200" dirty="0">
            <a:solidFill>
              <a:schemeClr val="bg1">
                <a:lumMod val="95000"/>
              </a:schemeClr>
            </a:solidFill>
          </a:endParaRPr>
        </a:p>
      </dsp:txBody>
      <dsp:txXfrm>
        <a:off x="58563" y="3743665"/>
        <a:ext cx="8529006" cy="10825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8F0DC2-3A3B-465A-AEB3-BDEF77A94C51}">
      <dsp:nvSpPr>
        <dsp:cNvPr id="0" name=""/>
        <dsp:cNvSpPr/>
      </dsp:nvSpPr>
      <dsp:spPr>
        <a:xfrm>
          <a:off x="5361569" y="568706"/>
          <a:ext cx="2636024" cy="1581615"/>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Income maximisation within clinical practice </a:t>
          </a:r>
          <a:endParaRPr lang="en-US" sz="2400" kern="1200" dirty="0"/>
        </a:p>
      </dsp:txBody>
      <dsp:txXfrm>
        <a:off x="5361569" y="568706"/>
        <a:ext cx="2636024" cy="1581615"/>
      </dsp:txXfrm>
    </dsp:sp>
    <dsp:sp modelId="{841029E6-CBE9-4F78-9CE6-3B4A772A2D86}">
      <dsp:nvSpPr>
        <dsp:cNvPr id="0" name=""/>
        <dsp:cNvSpPr/>
      </dsp:nvSpPr>
      <dsp:spPr>
        <a:xfrm>
          <a:off x="0" y="605083"/>
          <a:ext cx="2636024" cy="1581615"/>
        </a:xfrm>
        <a:prstGeom prst="rect">
          <a:avLst/>
        </a:prstGeom>
        <a:solidFill>
          <a:schemeClr val="accent2">
            <a:lumMod val="60000"/>
            <a:lumOff val="4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Perspectives of poverty within caseloads</a:t>
          </a:r>
          <a:endParaRPr lang="en-US" sz="2400" kern="1200" dirty="0"/>
        </a:p>
      </dsp:txBody>
      <dsp:txXfrm>
        <a:off x="0" y="605083"/>
        <a:ext cx="2636024" cy="1581615"/>
      </dsp:txXfrm>
    </dsp:sp>
    <dsp:sp modelId="{DBB78B92-D083-42C1-AF12-567BAB268622}">
      <dsp:nvSpPr>
        <dsp:cNvPr id="0" name=""/>
        <dsp:cNvSpPr/>
      </dsp:nvSpPr>
      <dsp:spPr>
        <a:xfrm>
          <a:off x="1658797" y="2376271"/>
          <a:ext cx="2636024" cy="1581615"/>
        </a:xfrm>
        <a:prstGeom prst="rect">
          <a:avLst/>
        </a:prstGeom>
        <a:solidFill>
          <a:srgbClr val="7030A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Referral agency accessibility and utility </a:t>
          </a:r>
          <a:endParaRPr lang="en-US" sz="2400" kern="1200" dirty="0"/>
        </a:p>
      </dsp:txBody>
      <dsp:txXfrm>
        <a:off x="1658797" y="2376271"/>
        <a:ext cx="2636024" cy="1581615"/>
      </dsp:txXfrm>
    </dsp:sp>
    <dsp:sp modelId="{A950484C-2EF5-4FE1-ACE5-B1775B4480C8}">
      <dsp:nvSpPr>
        <dsp:cNvPr id="0" name=""/>
        <dsp:cNvSpPr/>
      </dsp:nvSpPr>
      <dsp:spPr>
        <a:xfrm>
          <a:off x="2640690" y="568701"/>
          <a:ext cx="2636024" cy="1581615"/>
        </a:xfrm>
        <a:prstGeom prst="rect">
          <a:avLst/>
        </a:prstGeom>
        <a:solidFill>
          <a:srgbClr val="92D05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Parental financial wellbeing concerns</a:t>
          </a:r>
          <a:endParaRPr lang="en-US" sz="2400" kern="1200" dirty="0"/>
        </a:p>
      </dsp:txBody>
      <dsp:txXfrm>
        <a:off x="2640690" y="568701"/>
        <a:ext cx="2636024" cy="1581615"/>
      </dsp:txXfrm>
    </dsp:sp>
    <dsp:sp modelId="{B973F21A-117E-4E82-9285-2C7B1D68EEE8}">
      <dsp:nvSpPr>
        <dsp:cNvPr id="0" name=""/>
        <dsp:cNvSpPr/>
      </dsp:nvSpPr>
      <dsp:spPr>
        <a:xfrm>
          <a:off x="4349441" y="2400053"/>
          <a:ext cx="2636024" cy="1581615"/>
        </a:xfrm>
        <a:prstGeom prst="rect">
          <a:avLst/>
        </a:prstGeom>
        <a:solidFill>
          <a:schemeClr val="accent1">
            <a:lumMod val="5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Tools and Training</a:t>
          </a:r>
          <a:endParaRPr lang="en-US" sz="2400" kern="1200" dirty="0"/>
        </a:p>
      </dsp:txBody>
      <dsp:txXfrm>
        <a:off x="4349441" y="2400053"/>
        <a:ext cx="2636024" cy="158161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5558" cy="502835"/>
          </a:xfrm>
          <a:prstGeom prst="rect">
            <a:avLst/>
          </a:prstGeom>
        </p:spPr>
        <p:txBody>
          <a:bodyPr vert="horz" lIns="96634" tIns="48317" rIns="96634" bIns="48317" rtlCol="0"/>
          <a:lstStyle>
            <a:lvl1pPr algn="l">
              <a:defRPr sz="1300"/>
            </a:lvl1pPr>
          </a:lstStyle>
          <a:p>
            <a:endParaRPr lang="en-GB"/>
          </a:p>
        </p:txBody>
      </p:sp>
      <p:sp>
        <p:nvSpPr>
          <p:cNvPr id="3" name="Date Placeholder 2"/>
          <p:cNvSpPr>
            <a:spLocks noGrp="1"/>
          </p:cNvSpPr>
          <p:nvPr>
            <p:ph type="dt" idx="1"/>
          </p:nvPr>
        </p:nvSpPr>
        <p:spPr>
          <a:xfrm>
            <a:off x="3902597" y="0"/>
            <a:ext cx="2985558" cy="502835"/>
          </a:xfrm>
          <a:prstGeom prst="rect">
            <a:avLst/>
          </a:prstGeom>
        </p:spPr>
        <p:txBody>
          <a:bodyPr vert="horz" lIns="96634" tIns="48317" rIns="96634" bIns="48317" rtlCol="0"/>
          <a:lstStyle>
            <a:lvl1pPr algn="r">
              <a:defRPr sz="1300"/>
            </a:lvl1pPr>
          </a:lstStyle>
          <a:p>
            <a:fld id="{6C8A1FE9-D549-4C90-8832-150C546711D3}" type="datetimeFigureOut">
              <a:rPr lang="en-GB" smtClean="0"/>
              <a:t>21/07/2022</a:t>
            </a:fld>
            <a:endParaRPr lang="en-GB"/>
          </a:p>
        </p:txBody>
      </p:sp>
      <p:sp>
        <p:nvSpPr>
          <p:cNvPr id="4" name="Slide Image Placeholder 3"/>
          <p:cNvSpPr>
            <a:spLocks noGrp="1" noRot="1" noChangeAspect="1"/>
          </p:cNvSpPr>
          <p:nvPr>
            <p:ph type="sldImg" idx="2"/>
          </p:nvPr>
        </p:nvSpPr>
        <p:spPr>
          <a:xfrm>
            <a:off x="438150" y="1252538"/>
            <a:ext cx="6013450" cy="3382962"/>
          </a:xfrm>
          <a:prstGeom prst="rect">
            <a:avLst/>
          </a:prstGeom>
          <a:noFill/>
          <a:ln w="12700">
            <a:solidFill>
              <a:prstClr val="black"/>
            </a:solidFill>
          </a:ln>
        </p:spPr>
        <p:txBody>
          <a:bodyPr vert="horz" lIns="96634" tIns="48317" rIns="96634" bIns="48317" rtlCol="0" anchor="ctr"/>
          <a:lstStyle/>
          <a:p>
            <a:endParaRPr lang="en-GB"/>
          </a:p>
        </p:txBody>
      </p:sp>
      <p:sp>
        <p:nvSpPr>
          <p:cNvPr id="5" name="Notes Placeholder 4"/>
          <p:cNvSpPr>
            <a:spLocks noGrp="1"/>
          </p:cNvSpPr>
          <p:nvPr>
            <p:ph type="body" sz="quarter" idx="3"/>
          </p:nvPr>
        </p:nvSpPr>
        <p:spPr>
          <a:xfrm>
            <a:off x="688975" y="4823034"/>
            <a:ext cx="5511800" cy="3946118"/>
          </a:xfrm>
          <a:prstGeom prst="rect">
            <a:avLst/>
          </a:prstGeom>
        </p:spPr>
        <p:txBody>
          <a:bodyPr vert="horz" lIns="96634" tIns="48317" rIns="96634" bIns="4831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19055"/>
            <a:ext cx="2985558" cy="502834"/>
          </a:xfrm>
          <a:prstGeom prst="rect">
            <a:avLst/>
          </a:prstGeom>
        </p:spPr>
        <p:txBody>
          <a:bodyPr vert="horz" lIns="96634" tIns="48317" rIns="96634" bIns="48317" rtlCol="0" anchor="b"/>
          <a:lstStyle>
            <a:lvl1pPr algn="l">
              <a:defRPr sz="1300"/>
            </a:lvl1pPr>
          </a:lstStyle>
          <a:p>
            <a:endParaRPr lang="en-GB"/>
          </a:p>
        </p:txBody>
      </p:sp>
      <p:sp>
        <p:nvSpPr>
          <p:cNvPr id="7" name="Slide Number Placeholder 6"/>
          <p:cNvSpPr>
            <a:spLocks noGrp="1"/>
          </p:cNvSpPr>
          <p:nvPr>
            <p:ph type="sldNum" sz="quarter" idx="5"/>
          </p:nvPr>
        </p:nvSpPr>
        <p:spPr>
          <a:xfrm>
            <a:off x="3902597" y="9519055"/>
            <a:ext cx="2985558" cy="502834"/>
          </a:xfrm>
          <a:prstGeom prst="rect">
            <a:avLst/>
          </a:prstGeom>
        </p:spPr>
        <p:txBody>
          <a:bodyPr vert="horz" lIns="96634" tIns="48317" rIns="96634" bIns="48317" rtlCol="0" anchor="b"/>
          <a:lstStyle>
            <a:lvl1pPr algn="r">
              <a:defRPr sz="1300"/>
            </a:lvl1pPr>
          </a:lstStyle>
          <a:p>
            <a:fld id="{2DD66B02-4437-4C51-A20C-8F1B1FEB8DA6}" type="slidenum">
              <a:rPr lang="en-GB" smtClean="0"/>
              <a:t>‹#›</a:t>
            </a:fld>
            <a:endParaRPr lang="en-GB"/>
          </a:p>
        </p:txBody>
      </p:sp>
    </p:spTree>
    <p:extLst>
      <p:ext uri="{BB962C8B-B14F-4D97-AF65-F5344CB8AC3E}">
        <p14:creationId xmlns:p14="http://schemas.microsoft.com/office/powerpoint/2010/main" val="806488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300" dirty="0"/>
              <a:t>Good morning – I’m delighted to be presenting the findings from this NHS Grampian Endowments Funded study data collection which took place in the summer of last year. This paper presents the findings from the interviews were conducted with community midwives health visitors and family nurse partnership practitioners about their experiences of the early implementation of the financial inclusion pathway in the NHS Grampian region. </a:t>
            </a:r>
          </a:p>
          <a:p>
            <a:endParaRPr lang="en-GB" sz="1300" dirty="0"/>
          </a:p>
          <a:p>
            <a:r>
              <a:rPr lang="en-GB" sz="1300" dirty="0"/>
              <a:t>This study was developed and delivered as a collaboration involving NHS Grampian’s public health directorate and Robert Gordon University </a:t>
            </a:r>
          </a:p>
        </p:txBody>
      </p:sp>
      <p:sp>
        <p:nvSpPr>
          <p:cNvPr id="4" name="Slide Number Placeholder 3"/>
          <p:cNvSpPr>
            <a:spLocks noGrp="1"/>
          </p:cNvSpPr>
          <p:nvPr>
            <p:ph type="sldNum" sz="quarter" idx="5"/>
          </p:nvPr>
        </p:nvSpPr>
        <p:spPr/>
        <p:txBody>
          <a:bodyPr/>
          <a:lstStyle/>
          <a:p>
            <a:fld id="{2DD66B02-4437-4C51-A20C-8F1B1FEB8DA6}" type="slidenum">
              <a:rPr lang="en-GB" smtClean="0"/>
              <a:t>1</a:t>
            </a:fld>
            <a:endParaRPr lang="en-GB"/>
          </a:p>
        </p:txBody>
      </p:sp>
    </p:spTree>
    <p:extLst>
      <p:ext uri="{BB962C8B-B14F-4D97-AF65-F5344CB8AC3E}">
        <p14:creationId xmlns:p14="http://schemas.microsoft.com/office/powerpoint/2010/main" val="1655998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DD66B02-4437-4C51-A20C-8F1B1FEB8DA6}" type="slidenum">
              <a:rPr lang="en-GB" smtClean="0"/>
              <a:t>10</a:t>
            </a:fld>
            <a:endParaRPr lang="en-GB"/>
          </a:p>
        </p:txBody>
      </p:sp>
    </p:spTree>
    <p:extLst>
      <p:ext uri="{BB962C8B-B14F-4D97-AF65-F5344CB8AC3E}">
        <p14:creationId xmlns:p14="http://schemas.microsoft.com/office/powerpoint/2010/main" val="2070561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DD66B02-4437-4C51-A20C-8F1B1FEB8DA6}" type="slidenum">
              <a:rPr lang="en-GB" smtClean="0"/>
              <a:t>11</a:t>
            </a:fld>
            <a:endParaRPr lang="en-GB"/>
          </a:p>
        </p:txBody>
      </p:sp>
    </p:spTree>
    <p:extLst>
      <p:ext uri="{BB962C8B-B14F-4D97-AF65-F5344CB8AC3E}">
        <p14:creationId xmlns:p14="http://schemas.microsoft.com/office/powerpoint/2010/main" val="1289297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DD66B02-4437-4C51-A20C-8F1B1FEB8DA6}" type="slidenum">
              <a:rPr lang="en-GB" smtClean="0"/>
              <a:t>12</a:t>
            </a:fld>
            <a:endParaRPr lang="en-GB"/>
          </a:p>
        </p:txBody>
      </p:sp>
    </p:spTree>
    <p:extLst>
      <p:ext uri="{BB962C8B-B14F-4D97-AF65-F5344CB8AC3E}">
        <p14:creationId xmlns:p14="http://schemas.microsoft.com/office/powerpoint/2010/main" val="29451232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300" dirty="0"/>
              <a:t>Before I start the presentation the contribution time and expertise that the interviewees for this study and the study involving parents of children under 5 which will follow on from this and the steering group members who help develop the study earned informed the recruitment study participants . </a:t>
            </a:r>
          </a:p>
          <a:p>
            <a:endParaRPr lang="en-GB" sz="1300" dirty="0"/>
          </a:p>
          <a:p>
            <a:r>
              <a:rPr lang="en-GB" sz="1300" dirty="0"/>
              <a:t>And of course it is important to acknowledge NHS Grampian Endowments fund for it supporting for funding the study. </a:t>
            </a:r>
          </a:p>
        </p:txBody>
      </p:sp>
      <p:sp>
        <p:nvSpPr>
          <p:cNvPr id="4" name="Slide Number Placeholder 3"/>
          <p:cNvSpPr>
            <a:spLocks noGrp="1"/>
          </p:cNvSpPr>
          <p:nvPr>
            <p:ph type="sldNum" sz="quarter" idx="5"/>
          </p:nvPr>
        </p:nvSpPr>
        <p:spPr/>
        <p:txBody>
          <a:bodyPr/>
          <a:lstStyle/>
          <a:p>
            <a:fld id="{2DD66B02-4437-4C51-A20C-8F1B1FEB8DA6}" type="slidenum">
              <a:rPr lang="en-GB" smtClean="0"/>
              <a:t>2</a:t>
            </a:fld>
            <a:endParaRPr lang="en-GB"/>
          </a:p>
        </p:txBody>
      </p:sp>
    </p:spTree>
    <p:extLst>
      <p:ext uri="{BB962C8B-B14F-4D97-AF65-F5344CB8AC3E}">
        <p14:creationId xmlns:p14="http://schemas.microsoft.com/office/powerpoint/2010/main" val="64059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338"/>
            <a:r>
              <a:rPr lang="en-GB" sz="1300" b="1" dirty="0">
                <a:highlight>
                  <a:srgbClr val="C0C0C0"/>
                </a:highlight>
                <a:latin typeface="Calibri" panose="020F0502020204030204" pitchFamily="34" charset="0"/>
                <a:ea typeface="Calibri" panose="020F0502020204030204" pitchFamily="34" charset="0"/>
                <a:cs typeface="Times New Roman" panose="02020603050405020304" pitchFamily="18" charset="0"/>
              </a:rPr>
              <a:t>Background </a:t>
            </a:r>
            <a:r>
              <a:rPr lang="en-GB" sz="1300" dirty="0">
                <a:latin typeface="Calibri" panose="020F0502020204030204" pitchFamily="34" charset="0"/>
                <a:ea typeface="Calibri" panose="020F0502020204030204" pitchFamily="34" charset="0"/>
                <a:cs typeface="Calibri" panose="020F0502020204030204" pitchFamily="34" charset="0"/>
              </a:rPr>
              <a:t>Since the introduction of the Child Poverty Act (2017) and the requirement that all local authorities develop and deliver Child Poverty Action Plans the so called </a:t>
            </a:r>
            <a:r>
              <a:rPr lang="en-GB" sz="1300" i="1" dirty="0">
                <a:latin typeface="Calibri" panose="020F0502020204030204" pitchFamily="34" charset="0"/>
                <a:ea typeface="Calibri" panose="020F0502020204030204" pitchFamily="34" charset="0"/>
                <a:cs typeface="Calibri" panose="020F0502020204030204" pitchFamily="34" charset="0"/>
              </a:rPr>
              <a:t>‘Financial Inclusion Pathway’</a:t>
            </a:r>
            <a:r>
              <a:rPr lang="en-GB" sz="1300" dirty="0">
                <a:latin typeface="Calibri" panose="020F0502020204030204" pitchFamily="34" charset="0"/>
                <a:ea typeface="Calibri" panose="020F0502020204030204" pitchFamily="34" charset="0"/>
                <a:cs typeface="Calibri" panose="020F0502020204030204" pitchFamily="34" charset="0"/>
              </a:rPr>
              <a:t> (FIP) emerged in 2019 as one of a number of strategies intended to tackle child poverty. n Scotland. This has required health visitors, midwives and family nurses in Scotland to screen and offer a financial advice referral to at-risk pregnant women and parents/carers of families with children under five in Scotland. The aim of this approach is income maximisation.</a:t>
            </a:r>
          </a:p>
          <a:p>
            <a:pPr defTabSz="966338"/>
            <a:endParaRPr lang="en-GB" sz="1300" dirty="0">
              <a:latin typeface="Calibri" panose="020F0502020204030204" pitchFamily="34" charset="0"/>
              <a:ea typeface="Calibri" panose="020F0502020204030204" pitchFamily="34" charset="0"/>
              <a:cs typeface="Calibri" panose="020F0502020204030204" pitchFamily="34" charset="0"/>
            </a:endParaRPr>
          </a:p>
          <a:p>
            <a:pPr defTabSz="966338"/>
            <a:r>
              <a:rPr lang="en-GB" sz="1300" dirty="0">
                <a:latin typeface="Calibri" panose="020F0502020204030204" pitchFamily="34" charset="0"/>
                <a:ea typeface="Calibri" panose="020F0502020204030204" pitchFamily="34" charset="0"/>
                <a:cs typeface="Calibri" panose="020F0502020204030204" pitchFamily="34" charset="0"/>
              </a:rPr>
              <a:t>At this early implementation stage, little is known about the those health professional’s perspectives about this initiative in relation to its aim. So this study was developed on the basis of informing the Grampian child Poverty Action plan to determine those health professional experiences.</a:t>
            </a:r>
          </a:p>
          <a:p>
            <a:pPr defTabSz="966338"/>
            <a:endParaRPr lang="en-GB" sz="1300" dirty="0">
              <a:latin typeface="Calibri" panose="020F0502020204030204" pitchFamily="34" charset="0"/>
              <a:ea typeface="Calibri" panose="020F0502020204030204" pitchFamily="34" charset="0"/>
              <a:cs typeface="Calibri" panose="020F0502020204030204" pitchFamily="34" charset="0"/>
            </a:endParaRPr>
          </a:p>
          <a:p>
            <a:pPr defTabSz="966338"/>
            <a:r>
              <a:rPr lang="en-GB" sz="1300" dirty="0">
                <a:latin typeface="Calibri" panose="020F0502020204030204" pitchFamily="34" charset="0"/>
                <a:ea typeface="Calibri" panose="020F0502020204030204" pitchFamily="34" charset="0"/>
                <a:cs typeface="Calibri" panose="020F0502020204030204" pitchFamily="34" charset="0"/>
              </a:rPr>
              <a:t>It's also fair to say that there is increasing interest in healthcare professionals and healthcare systems in addressing health in addressing social and economic risk factors during routine care and it’s against this backdrop that this study was undertaken. </a:t>
            </a:r>
            <a:endParaRPr lang="en-GB" sz="1300" dirty="0">
              <a:latin typeface="Calibri" panose="020F0502020204030204" pitchFamily="34" charset="0"/>
              <a:ea typeface="Calibri" panose="020F0502020204030204" pitchFamily="34" charset="0"/>
              <a:cs typeface="Times New Roman" panose="02020603050405020304" pitchFamily="18" charset="0"/>
            </a:endParaRPr>
          </a:p>
          <a:p>
            <a:r>
              <a:rPr lang="en-GB" sz="1300" dirty="0">
                <a:latin typeface="Calibri" panose="020F0502020204030204" pitchFamily="34" charset="0"/>
                <a:ea typeface="Calibri" panose="020F0502020204030204" pitchFamily="34" charset="0"/>
                <a:cs typeface="Calibri" panose="020F0502020204030204" pitchFamily="34" charset="0"/>
              </a:rPr>
              <a:t>. </a:t>
            </a:r>
            <a:endParaRPr lang="en-GB" sz="1300" dirty="0"/>
          </a:p>
        </p:txBody>
      </p:sp>
      <p:sp>
        <p:nvSpPr>
          <p:cNvPr id="4" name="Slide Number Placeholder 3"/>
          <p:cNvSpPr>
            <a:spLocks noGrp="1"/>
          </p:cNvSpPr>
          <p:nvPr>
            <p:ph type="sldNum" sz="quarter" idx="5"/>
          </p:nvPr>
        </p:nvSpPr>
        <p:spPr/>
        <p:txBody>
          <a:bodyPr/>
          <a:lstStyle/>
          <a:p>
            <a:fld id="{C013620A-E4F6-9B44-8BCC-5B8169C34DA9}" type="slidenum">
              <a:rPr lang="en-US" smtClean="0"/>
              <a:t>3</a:t>
            </a:fld>
            <a:endParaRPr lang="en-US"/>
          </a:p>
        </p:txBody>
      </p:sp>
    </p:spTree>
    <p:extLst>
      <p:ext uri="{BB962C8B-B14F-4D97-AF65-F5344CB8AC3E}">
        <p14:creationId xmlns:p14="http://schemas.microsoft.com/office/powerpoint/2010/main" val="13268314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338">
              <a:defRPr/>
            </a:pPr>
            <a:r>
              <a:rPr lang="en-GB" sz="1500" b="1" dirty="0">
                <a:highlight>
                  <a:srgbClr val="C0C0C0"/>
                </a:highlight>
                <a:latin typeface="Calibri" panose="020F0502020204030204" pitchFamily="34" charset="0"/>
                <a:ea typeface="Calibri" panose="020F0502020204030204" pitchFamily="34" charset="0"/>
                <a:cs typeface="Times New Roman" panose="02020603050405020304" pitchFamily="18" charset="0"/>
              </a:rPr>
              <a:t>Background </a:t>
            </a:r>
            <a:r>
              <a:rPr lang="en-GB" sz="1300" dirty="0">
                <a:latin typeface="Calibri" panose="020F0502020204030204" pitchFamily="34" charset="0"/>
                <a:ea typeface="Calibri" panose="020F0502020204030204" pitchFamily="34" charset="0"/>
                <a:cs typeface="Calibri" panose="020F0502020204030204" pitchFamily="34" charset="0"/>
              </a:rPr>
              <a:t>Since the introduction of the Child Poverty Act (2017) in Scotland, all health visitors, midwives and family nurses in Scotland are expected to screen and offer a financial advice referral to at-risk pregnant women and parents/carers of families with children under five in Scotland. The so-called </a:t>
            </a:r>
            <a:r>
              <a:rPr lang="en-GB" sz="1300" i="1" dirty="0">
                <a:latin typeface="Calibri" panose="020F0502020204030204" pitchFamily="34" charset="0"/>
                <a:ea typeface="Calibri" panose="020F0502020204030204" pitchFamily="34" charset="0"/>
                <a:cs typeface="Calibri" panose="020F0502020204030204" pitchFamily="34" charset="0"/>
              </a:rPr>
              <a:t>‘Financial Inclusion Pathway’</a:t>
            </a:r>
            <a:r>
              <a:rPr lang="en-GB" sz="1300" dirty="0">
                <a:latin typeface="Calibri" panose="020F0502020204030204" pitchFamily="34" charset="0"/>
                <a:ea typeface="Calibri" panose="020F0502020204030204" pitchFamily="34" charset="0"/>
                <a:cs typeface="Calibri" panose="020F0502020204030204" pitchFamily="34" charset="0"/>
              </a:rPr>
              <a:t> (FIP) emerged in 2019 as one of a number of strategies intended to tackle child poverty. At this early implementation stage, little is known about the parents’ perspectives about the acceptability or impact of this initiative in relation to its aim. </a:t>
            </a:r>
            <a:endParaRPr lang="en-GB" sz="1300" dirty="0">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2DD66B02-4437-4C51-A20C-8F1B1FEB8DA6}" type="slidenum">
              <a:rPr lang="en-GB" smtClean="0"/>
              <a:t>4</a:t>
            </a:fld>
            <a:endParaRPr lang="en-GB"/>
          </a:p>
        </p:txBody>
      </p:sp>
    </p:spTree>
    <p:extLst>
      <p:ext uri="{BB962C8B-B14F-4D97-AF65-F5344CB8AC3E}">
        <p14:creationId xmlns:p14="http://schemas.microsoft.com/office/powerpoint/2010/main" val="10791591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300" dirty="0"/>
              <a:t>We identified five overarching themes, with each theme containing a number of sub themes. The data was extremely rich most of the interviews last nearly an hour and some up to an hour an 15 mins and therefore it is impossible to do justice to the date in the time available. So the slides are designed to give you a sense of that richness, but I will pick out only a few key points on each of those themes to talk to today. Happy to discuss any points that you may notice on the slides that I don’t appear to touch on in the presentation. </a:t>
            </a:r>
          </a:p>
        </p:txBody>
      </p:sp>
      <p:sp>
        <p:nvSpPr>
          <p:cNvPr id="4" name="Slide Number Placeholder 3"/>
          <p:cNvSpPr>
            <a:spLocks noGrp="1"/>
          </p:cNvSpPr>
          <p:nvPr>
            <p:ph type="sldNum" sz="quarter" idx="5"/>
          </p:nvPr>
        </p:nvSpPr>
        <p:spPr/>
        <p:txBody>
          <a:bodyPr/>
          <a:lstStyle/>
          <a:p>
            <a:fld id="{2DD66B02-4437-4C51-A20C-8F1B1FEB8DA6}" type="slidenum">
              <a:rPr lang="en-GB" smtClean="0"/>
              <a:t>5</a:t>
            </a:fld>
            <a:endParaRPr lang="en-GB"/>
          </a:p>
        </p:txBody>
      </p:sp>
    </p:spTree>
    <p:extLst>
      <p:ext uri="{BB962C8B-B14F-4D97-AF65-F5344CB8AC3E}">
        <p14:creationId xmlns:p14="http://schemas.microsoft.com/office/powerpoint/2010/main" val="6249871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62377" indent="-362377">
              <a:lnSpc>
                <a:spcPct val="107000"/>
              </a:lnSpc>
              <a:spcAft>
                <a:spcPts val="845"/>
              </a:spcAft>
              <a:buFont typeface="Symbol" panose="05050102010706020507" pitchFamily="18" charset="2"/>
              <a:buChar char=""/>
            </a:pPr>
            <a:r>
              <a:rPr lang="en-GB" sz="1100" dirty="0">
                <a:latin typeface="Calibri" panose="020F0502020204030204" pitchFamily="34" charset="0"/>
                <a:ea typeface="Calibri" panose="020F0502020204030204" pitchFamily="34" charset="0"/>
                <a:cs typeface="Calibri" panose="020F0502020204030204" pitchFamily="34" charset="0"/>
              </a:rPr>
              <a:t>The nature of practice undertaken by the three different professional groups played a key role in determining when and how often financial challenges were discussed during routine health care conversations, as we expected to find.  Family Nurse Partnership Practitioners had more time (due to smaller case loads of highly vulnerable parents) and more included to talk about having conversations and giving support around financial challenges were a routine part of their practice, compared to HV and midwives.</a:t>
            </a:r>
            <a:endParaRPr lang="en-GB" sz="1100" dirty="0">
              <a:latin typeface="Calibri" panose="020F0502020204030204" pitchFamily="34" charset="0"/>
              <a:ea typeface="Calibri" panose="020F0502020204030204" pitchFamily="34" charset="0"/>
              <a:cs typeface="Times New Roman" panose="02020603050405020304" pitchFamily="18" charset="0"/>
            </a:endParaRPr>
          </a:p>
          <a:p>
            <a:pPr marL="362377" indent="-362377">
              <a:lnSpc>
                <a:spcPct val="107000"/>
              </a:lnSpc>
              <a:spcAft>
                <a:spcPts val="845"/>
              </a:spcAft>
              <a:buFont typeface="Symbol" panose="05050102010706020507" pitchFamily="18" charset="2"/>
              <a:buChar char=""/>
            </a:pPr>
            <a:r>
              <a:rPr lang="en-GB" sz="1100" dirty="0">
                <a:latin typeface="Calibri" panose="020F0502020204030204" pitchFamily="34" charset="0"/>
                <a:ea typeface="Calibri" panose="020F0502020204030204" pitchFamily="34" charset="0"/>
                <a:cs typeface="Calibri" panose="020F0502020204030204" pitchFamily="34" charset="0"/>
              </a:rPr>
              <a:t>Midwives were least likely to  undertake this work or regard it as an essential element of work in the context of their existing pre-natal responsibilities. Knowing someone was an existing social assistance claimant made it easier to raise the issue.</a:t>
            </a:r>
            <a:endParaRPr lang="en-GB" sz="1100" dirty="0">
              <a:latin typeface="Calibri" panose="020F0502020204030204" pitchFamily="34" charset="0"/>
              <a:ea typeface="Calibri" panose="020F0502020204030204" pitchFamily="34" charset="0"/>
              <a:cs typeface="Times New Roman" panose="02020603050405020304" pitchFamily="18" charset="0"/>
            </a:endParaRPr>
          </a:p>
          <a:p>
            <a:pPr marL="362377" indent="-362377">
              <a:lnSpc>
                <a:spcPct val="107000"/>
              </a:lnSpc>
              <a:spcAft>
                <a:spcPts val="845"/>
              </a:spcAft>
              <a:buFont typeface="Symbol" panose="05050102010706020507" pitchFamily="18" charset="2"/>
              <a:buChar char=""/>
            </a:pPr>
            <a:r>
              <a:rPr lang="en-GB" sz="1100" dirty="0">
                <a:latin typeface="Calibri" panose="020F0502020204030204" pitchFamily="34" charset="0"/>
                <a:ea typeface="Calibri" panose="020F0502020204030204" pitchFamily="34" charset="0"/>
                <a:cs typeface="Calibri" panose="020F0502020204030204" pitchFamily="34" charset="0"/>
              </a:rPr>
              <a:t>Parent’s willingness to disclose money worries appeared to be a common factor underpinning financial challenge conversations, as was the material visibility (or otherwise) of financial insecurity. Place of residence also dictated HCPs if thought it appropriate to raise the issue. </a:t>
            </a:r>
            <a:endParaRPr lang="en-GB" sz="1100" dirty="0">
              <a:latin typeface="Calibri" panose="020F0502020204030204" pitchFamily="34" charset="0"/>
              <a:ea typeface="Calibri" panose="020F0502020204030204" pitchFamily="34" charset="0"/>
              <a:cs typeface="Times New Roman" panose="02020603050405020304" pitchFamily="18" charset="0"/>
            </a:endParaRPr>
          </a:p>
          <a:p>
            <a:pPr marL="362377" indent="-362377">
              <a:lnSpc>
                <a:spcPct val="107000"/>
              </a:lnSpc>
              <a:spcAft>
                <a:spcPts val="845"/>
              </a:spcAft>
              <a:buFont typeface="Symbol" panose="05050102010706020507" pitchFamily="18" charset="2"/>
              <a:buChar char=""/>
              <a:tabLst>
                <a:tab pos="483169" algn="l"/>
                <a:tab pos="966338" algn="l"/>
                <a:tab pos="1449507" algn="l"/>
                <a:tab pos="1932676" algn="l"/>
                <a:tab pos="2415845" algn="l"/>
                <a:tab pos="2899014" algn="l"/>
                <a:tab pos="3382183" algn="l"/>
                <a:tab pos="3865352" algn="l"/>
                <a:tab pos="4348521" algn="l"/>
                <a:tab pos="4831690" algn="l"/>
                <a:tab pos="5314859" algn="l"/>
                <a:tab pos="5798028" algn="l"/>
                <a:tab pos="6281196" algn="l"/>
                <a:tab pos="6764365" algn="l"/>
              </a:tabLst>
            </a:pPr>
            <a:r>
              <a:rPr lang="en-GB" sz="1100" dirty="0">
                <a:latin typeface="Calibri" panose="020F0502020204030204" pitchFamily="34" charset="0"/>
                <a:ea typeface="Calibri" panose="020F0502020204030204" pitchFamily="34" charset="0"/>
                <a:cs typeface="Times New Roman" panose="02020603050405020304" pitchFamily="18" charset="0"/>
              </a:rPr>
              <a:t>While it seems to have become more routine for all professionals’ groups to raise the issue more often with more parents, especially since the advent of COVID-19, we didn’t get an impression this was happening as universally across the board as might be envisaged for several related reasons.   </a:t>
            </a:r>
          </a:p>
          <a:p>
            <a:pPr defTabSz="966338">
              <a:defRPr/>
            </a:pPr>
            <a:endParaRPr lang="en-GB" dirty="0"/>
          </a:p>
        </p:txBody>
      </p:sp>
      <p:sp>
        <p:nvSpPr>
          <p:cNvPr id="4" name="Slide Number Placeholder 3"/>
          <p:cNvSpPr>
            <a:spLocks noGrp="1"/>
          </p:cNvSpPr>
          <p:nvPr>
            <p:ph type="sldNum" sz="quarter" idx="5"/>
          </p:nvPr>
        </p:nvSpPr>
        <p:spPr/>
        <p:txBody>
          <a:bodyPr/>
          <a:lstStyle/>
          <a:p>
            <a:fld id="{2DD66B02-4437-4C51-A20C-8F1B1FEB8DA6}" type="slidenum">
              <a:rPr lang="en-GB" smtClean="0"/>
              <a:t>6</a:t>
            </a:fld>
            <a:endParaRPr lang="en-GB"/>
          </a:p>
        </p:txBody>
      </p:sp>
    </p:spTree>
    <p:extLst>
      <p:ext uri="{BB962C8B-B14F-4D97-AF65-F5344CB8AC3E}">
        <p14:creationId xmlns:p14="http://schemas.microsoft.com/office/powerpoint/2010/main" val="4264209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62377" indent="-362377">
              <a:lnSpc>
                <a:spcPct val="107000"/>
              </a:lnSpc>
              <a:spcAft>
                <a:spcPts val="845"/>
              </a:spcAft>
              <a:buFont typeface="Symbol" panose="05050102010706020507" pitchFamily="18" charset="2"/>
              <a:buChar char=""/>
              <a:tabLst>
                <a:tab pos="483169" algn="l"/>
                <a:tab pos="966338" algn="l"/>
                <a:tab pos="1449507" algn="l"/>
                <a:tab pos="1932676" algn="l"/>
                <a:tab pos="2415845" algn="l"/>
                <a:tab pos="2899014" algn="l"/>
                <a:tab pos="3382183" algn="l"/>
                <a:tab pos="3865352" algn="l"/>
                <a:tab pos="4348521" algn="l"/>
                <a:tab pos="4831690" algn="l"/>
                <a:tab pos="5314859" algn="l"/>
                <a:tab pos="5798028" algn="l"/>
                <a:tab pos="6281196" algn="l"/>
                <a:tab pos="6764365" algn="l"/>
              </a:tabLst>
            </a:pPr>
            <a:r>
              <a:rPr lang="en-GB" sz="1100" dirty="0">
                <a:latin typeface="Calibri" panose="020F0502020204030204" pitchFamily="34" charset="0"/>
                <a:ea typeface="Calibri" panose="020F0502020204030204" pitchFamily="34" charset="0"/>
                <a:cs typeface="Calibri" panose="020F0502020204030204" pitchFamily="34" charset="0"/>
              </a:rPr>
              <a:t>The relevance of poverty to health was clear amongst health professional participants, with concerns about the presence and potential risk of poverty for new and existing parents seeming to have heightened since the COVID-19 pandemic.</a:t>
            </a:r>
          </a:p>
          <a:p>
            <a:pPr marL="362377" indent="-362377">
              <a:lnSpc>
                <a:spcPct val="107000"/>
              </a:lnSpc>
              <a:spcAft>
                <a:spcPts val="845"/>
              </a:spcAft>
              <a:buFont typeface="Symbol" panose="05050102010706020507" pitchFamily="18" charset="2"/>
              <a:buChar char=""/>
              <a:tabLst>
                <a:tab pos="483169" algn="l"/>
                <a:tab pos="966338" algn="l"/>
                <a:tab pos="1449507" algn="l"/>
                <a:tab pos="1932676" algn="l"/>
                <a:tab pos="2415845" algn="l"/>
                <a:tab pos="2899014" algn="l"/>
                <a:tab pos="3382183" algn="l"/>
                <a:tab pos="3865352" algn="l"/>
                <a:tab pos="4348521" algn="l"/>
                <a:tab pos="4831690" algn="l"/>
                <a:tab pos="5314859" algn="l"/>
                <a:tab pos="5798028" algn="l"/>
                <a:tab pos="6281196" algn="l"/>
                <a:tab pos="6764365" algn="l"/>
              </a:tabLst>
            </a:pPr>
            <a:r>
              <a:rPr lang="en-GB" sz="1100" dirty="0">
                <a:latin typeface="Calibri" panose="020F0502020204030204" pitchFamily="34" charset="0"/>
                <a:ea typeface="Calibri" panose="020F0502020204030204" pitchFamily="34" charset="0"/>
                <a:cs typeface="Calibri" panose="020F0502020204030204" pitchFamily="34" charset="0"/>
              </a:rPr>
              <a:t>Awareness of poverty stigma and empathy about the challenge this represented for some mothers in terms of what it might signal about their ability to parent their children was evident too. </a:t>
            </a:r>
          </a:p>
          <a:p>
            <a:pPr marL="362377" indent="-362377">
              <a:lnSpc>
                <a:spcPct val="107000"/>
              </a:lnSpc>
              <a:spcAft>
                <a:spcPts val="845"/>
              </a:spcAft>
              <a:buFont typeface="Symbol" panose="05050102010706020507" pitchFamily="18" charset="2"/>
              <a:buChar char=""/>
              <a:tabLst>
                <a:tab pos="483169" algn="l"/>
                <a:tab pos="966338" algn="l"/>
                <a:tab pos="1449507" algn="l"/>
                <a:tab pos="1932676" algn="l"/>
                <a:tab pos="2415845" algn="l"/>
                <a:tab pos="2899014" algn="l"/>
                <a:tab pos="3382183" algn="l"/>
                <a:tab pos="3865352" algn="l"/>
                <a:tab pos="4348521" algn="l"/>
                <a:tab pos="4831690" algn="l"/>
                <a:tab pos="5314859" algn="l"/>
                <a:tab pos="5798028" algn="l"/>
                <a:tab pos="6281196" algn="l"/>
                <a:tab pos="6764365" algn="l"/>
              </a:tabLst>
            </a:pPr>
            <a:r>
              <a:rPr lang="en-GB" sz="1100" dirty="0">
                <a:latin typeface="Calibri" panose="020F0502020204030204" pitchFamily="34" charset="0"/>
                <a:ea typeface="Calibri" panose="020F0502020204030204" pitchFamily="34" charset="0"/>
                <a:cs typeface="Calibri" panose="020F0502020204030204" pitchFamily="34" charset="0"/>
              </a:rPr>
              <a:t>As was their understanding about how that might explain why some mothers would wish to ‘hid’ their poverty from health professionals which made it difficult to raise the issue. </a:t>
            </a:r>
            <a:endParaRPr lang="en-GB" sz="1100" dirty="0">
              <a:latin typeface="Calibri" panose="020F0502020204030204" pitchFamily="34" charset="0"/>
              <a:ea typeface="Calibri" panose="020F0502020204030204" pitchFamily="34" charset="0"/>
              <a:cs typeface="Times New Roman" panose="02020603050405020304" pitchFamily="18" charset="0"/>
            </a:endParaRPr>
          </a:p>
          <a:p>
            <a:pPr marL="362377" indent="-362377">
              <a:lnSpc>
                <a:spcPct val="107000"/>
              </a:lnSpc>
              <a:spcAft>
                <a:spcPts val="845"/>
              </a:spcAft>
              <a:buFont typeface="Symbol" panose="05050102010706020507" pitchFamily="18" charset="2"/>
              <a:buChar char=""/>
              <a:tabLst>
                <a:tab pos="483169" algn="l"/>
                <a:tab pos="966338" algn="l"/>
                <a:tab pos="1449507" algn="l"/>
                <a:tab pos="1932676" algn="l"/>
                <a:tab pos="2415845" algn="l"/>
                <a:tab pos="2899014" algn="l"/>
                <a:tab pos="3382183" algn="l"/>
                <a:tab pos="3865352" algn="l"/>
                <a:tab pos="4348521" algn="l"/>
                <a:tab pos="4831690" algn="l"/>
                <a:tab pos="5314859" algn="l"/>
                <a:tab pos="5798028" algn="l"/>
                <a:tab pos="6281196" algn="l"/>
                <a:tab pos="6764365" algn="l"/>
              </a:tabLst>
            </a:pPr>
            <a:r>
              <a:rPr lang="en-GB" sz="1100" dirty="0">
                <a:latin typeface="Calibri" panose="020F0502020204030204" pitchFamily="34" charset="0"/>
                <a:ea typeface="Calibri" panose="020F0502020204030204" pitchFamily="34" charset="0"/>
                <a:cs typeface="Calibri" panose="020F0502020204030204" pitchFamily="34" charset="0"/>
              </a:rPr>
              <a:t>There were also related concerns to minimise the risk of exacerbating partner financial abuse and coercion and this also inhibit conversations about financial challenges in clinical practice. </a:t>
            </a:r>
          </a:p>
          <a:p>
            <a:pPr marL="362377" indent="-362377" defTabSz="966338">
              <a:lnSpc>
                <a:spcPct val="107000"/>
              </a:lnSpc>
              <a:spcAft>
                <a:spcPts val="845"/>
              </a:spcAft>
              <a:buFont typeface="Symbol" panose="05050102010706020507" pitchFamily="18" charset="2"/>
              <a:buChar char=""/>
              <a:tabLst>
                <a:tab pos="483169" algn="l"/>
                <a:tab pos="966338" algn="l"/>
                <a:tab pos="1449507" algn="l"/>
                <a:tab pos="1932676" algn="l"/>
                <a:tab pos="2415845" algn="l"/>
                <a:tab pos="2899014" algn="l"/>
                <a:tab pos="3382183" algn="l"/>
                <a:tab pos="3865352" algn="l"/>
                <a:tab pos="4348521" algn="l"/>
                <a:tab pos="4831690" algn="l"/>
                <a:tab pos="5314859" algn="l"/>
                <a:tab pos="5798028" algn="l"/>
                <a:tab pos="6281196" algn="l"/>
                <a:tab pos="6764365" algn="l"/>
              </a:tabLst>
            </a:pPr>
            <a:r>
              <a:rPr lang="en-GB" sz="1100" dirty="0">
                <a:latin typeface="Calibri" panose="020F0502020204030204" pitchFamily="34" charset="0"/>
                <a:ea typeface="Calibri" panose="020F0502020204030204" pitchFamily="34" charset="0"/>
                <a:cs typeface="Calibri" panose="020F0502020204030204" pitchFamily="34" charset="0"/>
              </a:rPr>
              <a:t>Health professional concerns about the existence of debt in some of their client’s lives, and their perceived vulnerability to financial exploitation by local money lenders was notable.</a:t>
            </a:r>
          </a:p>
          <a:p>
            <a:pPr marL="362377" indent="-362377" defTabSz="966338">
              <a:lnSpc>
                <a:spcPct val="107000"/>
              </a:lnSpc>
              <a:spcAft>
                <a:spcPts val="845"/>
              </a:spcAft>
              <a:buFont typeface="Symbol" panose="05050102010706020507" pitchFamily="18" charset="2"/>
              <a:buChar char=""/>
              <a:tabLst>
                <a:tab pos="483169" algn="l"/>
                <a:tab pos="966338" algn="l"/>
                <a:tab pos="1449507" algn="l"/>
                <a:tab pos="1932676" algn="l"/>
                <a:tab pos="2415845" algn="l"/>
                <a:tab pos="2899014" algn="l"/>
                <a:tab pos="3382183" algn="l"/>
                <a:tab pos="3865352" algn="l"/>
                <a:tab pos="4348521" algn="l"/>
                <a:tab pos="4831690" algn="l"/>
                <a:tab pos="5314859" algn="l"/>
                <a:tab pos="5798028" algn="l"/>
                <a:tab pos="6281196" algn="l"/>
                <a:tab pos="6764365" algn="l"/>
              </a:tabLst>
            </a:pPr>
            <a:r>
              <a:rPr lang="en-GB" sz="1100" dirty="0">
                <a:latin typeface="Calibri" panose="020F0502020204030204" pitchFamily="34" charset="0"/>
                <a:ea typeface="Calibri" panose="020F0502020204030204" pitchFamily="34" charset="0"/>
                <a:cs typeface="Calibri" panose="020F0502020204030204" pitchFamily="34" charset="0"/>
              </a:rPr>
              <a:t>Related to this were the evident feelings of powerlessness in relation to the structural challenges faced by their clients were also evident. </a:t>
            </a:r>
          </a:p>
          <a:p>
            <a:pPr marL="362377" indent="-362377" defTabSz="966338">
              <a:lnSpc>
                <a:spcPct val="107000"/>
              </a:lnSpc>
              <a:spcAft>
                <a:spcPts val="845"/>
              </a:spcAft>
              <a:buFont typeface="Symbol" panose="05050102010706020507" pitchFamily="18" charset="2"/>
              <a:buChar char=""/>
              <a:tabLst>
                <a:tab pos="483169" algn="l"/>
                <a:tab pos="966338" algn="l"/>
                <a:tab pos="1449507" algn="l"/>
                <a:tab pos="1932676" algn="l"/>
                <a:tab pos="2415845" algn="l"/>
                <a:tab pos="2899014" algn="l"/>
                <a:tab pos="3382183" algn="l"/>
                <a:tab pos="3865352" algn="l"/>
                <a:tab pos="4348521" algn="l"/>
                <a:tab pos="4831690" algn="l"/>
                <a:tab pos="5314859" algn="l"/>
                <a:tab pos="5798028" algn="l"/>
                <a:tab pos="6281196" algn="l"/>
                <a:tab pos="6764365" algn="l"/>
              </a:tabLst>
            </a:pPr>
            <a:r>
              <a:rPr lang="en-GB" sz="1100" dirty="0">
                <a:latin typeface="Calibri" panose="020F0502020204030204" pitchFamily="34" charset="0"/>
                <a:ea typeface="Calibri" panose="020F0502020204030204" pitchFamily="34" charset="0"/>
                <a:cs typeface="Calibri" panose="020F0502020204030204" pitchFamily="34" charset="0"/>
              </a:rPr>
              <a:t>MENTION FOODBANKS EXPERIENCE</a:t>
            </a:r>
            <a:endParaRPr lang="en-GB" sz="1100" dirty="0">
              <a:latin typeface="Calibri" panose="020F0502020204030204" pitchFamily="34" charset="0"/>
              <a:ea typeface="Calibri" panose="020F0502020204030204" pitchFamily="34" charset="0"/>
              <a:cs typeface="Times New Roman" panose="02020603050405020304" pitchFamily="18" charset="0"/>
            </a:endParaRPr>
          </a:p>
          <a:p>
            <a:pPr marL="362377" indent="-362377" defTabSz="966338">
              <a:lnSpc>
                <a:spcPct val="107000"/>
              </a:lnSpc>
              <a:spcAft>
                <a:spcPts val="845"/>
              </a:spcAft>
              <a:buFont typeface="Symbol" panose="05050102010706020507" pitchFamily="18" charset="2"/>
              <a:buChar char=""/>
              <a:tabLst>
                <a:tab pos="483169" algn="l"/>
                <a:tab pos="966338" algn="l"/>
                <a:tab pos="1449507" algn="l"/>
                <a:tab pos="1932676" algn="l"/>
                <a:tab pos="2415845" algn="l"/>
                <a:tab pos="2899014" algn="l"/>
                <a:tab pos="3382183" algn="l"/>
                <a:tab pos="3865352" algn="l"/>
                <a:tab pos="4348521" algn="l"/>
                <a:tab pos="4831690" algn="l"/>
                <a:tab pos="5314859" algn="l"/>
                <a:tab pos="5798028" algn="l"/>
                <a:tab pos="6281196" algn="l"/>
                <a:tab pos="6764365" algn="l"/>
              </a:tabLst>
            </a:pPr>
            <a:endParaRPr lang="en-GB" sz="1500" dirty="0">
              <a:latin typeface="Calibri" panose="020F0502020204030204" pitchFamily="34" charset="0"/>
              <a:ea typeface="Calibri" panose="020F0502020204030204" pitchFamily="34" charset="0"/>
              <a:cs typeface="Calibri" panose="020F0502020204030204" pitchFamily="34" charset="0"/>
            </a:endParaRPr>
          </a:p>
          <a:p>
            <a:pPr marL="362377" indent="-362377" defTabSz="966338">
              <a:lnSpc>
                <a:spcPct val="107000"/>
              </a:lnSpc>
              <a:spcAft>
                <a:spcPts val="845"/>
              </a:spcAft>
              <a:buFont typeface="Symbol" panose="05050102010706020507" pitchFamily="18" charset="2"/>
              <a:buChar char=""/>
              <a:tabLst>
                <a:tab pos="483169" algn="l"/>
                <a:tab pos="966338" algn="l"/>
                <a:tab pos="1449507" algn="l"/>
                <a:tab pos="1932676" algn="l"/>
                <a:tab pos="2415845" algn="l"/>
                <a:tab pos="2899014" algn="l"/>
                <a:tab pos="3382183" algn="l"/>
                <a:tab pos="3865352" algn="l"/>
                <a:tab pos="4348521" algn="l"/>
                <a:tab pos="4831690" algn="l"/>
                <a:tab pos="5314859" algn="l"/>
                <a:tab pos="5798028" algn="l"/>
                <a:tab pos="6281196" algn="l"/>
                <a:tab pos="6764365" algn="l"/>
              </a:tabLst>
            </a:pPr>
            <a:endParaRPr lang="en-GB" sz="1500" dirty="0">
              <a:latin typeface="Calibri" panose="020F0502020204030204" pitchFamily="34" charset="0"/>
              <a:ea typeface="Calibri" panose="020F0502020204030204" pitchFamily="34" charset="0"/>
              <a:cs typeface="Calibri" panose="020F0502020204030204" pitchFamily="34" charset="0"/>
            </a:endParaRPr>
          </a:p>
          <a:p>
            <a:pPr marL="362377" indent="-362377" defTabSz="966338">
              <a:lnSpc>
                <a:spcPct val="107000"/>
              </a:lnSpc>
              <a:spcAft>
                <a:spcPts val="845"/>
              </a:spcAft>
              <a:buFont typeface="Symbol" panose="05050102010706020507" pitchFamily="18" charset="2"/>
              <a:buChar char=""/>
              <a:tabLst>
                <a:tab pos="483169" algn="l"/>
                <a:tab pos="966338" algn="l"/>
                <a:tab pos="1449507" algn="l"/>
                <a:tab pos="1932676" algn="l"/>
                <a:tab pos="2415845" algn="l"/>
                <a:tab pos="2899014" algn="l"/>
                <a:tab pos="3382183" algn="l"/>
                <a:tab pos="3865352" algn="l"/>
                <a:tab pos="4348521" algn="l"/>
                <a:tab pos="4831690" algn="l"/>
                <a:tab pos="5314859" algn="l"/>
                <a:tab pos="5798028" algn="l"/>
                <a:tab pos="6281196" algn="l"/>
                <a:tab pos="6764365" algn="l"/>
              </a:tabLst>
            </a:pPr>
            <a:endParaRPr lang="en-GB" sz="1500" dirty="0">
              <a:latin typeface="Calibri" panose="020F0502020204030204" pitchFamily="34" charset="0"/>
              <a:ea typeface="Calibri" panose="020F0502020204030204" pitchFamily="34" charset="0"/>
              <a:cs typeface="Times New Roman" panose="02020603050405020304" pitchFamily="18" charset="0"/>
            </a:endParaRPr>
          </a:p>
          <a:p>
            <a:pPr marL="362377" indent="-362377">
              <a:lnSpc>
                <a:spcPct val="107000"/>
              </a:lnSpc>
              <a:spcAft>
                <a:spcPts val="845"/>
              </a:spcAft>
              <a:buFont typeface="Symbol" panose="05050102010706020507" pitchFamily="18" charset="2"/>
              <a:buChar char=""/>
              <a:tabLst>
                <a:tab pos="483169" algn="l"/>
                <a:tab pos="966338" algn="l"/>
                <a:tab pos="1449507" algn="l"/>
                <a:tab pos="1932676" algn="l"/>
                <a:tab pos="2415845" algn="l"/>
                <a:tab pos="2899014" algn="l"/>
                <a:tab pos="3382183" algn="l"/>
                <a:tab pos="3865352" algn="l"/>
                <a:tab pos="4348521" algn="l"/>
                <a:tab pos="4831690" algn="l"/>
                <a:tab pos="5314859" algn="l"/>
                <a:tab pos="5798028" algn="l"/>
                <a:tab pos="6281196" algn="l"/>
                <a:tab pos="6764365" algn="l"/>
              </a:tabLst>
            </a:pPr>
            <a:endParaRPr lang="en-GB" sz="1500" dirty="0">
              <a:latin typeface="Calibri" panose="020F0502020204030204" pitchFamily="34" charset="0"/>
              <a:ea typeface="Calibri" panose="020F0502020204030204" pitchFamily="34" charset="0"/>
              <a:cs typeface="Times New Roman" panose="02020603050405020304" pitchFamily="18" charset="0"/>
            </a:endParaRPr>
          </a:p>
          <a:p>
            <a:pPr defTabSz="966338">
              <a:defRPr/>
            </a:pPr>
            <a:endParaRPr lang="en-GB" dirty="0"/>
          </a:p>
        </p:txBody>
      </p:sp>
      <p:sp>
        <p:nvSpPr>
          <p:cNvPr id="4" name="Slide Number Placeholder 3"/>
          <p:cNvSpPr>
            <a:spLocks noGrp="1"/>
          </p:cNvSpPr>
          <p:nvPr>
            <p:ph type="sldNum" sz="quarter" idx="5"/>
          </p:nvPr>
        </p:nvSpPr>
        <p:spPr/>
        <p:txBody>
          <a:bodyPr/>
          <a:lstStyle/>
          <a:p>
            <a:fld id="{2DD66B02-4437-4C51-A20C-8F1B1FEB8DA6}" type="slidenum">
              <a:rPr lang="en-GB" smtClean="0"/>
              <a:t>7</a:t>
            </a:fld>
            <a:endParaRPr lang="en-GB"/>
          </a:p>
        </p:txBody>
      </p:sp>
    </p:spTree>
    <p:extLst>
      <p:ext uri="{BB962C8B-B14F-4D97-AF65-F5344CB8AC3E}">
        <p14:creationId xmlns:p14="http://schemas.microsoft.com/office/powerpoint/2010/main" val="27305809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62377" indent="-362377">
              <a:lnSpc>
                <a:spcPct val="107000"/>
              </a:lnSpc>
              <a:spcAft>
                <a:spcPts val="845"/>
              </a:spcAft>
              <a:buFont typeface="Symbol" panose="05050102010706020507" pitchFamily="18" charset="2"/>
              <a:buChar char=""/>
              <a:tabLst>
                <a:tab pos="483169" algn="l"/>
                <a:tab pos="966338" algn="l"/>
                <a:tab pos="1449507" algn="l"/>
                <a:tab pos="1932676" algn="l"/>
                <a:tab pos="2415845" algn="l"/>
                <a:tab pos="2899014" algn="l"/>
                <a:tab pos="3382183" algn="l"/>
                <a:tab pos="3865352" algn="l"/>
                <a:tab pos="4348521" algn="l"/>
                <a:tab pos="4831690" algn="l"/>
                <a:tab pos="5314859" algn="l"/>
                <a:tab pos="5798028" algn="l"/>
                <a:tab pos="6281196" algn="l"/>
                <a:tab pos="6764365" algn="l"/>
              </a:tabLst>
            </a:pPr>
            <a:r>
              <a:rPr lang="en-GB" dirty="0">
                <a:latin typeface="Calibri" panose="020F0502020204030204" pitchFamily="34" charset="0"/>
                <a:ea typeface="Calibri" panose="020F0502020204030204" pitchFamily="34" charset="0"/>
                <a:cs typeface="Times New Roman" panose="02020603050405020304" pitchFamily="18" charset="0"/>
              </a:rPr>
              <a:t>Having sufficient time, knowledge and confidence about how to identify need and refer is a determinant of referral.</a:t>
            </a:r>
          </a:p>
          <a:p>
            <a:pPr marL="362377" marR="0" lvl="0" indent="-362377" algn="l" defTabSz="914400" rtl="0" eaLnBrk="1" fontAlgn="auto" latinLnBrk="0" hangingPunct="1">
              <a:lnSpc>
                <a:spcPct val="107000"/>
              </a:lnSpc>
              <a:spcBef>
                <a:spcPts val="0"/>
              </a:spcBef>
              <a:spcAft>
                <a:spcPts val="845"/>
              </a:spcAft>
              <a:buClrTx/>
              <a:buSzTx/>
              <a:buFont typeface="Symbol" panose="05050102010706020507" pitchFamily="18" charset="2"/>
              <a:buChar char=""/>
              <a:tabLst>
                <a:tab pos="483169" algn="l"/>
                <a:tab pos="966338" algn="l"/>
                <a:tab pos="1449507" algn="l"/>
                <a:tab pos="1932676" algn="l"/>
                <a:tab pos="2415845" algn="l"/>
                <a:tab pos="2899014" algn="l"/>
                <a:tab pos="3382183" algn="l"/>
                <a:tab pos="3865352" algn="l"/>
                <a:tab pos="4348521" algn="l"/>
                <a:tab pos="4831690" algn="l"/>
                <a:tab pos="5314859" algn="l"/>
                <a:tab pos="5798028" algn="l"/>
                <a:tab pos="6281196" algn="l"/>
                <a:tab pos="6764365" algn="l"/>
              </a:tabLst>
              <a:defRPr/>
            </a:pPr>
            <a:r>
              <a:rPr lang="en-GB" dirty="0">
                <a:latin typeface="Calibri" panose="020F0502020204030204" pitchFamily="34" charset="0"/>
                <a:ea typeface="Calibri" panose="020F0502020204030204" pitchFamily="34" charset="0"/>
                <a:cs typeface="Times New Roman" panose="02020603050405020304" pitchFamily="18" charset="0"/>
              </a:rPr>
              <a:t>Participants commonly expressed concern about their clients’ resource challenges (having money for phones, bus fares, </a:t>
            </a:r>
            <a:r>
              <a:rPr lang="en-GB">
                <a:latin typeface="Calibri" panose="020F0502020204030204" pitchFamily="34" charset="0"/>
                <a:ea typeface="Calibri" panose="020F0502020204030204" pitchFamily="34" charset="0"/>
                <a:cs typeface="Times New Roman" panose="02020603050405020304" pitchFamily="18" charset="0"/>
              </a:rPr>
              <a:t>internet access) creating </a:t>
            </a:r>
            <a:r>
              <a:rPr lang="en-GB" dirty="0">
                <a:latin typeface="Calibri" panose="020F0502020204030204" pitchFamily="34" charset="0"/>
                <a:ea typeface="Calibri" panose="020F0502020204030204" pitchFamily="34" charset="0"/>
                <a:cs typeface="Times New Roman" panose="02020603050405020304" pitchFamily="18" charset="0"/>
              </a:rPr>
              <a:t>significant barriers to being able access and benefit from referral agency help.</a:t>
            </a:r>
          </a:p>
          <a:p>
            <a:pPr marL="362377" indent="-362377">
              <a:lnSpc>
                <a:spcPct val="107000"/>
              </a:lnSpc>
              <a:spcAft>
                <a:spcPts val="845"/>
              </a:spcAft>
              <a:buFont typeface="Symbol" panose="05050102010706020507" pitchFamily="18" charset="2"/>
              <a:buChar char=""/>
              <a:tabLst>
                <a:tab pos="483169" algn="l"/>
                <a:tab pos="966338" algn="l"/>
                <a:tab pos="1449507" algn="l"/>
                <a:tab pos="1932676" algn="l"/>
                <a:tab pos="2415845" algn="l"/>
                <a:tab pos="2899014" algn="l"/>
                <a:tab pos="3382183" algn="l"/>
                <a:tab pos="3865352" algn="l"/>
                <a:tab pos="4348521" algn="l"/>
                <a:tab pos="4831690" algn="l"/>
                <a:tab pos="5314859" algn="l"/>
                <a:tab pos="5798028" algn="l"/>
                <a:tab pos="6281196" algn="l"/>
                <a:tab pos="6764365" algn="l"/>
              </a:tabLst>
            </a:pPr>
            <a:r>
              <a:rPr lang="en-GB" dirty="0">
                <a:latin typeface="Calibri" panose="020F0502020204030204" pitchFamily="34" charset="0"/>
                <a:ea typeface="Calibri" panose="020F0502020204030204" pitchFamily="34" charset="0"/>
                <a:cs typeface="Times New Roman" panose="02020603050405020304" pitchFamily="18" charset="0"/>
              </a:rPr>
              <a:t>A perception that the support services can and do benefit their clients </a:t>
            </a:r>
            <a:r>
              <a:rPr lang="en-GB" u="sng" dirty="0">
                <a:latin typeface="Calibri" panose="020F0502020204030204" pitchFamily="34" charset="0"/>
                <a:ea typeface="Calibri" panose="020F0502020204030204" pitchFamily="34" charset="0"/>
                <a:cs typeface="Times New Roman" panose="02020603050405020304" pitchFamily="18" charset="0"/>
              </a:rPr>
              <a:t>in a timely manner</a:t>
            </a:r>
            <a:r>
              <a:rPr lang="en-GB" dirty="0">
                <a:latin typeface="Calibri" panose="020F0502020204030204" pitchFamily="34" charset="0"/>
                <a:ea typeface="Calibri" panose="020F0502020204030204" pitchFamily="34" charset="0"/>
                <a:cs typeface="Times New Roman" panose="02020603050405020304" pitchFamily="18" charset="0"/>
              </a:rPr>
              <a:t> is a key determinant of a financial advice referral.</a:t>
            </a:r>
          </a:p>
          <a:p>
            <a:pPr marL="362377" indent="-362377">
              <a:lnSpc>
                <a:spcPct val="107000"/>
              </a:lnSpc>
              <a:spcAft>
                <a:spcPts val="845"/>
              </a:spcAft>
              <a:buFont typeface="Symbol" panose="05050102010706020507" pitchFamily="18" charset="2"/>
              <a:buChar char=""/>
            </a:pPr>
            <a:r>
              <a:rPr lang="en-GB" dirty="0">
                <a:latin typeface="Calibri" panose="020F0502020204030204" pitchFamily="34" charset="0"/>
                <a:ea typeface="Calibri" panose="020F0502020204030204" pitchFamily="34" charset="0"/>
                <a:cs typeface="Calibri" panose="020F0502020204030204" pitchFamily="34" charset="0"/>
              </a:rPr>
              <a:t>Perceived public policy changes affecting benefit eligibility and entitlements, and related concerns about being sufficiently up to date to give related advice, inhibited participants’ referrals to financial advice services.</a:t>
            </a:r>
          </a:p>
          <a:p>
            <a:pPr marL="362377" indent="-362377">
              <a:lnSpc>
                <a:spcPct val="107000"/>
              </a:lnSpc>
              <a:spcAft>
                <a:spcPts val="845"/>
              </a:spcAft>
              <a:buFont typeface="Symbol" panose="05050102010706020507" pitchFamily="18" charset="2"/>
              <a:buChar char=""/>
            </a:pPr>
            <a:r>
              <a:rPr lang="en-GB" dirty="0">
                <a:latin typeface="Calibri" panose="020F0502020204030204" pitchFamily="34" charset="0"/>
                <a:ea typeface="Calibri" panose="020F0502020204030204" pitchFamily="34" charset="0"/>
                <a:cs typeface="Calibri" panose="020F0502020204030204" pitchFamily="34" charset="0"/>
              </a:rPr>
              <a:t>Concerns were raised about the FIP becoming a ‘tick box’ exercise, and that organisational and individual resources constraints meant that a referral wouldn’t necessarily lead to a positive client outcome</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362377" indent="-362377">
              <a:lnSpc>
                <a:spcPct val="107000"/>
              </a:lnSpc>
              <a:spcAft>
                <a:spcPts val="845"/>
              </a:spcAft>
              <a:buFont typeface="Symbol" panose="05050102010706020507" pitchFamily="18" charset="2"/>
              <a:buChar char=""/>
            </a:pPr>
            <a:r>
              <a:rPr lang="en-GB" dirty="0">
                <a:latin typeface="Calibri" panose="020F0502020204030204" pitchFamily="34" charset="0"/>
                <a:ea typeface="Calibri" panose="020F0502020204030204" pitchFamily="34" charset="0"/>
                <a:cs typeface="Calibri" panose="020F0502020204030204" pitchFamily="34" charset="0"/>
              </a:rPr>
              <a:t>Despite the existence of the different professional various pathways that designed to guide practice some of which touches on socio-economic risk factors, health professional participants in this study were asking for training and further information about financial advice services, and, the UK benefits system in order to help put this guidance into practice.</a:t>
            </a:r>
            <a:endParaRPr lang="en-GB" dirty="0">
              <a:latin typeface="Calibri" panose="020F0502020204030204" pitchFamily="34" charset="0"/>
              <a:ea typeface="Calibri" panose="020F0502020204030204" pitchFamily="34" charset="0"/>
              <a:cs typeface="Times New Roman" panose="02020603050405020304" pitchFamily="18" charset="0"/>
            </a:endParaRPr>
          </a:p>
          <a:p>
            <a:pPr defTabSz="966338">
              <a:defRPr/>
            </a:pPr>
            <a:endParaRPr lang="en-GB" dirty="0"/>
          </a:p>
        </p:txBody>
      </p:sp>
      <p:sp>
        <p:nvSpPr>
          <p:cNvPr id="4" name="Slide Number Placeholder 3"/>
          <p:cNvSpPr>
            <a:spLocks noGrp="1"/>
          </p:cNvSpPr>
          <p:nvPr>
            <p:ph type="sldNum" sz="quarter" idx="5"/>
          </p:nvPr>
        </p:nvSpPr>
        <p:spPr/>
        <p:txBody>
          <a:bodyPr/>
          <a:lstStyle/>
          <a:p>
            <a:fld id="{2DD66B02-4437-4C51-A20C-8F1B1FEB8DA6}" type="slidenum">
              <a:rPr lang="en-GB" smtClean="0"/>
              <a:t>8</a:t>
            </a:fld>
            <a:endParaRPr lang="en-GB"/>
          </a:p>
        </p:txBody>
      </p:sp>
    </p:spTree>
    <p:extLst>
      <p:ext uri="{BB962C8B-B14F-4D97-AF65-F5344CB8AC3E}">
        <p14:creationId xmlns:p14="http://schemas.microsoft.com/office/powerpoint/2010/main" val="5069243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DD66B02-4437-4C51-A20C-8F1B1FEB8DA6}" type="slidenum">
              <a:rPr lang="en-GB" smtClean="0"/>
              <a:t>9</a:t>
            </a:fld>
            <a:endParaRPr lang="en-GB"/>
          </a:p>
        </p:txBody>
      </p:sp>
    </p:spTree>
    <p:extLst>
      <p:ext uri="{BB962C8B-B14F-4D97-AF65-F5344CB8AC3E}">
        <p14:creationId xmlns:p14="http://schemas.microsoft.com/office/powerpoint/2010/main" val="2013613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6D2077"/>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1800"/>
          </a:p>
        </p:txBody>
      </p:sp>
      <p:sp>
        <p:nvSpPr>
          <p:cNvPr id="2" name="Title 1"/>
          <p:cNvSpPr>
            <a:spLocks noGrp="1"/>
          </p:cNvSpPr>
          <p:nvPr>
            <p:ph type="ctrTitle"/>
          </p:nvPr>
        </p:nvSpPr>
        <p:spPr>
          <a:xfrm>
            <a:off x="914400" y="2130426"/>
            <a:ext cx="10363200" cy="1470025"/>
          </a:xfrm>
        </p:spPr>
        <p:txBody>
          <a:bodyPr/>
          <a:lstStyle>
            <a:lvl1pPr>
              <a:defRPr>
                <a:solidFill>
                  <a:schemeClr val="bg1"/>
                </a:solidFill>
              </a:defRPr>
            </a:lvl1p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5" name="Picture 4" descr="RGU Riverside Logo White Reverse AW.png"/>
          <p:cNvPicPr>
            <a:picLocks noChangeAspect="1"/>
          </p:cNvPicPr>
          <p:nvPr/>
        </p:nvPicPr>
        <p:blipFill>
          <a:blip r:embed="rId2" cstate="print"/>
          <a:stretch>
            <a:fillRect/>
          </a:stretch>
        </p:blipFill>
        <p:spPr>
          <a:xfrm>
            <a:off x="600004" y="450001"/>
            <a:ext cx="5235296" cy="713477"/>
          </a:xfrm>
          <a:prstGeom prst="rect">
            <a:avLst/>
          </a:prstGeom>
        </p:spPr>
      </p:pic>
    </p:spTree>
    <p:extLst>
      <p:ext uri="{BB962C8B-B14F-4D97-AF65-F5344CB8AC3E}">
        <p14:creationId xmlns:p14="http://schemas.microsoft.com/office/powerpoint/2010/main" val="313068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48115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No Logo">
    <p:spTree>
      <p:nvGrpSpPr>
        <p:cNvPr id="1" name=""/>
        <p:cNvGrpSpPr/>
        <p:nvPr/>
      </p:nvGrpSpPr>
      <p:grpSpPr>
        <a:xfrm>
          <a:off x="0" y="0"/>
          <a:ext cx="0" cy="0"/>
          <a:chOff x="0" y="0"/>
          <a:chExt cx="0" cy="0"/>
        </a:xfrm>
      </p:grpSpPr>
      <p:sp>
        <p:nvSpPr>
          <p:cNvPr id="4" name="Rectangle 3"/>
          <p:cNvSpPr/>
          <p:nvPr/>
        </p:nvSpPr>
        <p:spPr>
          <a:xfrm>
            <a:off x="0" y="928670"/>
            <a:ext cx="12192000" cy="500066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18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426198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D2077"/>
        </a:solidFill>
        <a:effectLst/>
      </p:bgPr>
    </p:bg>
    <p:spTree>
      <p:nvGrpSpPr>
        <p:cNvPr id="1" name=""/>
        <p:cNvGrpSpPr/>
        <p:nvPr/>
      </p:nvGrpSpPr>
      <p:grpSpPr>
        <a:xfrm>
          <a:off x="0" y="0"/>
          <a:ext cx="0" cy="0"/>
          <a:chOff x="0" y="0"/>
          <a:chExt cx="0" cy="0"/>
        </a:xfrm>
      </p:grpSpPr>
      <p:sp>
        <p:nvSpPr>
          <p:cNvPr id="6" name="Rectangle 5"/>
          <p:cNvSpPr/>
          <p:nvPr/>
        </p:nvSpPr>
        <p:spPr>
          <a:xfrm>
            <a:off x="0" y="928670"/>
            <a:ext cx="12192000" cy="500066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1800"/>
          </a:p>
        </p:txBody>
      </p:sp>
      <p:pic>
        <p:nvPicPr>
          <p:cNvPr id="5" name="Picture 4" descr="RGU Riverside wave.jpg"/>
          <p:cNvPicPr>
            <a:picLocks noChangeAspect="1"/>
          </p:cNvPicPr>
          <p:nvPr/>
        </p:nvPicPr>
        <p:blipFill>
          <a:blip r:embed="rId5" cstate="print"/>
          <a:stretch>
            <a:fillRect/>
          </a:stretch>
        </p:blipFill>
        <p:spPr>
          <a:xfrm>
            <a:off x="288000" y="1857364"/>
            <a:ext cx="11616000" cy="2807620"/>
          </a:xfrm>
          <a:prstGeom prst="rect">
            <a:avLst/>
          </a:prstGeom>
        </p:spPr>
      </p:pic>
      <p:sp>
        <p:nvSpPr>
          <p:cNvPr id="2" name="Title Placeholder 1"/>
          <p:cNvSpPr>
            <a:spLocks noGrp="1"/>
          </p:cNvSpPr>
          <p:nvPr>
            <p:ph type="title"/>
          </p:nvPr>
        </p:nvSpPr>
        <p:spPr>
          <a:xfrm>
            <a:off x="609600" y="1174460"/>
            <a:ext cx="10972800" cy="140934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2709645"/>
            <a:ext cx="10972800" cy="303681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6" descr="RGU Riverside Logo White Reverse AW.png"/>
          <p:cNvPicPr>
            <a:picLocks noChangeAspect="1"/>
          </p:cNvPicPr>
          <p:nvPr/>
        </p:nvPicPr>
        <p:blipFill>
          <a:blip r:embed="rId6" cstate="print"/>
          <a:stretch>
            <a:fillRect/>
          </a:stretch>
        </p:blipFill>
        <p:spPr>
          <a:xfrm>
            <a:off x="8477267" y="6174295"/>
            <a:ext cx="3429024" cy="467315"/>
          </a:xfrm>
          <a:prstGeom prst="rect">
            <a:avLst/>
          </a:prstGeom>
        </p:spPr>
      </p:pic>
    </p:spTree>
    <p:extLst>
      <p:ext uri="{BB962C8B-B14F-4D97-AF65-F5344CB8AC3E}">
        <p14:creationId xmlns:p14="http://schemas.microsoft.com/office/powerpoint/2010/main" val="25683546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4.png"/><Relationship Id="rId4" Type="http://schemas.openxmlformats.org/officeDocument/2006/relationships/hyperlink" Target="mailto:f.douglas3@rgu.ac.uk"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hyperlink" Target="https://www.gov.scot/binaries/content/documents/govscot/publications/strategy-plan/2018/03/child-chance-tackling-child-poverty-delivery-plan-2018-22/documents/00533606-pdf/00533606-pdf/govscot%3Adocument/00533606.pdf" TargetMode="External"/><Relationship Id="rId5" Type="http://schemas.openxmlformats.org/officeDocument/2006/relationships/diagramQuickStyle" Target="../diagrams/quickStyle1.xml"/><Relationship Id="rId10" Type="http://schemas.openxmlformats.org/officeDocument/2006/relationships/image" Target="../media/image6.png"/><Relationship Id="rId4" Type="http://schemas.openxmlformats.org/officeDocument/2006/relationships/diagramLayout" Target="../diagrams/layout1.xml"/><Relationship Id="rId9" Type="http://schemas.openxmlformats.org/officeDocument/2006/relationships/hyperlink" Target="https://www.gov.scot/publications/best-start-bright-futures-tackling-child-poverty-delivery-plan-2022-26/document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12226"/>
            <a:ext cx="10363200" cy="2476499"/>
          </a:xfrm>
        </p:spPr>
        <p:txBody>
          <a:bodyPr>
            <a:normAutofit fontScale="90000"/>
          </a:bodyPr>
          <a:lstStyle/>
          <a:p>
            <a:r>
              <a:rPr lang="en-GB" sz="3100" b="1" dirty="0">
                <a:effectLst/>
                <a:latin typeface="Arial" panose="020B0604020202020204" pitchFamily="34" charset="0"/>
                <a:ea typeface="Times New Roman" panose="02020603050405020304" pitchFamily="18" charset="0"/>
                <a:cs typeface="Times New Roman" panose="02020603050405020304" pitchFamily="18" charset="0"/>
              </a:rPr>
              <a:t>Community midwives, health visitors and family nurses’ experiences of the early implementation of the so-called Financial Inclusion Pathway in NHS Grampian </a:t>
            </a:r>
            <a:br>
              <a:rPr lang="en-GB" sz="3100" dirty="0">
                <a:effectLst/>
                <a:latin typeface="Calibri" panose="020F0502020204030204" pitchFamily="34" charset="0"/>
                <a:ea typeface="Calibri" panose="020F0502020204030204" pitchFamily="34" charset="0"/>
                <a:cs typeface="Times New Roman" panose="02020603050405020304" pitchFamily="18" charset="0"/>
              </a:rPr>
            </a:br>
            <a:br>
              <a:rPr lang="en-GB" sz="4000" dirty="0">
                <a:effectLst/>
                <a:latin typeface="Calibri" panose="020F0502020204030204" pitchFamily="34" charset="0"/>
                <a:ea typeface="Calibri" panose="020F0502020204030204" pitchFamily="34" charset="0"/>
                <a:cs typeface="Times New Roman" panose="02020603050405020304" pitchFamily="18" charset="0"/>
              </a:rPr>
            </a:br>
            <a:br>
              <a:rPr lang="en-GB" dirty="0">
                <a:latin typeface="Segoe UI" panose="020B0502040204020203" pitchFamily="34" charset="0"/>
              </a:rPr>
            </a:br>
            <a:endParaRPr lang="en-GB" b="1" dirty="0"/>
          </a:p>
        </p:txBody>
      </p:sp>
      <p:sp>
        <p:nvSpPr>
          <p:cNvPr id="3" name="Subtitle 2"/>
          <p:cNvSpPr>
            <a:spLocks noGrp="1"/>
          </p:cNvSpPr>
          <p:nvPr>
            <p:ph type="subTitle" idx="1"/>
          </p:nvPr>
        </p:nvSpPr>
        <p:spPr/>
        <p:txBody>
          <a:bodyPr>
            <a:normAutofit fontScale="77500" lnSpcReduction="20000"/>
          </a:bodyPr>
          <a:lstStyle/>
          <a:p>
            <a:r>
              <a:rPr lang="en-GB" dirty="0"/>
              <a:t>Flora Douglas</a:t>
            </a:r>
            <a:r>
              <a:rPr lang="en-GB" baseline="30000" dirty="0"/>
              <a:t>1</a:t>
            </a:r>
            <a:r>
              <a:rPr lang="en-GB" dirty="0"/>
              <a:t>, Emma MacIver</a:t>
            </a:r>
            <a:r>
              <a:rPr lang="en-GB" baseline="30000" dirty="0"/>
              <a:t>1</a:t>
            </a:r>
            <a:r>
              <a:rPr lang="en-GB" dirty="0"/>
              <a:t>, Tracy Davis</a:t>
            </a:r>
            <a:r>
              <a:rPr lang="en-GB" baseline="30000" dirty="0"/>
              <a:t>2</a:t>
            </a:r>
            <a:r>
              <a:rPr lang="en-GB" dirty="0"/>
              <a:t>, Chris Littlejohn</a:t>
            </a:r>
            <a:r>
              <a:rPr lang="en-GB" baseline="30000" dirty="0"/>
              <a:t>2</a:t>
            </a:r>
          </a:p>
          <a:p>
            <a:r>
              <a:rPr lang="en-GB" dirty="0">
                <a:hlinkClick r:id="rId4"/>
              </a:rPr>
              <a:t>f.douglas3@rgu.ac.uk</a:t>
            </a:r>
            <a:endParaRPr lang="en-GB" dirty="0"/>
          </a:p>
          <a:p>
            <a:endParaRPr lang="en-GB" dirty="0"/>
          </a:p>
          <a:p>
            <a:r>
              <a:rPr lang="en-GB" dirty="0"/>
              <a:t>March 2022</a:t>
            </a:r>
          </a:p>
        </p:txBody>
      </p:sp>
      <p:sp>
        <p:nvSpPr>
          <p:cNvPr id="5" name="TextBox 4">
            <a:extLst>
              <a:ext uri="{FF2B5EF4-FFF2-40B4-BE49-F238E27FC236}">
                <a16:creationId xmlns:a16="http://schemas.microsoft.com/office/drawing/2014/main" id="{2ADEFEBB-EC5D-455F-B449-28304DC1F72D}"/>
              </a:ext>
            </a:extLst>
          </p:cNvPr>
          <p:cNvSpPr txBox="1"/>
          <p:nvPr/>
        </p:nvSpPr>
        <p:spPr>
          <a:xfrm>
            <a:off x="775010" y="5727262"/>
            <a:ext cx="6144322" cy="923330"/>
          </a:xfrm>
          <a:prstGeom prst="rect">
            <a:avLst/>
          </a:prstGeom>
          <a:noFill/>
        </p:spPr>
        <p:txBody>
          <a:bodyPr wrap="square">
            <a:spAutoFit/>
          </a:bodyPr>
          <a:lstStyle/>
          <a:p>
            <a:pPr marL="228600" indent="-228600">
              <a:buAutoNum type="arabicPeriod"/>
            </a:pPr>
            <a:r>
              <a:rPr lang="en-GB" sz="1800" dirty="0">
                <a:solidFill>
                  <a:schemeClr val="bg1"/>
                </a:solidFill>
              </a:rPr>
              <a:t>Robert Gordon University: School of Nursing, Midwifery and Paramedic Practice, Aberdeen, Scotland</a:t>
            </a:r>
          </a:p>
          <a:p>
            <a:pPr marL="228600" indent="-228600">
              <a:buAutoNum type="arabicPeriod"/>
            </a:pPr>
            <a:r>
              <a:rPr lang="en-GB" sz="1800" dirty="0">
                <a:solidFill>
                  <a:schemeClr val="bg1"/>
                </a:solidFill>
              </a:rPr>
              <a:t>NHS Grampian Public Health Directorate , Aberdeen, Scotland</a:t>
            </a:r>
          </a:p>
        </p:txBody>
      </p:sp>
      <p:pic>
        <p:nvPicPr>
          <p:cNvPr id="6" name="Picture 2" descr="NHS Grampian Logo – Scotland's Health on the Web">
            <a:extLst>
              <a:ext uri="{FF2B5EF4-FFF2-40B4-BE49-F238E27FC236}">
                <a16:creationId xmlns:a16="http://schemas.microsoft.com/office/drawing/2014/main" id="{F2F01DBA-3922-4E32-B7EB-72F70EA838D3}"/>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698291" y="110375"/>
            <a:ext cx="1158618" cy="1300494"/>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42779309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CA29C-E518-47A1-A83F-AE31AF7E16CE}"/>
              </a:ext>
            </a:extLst>
          </p:cNvPr>
          <p:cNvSpPr>
            <a:spLocks noGrp="1"/>
          </p:cNvSpPr>
          <p:nvPr>
            <p:ph type="title"/>
          </p:nvPr>
        </p:nvSpPr>
        <p:spPr>
          <a:xfrm>
            <a:off x="774700" y="-297809"/>
            <a:ext cx="10972800" cy="1409349"/>
          </a:xfrm>
        </p:spPr>
        <p:txBody>
          <a:bodyPr>
            <a:normAutofit fontScale="90000"/>
          </a:bodyPr>
          <a:lstStyle/>
          <a:p>
            <a:r>
              <a:rPr lang="en-GB" dirty="0"/>
              <a:t>    </a:t>
            </a:r>
            <a:br>
              <a:rPr lang="en-GB" dirty="0"/>
            </a:br>
            <a:endParaRPr lang="en-GB" dirty="0"/>
          </a:p>
        </p:txBody>
      </p:sp>
      <p:sp>
        <p:nvSpPr>
          <p:cNvPr id="3" name="Content Placeholder 2">
            <a:extLst>
              <a:ext uri="{FF2B5EF4-FFF2-40B4-BE49-F238E27FC236}">
                <a16:creationId xmlns:a16="http://schemas.microsoft.com/office/drawing/2014/main" id="{5E67784C-5151-41EC-8AEF-859C743C7FDD}"/>
              </a:ext>
            </a:extLst>
          </p:cNvPr>
          <p:cNvSpPr>
            <a:spLocks noGrp="1"/>
          </p:cNvSpPr>
          <p:nvPr>
            <p:ph idx="1"/>
          </p:nvPr>
        </p:nvSpPr>
        <p:spPr>
          <a:xfrm>
            <a:off x="609600" y="1287245"/>
            <a:ext cx="10972800" cy="4478555"/>
          </a:xfrm>
        </p:spPr>
        <p:txBody>
          <a:bodyPr>
            <a:normAutofit fontScale="85000" lnSpcReduction="20000"/>
          </a:bodyPr>
          <a:lstStyle/>
          <a:p>
            <a:pPr marL="342900" lvl="0" indent="-342900">
              <a:lnSpc>
                <a:spcPct val="107000"/>
              </a:lnSpc>
              <a:spcAft>
                <a:spcPts val="800"/>
              </a:spcAft>
              <a:buFont typeface="Symbol" panose="05050102010706020507" pitchFamily="18" charset="2"/>
              <a:buChar char=""/>
            </a:pPr>
            <a:r>
              <a:rPr lang="en-GB" sz="3200" dirty="0">
                <a:effectLst/>
                <a:latin typeface="Calibri" panose="020F0502020204030204" pitchFamily="34" charset="0"/>
                <a:ea typeface="Calibri" panose="020F0502020204030204" pitchFamily="34" charset="0"/>
                <a:cs typeface="Calibri" panose="020F0502020204030204" pitchFamily="34" charset="0"/>
              </a:rPr>
              <a:t>Health professionals’ </a:t>
            </a:r>
            <a:r>
              <a:rPr lang="en-GB" sz="3200" b="1" dirty="0">
                <a:effectLst/>
                <a:latin typeface="Calibri" panose="020F0502020204030204" pitchFamily="34" charset="0"/>
                <a:ea typeface="Calibri" panose="020F0502020204030204" pitchFamily="34" charset="0"/>
                <a:cs typeface="Calibri" panose="020F0502020204030204" pitchFamily="34" charset="0"/>
              </a:rPr>
              <a:t>nuanced understanding </a:t>
            </a:r>
            <a:r>
              <a:rPr lang="en-GB" sz="3200" dirty="0">
                <a:effectLst/>
                <a:latin typeface="Calibri" panose="020F0502020204030204" pitchFamily="34" charset="0"/>
                <a:ea typeface="Calibri" panose="020F0502020204030204" pitchFamily="34" charset="0"/>
                <a:cs typeface="Calibri" panose="020F0502020204030204" pitchFamily="34" charset="0"/>
              </a:rPr>
              <a:t>and associated </a:t>
            </a:r>
            <a:r>
              <a:rPr lang="en-GB" sz="3200" b="1" dirty="0">
                <a:effectLst/>
                <a:latin typeface="Calibri" panose="020F0502020204030204" pitchFamily="34" charset="0"/>
                <a:ea typeface="Calibri" panose="020F0502020204030204" pitchFamily="34" charset="0"/>
                <a:cs typeface="Calibri" panose="020F0502020204030204" pitchFamily="34" charset="0"/>
              </a:rPr>
              <a:t>concerns about the risks, as well as the benefits of raising financial matters during routine consultations</a:t>
            </a:r>
            <a:r>
              <a:rPr lang="en-GB" sz="3200" dirty="0">
                <a:effectLst/>
                <a:latin typeface="Calibri" panose="020F0502020204030204" pitchFamily="34" charset="0"/>
                <a:ea typeface="Calibri" panose="020F0502020204030204" pitchFamily="34" charset="0"/>
                <a:cs typeface="Calibri" panose="020F0502020204030204" pitchFamily="34" charset="0"/>
              </a:rPr>
              <a:t>, their concern about their </a:t>
            </a:r>
            <a:r>
              <a:rPr lang="en-GB" sz="3200" b="1" dirty="0">
                <a:effectLst/>
                <a:latin typeface="Calibri" panose="020F0502020204030204" pitchFamily="34" charset="0"/>
                <a:ea typeface="Calibri" panose="020F0502020204030204" pitchFamily="34" charset="0"/>
                <a:cs typeface="Calibri" panose="020F0502020204030204" pitchFamily="34" charset="0"/>
              </a:rPr>
              <a:t>own working knowledge of benefit entitlements </a:t>
            </a:r>
            <a:r>
              <a:rPr lang="en-GB" sz="3200" dirty="0">
                <a:effectLst/>
                <a:latin typeface="Calibri" panose="020F0502020204030204" pitchFamily="34" charset="0"/>
                <a:ea typeface="Calibri" panose="020F0502020204030204" pitchFamily="34" charset="0"/>
                <a:cs typeface="Calibri" panose="020F0502020204030204" pitchFamily="34" charset="0"/>
              </a:rPr>
              <a:t>and, and their </a:t>
            </a:r>
            <a:r>
              <a:rPr lang="en-GB" sz="3200" b="1" dirty="0">
                <a:effectLst/>
                <a:latin typeface="Calibri" panose="020F0502020204030204" pitchFamily="34" charset="0"/>
                <a:ea typeface="Calibri" panose="020F0502020204030204" pitchFamily="34" charset="0"/>
                <a:cs typeface="Calibri" panose="020F0502020204030204" pitchFamily="34" charset="0"/>
              </a:rPr>
              <a:t>capacity to support clients within the working time constraints they have</a:t>
            </a:r>
            <a:r>
              <a:rPr lang="en-GB" sz="3200" dirty="0">
                <a:effectLst/>
                <a:latin typeface="Calibri" panose="020F0502020204030204" pitchFamily="34" charset="0"/>
                <a:ea typeface="Calibri" panose="020F0502020204030204" pitchFamily="34" charset="0"/>
                <a:cs typeface="Calibri" panose="020F0502020204030204" pitchFamily="34" charset="0"/>
              </a:rPr>
              <a:t>, suggests there are </a:t>
            </a:r>
            <a:r>
              <a:rPr lang="en-GB" sz="3200" b="1" dirty="0">
                <a:effectLst/>
                <a:latin typeface="Calibri" panose="020F0502020204030204" pitchFamily="34" charset="0"/>
                <a:ea typeface="Calibri" panose="020F0502020204030204" pitchFamily="34" charset="0"/>
                <a:cs typeface="Calibri" panose="020F0502020204030204" pitchFamily="34" charset="0"/>
              </a:rPr>
              <a:t>FIP implementation gaps </a:t>
            </a:r>
            <a:r>
              <a:rPr lang="en-GB" sz="3200" dirty="0">
                <a:effectLst/>
                <a:latin typeface="Calibri" panose="020F0502020204030204" pitchFamily="34" charset="0"/>
                <a:ea typeface="Calibri" panose="020F0502020204030204" pitchFamily="34" charset="0"/>
                <a:cs typeface="Calibri" panose="020F0502020204030204" pitchFamily="34" charset="0"/>
              </a:rPr>
              <a:t>in the northeast context. </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p>
            <a:r>
              <a:rPr lang="en-GB" sz="3200" dirty="0">
                <a:latin typeface="Calibri" panose="020F0502020204030204" pitchFamily="34" charset="0"/>
                <a:ea typeface="Calibri" panose="020F0502020204030204" pitchFamily="34" charset="0"/>
              </a:rPr>
              <a:t>R</a:t>
            </a:r>
            <a:r>
              <a:rPr lang="en-GB" sz="3200" dirty="0">
                <a:effectLst/>
                <a:latin typeface="Calibri" panose="020F0502020204030204" pitchFamily="34" charset="0"/>
                <a:ea typeface="Calibri" panose="020F0502020204030204" pitchFamily="34" charset="0"/>
              </a:rPr>
              <a:t>aising financial issues in routine clinical care work remains </a:t>
            </a:r>
            <a:r>
              <a:rPr lang="en-GB" sz="3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challenging 'emotional labour' in the context of demanding professional caseloads. </a:t>
            </a:r>
          </a:p>
          <a:p>
            <a:r>
              <a:rPr lang="en-GB" sz="32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Im</a:t>
            </a:r>
            <a:r>
              <a:rPr lang="en-GB" sz="3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plications for future working given the current context of declining incomes and rising costs of living and inflation and predictions</a:t>
            </a:r>
            <a:r>
              <a:rPr lang="en-GB" sz="32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of more severe and prolonged economic hardship for families with children</a:t>
            </a:r>
            <a:r>
              <a:rPr lang="en-GB" sz="3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p>
          <a:p>
            <a:endParaRPr lang="en-GB" dirty="0"/>
          </a:p>
        </p:txBody>
      </p:sp>
    </p:spTree>
    <p:extLst>
      <p:ext uri="{BB962C8B-B14F-4D97-AF65-F5344CB8AC3E}">
        <p14:creationId xmlns:p14="http://schemas.microsoft.com/office/powerpoint/2010/main" val="32092141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7CEC5-68C6-4738-8D2D-58A02B1C2187}"/>
              </a:ext>
            </a:extLst>
          </p:cNvPr>
          <p:cNvSpPr>
            <a:spLocks noGrp="1"/>
          </p:cNvSpPr>
          <p:nvPr>
            <p:ph type="title"/>
          </p:nvPr>
        </p:nvSpPr>
        <p:spPr>
          <a:xfrm>
            <a:off x="1950111" y="44625"/>
            <a:ext cx="8229600" cy="814381"/>
          </a:xfrm>
        </p:spPr>
        <p:txBody>
          <a:bodyPr/>
          <a:lstStyle/>
          <a:p>
            <a:r>
              <a:rPr lang="en-GB" dirty="0">
                <a:solidFill>
                  <a:schemeClr val="bg1"/>
                </a:solidFill>
              </a:rPr>
              <a:t>Questions arising from the study </a:t>
            </a:r>
          </a:p>
        </p:txBody>
      </p:sp>
      <p:sp>
        <p:nvSpPr>
          <p:cNvPr id="3" name="Content Placeholder 2">
            <a:extLst>
              <a:ext uri="{FF2B5EF4-FFF2-40B4-BE49-F238E27FC236}">
                <a16:creationId xmlns:a16="http://schemas.microsoft.com/office/drawing/2014/main" id="{04C483EE-D222-475B-8B9B-DFBB26192BFB}"/>
              </a:ext>
            </a:extLst>
          </p:cNvPr>
          <p:cNvSpPr>
            <a:spLocks noGrp="1"/>
          </p:cNvSpPr>
          <p:nvPr>
            <p:ph idx="1"/>
          </p:nvPr>
        </p:nvSpPr>
        <p:spPr>
          <a:xfrm>
            <a:off x="780584" y="1052736"/>
            <a:ext cx="10370635" cy="5400600"/>
          </a:xfrm>
        </p:spPr>
        <p:txBody>
          <a:bodyPr>
            <a:normAutofit/>
          </a:bodyPr>
          <a:lstStyle/>
          <a:p>
            <a:pPr marL="0" indent="0">
              <a:spcAft>
                <a:spcPts val="800"/>
              </a:spcAft>
              <a:buNone/>
            </a:pPr>
            <a:r>
              <a:rPr lang="en-GB" sz="4400" dirty="0"/>
              <a:t> </a:t>
            </a:r>
          </a:p>
          <a:p>
            <a:pPr marL="0" indent="0">
              <a:spcAft>
                <a:spcPts val="800"/>
              </a:spcAft>
              <a:buNone/>
            </a:pPr>
            <a:endParaRPr lang="en-GB" sz="4400" dirty="0"/>
          </a:p>
          <a:p>
            <a:pPr marL="0" indent="0" algn="ctr">
              <a:spcAft>
                <a:spcPts val="800"/>
              </a:spcAft>
              <a:buNone/>
            </a:pPr>
            <a:r>
              <a:rPr lang="en-GB" sz="4400" dirty="0"/>
              <a:t>See next presentation</a:t>
            </a:r>
          </a:p>
        </p:txBody>
      </p:sp>
    </p:spTree>
    <p:extLst>
      <p:ext uri="{BB962C8B-B14F-4D97-AF65-F5344CB8AC3E}">
        <p14:creationId xmlns:p14="http://schemas.microsoft.com/office/powerpoint/2010/main" val="38352842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20426-699B-4B41-8439-A81A3692C790}"/>
              </a:ext>
            </a:extLst>
          </p:cNvPr>
          <p:cNvSpPr>
            <a:spLocks noGrp="1"/>
          </p:cNvSpPr>
          <p:nvPr>
            <p:ph type="title"/>
          </p:nvPr>
        </p:nvSpPr>
        <p:spPr>
          <a:xfrm>
            <a:off x="609600" y="0"/>
            <a:ext cx="10972800" cy="780585"/>
          </a:xfrm>
        </p:spPr>
        <p:txBody>
          <a:bodyPr/>
          <a:lstStyle/>
          <a:p>
            <a:r>
              <a:rPr lang="en-GB" dirty="0"/>
              <a:t>  </a:t>
            </a:r>
          </a:p>
        </p:txBody>
      </p:sp>
      <p:sp>
        <p:nvSpPr>
          <p:cNvPr id="3" name="Content Placeholder 2">
            <a:extLst>
              <a:ext uri="{FF2B5EF4-FFF2-40B4-BE49-F238E27FC236}">
                <a16:creationId xmlns:a16="http://schemas.microsoft.com/office/drawing/2014/main" id="{6267EE97-8FE3-4E35-A23E-016CF6D35A00}"/>
              </a:ext>
            </a:extLst>
          </p:cNvPr>
          <p:cNvSpPr>
            <a:spLocks noGrp="1"/>
          </p:cNvSpPr>
          <p:nvPr>
            <p:ph idx="1"/>
          </p:nvPr>
        </p:nvSpPr>
        <p:spPr>
          <a:xfrm>
            <a:off x="609600" y="1003509"/>
            <a:ext cx="10972800" cy="4639008"/>
          </a:xfrm>
        </p:spPr>
        <p:txBody>
          <a:bodyPr/>
          <a:lstStyle/>
          <a:p>
            <a:pPr marL="0" indent="0" algn="ctr">
              <a:buNone/>
            </a:pPr>
            <a:endParaRPr lang="en-GB" dirty="0"/>
          </a:p>
          <a:p>
            <a:pPr marL="0" indent="0" algn="ctr">
              <a:buNone/>
            </a:pPr>
            <a:endParaRPr lang="en-GB" dirty="0"/>
          </a:p>
          <a:p>
            <a:pPr marL="0" indent="0" algn="ctr">
              <a:buNone/>
            </a:pPr>
            <a:r>
              <a:rPr lang="en-GB" sz="4000" b="1" dirty="0"/>
              <a:t>Thank you for your attention</a:t>
            </a:r>
          </a:p>
          <a:p>
            <a:pPr marL="0" indent="0" algn="ctr">
              <a:buNone/>
            </a:pPr>
            <a:endParaRPr lang="en-GB" sz="4000" b="1" dirty="0"/>
          </a:p>
          <a:p>
            <a:pPr marL="0" indent="0" algn="ctr">
              <a:buNone/>
            </a:pPr>
            <a:r>
              <a:rPr lang="en-GB" sz="4000" b="1" dirty="0"/>
              <a:t>Questions?</a:t>
            </a:r>
          </a:p>
        </p:txBody>
      </p:sp>
    </p:spTree>
    <p:extLst>
      <p:ext uri="{BB962C8B-B14F-4D97-AF65-F5344CB8AC3E}">
        <p14:creationId xmlns:p14="http://schemas.microsoft.com/office/powerpoint/2010/main" val="3937700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C9B67-668A-4EF2-B0DF-44DA7EC95BA4}"/>
              </a:ext>
            </a:extLst>
          </p:cNvPr>
          <p:cNvSpPr>
            <a:spLocks noGrp="1"/>
          </p:cNvSpPr>
          <p:nvPr>
            <p:ph type="title"/>
          </p:nvPr>
        </p:nvSpPr>
        <p:spPr>
          <a:xfrm>
            <a:off x="1847528" y="-297808"/>
            <a:ext cx="8229600" cy="1409349"/>
          </a:xfrm>
        </p:spPr>
        <p:txBody>
          <a:bodyPr/>
          <a:lstStyle/>
          <a:p>
            <a:r>
              <a:rPr lang="en-GB" dirty="0">
                <a:solidFill>
                  <a:schemeClr val="bg1"/>
                </a:solidFill>
              </a:rPr>
              <a:t>Acknowledgements</a:t>
            </a:r>
          </a:p>
        </p:txBody>
      </p:sp>
      <p:sp>
        <p:nvSpPr>
          <p:cNvPr id="3" name="Content Placeholder 2">
            <a:extLst>
              <a:ext uri="{FF2B5EF4-FFF2-40B4-BE49-F238E27FC236}">
                <a16:creationId xmlns:a16="http://schemas.microsoft.com/office/drawing/2014/main" id="{8B87F8BD-DE1B-4F20-818A-B82C30189C3C}"/>
              </a:ext>
            </a:extLst>
          </p:cNvPr>
          <p:cNvSpPr>
            <a:spLocks noGrp="1"/>
          </p:cNvSpPr>
          <p:nvPr>
            <p:ph idx="1"/>
          </p:nvPr>
        </p:nvSpPr>
        <p:spPr>
          <a:xfrm>
            <a:off x="1981200" y="1556792"/>
            <a:ext cx="8507288" cy="3960440"/>
          </a:xfrm>
        </p:spPr>
        <p:txBody>
          <a:bodyPr/>
          <a:lstStyle/>
          <a:p>
            <a:pPr marL="0" indent="0" algn="ctr">
              <a:buNone/>
            </a:pPr>
            <a:r>
              <a:rPr lang="en-GB" dirty="0"/>
              <a:t>To all the participants who gave up their </a:t>
            </a:r>
            <a:r>
              <a:rPr lang="en-GB"/>
              <a:t>time to take </a:t>
            </a:r>
            <a:r>
              <a:rPr lang="en-GB" dirty="0"/>
              <a:t>part in </a:t>
            </a:r>
            <a:r>
              <a:rPr lang="en-GB"/>
              <a:t>this study and </a:t>
            </a:r>
            <a:r>
              <a:rPr lang="en-GB" dirty="0"/>
              <a:t>share their expertise. </a:t>
            </a:r>
          </a:p>
          <a:p>
            <a:pPr marL="0" indent="0" algn="ctr">
              <a:buNone/>
            </a:pPr>
            <a:endParaRPr lang="en-GB" dirty="0"/>
          </a:p>
          <a:p>
            <a:pPr marL="0" indent="0" algn="ctr">
              <a:buNone/>
            </a:pPr>
            <a:r>
              <a:rPr lang="en-GB" dirty="0"/>
              <a:t>The study steering group members</a:t>
            </a:r>
          </a:p>
          <a:p>
            <a:pPr marL="0" indent="0" algn="ctr">
              <a:buNone/>
            </a:pPr>
            <a:endParaRPr lang="en-GB" dirty="0"/>
          </a:p>
          <a:p>
            <a:pPr marL="0" indent="0" algn="ctr">
              <a:buNone/>
            </a:pPr>
            <a:r>
              <a:rPr lang="en-GB" dirty="0"/>
              <a:t>The funders  - NHS Grampian Endowments Fund</a:t>
            </a:r>
          </a:p>
        </p:txBody>
      </p:sp>
    </p:spTree>
    <p:extLst>
      <p:ext uri="{BB962C8B-B14F-4D97-AF65-F5344CB8AC3E}">
        <p14:creationId xmlns:p14="http://schemas.microsoft.com/office/powerpoint/2010/main" val="35076886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D2B33-D1BB-4202-B2D9-C5EB43F1828B}"/>
              </a:ext>
            </a:extLst>
          </p:cNvPr>
          <p:cNvSpPr>
            <a:spLocks noGrp="1"/>
          </p:cNvSpPr>
          <p:nvPr>
            <p:ph type="title"/>
          </p:nvPr>
        </p:nvSpPr>
        <p:spPr>
          <a:xfrm>
            <a:off x="1981200" y="2"/>
            <a:ext cx="8229600" cy="836711"/>
          </a:xfrm>
        </p:spPr>
        <p:txBody>
          <a:bodyPr anchor="ctr">
            <a:normAutofit/>
          </a:bodyPr>
          <a:lstStyle/>
          <a:p>
            <a:r>
              <a:rPr lang="en-GB" dirty="0">
                <a:solidFill>
                  <a:schemeClr val="bg1"/>
                </a:solidFill>
              </a:rPr>
              <a:t>Study rationale and aims</a:t>
            </a:r>
          </a:p>
        </p:txBody>
      </p:sp>
      <p:graphicFrame>
        <p:nvGraphicFramePr>
          <p:cNvPr id="5" name="Content Placeholder 2">
            <a:extLst>
              <a:ext uri="{FF2B5EF4-FFF2-40B4-BE49-F238E27FC236}">
                <a16:creationId xmlns:a16="http://schemas.microsoft.com/office/drawing/2014/main" id="{2377406E-DC7B-4A48-AF3D-B9774C91299B}"/>
              </a:ext>
            </a:extLst>
          </p:cNvPr>
          <p:cNvGraphicFramePr>
            <a:graphicFrameLocks noGrp="1"/>
          </p:cNvGraphicFramePr>
          <p:nvPr>
            <p:ph idx="1"/>
            <p:extLst>
              <p:ext uri="{D42A27DB-BD31-4B8C-83A1-F6EECF244321}">
                <p14:modId xmlns:p14="http://schemas.microsoft.com/office/powerpoint/2010/main" val="2018977438"/>
              </p:ext>
            </p:extLst>
          </p:nvPr>
        </p:nvGraphicFramePr>
        <p:xfrm>
          <a:off x="270034" y="836712"/>
          <a:ext cx="8646132" cy="53745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a:extLst>
              <a:ext uri="{FF2B5EF4-FFF2-40B4-BE49-F238E27FC236}">
                <a16:creationId xmlns:a16="http://schemas.microsoft.com/office/drawing/2014/main" id="{0C401AB1-159A-435C-A54A-66AE5CA7FFAC}"/>
              </a:ext>
            </a:extLst>
          </p:cNvPr>
          <p:cNvPicPr>
            <a:picLocks noChangeAspect="1"/>
          </p:cNvPicPr>
          <p:nvPr/>
        </p:nvPicPr>
        <p:blipFill>
          <a:blip r:embed="rId8"/>
          <a:stretch>
            <a:fillRect/>
          </a:stretch>
        </p:blipFill>
        <p:spPr>
          <a:xfrm>
            <a:off x="10479742" y="2449993"/>
            <a:ext cx="1442224" cy="1992579"/>
          </a:xfrm>
          <a:prstGeom prst="rect">
            <a:avLst/>
          </a:prstGeom>
        </p:spPr>
      </p:pic>
      <p:sp>
        <p:nvSpPr>
          <p:cNvPr id="6" name="TextBox 5">
            <a:extLst>
              <a:ext uri="{FF2B5EF4-FFF2-40B4-BE49-F238E27FC236}">
                <a16:creationId xmlns:a16="http://schemas.microsoft.com/office/drawing/2014/main" id="{FBB60067-5084-4D2E-AC0A-E3C9972EDCFC}"/>
              </a:ext>
            </a:extLst>
          </p:cNvPr>
          <p:cNvSpPr txBox="1"/>
          <p:nvPr/>
        </p:nvSpPr>
        <p:spPr>
          <a:xfrm>
            <a:off x="9021336" y="5302949"/>
            <a:ext cx="3494049" cy="646331"/>
          </a:xfrm>
          <a:prstGeom prst="rect">
            <a:avLst/>
          </a:prstGeom>
          <a:noFill/>
        </p:spPr>
        <p:txBody>
          <a:bodyPr wrap="square" rtlCol="0">
            <a:spAutoFit/>
          </a:bodyPr>
          <a:lstStyle/>
          <a:p>
            <a:r>
              <a:rPr lang="en-GB" sz="1200" dirty="0">
                <a:effectLst/>
                <a:latin typeface="Calibri" panose="020F0502020204030204" pitchFamily="34" charset="0"/>
                <a:hlinkClick r:id="rId9"/>
              </a:rPr>
              <a:t>Supporting documents - Best Start, Bright Futures: tackling child poverty delivery plan 2022 to 2026 - </a:t>
            </a:r>
            <a:r>
              <a:rPr lang="en-GB" sz="1200" dirty="0" err="1">
                <a:effectLst/>
                <a:latin typeface="Calibri" panose="020F0502020204030204" pitchFamily="34" charset="0"/>
                <a:hlinkClick r:id="rId9"/>
              </a:rPr>
              <a:t>gov.scot</a:t>
            </a:r>
            <a:r>
              <a:rPr lang="en-GB" sz="1200" dirty="0">
                <a:effectLst/>
                <a:latin typeface="Calibri" panose="020F0502020204030204" pitchFamily="34" charset="0"/>
                <a:hlinkClick r:id="rId9"/>
              </a:rPr>
              <a:t> (www.gov.scot)</a:t>
            </a:r>
            <a:endParaRPr lang="en-GB" sz="1200" dirty="0"/>
          </a:p>
        </p:txBody>
      </p:sp>
      <p:pic>
        <p:nvPicPr>
          <p:cNvPr id="10" name="Picture 9">
            <a:extLst>
              <a:ext uri="{FF2B5EF4-FFF2-40B4-BE49-F238E27FC236}">
                <a16:creationId xmlns:a16="http://schemas.microsoft.com/office/drawing/2014/main" id="{CF595B86-1BAF-46A3-A963-868787E589B9}"/>
              </a:ext>
            </a:extLst>
          </p:cNvPr>
          <p:cNvPicPr>
            <a:picLocks noChangeAspect="1"/>
          </p:cNvPicPr>
          <p:nvPr/>
        </p:nvPicPr>
        <p:blipFill>
          <a:blip r:embed="rId10"/>
          <a:stretch>
            <a:fillRect/>
          </a:stretch>
        </p:blipFill>
        <p:spPr>
          <a:xfrm>
            <a:off x="10210800" y="389206"/>
            <a:ext cx="1442224" cy="2026223"/>
          </a:xfrm>
          <a:prstGeom prst="rect">
            <a:avLst/>
          </a:prstGeom>
        </p:spPr>
      </p:pic>
      <p:sp>
        <p:nvSpPr>
          <p:cNvPr id="12" name="TextBox 11">
            <a:extLst>
              <a:ext uri="{FF2B5EF4-FFF2-40B4-BE49-F238E27FC236}">
                <a16:creationId xmlns:a16="http://schemas.microsoft.com/office/drawing/2014/main" id="{B57D1520-377A-4E0F-A750-D18CDEE48231}"/>
              </a:ext>
            </a:extLst>
          </p:cNvPr>
          <p:cNvSpPr txBox="1"/>
          <p:nvPr/>
        </p:nvSpPr>
        <p:spPr>
          <a:xfrm>
            <a:off x="8966045" y="4564285"/>
            <a:ext cx="2489510" cy="600164"/>
          </a:xfrm>
          <a:prstGeom prst="rect">
            <a:avLst/>
          </a:prstGeom>
          <a:noFill/>
        </p:spPr>
        <p:txBody>
          <a:bodyPr wrap="square">
            <a:spAutoFit/>
          </a:bodyPr>
          <a:lstStyle/>
          <a:p>
            <a:r>
              <a:rPr lang="en-GB" sz="1100" dirty="0">
                <a:hlinkClick r:id="rId11"/>
              </a:rPr>
              <a:t>Every Child, Every Chance: The Tackling Child Poverty Delivery Plan 2018-22 (www.gov.scot)</a:t>
            </a:r>
            <a:endParaRPr lang="en-GB" sz="1100" dirty="0"/>
          </a:p>
        </p:txBody>
      </p:sp>
    </p:spTree>
    <p:extLst>
      <p:ext uri="{BB962C8B-B14F-4D97-AF65-F5344CB8AC3E}">
        <p14:creationId xmlns:p14="http://schemas.microsoft.com/office/powerpoint/2010/main" val="3048109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DFE6B-F22A-4041-B128-1CA0113B6C86}"/>
              </a:ext>
            </a:extLst>
          </p:cNvPr>
          <p:cNvSpPr>
            <a:spLocks noGrp="1"/>
          </p:cNvSpPr>
          <p:nvPr>
            <p:ph type="title"/>
          </p:nvPr>
        </p:nvSpPr>
        <p:spPr>
          <a:xfrm>
            <a:off x="609600" y="-25884"/>
            <a:ext cx="10972800" cy="1040645"/>
          </a:xfrm>
        </p:spPr>
        <p:txBody>
          <a:bodyPr/>
          <a:lstStyle/>
          <a:p>
            <a:r>
              <a:rPr lang="en-GB" dirty="0">
                <a:solidFill>
                  <a:schemeClr val="bg1"/>
                </a:solidFill>
              </a:rPr>
              <a:t>Methods</a:t>
            </a:r>
          </a:p>
        </p:txBody>
      </p:sp>
      <p:sp>
        <p:nvSpPr>
          <p:cNvPr id="3" name="Content Placeholder 2">
            <a:extLst>
              <a:ext uri="{FF2B5EF4-FFF2-40B4-BE49-F238E27FC236}">
                <a16:creationId xmlns:a16="http://schemas.microsoft.com/office/drawing/2014/main" id="{51F540C0-8B0B-42B2-B78F-68A03654E70E}"/>
              </a:ext>
            </a:extLst>
          </p:cNvPr>
          <p:cNvSpPr>
            <a:spLocks noGrp="1"/>
          </p:cNvSpPr>
          <p:nvPr>
            <p:ph idx="1"/>
          </p:nvPr>
        </p:nvSpPr>
        <p:spPr>
          <a:xfrm>
            <a:off x="609600" y="1014761"/>
            <a:ext cx="11132634" cy="4783873"/>
          </a:xfrm>
        </p:spPr>
        <p:txBody>
          <a:bodyPr>
            <a:normAutofit lnSpcReduction="10000"/>
          </a:bodyPr>
          <a:lstStyle/>
          <a:p>
            <a:pPr marL="0" indent="0">
              <a:buNone/>
            </a:pPr>
            <a:r>
              <a:rPr lang="en-GB" sz="2400" dirty="0">
                <a:effectLst/>
                <a:latin typeface="Calibri" panose="020F0502020204030204" pitchFamily="34" charset="0"/>
                <a:ea typeface="Calibri" panose="020F0502020204030204" pitchFamily="34" charset="0"/>
                <a:cs typeface="Times New Roman" panose="02020603050405020304" pitchFamily="18" charset="0"/>
              </a:rPr>
              <a:t>Face-</a:t>
            </a:r>
            <a:r>
              <a:rPr lang="en-GB" sz="2400" dirty="0">
                <a:latin typeface="Calibri" panose="020F0502020204030204" pitchFamily="34" charset="0"/>
                <a:ea typeface="Calibri" panose="020F0502020204030204" pitchFamily="34" charset="0"/>
                <a:cs typeface="Times New Roman" panose="02020603050405020304" pitchFamily="18" charset="0"/>
              </a:rPr>
              <a:t>to face i</a:t>
            </a:r>
            <a:r>
              <a:rPr lang="en-GB" sz="2400" dirty="0">
                <a:effectLst/>
                <a:latin typeface="Calibri" panose="020F0502020204030204" pitchFamily="34" charset="0"/>
                <a:ea typeface="Calibri" panose="020F0502020204030204" pitchFamily="34" charset="0"/>
                <a:cs typeface="Times New Roman" panose="02020603050405020304" pitchFamily="18" charset="0"/>
              </a:rPr>
              <a:t>nterviews via MS Teams</a:t>
            </a:r>
          </a:p>
          <a:p>
            <a:pPr marL="0" indent="0">
              <a:buNone/>
            </a:pP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2400" dirty="0">
                <a:effectLst/>
                <a:latin typeface="Calibri" panose="020F0502020204030204" pitchFamily="34" charset="0"/>
                <a:ea typeface="Calibri" panose="020F0502020204030204" pitchFamily="34" charset="0"/>
                <a:cs typeface="Times New Roman" panose="02020603050405020304" pitchFamily="18" charset="0"/>
              </a:rPr>
              <a:t> </a:t>
            </a:r>
            <a:r>
              <a:rPr lang="en-GB" sz="2400" dirty="0">
                <a:latin typeface="Calibri" panose="020F0502020204030204" pitchFamily="34" charset="0"/>
                <a:ea typeface="Calibri" panose="020F0502020204030204" pitchFamily="34" charset="0"/>
                <a:cs typeface="Times New Roman" panose="02020603050405020304" pitchFamily="18" charset="0"/>
              </a:rPr>
              <a:t>T</a:t>
            </a:r>
            <a:r>
              <a:rPr lang="en-GB" sz="2400" dirty="0">
                <a:effectLst/>
                <a:latin typeface="Calibri" panose="020F0502020204030204" pitchFamily="34" charset="0"/>
                <a:ea typeface="Calibri" panose="020F0502020204030204" pitchFamily="34" charset="0"/>
                <a:cs typeface="Times New Roman" panose="02020603050405020304" pitchFamily="18" charset="0"/>
              </a:rPr>
              <a:t>opics questions :</a:t>
            </a:r>
            <a:br>
              <a:rPr lang="en-GB" sz="2400" dirty="0">
                <a:effectLst/>
                <a:latin typeface="Calibri" panose="020F0502020204030204" pitchFamily="34" charset="0"/>
                <a:ea typeface="Calibri" panose="020F0502020204030204" pitchFamily="34" charset="0"/>
                <a:cs typeface="Times New Roman" panose="02020603050405020304" pitchFamily="18" charset="0"/>
              </a:rPr>
            </a:b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r>
              <a:rPr lang="en-GB" sz="2400" dirty="0">
                <a:effectLst/>
                <a:latin typeface="Calibri" panose="020F0502020204030204" pitchFamily="34" charset="0"/>
                <a:ea typeface="Calibri" panose="020F0502020204030204" pitchFamily="34" charset="0"/>
                <a:cs typeface="Times New Roman" panose="02020603050405020304" pitchFamily="18" charset="0"/>
              </a:rPr>
              <a:t>the nature of child poverty in practice areas</a:t>
            </a:r>
          </a:p>
          <a:p>
            <a:r>
              <a:rPr lang="en-GB" sz="2400" dirty="0">
                <a:effectLst/>
                <a:latin typeface="Calibri" panose="020F0502020204030204" pitchFamily="34" charset="0"/>
                <a:ea typeface="Calibri" panose="020F0502020204030204" pitchFamily="34" charset="0"/>
                <a:cs typeface="Times New Roman" panose="02020603050405020304" pitchFamily="18" charset="0"/>
              </a:rPr>
              <a:t>experiences of raising financial issues during routine care</a:t>
            </a:r>
          </a:p>
          <a:p>
            <a:r>
              <a:rPr lang="en-GB" sz="2400" dirty="0">
                <a:effectLst/>
                <a:latin typeface="Calibri" panose="020F0502020204030204" pitchFamily="34" charset="0"/>
                <a:ea typeface="Calibri" panose="020F0502020204030204" pitchFamily="34" charset="0"/>
                <a:cs typeface="Times New Roman" panose="02020603050405020304" pitchFamily="18" charset="0"/>
              </a:rPr>
              <a:t>perspectives about HCP roles in relation to </a:t>
            </a:r>
            <a:r>
              <a:rPr lang="en-GB" sz="2400" dirty="0">
                <a:latin typeface="Calibri" panose="020F0502020204030204" pitchFamily="34" charset="0"/>
                <a:ea typeface="Calibri" panose="020F0502020204030204" pitchFamily="34" charset="0"/>
                <a:cs typeface="Times New Roman" panose="02020603050405020304" pitchFamily="18" charset="0"/>
              </a:rPr>
              <a:t>discussing financial challenges with clients</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2400" dirty="0">
                <a:effectLst/>
                <a:latin typeface="Calibri" panose="020F0502020204030204" pitchFamily="34" charset="0"/>
                <a:ea typeface="Calibri" panose="020F0502020204030204" pitchFamily="34" charset="0"/>
                <a:cs typeface="Times New Roman" panose="02020603050405020304" pitchFamily="18" charset="0"/>
              </a:rPr>
              <a:t>Interviews were transcribed and thematically analysed.</a:t>
            </a:r>
          </a:p>
          <a:p>
            <a:pPr marL="0" indent="0">
              <a:buNone/>
            </a:pP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2400" dirty="0">
                <a:latin typeface="Calibri" panose="020F0502020204030204" pitchFamily="34" charset="0"/>
                <a:cs typeface="Times New Roman" panose="02020603050405020304" pitchFamily="18" charset="0"/>
              </a:rPr>
              <a:t>18 health visitors, community midwives and family nurse practitioners based in urban and rural locations in north east Scotland took part between April-August 2021. </a:t>
            </a:r>
          </a:p>
          <a:p>
            <a:endParaRPr lang="en-GB" sz="2600" dirty="0">
              <a:latin typeface="Calibri" panose="020F0502020204030204" pitchFamily="34" charset="0"/>
              <a:ea typeface="Calibri" panose="020F0502020204030204" pitchFamily="34" charset="0"/>
              <a:cs typeface="Times New Roman" panose="02020603050405020304" pitchFamily="18" charset="0"/>
            </a:endParaRPr>
          </a:p>
          <a:p>
            <a:endParaRPr lang="en-GB" dirty="0">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4191202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AE806715-59B6-40F2-9B38-8CB008AA0410}"/>
              </a:ext>
            </a:extLst>
          </p:cNvPr>
          <p:cNvSpPr>
            <a:spLocks noGrp="1"/>
          </p:cNvSpPr>
          <p:nvPr>
            <p:ph type="title"/>
          </p:nvPr>
        </p:nvSpPr>
        <p:spPr>
          <a:xfrm>
            <a:off x="1775520" y="-18615"/>
            <a:ext cx="9001000" cy="927336"/>
          </a:xfrm>
        </p:spPr>
        <p:txBody>
          <a:bodyPr/>
          <a:lstStyle/>
          <a:p>
            <a:r>
              <a:rPr lang="en-US" dirty="0">
                <a:solidFill>
                  <a:schemeClr val="bg1"/>
                </a:solidFill>
              </a:rPr>
              <a:t>Main themes identified</a:t>
            </a:r>
          </a:p>
        </p:txBody>
      </p:sp>
      <p:graphicFrame>
        <p:nvGraphicFramePr>
          <p:cNvPr id="5" name="Content Placeholder 2">
            <a:extLst>
              <a:ext uri="{FF2B5EF4-FFF2-40B4-BE49-F238E27FC236}">
                <a16:creationId xmlns:a16="http://schemas.microsoft.com/office/drawing/2014/main" id="{0EA43D7C-4BD9-4FD6-95C4-E9FFC688AC31}"/>
              </a:ext>
            </a:extLst>
          </p:cNvPr>
          <p:cNvGraphicFramePr>
            <a:graphicFrameLocks noGrp="1"/>
          </p:cNvGraphicFramePr>
          <p:nvPr>
            <p:ph idx="1"/>
            <p:extLst>
              <p:ext uri="{D42A27DB-BD31-4B8C-83A1-F6EECF244321}">
                <p14:modId xmlns:p14="http://schemas.microsoft.com/office/powerpoint/2010/main" val="3755483408"/>
              </p:ext>
            </p:extLst>
          </p:nvPr>
        </p:nvGraphicFramePr>
        <p:xfrm>
          <a:off x="1981200" y="1052736"/>
          <a:ext cx="8435280" cy="45365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12490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0" name="Straight Connector 89">
            <a:extLst>
              <a:ext uri="{FF2B5EF4-FFF2-40B4-BE49-F238E27FC236}">
                <a16:creationId xmlns:a16="http://schemas.microsoft.com/office/drawing/2014/main" id="{7250FFED-D044-4D56-B6AF-DD01C4F7AD12}"/>
              </a:ext>
            </a:extLst>
          </p:cNvPr>
          <p:cNvCxnSpPr>
            <a:cxnSpLocks/>
            <a:stCxn id="82" idx="3"/>
          </p:cNvCxnSpPr>
          <p:nvPr/>
        </p:nvCxnSpPr>
        <p:spPr>
          <a:xfrm flipH="1">
            <a:off x="1054703" y="5335283"/>
            <a:ext cx="516948" cy="668468"/>
          </a:xfrm>
          <a:prstGeom prst="line">
            <a:avLst/>
          </a:prstGeom>
        </p:spPr>
        <p:style>
          <a:lnRef idx="2">
            <a:schemeClr val="accent1"/>
          </a:lnRef>
          <a:fillRef idx="0">
            <a:schemeClr val="accent1"/>
          </a:fillRef>
          <a:effectRef idx="1">
            <a:schemeClr val="accent1"/>
          </a:effectRef>
          <a:fontRef idx="minor">
            <a:schemeClr val="tx1"/>
          </a:fontRef>
        </p:style>
      </p:cxnSp>
      <p:cxnSp>
        <p:nvCxnSpPr>
          <p:cNvPr id="86" name="Straight Connector 85">
            <a:extLst>
              <a:ext uri="{FF2B5EF4-FFF2-40B4-BE49-F238E27FC236}">
                <a16:creationId xmlns:a16="http://schemas.microsoft.com/office/drawing/2014/main" id="{BD041931-8778-4511-902D-4491AA22D890}"/>
              </a:ext>
            </a:extLst>
          </p:cNvPr>
          <p:cNvCxnSpPr>
            <a:cxnSpLocks/>
          </p:cNvCxnSpPr>
          <p:nvPr/>
        </p:nvCxnSpPr>
        <p:spPr>
          <a:xfrm>
            <a:off x="1515221" y="5413610"/>
            <a:ext cx="586740" cy="440899"/>
          </a:xfrm>
          <a:prstGeom prst="line">
            <a:avLst/>
          </a:prstGeom>
        </p:spPr>
        <p:style>
          <a:lnRef idx="2">
            <a:schemeClr val="accent1"/>
          </a:lnRef>
          <a:fillRef idx="0">
            <a:schemeClr val="accent1"/>
          </a:fillRef>
          <a:effectRef idx="1">
            <a:schemeClr val="accent1"/>
          </a:effectRef>
          <a:fontRef idx="minor">
            <a:schemeClr val="tx1"/>
          </a:fontRef>
        </p:style>
      </p:cxnSp>
      <p:cxnSp>
        <p:nvCxnSpPr>
          <p:cNvPr id="79" name="Straight Connector 78">
            <a:extLst>
              <a:ext uri="{FF2B5EF4-FFF2-40B4-BE49-F238E27FC236}">
                <a16:creationId xmlns:a16="http://schemas.microsoft.com/office/drawing/2014/main" id="{4C7F8807-8B43-494E-85D0-5EC90D4D25F6}"/>
              </a:ext>
            </a:extLst>
          </p:cNvPr>
          <p:cNvCxnSpPr>
            <a:cxnSpLocks/>
            <a:endCxn id="54" idx="2"/>
          </p:cNvCxnSpPr>
          <p:nvPr/>
        </p:nvCxnSpPr>
        <p:spPr>
          <a:xfrm flipV="1">
            <a:off x="1114845" y="2173534"/>
            <a:ext cx="530058" cy="2632106"/>
          </a:xfrm>
          <a:prstGeom prst="line">
            <a:avLst/>
          </a:prstGeom>
        </p:spPr>
        <p:style>
          <a:lnRef idx="2">
            <a:schemeClr val="accent1"/>
          </a:lnRef>
          <a:fillRef idx="0">
            <a:schemeClr val="accent1"/>
          </a:fillRef>
          <a:effectRef idx="1">
            <a:schemeClr val="accent1"/>
          </a:effectRef>
          <a:fontRef idx="minor">
            <a:schemeClr val="tx1"/>
          </a:fontRef>
        </p:style>
      </p:cxnSp>
      <p:cxnSp>
        <p:nvCxnSpPr>
          <p:cNvPr id="63" name="Straight Connector 62">
            <a:extLst>
              <a:ext uri="{FF2B5EF4-FFF2-40B4-BE49-F238E27FC236}">
                <a16:creationId xmlns:a16="http://schemas.microsoft.com/office/drawing/2014/main" id="{EA01432B-60BE-402C-8153-136633E7C00B}"/>
              </a:ext>
            </a:extLst>
          </p:cNvPr>
          <p:cNvCxnSpPr>
            <a:cxnSpLocks/>
          </p:cNvCxnSpPr>
          <p:nvPr/>
        </p:nvCxnSpPr>
        <p:spPr>
          <a:xfrm flipH="1">
            <a:off x="9600802" y="2175850"/>
            <a:ext cx="202312" cy="2750430"/>
          </a:xfrm>
          <a:prstGeom prst="line">
            <a:avLst/>
          </a:prstGeom>
          <a:ln>
            <a:solidFill>
              <a:srgbClr val="33CCFF"/>
            </a:solidFill>
          </a:ln>
        </p:spPr>
        <p:style>
          <a:lnRef idx="2">
            <a:schemeClr val="accent1"/>
          </a:lnRef>
          <a:fillRef idx="0">
            <a:schemeClr val="accent1"/>
          </a:fillRef>
          <a:effectRef idx="1">
            <a:schemeClr val="accent1"/>
          </a:effectRef>
          <a:fontRef idx="minor">
            <a:schemeClr val="tx1"/>
          </a:fontRef>
        </p:style>
      </p:cxnSp>
      <p:cxnSp>
        <p:nvCxnSpPr>
          <p:cNvPr id="64" name="Straight Connector 63">
            <a:extLst>
              <a:ext uri="{FF2B5EF4-FFF2-40B4-BE49-F238E27FC236}">
                <a16:creationId xmlns:a16="http://schemas.microsoft.com/office/drawing/2014/main" id="{9254EA3A-8298-446D-898D-3EC293E2DD23}"/>
              </a:ext>
            </a:extLst>
          </p:cNvPr>
          <p:cNvCxnSpPr>
            <a:cxnSpLocks/>
          </p:cNvCxnSpPr>
          <p:nvPr/>
        </p:nvCxnSpPr>
        <p:spPr>
          <a:xfrm>
            <a:off x="9777188" y="2213107"/>
            <a:ext cx="958490" cy="1729805"/>
          </a:xfrm>
          <a:prstGeom prst="line">
            <a:avLst/>
          </a:prstGeom>
          <a:ln>
            <a:solidFill>
              <a:srgbClr val="33CCFF"/>
            </a:solidFill>
          </a:ln>
        </p:spPr>
        <p:style>
          <a:lnRef idx="2">
            <a:schemeClr val="accent1"/>
          </a:lnRef>
          <a:fillRef idx="0">
            <a:schemeClr val="accent1"/>
          </a:fillRef>
          <a:effectRef idx="1">
            <a:schemeClr val="accent1"/>
          </a:effectRef>
          <a:fontRef idx="minor">
            <a:schemeClr val="tx1"/>
          </a:fontRef>
        </p:style>
      </p:cxnSp>
      <p:cxnSp>
        <p:nvCxnSpPr>
          <p:cNvPr id="65" name="Straight Connector 64">
            <a:extLst>
              <a:ext uri="{FF2B5EF4-FFF2-40B4-BE49-F238E27FC236}">
                <a16:creationId xmlns:a16="http://schemas.microsoft.com/office/drawing/2014/main" id="{F6C2D189-1E35-49B1-BAF3-BEBEA204C5B8}"/>
              </a:ext>
            </a:extLst>
          </p:cNvPr>
          <p:cNvCxnSpPr>
            <a:cxnSpLocks/>
          </p:cNvCxnSpPr>
          <p:nvPr/>
        </p:nvCxnSpPr>
        <p:spPr>
          <a:xfrm>
            <a:off x="9778285" y="2176031"/>
            <a:ext cx="913086" cy="531790"/>
          </a:xfrm>
          <a:prstGeom prst="line">
            <a:avLst/>
          </a:prstGeom>
          <a:ln>
            <a:solidFill>
              <a:srgbClr val="33CCFF"/>
            </a:solidFill>
          </a:ln>
        </p:spPr>
        <p:style>
          <a:lnRef idx="2">
            <a:schemeClr val="accent1"/>
          </a:lnRef>
          <a:fillRef idx="0">
            <a:schemeClr val="accent1"/>
          </a:fillRef>
          <a:effectRef idx="1">
            <a:schemeClr val="accent1"/>
          </a:effectRef>
          <a:fontRef idx="minor">
            <a:schemeClr val="tx1"/>
          </a:fontRef>
        </p:style>
      </p:cxnSp>
      <p:cxnSp>
        <p:nvCxnSpPr>
          <p:cNvPr id="62" name="Straight Connector 61">
            <a:extLst>
              <a:ext uri="{FF2B5EF4-FFF2-40B4-BE49-F238E27FC236}">
                <a16:creationId xmlns:a16="http://schemas.microsoft.com/office/drawing/2014/main" id="{E449827E-1A2C-487F-B494-BBF9E719F577}"/>
              </a:ext>
            </a:extLst>
          </p:cNvPr>
          <p:cNvCxnSpPr>
            <a:cxnSpLocks/>
            <a:endCxn id="53" idx="0"/>
          </p:cNvCxnSpPr>
          <p:nvPr/>
        </p:nvCxnSpPr>
        <p:spPr>
          <a:xfrm flipH="1">
            <a:off x="8484219" y="2175850"/>
            <a:ext cx="1318896" cy="256244"/>
          </a:xfrm>
          <a:prstGeom prst="line">
            <a:avLst/>
          </a:prstGeom>
          <a:ln>
            <a:solidFill>
              <a:srgbClr val="33CCFF"/>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E0A1B1CE-39BB-43B0-AFC6-FCD7D2A4BA33}"/>
              </a:ext>
            </a:extLst>
          </p:cNvPr>
          <p:cNvCxnSpPr>
            <a:cxnSpLocks/>
            <a:stCxn id="18" idx="3"/>
          </p:cNvCxnSpPr>
          <p:nvPr/>
        </p:nvCxnSpPr>
        <p:spPr>
          <a:xfrm>
            <a:off x="5802571" y="1743691"/>
            <a:ext cx="2840244" cy="98140"/>
          </a:xfrm>
          <a:prstGeom prst="line">
            <a:avLst/>
          </a:prstGeom>
          <a:ln>
            <a:solidFill>
              <a:srgbClr val="33CCFF"/>
            </a:solidFill>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0A21EDB8-6911-4EE4-9544-DD21BE45BEC0}"/>
              </a:ext>
            </a:extLst>
          </p:cNvPr>
          <p:cNvCxnSpPr>
            <a:cxnSpLocks/>
            <a:endCxn id="18" idx="1"/>
          </p:cNvCxnSpPr>
          <p:nvPr/>
        </p:nvCxnSpPr>
        <p:spPr>
          <a:xfrm flipV="1">
            <a:off x="2845219" y="1743691"/>
            <a:ext cx="2741542" cy="108762"/>
          </a:xfrm>
          <a:prstGeom prst="line">
            <a:avLst/>
          </a:prstGeom>
        </p:spPr>
        <p:style>
          <a:lnRef idx="2">
            <a:schemeClr val="accent1"/>
          </a:lnRef>
          <a:fillRef idx="0">
            <a:schemeClr val="accent1"/>
          </a:fillRef>
          <a:effectRef idx="1">
            <a:schemeClr val="accent1"/>
          </a:effectRef>
          <a:fontRef idx="minor">
            <a:schemeClr val="tx1"/>
          </a:fontRef>
        </p:style>
      </p:cxnSp>
      <p:cxnSp>
        <p:nvCxnSpPr>
          <p:cNvPr id="39" name="Straight Connector 38">
            <a:extLst>
              <a:ext uri="{FF2B5EF4-FFF2-40B4-BE49-F238E27FC236}">
                <a16:creationId xmlns:a16="http://schemas.microsoft.com/office/drawing/2014/main" id="{4DE48ED4-027C-461A-BD7A-4551DA3D99A5}"/>
              </a:ext>
            </a:extLst>
          </p:cNvPr>
          <p:cNvCxnSpPr>
            <a:cxnSpLocks/>
            <a:endCxn id="41" idx="0"/>
          </p:cNvCxnSpPr>
          <p:nvPr/>
        </p:nvCxnSpPr>
        <p:spPr>
          <a:xfrm>
            <a:off x="1610072" y="2114176"/>
            <a:ext cx="1943957" cy="509793"/>
          </a:xfrm>
          <a:prstGeom prst="line">
            <a:avLst/>
          </a:prstGeom>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CC56D440-5AB9-44D1-BB61-D84FF622BACA}"/>
              </a:ext>
            </a:extLst>
          </p:cNvPr>
          <p:cNvCxnSpPr>
            <a:cxnSpLocks/>
            <a:stCxn id="32" idx="2"/>
          </p:cNvCxnSpPr>
          <p:nvPr/>
        </p:nvCxnSpPr>
        <p:spPr>
          <a:xfrm>
            <a:off x="5810103" y="3357149"/>
            <a:ext cx="164507" cy="1437392"/>
          </a:xfrm>
          <a:prstGeom prst="line">
            <a:avLst/>
          </a:prstGeom>
          <a:ln>
            <a:solidFill>
              <a:srgbClr val="0066FF"/>
            </a:solidFill>
          </a:ln>
        </p:spPr>
        <p:style>
          <a:lnRef idx="2">
            <a:schemeClr val="accent1"/>
          </a:lnRef>
          <a:fillRef idx="0">
            <a:schemeClr val="accent1"/>
          </a:fillRef>
          <a:effectRef idx="1">
            <a:schemeClr val="accent1"/>
          </a:effectRef>
          <a:fontRef idx="minor">
            <a:schemeClr val="tx1"/>
          </a:fontRef>
        </p:style>
      </p:cxnSp>
      <p:cxnSp>
        <p:nvCxnSpPr>
          <p:cNvPr id="34" name="Straight Connector 33">
            <a:extLst>
              <a:ext uri="{FF2B5EF4-FFF2-40B4-BE49-F238E27FC236}">
                <a16:creationId xmlns:a16="http://schemas.microsoft.com/office/drawing/2014/main" id="{8A57BD7D-2A69-4256-820E-D761B60B642F}"/>
              </a:ext>
            </a:extLst>
          </p:cNvPr>
          <p:cNvCxnSpPr>
            <a:cxnSpLocks/>
            <a:stCxn id="32" idx="2"/>
          </p:cNvCxnSpPr>
          <p:nvPr/>
        </p:nvCxnSpPr>
        <p:spPr>
          <a:xfrm>
            <a:off x="5810103" y="3357149"/>
            <a:ext cx="621313" cy="521516"/>
          </a:xfrm>
          <a:prstGeom prst="line">
            <a:avLst/>
          </a:prstGeom>
          <a:ln>
            <a:solidFill>
              <a:srgbClr val="0066FF"/>
            </a:solidFill>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0894597D-B771-4746-A67E-4E6598CF73DC}"/>
              </a:ext>
            </a:extLst>
          </p:cNvPr>
          <p:cNvCxnSpPr>
            <a:cxnSpLocks/>
            <a:stCxn id="32" idx="2"/>
          </p:cNvCxnSpPr>
          <p:nvPr/>
        </p:nvCxnSpPr>
        <p:spPr>
          <a:xfrm flipH="1">
            <a:off x="5243701" y="3357149"/>
            <a:ext cx="566402" cy="522992"/>
          </a:xfrm>
          <a:prstGeom prst="line">
            <a:avLst/>
          </a:prstGeom>
          <a:ln>
            <a:solidFill>
              <a:srgbClr val="0066FF"/>
            </a:solidFill>
          </a:ln>
        </p:spPr>
        <p:style>
          <a:lnRef idx="2">
            <a:schemeClr val="accent1"/>
          </a:lnRef>
          <a:fillRef idx="0">
            <a:schemeClr val="accent1"/>
          </a:fillRef>
          <a:effectRef idx="1">
            <a:schemeClr val="accent1"/>
          </a:effectRef>
          <a:fontRef idx="minor">
            <a:schemeClr val="tx1"/>
          </a:fontRef>
        </p:style>
      </p:cxnSp>
      <p:sp>
        <p:nvSpPr>
          <p:cNvPr id="41" name="Rectangle: Rounded Corners 40">
            <a:extLst>
              <a:ext uri="{FF2B5EF4-FFF2-40B4-BE49-F238E27FC236}">
                <a16:creationId xmlns:a16="http://schemas.microsoft.com/office/drawing/2014/main" id="{6D7CED7F-DF92-463D-B287-980A36F5CC1E}"/>
              </a:ext>
            </a:extLst>
          </p:cNvPr>
          <p:cNvSpPr/>
          <p:nvPr/>
        </p:nvSpPr>
        <p:spPr>
          <a:xfrm>
            <a:off x="2903086" y="2623969"/>
            <a:ext cx="1301886" cy="914400"/>
          </a:xfrm>
          <a:prstGeom prst="roundRect">
            <a:avLst/>
          </a:prstGeom>
          <a:solidFill>
            <a:schemeClr val="accent1">
              <a:tint val="100000"/>
              <a:shade val="100000"/>
              <a:satMod val="13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600" i="1" dirty="0">
                <a:solidFill>
                  <a:schemeClr val="bg1"/>
                </a:solidFill>
              </a:rPr>
              <a:t>Time constrained</a:t>
            </a:r>
          </a:p>
        </p:txBody>
      </p:sp>
      <p:cxnSp>
        <p:nvCxnSpPr>
          <p:cNvPr id="40" name="Straight Connector 39">
            <a:extLst>
              <a:ext uri="{FF2B5EF4-FFF2-40B4-BE49-F238E27FC236}">
                <a16:creationId xmlns:a16="http://schemas.microsoft.com/office/drawing/2014/main" id="{ED12283E-B3E8-4C98-B093-8CA0038C6600}"/>
              </a:ext>
            </a:extLst>
          </p:cNvPr>
          <p:cNvCxnSpPr>
            <a:cxnSpLocks/>
          </p:cNvCxnSpPr>
          <p:nvPr/>
        </p:nvCxnSpPr>
        <p:spPr>
          <a:xfrm>
            <a:off x="1660556" y="2114176"/>
            <a:ext cx="1100858" cy="1884638"/>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a:extLst>
              <a:ext uri="{FF2B5EF4-FFF2-40B4-BE49-F238E27FC236}">
                <a16:creationId xmlns:a16="http://schemas.microsoft.com/office/drawing/2014/main" id="{C7621323-0BCF-4A9C-9AEA-FFCA3795C623}"/>
              </a:ext>
            </a:extLst>
          </p:cNvPr>
          <p:cNvSpPr>
            <a:spLocks noGrp="1"/>
          </p:cNvSpPr>
          <p:nvPr>
            <p:ph type="title"/>
          </p:nvPr>
        </p:nvSpPr>
        <p:spPr>
          <a:xfrm>
            <a:off x="609600" y="-48187"/>
            <a:ext cx="10972800" cy="906831"/>
          </a:xfrm>
        </p:spPr>
        <p:txBody>
          <a:bodyPr/>
          <a:lstStyle/>
          <a:p>
            <a:endParaRPr lang="en-GB" dirty="0"/>
          </a:p>
        </p:txBody>
      </p:sp>
      <p:sp>
        <p:nvSpPr>
          <p:cNvPr id="6" name="Rectangle: Rounded Corners 5">
            <a:extLst>
              <a:ext uri="{FF2B5EF4-FFF2-40B4-BE49-F238E27FC236}">
                <a16:creationId xmlns:a16="http://schemas.microsoft.com/office/drawing/2014/main" id="{98EFE067-E8AB-49EE-9A74-911094405412}"/>
              </a:ext>
            </a:extLst>
          </p:cNvPr>
          <p:cNvSpPr/>
          <p:nvPr/>
        </p:nvSpPr>
        <p:spPr>
          <a:xfrm>
            <a:off x="6332037" y="3825513"/>
            <a:ext cx="2598234" cy="914400"/>
          </a:xfrm>
          <a:prstGeom prst="roundRect">
            <a:avLst/>
          </a:prstGeom>
          <a:solidFill>
            <a:srgbClr val="0066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600" i="1" dirty="0">
                <a:solidFill>
                  <a:schemeClr val="bg1"/>
                </a:solidFill>
              </a:rPr>
              <a:t>Easier to raise when clients are claiming benefits</a:t>
            </a:r>
          </a:p>
        </p:txBody>
      </p:sp>
      <p:sp>
        <p:nvSpPr>
          <p:cNvPr id="7" name="Rectangle: Rounded Corners 6">
            <a:extLst>
              <a:ext uri="{FF2B5EF4-FFF2-40B4-BE49-F238E27FC236}">
                <a16:creationId xmlns:a16="http://schemas.microsoft.com/office/drawing/2014/main" id="{22AD9FAE-FB1C-4893-9F95-E3DF1B716CE5}"/>
              </a:ext>
            </a:extLst>
          </p:cNvPr>
          <p:cNvSpPr/>
          <p:nvPr/>
        </p:nvSpPr>
        <p:spPr>
          <a:xfrm>
            <a:off x="8642815" y="1229920"/>
            <a:ext cx="2048107" cy="914400"/>
          </a:xfrm>
          <a:prstGeom prst="roundRect">
            <a:avLst/>
          </a:prstGeom>
          <a:solidFill>
            <a:srgbClr val="33CC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i="1" dirty="0"/>
              <a:t>Family nurse partnership practitioners</a:t>
            </a:r>
          </a:p>
        </p:txBody>
      </p:sp>
      <p:cxnSp>
        <p:nvCxnSpPr>
          <p:cNvPr id="15" name="Straight Connector 14">
            <a:extLst>
              <a:ext uri="{FF2B5EF4-FFF2-40B4-BE49-F238E27FC236}">
                <a16:creationId xmlns:a16="http://schemas.microsoft.com/office/drawing/2014/main" id="{FA13EC40-D931-40B6-8B0C-1752A6556F92}"/>
              </a:ext>
            </a:extLst>
          </p:cNvPr>
          <p:cNvCxnSpPr>
            <a:cxnSpLocks/>
            <a:stCxn id="18" idx="2"/>
          </p:cNvCxnSpPr>
          <p:nvPr/>
        </p:nvCxnSpPr>
        <p:spPr>
          <a:xfrm flipH="1">
            <a:off x="5684459" y="1864993"/>
            <a:ext cx="10207" cy="697651"/>
          </a:xfrm>
          <a:prstGeom prst="line">
            <a:avLst/>
          </a:prstGeom>
          <a:ln>
            <a:solidFill>
              <a:srgbClr val="0066FF"/>
            </a:solidFill>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1CD34184-4A4B-4353-9F9E-E0604CE56D79}"/>
              </a:ext>
            </a:extLst>
          </p:cNvPr>
          <p:cNvCxnSpPr>
            <a:cxnSpLocks/>
          </p:cNvCxnSpPr>
          <p:nvPr/>
        </p:nvCxnSpPr>
        <p:spPr>
          <a:xfrm flipH="1">
            <a:off x="1007361" y="2086445"/>
            <a:ext cx="571403" cy="702596"/>
          </a:xfrm>
          <a:prstGeom prst="line">
            <a:avLst/>
          </a:prstGeom>
        </p:spPr>
        <p:style>
          <a:lnRef idx="2">
            <a:schemeClr val="accent1"/>
          </a:lnRef>
          <a:fillRef idx="0">
            <a:schemeClr val="accent1"/>
          </a:fillRef>
          <a:effectRef idx="1">
            <a:schemeClr val="accent1"/>
          </a:effectRef>
          <a:fontRef idx="minor">
            <a:schemeClr val="tx1"/>
          </a:fontRef>
        </p:style>
      </p:cxnSp>
      <p:grpSp>
        <p:nvGrpSpPr>
          <p:cNvPr id="25" name="Group 24">
            <a:extLst>
              <a:ext uri="{FF2B5EF4-FFF2-40B4-BE49-F238E27FC236}">
                <a16:creationId xmlns:a16="http://schemas.microsoft.com/office/drawing/2014/main" id="{65D8AEB9-DC5A-4AE5-9091-DB33D281ECBB}"/>
              </a:ext>
            </a:extLst>
          </p:cNvPr>
          <p:cNvGrpSpPr/>
          <p:nvPr/>
        </p:nvGrpSpPr>
        <p:grpSpPr>
          <a:xfrm>
            <a:off x="4332249" y="142875"/>
            <a:ext cx="2636024" cy="1581615"/>
            <a:chOff x="5799255" y="275579"/>
            <a:chExt cx="2636024" cy="1581615"/>
          </a:xfrm>
          <a:solidFill>
            <a:schemeClr val="tx2">
              <a:lumMod val="60000"/>
              <a:lumOff val="40000"/>
            </a:schemeClr>
          </a:solidFill>
        </p:grpSpPr>
        <p:sp>
          <p:nvSpPr>
            <p:cNvPr id="26" name="Rectangle 25">
              <a:extLst>
                <a:ext uri="{FF2B5EF4-FFF2-40B4-BE49-F238E27FC236}">
                  <a16:creationId xmlns:a16="http://schemas.microsoft.com/office/drawing/2014/main" id="{5482C9AC-A94B-4F95-8B71-724F449D3FEA}"/>
                </a:ext>
              </a:extLst>
            </p:cNvPr>
            <p:cNvSpPr/>
            <p:nvPr/>
          </p:nvSpPr>
          <p:spPr>
            <a:xfrm>
              <a:off x="5799255" y="275579"/>
              <a:ext cx="2636024" cy="1581615"/>
            </a:xfrm>
            <a:prstGeom prst="rect">
              <a:avLst/>
            </a:prstGeom>
            <a:grpFill/>
          </p:spPr>
          <p:style>
            <a:lnRef idx="3">
              <a:schemeClr val="lt1">
                <a:hueOff val="0"/>
                <a:satOff val="0"/>
                <a:lumOff val="0"/>
                <a:alphaOff val="0"/>
              </a:schemeClr>
            </a:lnRef>
            <a:fillRef idx="1">
              <a:scrgbClr r="0" g="0" b="0"/>
            </a:fillRef>
            <a:effectRef idx="1">
              <a:schemeClr val="accent1">
                <a:hueOff val="0"/>
                <a:satOff val="0"/>
                <a:lumOff val="0"/>
                <a:alphaOff val="0"/>
              </a:schemeClr>
            </a:effectRef>
            <a:fontRef idx="minor">
              <a:schemeClr val="lt1"/>
            </a:fontRef>
          </p:style>
        </p:sp>
        <p:sp>
          <p:nvSpPr>
            <p:cNvPr id="27" name="TextBox 26">
              <a:extLst>
                <a:ext uri="{FF2B5EF4-FFF2-40B4-BE49-F238E27FC236}">
                  <a16:creationId xmlns:a16="http://schemas.microsoft.com/office/drawing/2014/main" id="{FA14F073-9238-440D-941D-980CBDE99FDB}"/>
                </a:ext>
              </a:extLst>
            </p:cNvPr>
            <p:cNvSpPr txBox="1"/>
            <p:nvPr/>
          </p:nvSpPr>
          <p:spPr>
            <a:xfrm>
              <a:off x="5799255" y="275579"/>
              <a:ext cx="2636024" cy="1581615"/>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87630" tIns="87630" rIns="87630" bIns="87630" numCol="1" spcCol="1270" anchor="ctr" anchorCtr="0">
              <a:noAutofit/>
            </a:bodyPr>
            <a:lstStyle/>
            <a:p>
              <a:pPr lvl="0" algn="ctr"/>
              <a:r>
                <a:rPr lang="en-GB" sz="2400" dirty="0"/>
                <a:t>Income maximisation work within clinical practice</a:t>
              </a:r>
            </a:p>
          </p:txBody>
        </p:sp>
      </p:grpSp>
      <p:sp>
        <p:nvSpPr>
          <p:cNvPr id="16" name="Content Placeholder 15">
            <a:extLst>
              <a:ext uri="{FF2B5EF4-FFF2-40B4-BE49-F238E27FC236}">
                <a16:creationId xmlns:a16="http://schemas.microsoft.com/office/drawing/2014/main" id="{16A5F65F-4B50-4C6F-BFE9-4D83B1BDEE32}"/>
              </a:ext>
            </a:extLst>
          </p:cNvPr>
          <p:cNvSpPr>
            <a:spLocks noGrp="1"/>
          </p:cNvSpPr>
          <p:nvPr>
            <p:ph idx="1"/>
          </p:nvPr>
        </p:nvSpPr>
        <p:spPr>
          <a:xfrm flipH="1" flipV="1">
            <a:off x="11582399" y="5746460"/>
            <a:ext cx="441715" cy="1322515"/>
          </a:xfrm>
        </p:spPr>
        <p:txBody>
          <a:bodyPr/>
          <a:lstStyle/>
          <a:p>
            <a:endParaRPr lang="en-GB" dirty="0"/>
          </a:p>
        </p:txBody>
      </p:sp>
      <p:sp>
        <p:nvSpPr>
          <p:cNvPr id="18" name="Rectangle: Rounded Corners 17">
            <a:extLst>
              <a:ext uri="{FF2B5EF4-FFF2-40B4-BE49-F238E27FC236}">
                <a16:creationId xmlns:a16="http://schemas.microsoft.com/office/drawing/2014/main" id="{EA9EA425-CB16-401C-8035-8624F3F7563D}"/>
              </a:ext>
            </a:extLst>
          </p:cNvPr>
          <p:cNvSpPr/>
          <p:nvPr/>
        </p:nvSpPr>
        <p:spPr>
          <a:xfrm>
            <a:off x="5586761" y="1622388"/>
            <a:ext cx="215810" cy="24260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32" name="Rectangle: Rounded Corners 31">
            <a:extLst>
              <a:ext uri="{FF2B5EF4-FFF2-40B4-BE49-F238E27FC236}">
                <a16:creationId xmlns:a16="http://schemas.microsoft.com/office/drawing/2014/main" id="{469D9BDD-8172-435F-BFA7-AF55204C7CC7}"/>
              </a:ext>
            </a:extLst>
          </p:cNvPr>
          <p:cNvSpPr/>
          <p:nvPr/>
        </p:nvSpPr>
        <p:spPr>
          <a:xfrm>
            <a:off x="4592758" y="2583688"/>
            <a:ext cx="2434690" cy="773461"/>
          </a:xfrm>
          <a:prstGeom prst="roundRect">
            <a:avLst/>
          </a:prstGeom>
          <a:solidFill>
            <a:srgbClr val="0066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i="1" dirty="0"/>
          </a:p>
          <a:p>
            <a:pPr algn="ctr"/>
            <a:r>
              <a:rPr lang="en-GB" i="1" dirty="0"/>
              <a:t>Midwives</a:t>
            </a:r>
          </a:p>
          <a:p>
            <a:pPr algn="ctr"/>
            <a:endParaRPr lang="en-GB" i="1" dirty="0"/>
          </a:p>
        </p:txBody>
      </p:sp>
      <p:sp>
        <p:nvSpPr>
          <p:cNvPr id="33" name="Rectangle: Rounded Corners 32">
            <a:extLst>
              <a:ext uri="{FF2B5EF4-FFF2-40B4-BE49-F238E27FC236}">
                <a16:creationId xmlns:a16="http://schemas.microsoft.com/office/drawing/2014/main" id="{6BB08C40-306F-4656-830F-9F3E049B4806}"/>
              </a:ext>
            </a:extLst>
          </p:cNvPr>
          <p:cNvSpPr/>
          <p:nvPr/>
        </p:nvSpPr>
        <p:spPr>
          <a:xfrm>
            <a:off x="885515" y="1172045"/>
            <a:ext cx="2048107" cy="914400"/>
          </a:xfrm>
          <a:prstGeom prst="roundRect">
            <a:avLst/>
          </a:prstGeom>
          <a:solidFill>
            <a:schemeClr val="accent1">
              <a:tint val="100000"/>
              <a:shade val="100000"/>
              <a:satMod val="13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i="1" dirty="0"/>
              <a:t>Health visitors</a:t>
            </a:r>
          </a:p>
        </p:txBody>
      </p:sp>
      <p:cxnSp>
        <p:nvCxnSpPr>
          <p:cNvPr id="36" name="Straight Connector 35">
            <a:extLst>
              <a:ext uri="{FF2B5EF4-FFF2-40B4-BE49-F238E27FC236}">
                <a16:creationId xmlns:a16="http://schemas.microsoft.com/office/drawing/2014/main" id="{3F4972AF-5255-40A8-8C25-EB9D7978F436}"/>
              </a:ext>
            </a:extLst>
          </p:cNvPr>
          <p:cNvCxnSpPr>
            <a:cxnSpLocks/>
          </p:cNvCxnSpPr>
          <p:nvPr/>
        </p:nvCxnSpPr>
        <p:spPr>
          <a:xfrm flipV="1">
            <a:off x="1293062" y="2092320"/>
            <a:ext cx="358621" cy="1611121"/>
          </a:xfrm>
          <a:prstGeom prst="line">
            <a:avLst/>
          </a:prstGeom>
        </p:spPr>
        <p:style>
          <a:lnRef idx="2">
            <a:schemeClr val="accent1"/>
          </a:lnRef>
          <a:fillRef idx="0">
            <a:schemeClr val="accent1"/>
          </a:fillRef>
          <a:effectRef idx="1">
            <a:schemeClr val="accent1"/>
          </a:effectRef>
          <a:fontRef idx="minor">
            <a:schemeClr val="tx1"/>
          </a:fontRef>
        </p:style>
      </p:cxnSp>
      <p:sp>
        <p:nvSpPr>
          <p:cNvPr id="43" name="Rectangle: Rounded Corners 42">
            <a:extLst>
              <a:ext uri="{FF2B5EF4-FFF2-40B4-BE49-F238E27FC236}">
                <a16:creationId xmlns:a16="http://schemas.microsoft.com/office/drawing/2014/main" id="{F8391253-277B-427A-B794-105ADEA34E30}"/>
              </a:ext>
            </a:extLst>
          </p:cNvPr>
          <p:cNvSpPr/>
          <p:nvPr/>
        </p:nvSpPr>
        <p:spPr>
          <a:xfrm>
            <a:off x="797112" y="3694664"/>
            <a:ext cx="1187715" cy="914400"/>
          </a:xfrm>
          <a:prstGeom prst="roundRect">
            <a:avLst/>
          </a:prstGeom>
          <a:solidFill>
            <a:schemeClr val="accent1">
              <a:tint val="100000"/>
              <a:shade val="100000"/>
              <a:satMod val="13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600" i="1" dirty="0">
                <a:solidFill>
                  <a:schemeClr val="bg1"/>
                </a:solidFill>
              </a:rPr>
              <a:t>Caught by surprise</a:t>
            </a:r>
          </a:p>
        </p:txBody>
      </p:sp>
      <p:sp>
        <p:nvSpPr>
          <p:cNvPr id="46" name="Rectangle: Rounded Corners 45">
            <a:extLst>
              <a:ext uri="{FF2B5EF4-FFF2-40B4-BE49-F238E27FC236}">
                <a16:creationId xmlns:a16="http://schemas.microsoft.com/office/drawing/2014/main" id="{CF3BEB73-1047-4396-8EC0-922E6A305B82}"/>
              </a:ext>
            </a:extLst>
          </p:cNvPr>
          <p:cNvSpPr/>
          <p:nvPr/>
        </p:nvSpPr>
        <p:spPr>
          <a:xfrm>
            <a:off x="71680" y="2515596"/>
            <a:ext cx="1272300" cy="914400"/>
          </a:xfrm>
          <a:prstGeom prst="roundRect">
            <a:avLst/>
          </a:prstGeom>
          <a:solidFill>
            <a:schemeClr val="accent1">
              <a:tint val="100000"/>
              <a:shade val="100000"/>
              <a:satMod val="13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600" i="1" dirty="0">
                <a:solidFill>
                  <a:schemeClr val="bg1"/>
                </a:solidFill>
              </a:rPr>
              <a:t>Universal Pathway</a:t>
            </a:r>
          </a:p>
        </p:txBody>
      </p:sp>
      <p:sp>
        <p:nvSpPr>
          <p:cNvPr id="47" name="Rectangle: Rounded Corners 46">
            <a:extLst>
              <a:ext uri="{FF2B5EF4-FFF2-40B4-BE49-F238E27FC236}">
                <a16:creationId xmlns:a16="http://schemas.microsoft.com/office/drawing/2014/main" id="{F2E830EE-7467-4A64-BCC2-58241ED16A01}"/>
              </a:ext>
            </a:extLst>
          </p:cNvPr>
          <p:cNvSpPr/>
          <p:nvPr/>
        </p:nvSpPr>
        <p:spPr>
          <a:xfrm>
            <a:off x="2196522" y="3895945"/>
            <a:ext cx="1936199" cy="945694"/>
          </a:xfrm>
          <a:prstGeom prst="roundRect">
            <a:avLst/>
          </a:prstGeom>
          <a:solidFill>
            <a:schemeClr val="accent1">
              <a:tint val="100000"/>
              <a:shade val="100000"/>
              <a:satMod val="13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600" i="1" dirty="0">
                <a:solidFill>
                  <a:schemeClr val="bg1"/>
                </a:solidFill>
              </a:rPr>
              <a:t>Not always confident knowledge is up-to- date</a:t>
            </a:r>
          </a:p>
        </p:txBody>
      </p:sp>
      <p:sp>
        <p:nvSpPr>
          <p:cNvPr id="48" name="Rectangle: Rounded Corners 47">
            <a:extLst>
              <a:ext uri="{FF2B5EF4-FFF2-40B4-BE49-F238E27FC236}">
                <a16:creationId xmlns:a16="http://schemas.microsoft.com/office/drawing/2014/main" id="{F06BFB02-67E7-463A-B0CF-93754DE04E53}"/>
              </a:ext>
            </a:extLst>
          </p:cNvPr>
          <p:cNvSpPr/>
          <p:nvPr/>
        </p:nvSpPr>
        <p:spPr>
          <a:xfrm>
            <a:off x="4496744" y="3850298"/>
            <a:ext cx="1187715" cy="914400"/>
          </a:xfrm>
          <a:prstGeom prst="roundRect">
            <a:avLst/>
          </a:prstGeom>
          <a:solidFill>
            <a:srgbClr val="0066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600" i="1" dirty="0">
                <a:solidFill>
                  <a:schemeClr val="bg1"/>
                </a:solidFill>
              </a:rPr>
              <a:t>Not regularly discussed</a:t>
            </a:r>
          </a:p>
        </p:txBody>
      </p:sp>
      <p:sp>
        <p:nvSpPr>
          <p:cNvPr id="50" name="Rectangle: Rounded Corners 49">
            <a:extLst>
              <a:ext uri="{FF2B5EF4-FFF2-40B4-BE49-F238E27FC236}">
                <a16:creationId xmlns:a16="http://schemas.microsoft.com/office/drawing/2014/main" id="{B5E2FA45-6719-4740-8C39-E863ED295748}"/>
              </a:ext>
            </a:extLst>
          </p:cNvPr>
          <p:cNvSpPr/>
          <p:nvPr/>
        </p:nvSpPr>
        <p:spPr>
          <a:xfrm>
            <a:off x="5127901" y="4794541"/>
            <a:ext cx="1936199" cy="914400"/>
          </a:xfrm>
          <a:prstGeom prst="roundRect">
            <a:avLst/>
          </a:prstGeom>
          <a:solidFill>
            <a:srgbClr val="0066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600" i="1" dirty="0">
                <a:solidFill>
                  <a:schemeClr val="bg1"/>
                </a:solidFill>
              </a:rPr>
              <a:t>Time constrained by existing pre-natal concerns</a:t>
            </a:r>
          </a:p>
        </p:txBody>
      </p:sp>
      <p:sp>
        <p:nvSpPr>
          <p:cNvPr id="51" name="Rectangle: Rounded Corners 50">
            <a:extLst>
              <a:ext uri="{FF2B5EF4-FFF2-40B4-BE49-F238E27FC236}">
                <a16:creationId xmlns:a16="http://schemas.microsoft.com/office/drawing/2014/main" id="{9CCA22A5-4920-4A9B-BA33-D2AAC8EE93D3}"/>
              </a:ext>
            </a:extLst>
          </p:cNvPr>
          <p:cNvSpPr/>
          <p:nvPr/>
        </p:nvSpPr>
        <p:spPr>
          <a:xfrm>
            <a:off x="10704617" y="2257249"/>
            <a:ext cx="1415703" cy="914400"/>
          </a:xfrm>
          <a:prstGeom prst="roundRect">
            <a:avLst/>
          </a:prstGeom>
          <a:solidFill>
            <a:srgbClr val="33CC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i="1" dirty="0">
                <a:solidFill>
                  <a:schemeClr val="bg1"/>
                </a:solidFill>
              </a:rPr>
              <a:t>More than signposting</a:t>
            </a:r>
          </a:p>
        </p:txBody>
      </p:sp>
      <p:sp>
        <p:nvSpPr>
          <p:cNvPr id="52" name="Rectangle: Rounded Corners 51">
            <a:extLst>
              <a:ext uri="{FF2B5EF4-FFF2-40B4-BE49-F238E27FC236}">
                <a16:creationId xmlns:a16="http://schemas.microsoft.com/office/drawing/2014/main" id="{B04C8349-6D86-48F4-AAF7-E8E9A64AEB52}"/>
              </a:ext>
            </a:extLst>
          </p:cNvPr>
          <p:cNvSpPr/>
          <p:nvPr/>
        </p:nvSpPr>
        <p:spPr>
          <a:xfrm>
            <a:off x="8363415" y="4926280"/>
            <a:ext cx="2168909" cy="914400"/>
          </a:xfrm>
          <a:prstGeom prst="roundRect">
            <a:avLst/>
          </a:prstGeom>
          <a:solidFill>
            <a:srgbClr val="33CC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b="1" i="1" dirty="0">
                <a:solidFill>
                  <a:schemeClr val="bg1"/>
                </a:solidFill>
              </a:rPr>
              <a:t>Financial challenges </a:t>
            </a:r>
            <a:r>
              <a:rPr lang="en-GB" i="1" dirty="0">
                <a:solidFill>
                  <a:schemeClr val="bg1"/>
                </a:solidFill>
              </a:rPr>
              <a:t>routinely discussed</a:t>
            </a:r>
          </a:p>
        </p:txBody>
      </p:sp>
      <p:sp>
        <p:nvSpPr>
          <p:cNvPr id="53" name="Rectangle: Rounded Corners 52">
            <a:extLst>
              <a:ext uri="{FF2B5EF4-FFF2-40B4-BE49-F238E27FC236}">
                <a16:creationId xmlns:a16="http://schemas.microsoft.com/office/drawing/2014/main" id="{38E12890-719C-4040-8C38-57AB65439971}"/>
              </a:ext>
            </a:extLst>
          </p:cNvPr>
          <p:cNvSpPr/>
          <p:nvPr/>
        </p:nvSpPr>
        <p:spPr>
          <a:xfrm>
            <a:off x="7460165" y="2432094"/>
            <a:ext cx="2048107" cy="914400"/>
          </a:xfrm>
          <a:prstGeom prst="roundRect">
            <a:avLst/>
          </a:prstGeom>
          <a:solidFill>
            <a:srgbClr val="33CC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b="1" i="1" dirty="0">
                <a:solidFill>
                  <a:schemeClr val="bg1"/>
                </a:solidFill>
              </a:rPr>
              <a:t>Smaller caseloads  - vulnerable client group</a:t>
            </a:r>
          </a:p>
        </p:txBody>
      </p:sp>
      <p:sp>
        <p:nvSpPr>
          <p:cNvPr id="37" name="Rectangle: Rounded Corners 36">
            <a:extLst>
              <a:ext uri="{FF2B5EF4-FFF2-40B4-BE49-F238E27FC236}">
                <a16:creationId xmlns:a16="http://schemas.microsoft.com/office/drawing/2014/main" id="{E7C56410-7898-4ED6-AC52-2CCE2708C304}"/>
              </a:ext>
            </a:extLst>
          </p:cNvPr>
          <p:cNvSpPr/>
          <p:nvPr/>
        </p:nvSpPr>
        <p:spPr>
          <a:xfrm>
            <a:off x="5723228" y="3288402"/>
            <a:ext cx="173750" cy="197179"/>
          </a:xfrm>
          <a:prstGeom prst="roundRect">
            <a:avLst/>
          </a:prstGeom>
          <a:solidFill>
            <a:srgbClr val="0066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cxnSp>
        <p:nvCxnSpPr>
          <p:cNvPr id="38" name="Straight Connector 37">
            <a:extLst>
              <a:ext uri="{FF2B5EF4-FFF2-40B4-BE49-F238E27FC236}">
                <a16:creationId xmlns:a16="http://schemas.microsoft.com/office/drawing/2014/main" id="{1A5D0486-CFD1-43B3-820F-985A43C07D06}"/>
              </a:ext>
            </a:extLst>
          </p:cNvPr>
          <p:cNvCxnSpPr>
            <a:cxnSpLocks/>
          </p:cNvCxnSpPr>
          <p:nvPr/>
        </p:nvCxnSpPr>
        <p:spPr>
          <a:xfrm>
            <a:off x="1651683" y="2114176"/>
            <a:ext cx="414132" cy="498763"/>
          </a:xfrm>
          <a:prstGeom prst="line">
            <a:avLst/>
          </a:prstGeom>
        </p:spPr>
        <p:style>
          <a:lnRef idx="2">
            <a:schemeClr val="accent1"/>
          </a:lnRef>
          <a:fillRef idx="0">
            <a:schemeClr val="accent1"/>
          </a:fillRef>
          <a:effectRef idx="1">
            <a:schemeClr val="accent1"/>
          </a:effectRef>
          <a:fontRef idx="minor">
            <a:schemeClr val="tx1"/>
          </a:fontRef>
        </p:style>
      </p:cxnSp>
      <p:sp>
        <p:nvSpPr>
          <p:cNvPr id="45" name="Rectangle: Rounded Corners 44">
            <a:extLst>
              <a:ext uri="{FF2B5EF4-FFF2-40B4-BE49-F238E27FC236}">
                <a16:creationId xmlns:a16="http://schemas.microsoft.com/office/drawing/2014/main" id="{A968DA33-7EA9-4DCC-A6B2-1B264B782F19}"/>
              </a:ext>
            </a:extLst>
          </p:cNvPr>
          <p:cNvSpPr/>
          <p:nvPr/>
        </p:nvSpPr>
        <p:spPr>
          <a:xfrm>
            <a:off x="1487383" y="2583688"/>
            <a:ext cx="1272300" cy="914400"/>
          </a:xfrm>
          <a:prstGeom prst="roundRect">
            <a:avLst/>
          </a:prstGeom>
          <a:solidFill>
            <a:schemeClr val="accent1">
              <a:tint val="100000"/>
              <a:shade val="100000"/>
              <a:satMod val="13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600" i="1" dirty="0">
                <a:solidFill>
                  <a:schemeClr val="bg1"/>
                </a:solidFill>
              </a:rPr>
              <a:t>Signposting to others</a:t>
            </a:r>
          </a:p>
        </p:txBody>
      </p:sp>
      <p:sp>
        <p:nvSpPr>
          <p:cNvPr id="54" name="Rectangle: Rounded Corners 53">
            <a:extLst>
              <a:ext uri="{FF2B5EF4-FFF2-40B4-BE49-F238E27FC236}">
                <a16:creationId xmlns:a16="http://schemas.microsoft.com/office/drawing/2014/main" id="{3452221F-386B-4DC0-A6F2-A58BB672F4E5}"/>
              </a:ext>
            </a:extLst>
          </p:cNvPr>
          <p:cNvSpPr/>
          <p:nvPr/>
        </p:nvSpPr>
        <p:spPr>
          <a:xfrm>
            <a:off x="1571651" y="1936392"/>
            <a:ext cx="146503" cy="237142"/>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1" name="Rectangle: Rounded Corners 60">
            <a:extLst>
              <a:ext uri="{FF2B5EF4-FFF2-40B4-BE49-F238E27FC236}">
                <a16:creationId xmlns:a16="http://schemas.microsoft.com/office/drawing/2014/main" id="{C629583A-73AF-4205-A4FA-1FC54E224434}"/>
              </a:ext>
            </a:extLst>
          </p:cNvPr>
          <p:cNvSpPr/>
          <p:nvPr/>
        </p:nvSpPr>
        <p:spPr>
          <a:xfrm>
            <a:off x="10157677" y="3943093"/>
            <a:ext cx="1606860" cy="914400"/>
          </a:xfrm>
          <a:prstGeom prst="roundRect">
            <a:avLst/>
          </a:prstGeom>
          <a:solidFill>
            <a:srgbClr val="33CC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b="1" i="1" dirty="0">
                <a:solidFill>
                  <a:schemeClr val="bg1"/>
                </a:solidFill>
              </a:rPr>
              <a:t>Keen to avoid creating dependency  </a:t>
            </a:r>
          </a:p>
        </p:txBody>
      </p:sp>
      <p:sp>
        <p:nvSpPr>
          <p:cNvPr id="74" name="Rectangle: Rounded Corners 73">
            <a:extLst>
              <a:ext uri="{FF2B5EF4-FFF2-40B4-BE49-F238E27FC236}">
                <a16:creationId xmlns:a16="http://schemas.microsoft.com/office/drawing/2014/main" id="{C18B3DDD-4ADE-4B95-82F2-6ACF2973F274}"/>
              </a:ext>
            </a:extLst>
          </p:cNvPr>
          <p:cNvSpPr/>
          <p:nvPr/>
        </p:nvSpPr>
        <p:spPr>
          <a:xfrm>
            <a:off x="9701958" y="2106793"/>
            <a:ext cx="173750" cy="197179"/>
          </a:xfrm>
          <a:prstGeom prst="roundRect">
            <a:avLst/>
          </a:prstGeom>
          <a:solidFill>
            <a:srgbClr val="79E9F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5" name="Rectangle: Rounded Corners 74">
            <a:extLst>
              <a:ext uri="{FF2B5EF4-FFF2-40B4-BE49-F238E27FC236}">
                <a16:creationId xmlns:a16="http://schemas.microsoft.com/office/drawing/2014/main" id="{11C4F08C-AAD1-4C97-BD45-65FC55C71E73}"/>
              </a:ext>
            </a:extLst>
          </p:cNvPr>
          <p:cNvSpPr/>
          <p:nvPr/>
        </p:nvSpPr>
        <p:spPr>
          <a:xfrm>
            <a:off x="265635" y="4794541"/>
            <a:ext cx="1187715" cy="914400"/>
          </a:xfrm>
          <a:prstGeom prst="roundRect">
            <a:avLst/>
          </a:prstGeom>
          <a:solidFill>
            <a:schemeClr val="accent1">
              <a:tint val="100000"/>
              <a:shade val="100000"/>
              <a:satMod val="13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600" i="1" dirty="0">
                <a:solidFill>
                  <a:schemeClr val="bg1"/>
                </a:solidFill>
              </a:rPr>
              <a:t>Ways issue is raised</a:t>
            </a:r>
          </a:p>
        </p:txBody>
      </p:sp>
      <p:sp>
        <p:nvSpPr>
          <p:cNvPr id="76" name="Rectangle: Rounded Corners 75">
            <a:extLst>
              <a:ext uri="{FF2B5EF4-FFF2-40B4-BE49-F238E27FC236}">
                <a16:creationId xmlns:a16="http://schemas.microsoft.com/office/drawing/2014/main" id="{6D9A865E-BDBF-495A-8FAB-9EBE4F905BF2}"/>
              </a:ext>
            </a:extLst>
          </p:cNvPr>
          <p:cNvSpPr/>
          <p:nvPr/>
        </p:nvSpPr>
        <p:spPr>
          <a:xfrm>
            <a:off x="2275048" y="5040910"/>
            <a:ext cx="1007096" cy="459759"/>
          </a:xfrm>
          <a:prstGeom prst="roundRect">
            <a:avLst/>
          </a:prstGeom>
          <a:gradFill flip="none" rotWithShape="1">
            <a:gsLst>
              <a:gs pos="0">
                <a:schemeClr val="accent1">
                  <a:tint val="100000"/>
                  <a:shade val="100000"/>
                  <a:satMod val="130000"/>
                  <a:shade val="30000"/>
                  <a:satMod val="115000"/>
                </a:schemeClr>
              </a:gs>
              <a:gs pos="50000">
                <a:schemeClr val="accent1">
                  <a:tint val="100000"/>
                  <a:shade val="100000"/>
                  <a:satMod val="130000"/>
                  <a:shade val="67500"/>
                  <a:satMod val="115000"/>
                </a:schemeClr>
              </a:gs>
              <a:gs pos="100000">
                <a:schemeClr val="accent1">
                  <a:tint val="100000"/>
                  <a:shade val="100000"/>
                  <a:satMod val="130000"/>
                  <a:shade val="100000"/>
                  <a:satMod val="115000"/>
                </a:schemeClr>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600" i="1" dirty="0">
                <a:solidFill>
                  <a:schemeClr val="bg1"/>
                </a:solidFill>
              </a:rPr>
              <a:t>Humour</a:t>
            </a:r>
          </a:p>
        </p:txBody>
      </p:sp>
      <p:sp>
        <p:nvSpPr>
          <p:cNvPr id="77" name="Rectangle: Rounded Corners 76">
            <a:extLst>
              <a:ext uri="{FF2B5EF4-FFF2-40B4-BE49-F238E27FC236}">
                <a16:creationId xmlns:a16="http://schemas.microsoft.com/office/drawing/2014/main" id="{DECE3B72-8B6F-4FA1-B1F9-2E0BAA17C062}"/>
              </a:ext>
            </a:extLst>
          </p:cNvPr>
          <p:cNvSpPr/>
          <p:nvPr/>
        </p:nvSpPr>
        <p:spPr>
          <a:xfrm>
            <a:off x="401445" y="5894418"/>
            <a:ext cx="1316710" cy="914400"/>
          </a:xfrm>
          <a:prstGeom prst="roundRect">
            <a:avLst/>
          </a:prstGeom>
          <a:gradFill flip="none" rotWithShape="1">
            <a:gsLst>
              <a:gs pos="0">
                <a:schemeClr val="accent1">
                  <a:tint val="100000"/>
                  <a:shade val="100000"/>
                  <a:satMod val="130000"/>
                  <a:shade val="30000"/>
                  <a:satMod val="115000"/>
                </a:schemeClr>
              </a:gs>
              <a:gs pos="50000">
                <a:schemeClr val="accent1">
                  <a:tint val="100000"/>
                  <a:shade val="100000"/>
                  <a:satMod val="130000"/>
                  <a:shade val="67500"/>
                  <a:satMod val="115000"/>
                </a:schemeClr>
              </a:gs>
              <a:gs pos="100000">
                <a:schemeClr val="accent1">
                  <a:tint val="100000"/>
                  <a:shade val="100000"/>
                  <a:satMod val="130000"/>
                  <a:shade val="100000"/>
                  <a:satMod val="115000"/>
                </a:schemeClr>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600" i="1" dirty="0">
                <a:solidFill>
                  <a:schemeClr val="bg1"/>
                </a:solidFill>
              </a:rPr>
              <a:t>Ask about “Managing”</a:t>
            </a:r>
          </a:p>
        </p:txBody>
      </p:sp>
      <p:sp>
        <p:nvSpPr>
          <p:cNvPr id="78" name="Rectangle: Rounded Corners 77">
            <a:extLst>
              <a:ext uri="{FF2B5EF4-FFF2-40B4-BE49-F238E27FC236}">
                <a16:creationId xmlns:a16="http://schemas.microsoft.com/office/drawing/2014/main" id="{EFB6CEE7-EFFC-4C1C-AF3C-6723BFE83712}"/>
              </a:ext>
            </a:extLst>
          </p:cNvPr>
          <p:cNvSpPr/>
          <p:nvPr/>
        </p:nvSpPr>
        <p:spPr>
          <a:xfrm>
            <a:off x="2065815" y="5755052"/>
            <a:ext cx="1187715" cy="914400"/>
          </a:xfrm>
          <a:prstGeom prst="roundRect">
            <a:avLst/>
          </a:prstGeom>
          <a:gradFill flip="none" rotWithShape="1">
            <a:gsLst>
              <a:gs pos="0">
                <a:schemeClr val="accent1">
                  <a:tint val="100000"/>
                  <a:shade val="100000"/>
                  <a:satMod val="130000"/>
                  <a:shade val="30000"/>
                  <a:satMod val="115000"/>
                </a:schemeClr>
              </a:gs>
              <a:gs pos="50000">
                <a:schemeClr val="accent1">
                  <a:tint val="100000"/>
                  <a:shade val="100000"/>
                  <a:satMod val="130000"/>
                  <a:shade val="67500"/>
                  <a:satMod val="115000"/>
                </a:schemeClr>
              </a:gs>
              <a:gs pos="100000">
                <a:schemeClr val="accent1">
                  <a:tint val="100000"/>
                  <a:shade val="100000"/>
                  <a:satMod val="130000"/>
                  <a:shade val="100000"/>
                  <a:satMod val="115000"/>
                </a:schemeClr>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600" i="1" dirty="0">
                <a:solidFill>
                  <a:schemeClr val="bg1"/>
                </a:solidFill>
              </a:rPr>
              <a:t>“Going in sideways”</a:t>
            </a:r>
          </a:p>
        </p:txBody>
      </p:sp>
      <p:sp>
        <p:nvSpPr>
          <p:cNvPr id="82" name="Rectangle: Rounded Corners 81">
            <a:extLst>
              <a:ext uri="{FF2B5EF4-FFF2-40B4-BE49-F238E27FC236}">
                <a16:creationId xmlns:a16="http://schemas.microsoft.com/office/drawing/2014/main" id="{36CC5A0A-EC12-442F-B3BD-C2953FE39B2F}"/>
              </a:ext>
            </a:extLst>
          </p:cNvPr>
          <p:cNvSpPr/>
          <p:nvPr/>
        </p:nvSpPr>
        <p:spPr>
          <a:xfrm>
            <a:off x="1425148" y="5216712"/>
            <a:ext cx="146503" cy="237142"/>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cxnSp>
        <p:nvCxnSpPr>
          <p:cNvPr id="83" name="Straight Connector 82">
            <a:extLst>
              <a:ext uri="{FF2B5EF4-FFF2-40B4-BE49-F238E27FC236}">
                <a16:creationId xmlns:a16="http://schemas.microsoft.com/office/drawing/2014/main" id="{C8762CB4-8672-4FB4-9052-21965F8E2584}"/>
              </a:ext>
            </a:extLst>
          </p:cNvPr>
          <p:cNvCxnSpPr>
            <a:cxnSpLocks/>
            <a:stCxn id="82" idx="3"/>
            <a:endCxn id="76" idx="1"/>
          </p:cNvCxnSpPr>
          <p:nvPr/>
        </p:nvCxnSpPr>
        <p:spPr>
          <a:xfrm flipV="1">
            <a:off x="1571651" y="5270790"/>
            <a:ext cx="703397" cy="64493"/>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20760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9" name="Straight Connector 48">
            <a:extLst>
              <a:ext uri="{FF2B5EF4-FFF2-40B4-BE49-F238E27FC236}">
                <a16:creationId xmlns:a16="http://schemas.microsoft.com/office/drawing/2014/main" id="{3123095C-AE38-43DB-BD27-73F53062A03F}"/>
              </a:ext>
            </a:extLst>
          </p:cNvPr>
          <p:cNvCxnSpPr>
            <a:cxnSpLocks/>
          </p:cNvCxnSpPr>
          <p:nvPr/>
        </p:nvCxnSpPr>
        <p:spPr>
          <a:xfrm>
            <a:off x="9536413" y="1828818"/>
            <a:ext cx="980122" cy="551546"/>
          </a:xfrm>
          <a:prstGeom prst="line">
            <a:avLst/>
          </a:prstGeom>
          <a:ln>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52" name="Straight Connector 51">
            <a:extLst>
              <a:ext uri="{FF2B5EF4-FFF2-40B4-BE49-F238E27FC236}">
                <a16:creationId xmlns:a16="http://schemas.microsoft.com/office/drawing/2014/main" id="{B10ACC5A-FAEF-4BBC-B149-66F561703F72}"/>
              </a:ext>
            </a:extLst>
          </p:cNvPr>
          <p:cNvCxnSpPr>
            <a:cxnSpLocks/>
            <a:stCxn id="31" idx="2"/>
            <a:endCxn id="37" idx="0"/>
          </p:cNvCxnSpPr>
          <p:nvPr/>
        </p:nvCxnSpPr>
        <p:spPr>
          <a:xfrm flipH="1">
            <a:off x="9202223" y="1941936"/>
            <a:ext cx="343528" cy="917865"/>
          </a:xfrm>
          <a:prstGeom prst="line">
            <a:avLst/>
          </a:prstGeom>
          <a:ln>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A90263B7-3155-431E-B820-D0521DB083F2}"/>
              </a:ext>
            </a:extLst>
          </p:cNvPr>
          <p:cNvCxnSpPr>
            <a:cxnSpLocks/>
          </p:cNvCxnSpPr>
          <p:nvPr/>
        </p:nvCxnSpPr>
        <p:spPr>
          <a:xfrm flipH="1">
            <a:off x="8441473" y="1843245"/>
            <a:ext cx="1074979" cy="723340"/>
          </a:xfrm>
          <a:prstGeom prst="line">
            <a:avLst/>
          </a:prstGeom>
          <a:ln>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E0A1B1CE-39BB-43B0-AFC6-FCD7D2A4BA33}"/>
              </a:ext>
            </a:extLst>
          </p:cNvPr>
          <p:cNvCxnSpPr>
            <a:cxnSpLocks/>
          </p:cNvCxnSpPr>
          <p:nvPr/>
        </p:nvCxnSpPr>
        <p:spPr>
          <a:xfrm>
            <a:off x="2440599" y="1610117"/>
            <a:ext cx="2644126" cy="974156"/>
          </a:xfrm>
          <a:prstGeom prst="line">
            <a:avLst/>
          </a:prstGeom>
          <a:ln>
            <a:solidFill>
              <a:schemeClr val="accent2">
                <a:lumMod val="60000"/>
                <a:lumOff val="40000"/>
              </a:schemeClr>
            </a:solidFill>
          </a:ln>
        </p:spPr>
        <p:style>
          <a:lnRef idx="2">
            <a:schemeClr val="accent1"/>
          </a:lnRef>
          <a:fillRef idx="0">
            <a:schemeClr val="accent1"/>
          </a:fillRef>
          <a:effectRef idx="1">
            <a:schemeClr val="accent1"/>
          </a:effectRef>
          <a:fontRef idx="minor">
            <a:schemeClr val="tx1"/>
          </a:fontRef>
        </p:style>
      </p:cxnSp>
      <p:cxnSp>
        <p:nvCxnSpPr>
          <p:cNvPr id="45" name="Straight Connector 44">
            <a:extLst>
              <a:ext uri="{FF2B5EF4-FFF2-40B4-BE49-F238E27FC236}">
                <a16:creationId xmlns:a16="http://schemas.microsoft.com/office/drawing/2014/main" id="{D573F077-E931-4921-9A7E-28E04A18D690}"/>
              </a:ext>
            </a:extLst>
          </p:cNvPr>
          <p:cNvCxnSpPr>
            <a:cxnSpLocks/>
            <a:stCxn id="35" idx="1"/>
            <a:endCxn id="18" idx="1"/>
          </p:cNvCxnSpPr>
          <p:nvPr/>
        </p:nvCxnSpPr>
        <p:spPr>
          <a:xfrm flipH="1" flipV="1">
            <a:off x="2310943" y="1534523"/>
            <a:ext cx="2244432" cy="458828"/>
          </a:xfrm>
          <a:prstGeom prst="line">
            <a:avLst/>
          </a:prstGeom>
          <a:ln>
            <a:solidFill>
              <a:schemeClr val="accent2">
                <a:lumMod val="60000"/>
                <a:lumOff val="40000"/>
              </a:schemeClr>
            </a:solidFill>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E85BF058-D0B8-432C-B87B-77CA475D3FE9}"/>
              </a:ext>
            </a:extLst>
          </p:cNvPr>
          <p:cNvCxnSpPr>
            <a:cxnSpLocks/>
            <a:stCxn id="18" idx="2"/>
          </p:cNvCxnSpPr>
          <p:nvPr/>
        </p:nvCxnSpPr>
        <p:spPr>
          <a:xfrm>
            <a:off x="2398066" y="1647216"/>
            <a:ext cx="627357" cy="691644"/>
          </a:xfrm>
          <a:prstGeom prst="line">
            <a:avLst/>
          </a:prstGeom>
          <a:ln>
            <a:solidFill>
              <a:schemeClr val="accent2">
                <a:lumMod val="60000"/>
                <a:lumOff val="40000"/>
              </a:schemeClr>
            </a:solidFill>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1CD34184-4A4B-4353-9F9E-E0604CE56D79}"/>
              </a:ext>
            </a:extLst>
          </p:cNvPr>
          <p:cNvCxnSpPr>
            <a:cxnSpLocks/>
            <a:stCxn id="18" idx="2"/>
          </p:cNvCxnSpPr>
          <p:nvPr/>
        </p:nvCxnSpPr>
        <p:spPr>
          <a:xfrm flipH="1">
            <a:off x="1913076" y="1647216"/>
            <a:ext cx="484990" cy="946595"/>
          </a:xfrm>
          <a:prstGeom prst="line">
            <a:avLst/>
          </a:prstGeom>
          <a:ln>
            <a:solidFill>
              <a:schemeClr val="accent2">
                <a:lumMod val="60000"/>
                <a:lumOff val="40000"/>
              </a:schemeClr>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FA13EC40-D931-40B6-8B0C-1752A6556F92}"/>
              </a:ext>
            </a:extLst>
          </p:cNvPr>
          <p:cNvCxnSpPr>
            <a:cxnSpLocks/>
            <a:stCxn id="18" idx="2"/>
            <a:endCxn id="8" idx="3"/>
          </p:cNvCxnSpPr>
          <p:nvPr/>
        </p:nvCxnSpPr>
        <p:spPr>
          <a:xfrm flipH="1">
            <a:off x="1929180" y="1647216"/>
            <a:ext cx="468886" cy="181602"/>
          </a:xfrm>
          <a:prstGeom prst="line">
            <a:avLst/>
          </a:prstGeom>
          <a:ln>
            <a:solidFill>
              <a:schemeClr val="accent2">
                <a:lumMod val="60000"/>
                <a:lumOff val="40000"/>
              </a:schemeClr>
            </a:solidFill>
          </a:ln>
        </p:spPr>
        <p:style>
          <a:lnRef idx="2">
            <a:schemeClr val="accent1"/>
          </a:lnRef>
          <a:fillRef idx="0">
            <a:schemeClr val="accent1"/>
          </a:fillRef>
          <a:effectRef idx="1">
            <a:schemeClr val="accent1"/>
          </a:effectRef>
          <a:fontRef idx="minor">
            <a:schemeClr val="tx1"/>
          </a:fontRef>
        </p:style>
      </p:cxnSp>
      <p:sp>
        <p:nvSpPr>
          <p:cNvPr id="2" name="Title 1">
            <a:extLst>
              <a:ext uri="{FF2B5EF4-FFF2-40B4-BE49-F238E27FC236}">
                <a16:creationId xmlns:a16="http://schemas.microsoft.com/office/drawing/2014/main" id="{C7621323-0BCF-4A9C-9AEA-FFCA3795C623}"/>
              </a:ext>
            </a:extLst>
          </p:cNvPr>
          <p:cNvSpPr>
            <a:spLocks noGrp="1"/>
          </p:cNvSpPr>
          <p:nvPr>
            <p:ph type="title"/>
          </p:nvPr>
        </p:nvSpPr>
        <p:spPr>
          <a:xfrm>
            <a:off x="609600" y="-48187"/>
            <a:ext cx="10972800" cy="906831"/>
          </a:xfrm>
        </p:spPr>
        <p:txBody>
          <a:bodyPr>
            <a:normAutofit fontScale="90000"/>
          </a:bodyPr>
          <a:lstStyle/>
          <a:p>
            <a:r>
              <a:rPr lang="en-GB" dirty="0"/>
              <a:t>   </a:t>
            </a:r>
            <a:br>
              <a:rPr lang="en-GB" dirty="0"/>
            </a:br>
            <a:endParaRPr lang="en-GB" dirty="0"/>
          </a:p>
        </p:txBody>
      </p:sp>
      <p:sp>
        <p:nvSpPr>
          <p:cNvPr id="6" name="Rectangle: Rounded Corners 5">
            <a:extLst>
              <a:ext uri="{FF2B5EF4-FFF2-40B4-BE49-F238E27FC236}">
                <a16:creationId xmlns:a16="http://schemas.microsoft.com/office/drawing/2014/main" id="{98EFE067-E8AB-49EE-9A74-911094405412}"/>
              </a:ext>
            </a:extLst>
          </p:cNvPr>
          <p:cNvSpPr/>
          <p:nvPr/>
        </p:nvSpPr>
        <p:spPr>
          <a:xfrm>
            <a:off x="2734432" y="2307364"/>
            <a:ext cx="1215727" cy="914400"/>
          </a:xfrm>
          <a:prstGeom prst="roundRect">
            <a:avLst/>
          </a:prstGeom>
          <a:solidFill>
            <a:schemeClr val="accent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600" i="1" dirty="0">
                <a:solidFill>
                  <a:schemeClr val="bg1"/>
                </a:solidFill>
              </a:rPr>
              <a:t>Financial control and coercion</a:t>
            </a:r>
          </a:p>
        </p:txBody>
      </p:sp>
      <p:sp>
        <p:nvSpPr>
          <p:cNvPr id="7" name="Rectangle: Rounded Corners 6">
            <a:extLst>
              <a:ext uri="{FF2B5EF4-FFF2-40B4-BE49-F238E27FC236}">
                <a16:creationId xmlns:a16="http://schemas.microsoft.com/office/drawing/2014/main" id="{22AD9FAE-FB1C-4893-9F95-E3DF1B716CE5}"/>
              </a:ext>
            </a:extLst>
          </p:cNvPr>
          <p:cNvSpPr/>
          <p:nvPr/>
        </p:nvSpPr>
        <p:spPr>
          <a:xfrm>
            <a:off x="4207727" y="2566585"/>
            <a:ext cx="2048107" cy="914400"/>
          </a:xfrm>
          <a:prstGeom prst="roundRect">
            <a:avLst/>
          </a:prstGeom>
          <a:solidFill>
            <a:schemeClr val="accent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i="1" dirty="0"/>
              <a:t>Rural challenges</a:t>
            </a:r>
          </a:p>
        </p:txBody>
      </p:sp>
      <p:sp>
        <p:nvSpPr>
          <p:cNvPr id="8" name="Rectangle: Rounded Corners 7">
            <a:extLst>
              <a:ext uri="{FF2B5EF4-FFF2-40B4-BE49-F238E27FC236}">
                <a16:creationId xmlns:a16="http://schemas.microsoft.com/office/drawing/2014/main" id="{162ADA18-983A-4762-B1AF-DC4131B95719}"/>
              </a:ext>
            </a:extLst>
          </p:cNvPr>
          <p:cNvSpPr/>
          <p:nvPr/>
        </p:nvSpPr>
        <p:spPr>
          <a:xfrm>
            <a:off x="17430" y="1344309"/>
            <a:ext cx="1911750" cy="969018"/>
          </a:xfrm>
          <a:prstGeom prst="roundRect">
            <a:avLst/>
          </a:prstGeom>
          <a:solidFill>
            <a:schemeClr val="accent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i="1" dirty="0"/>
              <a:t>Gender-based financial disempowerment </a:t>
            </a:r>
          </a:p>
        </p:txBody>
      </p:sp>
      <p:sp>
        <p:nvSpPr>
          <p:cNvPr id="9" name="Rectangle: Rounded Corners 8">
            <a:extLst>
              <a:ext uri="{FF2B5EF4-FFF2-40B4-BE49-F238E27FC236}">
                <a16:creationId xmlns:a16="http://schemas.microsoft.com/office/drawing/2014/main" id="{046E66BF-2618-4DB5-83DB-4A1343D7D7C6}"/>
              </a:ext>
            </a:extLst>
          </p:cNvPr>
          <p:cNvSpPr/>
          <p:nvPr/>
        </p:nvSpPr>
        <p:spPr>
          <a:xfrm>
            <a:off x="709395" y="2514600"/>
            <a:ext cx="1601550" cy="914400"/>
          </a:xfrm>
          <a:prstGeom prst="roundRect">
            <a:avLst/>
          </a:prstGeom>
          <a:solidFill>
            <a:schemeClr val="accent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000" b="1" i="1" dirty="0"/>
              <a:t>Hidden/</a:t>
            </a:r>
          </a:p>
          <a:p>
            <a:pPr algn="ctr"/>
            <a:r>
              <a:rPr lang="en-GB" sz="2000" b="1" i="1" dirty="0"/>
              <a:t>Obscured</a:t>
            </a:r>
          </a:p>
        </p:txBody>
      </p:sp>
      <p:grpSp>
        <p:nvGrpSpPr>
          <p:cNvPr id="10" name="Group 9">
            <a:extLst>
              <a:ext uri="{FF2B5EF4-FFF2-40B4-BE49-F238E27FC236}">
                <a16:creationId xmlns:a16="http://schemas.microsoft.com/office/drawing/2014/main" id="{989A5624-C5DE-4682-BE41-E3F26C7D72DC}"/>
              </a:ext>
            </a:extLst>
          </p:cNvPr>
          <p:cNvGrpSpPr/>
          <p:nvPr/>
        </p:nvGrpSpPr>
        <p:grpSpPr>
          <a:xfrm>
            <a:off x="9176821" y="239013"/>
            <a:ext cx="2636024" cy="1581615"/>
            <a:chOff x="5799255" y="275579"/>
            <a:chExt cx="2636024" cy="1581615"/>
          </a:xfrm>
          <a:solidFill>
            <a:srgbClr val="92D050"/>
          </a:solidFill>
        </p:grpSpPr>
        <p:sp>
          <p:nvSpPr>
            <p:cNvPr id="11" name="Rectangle 10">
              <a:extLst>
                <a:ext uri="{FF2B5EF4-FFF2-40B4-BE49-F238E27FC236}">
                  <a16:creationId xmlns:a16="http://schemas.microsoft.com/office/drawing/2014/main" id="{E78D5EFC-A521-454F-AA21-D294F142BE70}"/>
                </a:ext>
              </a:extLst>
            </p:cNvPr>
            <p:cNvSpPr/>
            <p:nvPr/>
          </p:nvSpPr>
          <p:spPr>
            <a:xfrm>
              <a:off x="5799255" y="275579"/>
              <a:ext cx="2636024" cy="1581615"/>
            </a:xfrm>
            <a:prstGeom prst="rect">
              <a:avLst/>
            </a:prstGeom>
            <a:grpFill/>
          </p:spPr>
          <p:style>
            <a:lnRef idx="3">
              <a:schemeClr val="lt1">
                <a:hueOff val="0"/>
                <a:satOff val="0"/>
                <a:lumOff val="0"/>
                <a:alphaOff val="0"/>
              </a:schemeClr>
            </a:lnRef>
            <a:fillRef idx="1">
              <a:scrgbClr r="0" g="0" b="0"/>
            </a:fillRef>
            <a:effectRef idx="1">
              <a:schemeClr val="accent1">
                <a:hueOff val="0"/>
                <a:satOff val="0"/>
                <a:lumOff val="0"/>
                <a:alphaOff val="0"/>
              </a:schemeClr>
            </a:effectRef>
            <a:fontRef idx="minor">
              <a:schemeClr val="lt1"/>
            </a:fontRef>
          </p:style>
        </p:sp>
        <p:sp>
          <p:nvSpPr>
            <p:cNvPr id="12" name="TextBox 11">
              <a:extLst>
                <a:ext uri="{FF2B5EF4-FFF2-40B4-BE49-F238E27FC236}">
                  <a16:creationId xmlns:a16="http://schemas.microsoft.com/office/drawing/2014/main" id="{02279443-FF94-4357-A1C8-0F16E73BAE79}"/>
                </a:ext>
              </a:extLst>
            </p:cNvPr>
            <p:cNvSpPr txBox="1"/>
            <p:nvPr/>
          </p:nvSpPr>
          <p:spPr>
            <a:xfrm>
              <a:off x="5799255" y="275579"/>
              <a:ext cx="2636024" cy="1581615"/>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87630" tIns="87630" rIns="87630" bIns="87630" numCol="1" spcCol="1270" anchor="ctr" anchorCtr="0">
              <a:noAutofit/>
            </a:bodyPr>
            <a:lstStyle/>
            <a:p>
              <a:pPr lvl="0" algn="ctr"/>
              <a:r>
                <a:rPr lang="en-GB" sz="2400" dirty="0"/>
                <a:t>Parental financial well being concerns</a:t>
              </a:r>
            </a:p>
          </p:txBody>
        </p:sp>
      </p:grpSp>
      <p:sp>
        <p:nvSpPr>
          <p:cNvPr id="13" name="Oval 12">
            <a:extLst>
              <a:ext uri="{FF2B5EF4-FFF2-40B4-BE49-F238E27FC236}">
                <a16:creationId xmlns:a16="http://schemas.microsoft.com/office/drawing/2014/main" id="{D329E8EE-2090-4747-9C5E-F905422FB65E}"/>
              </a:ext>
            </a:extLst>
          </p:cNvPr>
          <p:cNvSpPr/>
          <p:nvPr/>
        </p:nvSpPr>
        <p:spPr>
          <a:xfrm>
            <a:off x="-1" y="3504596"/>
            <a:ext cx="7435735" cy="3321069"/>
          </a:xfrm>
          <a:prstGeom prst="ellipse">
            <a:avLst/>
          </a:prstGeom>
          <a:solidFill>
            <a:schemeClr val="accent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GB" sz="1400" i="1" dirty="0">
                <a:solidFill>
                  <a:schemeClr val="tx1"/>
                </a:solidFill>
                <a:effectLst/>
                <a:latin typeface="Calibri" panose="020F0502020204030204" pitchFamily="34" charset="0"/>
                <a:ea typeface="Calibri" panose="020F0502020204030204" pitchFamily="34" charset="0"/>
              </a:rPr>
              <a:t>You know, if .., we're seeing repeated, they're not coming for appointments, it means we have to talk about, well, erm, does it mean that, erm, is it because they can't, they haven't got the bus fare, they can't get the taxi to get to an appointment. So, what we will do is we, we will sort of couch these things in, their neglecting their child, but actually, poverty is often the biggest barrier for them to then parent that can, erm, meet that child’s needs. But, as you know, poverty's often hidden..</a:t>
            </a:r>
            <a:r>
              <a:rPr lang="en-GB" sz="1400" dirty="0">
                <a:solidFill>
                  <a:schemeClr val="tx1"/>
                </a:solidFill>
                <a:effectLst/>
                <a:latin typeface="Calibri" panose="020F0502020204030204" pitchFamily="34" charset="0"/>
                <a:ea typeface="Calibri" panose="020F0502020204030204" pitchFamily="34" charset="0"/>
              </a:rPr>
              <a:t> </a:t>
            </a:r>
            <a:r>
              <a:rPr lang="en-GB" sz="1400" i="1" dirty="0">
                <a:solidFill>
                  <a:schemeClr val="tx1"/>
                </a:solidFill>
                <a:effectLst/>
                <a:latin typeface="Calibri" panose="020F0502020204030204" pitchFamily="34" charset="0"/>
                <a:ea typeface="Calibri" panose="020F0502020204030204" pitchFamily="34" charset="0"/>
              </a:rPr>
              <a:t>and they won't, they'll, they'll just say, I forgot, I didn't get the letter, but when we really start unpicking it and drilling down, it might be that they genuinely don't have the wherewithal to get to, to medical appointments.</a:t>
            </a:r>
            <a:r>
              <a:rPr lang="en-GB" sz="1400" dirty="0">
                <a:solidFill>
                  <a:schemeClr val="tx1"/>
                </a:solidFill>
                <a:effectLst/>
                <a:latin typeface="Calibri" panose="020F0502020204030204" pitchFamily="34" charset="0"/>
                <a:ea typeface="Calibri" panose="020F0502020204030204" pitchFamily="34" charset="0"/>
              </a:rPr>
              <a:t> </a:t>
            </a:r>
            <a:r>
              <a:rPr lang="en-GB" sz="1200" dirty="0">
                <a:solidFill>
                  <a:schemeClr val="tx1"/>
                </a:solidFill>
                <a:effectLst/>
                <a:latin typeface="Calibri" panose="020F0502020204030204" pitchFamily="34" charset="0"/>
                <a:ea typeface="Calibri" panose="020F0502020204030204" pitchFamily="34" charset="0"/>
              </a:rPr>
              <a:t>(FN)</a:t>
            </a:r>
            <a:endParaRPr lang="en-GB" sz="1200" dirty="0">
              <a:solidFill>
                <a:schemeClr val="tx1"/>
              </a:solidFill>
            </a:endParaRPr>
          </a:p>
        </p:txBody>
      </p:sp>
      <p:sp>
        <p:nvSpPr>
          <p:cNvPr id="37" name="Rectangle: Rounded Corners 36">
            <a:extLst>
              <a:ext uri="{FF2B5EF4-FFF2-40B4-BE49-F238E27FC236}">
                <a16:creationId xmlns:a16="http://schemas.microsoft.com/office/drawing/2014/main" id="{D646E9A0-C6BC-49B1-9626-C57DB39E9D24}"/>
              </a:ext>
            </a:extLst>
          </p:cNvPr>
          <p:cNvSpPr/>
          <p:nvPr/>
        </p:nvSpPr>
        <p:spPr>
          <a:xfrm>
            <a:off x="8045336" y="2859801"/>
            <a:ext cx="2313773" cy="914400"/>
          </a:xfrm>
          <a:prstGeom prst="roundRect">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p>
            <a:pPr algn="ctr">
              <a:lnSpc>
                <a:spcPct val="107000"/>
              </a:lnSpc>
              <a:spcAft>
                <a:spcPts val="800"/>
              </a:spcAft>
            </a:pPr>
            <a:r>
              <a:rPr lang="en-GB" i="1" dirty="0"/>
              <a:t>Stigma preventing social assistance uptake</a:t>
            </a:r>
          </a:p>
        </p:txBody>
      </p:sp>
      <p:sp>
        <p:nvSpPr>
          <p:cNvPr id="38" name="Rectangle: Rounded Corners 37">
            <a:extLst>
              <a:ext uri="{FF2B5EF4-FFF2-40B4-BE49-F238E27FC236}">
                <a16:creationId xmlns:a16="http://schemas.microsoft.com/office/drawing/2014/main" id="{FF5F207A-758F-49BB-AA90-C889CDA21151}"/>
              </a:ext>
            </a:extLst>
          </p:cNvPr>
          <p:cNvSpPr/>
          <p:nvPr/>
        </p:nvSpPr>
        <p:spPr>
          <a:xfrm>
            <a:off x="6594228" y="1907736"/>
            <a:ext cx="1847245" cy="906832"/>
          </a:xfrm>
          <a:prstGeom prst="roundRect">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i="1" dirty="0"/>
              <a:t>Newly poor</a:t>
            </a:r>
          </a:p>
        </p:txBody>
      </p:sp>
      <p:sp>
        <p:nvSpPr>
          <p:cNvPr id="39" name="Rectangle: Rounded Corners 38">
            <a:extLst>
              <a:ext uri="{FF2B5EF4-FFF2-40B4-BE49-F238E27FC236}">
                <a16:creationId xmlns:a16="http://schemas.microsoft.com/office/drawing/2014/main" id="{AA3CB3E9-6E07-476A-98B9-A8C6F29EADB4}"/>
              </a:ext>
            </a:extLst>
          </p:cNvPr>
          <p:cNvSpPr/>
          <p:nvPr/>
        </p:nvSpPr>
        <p:spPr>
          <a:xfrm>
            <a:off x="10510192" y="2290391"/>
            <a:ext cx="1550019" cy="914400"/>
          </a:xfrm>
          <a:prstGeom prst="roundRect">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p>
            <a:pPr algn="ctr">
              <a:lnSpc>
                <a:spcPct val="107000"/>
              </a:lnSpc>
              <a:spcAft>
                <a:spcPts val="800"/>
              </a:spcAft>
            </a:pPr>
            <a:r>
              <a:rPr lang="en-GB" sz="1800" b="1" i="1" dirty="0">
                <a:effectLst/>
                <a:latin typeface="Calibri" panose="020F0502020204030204" pitchFamily="34" charset="0"/>
                <a:ea typeface="Calibri" panose="020F0502020204030204" pitchFamily="34" charset="0"/>
                <a:cs typeface="Times New Roman" panose="02020603050405020304" pitchFamily="18" charset="0"/>
              </a:rPr>
              <a:t>COVID Impacts</a:t>
            </a:r>
          </a:p>
        </p:txBody>
      </p:sp>
      <p:sp>
        <p:nvSpPr>
          <p:cNvPr id="40" name="Oval 39">
            <a:extLst>
              <a:ext uri="{FF2B5EF4-FFF2-40B4-BE49-F238E27FC236}">
                <a16:creationId xmlns:a16="http://schemas.microsoft.com/office/drawing/2014/main" id="{369D75BF-3A70-4E12-93D7-69513B5291CC}"/>
              </a:ext>
            </a:extLst>
          </p:cNvPr>
          <p:cNvSpPr/>
          <p:nvPr/>
        </p:nvSpPr>
        <p:spPr>
          <a:xfrm>
            <a:off x="6594228" y="4141428"/>
            <a:ext cx="5597772" cy="2349242"/>
          </a:xfrm>
          <a:prstGeom prst="ellipse">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p>
            <a:pPr marL="457200">
              <a:lnSpc>
                <a:spcPct val="107000"/>
              </a:lnSpc>
              <a:spcAft>
                <a:spcPts val="800"/>
              </a:spcAft>
            </a:pPr>
            <a:r>
              <a:rPr lang="en-GB" sz="1800" i="1" dirty="0">
                <a:effectLst/>
                <a:latin typeface="Calibri" panose="020F0502020204030204" pitchFamily="34" charset="0"/>
                <a:ea typeface="Calibri" panose="020F0502020204030204" pitchFamily="34" charset="0"/>
                <a:cs typeface="Calibri" panose="020F0502020204030204" pitchFamily="34" charset="0"/>
              </a:rPr>
              <a:t> </a:t>
            </a:r>
            <a:r>
              <a:rPr lang="en-GB" sz="140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 have huge admiration for, you know, the whole concept of (…) supporting people who are living in food poverty, but I have seen first-hand what they get and it, it, it makes me want to cry because I wouldn't buy that </a:t>
            </a:r>
            <a:r>
              <a:rPr lang="en-GB" sz="120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foo</a:t>
            </a:r>
            <a:r>
              <a:rPr lang="en-GB" sz="140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 … (</a:t>
            </a:r>
            <a:r>
              <a:rPr lang="en-GB" sz="1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HV)</a:t>
            </a:r>
            <a:endParaRPr lang="en-GB"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25" name="Group 24">
            <a:extLst>
              <a:ext uri="{FF2B5EF4-FFF2-40B4-BE49-F238E27FC236}">
                <a16:creationId xmlns:a16="http://schemas.microsoft.com/office/drawing/2014/main" id="{65D8AEB9-DC5A-4AE5-9091-DB33D281ECBB}"/>
              </a:ext>
            </a:extLst>
          </p:cNvPr>
          <p:cNvGrpSpPr/>
          <p:nvPr/>
        </p:nvGrpSpPr>
        <p:grpSpPr>
          <a:xfrm>
            <a:off x="2017036" y="-4293"/>
            <a:ext cx="2636024" cy="1581615"/>
            <a:chOff x="5799255" y="275579"/>
            <a:chExt cx="2636024" cy="1581615"/>
          </a:xfrm>
          <a:solidFill>
            <a:schemeClr val="tx2">
              <a:lumMod val="60000"/>
              <a:lumOff val="40000"/>
            </a:schemeClr>
          </a:solidFill>
        </p:grpSpPr>
        <p:sp>
          <p:nvSpPr>
            <p:cNvPr id="26" name="Rectangle 25">
              <a:extLst>
                <a:ext uri="{FF2B5EF4-FFF2-40B4-BE49-F238E27FC236}">
                  <a16:creationId xmlns:a16="http://schemas.microsoft.com/office/drawing/2014/main" id="{5482C9AC-A94B-4F95-8B71-724F449D3FEA}"/>
                </a:ext>
              </a:extLst>
            </p:cNvPr>
            <p:cNvSpPr/>
            <p:nvPr/>
          </p:nvSpPr>
          <p:spPr>
            <a:xfrm>
              <a:off x="5799255" y="275579"/>
              <a:ext cx="2636024" cy="1581615"/>
            </a:xfrm>
            <a:prstGeom prst="rect">
              <a:avLst/>
            </a:prstGeom>
            <a:grpFill/>
          </p:spPr>
          <p:style>
            <a:lnRef idx="3">
              <a:schemeClr val="lt1">
                <a:hueOff val="0"/>
                <a:satOff val="0"/>
                <a:lumOff val="0"/>
                <a:alphaOff val="0"/>
              </a:schemeClr>
            </a:lnRef>
            <a:fillRef idx="1">
              <a:scrgbClr r="0" g="0" b="0"/>
            </a:fillRef>
            <a:effectRef idx="1">
              <a:schemeClr val="accent1">
                <a:hueOff val="0"/>
                <a:satOff val="0"/>
                <a:lumOff val="0"/>
                <a:alphaOff val="0"/>
              </a:schemeClr>
            </a:effectRef>
            <a:fontRef idx="minor">
              <a:schemeClr val="lt1"/>
            </a:fontRef>
          </p:style>
        </p:sp>
        <p:sp>
          <p:nvSpPr>
            <p:cNvPr id="27" name="TextBox 26">
              <a:extLst>
                <a:ext uri="{FF2B5EF4-FFF2-40B4-BE49-F238E27FC236}">
                  <a16:creationId xmlns:a16="http://schemas.microsoft.com/office/drawing/2014/main" id="{FA14F073-9238-440D-941D-980CBDE99FDB}"/>
                </a:ext>
              </a:extLst>
            </p:cNvPr>
            <p:cNvSpPr txBox="1"/>
            <p:nvPr/>
          </p:nvSpPr>
          <p:spPr>
            <a:xfrm>
              <a:off x="5799255" y="275579"/>
              <a:ext cx="2636024" cy="1581615"/>
            </a:xfrm>
            <a:prstGeom prst="rect">
              <a:avLst/>
            </a:prstGeom>
            <a:solidFill>
              <a:schemeClr val="accent2">
                <a:lumMod val="60000"/>
                <a:lumOff val="40000"/>
              </a:schemeClr>
            </a:solidFill>
          </p:spPr>
          <p:style>
            <a:lnRef idx="0">
              <a:scrgbClr r="0" g="0" b="0"/>
            </a:lnRef>
            <a:fillRef idx="0">
              <a:scrgbClr r="0" g="0" b="0"/>
            </a:fillRef>
            <a:effectRef idx="0">
              <a:scrgbClr r="0" g="0" b="0"/>
            </a:effectRef>
            <a:fontRef idx="minor">
              <a:schemeClr val="lt1"/>
            </a:fontRef>
          </p:style>
          <p:txBody>
            <a:bodyPr spcFirstLastPara="0" vert="horz" wrap="square" lIns="87630" tIns="87630" rIns="87630" bIns="87630" numCol="1" spcCol="1270" anchor="ctr" anchorCtr="0">
              <a:noAutofit/>
            </a:bodyPr>
            <a:lstStyle/>
            <a:p>
              <a:pPr lvl="0" algn="ctr"/>
              <a:r>
                <a:rPr lang="en-GB" sz="2400" dirty="0"/>
                <a:t>Perspectives of poverty within caseloads</a:t>
              </a:r>
            </a:p>
          </p:txBody>
        </p:sp>
      </p:grpSp>
      <p:sp>
        <p:nvSpPr>
          <p:cNvPr id="18" name="Rectangle: Rounded Corners 17">
            <a:extLst>
              <a:ext uri="{FF2B5EF4-FFF2-40B4-BE49-F238E27FC236}">
                <a16:creationId xmlns:a16="http://schemas.microsoft.com/office/drawing/2014/main" id="{EA9EA425-CB16-401C-8035-8624F3F7563D}"/>
              </a:ext>
            </a:extLst>
          </p:cNvPr>
          <p:cNvSpPr/>
          <p:nvPr/>
        </p:nvSpPr>
        <p:spPr>
          <a:xfrm>
            <a:off x="2310943" y="1421830"/>
            <a:ext cx="174245" cy="225386"/>
          </a:xfrm>
          <a:prstGeom prst="roundRect">
            <a:avLst/>
          </a:prstGeom>
          <a:solidFill>
            <a:schemeClr val="accent2">
              <a:lumMod val="60000"/>
              <a:lumOff val="40000"/>
            </a:schemeClr>
          </a:solidFill>
          <a:ln>
            <a:solidFill>
              <a:schemeClr val="accent2">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31" name="Rectangle: Rounded Corners 30">
            <a:extLst>
              <a:ext uri="{FF2B5EF4-FFF2-40B4-BE49-F238E27FC236}">
                <a16:creationId xmlns:a16="http://schemas.microsoft.com/office/drawing/2014/main" id="{AD678031-EF09-4064-89CD-0072B6CE6FDF}"/>
              </a:ext>
            </a:extLst>
          </p:cNvPr>
          <p:cNvSpPr/>
          <p:nvPr/>
        </p:nvSpPr>
        <p:spPr>
          <a:xfrm>
            <a:off x="9385330" y="1770835"/>
            <a:ext cx="320841" cy="171101"/>
          </a:xfrm>
          <a:prstGeom prst="roundRect">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35" name="Rectangle: Rounded Corners 34">
            <a:extLst>
              <a:ext uri="{FF2B5EF4-FFF2-40B4-BE49-F238E27FC236}">
                <a16:creationId xmlns:a16="http://schemas.microsoft.com/office/drawing/2014/main" id="{9D5A7D12-219A-446B-93A4-2AD9259F9F12}"/>
              </a:ext>
            </a:extLst>
          </p:cNvPr>
          <p:cNvSpPr/>
          <p:nvPr/>
        </p:nvSpPr>
        <p:spPr>
          <a:xfrm>
            <a:off x="4555375" y="1647216"/>
            <a:ext cx="1807371" cy="692270"/>
          </a:xfrm>
          <a:prstGeom prst="roundRect">
            <a:avLst/>
          </a:prstGeom>
          <a:solidFill>
            <a:schemeClr val="accent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i="1" dirty="0"/>
              <a:t>? about money management</a:t>
            </a:r>
          </a:p>
        </p:txBody>
      </p:sp>
      <p:sp>
        <p:nvSpPr>
          <p:cNvPr id="41" name="Rectangle: Rounded Corners 40">
            <a:extLst>
              <a:ext uri="{FF2B5EF4-FFF2-40B4-BE49-F238E27FC236}">
                <a16:creationId xmlns:a16="http://schemas.microsoft.com/office/drawing/2014/main" id="{B943C464-6214-4143-A16E-BA5C21E218FE}"/>
              </a:ext>
            </a:extLst>
          </p:cNvPr>
          <p:cNvSpPr/>
          <p:nvPr/>
        </p:nvSpPr>
        <p:spPr>
          <a:xfrm>
            <a:off x="5118298" y="701280"/>
            <a:ext cx="1368371" cy="692270"/>
          </a:xfrm>
          <a:prstGeom prst="roundRect">
            <a:avLst/>
          </a:prstGeom>
          <a:solidFill>
            <a:schemeClr val="accent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i="1" dirty="0"/>
              <a:t>Debt</a:t>
            </a:r>
          </a:p>
        </p:txBody>
      </p:sp>
      <p:cxnSp>
        <p:nvCxnSpPr>
          <p:cNvPr id="43" name="Straight Connector 42">
            <a:extLst>
              <a:ext uri="{FF2B5EF4-FFF2-40B4-BE49-F238E27FC236}">
                <a16:creationId xmlns:a16="http://schemas.microsoft.com/office/drawing/2014/main" id="{8838DFCB-F99D-4939-936D-C1540D68731E}"/>
              </a:ext>
            </a:extLst>
          </p:cNvPr>
          <p:cNvCxnSpPr>
            <a:cxnSpLocks/>
          </p:cNvCxnSpPr>
          <p:nvPr/>
        </p:nvCxnSpPr>
        <p:spPr>
          <a:xfrm flipH="1">
            <a:off x="4653061" y="1177760"/>
            <a:ext cx="465237" cy="61914"/>
          </a:xfrm>
          <a:prstGeom prst="line">
            <a:avLst/>
          </a:prstGeom>
          <a:ln>
            <a:solidFill>
              <a:schemeClr val="accent2">
                <a:lumMod val="60000"/>
                <a:lumOff val="40000"/>
              </a:schemeClr>
            </a:solidFill>
          </a:ln>
        </p:spPr>
        <p:style>
          <a:lnRef idx="2">
            <a:schemeClr val="accent1"/>
          </a:lnRef>
          <a:fillRef idx="0">
            <a:schemeClr val="accent1"/>
          </a:fillRef>
          <a:effectRef idx="1">
            <a:schemeClr val="accent1"/>
          </a:effectRef>
          <a:fontRef idx="minor">
            <a:schemeClr val="tx1"/>
          </a:fontRef>
        </p:style>
      </p:cxnSp>
      <p:sp>
        <p:nvSpPr>
          <p:cNvPr id="54" name="TextBox 53">
            <a:extLst>
              <a:ext uri="{FF2B5EF4-FFF2-40B4-BE49-F238E27FC236}">
                <a16:creationId xmlns:a16="http://schemas.microsoft.com/office/drawing/2014/main" id="{7EAA35D1-98D2-42B7-8303-6B3879F051A3}"/>
              </a:ext>
            </a:extLst>
          </p:cNvPr>
          <p:cNvSpPr txBox="1"/>
          <p:nvPr/>
        </p:nvSpPr>
        <p:spPr>
          <a:xfrm>
            <a:off x="676492" y="6390398"/>
            <a:ext cx="6144322" cy="369332"/>
          </a:xfrm>
          <a:prstGeom prst="rect">
            <a:avLst/>
          </a:prstGeom>
          <a:noFill/>
        </p:spPr>
        <p:txBody>
          <a:bodyPr wrap="square">
            <a:spAutoFit/>
          </a:bodyPr>
          <a:lstStyle/>
          <a:p>
            <a:pPr lvl="0"/>
            <a:endParaRPr lang="en-US" dirty="0"/>
          </a:p>
        </p:txBody>
      </p:sp>
    </p:spTree>
    <p:extLst>
      <p:ext uri="{BB962C8B-B14F-4D97-AF65-F5344CB8AC3E}">
        <p14:creationId xmlns:p14="http://schemas.microsoft.com/office/powerpoint/2010/main" val="3872650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9" name="Straight Connector 48">
            <a:extLst>
              <a:ext uri="{FF2B5EF4-FFF2-40B4-BE49-F238E27FC236}">
                <a16:creationId xmlns:a16="http://schemas.microsoft.com/office/drawing/2014/main" id="{3123095C-AE38-43DB-BD27-73F53062A03F}"/>
              </a:ext>
            </a:extLst>
          </p:cNvPr>
          <p:cNvCxnSpPr>
            <a:cxnSpLocks/>
          </p:cNvCxnSpPr>
          <p:nvPr/>
        </p:nvCxnSpPr>
        <p:spPr>
          <a:xfrm>
            <a:off x="9536413" y="1828818"/>
            <a:ext cx="980122" cy="551546"/>
          </a:xfrm>
          <a:prstGeom prst="line">
            <a:avLst/>
          </a:prstGeom>
          <a:ln>
            <a:solidFill>
              <a:schemeClr val="accent1">
                <a:lumMod val="50000"/>
              </a:schemeClr>
            </a:solidFill>
          </a:ln>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9E870ECC-8716-4FEC-87F1-842BFC38691A}"/>
              </a:ext>
            </a:extLst>
          </p:cNvPr>
          <p:cNvCxnSpPr>
            <a:cxnSpLocks/>
            <a:stCxn id="31" idx="2"/>
            <a:endCxn id="37" idx="0"/>
          </p:cNvCxnSpPr>
          <p:nvPr/>
        </p:nvCxnSpPr>
        <p:spPr>
          <a:xfrm flipH="1">
            <a:off x="8472247" y="1941937"/>
            <a:ext cx="1086833" cy="405865"/>
          </a:xfrm>
          <a:prstGeom prst="line">
            <a:avLst/>
          </a:prstGeom>
          <a:ln>
            <a:solidFill>
              <a:schemeClr val="accent1">
                <a:lumMod val="50000"/>
              </a:schemeClr>
            </a:solidFill>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A90263B7-3155-431E-B820-D0521DB083F2}"/>
              </a:ext>
            </a:extLst>
          </p:cNvPr>
          <p:cNvCxnSpPr>
            <a:cxnSpLocks/>
            <a:stCxn id="31" idx="1"/>
          </p:cNvCxnSpPr>
          <p:nvPr/>
        </p:nvCxnSpPr>
        <p:spPr>
          <a:xfrm flipH="1" flipV="1">
            <a:off x="8116682" y="1547528"/>
            <a:ext cx="1268648" cy="258674"/>
          </a:xfrm>
          <a:prstGeom prst="line">
            <a:avLst/>
          </a:prstGeom>
          <a:ln>
            <a:solidFill>
              <a:schemeClr val="accent1">
                <a:lumMod val="50000"/>
              </a:schemeClr>
            </a:solidFill>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1CD34184-4A4B-4353-9F9E-E0604CE56D79}"/>
              </a:ext>
            </a:extLst>
          </p:cNvPr>
          <p:cNvCxnSpPr>
            <a:cxnSpLocks/>
            <a:endCxn id="8" idx="1"/>
          </p:cNvCxnSpPr>
          <p:nvPr/>
        </p:nvCxnSpPr>
        <p:spPr>
          <a:xfrm>
            <a:off x="2473881" y="2025827"/>
            <a:ext cx="963852" cy="777057"/>
          </a:xfrm>
          <a:prstGeom prst="line">
            <a:avLst/>
          </a:prstGeom>
          <a:ln>
            <a:solidFill>
              <a:srgbClr val="7030A0"/>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FA13EC40-D931-40B6-8B0C-1752A6556F92}"/>
              </a:ext>
            </a:extLst>
          </p:cNvPr>
          <p:cNvCxnSpPr>
            <a:cxnSpLocks/>
          </p:cNvCxnSpPr>
          <p:nvPr/>
        </p:nvCxnSpPr>
        <p:spPr>
          <a:xfrm flipH="1">
            <a:off x="1574448" y="1955305"/>
            <a:ext cx="707695" cy="110170"/>
          </a:xfrm>
          <a:prstGeom prst="line">
            <a:avLst/>
          </a:prstGeom>
          <a:ln>
            <a:solidFill>
              <a:srgbClr val="7030A0"/>
            </a:solidFill>
          </a:ln>
        </p:spPr>
        <p:style>
          <a:lnRef idx="2">
            <a:schemeClr val="accent1"/>
          </a:lnRef>
          <a:fillRef idx="0">
            <a:schemeClr val="accent1"/>
          </a:fillRef>
          <a:effectRef idx="1">
            <a:schemeClr val="accent1"/>
          </a:effectRef>
          <a:fontRef idx="minor">
            <a:schemeClr val="tx1"/>
          </a:fontRef>
        </p:style>
      </p:cxnSp>
      <p:sp>
        <p:nvSpPr>
          <p:cNvPr id="2" name="Title 1">
            <a:extLst>
              <a:ext uri="{FF2B5EF4-FFF2-40B4-BE49-F238E27FC236}">
                <a16:creationId xmlns:a16="http://schemas.microsoft.com/office/drawing/2014/main" id="{C7621323-0BCF-4A9C-9AEA-FFCA3795C623}"/>
              </a:ext>
            </a:extLst>
          </p:cNvPr>
          <p:cNvSpPr>
            <a:spLocks noGrp="1"/>
          </p:cNvSpPr>
          <p:nvPr>
            <p:ph type="title"/>
          </p:nvPr>
        </p:nvSpPr>
        <p:spPr>
          <a:xfrm>
            <a:off x="609600" y="-48187"/>
            <a:ext cx="10972800" cy="906831"/>
          </a:xfrm>
        </p:spPr>
        <p:txBody>
          <a:bodyPr>
            <a:normAutofit fontScale="90000"/>
          </a:bodyPr>
          <a:lstStyle/>
          <a:p>
            <a:r>
              <a:rPr lang="en-GB" dirty="0"/>
              <a:t>  </a:t>
            </a:r>
            <a:br>
              <a:rPr lang="en-GB" dirty="0"/>
            </a:br>
            <a:endParaRPr lang="en-GB" dirty="0"/>
          </a:p>
        </p:txBody>
      </p:sp>
      <p:sp>
        <p:nvSpPr>
          <p:cNvPr id="8" name="Rectangle: Rounded Corners 7">
            <a:extLst>
              <a:ext uri="{FF2B5EF4-FFF2-40B4-BE49-F238E27FC236}">
                <a16:creationId xmlns:a16="http://schemas.microsoft.com/office/drawing/2014/main" id="{162ADA18-983A-4762-B1AF-DC4131B95719}"/>
              </a:ext>
            </a:extLst>
          </p:cNvPr>
          <p:cNvSpPr/>
          <p:nvPr/>
        </p:nvSpPr>
        <p:spPr>
          <a:xfrm>
            <a:off x="3437733" y="2065475"/>
            <a:ext cx="2094980" cy="1474818"/>
          </a:xfrm>
          <a:prstGeom prst="roundRect">
            <a:avLst/>
          </a:prstGeom>
          <a:solidFill>
            <a:srgbClr val="7030A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i="1" dirty="0"/>
              <a:t>Questions about agency responsiveness and advice giving</a:t>
            </a:r>
          </a:p>
        </p:txBody>
      </p:sp>
      <p:sp>
        <p:nvSpPr>
          <p:cNvPr id="9" name="Rectangle: Rounded Corners 8">
            <a:extLst>
              <a:ext uri="{FF2B5EF4-FFF2-40B4-BE49-F238E27FC236}">
                <a16:creationId xmlns:a16="http://schemas.microsoft.com/office/drawing/2014/main" id="{046E66BF-2618-4DB5-83DB-4A1343D7D7C6}"/>
              </a:ext>
            </a:extLst>
          </p:cNvPr>
          <p:cNvSpPr/>
          <p:nvPr/>
        </p:nvSpPr>
        <p:spPr>
          <a:xfrm>
            <a:off x="89296" y="1922467"/>
            <a:ext cx="1761806" cy="914400"/>
          </a:xfrm>
          <a:prstGeom prst="roundRect">
            <a:avLst/>
          </a:prstGeom>
          <a:solidFill>
            <a:srgbClr val="7030A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i="1" dirty="0"/>
              <a:t>Client accessibility  challenges</a:t>
            </a:r>
          </a:p>
        </p:txBody>
      </p:sp>
      <p:grpSp>
        <p:nvGrpSpPr>
          <p:cNvPr id="10" name="Group 9">
            <a:extLst>
              <a:ext uri="{FF2B5EF4-FFF2-40B4-BE49-F238E27FC236}">
                <a16:creationId xmlns:a16="http://schemas.microsoft.com/office/drawing/2014/main" id="{989A5624-C5DE-4682-BE41-E3F26C7D72DC}"/>
              </a:ext>
            </a:extLst>
          </p:cNvPr>
          <p:cNvGrpSpPr/>
          <p:nvPr/>
        </p:nvGrpSpPr>
        <p:grpSpPr>
          <a:xfrm>
            <a:off x="9139489" y="247203"/>
            <a:ext cx="2636024" cy="1581615"/>
            <a:chOff x="5799255" y="275579"/>
            <a:chExt cx="2636024" cy="1581615"/>
          </a:xfrm>
          <a:solidFill>
            <a:schemeClr val="accent1">
              <a:lumMod val="50000"/>
            </a:schemeClr>
          </a:solidFill>
        </p:grpSpPr>
        <p:sp>
          <p:nvSpPr>
            <p:cNvPr id="11" name="Rectangle 10">
              <a:extLst>
                <a:ext uri="{FF2B5EF4-FFF2-40B4-BE49-F238E27FC236}">
                  <a16:creationId xmlns:a16="http://schemas.microsoft.com/office/drawing/2014/main" id="{E78D5EFC-A521-454F-AA21-D294F142BE70}"/>
                </a:ext>
              </a:extLst>
            </p:cNvPr>
            <p:cNvSpPr/>
            <p:nvPr/>
          </p:nvSpPr>
          <p:spPr>
            <a:xfrm>
              <a:off x="5799255" y="275579"/>
              <a:ext cx="2636024" cy="1581615"/>
            </a:xfrm>
            <a:prstGeom prst="rect">
              <a:avLst/>
            </a:prstGeom>
            <a:grpFill/>
          </p:spPr>
          <p:style>
            <a:lnRef idx="3">
              <a:schemeClr val="lt1">
                <a:hueOff val="0"/>
                <a:satOff val="0"/>
                <a:lumOff val="0"/>
                <a:alphaOff val="0"/>
              </a:schemeClr>
            </a:lnRef>
            <a:fillRef idx="1">
              <a:scrgbClr r="0" g="0" b="0"/>
            </a:fillRef>
            <a:effectRef idx="1">
              <a:schemeClr val="accent1">
                <a:hueOff val="0"/>
                <a:satOff val="0"/>
                <a:lumOff val="0"/>
                <a:alphaOff val="0"/>
              </a:schemeClr>
            </a:effectRef>
            <a:fontRef idx="minor">
              <a:schemeClr val="lt1"/>
            </a:fontRef>
          </p:style>
        </p:sp>
        <p:sp>
          <p:nvSpPr>
            <p:cNvPr id="12" name="TextBox 11">
              <a:extLst>
                <a:ext uri="{FF2B5EF4-FFF2-40B4-BE49-F238E27FC236}">
                  <a16:creationId xmlns:a16="http://schemas.microsoft.com/office/drawing/2014/main" id="{02279443-FF94-4357-A1C8-0F16E73BAE79}"/>
                </a:ext>
              </a:extLst>
            </p:cNvPr>
            <p:cNvSpPr txBox="1"/>
            <p:nvPr/>
          </p:nvSpPr>
          <p:spPr>
            <a:xfrm>
              <a:off x="5799255" y="275579"/>
              <a:ext cx="2636024" cy="1581615"/>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87630" tIns="87630" rIns="87630" bIns="87630" numCol="1" spcCol="1270" anchor="ctr" anchorCtr="0">
              <a:noAutofit/>
            </a:bodyPr>
            <a:lstStyle/>
            <a:p>
              <a:pPr lvl="0" algn="ctr"/>
              <a:r>
                <a:rPr lang="en-GB" sz="2400" dirty="0"/>
                <a:t>Tools and Training </a:t>
              </a:r>
            </a:p>
          </p:txBody>
        </p:sp>
      </p:grpSp>
      <p:sp>
        <p:nvSpPr>
          <p:cNvPr id="13" name="Oval 12">
            <a:extLst>
              <a:ext uri="{FF2B5EF4-FFF2-40B4-BE49-F238E27FC236}">
                <a16:creationId xmlns:a16="http://schemas.microsoft.com/office/drawing/2014/main" id="{D329E8EE-2090-4747-9C5E-F905422FB65E}"/>
              </a:ext>
            </a:extLst>
          </p:cNvPr>
          <p:cNvSpPr/>
          <p:nvPr/>
        </p:nvSpPr>
        <p:spPr>
          <a:xfrm>
            <a:off x="70065" y="3661377"/>
            <a:ext cx="6957167" cy="2950243"/>
          </a:xfrm>
          <a:prstGeom prst="ellipse">
            <a:avLst/>
          </a:prstGeom>
          <a:solidFill>
            <a:srgbClr val="7030A0"/>
          </a:solidFill>
        </p:spPr>
        <p:style>
          <a:lnRef idx="1">
            <a:schemeClr val="accent1"/>
          </a:lnRef>
          <a:fillRef idx="3">
            <a:schemeClr val="accent1"/>
          </a:fillRef>
          <a:effectRef idx="2">
            <a:schemeClr val="accent1"/>
          </a:effectRef>
          <a:fontRef idx="minor">
            <a:schemeClr val="lt1"/>
          </a:fontRef>
        </p:style>
        <p:txBody>
          <a:bodyPr rtlCol="0" anchor="ctr"/>
          <a:lstStyle/>
          <a:p>
            <a:pPr algn="just">
              <a:lnSpc>
                <a:spcPct val="107000"/>
              </a:lnSpc>
              <a:spcAft>
                <a:spcPts val="8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en-GB" sz="1400" i="1" dirty="0">
                <a:effectLst/>
                <a:latin typeface="Calibri" panose="020F0502020204030204" pitchFamily="34" charset="0"/>
                <a:ea typeface="Calibri" panose="020F0502020204030204" pitchFamily="34" charset="0"/>
                <a:cs typeface="Calibri" panose="020F0502020204030204" pitchFamily="34" charset="0"/>
              </a:rPr>
              <a:t>you know, it's fine me saying, oh, here's the email address, you know, here's the telephone number, but if they didn't have the finances, A, to have a phone, B, to have internet and C, to have the skills to do it. It's one thing going in face to face if they're a 15 year old, or a 16 year old with a baby, but to do it on the phone as well. And again, if they were under 16, then the Child Benefit goes through the mother, the grandmother…..So, there was lot, there's a lot of layers and a lot of complexity to, you know, the Financial Inclusion Pathway with young parents (HV)</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7" name="Rectangle: Rounded Corners 36">
            <a:extLst>
              <a:ext uri="{FF2B5EF4-FFF2-40B4-BE49-F238E27FC236}">
                <a16:creationId xmlns:a16="http://schemas.microsoft.com/office/drawing/2014/main" id="{D646E9A0-C6BC-49B1-9626-C57DB39E9D24}"/>
              </a:ext>
            </a:extLst>
          </p:cNvPr>
          <p:cNvSpPr/>
          <p:nvPr/>
        </p:nvSpPr>
        <p:spPr>
          <a:xfrm>
            <a:off x="7315360" y="2347802"/>
            <a:ext cx="2313773" cy="914400"/>
          </a:xfrm>
          <a:prstGeom prst="roundRect">
            <a:avLst/>
          </a:prstGeom>
          <a:solidFill>
            <a:schemeClr val="accent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nSpc>
                <a:spcPct val="107000"/>
              </a:lnSpc>
              <a:spcAft>
                <a:spcPts val="800"/>
              </a:spcAft>
            </a:pPr>
            <a:r>
              <a:rPr lang="en-GB"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Services information</a:t>
            </a:r>
          </a:p>
        </p:txBody>
      </p:sp>
      <p:sp>
        <p:nvSpPr>
          <p:cNvPr id="38" name="Rectangle: Rounded Corners 37">
            <a:extLst>
              <a:ext uri="{FF2B5EF4-FFF2-40B4-BE49-F238E27FC236}">
                <a16:creationId xmlns:a16="http://schemas.microsoft.com/office/drawing/2014/main" id="{FF5F207A-758F-49BB-AA90-C889CDA21151}"/>
              </a:ext>
            </a:extLst>
          </p:cNvPr>
          <p:cNvSpPr/>
          <p:nvPr/>
        </p:nvSpPr>
        <p:spPr>
          <a:xfrm>
            <a:off x="6249472" y="1006118"/>
            <a:ext cx="1847245" cy="906832"/>
          </a:xfrm>
          <a:prstGeom prst="roundRect">
            <a:avLst/>
          </a:prstGeom>
          <a:solidFill>
            <a:schemeClr val="accent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i="1" dirty="0"/>
              <a:t>Training</a:t>
            </a:r>
          </a:p>
        </p:txBody>
      </p:sp>
      <p:sp>
        <p:nvSpPr>
          <p:cNvPr id="39" name="Rectangle: Rounded Corners 38">
            <a:extLst>
              <a:ext uri="{FF2B5EF4-FFF2-40B4-BE49-F238E27FC236}">
                <a16:creationId xmlns:a16="http://schemas.microsoft.com/office/drawing/2014/main" id="{AA3CB3E9-6E07-476A-98B9-A8C6F29EADB4}"/>
              </a:ext>
            </a:extLst>
          </p:cNvPr>
          <p:cNvSpPr/>
          <p:nvPr/>
        </p:nvSpPr>
        <p:spPr>
          <a:xfrm>
            <a:off x="10474096" y="2242427"/>
            <a:ext cx="1550019" cy="914400"/>
          </a:xfrm>
          <a:prstGeom prst="roundRect">
            <a:avLst/>
          </a:prstGeom>
          <a:solidFill>
            <a:schemeClr val="accent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lnSpc>
                <a:spcPct val="107000"/>
              </a:lnSpc>
              <a:spcAft>
                <a:spcPts val="800"/>
              </a:spcAft>
            </a:pPr>
            <a:r>
              <a:rPr lang="en-GB" sz="1800" i="1" dirty="0">
                <a:effectLst/>
                <a:latin typeface="Calibri" panose="020F0502020204030204" pitchFamily="34" charset="0"/>
                <a:ea typeface="Calibri" panose="020F0502020204030204" pitchFamily="34" charset="0"/>
                <a:cs typeface="Times New Roman" panose="02020603050405020304" pitchFamily="18" charset="0"/>
              </a:rPr>
              <a:t>Financial advice checklist</a:t>
            </a:r>
          </a:p>
        </p:txBody>
      </p:sp>
      <p:sp>
        <p:nvSpPr>
          <p:cNvPr id="40" name="Oval 39">
            <a:extLst>
              <a:ext uri="{FF2B5EF4-FFF2-40B4-BE49-F238E27FC236}">
                <a16:creationId xmlns:a16="http://schemas.microsoft.com/office/drawing/2014/main" id="{369D75BF-3A70-4E12-93D7-69513B5291CC}"/>
              </a:ext>
            </a:extLst>
          </p:cNvPr>
          <p:cNvSpPr/>
          <p:nvPr/>
        </p:nvSpPr>
        <p:spPr>
          <a:xfrm>
            <a:off x="6815413" y="3668067"/>
            <a:ext cx="5376587" cy="2560320"/>
          </a:xfrm>
          <a:prstGeom prst="ellipse">
            <a:avLst/>
          </a:prstGeom>
          <a:solidFill>
            <a:srgbClr val="7030A0"/>
          </a:solidFill>
        </p:spPr>
        <p:style>
          <a:lnRef idx="1">
            <a:schemeClr val="accent1"/>
          </a:lnRef>
          <a:fillRef idx="3">
            <a:schemeClr val="accent1"/>
          </a:fillRef>
          <a:effectRef idx="2">
            <a:schemeClr val="accent1"/>
          </a:effectRef>
          <a:fontRef idx="minor">
            <a:schemeClr val="lt1"/>
          </a:fontRef>
        </p:style>
        <p:txBody>
          <a:bodyPr rtlCol="0" anchor="ctr"/>
          <a:lstStyle/>
          <a:p>
            <a:pPr>
              <a:lnSpc>
                <a:spcPct val="107000"/>
              </a:lnSpc>
              <a:spcAft>
                <a:spcPts val="8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GB" sz="1600" i="1" dirty="0">
                <a:effectLst/>
                <a:latin typeface="Calibri" panose="020F0502020204030204" pitchFamily="34" charset="0"/>
                <a:ea typeface="Calibri" panose="020F0502020204030204" pitchFamily="34" charset="0"/>
                <a:cs typeface="Calibri" panose="020F0502020204030204" pitchFamily="34" charset="0"/>
              </a:rPr>
              <a:t>….</a:t>
            </a:r>
            <a:r>
              <a:rPr lang="en-GB" sz="1400" i="1" dirty="0">
                <a:effectLst/>
                <a:latin typeface="Calibri" panose="020F0502020204030204" pitchFamily="34" charset="0"/>
                <a:ea typeface="Calibri" panose="020F0502020204030204" pitchFamily="34" charset="0"/>
                <a:cs typeface="Calibri" panose="020F0502020204030204" pitchFamily="34" charset="0"/>
              </a:rPr>
              <a:t>getting a bus with two, two, well, a baby and a toddler, from </a:t>
            </a:r>
            <a:r>
              <a:rPr lang="en-GB" sz="1400" i="1" dirty="0" err="1">
                <a:effectLst/>
                <a:latin typeface="Calibri" panose="020F0502020204030204" pitchFamily="34" charset="0"/>
                <a:ea typeface="Calibri" panose="020F0502020204030204" pitchFamily="34" charset="0"/>
                <a:cs typeface="Calibri" panose="020F0502020204030204" pitchFamily="34" charset="0"/>
              </a:rPr>
              <a:t>Aboyne</a:t>
            </a:r>
            <a:r>
              <a:rPr lang="en-GB" sz="1400" i="1" dirty="0">
                <a:effectLst/>
                <a:latin typeface="Calibri" panose="020F0502020204030204" pitchFamily="34" charset="0"/>
                <a:ea typeface="Calibri" panose="020F0502020204030204" pitchFamily="34" charset="0"/>
                <a:cs typeface="Calibri" panose="020F0502020204030204" pitchFamily="34" charset="0"/>
              </a:rPr>
              <a:t> to Aberdeen......to then queue in the Citizen's Advice, to then, you know, waiting for two hours in that situation, with two young kids, to then have a man come out with a walking stick and hearing aid, and couldn't hear me, never mind understand my benefits or situation. </a:t>
            </a:r>
            <a:r>
              <a:rPr lang="en-GB" sz="1400" i="1" dirty="0">
                <a:latin typeface="Calibri" panose="020F0502020204030204" pitchFamily="34" charset="0"/>
                <a:ea typeface="Calibri" panose="020F0502020204030204" pitchFamily="34" charset="0"/>
                <a:cs typeface="Calibri" panose="020F0502020204030204" pitchFamily="34" charset="0"/>
              </a:rPr>
              <a:t>(HV)</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25" name="Group 24">
            <a:extLst>
              <a:ext uri="{FF2B5EF4-FFF2-40B4-BE49-F238E27FC236}">
                <a16:creationId xmlns:a16="http://schemas.microsoft.com/office/drawing/2014/main" id="{65D8AEB9-DC5A-4AE5-9091-DB33D281ECBB}"/>
              </a:ext>
            </a:extLst>
          </p:cNvPr>
          <p:cNvGrpSpPr/>
          <p:nvPr/>
        </p:nvGrpSpPr>
        <p:grpSpPr>
          <a:xfrm>
            <a:off x="1851101" y="186264"/>
            <a:ext cx="2737479" cy="1598386"/>
            <a:chOff x="5799254" y="347453"/>
            <a:chExt cx="2636025" cy="1509741"/>
          </a:xfrm>
          <a:solidFill>
            <a:schemeClr val="tx2">
              <a:lumMod val="60000"/>
              <a:lumOff val="40000"/>
            </a:schemeClr>
          </a:solidFill>
        </p:grpSpPr>
        <p:sp>
          <p:nvSpPr>
            <p:cNvPr id="26" name="Rectangle 25">
              <a:extLst>
                <a:ext uri="{FF2B5EF4-FFF2-40B4-BE49-F238E27FC236}">
                  <a16:creationId xmlns:a16="http://schemas.microsoft.com/office/drawing/2014/main" id="{5482C9AC-A94B-4F95-8B71-724F449D3FEA}"/>
                </a:ext>
              </a:extLst>
            </p:cNvPr>
            <p:cNvSpPr/>
            <p:nvPr/>
          </p:nvSpPr>
          <p:spPr>
            <a:xfrm>
              <a:off x="5799255" y="347453"/>
              <a:ext cx="2636024" cy="1509741"/>
            </a:xfrm>
            <a:prstGeom prst="rect">
              <a:avLst/>
            </a:prstGeom>
            <a:grpFill/>
          </p:spPr>
          <p:style>
            <a:lnRef idx="3">
              <a:schemeClr val="lt1">
                <a:hueOff val="0"/>
                <a:satOff val="0"/>
                <a:lumOff val="0"/>
                <a:alphaOff val="0"/>
              </a:schemeClr>
            </a:lnRef>
            <a:fillRef idx="1">
              <a:scrgbClr r="0" g="0" b="0"/>
            </a:fillRef>
            <a:effectRef idx="1">
              <a:schemeClr val="accent1">
                <a:hueOff val="0"/>
                <a:satOff val="0"/>
                <a:lumOff val="0"/>
                <a:alphaOff val="0"/>
              </a:schemeClr>
            </a:effectRef>
            <a:fontRef idx="minor">
              <a:schemeClr val="lt1"/>
            </a:fontRef>
          </p:style>
        </p:sp>
        <p:sp>
          <p:nvSpPr>
            <p:cNvPr id="27" name="TextBox 26">
              <a:extLst>
                <a:ext uri="{FF2B5EF4-FFF2-40B4-BE49-F238E27FC236}">
                  <a16:creationId xmlns:a16="http://schemas.microsoft.com/office/drawing/2014/main" id="{FA14F073-9238-440D-941D-980CBDE99FDB}"/>
                </a:ext>
              </a:extLst>
            </p:cNvPr>
            <p:cNvSpPr txBox="1"/>
            <p:nvPr/>
          </p:nvSpPr>
          <p:spPr>
            <a:xfrm>
              <a:off x="5799254" y="363294"/>
              <a:ext cx="2636024" cy="1493900"/>
            </a:xfrm>
            <a:prstGeom prst="rect">
              <a:avLst/>
            </a:prstGeom>
            <a:solidFill>
              <a:srgbClr val="7030A0"/>
            </a:solidFill>
          </p:spPr>
          <p:style>
            <a:lnRef idx="0">
              <a:scrgbClr r="0" g="0" b="0"/>
            </a:lnRef>
            <a:fillRef idx="0">
              <a:scrgbClr r="0" g="0" b="0"/>
            </a:fillRef>
            <a:effectRef idx="0">
              <a:scrgbClr r="0" g="0" b="0"/>
            </a:effectRef>
            <a:fontRef idx="minor">
              <a:schemeClr val="lt1"/>
            </a:fontRef>
          </p:style>
          <p:txBody>
            <a:bodyPr spcFirstLastPara="0" vert="horz" wrap="square" lIns="87630" tIns="87630" rIns="87630" bIns="87630" numCol="1" spcCol="1270" anchor="ctr" anchorCtr="0">
              <a:noAutofit/>
            </a:bodyPr>
            <a:lstStyle/>
            <a:p>
              <a:pPr algn="ctr"/>
              <a:endParaRPr lang="en-GB" sz="2400" dirty="0"/>
            </a:p>
            <a:p>
              <a:pPr lvl="0" algn="ctr">
                <a:lnSpc>
                  <a:spcPct val="107000"/>
                </a:lnSpc>
                <a:spcAft>
                  <a:spcPts val="800"/>
                </a:spcAft>
              </a:pPr>
              <a:r>
                <a:rPr lang="en-GB" sz="2400" dirty="0"/>
                <a:t>Referral agency accessibility and utility </a:t>
              </a:r>
            </a:p>
            <a:p>
              <a:pPr lvl="0" algn="ctr"/>
              <a:endParaRPr lang="en-GB" sz="2400" dirty="0"/>
            </a:p>
          </p:txBody>
        </p:sp>
      </p:grpSp>
      <p:sp>
        <p:nvSpPr>
          <p:cNvPr id="18" name="Rectangle: Rounded Corners 17">
            <a:extLst>
              <a:ext uri="{FF2B5EF4-FFF2-40B4-BE49-F238E27FC236}">
                <a16:creationId xmlns:a16="http://schemas.microsoft.com/office/drawing/2014/main" id="{EA9EA425-CB16-401C-8035-8624F3F7563D}"/>
              </a:ext>
            </a:extLst>
          </p:cNvPr>
          <p:cNvSpPr/>
          <p:nvPr/>
        </p:nvSpPr>
        <p:spPr>
          <a:xfrm>
            <a:off x="2184275" y="1754357"/>
            <a:ext cx="347500" cy="271470"/>
          </a:xfrm>
          <a:prstGeom prst="roundRect">
            <a:avLst/>
          </a:prstGeom>
          <a:solidFill>
            <a:srgbClr val="7030A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31" name="Rectangle: Rounded Corners 30">
            <a:extLst>
              <a:ext uri="{FF2B5EF4-FFF2-40B4-BE49-F238E27FC236}">
                <a16:creationId xmlns:a16="http://schemas.microsoft.com/office/drawing/2014/main" id="{AD678031-EF09-4064-89CD-0072B6CE6FDF}"/>
              </a:ext>
            </a:extLst>
          </p:cNvPr>
          <p:cNvSpPr/>
          <p:nvPr/>
        </p:nvSpPr>
        <p:spPr>
          <a:xfrm>
            <a:off x="9385330" y="1670467"/>
            <a:ext cx="347500" cy="271470"/>
          </a:xfrm>
          <a:prstGeom prst="roundRect">
            <a:avLst/>
          </a:prstGeom>
          <a:solidFill>
            <a:schemeClr val="accent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635975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D7A1A-379A-4B01-A9DB-9456BA3A1018}"/>
              </a:ext>
            </a:extLst>
          </p:cNvPr>
          <p:cNvSpPr>
            <a:spLocks noGrp="1"/>
          </p:cNvSpPr>
          <p:nvPr>
            <p:ph type="title"/>
          </p:nvPr>
        </p:nvSpPr>
        <p:spPr>
          <a:xfrm>
            <a:off x="353122" y="-48186"/>
            <a:ext cx="10972800" cy="1029494"/>
          </a:xfrm>
        </p:spPr>
        <p:txBody>
          <a:bodyPr/>
          <a:lstStyle/>
          <a:p>
            <a:r>
              <a:rPr lang="en-GB" dirty="0">
                <a:solidFill>
                  <a:schemeClr val="bg1"/>
                </a:solidFill>
              </a:rPr>
              <a:t>Discussion / Conclusion</a:t>
            </a:r>
          </a:p>
        </p:txBody>
      </p:sp>
      <p:sp>
        <p:nvSpPr>
          <p:cNvPr id="3" name="Content Placeholder 2">
            <a:extLst>
              <a:ext uri="{FF2B5EF4-FFF2-40B4-BE49-F238E27FC236}">
                <a16:creationId xmlns:a16="http://schemas.microsoft.com/office/drawing/2014/main" id="{79CC2873-6BBB-4432-8486-642AA87A6477}"/>
              </a:ext>
            </a:extLst>
          </p:cNvPr>
          <p:cNvSpPr>
            <a:spLocks noGrp="1"/>
          </p:cNvSpPr>
          <p:nvPr>
            <p:ph idx="1"/>
          </p:nvPr>
        </p:nvSpPr>
        <p:spPr>
          <a:xfrm>
            <a:off x="609600" y="1181928"/>
            <a:ext cx="10972800" cy="4683613"/>
          </a:xfrm>
        </p:spPr>
        <p:txBody>
          <a:bodyPr>
            <a:normAutofit/>
          </a:bodyPr>
          <a:lstStyle/>
          <a:p>
            <a:pPr>
              <a:lnSpc>
                <a:spcPct val="107000"/>
              </a:lnSpc>
              <a:spcAft>
                <a:spcPts val="800"/>
              </a:spcAft>
              <a:buFont typeface="Symbol" panose="05050102010706020507" pitchFamily="18" charset="2"/>
              <a:buChar char=""/>
            </a:pPr>
            <a:r>
              <a:rPr lang="en-GB" sz="2800" dirty="0">
                <a:effectLst/>
                <a:latin typeface="Calibri" panose="020F0502020204030204" pitchFamily="34" charset="0"/>
                <a:ea typeface="Calibri" panose="020F0502020204030204" pitchFamily="34" charset="0"/>
                <a:cs typeface="Calibri" panose="020F0502020204030204" pitchFamily="34" charset="0"/>
              </a:rPr>
              <a:t>This study has limitations associated the lower levels of participation in the study than were hoped for from midwives based in Moray and Aberdeenshire.</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2800" dirty="0">
                <a:effectLst/>
                <a:latin typeface="Calibri" panose="020F0502020204030204" pitchFamily="34" charset="0"/>
                <a:ea typeface="Calibri" panose="020F0502020204030204" pitchFamily="34" charset="0"/>
                <a:cs typeface="Calibri" panose="020F0502020204030204" pitchFamily="34" charset="0"/>
              </a:rPr>
              <a:t>Substantial professional awareness, concern and sensitivity associated with the reality and possibility of the existence of poverty in the lives of a proportion of their clients. </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2800" dirty="0">
                <a:effectLst/>
                <a:latin typeface="Calibri" panose="020F0502020204030204" pitchFamily="34" charset="0"/>
                <a:ea typeface="Calibri" panose="020F0502020204030204" pitchFamily="34" charset="0"/>
                <a:cs typeface="Calibri" panose="020F0502020204030204" pitchFamily="34" charset="0"/>
              </a:rPr>
              <a:t>Health visitors and family nurses  - important and legitimate role in practice to raise the issue with their clients and signpost to support where need is identified. </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70003448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52"/>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RGU Rivers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RGU Riverside</Template>
  <TotalTime>11384</TotalTime>
  <Words>2327</Words>
  <Application>Microsoft Office PowerPoint</Application>
  <PresentationFormat>Widescreen</PresentationFormat>
  <Paragraphs>150</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Segoe UI</vt:lpstr>
      <vt:lpstr>Symbol</vt:lpstr>
      <vt:lpstr>RGU Riverside</vt:lpstr>
      <vt:lpstr>Community midwives, health visitors and family nurses’ experiences of the early implementation of the so-called Financial Inclusion Pathway in NHS Grampian    </vt:lpstr>
      <vt:lpstr>Acknowledgements</vt:lpstr>
      <vt:lpstr>Study rationale and aims</vt:lpstr>
      <vt:lpstr>Methods</vt:lpstr>
      <vt:lpstr>Main themes identified</vt:lpstr>
      <vt:lpstr>PowerPoint Presentation</vt:lpstr>
      <vt:lpstr>    </vt:lpstr>
      <vt:lpstr>   </vt:lpstr>
      <vt:lpstr>Discussion / Conclusion</vt:lpstr>
      <vt:lpstr>     </vt:lpstr>
      <vt:lpstr>Questions arising from the study </vt:lpstr>
      <vt:lpstr>  </vt:lpstr>
    </vt:vector>
  </TitlesOfParts>
  <Company>Robert Gordon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Assignment Preparation</dc:title>
  <dc:creator>Dan Warrender (fns)</dc:creator>
  <cp:lastModifiedBy>Leah Morrison (lib)</cp:lastModifiedBy>
  <cp:revision>115</cp:revision>
  <cp:lastPrinted>2022-05-13T07:17:01Z</cp:lastPrinted>
  <dcterms:created xsi:type="dcterms:W3CDTF">2017-10-15T19:15:57Z</dcterms:created>
  <dcterms:modified xsi:type="dcterms:W3CDTF">2022-07-21T14:23:02Z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2EACABF5-7DA7-4F17-84E2-8FDD1184E5FA</vt:lpwstr>
  </property>
  <property fmtid="{D5CDD505-2E9C-101B-9397-08002B2CF9AE}" pid="3" name="ArticulatePath">
    <vt:lpwstr>Presentation1</vt:lpwstr>
  </property>
</Properties>
</file>