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4121" r:id="rId1"/>
  </p:sldMasterIdLst>
  <p:notesMasterIdLst>
    <p:notesMasterId r:id="rId20"/>
  </p:notesMasterIdLst>
  <p:sldIdLst>
    <p:sldId id="256" r:id="rId2"/>
    <p:sldId id="269" r:id="rId3"/>
    <p:sldId id="261" r:id="rId4"/>
    <p:sldId id="262" r:id="rId5"/>
    <p:sldId id="265" r:id="rId6"/>
    <p:sldId id="270" r:id="rId7"/>
    <p:sldId id="271" r:id="rId8"/>
    <p:sldId id="273" r:id="rId9"/>
    <p:sldId id="274" r:id="rId10"/>
    <p:sldId id="275" r:id="rId11"/>
    <p:sldId id="276" r:id="rId12"/>
    <p:sldId id="277" r:id="rId13"/>
    <p:sldId id="278" r:id="rId14"/>
    <p:sldId id="279" r:id="rId15"/>
    <p:sldId id="280" r:id="rId16"/>
    <p:sldId id="281" r:id="rId17"/>
    <p:sldId id="282" r:id="rId18"/>
    <p:sldId id="272"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สไตล์สีปานกลาง 2 - เน้น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85" autoAdjust="0"/>
    <p:restoredTop sz="92479" autoAdjust="0"/>
  </p:normalViewPr>
  <p:slideViewPr>
    <p:cSldViewPr snapToGrid="0">
      <p:cViewPr>
        <p:scale>
          <a:sx n="120" d="100"/>
          <a:sy n="120" d="100"/>
        </p:scale>
        <p:origin x="264" y="-20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9E7BF9-B6F6-425E-A241-594A6E53EB0D}" type="datetimeFigureOut">
              <a:rPr lang="en-GB" smtClean="0"/>
              <a:t>17/08/2022</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6DE68E-845B-4AA1-A19B-603639582440}" type="slidenum">
              <a:rPr lang="en-GB" smtClean="0"/>
              <a:t>‹#›</a:t>
            </a:fld>
            <a:endParaRPr lang="en-GB" dirty="0"/>
          </a:p>
        </p:txBody>
      </p:sp>
    </p:spTree>
    <p:extLst>
      <p:ext uri="{BB962C8B-B14F-4D97-AF65-F5344CB8AC3E}">
        <p14:creationId xmlns:p14="http://schemas.microsoft.com/office/powerpoint/2010/main" val="1793002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66DE68E-845B-4AA1-A19B-603639582440}" type="slidenum">
              <a:rPr lang="en-GB" smtClean="0"/>
              <a:t>10</a:t>
            </a:fld>
            <a:endParaRPr lang="en-GB" dirty="0"/>
          </a:p>
        </p:txBody>
      </p:sp>
    </p:spTree>
    <p:extLst>
      <p:ext uri="{BB962C8B-B14F-4D97-AF65-F5344CB8AC3E}">
        <p14:creationId xmlns:p14="http://schemas.microsoft.com/office/powerpoint/2010/main" val="4224221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t>
            </a:r>
            <a:r>
              <a:rPr lang="en-US" dirty="0"/>
              <a:t>This study uses the Transparency International’s Corruption Perception Index (CPI) as a proxy for corruption score at country level. This index captures the perceptions of businesspeople, academics, and risk analysts of the level of corruption at the country level. The CPI ranks countries based on how corrupt their public sector is perceived to be on a scale of 0 to 100, where 0 means that a country is perceived as highly corrupt and 100 means that it is perceived as very clean.</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066DE68E-845B-4AA1-A19B-603639582440}" type="slidenum">
              <a:rPr lang="en-GB" smtClean="0"/>
              <a:t>13</a:t>
            </a:fld>
            <a:endParaRPr lang="en-GB" dirty="0"/>
          </a:p>
        </p:txBody>
      </p:sp>
    </p:spTree>
    <p:extLst>
      <p:ext uri="{BB962C8B-B14F-4D97-AF65-F5344CB8AC3E}">
        <p14:creationId xmlns:p14="http://schemas.microsoft.com/office/powerpoint/2010/main" val="7631045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66DE68E-845B-4AA1-A19B-603639582440}" type="slidenum">
              <a:rPr lang="en-GB" smtClean="0"/>
              <a:t>15</a:t>
            </a:fld>
            <a:endParaRPr lang="en-GB" dirty="0"/>
          </a:p>
        </p:txBody>
      </p:sp>
    </p:spTree>
    <p:extLst>
      <p:ext uri="{BB962C8B-B14F-4D97-AF65-F5344CB8AC3E}">
        <p14:creationId xmlns:p14="http://schemas.microsoft.com/office/powerpoint/2010/main" val="14946989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9B10C955-8D8B-45FE-8E5D-80B5D703D2F1}" type="datetime1">
              <a:rPr lang="en-US" smtClean="0"/>
              <a:t>8/17/2022</a:t>
            </a:fld>
            <a:endParaRPr lang="en-US" dirty="0"/>
          </a:p>
        </p:txBody>
      </p:sp>
      <p:sp>
        <p:nvSpPr>
          <p:cNvPr id="5" name="Footer Placeholder 4"/>
          <p:cNvSpPr>
            <a:spLocks noGrp="1"/>
          </p:cNvSpPr>
          <p:nvPr>
            <p:ph type="ftr" sz="quarter" idx="11"/>
          </p:nvPr>
        </p:nvSpPr>
        <p:spPr/>
        <p:txBody>
          <a:bodyPr/>
          <a:lstStyle/>
          <a:p>
            <a:r>
              <a:rPr lang="en-US" dirty="0"/>
              <a:t>MMBD1275</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756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B40FDDB0-0E7D-4E57-9259-FB9E9E1C940F}" type="datetime1">
              <a:rPr lang="en-US" smtClean="0"/>
              <a:t>8/17/2022</a:t>
            </a:fld>
            <a:endParaRPr lang="en-US" dirty="0"/>
          </a:p>
        </p:txBody>
      </p:sp>
      <p:sp>
        <p:nvSpPr>
          <p:cNvPr id="5" name="Footer Placeholder 4"/>
          <p:cNvSpPr>
            <a:spLocks noGrp="1"/>
          </p:cNvSpPr>
          <p:nvPr>
            <p:ph type="ftr" sz="quarter" idx="11"/>
          </p:nvPr>
        </p:nvSpPr>
        <p:spPr/>
        <p:txBody>
          <a:bodyPr/>
          <a:lstStyle/>
          <a:p>
            <a:r>
              <a:rPr lang="en-US" dirty="0"/>
              <a:t>MMBD1275</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46498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3A2EE66D-6363-4C3B-8A53-822408E20734}" type="datetime1">
              <a:rPr lang="en-US" smtClean="0"/>
              <a:t>8/17/2022</a:t>
            </a:fld>
            <a:endParaRPr lang="en-US" dirty="0"/>
          </a:p>
        </p:txBody>
      </p:sp>
      <p:sp>
        <p:nvSpPr>
          <p:cNvPr id="5" name="Footer Placeholder 4"/>
          <p:cNvSpPr>
            <a:spLocks noGrp="1"/>
          </p:cNvSpPr>
          <p:nvPr>
            <p:ph type="ftr" sz="quarter" idx="11"/>
          </p:nvPr>
        </p:nvSpPr>
        <p:spPr/>
        <p:txBody>
          <a:bodyPr/>
          <a:lstStyle/>
          <a:p>
            <a:r>
              <a:rPr lang="en-US" dirty="0"/>
              <a:t>MMBD1275</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53132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6080DF66-A831-4DE8-BCE0-0813F716030D}" type="datetime1">
              <a:rPr lang="en-US" smtClean="0"/>
              <a:t>8/17/2022</a:t>
            </a:fld>
            <a:endParaRPr lang="en-US" dirty="0"/>
          </a:p>
        </p:txBody>
      </p:sp>
      <p:sp>
        <p:nvSpPr>
          <p:cNvPr id="5" name="Footer Placeholder 4"/>
          <p:cNvSpPr>
            <a:spLocks noGrp="1"/>
          </p:cNvSpPr>
          <p:nvPr>
            <p:ph type="ftr" sz="quarter" idx="11"/>
          </p:nvPr>
        </p:nvSpPr>
        <p:spPr/>
        <p:txBody>
          <a:bodyPr/>
          <a:lstStyle/>
          <a:p>
            <a:r>
              <a:rPr lang="en-US" dirty="0"/>
              <a:t>MMBD1275</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53577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D5321851-69AC-4474-9174-B7AD8576E9E7}" type="datetime1">
              <a:rPr lang="en-US" smtClean="0"/>
              <a:t>8/17/2022</a:t>
            </a:fld>
            <a:endParaRPr lang="en-US" dirty="0"/>
          </a:p>
        </p:txBody>
      </p:sp>
      <p:sp>
        <p:nvSpPr>
          <p:cNvPr id="5" name="Footer Placeholder 4"/>
          <p:cNvSpPr>
            <a:spLocks noGrp="1"/>
          </p:cNvSpPr>
          <p:nvPr>
            <p:ph type="ftr" sz="quarter" idx="11"/>
          </p:nvPr>
        </p:nvSpPr>
        <p:spPr/>
        <p:txBody>
          <a:bodyPr/>
          <a:lstStyle/>
          <a:p>
            <a:r>
              <a:rPr lang="en-US" dirty="0"/>
              <a:t>MMBD1275</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1341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9CF9DED0-AF2C-43C4-ADD3-79566A173B36}" type="datetime1">
              <a:rPr lang="en-US" smtClean="0"/>
              <a:t>8/17/2022</a:t>
            </a:fld>
            <a:endParaRPr lang="en-US" dirty="0"/>
          </a:p>
        </p:txBody>
      </p:sp>
      <p:sp>
        <p:nvSpPr>
          <p:cNvPr id="6" name="Footer Placeholder 5"/>
          <p:cNvSpPr>
            <a:spLocks noGrp="1"/>
          </p:cNvSpPr>
          <p:nvPr>
            <p:ph type="ftr" sz="quarter" idx="11"/>
          </p:nvPr>
        </p:nvSpPr>
        <p:spPr/>
        <p:txBody>
          <a:bodyPr/>
          <a:lstStyle/>
          <a:p>
            <a:r>
              <a:rPr lang="en-US" dirty="0"/>
              <a:t>MMBD1275</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57100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097280" y="2582335"/>
            <a:ext cx="4937760" cy="32867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217920" y="2582334"/>
            <a:ext cx="4937760" cy="32867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D77DBF53-75CF-461F-8CE0-695316FEAD03}" type="datetime1">
              <a:rPr lang="en-US" smtClean="0"/>
              <a:t>8/17/2022</a:t>
            </a:fld>
            <a:endParaRPr lang="en-US" dirty="0"/>
          </a:p>
        </p:txBody>
      </p:sp>
      <p:sp>
        <p:nvSpPr>
          <p:cNvPr id="8" name="Footer Placeholder 7"/>
          <p:cNvSpPr>
            <a:spLocks noGrp="1"/>
          </p:cNvSpPr>
          <p:nvPr>
            <p:ph type="ftr" sz="quarter" idx="11"/>
          </p:nvPr>
        </p:nvSpPr>
        <p:spPr/>
        <p:txBody>
          <a:bodyPr/>
          <a:lstStyle/>
          <a:p>
            <a:r>
              <a:rPr lang="en-US" dirty="0"/>
              <a:t>MMBD1275</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89478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FEB8E9E7-A962-4661-AE5E-4B735B58CAAD}" type="datetime1">
              <a:rPr lang="en-US" smtClean="0"/>
              <a:t>8/17/2022</a:t>
            </a:fld>
            <a:endParaRPr lang="en-US" dirty="0"/>
          </a:p>
        </p:txBody>
      </p:sp>
      <p:sp>
        <p:nvSpPr>
          <p:cNvPr id="4" name="Footer Placeholder 3"/>
          <p:cNvSpPr>
            <a:spLocks noGrp="1"/>
          </p:cNvSpPr>
          <p:nvPr>
            <p:ph type="ftr" sz="quarter" idx="11"/>
          </p:nvPr>
        </p:nvSpPr>
        <p:spPr/>
        <p:txBody>
          <a:bodyPr/>
          <a:lstStyle/>
          <a:p>
            <a:r>
              <a:rPr lang="en-US" dirty="0"/>
              <a:t>MMBD1275</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7327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E66CFA0-3AE6-4F80-8153-D971BA3EBA23}" type="datetime1">
              <a:rPr lang="en-US" smtClean="0"/>
              <a:t>8/17/2022</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MMBD1275</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78840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zh-CN" altLang="en-US"/>
              <a:t>单击此处编辑母版标题样式</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B0C6D54-205E-4440-A268-71CE17075D93}" type="datetime1">
              <a:rPr lang="en-US" smtClean="0"/>
              <a:t>8/17/2022</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dirty="0"/>
              <a:t>MMBD1275</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05234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27CCA425-F550-423F-B15A-385EAC529210}" type="datetime1">
              <a:rPr lang="en-US" smtClean="0"/>
              <a:t>8/17/2022</a:t>
            </a:fld>
            <a:endParaRPr lang="en-US" dirty="0"/>
          </a:p>
        </p:txBody>
      </p:sp>
      <p:sp>
        <p:nvSpPr>
          <p:cNvPr id="6" name="Footer Placeholder 5"/>
          <p:cNvSpPr>
            <a:spLocks noGrp="1"/>
          </p:cNvSpPr>
          <p:nvPr>
            <p:ph type="ftr" sz="quarter" idx="11"/>
          </p:nvPr>
        </p:nvSpPr>
        <p:spPr/>
        <p:txBody>
          <a:bodyPr/>
          <a:lstStyle/>
          <a:p>
            <a:r>
              <a:rPr lang="en-US" dirty="0"/>
              <a:t>MMBD1275</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046726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C2AB666-47EB-440E-BDDA-BA8996A3D8BC}" type="datetime1">
              <a:rPr lang="en-US" smtClean="0"/>
              <a:t>8/17/2022</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dirty="0"/>
              <a:t>MMBD1275</a:t>
            </a: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3635394"/>
      </p:ext>
    </p:extLst>
  </p:cSld>
  <p:clrMap bg1="lt1" tx1="dk1" bg2="lt2" tx2="dk2" accent1="accent1" accent2="accent2" accent3="accent3" accent4="accent4" accent5="accent5" accent6="accent6" hlink="hlink" folHlink="folHlink"/>
  <p:sldLayoutIdLst>
    <p:sldLayoutId id="2147484122" r:id="rId1"/>
    <p:sldLayoutId id="2147484123" r:id="rId2"/>
    <p:sldLayoutId id="2147484124" r:id="rId3"/>
    <p:sldLayoutId id="2147484125" r:id="rId4"/>
    <p:sldLayoutId id="2147484126" r:id="rId5"/>
    <p:sldLayoutId id="2147484127" r:id="rId6"/>
    <p:sldLayoutId id="2147484128" r:id="rId7"/>
    <p:sldLayoutId id="2147484129" r:id="rId8"/>
    <p:sldLayoutId id="2147484130" r:id="rId9"/>
    <p:sldLayoutId id="2147484131" r:id="rId10"/>
    <p:sldLayoutId id="2147484132" r:id="rId11"/>
  </p:sldLayoutIdLst>
  <p:hf sldNum="0"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oleObject" Target="../embeddings/oleObject1.bin"/><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ctrTitle"/>
          </p:nvPr>
        </p:nvSpPr>
        <p:spPr>
          <a:xfrm>
            <a:off x="2045890" y="2512789"/>
            <a:ext cx="8834632" cy="1959595"/>
          </a:xfrm>
        </p:spPr>
        <p:txBody>
          <a:bodyPr>
            <a:normAutofit/>
          </a:bodyPr>
          <a:lstStyle/>
          <a:p>
            <a:pPr algn="ctr"/>
            <a:r>
              <a:rPr lang="en-US" altLang="zh-CN" sz="6000" b="1" dirty="0">
                <a:latin typeface="Arial Narrow" panose="020B0606020202030204" pitchFamily="34" charset="0"/>
              </a:rPr>
              <a:t>The Impact of Corruption on Analyst Coverage</a:t>
            </a:r>
            <a:endParaRPr lang="th-TH" sz="6000" b="1" dirty="0">
              <a:latin typeface="Arial Narrow" panose="020B0606020202030204" pitchFamily="34" charset="0"/>
            </a:endParaRPr>
          </a:p>
        </p:txBody>
      </p:sp>
      <p:sp>
        <p:nvSpPr>
          <p:cNvPr id="3" name="ชื่อเรื่องรอง 2"/>
          <p:cNvSpPr>
            <a:spLocks noGrp="1"/>
          </p:cNvSpPr>
          <p:nvPr>
            <p:ph type="subTitle" idx="1"/>
          </p:nvPr>
        </p:nvSpPr>
        <p:spPr>
          <a:xfrm>
            <a:off x="2164258" y="4964826"/>
            <a:ext cx="7986251" cy="1200843"/>
          </a:xfrm>
        </p:spPr>
        <p:txBody>
          <a:bodyPr>
            <a:noAutofit/>
          </a:bodyPr>
          <a:lstStyle/>
          <a:p>
            <a:pPr algn="ctr">
              <a:spcBef>
                <a:spcPts val="0"/>
              </a:spcBef>
              <a:tabLst>
                <a:tab pos="2514600" algn="l"/>
                <a:tab pos="2871788" algn="l"/>
              </a:tabLst>
            </a:pPr>
            <a:r>
              <a:rPr lang="en-US" b="1" dirty="0">
                <a:latin typeface="TH SarabunPSK" pitchFamily="34" charset="-34"/>
                <a:cs typeface="TH SarabunPSK" pitchFamily="34" charset="-34"/>
              </a:rPr>
              <a:t>Omaima hassan &amp; </a:t>
            </a:r>
            <a:r>
              <a:rPr lang="en-GB" sz="1800" b="0" i="0" u="none" strike="noStrike" baseline="0" dirty="0">
                <a:solidFill>
                  <a:srgbClr val="414141"/>
                </a:solidFill>
                <a:latin typeface="CIDFont+F1"/>
              </a:rPr>
              <a:t>Gianluigi Giorgioni</a:t>
            </a:r>
            <a:endParaRPr lang="en-US" sz="2400" b="1" dirty="0">
              <a:latin typeface="TH SarabunPSK" pitchFamily="34" charset="-34"/>
              <a:cs typeface="TH SarabunPSK" pitchFamily="34" charset="-34"/>
            </a:endParaRPr>
          </a:p>
          <a:p>
            <a:pPr algn="ctr">
              <a:spcBef>
                <a:spcPts val="0"/>
              </a:spcBef>
              <a:tabLst>
                <a:tab pos="2514600" algn="l"/>
                <a:tab pos="2871788" algn="l"/>
              </a:tabLst>
            </a:pPr>
            <a:r>
              <a:rPr lang="en-US" sz="2400" b="1" dirty="0">
                <a:latin typeface="TH SarabunPSK" pitchFamily="34" charset="-34"/>
                <a:cs typeface="TH SarabunPSK" pitchFamily="34" charset="-34"/>
              </a:rPr>
              <a:t>Robert GORDON UNIVERSITY &amp; Liverpool university	</a:t>
            </a:r>
          </a:p>
        </p:txBody>
      </p:sp>
      <p:sp>
        <p:nvSpPr>
          <p:cNvPr id="13" name="Rectangle 4"/>
          <p:cNvSpPr/>
          <p:nvPr/>
        </p:nvSpPr>
        <p:spPr>
          <a:xfrm>
            <a:off x="2260053" y="387301"/>
            <a:ext cx="8753672" cy="1077218"/>
          </a:xfrm>
          <a:prstGeom prst="rect">
            <a:avLst/>
          </a:prstGeom>
        </p:spPr>
        <p:txBody>
          <a:bodyPr wrap="square">
            <a:spAutoFit/>
          </a:bodyPr>
          <a:lstStyle/>
          <a:p>
            <a:r>
              <a:rPr lang="en-US" altLang="zh-CN" sz="3200" dirty="0">
                <a:latin typeface="Adobe Gothic Std B" pitchFamily="34" charset="-128"/>
                <a:ea typeface="Adobe Gothic Std B" pitchFamily="34" charset="-128"/>
              </a:rPr>
              <a:t>The 3rd International Conference on Modern Management based on Big Data (MMBD2022)</a:t>
            </a:r>
          </a:p>
        </p:txBody>
      </p:sp>
      <p:sp>
        <p:nvSpPr>
          <p:cNvPr id="14" name="Rectangle 3"/>
          <p:cNvSpPr/>
          <p:nvPr/>
        </p:nvSpPr>
        <p:spPr>
          <a:xfrm>
            <a:off x="10880522" y="202635"/>
            <a:ext cx="1309186" cy="369332"/>
          </a:xfrm>
          <a:prstGeom prst="rect">
            <a:avLst/>
          </a:prstGeom>
        </p:spPr>
        <p:txBody>
          <a:bodyPr wrap="square">
            <a:spAutoFit/>
          </a:bodyPr>
          <a:lstStyle/>
          <a:p>
            <a:r>
              <a:rPr lang="en-GB" sz="1800" dirty="0">
                <a:effectLst/>
                <a:latin typeface="Calibri" panose="020F0502020204030204" pitchFamily="34" charset="0"/>
                <a:ea typeface="Times New Roman" panose="02020603050405020304" pitchFamily="18" charset="0"/>
              </a:rPr>
              <a:t>MMBD1275</a:t>
            </a:r>
            <a:endParaRPr lang="en-US" sz="2400" dirty="0">
              <a:latin typeface="TH SarabunPSK" pitchFamily="34" charset="-34"/>
              <a:cs typeface="TH SarabunPSK" pitchFamily="34" charset="-34"/>
            </a:endParaRPr>
          </a:p>
        </p:txBody>
      </p:sp>
      <p:sp>
        <p:nvSpPr>
          <p:cNvPr id="15" name="รูปเจ็ดเหลี่ยม 14"/>
          <p:cNvSpPr/>
          <p:nvPr/>
        </p:nvSpPr>
        <p:spPr>
          <a:xfrm>
            <a:off x="11719409" y="6464808"/>
            <a:ext cx="322543" cy="264733"/>
          </a:xfrm>
          <a:prstGeom prst="heptagon">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u="sng" dirty="0">
                <a:latin typeface="Angsana New" panose="02020603050405020304" pitchFamily="18" charset="-34"/>
                <a:cs typeface="Angsana New" panose="02020603050405020304" pitchFamily="18" charset="-34"/>
              </a:rPr>
              <a:t>1</a:t>
            </a:r>
            <a:endParaRPr lang="th-TH" sz="2400" b="1" u="sng" dirty="0">
              <a:latin typeface="Angsana New" panose="02020603050405020304" pitchFamily="18" charset="-34"/>
              <a:cs typeface="Angsana New" panose="02020603050405020304" pitchFamily="18" charset="-34"/>
            </a:endParaRPr>
          </a:p>
        </p:txBody>
      </p:sp>
      <p:pic>
        <p:nvPicPr>
          <p:cNvPr id="8" name="图片 7" descr="MMBDlogo.png"/>
          <p:cNvPicPr>
            <a:picLocks noChangeAspect="1"/>
          </p:cNvPicPr>
          <p:nvPr/>
        </p:nvPicPr>
        <p:blipFill>
          <a:blip r:embed="rId2"/>
          <a:stretch>
            <a:fillRect/>
          </a:stretch>
        </p:blipFill>
        <p:spPr>
          <a:xfrm>
            <a:off x="187240" y="18979"/>
            <a:ext cx="1858649" cy="1937982"/>
          </a:xfrm>
          <a:prstGeom prst="rect">
            <a:avLst/>
          </a:prstGeom>
        </p:spPr>
      </p:pic>
      <p:sp>
        <p:nvSpPr>
          <p:cNvPr id="4" name="文本框 3">
            <a:extLst>
              <a:ext uri="{FF2B5EF4-FFF2-40B4-BE49-F238E27FC236}">
                <a16:creationId xmlns:a16="http://schemas.microsoft.com/office/drawing/2014/main" id="{E0D6D312-4F1B-47B1-B072-642F0428D5C2}"/>
              </a:ext>
            </a:extLst>
          </p:cNvPr>
          <p:cNvSpPr txBox="1"/>
          <p:nvPr/>
        </p:nvSpPr>
        <p:spPr>
          <a:xfrm>
            <a:off x="4112710" y="1587629"/>
            <a:ext cx="5333042" cy="400110"/>
          </a:xfrm>
          <a:prstGeom prst="rect">
            <a:avLst/>
          </a:prstGeom>
          <a:noFill/>
        </p:spPr>
        <p:txBody>
          <a:bodyPr wrap="square" rtlCol="0">
            <a:spAutoFit/>
          </a:bodyPr>
          <a:lstStyle/>
          <a:p>
            <a:r>
              <a:rPr lang="en-US" altLang="zh-CN" sz="2000" dirty="0">
                <a:latin typeface="Adobe Gothic Std B" pitchFamily="34" charset="-128"/>
                <a:ea typeface="Adobe Gothic Std B" pitchFamily="34" charset="-128"/>
              </a:rPr>
              <a:t>Aug. 15-18, 2022.        Seoul, South Korea</a:t>
            </a:r>
            <a:endParaRPr lang="zh-CN" altLang="en-US" sz="2000" dirty="0"/>
          </a:p>
        </p:txBody>
      </p:sp>
    </p:spTree>
    <p:extLst>
      <p:ext uri="{BB962C8B-B14F-4D97-AF65-F5344CB8AC3E}">
        <p14:creationId xmlns:p14="http://schemas.microsoft.com/office/powerpoint/2010/main" val="3893087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A16A3-D24A-AAF4-D870-953CEFA3A6B4}"/>
              </a:ext>
            </a:extLst>
          </p:cNvPr>
          <p:cNvSpPr>
            <a:spLocks noGrp="1"/>
          </p:cNvSpPr>
          <p:nvPr>
            <p:ph type="title"/>
          </p:nvPr>
        </p:nvSpPr>
        <p:spPr/>
        <p:txBody>
          <a:bodyPr/>
          <a:lstStyle/>
          <a:p>
            <a:r>
              <a:rPr lang="en-GB" sz="4800" dirty="0"/>
              <a:t>Hypothesis development-Continued</a:t>
            </a:r>
            <a:endParaRPr lang="en-GB" dirty="0"/>
          </a:p>
        </p:txBody>
      </p:sp>
      <p:sp>
        <p:nvSpPr>
          <p:cNvPr id="3" name="Content Placeholder 2">
            <a:extLst>
              <a:ext uri="{FF2B5EF4-FFF2-40B4-BE49-F238E27FC236}">
                <a16:creationId xmlns:a16="http://schemas.microsoft.com/office/drawing/2014/main" id="{96F05DF8-3130-62E5-D0A1-279ECB8E7995}"/>
              </a:ext>
            </a:extLst>
          </p:cNvPr>
          <p:cNvSpPr>
            <a:spLocks noGrp="1"/>
          </p:cNvSpPr>
          <p:nvPr>
            <p:ph idx="1"/>
          </p:nvPr>
        </p:nvSpPr>
        <p:spPr/>
        <p:txBody>
          <a:bodyPr/>
          <a:lstStyle/>
          <a:p>
            <a:pPr marL="0" indent="0">
              <a:buNone/>
            </a:pPr>
            <a:r>
              <a:rPr lang="en-GB" sz="1800" b="1" dirty="0"/>
              <a:t>C</a:t>
            </a:r>
            <a:r>
              <a:rPr lang="en-GB" sz="2800" b="1" dirty="0"/>
              <a:t>)</a:t>
            </a:r>
            <a:r>
              <a:rPr lang="en-GB" sz="2800" dirty="0"/>
              <a:t> The interaction term:</a:t>
            </a:r>
          </a:p>
          <a:p>
            <a:pPr marL="0" indent="0">
              <a:buNone/>
            </a:pPr>
            <a:r>
              <a:rPr lang="en-GB" sz="2800" dirty="0"/>
              <a:t>we test whether the adoption of anti-bribery policies in firms that operate in highly corrupt countries would induce analyst coverage. Therefore, the third research hypothesis is:</a:t>
            </a:r>
          </a:p>
          <a:p>
            <a:pPr marL="0" indent="0">
              <a:buNone/>
            </a:pPr>
            <a:endParaRPr lang="en-GB" sz="2800" dirty="0"/>
          </a:p>
          <a:p>
            <a:r>
              <a:rPr lang="en-GB" sz="2800" b="1" i="1" dirty="0">
                <a:solidFill>
                  <a:srgbClr val="CC3300"/>
                </a:solidFill>
              </a:rPr>
              <a:t>H3: the presence of anti-bribery policies at firm level increases the number of analyst following a company operating in a highly corrupt country.</a:t>
            </a:r>
            <a:endParaRPr lang="en-GB" sz="2800" b="1" dirty="0">
              <a:solidFill>
                <a:srgbClr val="CC3300"/>
              </a:solidFill>
            </a:endParaRPr>
          </a:p>
          <a:p>
            <a:endParaRPr lang="en-GB" dirty="0"/>
          </a:p>
        </p:txBody>
      </p:sp>
      <p:sp>
        <p:nvSpPr>
          <p:cNvPr id="4" name="Footer Placeholder 3">
            <a:extLst>
              <a:ext uri="{FF2B5EF4-FFF2-40B4-BE49-F238E27FC236}">
                <a16:creationId xmlns:a16="http://schemas.microsoft.com/office/drawing/2014/main" id="{2183F298-4C51-F136-2BA7-7AE59E5EC49E}"/>
              </a:ext>
            </a:extLst>
          </p:cNvPr>
          <p:cNvSpPr>
            <a:spLocks noGrp="1"/>
          </p:cNvSpPr>
          <p:nvPr>
            <p:ph type="ftr" sz="quarter" idx="11"/>
          </p:nvPr>
        </p:nvSpPr>
        <p:spPr/>
        <p:txBody>
          <a:bodyPr/>
          <a:lstStyle/>
          <a:p>
            <a:r>
              <a:rPr lang="en-US" dirty="0"/>
              <a:t>MMBD1275</a:t>
            </a:r>
          </a:p>
        </p:txBody>
      </p:sp>
      <p:sp>
        <p:nvSpPr>
          <p:cNvPr id="5" name="รูปเจ็ดเหลี่ยม 14">
            <a:extLst>
              <a:ext uri="{FF2B5EF4-FFF2-40B4-BE49-F238E27FC236}">
                <a16:creationId xmlns:a16="http://schemas.microsoft.com/office/drawing/2014/main" id="{70D68905-59E6-4C5B-982F-E787BDEE53C6}"/>
              </a:ext>
            </a:extLst>
          </p:cNvPr>
          <p:cNvSpPr/>
          <p:nvPr/>
        </p:nvSpPr>
        <p:spPr>
          <a:xfrm>
            <a:off x="11539729" y="6464808"/>
            <a:ext cx="502224" cy="264733"/>
          </a:xfrm>
          <a:prstGeom prst="heptagon">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u="sng" dirty="0">
                <a:latin typeface="Angsana New" panose="02020603050405020304" pitchFamily="18" charset="-34"/>
                <a:cs typeface="Angsana New" panose="02020603050405020304" pitchFamily="18" charset="-34"/>
              </a:rPr>
              <a:t>10</a:t>
            </a:r>
            <a:endParaRPr lang="th-TH" sz="2400" b="1" u="sng" dirty="0">
              <a:latin typeface="Angsana New" panose="02020603050405020304" pitchFamily="18" charset="-34"/>
              <a:cs typeface="Angsana New" panose="02020603050405020304" pitchFamily="18" charset="-34"/>
            </a:endParaRPr>
          </a:p>
        </p:txBody>
      </p:sp>
      <p:pic>
        <p:nvPicPr>
          <p:cNvPr id="6" name="图片 7" descr="MMBDlogo.png">
            <a:extLst>
              <a:ext uri="{FF2B5EF4-FFF2-40B4-BE49-F238E27FC236}">
                <a16:creationId xmlns:a16="http://schemas.microsoft.com/office/drawing/2014/main" id="{4232344C-15CF-3F84-C8DC-C6B16D9FE8A3}"/>
              </a:ext>
            </a:extLst>
          </p:cNvPr>
          <p:cNvPicPr>
            <a:picLocks noChangeAspect="1"/>
          </p:cNvPicPr>
          <p:nvPr/>
        </p:nvPicPr>
        <p:blipFill>
          <a:blip r:embed="rId3"/>
          <a:stretch>
            <a:fillRect/>
          </a:stretch>
        </p:blipFill>
        <p:spPr>
          <a:xfrm>
            <a:off x="354567" y="212625"/>
            <a:ext cx="999747" cy="1042418"/>
          </a:xfrm>
          <a:prstGeom prst="rect">
            <a:avLst/>
          </a:prstGeom>
        </p:spPr>
      </p:pic>
    </p:spTree>
    <p:extLst>
      <p:ext uri="{BB962C8B-B14F-4D97-AF65-F5344CB8AC3E}">
        <p14:creationId xmlns:p14="http://schemas.microsoft.com/office/powerpoint/2010/main" val="27471281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39FDC2-BDB8-1341-8A48-AD86A338E022}"/>
              </a:ext>
            </a:extLst>
          </p:cNvPr>
          <p:cNvSpPr>
            <a:spLocks noGrp="1"/>
          </p:cNvSpPr>
          <p:nvPr>
            <p:ph type="title"/>
          </p:nvPr>
        </p:nvSpPr>
        <p:spPr/>
        <p:txBody>
          <a:bodyPr/>
          <a:lstStyle/>
          <a:p>
            <a:r>
              <a:rPr lang="en-GB" sz="4800" dirty="0"/>
              <a:t>Research sample</a:t>
            </a:r>
            <a:endParaRPr lang="en-GB" dirty="0"/>
          </a:p>
        </p:txBody>
      </p:sp>
      <p:sp>
        <p:nvSpPr>
          <p:cNvPr id="3" name="Content Placeholder 2">
            <a:extLst>
              <a:ext uri="{FF2B5EF4-FFF2-40B4-BE49-F238E27FC236}">
                <a16:creationId xmlns:a16="http://schemas.microsoft.com/office/drawing/2014/main" id="{0F22AB12-C0CB-8E81-8C2C-83D083CEC788}"/>
              </a:ext>
            </a:extLst>
          </p:cNvPr>
          <p:cNvSpPr>
            <a:spLocks noGrp="1"/>
          </p:cNvSpPr>
          <p:nvPr>
            <p:ph idx="1"/>
          </p:nvPr>
        </p:nvSpPr>
        <p:spPr>
          <a:xfrm>
            <a:off x="1097279" y="1845734"/>
            <a:ext cx="10865421" cy="4387286"/>
          </a:xfrm>
        </p:spPr>
        <p:txBody>
          <a:bodyPr>
            <a:normAutofit lnSpcReduction="10000"/>
          </a:bodyPr>
          <a:lstStyle/>
          <a:p>
            <a:pPr marL="571500" indent="-571500">
              <a:buFont typeface="+mj-lt"/>
              <a:buAutoNum type="romanUcPeriod"/>
            </a:pPr>
            <a:r>
              <a:rPr lang="en-GB" sz="2400" dirty="0"/>
              <a:t>We collected data for the constituents of S&amp;P Global 1200 for the years 2010 to 2015. This has yielded an initial sample of 1187 companies for the years 2010 to 2015 with 7122 firm-year observations. </a:t>
            </a:r>
          </a:p>
          <a:p>
            <a:pPr marL="1257300" lvl="3" indent="-342900">
              <a:buFont typeface="Wingdings" panose="05000000000000000000" pitchFamily="2" charset="2"/>
              <a:buChar char="§"/>
            </a:pPr>
            <a:r>
              <a:rPr lang="en-GB" sz="2400" dirty="0"/>
              <a:t>Data at firm level are collected from Bloomberg database. </a:t>
            </a:r>
          </a:p>
          <a:p>
            <a:pPr marL="1257300" lvl="3" indent="-342900">
              <a:buFont typeface="Wingdings" panose="05000000000000000000" pitchFamily="2" charset="2"/>
              <a:buChar char="§"/>
            </a:pPr>
            <a:r>
              <a:rPr lang="en-GB" sz="2400" dirty="0"/>
              <a:t>Data on the Corruption Perception Index scores (CPI) are obtained from Transparency International database. </a:t>
            </a:r>
          </a:p>
          <a:p>
            <a:pPr marL="1257300" lvl="3" indent="-342900">
              <a:buFont typeface="Wingdings" panose="05000000000000000000" pitchFamily="2" charset="2"/>
              <a:buChar char="§"/>
            </a:pPr>
            <a:r>
              <a:rPr lang="en-GB" sz="2400" dirty="0"/>
              <a:t>Data on gross domestic product per capita, foreign direct investments, corporate governance indicators and disclosure index at the country level are obtained from the World Bank.</a:t>
            </a:r>
          </a:p>
          <a:p>
            <a:pPr marL="571500" indent="-571500">
              <a:buFont typeface="+mj-lt"/>
              <a:buAutoNum type="romanUcPeriod"/>
            </a:pPr>
            <a:r>
              <a:rPr lang="en-GB" sz="2400" dirty="0"/>
              <a:t>Due to missing observations on individual variables, the final common sample consists of 1050 firms covering 30 different countries for the years 2010 to 2015 with 5888 firm-year observations.</a:t>
            </a:r>
          </a:p>
          <a:p>
            <a:endParaRPr lang="en-GB" dirty="0"/>
          </a:p>
        </p:txBody>
      </p:sp>
      <p:sp>
        <p:nvSpPr>
          <p:cNvPr id="4" name="Footer Placeholder 3">
            <a:extLst>
              <a:ext uri="{FF2B5EF4-FFF2-40B4-BE49-F238E27FC236}">
                <a16:creationId xmlns:a16="http://schemas.microsoft.com/office/drawing/2014/main" id="{AD220752-D014-CCBC-92E3-35026F527AB4}"/>
              </a:ext>
            </a:extLst>
          </p:cNvPr>
          <p:cNvSpPr>
            <a:spLocks noGrp="1"/>
          </p:cNvSpPr>
          <p:nvPr>
            <p:ph type="ftr" sz="quarter" idx="11"/>
          </p:nvPr>
        </p:nvSpPr>
        <p:spPr/>
        <p:txBody>
          <a:bodyPr/>
          <a:lstStyle/>
          <a:p>
            <a:r>
              <a:rPr lang="en-US" dirty="0"/>
              <a:t>MMBD1275</a:t>
            </a:r>
          </a:p>
        </p:txBody>
      </p:sp>
      <p:sp>
        <p:nvSpPr>
          <p:cNvPr id="5" name="รูปเจ็ดเหลี่ยม 14">
            <a:extLst>
              <a:ext uri="{FF2B5EF4-FFF2-40B4-BE49-F238E27FC236}">
                <a16:creationId xmlns:a16="http://schemas.microsoft.com/office/drawing/2014/main" id="{9692DB0B-AAFF-5C0B-3252-FE56EAD91D97}"/>
              </a:ext>
            </a:extLst>
          </p:cNvPr>
          <p:cNvSpPr/>
          <p:nvPr/>
        </p:nvSpPr>
        <p:spPr>
          <a:xfrm>
            <a:off x="11539729" y="6464808"/>
            <a:ext cx="502224" cy="264733"/>
          </a:xfrm>
          <a:prstGeom prst="heptagon">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u="sng" dirty="0">
                <a:latin typeface="Angsana New" panose="02020603050405020304" pitchFamily="18" charset="-34"/>
                <a:cs typeface="Angsana New" panose="02020603050405020304" pitchFamily="18" charset="-34"/>
              </a:rPr>
              <a:t>11</a:t>
            </a:r>
            <a:endParaRPr lang="th-TH" sz="2400" b="1" u="sng" dirty="0">
              <a:latin typeface="Angsana New" panose="02020603050405020304" pitchFamily="18" charset="-34"/>
              <a:cs typeface="Angsana New" panose="02020603050405020304" pitchFamily="18" charset="-34"/>
            </a:endParaRPr>
          </a:p>
        </p:txBody>
      </p:sp>
      <p:pic>
        <p:nvPicPr>
          <p:cNvPr id="6" name="图片 7" descr="MMBDlogo.png">
            <a:extLst>
              <a:ext uri="{FF2B5EF4-FFF2-40B4-BE49-F238E27FC236}">
                <a16:creationId xmlns:a16="http://schemas.microsoft.com/office/drawing/2014/main" id="{271B91AD-B9CE-623D-CC4A-D7D8FF2BA75E}"/>
              </a:ext>
            </a:extLst>
          </p:cNvPr>
          <p:cNvPicPr>
            <a:picLocks noChangeAspect="1"/>
          </p:cNvPicPr>
          <p:nvPr/>
        </p:nvPicPr>
        <p:blipFill>
          <a:blip r:embed="rId2"/>
          <a:stretch>
            <a:fillRect/>
          </a:stretch>
        </p:blipFill>
        <p:spPr>
          <a:xfrm>
            <a:off x="235695" y="178229"/>
            <a:ext cx="999747" cy="1042418"/>
          </a:xfrm>
          <a:prstGeom prst="rect">
            <a:avLst/>
          </a:prstGeom>
        </p:spPr>
      </p:pic>
    </p:spTree>
    <p:extLst>
      <p:ext uri="{BB962C8B-B14F-4D97-AF65-F5344CB8AC3E}">
        <p14:creationId xmlns:p14="http://schemas.microsoft.com/office/powerpoint/2010/main" val="11715203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FB4A3-ED1A-E36B-8531-70C849DD1D88}"/>
              </a:ext>
            </a:extLst>
          </p:cNvPr>
          <p:cNvSpPr>
            <a:spLocks noGrp="1"/>
          </p:cNvSpPr>
          <p:nvPr>
            <p:ph type="title"/>
          </p:nvPr>
        </p:nvSpPr>
        <p:spPr/>
        <p:txBody>
          <a:bodyPr/>
          <a:lstStyle/>
          <a:p>
            <a:r>
              <a:rPr lang="en-GB" sz="4800" dirty="0"/>
              <a:t>Research Model</a:t>
            </a:r>
            <a:endParaRPr lang="en-GB" dirty="0"/>
          </a:p>
        </p:txBody>
      </p:sp>
      <p:sp>
        <p:nvSpPr>
          <p:cNvPr id="3" name="Content Placeholder 2">
            <a:extLst>
              <a:ext uri="{FF2B5EF4-FFF2-40B4-BE49-F238E27FC236}">
                <a16:creationId xmlns:a16="http://schemas.microsoft.com/office/drawing/2014/main" id="{3F9E5EEB-B0E3-A6CB-7242-D545F44E5327}"/>
              </a:ext>
            </a:extLst>
          </p:cNvPr>
          <p:cNvSpPr>
            <a:spLocks noGrp="1"/>
          </p:cNvSpPr>
          <p:nvPr>
            <p:ph idx="1"/>
          </p:nvPr>
        </p:nvSpPr>
        <p:spPr/>
        <p:txBody>
          <a:bodyPr/>
          <a:lstStyle/>
          <a:p>
            <a:pPr marL="0" indent="0">
              <a:buNone/>
            </a:pPr>
            <a:r>
              <a:rPr lang="en-GB" dirty="0">
                <a:cs typeface="Arial" panose="020B0604020202020204" pitchFamily="34" charset="0"/>
              </a:rPr>
              <a:t>We regress estimates of firm’s policy to prevent corruption (ABP), country-level corruption (CPI) and the interaction term between CPI and ABP on the number of analysts following a company (NOA) as follows:</a:t>
            </a:r>
          </a:p>
          <a:p>
            <a:pPr marL="0" indent="0">
              <a:buNone/>
            </a:pPr>
            <a:endParaRPr lang="en-GB" dirty="0">
              <a:cs typeface="Arial" panose="020B0604020202020204" pitchFamily="34" charset="0"/>
            </a:endParaRPr>
          </a:p>
          <a:p>
            <a:r>
              <a:rPr lang="en-GB" dirty="0">
                <a:cs typeface="Arial" panose="020B0604020202020204" pitchFamily="34" charset="0"/>
              </a:rPr>
              <a:t>NOA= </a:t>
            </a:r>
            <a:r>
              <a:rPr lang="en-GB" i="1" dirty="0">
                <a:cs typeface="Arial" panose="020B0604020202020204" pitchFamily="34" charset="0"/>
              </a:rPr>
              <a:t>ƒ</a:t>
            </a:r>
            <a:r>
              <a:rPr lang="en-GB" dirty="0">
                <a:cs typeface="Arial" panose="020B0604020202020204" pitchFamily="34" charset="0"/>
              </a:rPr>
              <a:t> (ABP, CPI, ABP*CPI, FIRM-LEVEL CONTROLS, COUNTRY-LEVEL CONTROLS) </a:t>
            </a:r>
          </a:p>
          <a:p>
            <a:pPr marL="0" indent="0">
              <a:buNone/>
            </a:pPr>
            <a:r>
              <a:rPr lang="en-GB" dirty="0">
                <a:cs typeface="Arial" panose="020B0604020202020204" pitchFamily="34" charset="0"/>
              </a:rPr>
              <a:t>   The research model in detail is as follows:</a:t>
            </a:r>
          </a:p>
          <a:p>
            <a:endParaRPr lang="en-GB" dirty="0"/>
          </a:p>
        </p:txBody>
      </p:sp>
      <p:sp>
        <p:nvSpPr>
          <p:cNvPr id="4" name="Footer Placeholder 3">
            <a:extLst>
              <a:ext uri="{FF2B5EF4-FFF2-40B4-BE49-F238E27FC236}">
                <a16:creationId xmlns:a16="http://schemas.microsoft.com/office/drawing/2014/main" id="{D79336AE-3637-B5C7-6612-29E3AB8CBCFE}"/>
              </a:ext>
            </a:extLst>
          </p:cNvPr>
          <p:cNvSpPr>
            <a:spLocks noGrp="1"/>
          </p:cNvSpPr>
          <p:nvPr>
            <p:ph type="ftr" sz="quarter" idx="11"/>
          </p:nvPr>
        </p:nvSpPr>
        <p:spPr/>
        <p:txBody>
          <a:bodyPr/>
          <a:lstStyle/>
          <a:p>
            <a:r>
              <a:rPr lang="en-US" dirty="0"/>
              <a:t>MMBD1275</a:t>
            </a:r>
          </a:p>
        </p:txBody>
      </p:sp>
      <p:graphicFrame>
        <p:nvGraphicFramePr>
          <p:cNvPr id="5" name="Object 4">
            <a:extLst>
              <a:ext uri="{FF2B5EF4-FFF2-40B4-BE49-F238E27FC236}">
                <a16:creationId xmlns:a16="http://schemas.microsoft.com/office/drawing/2014/main" id="{EF1F5002-F71C-EB07-5E69-BB37B62A3590}"/>
              </a:ext>
            </a:extLst>
          </p:cNvPr>
          <p:cNvGraphicFramePr>
            <a:graphicFrameLocks noChangeAspect="1"/>
          </p:cNvGraphicFramePr>
          <p:nvPr>
            <p:extLst>
              <p:ext uri="{D42A27DB-BD31-4B8C-83A1-F6EECF244321}">
                <p14:modId xmlns:p14="http://schemas.microsoft.com/office/powerpoint/2010/main" val="3516090255"/>
              </p:ext>
            </p:extLst>
          </p:nvPr>
        </p:nvGraphicFramePr>
        <p:xfrm>
          <a:off x="1444875" y="4446357"/>
          <a:ext cx="9183975" cy="1350436"/>
        </p:xfrm>
        <a:graphic>
          <a:graphicData uri="http://schemas.openxmlformats.org/presentationml/2006/ole">
            <mc:AlternateContent xmlns:mc="http://schemas.openxmlformats.org/markup-compatibility/2006">
              <mc:Choice xmlns:v="urn:schemas-microsoft-com:vml" Requires="v">
                <p:oleObj r:id="rId2" imgW="5638800" imgH="736600" progId="Equation.3">
                  <p:embed/>
                </p:oleObj>
              </mc:Choice>
              <mc:Fallback>
                <p:oleObj r:id="rId2" imgW="5638800" imgH="736600" progId="Equation.3">
                  <p:embed/>
                  <p:pic>
                    <p:nvPicPr>
                      <p:cNvPr id="9" name="Object 8">
                        <a:extLst>
                          <a:ext uri="{FF2B5EF4-FFF2-40B4-BE49-F238E27FC236}">
                            <a16:creationId xmlns:a16="http://schemas.microsoft.com/office/drawing/2014/main" id="{B2278DA9-4F5B-470B-8458-FF31FB194D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4875" y="4446357"/>
                        <a:ext cx="9183975" cy="1350436"/>
                      </a:xfrm>
                      <a:prstGeom prst="rect">
                        <a:avLst/>
                      </a:prstGeom>
                      <a:noFill/>
                    </p:spPr>
                  </p:pic>
                </p:oleObj>
              </mc:Fallback>
            </mc:AlternateContent>
          </a:graphicData>
        </a:graphic>
      </p:graphicFrame>
      <p:sp>
        <p:nvSpPr>
          <p:cNvPr id="6" name="รูปเจ็ดเหลี่ยม 14">
            <a:extLst>
              <a:ext uri="{FF2B5EF4-FFF2-40B4-BE49-F238E27FC236}">
                <a16:creationId xmlns:a16="http://schemas.microsoft.com/office/drawing/2014/main" id="{2FB24449-258F-49FE-03CA-62CC63E91AC0}"/>
              </a:ext>
            </a:extLst>
          </p:cNvPr>
          <p:cNvSpPr/>
          <p:nvPr/>
        </p:nvSpPr>
        <p:spPr>
          <a:xfrm>
            <a:off x="11539729" y="6464808"/>
            <a:ext cx="502224" cy="264733"/>
          </a:xfrm>
          <a:prstGeom prst="heptagon">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u="sng" dirty="0">
                <a:latin typeface="Angsana New" panose="02020603050405020304" pitchFamily="18" charset="-34"/>
                <a:cs typeface="Angsana New" panose="02020603050405020304" pitchFamily="18" charset="-34"/>
              </a:rPr>
              <a:t>12</a:t>
            </a:r>
            <a:endParaRPr lang="th-TH" sz="2400" b="1" u="sng" dirty="0">
              <a:latin typeface="Angsana New" panose="02020603050405020304" pitchFamily="18" charset="-34"/>
              <a:cs typeface="Angsana New" panose="02020603050405020304" pitchFamily="18" charset="-34"/>
            </a:endParaRPr>
          </a:p>
        </p:txBody>
      </p:sp>
      <p:pic>
        <p:nvPicPr>
          <p:cNvPr id="7" name="图片 7" descr="MMBDlogo.png">
            <a:extLst>
              <a:ext uri="{FF2B5EF4-FFF2-40B4-BE49-F238E27FC236}">
                <a16:creationId xmlns:a16="http://schemas.microsoft.com/office/drawing/2014/main" id="{E66A3BA9-53F4-5B99-47CE-AF9CDD9A8B79}"/>
              </a:ext>
            </a:extLst>
          </p:cNvPr>
          <p:cNvPicPr>
            <a:picLocks noChangeAspect="1"/>
          </p:cNvPicPr>
          <p:nvPr/>
        </p:nvPicPr>
        <p:blipFill>
          <a:blip r:embed="rId4"/>
          <a:stretch>
            <a:fillRect/>
          </a:stretch>
        </p:blipFill>
        <p:spPr>
          <a:xfrm>
            <a:off x="290559" y="212625"/>
            <a:ext cx="999747" cy="1042418"/>
          </a:xfrm>
          <a:prstGeom prst="rect">
            <a:avLst/>
          </a:prstGeom>
        </p:spPr>
      </p:pic>
    </p:spTree>
    <p:extLst>
      <p:ext uri="{BB962C8B-B14F-4D97-AF65-F5344CB8AC3E}">
        <p14:creationId xmlns:p14="http://schemas.microsoft.com/office/powerpoint/2010/main" val="25090944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2433E-099E-A721-F979-E5D0C8FF133D}"/>
              </a:ext>
            </a:extLst>
          </p:cNvPr>
          <p:cNvSpPr>
            <a:spLocks noGrp="1"/>
          </p:cNvSpPr>
          <p:nvPr>
            <p:ph type="title"/>
          </p:nvPr>
        </p:nvSpPr>
        <p:spPr>
          <a:xfrm>
            <a:off x="1097280" y="286603"/>
            <a:ext cx="10058400" cy="1450757"/>
          </a:xfrm>
        </p:spPr>
        <p:txBody>
          <a:bodyPr>
            <a:normAutofit/>
          </a:bodyPr>
          <a:lstStyle/>
          <a:p>
            <a:r>
              <a:rPr lang="en-GB" dirty="0"/>
              <a:t>Summary of expectations</a:t>
            </a:r>
          </a:p>
        </p:txBody>
      </p:sp>
      <p:sp>
        <p:nvSpPr>
          <p:cNvPr id="4" name="Footer Placeholder 3">
            <a:extLst>
              <a:ext uri="{FF2B5EF4-FFF2-40B4-BE49-F238E27FC236}">
                <a16:creationId xmlns:a16="http://schemas.microsoft.com/office/drawing/2014/main" id="{824B4E89-8868-C7F1-4EA9-A932FCE362CD}"/>
              </a:ext>
            </a:extLst>
          </p:cNvPr>
          <p:cNvSpPr>
            <a:spLocks noGrp="1"/>
          </p:cNvSpPr>
          <p:nvPr>
            <p:ph type="ftr" sz="quarter" idx="11"/>
          </p:nvPr>
        </p:nvSpPr>
        <p:spPr>
          <a:xfrm>
            <a:off x="3686185" y="6459785"/>
            <a:ext cx="4822804" cy="365125"/>
          </a:xfrm>
        </p:spPr>
        <p:txBody>
          <a:bodyPr>
            <a:normAutofit/>
          </a:bodyPr>
          <a:lstStyle/>
          <a:p>
            <a:pPr>
              <a:spcAft>
                <a:spcPts val="600"/>
              </a:spcAft>
            </a:pPr>
            <a:r>
              <a:rPr lang="en-US" dirty="0"/>
              <a:t>MMBD1275</a:t>
            </a:r>
          </a:p>
        </p:txBody>
      </p:sp>
      <p:graphicFrame>
        <p:nvGraphicFramePr>
          <p:cNvPr id="5" name="Content Placeholder 4">
            <a:extLst>
              <a:ext uri="{FF2B5EF4-FFF2-40B4-BE49-F238E27FC236}">
                <a16:creationId xmlns:a16="http://schemas.microsoft.com/office/drawing/2014/main" id="{EC34C71B-7D15-C8F4-54E9-7DF27285D5BC}"/>
              </a:ext>
            </a:extLst>
          </p:cNvPr>
          <p:cNvGraphicFramePr>
            <a:graphicFrameLocks noGrp="1"/>
          </p:cNvGraphicFramePr>
          <p:nvPr>
            <p:ph idx="1"/>
            <p:extLst>
              <p:ext uri="{D42A27DB-BD31-4B8C-83A1-F6EECF244321}">
                <p14:modId xmlns:p14="http://schemas.microsoft.com/office/powerpoint/2010/main" val="2462622502"/>
              </p:ext>
            </p:extLst>
          </p:nvPr>
        </p:nvGraphicFramePr>
        <p:xfrm>
          <a:off x="1224792" y="1940118"/>
          <a:ext cx="9930886" cy="4381168"/>
        </p:xfrm>
        <a:graphic>
          <a:graphicData uri="http://schemas.openxmlformats.org/drawingml/2006/table">
            <a:tbl>
              <a:tblPr firstRow="1" bandRow="1">
                <a:tableStyleId>{21E4AEA4-8DFA-4A89-87EB-49C32662AFE0}</a:tableStyleId>
              </a:tblPr>
              <a:tblGrid>
                <a:gridCol w="1916661">
                  <a:extLst>
                    <a:ext uri="{9D8B030D-6E8A-4147-A177-3AD203B41FA5}">
                      <a16:colId xmlns:a16="http://schemas.microsoft.com/office/drawing/2014/main" val="2765599428"/>
                    </a:ext>
                  </a:extLst>
                </a:gridCol>
                <a:gridCol w="3739972">
                  <a:extLst>
                    <a:ext uri="{9D8B030D-6E8A-4147-A177-3AD203B41FA5}">
                      <a16:colId xmlns:a16="http://schemas.microsoft.com/office/drawing/2014/main" val="3404413108"/>
                    </a:ext>
                  </a:extLst>
                </a:gridCol>
                <a:gridCol w="4274253">
                  <a:extLst>
                    <a:ext uri="{9D8B030D-6E8A-4147-A177-3AD203B41FA5}">
                      <a16:colId xmlns:a16="http://schemas.microsoft.com/office/drawing/2014/main" val="2794799536"/>
                    </a:ext>
                  </a:extLst>
                </a:gridCol>
              </a:tblGrid>
              <a:tr h="771555">
                <a:tc>
                  <a:txBody>
                    <a:bodyPr/>
                    <a:lstStyle/>
                    <a:p>
                      <a:pPr>
                        <a:lnSpc>
                          <a:spcPct val="107000"/>
                        </a:lnSpc>
                        <a:spcAft>
                          <a:spcPts val="800"/>
                        </a:spcAft>
                      </a:pPr>
                      <a:r>
                        <a:rPr lang="en-GB" sz="1700" kern="1200" dirty="0">
                          <a:effectLst/>
                        </a:rPr>
                        <a:t>Dependent variable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9480" marR="79480" marT="39740" marB="39740"/>
                </a:tc>
                <a:tc>
                  <a:txBody>
                    <a:bodyPr/>
                    <a:lstStyle/>
                    <a:p>
                      <a:pPr>
                        <a:lnSpc>
                          <a:spcPct val="107000"/>
                        </a:lnSpc>
                        <a:spcAft>
                          <a:spcPts val="800"/>
                        </a:spcAft>
                      </a:pPr>
                      <a:r>
                        <a:rPr lang="en-GB" sz="1700" kern="1200" dirty="0">
                          <a:effectLst/>
                        </a:rPr>
                        <a:t>Explanatory variable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9480" marR="79480" marT="39740" marB="39740"/>
                </a:tc>
                <a:tc>
                  <a:txBody>
                    <a:bodyPr/>
                    <a:lstStyle/>
                    <a:p>
                      <a:pPr>
                        <a:lnSpc>
                          <a:spcPct val="107000"/>
                        </a:lnSpc>
                        <a:spcAft>
                          <a:spcPts val="800"/>
                        </a:spcAft>
                      </a:pPr>
                      <a:r>
                        <a:rPr lang="en-GB" sz="1700" kern="1200" dirty="0">
                          <a:effectLst/>
                        </a:rPr>
                        <a:t>Expected Sign/Explanation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9480" marR="79480" marT="39740" marB="39740"/>
                </a:tc>
                <a:extLst>
                  <a:ext uri="{0D108BD9-81ED-4DB2-BD59-A6C34878D82A}">
                    <a16:rowId xmlns:a16="http://schemas.microsoft.com/office/drawing/2014/main" val="1171106720"/>
                  </a:ext>
                </a:extLst>
              </a:tr>
              <a:tr h="1419031">
                <a:tc>
                  <a:txBody>
                    <a:bodyPr/>
                    <a:lstStyle/>
                    <a:p>
                      <a:pPr>
                        <a:lnSpc>
                          <a:spcPct val="107000"/>
                        </a:lnSpc>
                        <a:spcAft>
                          <a:spcPts val="800"/>
                        </a:spcAft>
                      </a:pPr>
                      <a:r>
                        <a:rPr lang="en-GB" sz="1700" kern="1200" dirty="0">
                          <a:effectLst/>
                        </a:rPr>
                        <a:t>NOA</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9480" marR="79480" marT="39740" marB="39740"/>
                </a:tc>
                <a:tc>
                  <a:txBody>
                    <a:bodyPr/>
                    <a:lstStyle/>
                    <a:p>
                      <a:pPr>
                        <a:lnSpc>
                          <a:spcPct val="107000"/>
                        </a:lnSpc>
                        <a:spcAft>
                          <a:spcPts val="800"/>
                        </a:spcAft>
                      </a:pPr>
                      <a:r>
                        <a:rPr lang="en-US" sz="1600" dirty="0"/>
                        <a:t>Corruption Perception Index* (</a:t>
                      </a:r>
                      <a:r>
                        <a:rPr lang="en-GB" sz="1700" kern="1200" dirty="0">
                          <a:effectLst/>
                        </a:rPr>
                        <a:t>CPI)- Higher values indicate highly clean countries.</a:t>
                      </a:r>
                      <a:r>
                        <a:rPr lang="en-US" sz="900" dirty="0"/>
                        <a:t>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9480" marR="79480" marT="39740" marB="39740"/>
                </a:tc>
                <a:tc>
                  <a:txBody>
                    <a:bodyPr/>
                    <a:lstStyle/>
                    <a:p>
                      <a:pPr>
                        <a:lnSpc>
                          <a:spcPct val="107000"/>
                        </a:lnSpc>
                        <a:spcAft>
                          <a:spcPts val="800"/>
                        </a:spcAft>
                      </a:pPr>
                      <a:r>
                        <a:rPr lang="en-GB" sz="1700" kern="1200" dirty="0">
                          <a:effectLst/>
                        </a:rPr>
                        <a:t>+ (-): less (highly) corrupt countries attract more analysts consistent with low transaction costs (monitoring role).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9480" marR="79480" marT="39740" marB="39740"/>
                </a:tc>
                <a:extLst>
                  <a:ext uri="{0D108BD9-81ED-4DB2-BD59-A6C34878D82A}">
                    <a16:rowId xmlns:a16="http://schemas.microsoft.com/office/drawing/2014/main" val="500564044"/>
                  </a:ext>
                </a:extLst>
              </a:tr>
              <a:tr h="1095291">
                <a:tc>
                  <a:txBody>
                    <a:bodyPr/>
                    <a:lstStyle/>
                    <a:p>
                      <a:pPr>
                        <a:lnSpc>
                          <a:spcPct val="107000"/>
                        </a:lnSpc>
                      </a:pPr>
                      <a:endParaRPr lang="en-GB" sz="900" dirty="0">
                        <a:effectLst/>
                        <a:latin typeface="Calibri" panose="020F0502020204030204" pitchFamily="34" charset="0"/>
                        <a:cs typeface="Times New Roman" panose="02020603050405020304" pitchFamily="18" charset="0"/>
                      </a:endParaRPr>
                    </a:p>
                  </a:txBody>
                  <a:tcPr marL="79480" marR="79480" marT="39740" marB="39740"/>
                </a:tc>
                <a:tc>
                  <a:txBody>
                    <a:bodyPr/>
                    <a:lstStyle/>
                    <a:p>
                      <a:pPr>
                        <a:lnSpc>
                          <a:spcPct val="107000"/>
                        </a:lnSpc>
                        <a:spcAft>
                          <a:spcPts val="800"/>
                        </a:spcAft>
                      </a:pPr>
                      <a:r>
                        <a:rPr lang="en-GB" sz="1700" kern="1200" dirty="0">
                          <a:effectLst/>
                        </a:rPr>
                        <a:t>ABP- It takes 1 if the firm adopts anti-bribery policies and 0 otherwise.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9480" marR="79480" marT="39740" marB="39740"/>
                </a:tc>
                <a:tc>
                  <a:txBody>
                    <a:bodyPr/>
                    <a:lstStyle/>
                    <a:p>
                      <a:pPr>
                        <a:lnSpc>
                          <a:spcPct val="107000"/>
                        </a:lnSpc>
                        <a:spcAft>
                          <a:spcPts val="800"/>
                        </a:spcAft>
                      </a:pPr>
                      <a:r>
                        <a:rPr lang="en-GB" sz="1700" kern="1200" dirty="0">
                          <a:effectLst/>
                        </a:rPr>
                        <a:t>+ (-): indicates serious (artificial) commitment to combat corruption.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9480" marR="79480" marT="39740" marB="39740"/>
                </a:tc>
                <a:extLst>
                  <a:ext uri="{0D108BD9-81ED-4DB2-BD59-A6C34878D82A}">
                    <a16:rowId xmlns:a16="http://schemas.microsoft.com/office/drawing/2014/main" val="931591654"/>
                  </a:ext>
                </a:extLst>
              </a:tr>
              <a:tr h="1095291">
                <a:tc>
                  <a:txBody>
                    <a:bodyPr/>
                    <a:lstStyle/>
                    <a:p>
                      <a:pPr>
                        <a:lnSpc>
                          <a:spcPct val="107000"/>
                        </a:lnSpc>
                      </a:pPr>
                      <a:endParaRPr lang="en-GB" sz="900" dirty="0">
                        <a:effectLst/>
                        <a:latin typeface="Calibri" panose="020F0502020204030204" pitchFamily="34" charset="0"/>
                        <a:cs typeface="Times New Roman" panose="02020603050405020304" pitchFamily="18" charset="0"/>
                      </a:endParaRPr>
                    </a:p>
                  </a:txBody>
                  <a:tcPr marL="79480" marR="79480" marT="39740" marB="39740"/>
                </a:tc>
                <a:tc>
                  <a:txBody>
                    <a:bodyPr/>
                    <a:lstStyle/>
                    <a:p>
                      <a:pPr>
                        <a:lnSpc>
                          <a:spcPct val="107000"/>
                        </a:lnSpc>
                        <a:spcAft>
                          <a:spcPts val="800"/>
                        </a:spcAft>
                      </a:pPr>
                      <a:r>
                        <a:rPr lang="en-GB" sz="1700" kern="1200" dirty="0">
                          <a:effectLst/>
                        </a:rPr>
                        <a:t>ABP* (CPI)- the interaction term.</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9480" marR="79480" marT="39740" marB="39740"/>
                </a:tc>
                <a:tc>
                  <a:txBody>
                    <a:bodyPr/>
                    <a:lstStyle/>
                    <a:p>
                      <a:pPr>
                        <a:lnSpc>
                          <a:spcPct val="107000"/>
                        </a:lnSpc>
                        <a:spcAft>
                          <a:spcPts val="800"/>
                        </a:spcAft>
                      </a:pPr>
                      <a:r>
                        <a:rPr lang="en-GB" sz="1700" kern="1200" dirty="0">
                          <a:effectLst/>
                        </a:rPr>
                        <a:t>+ (-) : less (highly) corrupt  countries with ABP in place attract more analysts coverage.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9480" marR="79480" marT="39740" marB="39740"/>
                </a:tc>
                <a:extLst>
                  <a:ext uri="{0D108BD9-81ED-4DB2-BD59-A6C34878D82A}">
                    <a16:rowId xmlns:a16="http://schemas.microsoft.com/office/drawing/2014/main" val="855372706"/>
                  </a:ext>
                </a:extLst>
              </a:tr>
            </a:tbl>
          </a:graphicData>
        </a:graphic>
      </p:graphicFrame>
      <p:sp>
        <p:nvSpPr>
          <p:cNvPr id="7" name="รูปเจ็ดเหลี่ยม 14">
            <a:extLst>
              <a:ext uri="{FF2B5EF4-FFF2-40B4-BE49-F238E27FC236}">
                <a16:creationId xmlns:a16="http://schemas.microsoft.com/office/drawing/2014/main" id="{DA747DC4-5B44-82C8-6A86-CA1EEE093B0F}"/>
              </a:ext>
            </a:extLst>
          </p:cNvPr>
          <p:cNvSpPr/>
          <p:nvPr/>
        </p:nvSpPr>
        <p:spPr>
          <a:xfrm>
            <a:off x="11539729" y="6464808"/>
            <a:ext cx="502224" cy="264733"/>
          </a:xfrm>
          <a:prstGeom prst="heptagon">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u="sng" dirty="0">
                <a:latin typeface="Angsana New" panose="02020603050405020304" pitchFamily="18" charset="-34"/>
                <a:cs typeface="Angsana New" panose="02020603050405020304" pitchFamily="18" charset="-34"/>
              </a:rPr>
              <a:t>13</a:t>
            </a:r>
            <a:endParaRPr lang="th-TH" sz="2400" b="1" u="sng" dirty="0">
              <a:latin typeface="Angsana New" panose="02020603050405020304" pitchFamily="18" charset="-34"/>
              <a:cs typeface="Angsana New" panose="02020603050405020304" pitchFamily="18" charset="-34"/>
            </a:endParaRPr>
          </a:p>
        </p:txBody>
      </p:sp>
      <p:pic>
        <p:nvPicPr>
          <p:cNvPr id="8" name="图片 7" descr="MMBDlogo.png">
            <a:extLst>
              <a:ext uri="{FF2B5EF4-FFF2-40B4-BE49-F238E27FC236}">
                <a16:creationId xmlns:a16="http://schemas.microsoft.com/office/drawing/2014/main" id="{E930FC32-C76C-F0EB-5A90-2BD4A003C2E9}"/>
              </a:ext>
            </a:extLst>
          </p:cNvPr>
          <p:cNvPicPr>
            <a:picLocks noChangeAspect="1"/>
          </p:cNvPicPr>
          <p:nvPr/>
        </p:nvPicPr>
        <p:blipFill>
          <a:blip r:embed="rId3"/>
          <a:stretch>
            <a:fillRect/>
          </a:stretch>
        </p:blipFill>
        <p:spPr>
          <a:xfrm>
            <a:off x="225045" y="190932"/>
            <a:ext cx="999747" cy="1042418"/>
          </a:xfrm>
          <a:prstGeom prst="rect">
            <a:avLst/>
          </a:prstGeom>
        </p:spPr>
      </p:pic>
    </p:spTree>
    <p:extLst>
      <p:ext uri="{BB962C8B-B14F-4D97-AF65-F5344CB8AC3E}">
        <p14:creationId xmlns:p14="http://schemas.microsoft.com/office/powerpoint/2010/main" val="12276265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C60E4-B935-7BA5-0B65-5CAA9594946E}"/>
              </a:ext>
            </a:extLst>
          </p:cNvPr>
          <p:cNvSpPr>
            <a:spLocks noGrp="1"/>
          </p:cNvSpPr>
          <p:nvPr>
            <p:ph type="title"/>
          </p:nvPr>
        </p:nvSpPr>
        <p:spPr/>
        <p:txBody>
          <a:bodyPr/>
          <a:lstStyle/>
          <a:p>
            <a:r>
              <a:rPr lang="en-GB" sz="4800" dirty="0"/>
              <a:t>Estimation method</a:t>
            </a:r>
            <a:endParaRPr lang="en-GB" dirty="0"/>
          </a:p>
        </p:txBody>
      </p:sp>
      <p:sp>
        <p:nvSpPr>
          <p:cNvPr id="3" name="Content Placeholder 2">
            <a:extLst>
              <a:ext uri="{FF2B5EF4-FFF2-40B4-BE49-F238E27FC236}">
                <a16:creationId xmlns:a16="http://schemas.microsoft.com/office/drawing/2014/main" id="{A87BB3E5-0C8F-B5E3-0A9A-CE72636B2155}"/>
              </a:ext>
            </a:extLst>
          </p:cNvPr>
          <p:cNvSpPr>
            <a:spLocks noGrp="1"/>
          </p:cNvSpPr>
          <p:nvPr>
            <p:ph idx="1"/>
          </p:nvPr>
        </p:nvSpPr>
        <p:spPr/>
        <p:txBody>
          <a:bodyPr/>
          <a:lstStyle/>
          <a:p>
            <a:r>
              <a:rPr lang="en-GB" sz="2800" dirty="0"/>
              <a:t>The estimation is based on a count regression model,  a negative binomial count (NBC) regression method, that better suits an integer dependent variable, after controlling for heteroscedasticity.</a:t>
            </a:r>
          </a:p>
          <a:p>
            <a:pPr marL="0" indent="0">
              <a:buNone/>
            </a:pPr>
            <a:endParaRPr lang="en-GB" sz="2800" dirty="0"/>
          </a:p>
          <a:p>
            <a:r>
              <a:rPr lang="en-GB" sz="2800" dirty="0"/>
              <a:t>Since endogeneity is an issue for our research model, we use two-stage regression analysis to control for this potential bias. We run the analysis with one and two estimated variables and compare the results.</a:t>
            </a:r>
          </a:p>
          <a:p>
            <a:endParaRPr lang="en-GB" dirty="0"/>
          </a:p>
        </p:txBody>
      </p:sp>
      <p:sp>
        <p:nvSpPr>
          <p:cNvPr id="4" name="Footer Placeholder 3">
            <a:extLst>
              <a:ext uri="{FF2B5EF4-FFF2-40B4-BE49-F238E27FC236}">
                <a16:creationId xmlns:a16="http://schemas.microsoft.com/office/drawing/2014/main" id="{1D427150-B8D3-A4A1-52DD-4AEEB41FB316}"/>
              </a:ext>
            </a:extLst>
          </p:cNvPr>
          <p:cNvSpPr>
            <a:spLocks noGrp="1"/>
          </p:cNvSpPr>
          <p:nvPr>
            <p:ph type="ftr" sz="quarter" idx="11"/>
          </p:nvPr>
        </p:nvSpPr>
        <p:spPr/>
        <p:txBody>
          <a:bodyPr/>
          <a:lstStyle/>
          <a:p>
            <a:r>
              <a:rPr lang="en-US" dirty="0"/>
              <a:t>MMBD1275</a:t>
            </a:r>
          </a:p>
        </p:txBody>
      </p:sp>
      <p:sp>
        <p:nvSpPr>
          <p:cNvPr id="5" name="รูปเจ็ดเหลี่ยม 14">
            <a:extLst>
              <a:ext uri="{FF2B5EF4-FFF2-40B4-BE49-F238E27FC236}">
                <a16:creationId xmlns:a16="http://schemas.microsoft.com/office/drawing/2014/main" id="{2D02E4E0-BCB9-1A57-2D1E-1CD9E1B9DA12}"/>
              </a:ext>
            </a:extLst>
          </p:cNvPr>
          <p:cNvSpPr/>
          <p:nvPr/>
        </p:nvSpPr>
        <p:spPr>
          <a:xfrm>
            <a:off x="11539729" y="6464808"/>
            <a:ext cx="502224" cy="264733"/>
          </a:xfrm>
          <a:prstGeom prst="heptagon">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u="sng" dirty="0">
                <a:latin typeface="Angsana New" panose="02020603050405020304" pitchFamily="18" charset="-34"/>
                <a:cs typeface="Angsana New" panose="02020603050405020304" pitchFamily="18" charset="-34"/>
              </a:rPr>
              <a:t>14</a:t>
            </a:r>
            <a:endParaRPr lang="th-TH" sz="2400" b="1" u="sng" dirty="0">
              <a:latin typeface="Angsana New" panose="02020603050405020304" pitchFamily="18" charset="-34"/>
              <a:cs typeface="Angsana New" panose="02020603050405020304" pitchFamily="18" charset="-34"/>
            </a:endParaRPr>
          </a:p>
        </p:txBody>
      </p:sp>
      <p:pic>
        <p:nvPicPr>
          <p:cNvPr id="6" name="图片 7" descr="MMBDlogo.png">
            <a:extLst>
              <a:ext uri="{FF2B5EF4-FFF2-40B4-BE49-F238E27FC236}">
                <a16:creationId xmlns:a16="http://schemas.microsoft.com/office/drawing/2014/main" id="{E7538F4E-DFDA-F995-D54B-56D381728436}"/>
              </a:ext>
            </a:extLst>
          </p:cNvPr>
          <p:cNvPicPr>
            <a:picLocks noChangeAspect="1"/>
          </p:cNvPicPr>
          <p:nvPr/>
        </p:nvPicPr>
        <p:blipFill>
          <a:blip r:embed="rId2"/>
          <a:stretch>
            <a:fillRect/>
          </a:stretch>
        </p:blipFill>
        <p:spPr>
          <a:xfrm>
            <a:off x="272271" y="212625"/>
            <a:ext cx="999747" cy="1042418"/>
          </a:xfrm>
          <a:prstGeom prst="rect">
            <a:avLst/>
          </a:prstGeom>
        </p:spPr>
      </p:pic>
    </p:spTree>
    <p:extLst>
      <p:ext uri="{BB962C8B-B14F-4D97-AF65-F5344CB8AC3E}">
        <p14:creationId xmlns:p14="http://schemas.microsoft.com/office/powerpoint/2010/main" val="27512951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638789-08FA-7903-C6B1-B94D342ACCFA}"/>
              </a:ext>
            </a:extLst>
          </p:cNvPr>
          <p:cNvSpPr>
            <a:spLocks noGrp="1"/>
          </p:cNvSpPr>
          <p:nvPr>
            <p:ph type="title"/>
          </p:nvPr>
        </p:nvSpPr>
        <p:spPr>
          <a:xfrm>
            <a:off x="1033272" y="286604"/>
            <a:ext cx="10122408" cy="702412"/>
          </a:xfrm>
        </p:spPr>
        <p:txBody>
          <a:bodyPr>
            <a:normAutofit/>
          </a:bodyPr>
          <a:lstStyle/>
          <a:p>
            <a:r>
              <a:rPr lang="en-US" sz="1800" b="0" i="0" u="none" strike="noStrike" baseline="0" dirty="0">
                <a:latin typeface="CIDFont+F4"/>
              </a:rPr>
              <a:t>Results: Method: ML - Negative Binomial Count (Quadratic hill</a:t>
            </a:r>
            <a:br>
              <a:rPr lang="en-US" sz="1800" b="0" i="0" u="none" strike="noStrike" baseline="0" dirty="0">
                <a:latin typeface="CIDFont+F4"/>
              </a:rPr>
            </a:br>
            <a:r>
              <a:rPr lang="en-US" sz="1800" b="0" i="0" u="none" strike="noStrike" baseline="0" dirty="0">
                <a:latin typeface="CIDFont+F4"/>
              </a:rPr>
              <a:t>climbing) with QML (Huber/White) standard errors &amp; covariance</a:t>
            </a:r>
            <a:endParaRPr lang="en-GB" dirty="0"/>
          </a:p>
        </p:txBody>
      </p:sp>
      <p:graphicFrame>
        <p:nvGraphicFramePr>
          <p:cNvPr id="5" name="Content Placeholder 4">
            <a:extLst>
              <a:ext uri="{FF2B5EF4-FFF2-40B4-BE49-F238E27FC236}">
                <a16:creationId xmlns:a16="http://schemas.microsoft.com/office/drawing/2014/main" id="{E00EAF7F-03A0-02BD-EB14-88D806DBD34B}"/>
              </a:ext>
            </a:extLst>
          </p:cNvPr>
          <p:cNvGraphicFramePr>
            <a:graphicFrameLocks noGrp="1"/>
          </p:cNvGraphicFramePr>
          <p:nvPr>
            <p:ph idx="1"/>
            <p:extLst>
              <p:ext uri="{D42A27DB-BD31-4B8C-83A1-F6EECF244321}">
                <p14:modId xmlns:p14="http://schemas.microsoft.com/office/powerpoint/2010/main" val="321967584"/>
              </p:ext>
            </p:extLst>
          </p:nvPr>
        </p:nvGraphicFramePr>
        <p:xfrm>
          <a:off x="1033273" y="1060704"/>
          <a:ext cx="10042894" cy="5371200"/>
        </p:xfrm>
        <a:graphic>
          <a:graphicData uri="http://schemas.openxmlformats.org/drawingml/2006/table">
            <a:tbl>
              <a:tblPr firstRow="1" firstCol="1" bandRow="1">
                <a:tableStyleId>{21E4AEA4-8DFA-4A89-87EB-49C32662AFE0}</a:tableStyleId>
              </a:tblPr>
              <a:tblGrid>
                <a:gridCol w="2412304">
                  <a:extLst>
                    <a:ext uri="{9D8B030D-6E8A-4147-A177-3AD203B41FA5}">
                      <a16:colId xmlns:a16="http://schemas.microsoft.com/office/drawing/2014/main" val="489259662"/>
                    </a:ext>
                  </a:extLst>
                </a:gridCol>
                <a:gridCol w="1888064">
                  <a:extLst>
                    <a:ext uri="{9D8B030D-6E8A-4147-A177-3AD203B41FA5}">
                      <a16:colId xmlns:a16="http://schemas.microsoft.com/office/drawing/2014/main" val="3675486108"/>
                    </a:ext>
                  </a:extLst>
                </a:gridCol>
                <a:gridCol w="1888064">
                  <a:extLst>
                    <a:ext uri="{9D8B030D-6E8A-4147-A177-3AD203B41FA5}">
                      <a16:colId xmlns:a16="http://schemas.microsoft.com/office/drawing/2014/main" val="3377904154"/>
                    </a:ext>
                  </a:extLst>
                </a:gridCol>
                <a:gridCol w="1713317">
                  <a:extLst>
                    <a:ext uri="{9D8B030D-6E8A-4147-A177-3AD203B41FA5}">
                      <a16:colId xmlns:a16="http://schemas.microsoft.com/office/drawing/2014/main" val="2061136976"/>
                    </a:ext>
                  </a:extLst>
                </a:gridCol>
                <a:gridCol w="2141145">
                  <a:extLst>
                    <a:ext uri="{9D8B030D-6E8A-4147-A177-3AD203B41FA5}">
                      <a16:colId xmlns:a16="http://schemas.microsoft.com/office/drawing/2014/main" val="3772140954"/>
                    </a:ext>
                  </a:extLst>
                </a:gridCol>
              </a:tblGrid>
              <a:tr h="263029">
                <a:tc>
                  <a:txBody>
                    <a:bodyPr/>
                    <a:lstStyle/>
                    <a:p>
                      <a:pPr>
                        <a:lnSpc>
                          <a:spcPct val="107000"/>
                        </a:lnSpc>
                      </a:pPr>
                      <a:endParaRPr lang="en-GB" sz="1000" dirty="0">
                        <a:effectLst/>
                        <a:latin typeface="+mn-lt"/>
                        <a:cs typeface="Times New Roman" panose="02020603050405020304" pitchFamily="18" charset="0"/>
                      </a:endParaRPr>
                    </a:p>
                  </a:txBody>
                  <a:tcPr marL="45450" marR="45450" marT="6432" marB="0"/>
                </a:tc>
                <a:tc gridSpan="2">
                  <a:txBody>
                    <a:bodyPr/>
                    <a:lstStyle/>
                    <a:p>
                      <a:pPr algn="ctr">
                        <a:lnSpc>
                          <a:spcPct val="200000"/>
                        </a:lnSpc>
                        <a:spcAft>
                          <a:spcPts val="800"/>
                        </a:spcAft>
                      </a:pPr>
                      <a:r>
                        <a:rPr lang="en-GB" sz="1000" kern="1200" dirty="0">
                          <a:effectLst/>
                        </a:rPr>
                        <a:t>One estimated variable*</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hMerge="1">
                  <a:txBody>
                    <a:bodyPr/>
                    <a:lstStyle/>
                    <a:p>
                      <a:endParaRPr lang="en-GB"/>
                    </a:p>
                  </a:txBody>
                  <a:tcPr/>
                </a:tc>
                <a:tc gridSpan="2">
                  <a:txBody>
                    <a:bodyPr/>
                    <a:lstStyle/>
                    <a:p>
                      <a:pPr algn="ctr">
                        <a:lnSpc>
                          <a:spcPct val="200000"/>
                        </a:lnSpc>
                        <a:spcAft>
                          <a:spcPts val="800"/>
                        </a:spcAft>
                      </a:pPr>
                      <a:r>
                        <a:rPr lang="en-GB" sz="1000" kern="1200" dirty="0">
                          <a:effectLst/>
                        </a:rPr>
                        <a:t>Two estimated variables**</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hMerge="1">
                  <a:txBody>
                    <a:bodyPr/>
                    <a:lstStyle/>
                    <a:p>
                      <a:endParaRPr lang="en-GB"/>
                    </a:p>
                  </a:txBody>
                  <a:tcPr/>
                </a:tc>
                <a:extLst>
                  <a:ext uri="{0D108BD9-81ED-4DB2-BD59-A6C34878D82A}">
                    <a16:rowId xmlns:a16="http://schemas.microsoft.com/office/drawing/2014/main" val="3914779113"/>
                  </a:ext>
                </a:extLst>
              </a:tr>
              <a:tr h="263029">
                <a:tc>
                  <a:txBody>
                    <a:bodyPr/>
                    <a:lstStyle/>
                    <a:p>
                      <a:pPr>
                        <a:lnSpc>
                          <a:spcPct val="200000"/>
                        </a:lnSpc>
                        <a:spcAft>
                          <a:spcPts val="800"/>
                        </a:spcAft>
                      </a:pPr>
                      <a:r>
                        <a:rPr lang="en-GB" sz="1000" kern="1200" dirty="0">
                          <a:effectLst/>
                        </a:rPr>
                        <a:t>ABP</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b="1" kern="1200" dirty="0">
                          <a:solidFill>
                            <a:srgbClr val="C00000"/>
                          </a:solidFill>
                          <a:effectLst/>
                        </a:rPr>
                        <a:t>0.126</a:t>
                      </a:r>
                      <a:r>
                        <a:rPr lang="en-GB" sz="1000" b="1" kern="1200" baseline="30000" dirty="0">
                          <a:solidFill>
                            <a:srgbClr val="C00000"/>
                          </a:solidFill>
                          <a:effectLst/>
                        </a:rPr>
                        <a:t>a</a:t>
                      </a:r>
                      <a:endParaRPr lang="en-GB" sz="1000" b="1" dirty="0">
                        <a:solidFill>
                          <a:srgbClr val="C00000"/>
                        </a:solidFill>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b="0" kern="1200" dirty="0">
                          <a:solidFill>
                            <a:schemeClr val="tx1"/>
                          </a:solidFill>
                          <a:effectLst/>
                        </a:rPr>
                        <a:t>0.276</a:t>
                      </a:r>
                      <a:endParaRPr lang="en-GB" sz="1000" b="0" dirty="0">
                        <a:solidFill>
                          <a:schemeClr val="tx1"/>
                        </a:solidFill>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b="1" kern="1200" dirty="0">
                          <a:solidFill>
                            <a:srgbClr val="C00000"/>
                          </a:solidFill>
                          <a:effectLst/>
                        </a:rPr>
                        <a:t>0.164</a:t>
                      </a:r>
                      <a:r>
                        <a:rPr lang="en-GB" sz="1000" b="1" kern="1200" baseline="30000" dirty="0">
                          <a:solidFill>
                            <a:srgbClr val="C00000"/>
                          </a:solidFill>
                          <a:effectLst/>
                        </a:rPr>
                        <a:t>a</a:t>
                      </a:r>
                      <a:endParaRPr lang="en-GB" sz="1000" b="1" dirty="0">
                        <a:solidFill>
                          <a:srgbClr val="C00000"/>
                        </a:solidFill>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b="0" kern="1200" dirty="0">
                          <a:solidFill>
                            <a:schemeClr val="tx1"/>
                          </a:solidFill>
                          <a:effectLst/>
                        </a:rPr>
                        <a:t>-6.984</a:t>
                      </a:r>
                      <a:r>
                        <a:rPr lang="en-GB" sz="1000" b="0" kern="1200" baseline="30000" dirty="0">
                          <a:solidFill>
                            <a:schemeClr val="tx1"/>
                          </a:solidFill>
                          <a:effectLst/>
                        </a:rPr>
                        <a:t>a</a:t>
                      </a:r>
                      <a:endParaRPr lang="en-GB" sz="1000" b="0" dirty="0">
                        <a:solidFill>
                          <a:schemeClr val="tx1"/>
                        </a:solidFill>
                        <a:effectLst/>
                        <a:latin typeface="+mn-lt"/>
                        <a:ea typeface="Calibri" panose="020F0502020204030204" pitchFamily="34" charset="0"/>
                        <a:cs typeface="Times New Roman" panose="02020603050405020304" pitchFamily="18" charset="0"/>
                      </a:endParaRPr>
                    </a:p>
                  </a:txBody>
                  <a:tcPr marL="45450" marR="45450" marT="6432" marB="0"/>
                </a:tc>
                <a:extLst>
                  <a:ext uri="{0D108BD9-81ED-4DB2-BD59-A6C34878D82A}">
                    <a16:rowId xmlns:a16="http://schemas.microsoft.com/office/drawing/2014/main" val="3462477192"/>
                  </a:ext>
                </a:extLst>
              </a:tr>
              <a:tr h="263029">
                <a:tc>
                  <a:txBody>
                    <a:bodyPr/>
                    <a:lstStyle/>
                    <a:p>
                      <a:pPr>
                        <a:lnSpc>
                          <a:spcPct val="200000"/>
                        </a:lnSpc>
                        <a:spcAft>
                          <a:spcPts val="800"/>
                        </a:spcAft>
                      </a:pPr>
                      <a:r>
                        <a:rPr lang="en-GB" sz="1000" kern="1200" dirty="0">
                          <a:effectLst/>
                        </a:rPr>
                        <a:t>CPI</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b="1" kern="1200" dirty="0">
                          <a:solidFill>
                            <a:srgbClr val="C00000"/>
                          </a:solidFill>
                          <a:effectLst/>
                        </a:rPr>
                        <a:t>-0.007</a:t>
                      </a:r>
                      <a:r>
                        <a:rPr lang="en-GB" sz="1000" b="1" kern="1200" baseline="30000" dirty="0">
                          <a:solidFill>
                            <a:srgbClr val="C00000"/>
                          </a:solidFill>
                          <a:effectLst/>
                        </a:rPr>
                        <a:t>a</a:t>
                      </a:r>
                      <a:endParaRPr lang="en-GB" sz="1000" b="1" dirty="0">
                        <a:solidFill>
                          <a:srgbClr val="C00000"/>
                        </a:solidFill>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b="0" kern="1200" dirty="0">
                          <a:solidFill>
                            <a:schemeClr val="tx1"/>
                          </a:solidFill>
                          <a:effectLst/>
                        </a:rPr>
                        <a:t>-0.006</a:t>
                      </a:r>
                      <a:r>
                        <a:rPr lang="en-GB" sz="1000" b="0" kern="1200" baseline="30000" dirty="0">
                          <a:solidFill>
                            <a:schemeClr val="tx1"/>
                          </a:solidFill>
                          <a:effectLst/>
                        </a:rPr>
                        <a:t>c</a:t>
                      </a:r>
                      <a:endParaRPr lang="en-GB" sz="1000" b="0" dirty="0">
                        <a:solidFill>
                          <a:schemeClr val="tx1"/>
                        </a:solidFill>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b="1" kern="1200" dirty="0">
                          <a:solidFill>
                            <a:srgbClr val="C00000"/>
                          </a:solidFill>
                          <a:effectLst/>
                        </a:rPr>
                        <a:t>0.034</a:t>
                      </a:r>
                      <a:r>
                        <a:rPr lang="en-GB" sz="1000" b="1" kern="1200" baseline="30000" dirty="0">
                          <a:solidFill>
                            <a:srgbClr val="C00000"/>
                          </a:solidFill>
                          <a:effectLst/>
                        </a:rPr>
                        <a:t>a</a:t>
                      </a:r>
                      <a:endParaRPr lang="en-GB" sz="1000" b="1" dirty="0">
                        <a:solidFill>
                          <a:srgbClr val="C00000"/>
                        </a:solidFill>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b="0" kern="1200" dirty="0">
                          <a:solidFill>
                            <a:schemeClr val="tx1"/>
                          </a:solidFill>
                          <a:effectLst/>
                        </a:rPr>
                        <a:t>-0.011</a:t>
                      </a:r>
                      <a:endParaRPr lang="en-GB" sz="1000" b="0" dirty="0">
                        <a:solidFill>
                          <a:schemeClr val="tx1"/>
                        </a:solidFill>
                        <a:effectLst/>
                        <a:latin typeface="+mn-lt"/>
                        <a:ea typeface="Calibri" panose="020F0502020204030204" pitchFamily="34" charset="0"/>
                        <a:cs typeface="Times New Roman" panose="02020603050405020304" pitchFamily="18" charset="0"/>
                      </a:endParaRPr>
                    </a:p>
                  </a:txBody>
                  <a:tcPr marL="45450" marR="45450" marT="6432" marB="0"/>
                </a:tc>
                <a:extLst>
                  <a:ext uri="{0D108BD9-81ED-4DB2-BD59-A6C34878D82A}">
                    <a16:rowId xmlns:a16="http://schemas.microsoft.com/office/drawing/2014/main" val="3296054333"/>
                  </a:ext>
                </a:extLst>
              </a:tr>
              <a:tr h="263029">
                <a:tc>
                  <a:txBody>
                    <a:bodyPr/>
                    <a:lstStyle/>
                    <a:p>
                      <a:pPr>
                        <a:lnSpc>
                          <a:spcPct val="200000"/>
                        </a:lnSpc>
                        <a:spcAft>
                          <a:spcPts val="800"/>
                        </a:spcAft>
                      </a:pPr>
                      <a:r>
                        <a:rPr lang="en-GB" sz="1000" kern="1200" dirty="0">
                          <a:effectLst/>
                        </a:rPr>
                        <a:t>ABP*CPI</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nSpc>
                          <a:spcPct val="107000"/>
                        </a:lnSpc>
                      </a:pPr>
                      <a:endParaRPr lang="en-GB" sz="1000" b="1" dirty="0">
                        <a:solidFill>
                          <a:srgbClr val="C00000"/>
                        </a:solidFill>
                        <a:effectLst/>
                        <a:latin typeface="+mn-lt"/>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b="1" kern="1200" dirty="0">
                          <a:solidFill>
                            <a:srgbClr val="C00000"/>
                          </a:solidFill>
                          <a:effectLst/>
                        </a:rPr>
                        <a:t>-0.002</a:t>
                      </a:r>
                      <a:endParaRPr lang="en-GB" sz="1000" b="1" dirty="0">
                        <a:solidFill>
                          <a:srgbClr val="C00000"/>
                        </a:solidFill>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nSpc>
                          <a:spcPct val="107000"/>
                        </a:lnSpc>
                      </a:pPr>
                      <a:endParaRPr lang="en-GB" sz="1000" b="1" dirty="0">
                        <a:solidFill>
                          <a:srgbClr val="C00000"/>
                        </a:solidFill>
                        <a:effectLst/>
                        <a:latin typeface="+mn-lt"/>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b="1" kern="1200" dirty="0">
                          <a:solidFill>
                            <a:srgbClr val="C00000"/>
                          </a:solidFill>
                          <a:effectLst/>
                        </a:rPr>
                        <a:t>0.097</a:t>
                      </a:r>
                      <a:r>
                        <a:rPr lang="en-GB" sz="1000" b="1" kern="1200" baseline="30000" dirty="0">
                          <a:solidFill>
                            <a:srgbClr val="C00000"/>
                          </a:solidFill>
                          <a:effectLst/>
                        </a:rPr>
                        <a:t>a</a:t>
                      </a:r>
                      <a:endParaRPr lang="en-GB" sz="1000" b="1" dirty="0">
                        <a:solidFill>
                          <a:srgbClr val="C00000"/>
                        </a:solidFill>
                        <a:effectLst/>
                        <a:latin typeface="+mn-lt"/>
                        <a:ea typeface="Calibri" panose="020F0502020204030204" pitchFamily="34" charset="0"/>
                        <a:cs typeface="Times New Roman" panose="02020603050405020304" pitchFamily="18" charset="0"/>
                      </a:endParaRPr>
                    </a:p>
                  </a:txBody>
                  <a:tcPr marL="45450" marR="45450" marT="6432" marB="0"/>
                </a:tc>
                <a:extLst>
                  <a:ext uri="{0D108BD9-81ED-4DB2-BD59-A6C34878D82A}">
                    <a16:rowId xmlns:a16="http://schemas.microsoft.com/office/drawing/2014/main" val="255016531"/>
                  </a:ext>
                </a:extLst>
              </a:tr>
              <a:tr h="263029">
                <a:tc>
                  <a:txBody>
                    <a:bodyPr/>
                    <a:lstStyle/>
                    <a:p>
                      <a:pPr>
                        <a:lnSpc>
                          <a:spcPct val="200000"/>
                        </a:lnSpc>
                        <a:spcAft>
                          <a:spcPts val="800"/>
                        </a:spcAft>
                      </a:pPr>
                      <a:r>
                        <a:rPr lang="en-GB" sz="1000" kern="1200" dirty="0">
                          <a:effectLst/>
                        </a:rPr>
                        <a:t>NINST</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5.33E-05</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5.29E-05</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7.53E-05</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8.20E-05</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extLst>
                  <a:ext uri="{0D108BD9-81ED-4DB2-BD59-A6C34878D82A}">
                    <a16:rowId xmlns:a16="http://schemas.microsoft.com/office/drawing/2014/main" val="1640539970"/>
                  </a:ext>
                </a:extLst>
              </a:tr>
              <a:tr h="263029">
                <a:tc>
                  <a:txBody>
                    <a:bodyPr/>
                    <a:lstStyle/>
                    <a:p>
                      <a:pPr>
                        <a:lnSpc>
                          <a:spcPct val="200000"/>
                        </a:lnSpc>
                        <a:spcAft>
                          <a:spcPts val="800"/>
                        </a:spcAft>
                      </a:pPr>
                      <a:r>
                        <a:rPr lang="en-GB" sz="1000" kern="1200" dirty="0">
                          <a:effectLst/>
                        </a:rPr>
                        <a:t>INST</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-3.52E-04</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-3.41E-04</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-5.27E-04</a:t>
                      </a:r>
                      <a:r>
                        <a:rPr lang="en-GB" sz="1000" kern="1200" baseline="30000" dirty="0">
                          <a:effectLst/>
                        </a:rPr>
                        <a:t>b</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-5.48E-04</a:t>
                      </a:r>
                      <a:r>
                        <a:rPr lang="en-GB" sz="1000" kern="1200" baseline="30000" dirty="0">
                          <a:effectLst/>
                        </a:rPr>
                        <a:t>b</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extLst>
                  <a:ext uri="{0D108BD9-81ED-4DB2-BD59-A6C34878D82A}">
                    <a16:rowId xmlns:a16="http://schemas.microsoft.com/office/drawing/2014/main" val="333071797"/>
                  </a:ext>
                </a:extLst>
              </a:tr>
              <a:tr h="263029">
                <a:tc>
                  <a:txBody>
                    <a:bodyPr/>
                    <a:lstStyle/>
                    <a:p>
                      <a:pPr>
                        <a:lnSpc>
                          <a:spcPct val="200000"/>
                        </a:lnSpc>
                        <a:spcAft>
                          <a:spcPts val="800"/>
                        </a:spcAft>
                      </a:pPr>
                      <a:r>
                        <a:rPr lang="en-GB" sz="1000" kern="1200" dirty="0">
                          <a:effectLst/>
                        </a:rPr>
                        <a:t>INSID</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-1.74E-03</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-1.76E-03</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-1.44E-04</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-4.16E-04</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extLst>
                  <a:ext uri="{0D108BD9-81ED-4DB2-BD59-A6C34878D82A}">
                    <a16:rowId xmlns:a16="http://schemas.microsoft.com/office/drawing/2014/main" val="2284747625"/>
                  </a:ext>
                </a:extLst>
              </a:tr>
              <a:tr h="263029">
                <a:tc>
                  <a:txBody>
                    <a:bodyPr/>
                    <a:lstStyle/>
                    <a:p>
                      <a:pPr>
                        <a:lnSpc>
                          <a:spcPct val="200000"/>
                        </a:lnSpc>
                        <a:spcAft>
                          <a:spcPts val="800"/>
                        </a:spcAft>
                      </a:pPr>
                      <a:r>
                        <a:rPr lang="en-GB" sz="1000" kern="1200" dirty="0">
                          <a:effectLst/>
                        </a:rPr>
                        <a:t>LOG(MCAP)</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0.177</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0.177</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0.161</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0.159</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extLst>
                  <a:ext uri="{0D108BD9-81ED-4DB2-BD59-A6C34878D82A}">
                    <a16:rowId xmlns:a16="http://schemas.microsoft.com/office/drawing/2014/main" val="77995621"/>
                  </a:ext>
                </a:extLst>
              </a:tr>
              <a:tr h="263029">
                <a:tc>
                  <a:txBody>
                    <a:bodyPr/>
                    <a:lstStyle/>
                    <a:p>
                      <a:pPr>
                        <a:lnSpc>
                          <a:spcPct val="200000"/>
                        </a:lnSpc>
                        <a:spcAft>
                          <a:spcPts val="800"/>
                        </a:spcAft>
                      </a:pPr>
                      <a:r>
                        <a:rPr lang="en-GB" sz="1000" kern="1200" dirty="0">
                          <a:effectLst/>
                        </a:rPr>
                        <a:t>VOL</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0.001</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0.001</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0.001</a:t>
                      </a:r>
                      <a:r>
                        <a:rPr lang="en-GB" sz="1000" kern="1200" baseline="30000" dirty="0">
                          <a:effectLst/>
                        </a:rPr>
                        <a:t>c</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0.001</a:t>
                      </a:r>
                      <a:r>
                        <a:rPr lang="en-GB" sz="1000" kern="1200" baseline="30000" dirty="0">
                          <a:effectLst/>
                        </a:rPr>
                        <a:t>c</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extLst>
                  <a:ext uri="{0D108BD9-81ED-4DB2-BD59-A6C34878D82A}">
                    <a16:rowId xmlns:a16="http://schemas.microsoft.com/office/drawing/2014/main" val="775379854"/>
                  </a:ext>
                </a:extLst>
              </a:tr>
              <a:tr h="263029">
                <a:tc>
                  <a:txBody>
                    <a:bodyPr/>
                    <a:lstStyle/>
                    <a:p>
                      <a:pPr>
                        <a:lnSpc>
                          <a:spcPct val="200000"/>
                        </a:lnSpc>
                        <a:spcAft>
                          <a:spcPts val="800"/>
                        </a:spcAft>
                      </a:pPr>
                      <a:r>
                        <a:rPr lang="en-GB" sz="1000" kern="1200" dirty="0">
                          <a:effectLst/>
                        </a:rPr>
                        <a:t>SEG</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-0.004</a:t>
                      </a:r>
                      <a:r>
                        <a:rPr lang="en-GB" sz="1000" kern="1200" baseline="30000" dirty="0">
                          <a:effectLst/>
                        </a:rPr>
                        <a:t>c</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-0.004</a:t>
                      </a:r>
                      <a:r>
                        <a:rPr lang="en-GB" sz="1000" kern="1200" baseline="30000" dirty="0">
                          <a:effectLst/>
                        </a:rPr>
                        <a:t>c</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-0.002</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-0.002</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extLst>
                  <a:ext uri="{0D108BD9-81ED-4DB2-BD59-A6C34878D82A}">
                    <a16:rowId xmlns:a16="http://schemas.microsoft.com/office/drawing/2014/main" val="3832546136"/>
                  </a:ext>
                </a:extLst>
              </a:tr>
              <a:tr h="263029">
                <a:tc>
                  <a:txBody>
                    <a:bodyPr/>
                    <a:lstStyle/>
                    <a:p>
                      <a:pPr>
                        <a:lnSpc>
                          <a:spcPct val="200000"/>
                        </a:lnSpc>
                        <a:spcAft>
                          <a:spcPts val="800"/>
                        </a:spcAft>
                      </a:pPr>
                      <a:r>
                        <a:rPr lang="en-GB" sz="1000" kern="1200" dirty="0">
                          <a:effectLst/>
                        </a:rPr>
                        <a:t>BETA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0.131</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0.131</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0.081</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0.078</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extLst>
                  <a:ext uri="{0D108BD9-81ED-4DB2-BD59-A6C34878D82A}">
                    <a16:rowId xmlns:a16="http://schemas.microsoft.com/office/drawing/2014/main" val="3656003071"/>
                  </a:ext>
                </a:extLst>
              </a:tr>
              <a:tr h="263029">
                <a:tc>
                  <a:txBody>
                    <a:bodyPr/>
                    <a:lstStyle/>
                    <a:p>
                      <a:pPr>
                        <a:lnSpc>
                          <a:spcPct val="200000"/>
                        </a:lnSpc>
                        <a:spcAft>
                          <a:spcPts val="800"/>
                        </a:spcAft>
                      </a:pPr>
                      <a:r>
                        <a:rPr lang="en-GB" sz="1000" kern="1200" dirty="0">
                          <a:effectLst/>
                        </a:rPr>
                        <a:t>ROA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-0.004</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-0.004</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-0.003</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-0.003</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extLst>
                  <a:ext uri="{0D108BD9-81ED-4DB2-BD59-A6C34878D82A}">
                    <a16:rowId xmlns:a16="http://schemas.microsoft.com/office/drawing/2014/main" val="1388452763"/>
                  </a:ext>
                </a:extLst>
              </a:tr>
              <a:tr h="263029">
                <a:tc>
                  <a:txBody>
                    <a:bodyPr/>
                    <a:lstStyle/>
                    <a:p>
                      <a:pPr>
                        <a:lnSpc>
                          <a:spcPct val="200000"/>
                        </a:lnSpc>
                        <a:spcAft>
                          <a:spcPts val="800"/>
                        </a:spcAft>
                      </a:pPr>
                      <a:r>
                        <a:rPr lang="en-GB" sz="1000" kern="1200" dirty="0">
                          <a:effectLst/>
                        </a:rPr>
                        <a:t>GAAP</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0.322</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0.322</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0.327</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0.317</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extLst>
                  <a:ext uri="{0D108BD9-81ED-4DB2-BD59-A6C34878D82A}">
                    <a16:rowId xmlns:a16="http://schemas.microsoft.com/office/drawing/2014/main" val="2788486864"/>
                  </a:ext>
                </a:extLst>
              </a:tr>
              <a:tr h="263029">
                <a:tc>
                  <a:txBody>
                    <a:bodyPr/>
                    <a:lstStyle/>
                    <a:p>
                      <a:pPr>
                        <a:lnSpc>
                          <a:spcPct val="200000"/>
                        </a:lnSpc>
                        <a:spcAft>
                          <a:spcPts val="800"/>
                        </a:spcAft>
                      </a:pPr>
                      <a:r>
                        <a:rPr lang="en-GB" sz="1000" kern="1200" dirty="0">
                          <a:effectLst/>
                        </a:rPr>
                        <a:t>CGOV</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0.044</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0.044</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0.007</a:t>
                      </a:r>
                      <a:r>
                        <a:rPr lang="en-GB" sz="1000" kern="1200" baseline="30000" dirty="0">
                          <a:effectLst/>
                        </a:rPr>
                        <a:t>b</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0.007</a:t>
                      </a:r>
                      <a:r>
                        <a:rPr lang="en-GB" sz="1000" kern="1200" baseline="30000" dirty="0">
                          <a:effectLst/>
                        </a:rPr>
                        <a:t>b</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extLst>
                  <a:ext uri="{0D108BD9-81ED-4DB2-BD59-A6C34878D82A}">
                    <a16:rowId xmlns:a16="http://schemas.microsoft.com/office/drawing/2014/main" val="3484589007"/>
                  </a:ext>
                </a:extLst>
              </a:tr>
              <a:tr h="263029">
                <a:tc>
                  <a:txBody>
                    <a:bodyPr/>
                    <a:lstStyle/>
                    <a:p>
                      <a:pPr>
                        <a:lnSpc>
                          <a:spcPct val="200000"/>
                        </a:lnSpc>
                        <a:spcAft>
                          <a:spcPts val="800"/>
                        </a:spcAft>
                      </a:pPr>
                      <a:r>
                        <a:rPr lang="en-GB" sz="1000" kern="1200" dirty="0">
                          <a:effectLst/>
                        </a:rPr>
                        <a:t>GDP</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-3.09E-06</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-3.08E-06</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-2.78E-06</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-2.93E-06</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extLst>
                  <a:ext uri="{0D108BD9-81ED-4DB2-BD59-A6C34878D82A}">
                    <a16:rowId xmlns:a16="http://schemas.microsoft.com/office/drawing/2014/main" val="2453154622"/>
                  </a:ext>
                </a:extLst>
              </a:tr>
              <a:tr h="263029">
                <a:tc>
                  <a:txBody>
                    <a:bodyPr/>
                    <a:lstStyle/>
                    <a:p>
                      <a:pPr>
                        <a:lnSpc>
                          <a:spcPct val="200000"/>
                        </a:lnSpc>
                        <a:spcAft>
                          <a:spcPts val="800"/>
                        </a:spcAft>
                      </a:pPr>
                      <a:r>
                        <a:rPr lang="en-GB" sz="1000" kern="1200" dirty="0">
                          <a:effectLst/>
                        </a:rPr>
                        <a:t>IND</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INCLUDED</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INCLUDED</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INCLUDED</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INCLUDED</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extLst>
                  <a:ext uri="{0D108BD9-81ED-4DB2-BD59-A6C34878D82A}">
                    <a16:rowId xmlns:a16="http://schemas.microsoft.com/office/drawing/2014/main" val="3312101455"/>
                  </a:ext>
                </a:extLst>
              </a:tr>
              <a:tr h="263029">
                <a:tc>
                  <a:txBody>
                    <a:bodyPr/>
                    <a:lstStyle/>
                    <a:p>
                      <a:pPr>
                        <a:lnSpc>
                          <a:spcPct val="200000"/>
                        </a:lnSpc>
                        <a:spcAft>
                          <a:spcPts val="800"/>
                        </a:spcAft>
                      </a:pPr>
                      <a:r>
                        <a:rPr lang="en-GB" sz="1000" kern="1200" dirty="0">
                          <a:effectLst/>
                        </a:rPr>
                        <a:t>Intercept</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1.460</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1.362</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-1.432</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1.917</a:t>
                      </a:r>
                      <a:r>
                        <a:rPr lang="en-GB" sz="1000" kern="1200" baseline="30000" dirty="0">
                          <a:effectLst/>
                        </a:rPr>
                        <a:t>a</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extLst>
                  <a:ext uri="{0D108BD9-81ED-4DB2-BD59-A6C34878D82A}">
                    <a16:rowId xmlns:a16="http://schemas.microsoft.com/office/drawing/2014/main" val="2903064273"/>
                  </a:ext>
                </a:extLst>
              </a:tr>
              <a:tr h="263029">
                <a:tc>
                  <a:txBody>
                    <a:bodyPr/>
                    <a:lstStyle/>
                    <a:p>
                      <a:pPr>
                        <a:lnSpc>
                          <a:spcPct val="200000"/>
                        </a:lnSpc>
                        <a:spcAft>
                          <a:spcPts val="800"/>
                        </a:spcAft>
                      </a:pPr>
                      <a:r>
                        <a:rPr lang="en-GB" sz="1000" kern="1200" dirty="0">
                          <a:effectLst/>
                        </a:rPr>
                        <a:t>Adjusted R-squared</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0.40</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0.40</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0.39</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0.39</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extLst>
                  <a:ext uri="{0D108BD9-81ED-4DB2-BD59-A6C34878D82A}">
                    <a16:rowId xmlns:a16="http://schemas.microsoft.com/office/drawing/2014/main" val="542049747"/>
                  </a:ext>
                </a:extLst>
              </a:tr>
              <a:tr h="263029">
                <a:tc>
                  <a:txBody>
                    <a:bodyPr/>
                    <a:lstStyle/>
                    <a:p>
                      <a:pPr>
                        <a:lnSpc>
                          <a:spcPct val="200000"/>
                        </a:lnSpc>
                        <a:spcAft>
                          <a:spcPts val="800"/>
                        </a:spcAft>
                      </a:pPr>
                      <a:r>
                        <a:rPr lang="en-GB" sz="1000" kern="1200" dirty="0">
                          <a:effectLst/>
                        </a:rPr>
                        <a:t>Log likelihood</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-13021.92</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-13021.79</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-19742.91</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-19728.39</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extLst>
                  <a:ext uri="{0D108BD9-81ED-4DB2-BD59-A6C34878D82A}">
                    <a16:rowId xmlns:a16="http://schemas.microsoft.com/office/drawing/2014/main" val="3513134750"/>
                  </a:ext>
                </a:extLst>
              </a:tr>
              <a:tr h="263029">
                <a:tc>
                  <a:txBody>
                    <a:bodyPr/>
                    <a:lstStyle/>
                    <a:p>
                      <a:pPr>
                        <a:lnSpc>
                          <a:spcPct val="200000"/>
                        </a:lnSpc>
                        <a:spcAft>
                          <a:spcPts val="800"/>
                        </a:spcAft>
                      </a:pPr>
                      <a:r>
                        <a:rPr lang="en-GB" sz="1000" kern="1200" dirty="0">
                          <a:effectLst/>
                        </a:rPr>
                        <a:t>Obs.</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3897</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3897</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5888</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tc>
                  <a:txBody>
                    <a:bodyPr/>
                    <a:lstStyle/>
                    <a:p>
                      <a:pPr algn="ctr">
                        <a:lnSpc>
                          <a:spcPct val="200000"/>
                        </a:lnSpc>
                        <a:spcAft>
                          <a:spcPts val="800"/>
                        </a:spcAft>
                      </a:pPr>
                      <a:r>
                        <a:rPr lang="en-GB" sz="1000" kern="1200" dirty="0">
                          <a:effectLst/>
                        </a:rPr>
                        <a:t>5888</a:t>
                      </a:r>
                      <a:endParaRPr lang="en-GB" sz="1000" dirty="0">
                        <a:effectLst/>
                        <a:latin typeface="+mn-lt"/>
                        <a:ea typeface="Calibri" panose="020F0502020204030204" pitchFamily="34" charset="0"/>
                        <a:cs typeface="Times New Roman" panose="02020603050405020304" pitchFamily="18" charset="0"/>
                      </a:endParaRPr>
                    </a:p>
                  </a:txBody>
                  <a:tcPr marL="45450" marR="45450" marT="6432" marB="0"/>
                </a:tc>
                <a:extLst>
                  <a:ext uri="{0D108BD9-81ED-4DB2-BD59-A6C34878D82A}">
                    <a16:rowId xmlns:a16="http://schemas.microsoft.com/office/drawing/2014/main" val="1524946240"/>
                  </a:ext>
                </a:extLst>
              </a:tr>
            </a:tbl>
          </a:graphicData>
        </a:graphic>
      </p:graphicFrame>
      <p:sp>
        <p:nvSpPr>
          <p:cNvPr id="4" name="Footer Placeholder 3">
            <a:extLst>
              <a:ext uri="{FF2B5EF4-FFF2-40B4-BE49-F238E27FC236}">
                <a16:creationId xmlns:a16="http://schemas.microsoft.com/office/drawing/2014/main" id="{F4A43CA9-A156-77C9-2CF7-D0E2AC2652C8}"/>
              </a:ext>
            </a:extLst>
          </p:cNvPr>
          <p:cNvSpPr>
            <a:spLocks noGrp="1"/>
          </p:cNvSpPr>
          <p:nvPr>
            <p:ph type="ftr" sz="quarter" idx="11"/>
          </p:nvPr>
        </p:nvSpPr>
        <p:spPr/>
        <p:txBody>
          <a:bodyPr/>
          <a:lstStyle/>
          <a:p>
            <a:r>
              <a:rPr lang="en-US" dirty="0"/>
              <a:t>MMBD1275</a:t>
            </a:r>
          </a:p>
        </p:txBody>
      </p:sp>
      <p:sp>
        <p:nvSpPr>
          <p:cNvPr id="6" name="รูปเจ็ดเหลี่ยม 14">
            <a:extLst>
              <a:ext uri="{FF2B5EF4-FFF2-40B4-BE49-F238E27FC236}">
                <a16:creationId xmlns:a16="http://schemas.microsoft.com/office/drawing/2014/main" id="{3A9F9612-66FD-1532-6F26-C4F0F34EE8F1}"/>
              </a:ext>
            </a:extLst>
          </p:cNvPr>
          <p:cNvSpPr/>
          <p:nvPr/>
        </p:nvSpPr>
        <p:spPr>
          <a:xfrm>
            <a:off x="11539729" y="6464808"/>
            <a:ext cx="502224" cy="264733"/>
          </a:xfrm>
          <a:prstGeom prst="heptagon">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u="sng" dirty="0">
                <a:latin typeface="Angsana New" panose="02020603050405020304" pitchFamily="18" charset="-34"/>
                <a:cs typeface="Angsana New" panose="02020603050405020304" pitchFamily="18" charset="-34"/>
              </a:rPr>
              <a:t>15</a:t>
            </a:r>
            <a:endParaRPr lang="th-TH" sz="2400" b="1" u="sng" dirty="0">
              <a:latin typeface="Angsana New" panose="02020603050405020304" pitchFamily="18" charset="-34"/>
              <a:cs typeface="Angsana New" panose="02020603050405020304" pitchFamily="18" charset="-34"/>
            </a:endParaRPr>
          </a:p>
        </p:txBody>
      </p:sp>
      <p:pic>
        <p:nvPicPr>
          <p:cNvPr id="7" name="图片 7" descr="MMBDlogo.png">
            <a:extLst>
              <a:ext uri="{FF2B5EF4-FFF2-40B4-BE49-F238E27FC236}">
                <a16:creationId xmlns:a16="http://schemas.microsoft.com/office/drawing/2014/main" id="{77188C18-4A09-189F-E9EE-93ADE2036C7D}"/>
              </a:ext>
            </a:extLst>
          </p:cNvPr>
          <p:cNvPicPr>
            <a:picLocks noChangeAspect="1"/>
          </p:cNvPicPr>
          <p:nvPr/>
        </p:nvPicPr>
        <p:blipFill>
          <a:blip r:embed="rId3"/>
          <a:stretch>
            <a:fillRect/>
          </a:stretch>
        </p:blipFill>
        <p:spPr>
          <a:xfrm>
            <a:off x="33525" y="18286"/>
            <a:ext cx="999747" cy="1042418"/>
          </a:xfrm>
          <a:prstGeom prst="rect">
            <a:avLst/>
          </a:prstGeom>
        </p:spPr>
      </p:pic>
    </p:spTree>
    <p:extLst>
      <p:ext uri="{BB962C8B-B14F-4D97-AF65-F5344CB8AC3E}">
        <p14:creationId xmlns:p14="http://schemas.microsoft.com/office/powerpoint/2010/main" val="1565288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5C0E75-36B6-F8E3-8D18-1470D16E6A0F}"/>
              </a:ext>
            </a:extLst>
          </p:cNvPr>
          <p:cNvSpPr>
            <a:spLocks noGrp="1"/>
          </p:cNvSpPr>
          <p:nvPr>
            <p:ph type="title"/>
          </p:nvPr>
        </p:nvSpPr>
        <p:spPr/>
        <p:txBody>
          <a:bodyPr/>
          <a:lstStyle/>
          <a:p>
            <a:r>
              <a:rPr lang="en-GB" sz="4800" dirty="0"/>
              <a:t>Conclusions</a:t>
            </a:r>
            <a:endParaRPr lang="en-GB" dirty="0"/>
          </a:p>
        </p:txBody>
      </p:sp>
      <p:sp>
        <p:nvSpPr>
          <p:cNvPr id="3" name="Content Placeholder 2">
            <a:extLst>
              <a:ext uri="{FF2B5EF4-FFF2-40B4-BE49-F238E27FC236}">
                <a16:creationId xmlns:a16="http://schemas.microsoft.com/office/drawing/2014/main" id="{F576A004-B450-6640-789A-1CEE542BBDAF}"/>
              </a:ext>
            </a:extLst>
          </p:cNvPr>
          <p:cNvSpPr>
            <a:spLocks noGrp="1"/>
          </p:cNvSpPr>
          <p:nvPr>
            <p:ph idx="1"/>
          </p:nvPr>
        </p:nvSpPr>
        <p:spPr/>
        <p:txBody>
          <a:bodyPr/>
          <a:lstStyle/>
          <a:p>
            <a:r>
              <a:rPr lang="en-GB" sz="2800" dirty="0"/>
              <a:t>After controlling for potential endogeneity bias, the results show that the adoption of anti-bribery policies at firm level attracts more analysts to follow a firm. The results for corruption at country level show that analyst coverage increases in less corrupted countries. So, low analyst coverage could be added to the list of  potential costs of corruption. When the variables corruption at country level and anti-bribery policies are interacted, the relationship is positive and highly significant. </a:t>
            </a:r>
          </a:p>
          <a:p>
            <a:endParaRPr lang="en-GB" dirty="0"/>
          </a:p>
        </p:txBody>
      </p:sp>
      <p:sp>
        <p:nvSpPr>
          <p:cNvPr id="4" name="Footer Placeholder 3">
            <a:extLst>
              <a:ext uri="{FF2B5EF4-FFF2-40B4-BE49-F238E27FC236}">
                <a16:creationId xmlns:a16="http://schemas.microsoft.com/office/drawing/2014/main" id="{EB0E5EE0-94D1-AEB4-1C74-D67C164F76FE}"/>
              </a:ext>
            </a:extLst>
          </p:cNvPr>
          <p:cNvSpPr>
            <a:spLocks noGrp="1"/>
          </p:cNvSpPr>
          <p:nvPr>
            <p:ph type="ftr" sz="quarter" idx="11"/>
          </p:nvPr>
        </p:nvSpPr>
        <p:spPr/>
        <p:txBody>
          <a:bodyPr/>
          <a:lstStyle/>
          <a:p>
            <a:r>
              <a:rPr lang="en-US" dirty="0"/>
              <a:t>MMBD1275</a:t>
            </a:r>
          </a:p>
        </p:txBody>
      </p:sp>
      <p:sp>
        <p:nvSpPr>
          <p:cNvPr id="5" name="รูปเจ็ดเหลี่ยม 14">
            <a:extLst>
              <a:ext uri="{FF2B5EF4-FFF2-40B4-BE49-F238E27FC236}">
                <a16:creationId xmlns:a16="http://schemas.microsoft.com/office/drawing/2014/main" id="{BCC7661A-FE0B-8FC3-685D-B2FCF0BBB8CD}"/>
              </a:ext>
            </a:extLst>
          </p:cNvPr>
          <p:cNvSpPr/>
          <p:nvPr/>
        </p:nvSpPr>
        <p:spPr>
          <a:xfrm>
            <a:off x="11539729" y="6464808"/>
            <a:ext cx="502224" cy="264733"/>
          </a:xfrm>
          <a:prstGeom prst="heptagon">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u="sng" dirty="0">
                <a:latin typeface="Angsana New" panose="02020603050405020304" pitchFamily="18" charset="-34"/>
                <a:cs typeface="Angsana New" panose="02020603050405020304" pitchFamily="18" charset="-34"/>
              </a:rPr>
              <a:t>16</a:t>
            </a:r>
            <a:endParaRPr lang="th-TH" sz="2400" b="1" u="sng" dirty="0">
              <a:latin typeface="Angsana New" panose="02020603050405020304" pitchFamily="18" charset="-34"/>
              <a:cs typeface="Angsana New" panose="02020603050405020304" pitchFamily="18" charset="-34"/>
            </a:endParaRPr>
          </a:p>
        </p:txBody>
      </p:sp>
      <p:pic>
        <p:nvPicPr>
          <p:cNvPr id="6" name="图片 7" descr="MMBDlogo.png">
            <a:extLst>
              <a:ext uri="{FF2B5EF4-FFF2-40B4-BE49-F238E27FC236}">
                <a16:creationId xmlns:a16="http://schemas.microsoft.com/office/drawing/2014/main" id="{2BBDA048-D20B-0590-8B35-87E940D2D8E8}"/>
              </a:ext>
            </a:extLst>
          </p:cNvPr>
          <p:cNvPicPr>
            <a:picLocks noChangeAspect="1"/>
          </p:cNvPicPr>
          <p:nvPr/>
        </p:nvPicPr>
        <p:blipFill>
          <a:blip r:embed="rId2"/>
          <a:stretch>
            <a:fillRect/>
          </a:stretch>
        </p:blipFill>
        <p:spPr>
          <a:xfrm>
            <a:off x="217407" y="178229"/>
            <a:ext cx="999747" cy="1042418"/>
          </a:xfrm>
          <a:prstGeom prst="rect">
            <a:avLst/>
          </a:prstGeom>
        </p:spPr>
      </p:pic>
    </p:spTree>
    <p:extLst>
      <p:ext uri="{BB962C8B-B14F-4D97-AF65-F5344CB8AC3E}">
        <p14:creationId xmlns:p14="http://schemas.microsoft.com/office/powerpoint/2010/main" val="2351118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F0EE3-33DB-25B7-66D2-062A924CAA4E}"/>
              </a:ext>
            </a:extLst>
          </p:cNvPr>
          <p:cNvSpPr>
            <a:spLocks noGrp="1"/>
          </p:cNvSpPr>
          <p:nvPr>
            <p:ph type="title"/>
          </p:nvPr>
        </p:nvSpPr>
        <p:spPr/>
        <p:txBody>
          <a:bodyPr/>
          <a:lstStyle/>
          <a:p>
            <a:r>
              <a:rPr lang="en-GB" sz="4800" dirty="0"/>
              <a:t>Implications</a:t>
            </a:r>
            <a:endParaRPr lang="en-GB" dirty="0"/>
          </a:p>
        </p:txBody>
      </p:sp>
      <p:sp>
        <p:nvSpPr>
          <p:cNvPr id="3" name="Content Placeholder 2">
            <a:extLst>
              <a:ext uri="{FF2B5EF4-FFF2-40B4-BE49-F238E27FC236}">
                <a16:creationId xmlns:a16="http://schemas.microsoft.com/office/drawing/2014/main" id="{BD722562-E20E-EBB3-1C8D-241EC26BBDDD}"/>
              </a:ext>
            </a:extLst>
          </p:cNvPr>
          <p:cNvSpPr>
            <a:spLocks noGrp="1"/>
          </p:cNvSpPr>
          <p:nvPr>
            <p:ph idx="1"/>
          </p:nvPr>
        </p:nvSpPr>
        <p:spPr/>
        <p:txBody>
          <a:bodyPr/>
          <a:lstStyle/>
          <a:p>
            <a:r>
              <a:rPr lang="en-GB" sz="3200" dirty="0"/>
              <a:t>Given the potential important role played by anti-corruption measures, firms are encouraged to adopt them to reduce the incidence of corruption and to increase analyst coverage which will reinforce the benign effect of monitoring. </a:t>
            </a:r>
          </a:p>
          <a:p>
            <a:endParaRPr lang="en-GB" dirty="0"/>
          </a:p>
        </p:txBody>
      </p:sp>
      <p:sp>
        <p:nvSpPr>
          <p:cNvPr id="4" name="Footer Placeholder 3">
            <a:extLst>
              <a:ext uri="{FF2B5EF4-FFF2-40B4-BE49-F238E27FC236}">
                <a16:creationId xmlns:a16="http://schemas.microsoft.com/office/drawing/2014/main" id="{27F9655B-3C9E-9652-9C86-89D6B426C889}"/>
              </a:ext>
            </a:extLst>
          </p:cNvPr>
          <p:cNvSpPr>
            <a:spLocks noGrp="1"/>
          </p:cNvSpPr>
          <p:nvPr>
            <p:ph type="ftr" sz="quarter" idx="11"/>
          </p:nvPr>
        </p:nvSpPr>
        <p:spPr/>
        <p:txBody>
          <a:bodyPr/>
          <a:lstStyle/>
          <a:p>
            <a:r>
              <a:rPr lang="en-US" dirty="0"/>
              <a:t>MMBD1275</a:t>
            </a:r>
          </a:p>
        </p:txBody>
      </p:sp>
      <p:sp>
        <p:nvSpPr>
          <p:cNvPr id="5" name="รูปเจ็ดเหลี่ยม 14">
            <a:extLst>
              <a:ext uri="{FF2B5EF4-FFF2-40B4-BE49-F238E27FC236}">
                <a16:creationId xmlns:a16="http://schemas.microsoft.com/office/drawing/2014/main" id="{FA8D25BA-E0D0-4A0D-09C2-6ECF8FE45E49}"/>
              </a:ext>
            </a:extLst>
          </p:cNvPr>
          <p:cNvSpPr/>
          <p:nvPr/>
        </p:nvSpPr>
        <p:spPr>
          <a:xfrm>
            <a:off x="11539729" y="6464808"/>
            <a:ext cx="502224" cy="264733"/>
          </a:xfrm>
          <a:prstGeom prst="heptagon">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u="sng" dirty="0">
                <a:latin typeface="Angsana New" panose="02020603050405020304" pitchFamily="18" charset="-34"/>
                <a:cs typeface="Angsana New" panose="02020603050405020304" pitchFamily="18" charset="-34"/>
              </a:rPr>
              <a:t>18</a:t>
            </a:r>
            <a:endParaRPr lang="th-TH" sz="2400" b="1" u="sng" dirty="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7329054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4"/>
          <p:cNvSpPr txBox="1">
            <a:spLocks/>
          </p:cNvSpPr>
          <p:nvPr/>
        </p:nvSpPr>
        <p:spPr>
          <a:xfrm>
            <a:off x="1583142" y="3466532"/>
            <a:ext cx="9976513" cy="1629612"/>
          </a:xfrm>
          <a:prstGeom prst="rect">
            <a:avLst/>
          </a:prstGeom>
        </p:spPr>
        <p:txBody>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marL="0" indent="0">
              <a:buFont typeface="Wingdings 3" charset="2"/>
              <a:buNone/>
            </a:pPr>
            <a:r>
              <a:rPr kumimoji="1" lang="en-US" altLang="ja-JP" sz="5400" b="1" dirty="0">
                <a:effectLst>
                  <a:outerShdw blurRad="38100" dist="38100" dir="2700000" algn="tl">
                    <a:srgbClr val="000000">
                      <a:alpha val="43137"/>
                    </a:srgbClr>
                  </a:outerShdw>
                </a:effectLst>
                <a:latin typeface="TH SarabunPSK" pitchFamily="34" charset="-34"/>
                <a:cs typeface="TH SarabunPSK" pitchFamily="34" charset="-34"/>
              </a:rPr>
              <a:t>Thank you for your attention</a:t>
            </a:r>
            <a:endParaRPr kumimoji="1" lang="ja-JP" altLang="en-US" sz="5400" b="1" dirty="0">
              <a:effectLst>
                <a:outerShdw blurRad="38100" dist="38100" dir="2700000" algn="tl">
                  <a:srgbClr val="000000">
                    <a:alpha val="43137"/>
                  </a:srgbClr>
                </a:outerShdw>
              </a:effectLst>
              <a:latin typeface="TH SarabunPSK" pitchFamily="34" charset="-34"/>
              <a:cs typeface="TH SarabunPSK" pitchFamily="34" charset="-34"/>
            </a:endParaRPr>
          </a:p>
        </p:txBody>
      </p:sp>
      <p:pic>
        <p:nvPicPr>
          <p:cNvPr id="5" name="图片 4" descr="MMBDlogo.png"/>
          <p:cNvPicPr>
            <a:picLocks noChangeAspect="1"/>
          </p:cNvPicPr>
          <p:nvPr/>
        </p:nvPicPr>
        <p:blipFill>
          <a:blip r:embed="rId2"/>
          <a:stretch>
            <a:fillRect/>
          </a:stretch>
        </p:blipFill>
        <p:spPr>
          <a:xfrm>
            <a:off x="614693" y="245660"/>
            <a:ext cx="999747" cy="1042418"/>
          </a:xfrm>
          <a:prstGeom prst="rect">
            <a:avLst/>
          </a:prstGeom>
        </p:spPr>
      </p:pic>
      <p:sp>
        <p:nvSpPr>
          <p:cNvPr id="2" name="Footer Placeholder 1">
            <a:extLst>
              <a:ext uri="{FF2B5EF4-FFF2-40B4-BE49-F238E27FC236}">
                <a16:creationId xmlns:a16="http://schemas.microsoft.com/office/drawing/2014/main" id="{602BA17A-C18F-FF9E-A08D-C2B49453A35D}"/>
              </a:ext>
            </a:extLst>
          </p:cNvPr>
          <p:cNvSpPr>
            <a:spLocks noGrp="1"/>
          </p:cNvSpPr>
          <p:nvPr>
            <p:ph type="ftr" sz="quarter" idx="11"/>
          </p:nvPr>
        </p:nvSpPr>
        <p:spPr/>
        <p:txBody>
          <a:bodyPr/>
          <a:lstStyle/>
          <a:p>
            <a:r>
              <a:rPr lang="en-US" dirty="0"/>
              <a:t>MMBD1275</a:t>
            </a:r>
          </a:p>
        </p:txBody>
      </p:sp>
      <p:sp>
        <p:nvSpPr>
          <p:cNvPr id="6" name="รูปเจ็ดเหลี่ยม 14">
            <a:extLst>
              <a:ext uri="{FF2B5EF4-FFF2-40B4-BE49-F238E27FC236}">
                <a16:creationId xmlns:a16="http://schemas.microsoft.com/office/drawing/2014/main" id="{85C1958D-F77C-EF6A-6672-76DCB4AF2917}"/>
              </a:ext>
            </a:extLst>
          </p:cNvPr>
          <p:cNvSpPr/>
          <p:nvPr/>
        </p:nvSpPr>
        <p:spPr>
          <a:xfrm>
            <a:off x="11539729" y="6464808"/>
            <a:ext cx="502224" cy="264733"/>
          </a:xfrm>
          <a:prstGeom prst="heptagon">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u="sng" dirty="0">
                <a:latin typeface="Angsana New" panose="02020603050405020304" pitchFamily="18" charset="-34"/>
                <a:cs typeface="Angsana New" panose="02020603050405020304" pitchFamily="18" charset="-34"/>
              </a:rPr>
              <a:t>19</a:t>
            </a:r>
            <a:endParaRPr lang="th-TH" sz="2400" b="1" u="sng" dirty="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3205603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1474552" y="1002000"/>
            <a:ext cx="5177607" cy="706964"/>
          </a:xfrm>
        </p:spPr>
        <p:txBody>
          <a:bodyPr>
            <a:normAutofit fontScale="90000"/>
          </a:bodyPr>
          <a:lstStyle/>
          <a:p>
            <a:r>
              <a:rPr lang="en-GB" sz="4800" dirty="0"/>
              <a:t>Outlines</a:t>
            </a:r>
            <a:endParaRPr lang="th-TH" dirty="0"/>
          </a:p>
        </p:txBody>
      </p:sp>
      <p:sp>
        <p:nvSpPr>
          <p:cNvPr id="10" name="รูปเจ็ดเหลี่ยม 9"/>
          <p:cNvSpPr/>
          <p:nvPr/>
        </p:nvSpPr>
        <p:spPr>
          <a:xfrm>
            <a:off x="11719409" y="6443012"/>
            <a:ext cx="322543" cy="286529"/>
          </a:xfrm>
          <a:prstGeom prst="heptagon">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u="sng" dirty="0">
                <a:latin typeface="Angsana New" panose="02020603050405020304" pitchFamily="18" charset="-34"/>
                <a:cs typeface="Angsana New" panose="02020603050405020304" pitchFamily="18" charset="-34"/>
              </a:rPr>
              <a:t>2</a:t>
            </a:r>
            <a:endParaRPr lang="th-TH" sz="2400" b="1" u="sng" dirty="0">
              <a:latin typeface="Angsana New" panose="02020603050405020304" pitchFamily="18" charset="-34"/>
              <a:cs typeface="Angsana New" panose="02020603050405020304" pitchFamily="18" charset="-34"/>
            </a:endParaRPr>
          </a:p>
        </p:txBody>
      </p:sp>
      <p:sp>
        <p:nvSpPr>
          <p:cNvPr id="12" name="Rectangle 3">
            <a:extLst>
              <a:ext uri="{FF2B5EF4-FFF2-40B4-BE49-F238E27FC236}">
                <a16:creationId xmlns:a16="http://schemas.microsoft.com/office/drawing/2014/main" id="{B92AA138-9D2A-47F4-A9C1-72D0AF0B586A}"/>
              </a:ext>
            </a:extLst>
          </p:cNvPr>
          <p:cNvSpPr/>
          <p:nvPr/>
        </p:nvSpPr>
        <p:spPr>
          <a:xfrm>
            <a:off x="10185906" y="250297"/>
            <a:ext cx="2006095" cy="461665"/>
          </a:xfrm>
          <a:prstGeom prst="rect">
            <a:avLst/>
          </a:prstGeom>
        </p:spPr>
        <p:txBody>
          <a:bodyPr wrap="square">
            <a:spAutoFit/>
          </a:bodyPr>
          <a:lstStyle/>
          <a:p>
            <a:r>
              <a:rPr lang="en-GB" sz="2400" dirty="0">
                <a:effectLst/>
                <a:latin typeface="Calibri" panose="020F0502020204030204" pitchFamily="34" charset="0"/>
                <a:ea typeface="Times New Roman" panose="02020603050405020304" pitchFamily="18" charset="0"/>
              </a:rPr>
              <a:t>MMBD1275</a:t>
            </a:r>
            <a:endParaRPr lang="en-US" sz="3200" dirty="0">
              <a:latin typeface="TH SarabunPSK" pitchFamily="34" charset="-34"/>
              <a:cs typeface="TH SarabunPSK" pitchFamily="34" charset="-34"/>
            </a:endParaRPr>
          </a:p>
        </p:txBody>
      </p:sp>
      <p:pic>
        <p:nvPicPr>
          <p:cNvPr id="6" name="图片 5" descr="MMBDlogo.png"/>
          <p:cNvPicPr>
            <a:picLocks noChangeAspect="1"/>
          </p:cNvPicPr>
          <p:nvPr/>
        </p:nvPicPr>
        <p:blipFill>
          <a:blip r:embed="rId2"/>
          <a:stretch>
            <a:fillRect/>
          </a:stretch>
        </p:blipFill>
        <p:spPr>
          <a:xfrm>
            <a:off x="409977" y="218364"/>
            <a:ext cx="999747" cy="1042418"/>
          </a:xfrm>
          <a:prstGeom prst="rect">
            <a:avLst/>
          </a:prstGeom>
        </p:spPr>
      </p:pic>
      <p:sp>
        <p:nvSpPr>
          <p:cNvPr id="9" name="TextBox 8">
            <a:extLst>
              <a:ext uri="{FF2B5EF4-FFF2-40B4-BE49-F238E27FC236}">
                <a16:creationId xmlns:a16="http://schemas.microsoft.com/office/drawing/2014/main" id="{5B573148-A190-819E-BEC0-79AFA6662CED}"/>
              </a:ext>
            </a:extLst>
          </p:cNvPr>
          <p:cNvSpPr txBox="1"/>
          <p:nvPr/>
        </p:nvSpPr>
        <p:spPr>
          <a:xfrm>
            <a:off x="1115736" y="1907576"/>
            <a:ext cx="10100345" cy="4154984"/>
          </a:xfrm>
          <a:prstGeom prst="rect">
            <a:avLst/>
          </a:prstGeom>
          <a:noFill/>
        </p:spPr>
        <p:txBody>
          <a:bodyPr wrap="square">
            <a:spAutoFit/>
          </a:bodyPr>
          <a:lstStyle/>
          <a:p>
            <a:pPr marL="285750" indent="-285750">
              <a:buFont typeface="Arial" panose="020B0604020202020204" pitchFamily="34" charset="0"/>
              <a:buChar char="•"/>
            </a:pPr>
            <a:r>
              <a:rPr lang="en-GB" sz="2400" dirty="0"/>
              <a:t>Terminology used </a:t>
            </a:r>
          </a:p>
          <a:p>
            <a:pPr marL="285750" indent="-285750">
              <a:buFont typeface="Arial" panose="020B0604020202020204" pitchFamily="34" charset="0"/>
              <a:buChar char="•"/>
            </a:pPr>
            <a:r>
              <a:rPr lang="en-GB" sz="2400" dirty="0"/>
              <a:t>The purpose of the study</a:t>
            </a:r>
          </a:p>
          <a:p>
            <a:pPr marL="285750" indent="-285750">
              <a:buFont typeface="Arial" panose="020B0604020202020204" pitchFamily="34" charset="0"/>
              <a:buChar char="•"/>
            </a:pPr>
            <a:r>
              <a:rPr lang="en-GB" sz="2400" dirty="0"/>
              <a:t>The importance of the study</a:t>
            </a:r>
          </a:p>
          <a:p>
            <a:pPr marL="285750" indent="-285750">
              <a:buFont typeface="Arial" panose="020B0604020202020204" pitchFamily="34" charset="0"/>
              <a:buChar char="•"/>
            </a:pPr>
            <a:r>
              <a:rPr lang="en-GB" sz="2400" dirty="0"/>
              <a:t>Main motivations</a:t>
            </a:r>
          </a:p>
          <a:p>
            <a:pPr marL="285750" indent="-285750">
              <a:buFont typeface="Arial" panose="020B0604020202020204" pitchFamily="34" charset="0"/>
              <a:buChar char="•"/>
            </a:pPr>
            <a:r>
              <a:rPr lang="en-GB" sz="2400" dirty="0"/>
              <a:t>The contributions of this study</a:t>
            </a:r>
          </a:p>
          <a:p>
            <a:pPr marL="285750" indent="-285750">
              <a:buFont typeface="Arial" panose="020B0604020202020204" pitchFamily="34" charset="0"/>
              <a:buChar char="•"/>
            </a:pPr>
            <a:r>
              <a:rPr lang="en-GB" sz="2400" dirty="0"/>
              <a:t>Hypotheses development</a:t>
            </a:r>
          </a:p>
          <a:p>
            <a:pPr marL="285750" indent="-285750">
              <a:buFont typeface="Arial" panose="020B0604020202020204" pitchFamily="34" charset="0"/>
              <a:buChar char="•"/>
            </a:pPr>
            <a:r>
              <a:rPr lang="en-GB" sz="2400" dirty="0"/>
              <a:t>Research sample</a:t>
            </a:r>
          </a:p>
          <a:p>
            <a:pPr marL="285750" indent="-285750">
              <a:buFont typeface="Arial" panose="020B0604020202020204" pitchFamily="34" charset="0"/>
              <a:buChar char="•"/>
            </a:pPr>
            <a:r>
              <a:rPr lang="en-GB" sz="2400" dirty="0"/>
              <a:t>Research model</a:t>
            </a:r>
          </a:p>
          <a:p>
            <a:pPr marL="285750" indent="-285750">
              <a:buFont typeface="Arial" panose="020B0604020202020204" pitchFamily="34" charset="0"/>
              <a:buChar char="•"/>
            </a:pPr>
            <a:r>
              <a:rPr lang="en-GB" sz="2400" dirty="0"/>
              <a:t>Results</a:t>
            </a:r>
          </a:p>
          <a:p>
            <a:pPr marL="285750" indent="-285750">
              <a:buFont typeface="Arial" panose="020B0604020202020204" pitchFamily="34" charset="0"/>
              <a:buChar char="•"/>
            </a:pPr>
            <a:r>
              <a:rPr lang="en-GB" sz="2400" dirty="0"/>
              <a:t>Conclusions</a:t>
            </a:r>
          </a:p>
          <a:p>
            <a:pPr marL="285750" indent="-285750">
              <a:buFont typeface="Arial" panose="020B0604020202020204" pitchFamily="34" charset="0"/>
              <a:buChar char="•"/>
            </a:pPr>
            <a:r>
              <a:rPr lang="en-GB" sz="2400" dirty="0"/>
              <a:t>Implications </a:t>
            </a:r>
          </a:p>
        </p:txBody>
      </p:sp>
      <p:sp>
        <p:nvSpPr>
          <p:cNvPr id="4" name="Footer Placeholder 3">
            <a:extLst>
              <a:ext uri="{FF2B5EF4-FFF2-40B4-BE49-F238E27FC236}">
                <a16:creationId xmlns:a16="http://schemas.microsoft.com/office/drawing/2014/main" id="{C6585F46-DF5A-55A2-67F3-02F0B7868427}"/>
              </a:ext>
            </a:extLst>
          </p:cNvPr>
          <p:cNvSpPr>
            <a:spLocks noGrp="1"/>
          </p:cNvSpPr>
          <p:nvPr>
            <p:ph type="ftr" sz="quarter" idx="11"/>
          </p:nvPr>
        </p:nvSpPr>
        <p:spPr/>
        <p:txBody>
          <a:bodyPr/>
          <a:lstStyle/>
          <a:p>
            <a:r>
              <a:rPr lang="en-US" dirty="0"/>
              <a:t>MMBD1275</a:t>
            </a:r>
          </a:p>
        </p:txBody>
      </p:sp>
    </p:spTree>
    <p:extLst>
      <p:ext uri="{BB962C8B-B14F-4D97-AF65-F5344CB8AC3E}">
        <p14:creationId xmlns:p14="http://schemas.microsoft.com/office/powerpoint/2010/main" val="25164277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1837942" y="1026216"/>
            <a:ext cx="4995080" cy="706964"/>
          </a:xfrm>
        </p:spPr>
        <p:txBody>
          <a:bodyPr>
            <a:normAutofit fontScale="90000"/>
          </a:bodyPr>
          <a:lstStyle/>
          <a:p>
            <a:r>
              <a:rPr lang="en-GB" sz="4800" dirty="0"/>
              <a:t>Terminology used</a:t>
            </a:r>
            <a:endParaRPr lang="th-TH" dirty="0"/>
          </a:p>
        </p:txBody>
      </p:sp>
      <p:sp>
        <p:nvSpPr>
          <p:cNvPr id="7" name="รูปเจ็ดเหลี่ยม 6"/>
          <p:cNvSpPr/>
          <p:nvPr/>
        </p:nvSpPr>
        <p:spPr>
          <a:xfrm>
            <a:off x="11719409" y="6443012"/>
            <a:ext cx="322543" cy="286529"/>
          </a:xfrm>
          <a:prstGeom prst="heptagon">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u="sng" dirty="0">
                <a:latin typeface="Angsana New" panose="02020603050405020304" pitchFamily="18" charset="-34"/>
                <a:cs typeface="Angsana New" panose="02020603050405020304" pitchFamily="18" charset="-34"/>
              </a:rPr>
              <a:t>3</a:t>
            </a:r>
            <a:endParaRPr lang="th-TH" sz="2400" b="1" u="sng" dirty="0">
              <a:latin typeface="Angsana New" panose="02020603050405020304" pitchFamily="18" charset="-34"/>
              <a:cs typeface="Angsana New" panose="02020603050405020304" pitchFamily="18" charset="-34"/>
            </a:endParaRPr>
          </a:p>
        </p:txBody>
      </p:sp>
      <p:pic>
        <p:nvPicPr>
          <p:cNvPr id="6" name="图片 5" descr="MMBDlogo.png"/>
          <p:cNvPicPr>
            <a:picLocks noChangeAspect="1"/>
          </p:cNvPicPr>
          <p:nvPr/>
        </p:nvPicPr>
        <p:blipFill>
          <a:blip r:embed="rId2"/>
          <a:stretch>
            <a:fillRect/>
          </a:stretch>
        </p:blipFill>
        <p:spPr>
          <a:xfrm>
            <a:off x="682932" y="177421"/>
            <a:ext cx="999747" cy="1042418"/>
          </a:xfrm>
          <a:prstGeom prst="rect">
            <a:avLst/>
          </a:prstGeom>
        </p:spPr>
      </p:pic>
      <p:sp>
        <p:nvSpPr>
          <p:cNvPr id="3" name="Footer Placeholder 2">
            <a:extLst>
              <a:ext uri="{FF2B5EF4-FFF2-40B4-BE49-F238E27FC236}">
                <a16:creationId xmlns:a16="http://schemas.microsoft.com/office/drawing/2014/main" id="{A5796816-CACB-3219-CD7F-3CDA234C7E62}"/>
              </a:ext>
            </a:extLst>
          </p:cNvPr>
          <p:cNvSpPr>
            <a:spLocks noGrp="1"/>
          </p:cNvSpPr>
          <p:nvPr>
            <p:ph type="ftr" sz="quarter" idx="11"/>
          </p:nvPr>
        </p:nvSpPr>
        <p:spPr/>
        <p:txBody>
          <a:bodyPr/>
          <a:lstStyle/>
          <a:p>
            <a:r>
              <a:rPr lang="en-US" dirty="0"/>
              <a:t>MMBD1275</a:t>
            </a:r>
          </a:p>
        </p:txBody>
      </p:sp>
      <p:sp>
        <p:nvSpPr>
          <p:cNvPr id="10" name="TextBox 9">
            <a:extLst>
              <a:ext uri="{FF2B5EF4-FFF2-40B4-BE49-F238E27FC236}">
                <a16:creationId xmlns:a16="http://schemas.microsoft.com/office/drawing/2014/main" id="{521C0F20-F3D0-B1BC-03BA-AE104976A06C}"/>
              </a:ext>
            </a:extLst>
          </p:cNvPr>
          <p:cNvSpPr txBox="1"/>
          <p:nvPr/>
        </p:nvSpPr>
        <p:spPr>
          <a:xfrm>
            <a:off x="1249961" y="1973068"/>
            <a:ext cx="10016454" cy="3416320"/>
          </a:xfrm>
          <a:prstGeom prst="rect">
            <a:avLst/>
          </a:prstGeom>
          <a:noFill/>
        </p:spPr>
        <p:txBody>
          <a:bodyPr wrap="square">
            <a:spAutoFit/>
          </a:bodyPr>
          <a:lstStyle/>
          <a:p>
            <a:pPr marL="342900" indent="-342900">
              <a:buFont typeface="Arial" panose="020B0604020202020204" pitchFamily="34" charset="0"/>
              <a:buChar char="•"/>
            </a:pPr>
            <a:r>
              <a:rPr lang="en-GB" sz="2400" b="1" dirty="0">
                <a:solidFill>
                  <a:srgbClr val="C00000"/>
                </a:solidFill>
              </a:rPr>
              <a:t>Corruption</a:t>
            </a:r>
            <a:r>
              <a:rPr lang="en-GB" sz="2400" dirty="0"/>
              <a:t> is defined as the “abuse of entrusted power for private gains” (Transparency International, 2017), this definition indicates that:</a:t>
            </a:r>
          </a:p>
          <a:p>
            <a:pPr marL="1257300" lvl="2" indent="-342900">
              <a:buFont typeface="Arial" panose="020B0604020202020204" pitchFamily="34" charset="0"/>
              <a:buChar char="•"/>
            </a:pPr>
            <a:r>
              <a:rPr lang="en-GB" sz="2400" dirty="0"/>
              <a:t>the abuse of entrusted power goes beyond corrupt government officials. </a:t>
            </a:r>
          </a:p>
          <a:p>
            <a:pPr marL="1257300" lvl="2" indent="-342900">
              <a:buFont typeface="Arial" panose="020B0604020202020204" pitchFamily="34" charset="0"/>
              <a:buChar char="•"/>
            </a:pPr>
            <a:r>
              <a:rPr lang="en-GB" sz="2400" dirty="0"/>
              <a:t>people abuse that entrusted power for their own benefits at the cost of their organizations. </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b="1" dirty="0">
                <a:solidFill>
                  <a:srgbClr val="C00000"/>
                </a:solidFill>
              </a:rPr>
              <a:t>Analyst coverage </a:t>
            </a:r>
            <a:r>
              <a:rPr lang="en-GB" sz="2400" dirty="0"/>
              <a:t>is the total number of analysts making recommendations for the security at the financial year-end.</a:t>
            </a:r>
          </a:p>
        </p:txBody>
      </p:sp>
    </p:spTree>
    <p:extLst>
      <p:ext uri="{BB962C8B-B14F-4D97-AF65-F5344CB8AC3E}">
        <p14:creationId xmlns:p14="http://schemas.microsoft.com/office/powerpoint/2010/main" val="1856890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1768273" y="1037947"/>
            <a:ext cx="5841243" cy="706964"/>
          </a:xfrm>
        </p:spPr>
        <p:txBody>
          <a:bodyPr>
            <a:normAutofit fontScale="90000"/>
          </a:bodyPr>
          <a:lstStyle/>
          <a:p>
            <a:r>
              <a:rPr lang="en-GB" sz="4800" dirty="0"/>
              <a:t>Purpose</a:t>
            </a:r>
            <a:endParaRPr lang="th-TH" dirty="0"/>
          </a:p>
        </p:txBody>
      </p:sp>
      <p:sp>
        <p:nvSpPr>
          <p:cNvPr id="22" name="รูปเจ็ดเหลี่ยม 21"/>
          <p:cNvSpPr/>
          <p:nvPr/>
        </p:nvSpPr>
        <p:spPr>
          <a:xfrm>
            <a:off x="11719409" y="6443012"/>
            <a:ext cx="322543" cy="286529"/>
          </a:xfrm>
          <a:prstGeom prst="heptagon">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u="sng" dirty="0">
                <a:latin typeface="Angsana New" panose="02020603050405020304" pitchFamily="18" charset="-34"/>
                <a:cs typeface="Angsana New" panose="02020603050405020304" pitchFamily="18" charset="-34"/>
              </a:rPr>
              <a:t>4</a:t>
            </a:r>
            <a:endParaRPr lang="th-TH" sz="2400" b="1" u="sng" dirty="0">
              <a:latin typeface="Angsana New" panose="02020603050405020304" pitchFamily="18" charset="-34"/>
              <a:cs typeface="Angsana New" panose="02020603050405020304" pitchFamily="18" charset="-34"/>
            </a:endParaRPr>
          </a:p>
        </p:txBody>
      </p:sp>
      <p:pic>
        <p:nvPicPr>
          <p:cNvPr id="6" name="图片 5" descr="MMBDlogo.png"/>
          <p:cNvPicPr>
            <a:picLocks noChangeAspect="1"/>
          </p:cNvPicPr>
          <p:nvPr/>
        </p:nvPicPr>
        <p:blipFill>
          <a:blip r:embed="rId2"/>
          <a:stretch>
            <a:fillRect/>
          </a:stretch>
        </p:blipFill>
        <p:spPr>
          <a:xfrm>
            <a:off x="669284" y="218364"/>
            <a:ext cx="999747" cy="1042418"/>
          </a:xfrm>
          <a:prstGeom prst="rect">
            <a:avLst/>
          </a:prstGeom>
        </p:spPr>
      </p:pic>
      <p:sp>
        <p:nvSpPr>
          <p:cNvPr id="3" name="Footer Placeholder 2">
            <a:extLst>
              <a:ext uri="{FF2B5EF4-FFF2-40B4-BE49-F238E27FC236}">
                <a16:creationId xmlns:a16="http://schemas.microsoft.com/office/drawing/2014/main" id="{E79AC668-D51C-94A9-4BFD-6A1C5BAC1DD6}"/>
              </a:ext>
            </a:extLst>
          </p:cNvPr>
          <p:cNvSpPr>
            <a:spLocks noGrp="1"/>
          </p:cNvSpPr>
          <p:nvPr>
            <p:ph type="ftr" sz="quarter" idx="11"/>
          </p:nvPr>
        </p:nvSpPr>
        <p:spPr/>
        <p:txBody>
          <a:bodyPr/>
          <a:lstStyle/>
          <a:p>
            <a:r>
              <a:rPr lang="en-US" dirty="0"/>
              <a:t>MMBD1275</a:t>
            </a:r>
          </a:p>
        </p:txBody>
      </p:sp>
      <p:sp>
        <p:nvSpPr>
          <p:cNvPr id="10" name="TextBox 9">
            <a:extLst>
              <a:ext uri="{FF2B5EF4-FFF2-40B4-BE49-F238E27FC236}">
                <a16:creationId xmlns:a16="http://schemas.microsoft.com/office/drawing/2014/main" id="{776522FE-D661-A045-C98A-0D707FE0D7AC}"/>
              </a:ext>
            </a:extLst>
          </p:cNvPr>
          <p:cNvSpPr txBox="1"/>
          <p:nvPr/>
        </p:nvSpPr>
        <p:spPr>
          <a:xfrm>
            <a:off x="1233182" y="1744911"/>
            <a:ext cx="10192623" cy="2308324"/>
          </a:xfrm>
          <a:prstGeom prst="rect">
            <a:avLst/>
          </a:prstGeom>
          <a:noFill/>
        </p:spPr>
        <p:txBody>
          <a:bodyPr wrap="square">
            <a:spAutoFit/>
          </a:bodyPr>
          <a:lstStyle/>
          <a:p>
            <a:pPr marL="0" indent="0">
              <a:buNone/>
            </a:pPr>
            <a:r>
              <a:rPr lang="en-GB" sz="3600" dirty="0"/>
              <a:t>The purpose this study is to examine the impact of country-level corruption and firms’ self-reported policies for combating bribery on the number of analysts following a firm. </a:t>
            </a:r>
          </a:p>
        </p:txBody>
      </p:sp>
    </p:spTree>
    <p:extLst>
      <p:ext uri="{BB962C8B-B14F-4D97-AF65-F5344CB8AC3E}">
        <p14:creationId xmlns:p14="http://schemas.microsoft.com/office/powerpoint/2010/main" val="13105251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1773379" y="730385"/>
            <a:ext cx="7124132" cy="1020765"/>
          </a:xfrm>
        </p:spPr>
        <p:txBody>
          <a:bodyPr>
            <a:normAutofit/>
          </a:bodyPr>
          <a:lstStyle/>
          <a:p>
            <a:r>
              <a:rPr lang="en-GB" sz="4800" dirty="0"/>
              <a:t>Importance</a:t>
            </a:r>
            <a:endParaRPr lang="th-TH" dirty="0"/>
          </a:p>
        </p:txBody>
      </p:sp>
      <p:sp>
        <p:nvSpPr>
          <p:cNvPr id="18" name="รูปเจ็ดเหลี่ยม 17"/>
          <p:cNvSpPr/>
          <p:nvPr/>
        </p:nvSpPr>
        <p:spPr>
          <a:xfrm>
            <a:off x="11591783" y="6335986"/>
            <a:ext cx="478303" cy="388381"/>
          </a:xfrm>
          <a:prstGeom prst="heptagon">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u="sng" dirty="0">
                <a:latin typeface="Angsana New" panose="02020603050405020304" pitchFamily="18" charset="-34"/>
                <a:cs typeface="Angsana New" panose="02020603050405020304" pitchFamily="18" charset="-34"/>
              </a:rPr>
              <a:t>5</a:t>
            </a:r>
            <a:endParaRPr lang="th-TH" sz="2400" b="1" u="sng" dirty="0">
              <a:latin typeface="Angsana New" panose="02020603050405020304" pitchFamily="18" charset="-34"/>
              <a:cs typeface="Angsana New" panose="02020603050405020304" pitchFamily="18" charset="-34"/>
            </a:endParaRPr>
          </a:p>
        </p:txBody>
      </p:sp>
      <p:pic>
        <p:nvPicPr>
          <p:cNvPr id="6" name="图片 5" descr="MMBDlogo.png"/>
          <p:cNvPicPr>
            <a:picLocks noChangeAspect="1"/>
          </p:cNvPicPr>
          <p:nvPr/>
        </p:nvPicPr>
        <p:blipFill>
          <a:blip r:embed="rId2"/>
          <a:stretch>
            <a:fillRect/>
          </a:stretch>
        </p:blipFill>
        <p:spPr>
          <a:xfrm>
            <a:off x="655637" y="286603"/>
            <a:ext cx="999747" cy="1042418"/>
          </a:xfrm>
          <a:prstGeom prst="rect">
            <a:avLst/>
          </a:prstGeom>
        </p:spPr>
      </p:pic>
      <p:sp>
        <p:nvSpPr>
          <p:cNvPr id="3" name="Footer Placeholder 2">
            <a:extLst>
              <a:ext uri="{FF2B5EF4-FFF2-40B4-BE49-F238E27FC236}">
                <a16:creationId xmlns:a16="http://schemas.microsoft.com/office/drawing/2014/main" id="{BAB4CC4D-3584-FAA5-3B9B-1C24FC55F3B7}"/>
              </a:ext>
            </a:extLst>
          </p:cNvPr>
          <p:cNvSpPr>
            <a:spLocks noGrp="1"/>
          </p:cNvSpPr>
          <p:nvPr>
            <p:ph type="ftr" sz="quarter" idx="11"/>
          </p:nvPr>
        </p:nvSpPr>
        <p:spPr/>
        <p:txBody>
          <a:bodyPr/>
          <a:lstStyle/>
          <a:p>
            <a:r>
              <a:rPr lang="en-US" dirty="0"/>
              <a:t>MMBD1275</a:t>
            </a:r>
          </a:p>
        </p:txBody>
      </p:sp>
      <p:sp>
        <p:nvSpPr>
          <p:cNvPr id="9" name="TextBox 8">
            <a:extLst>
              <a:ext uri="{FF2B5EF4-FFF2-40B4-BE49-F238E27FC236}">
                <a16:creationId xmlns:a16="http://schemas.microsoft.com/office/drawing/2014/main" id="{6E64C7FC-9309-EEC4-B6FB-381254A60811}"/>
              </a:ext>
            </a:extLst>
          </p:cNvPr>
          <p:cNvSpPr txBox="1"/>
          <p:nvPr/>
        </p:nvSpPr>
        <p:spPr>
          <a:xfrm>
            <a:off x="1317071" y="2003617"/>
            <a:ext cx="10083567" cy="3693319"/>
          </a:xfrm>
          <a:prstGeom prst="rect">
            <a:avLst/>
          </a:prstGeom>
          <a:noFill/>
        </p:spPr>
        <p:txBody>
          <a:bodyPr wrap="square">
            <a:spAutoFit/>
          </a:bodyPr>
          <a:lstStyle/>
          <a:p>
            <a:pPr marL="342900" indent="-342900">
              <a:buFont typeface="Arial" panose="020B0604020202020204" pitchFamily="34" charset="0"/>
              <a:buChar char="•"/>
            </a:pPr>
            <a:r>
              <a:rPr lang="en-GB" sz="2600" dirty="0"/>
              <a:t>The importance of the current study arises from the importance of analyst coverage to a firm:</a:t>
            </a:r>
          </a:p>
          <a:p>
            <a:pPr marL="800100" lvl="1" indent="-342900">
              <a:buFont typeface="Arial" panose="020B0604020202020204" pitchFamily="34" charset="0"/>
              <a:buChar char="•"/>
            </a:pPr>
            <a:r>
              <a:rPr lang="en-GB" sz="2600" dirty="0"/>
              <a:t>Analysts play a key role in reducing the agency problem between shareholders and managers through direct and indirect monitoring. </a:t>
            </a:r>
          </a:p>
          <a:p>
            <a:pPr marL="800100" lvl="1" indent="-342900">
              <a:buFont typeface="Arial" panose="020B0604020202020204" pitchFamily="34" charset="0"/>
              <a:buChar char="•"/>
            </a:pPr>
            <a:r>
              <a:rPr lang="en-GB" sz="2600" dirty="0"/>
              <a:t>Evidence from prior empirical studies suggest that higher analyst coverage is associated with lower transaction costs, higher stock liquidity, lower cost of capital and higher firm value.</a:t>
            </a:r>
          </a:p>
          <a:p>
            <a:pPr marL="342900" indent="-342900">
              <a:buFont typeface="Arial" panose="020B0604020202020204" pitchFamily="34" charset="0"/>
              <a:buChar char="•"/>
            </a:pPr>
            <a:r>
              <a:rPr lang="en-GB" sz="2600" dirty="0"/>
              <a:t>Higher analyst coverage increases firm visibility, increasing thereby the demand for its common shares.</a:t>
            </a:r>
          </a:p>
        </p:txBody>
      </p:sp>
    </p:spTree>
    <p:extLst>
      <p:ext uri="{BB962C8B-B14F-4D97-AF65-F5344CB8AC3E}">
        <p14:creationId xmlns:p14="http://schemas.microsoft.com/office/powerpoint/2010/main" val="750271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1900183" y="1011637"/>
            <a:ext cx="5983241" cy="706964"/>
          </a:xfrm>
        </p:spPr>
        <p:txBody>
          <a:bodyPr>
            <a:normAutofit fontScale="90000"/>
          </a:bodyPr>
          <a:lstStyle/>
          <a:p>
            <a:r>
              <a:rPr lang="en-GB" sz="4800" dirty="0"/>
              <a:t>Motivations</a:t>
            </a:r>
            <a:endParaRPr lang="th-TH" dirty="0"/>
          </a:p>
        </p:txBody>
      </p:sp>
      <p:sp>
        <p:nvSpPr>
          <p:cNvPr id="8" name="รูปเจ็ดเหลี่ยม 7"/>
          <p:cNvSpPr/>
          <p:nvPr/>
        </p:nvSpPr>
        <p:spPr>
          <a:xfrm>
            <a:off x="11591783" y="6335986"/>
            <a:ext cx="478303" cy="388381"/>
          </a:xfrm>
          <a:prstGeom prst="heptagon">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u="sng" dirty="0">
                <a:latin typeface="Angsana New" panose="02020603050405020304" pitchFamily="18" charset="-34"/>
                <a:cs typeface="Angsana New" panose="02020603050405020304" pitchFamily="18" charset="-34"/>
              </a:rPr>
              <a:t>6</a:t>
            </a:r>
            <a:endParaRPr lang="th-TH" sz="2400" b="1" u="sng" dirty="0">
              <a:latin typeface="Angsana New" panose="02020603050405020304" pitchFamily="18" charset="-34"/>
              <a:cs typeface="Angsana New" panose="02020603050405020304" pitchFamily="18" charset="-34"/>
            </a:endParaRPr>
          </a:p>
        </p:txBody>
      </p:sp>
      <p:pic>
        <p:nvPicPr>
          <p:cNvPr id="9" name="图片 8" descr="MMBDlogo.png"/>
          <p:cNvPicPr>
            <a:picLocks noChangeAspect="1"/>
          </p:cNvPicPr>
          <p:nvPr/>
        </p:nvPicPr>
        <p:blipFill>
          <a:blip r:embed="rId2"/>
          <a:stretch>
            <a:fillRect/>
          </a:stretch>
        </p:blipFill>
        <p:spPr>
          <a:xfrm>
            <a:off x="751172" y="204716"/>
            <a:ext cx="999747" cy="1042418"/>
          </a:xfrm>
          <a:prstGeom prst="rect">
            <a:avLst/>
          </a:prstGeom>
        </p:spPr>
      </p:pic>
      <p:sp>
        <p:nvSpPr>
          <p:cNvPr id="3" name="Footer Placeholder 2">
            <a:extLst>
              <a:ext uri="{FF2B5EF4-FFF2-40B4-BE49-F238E27FC236}">
                <a16:creationId xmlns:a16="http://schemas.microsoft.com/office/drawing/2014/main" id="{7B9C510F-EAEF-32E7-E30A-ED816C745E5A}"/>
              </a:ext>
            </a:extLst>
          </p:cNvPr>
          <p:cNvSpPr>
            <a:spLocks noGrp="1"/>
          </p:cNvSpPr>
          <p:nvPr>
            <p:ph type="ftr" sz="quarter" idx="11"/>
          </p:nvPr>
        </p:nvSpPr>
        <p:spPr/>
        <p:txBody>
          <a:bodyPr/>
          <a:lstStyle/>
          <a:p>
            <a:r>
              <a:rPr lang="en-US" dirty="0"/>
              <a:t>MMBD1275</a:t>
            </a:r>
          </a:p>
        </p:txBody>
      </p:sp>
      <p:sp>
        <p:nvSpPr>
          <p:cNvPr id="11" name="TextBox 10">
            <a:extLst>
              <a:ext uri="{FF2B5EF4-FFF2-40B4-BE49-F238E27FC236}">
                <a16:creationId xmlns:a16="http://schemas.microsoft.com/office/drawing/2014/main" id="{6148E2AD-87A5-2AAC-453D-1079380F25B6}"/>
              </a:ext>
            </a:extLst>
          </p:cNvPr>
          <p:cNvSpPr txBox="1"/>
          <p:nvPr/>
        </p:nvSpPr>
        <p:spPr>
          <a:xfrm>
            <a:off x="1166070" y="1878215"/>
            <a:ext cx="10033233" cy="4493538"/>
          </a:xfrm>
          <a:prstGeom prst="rect">
            <a:avLst/>
          </a:prstGeom>
          <a:noFill/>
        </p:spPr>
        <p:txBody>
          <a:bodyPr wrap="square">
            <a:spAutoFit/>
          </a:bodyPr>
          <a:lstStyle/>
          <a:p>
            <a:pPr marL="457200" indent="-457200">
              <a:buFont typeface="Arial" panose="020B0604020202020204" pitchFamily="34" charset="0"/>
              <a:buChar char="•"/>
            </a:pPr>
            <a:r>
              <a:rPr lang="en-GB" sz="2600" dirty="0"/>
              <a:t>Although the literature on corruption at the </a:t>
            </a:r>
            <a:r>
              <a:rPr lang="en-GB" sz="2600" b="1" dirty="0">
                <a:solidFill>
                  <a:srgbClr val="C00000"/>
                </a:solidFill>
              </a:rPr>
              <a:t>country level </a:t>
            </a:r>
            <a:r>
              <a:rPr lang="en-GB" sz="2600" dirty="0"/>
              <a:t>is rich, relatively fewer studies have focused on the impact of corruption at firm level due to data limitations.  </a:t>
            </a:r>
          </a:p>
          <a:p>
            <a:pPr marL="457200" indent="-457200">
              <a:buFont typeface="Arial" panose="020B0604020202020204" pitchFamily="34" charset="0"/>
              <a:buChar char="•"/>
            </a:pPr>
            <a:endParaRPr lang="en-GB" sz="2600" dirty="0"/>
          </a:p>
          <a:p>
            <a:pPr marL="457200" indent="-457200">
              <a:buFont typeface="Arial" panose="020B0604020202020204" pitchFamily="34" charset="0"/>
              <a:buChar char="•"/>
            </a:pPr>
            <a:r>
              <a:rPr lang="en-GB" sz="2600" dirty="0"/>
              <a:t>Most of the literature on corruption is skewed towards examining the </a:t>
            </a:r>
            <a:r>
              <a:rPr lang="en-GB" sz="2600" b="1" dirty="0">
                <a:solidFill>
                  <a:srgbClr val="C00000"/>
                </a:solidFill>
              </a:rPr>
              <a:t>causes of corruption </a:t>
            </a:r>
            <a:r>
              <a:rPr lang="en-GB" sz="2600" dirty="0"/>
              <a:t>rather than its consequences.</a:t>
            </a:r>
          </a:p>
          <a:p>
            <a:pPr marL="457200" indent="-457200">
              <a:buFont typeface="Arial" panose="020B0604020202020204" pitchFamily="34" charset="0"/>
              <a:buChar char="•"/>
            </a:pPr>
            <a:endParaRPr lang="en-GB" sz="2600" dirty="0"/>
          </a:p>
          <a:p>
            <a:pPr marL="457200" indent="-457200">
              <a:buFont typeface="Arial" panose="020B0604020202020204" pitchFamily="34" charset="0"/>
              <a:buChar char="•"/>
            </a:pPr>
            <a:r>
              <a:rPr lang="en-GB" sz="2600" dirty="0"/>
              <a:t>Prior studies on </a:t>
            </a:r>
            <a:r>
              <a:rPr lang="en-GB" sz="2600" b="1" dirty="0">
                <a:solidFill>
                  <a:srgbClr val="C00000"/>
                </a:solidFill>
              </a:rPr>
              <a:t>analyst coverage </a:t>
            </a:r>
            <a:r>
              <a:rPr lang="en-GB" sz="2600" dirty="0"/>
              <a:t>have focused on the impact of firm characteristics, corporate governance and information quality on the number of analysts following a firm, but seemingly no prior study has investigated the impact of firm policy on analyst coverage.</a:t>
            </a:r>
            <a:endParaRPr lang="en-GB" sz="2600" dirty="0">
              <a:solidFill>
                <a:srgbClr val="C00000"/>
              </a:solidFill>
            </a:endParaRPr>
          </a:p>
        </p:txBody>
      </p:sp>
    </p:spTree>
    <p:extLst>
      <p:ext uri="{BB962C8B-B14F-4D97-AF65-F5344CB8AC3E}">
        <p14:creationId xmlns:p14="http://schemas.microsoft.com/office/powerpoint/2010/main" val="2503363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1639437" y="993565"/>
            <a:ext cx="6769291" cy="706964"/>
          </a:xfrm>
        </p:spPr>
        <p:txBody>
          <a:bodyPr>
            <a:normAutofit fontScale="90000"/>
          </a:bodyPr>
          <a:lstStyle/>
          <a:p>
            <a:r>
              <a:rPr lang="en-GB" sz="4800" dirty="0"/>
              <a:t>Contributions </a:t>
            </a:r>
            <a:endParaRPr lang="th-TH" dirty="0"/>
          </a:p>
        </p:txBody>
      </p:sp>
      <p:sp>
        <p:nvSpPr>
          <p:cNvPr id="14" name="รูปเจ็ดเหลี่ยม 13"/>
          <p:cNvSpPr/>
          <p:nvPr/>
        </p:nvSpPr>
        <p:spPr>
          <a:xfrm>
            <a:off x="11591783" y="6335986"/>
            <a:ext cx="478303" cy="388381"/>
          </a:xfrm>
          <a:prstGeom prst="heptagon">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u="sng" dirty="0">
                <a:latin typeface="Angsana New" panose="02020603050405020304" pitchFamily="18" charset="-34"/>
                <a:cs typeface="Angsana New" panose="02020603050405020304" pitchFamily="18" charset="-34"/>
              </a:rPr>
              <a:t>7</a:t>
            </a:r>
            <a:endParaRPr lang="th-TH" sz="2400" b="1" u="sng" dirty="0">
              <a:latin typeface="Angsana New" panose="02020603050405020304" pitchFamily="18" charset="-34"/>
              <a:cs typeface="Angsana New" panose="02020603050405020304" pitchFamily="18" charset="-34"/>
            </a:endParaRPr>
          </a:p>
        </p:txBody>
      </p:sp>
      <p:pic>
        <p:nvPicPr>
          <p:cNvPr id="8" name="图片 7" descr="MMBDlogo.png"/>
          <p:cNvPicPr>
            <a:picLocks noChangeAspect="1"/>
          </p:cNvPicPr>
          <p:nvPr/>
        </p:nvPicPr>
        <p:blipFill>
          <a:blip r:embed="rId2"/>
          <a:stretch>
            <a:fillRect/>
          </a:stretch>
        </p:blipFill>
        <p:spPr>
          <a:xfrm>
            <a:off x="519159" y="218364"/>
            <a:ext cx="999747" cy="1042418"/>
          </a:xfrm>
          <a:prstGeom prst="rect">
            <a:avLst/>
          </a:prstGeom>
        </p:spPr>
      </p:pic>
      <p:sp>
        <p:nvSpPr>
          <p:cNvPr id="3" name="Footer Placeholder 2">
            <a:extLst>
              <a:ext uri="{FF2B5EF4-FFF2-40B4-BE49-F238E27FC236}">
                <a16:creationId xmlns:a16="http://schemas.microsoft.com/office/drawing/2014/main" id="{6E2EF484-8AD2-CFBE-88BB-46AFB6C65CB8}"/>
              </a:ext>
            </a:extLst>
          </p:cNvPr>
          <p:cNvSpPr>
            <a:spLocks noGrp="1"/>
          </p:cNvSpPr>
          <p:nvPr>
            <p:ph type="ftr" sz="quarter" idx="11"/>
          </p:nvPr>
        </p:nvSpPr>
        <p:spPr/>
        <p:txBody>
          <a:bodyPr/>
          <a:lstStyle/>
          <a:p>
            <a:r>
              <a:rPr lang="en-US" dirty="0"/>
              <a:t>MMBD1275</a:t>
            </a:r>
          </a:p>
        </p:txBody>
      </p:sp>
      <p:sp>
        <p:nvSpPr>
          <p:cNvPr id="11" name="TextBox 10">
            <a:extLst>
              <a:ext uri="{FF2B5EF4-FFF2-40B4-BE49-F238E27FC236}">
                <a16:creationId xmlns:a16="http://schemas.microsoft.com/office/drawing/2014/main" id="{37767B3C-B2A6-D551-63B2-2A6CAFD33E10}"/>
              </a:ext>
            </a:extLst>
          </p:cNvPr>
          <p:cNvSpPr txBox="1"/>
          <p:nvPr/>
        </p:nvSpPr>
        <p:spPr>
          <a:xfrm>
            <a:off x="999688" y="1797536"/>
            <a:ext cx="10192624" cy="2677656"/>
          </a:xfrm>
          <a:prstGeom prst="rect">
            <a:avLst/>
          </a:prstGeom>
          <a:noFill/>
        </p:spPr>
        <p:txBody>
          <a:bodyPr wrap="square">
            <a:spAutoFit/>
          </a:bodyPr>
          <a:lstStyle/>
          <a:p>
            <a:r>
              <a:rPr lang="en-GB" sz="2800" dirty="0"/>
              <a:t>This study contributes to two streams of literature:</a:t>
            </a:r>
          </a:p>
          <a:p>
            <a:pPr marL="571500" indent="-571500">
              <a:buFont typeface="+mj-lt"/>
              <a:buAutoNum type="romanUcPeriod"/>
            </a:pPr>
            <a:r>
              <a:rPr lang="en-GB" sz="2800" dirty="0"/>
              <a:t>The literature on corruption by investigating the influence (consequences) of corruption on firm performance,</a:t>
            </a:r>
          </a:p>
          <a:p>
            <a:pPr marL="571500" indent="-571500">
              <a:buFont typeface="+mj-lt"/>
              <a:buAutoNum type="romanUcPeriod"/>
            </a:pPr>
            <a:endParaRPr lang="en-GB" sz="2800" dirty="0"/>
          </a:p>
          <a:p>
            <a:pPr marL="571500" indent="-571500">
              <a:buFont typeface="+mj-lt"/>
              <a:buAutoNum type="romanUcPeriod"/>
            </a:pPr>
            <a:r>
              <a:rPr lang="en-GB" sz="2800" dirty="0"/>
              <a:t>The literature on analyst coverage by extending its determinants to include firm policy and institutional factors.</a:t>
            </a:r>
          </a:p>
        </p:txBody>
      </p:sp>
    </p:spTree>
    <p:extLst>
      <p:ext uri="{BB962C8B-B14F-4D97-AF65-F5344CB8AC3E}">
        <p14:creationId xmlns:p14="http://schemas.microsoft.com/office/powerpoint/2010/main" val="3264549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3723B-1C63-DDB7-8387-0DDA316DE587}"/>
              </a:ext>
            </a:extLst>
          </p:cNvPr>
          <p:cNvSpPr>
            <a:spLocks noGrp="1"/>
          </p:cNvSpPr>
          <p:nvPr>
            <p:ph type="title"/>
          </p:nvPr>
        </p:nvSpPr>
        <p:spPr/>
        <p:txBody>
          <a:bodyPr/>
          <a:lstStyle/>
          <a:p>
            <a:r>
              <a:rPr lang="en-GB" sz="4800" dirty="0"/>
              <a:t>Hypotheses development</a:t>
            </a:r>
            <a:endParaRPr lang="en-GB" dirty="0"/>
          </a:p>
        </p:txBody>
      </p:sp>
      <p:sp>
        <p:nvSpPr>
          <p:cNvPr id="3" name="Content Placeholder 2">
            <a:extLst>
              <a:ext uri="{FF2B5EF4-FFF2-40B4-BE49-F238E27FC236}">
                <a16:creationId xmlns:a16="http://schemas.microsoft.com/office/drawing/2014/main" id="{3EDF4124-00BA-1C0E-1E7F-914576B73AF2}"/>
              </a:ext>
            </a:extLst>
          </p:cNvPr>
          <p:cNvSpPr>
            <a:spLocks noGrp="1"/>
          </p:cNvSpPr>
          <p:nvPr>
            <p:ph idx="1"/>
          </p:nvPr>
        </p:nvSpPr>
        <p:spPr/>
        <p:txBody>
          <a:bodyPr>
            <a:normAutofit fontScale="92500" lnSpcReduction="20000"/>
          </a:bodyPr>
          <a:lstStyle/>
          <a:p>
            <a:pPr marL="0" indent="0">
              <a:buNone/>
            </a:pPr>
            <a:r>
              <a:rPr lang="en-GB" sz="2400" b="1" i="1" dirty="0">
                <a:latin typeface="+mj-lt"/>
              </a:rPr>
              <a:t>A</a:t>
            </a:r>
            <a:r>
              <a:rPr lang="en-GB" sz="2400" b="1" i="1" dirty="0"/>
              <a:t>) Corruption at country level:</a:t>
            </a:r>
          </a:p>
          <a:p>
            <a:pPr marL="0" indent="0">
              <a:buNone/>
            </a:pPr>
            <a:r>
              <a:rPr lang="en-GB" sz="2400" dirty="0"/>
              <a:t>We postulate that the level of corruption at country level can impact the aggregate demand for and supply of analyst services:</a:t>
            </a:r>
          </a:p>
          <a:p>
            <a:pPr marL="880110" lvl="1" indent="-514350">
              <a:buFont typeface="Arial" panose="020B0604020202020204" pitchFamily="34" charset="0"/>
              <a:buChar char="•"/>
            </a:pPr>
            <a:r>
              <a:rPr lang="en-GB" sz="2400" dirty="0"/>
              <a:t>The supply of analyst service. Companies that operate in highly corrupt countries attract less analyst coverage due to increased levels of information costs.</a:t>
            </a:r>
          </a:p>
          <a:p>
            <a:pPr marL="880110" lvl="1" indent="-514350">
              <a:buFont typeface="Arial" panose="020B0604020202020204" pitchFamily="34" charset="0"/>
              <a:buChar char="•"/>
            </a:pPr>
            <a:r>
              <a:rPr lang="en-GB" sz="2400" dirty="0"/>
              <a:t>The demand for analyst service. High level of corruption at country level may induce access to private information through bribes, reducing thereby the demand for outside analyst services.</a:t>
            </a:r>
          </a:p>
          <a:p>
            <a:pPr marL="880110" lvl="1" indent="-514350">
              <a:buFont typeface="Arial" panose="020B0604020202020204" pitchFamily="34" charset="0"/>
              <a:buChar char="•"/>
            </a:pPr>
            <a:r>
              <a:rPr lang="en-GB" sz="2400" dirty="0"/>
              <a:t>Alternatively, o</a:t>
            </a:r>
            <a:r>
              <a:rPr lang="en-US" sz="2400" dirty="0"/>
              <a:t>ne may argue that the monitoring role of analyst will be stronger in “highly” corrupt countries, increasing thereby the demand for outside analyst services.</a:t>
            </a:r>
            <a:endParaRPr lang="en-GB" sz="2400" dirty="0"/>
          </a:p>
          <a:p>
            <a:pPr marL="0" indent="0">
              <a:buNone/>
            </a:pPr>
            <a:r>
              <a:rPr lang="en-GB" sz="2400" dirty="0"/>
              <a:t> Thus, our first research hypothesis is as follows:</a:t>
            </a:r>
          </a:p>
          <a:p>
            <a:pPr marL="0" indent="0">
              <a:buNone/>
            </a:pPr>
            <a:r>
              <a:rPr lang="en-GB" sz="2400" b="1" i="1" dirty="0">
                <a:solidFill>
                  <a:srgbClr val="CC3300"/>
                </a:solidFill>
              </a:rPr>
              <a:t>H1: there is an association between the level of corruption and analyst coverage </a:t>
            </a:r>
          </a:p>
          <a:p>
            <a:endParaRPr lang="en-GB" dirty="0"/>
          </a:p>
        </p:txBody>
      </p:sp>
      <p:sp>
        <p:nvSpPr>
          <p:cNvPr id="4" name="Footer Placeholder 3">
            <a:extLst>
              <a:ext uri="{FF2B5EF4-FFF2-40B4-BE49-F238E27FC236}">
                <a16:creationId xmlns:a16="http://schemas.microsoft.com/office/drawing/2014/main" id="{BE06E83C-DE92-3407-911A-875502F41536}"/>
              </a:ext>
            </a:extLst>
          </p:cNvPr>
          <p:cNvSpPr>
            <a:spLocks noGrp="1"/>
          </p:cNvSpPr>
          <p:nvPr>
            <p:ph type="ftr" sz="quarter" idx="11"/>
          </p:nvPr>
        </p:nvSpPr>
        <p:spPr/>
        <p:txBody>
          <a:bodyPr/>
          <a:lstStyle/>
          <a:p>
            <a:r>
              <a:rPr lang="en-US" dirty="0"/>
              <a:t>MMBD1275</a:t>
            </a:r>
          </a:p>
        </p:txBody>
      </p:sp>
      <p:sp>
        <p:nvSpPr>
          <p:cNvPr id="5" name="รูปเจ็ดเหลี่ยม 14">
            <a:extLst>
              <a:ext uri="{FF2B5EF4-FFF2-40B4-BE49-F238E27FC236}">
                <a16:creationId xmlns:a16="http://schemas.microsoft.com/office/drawing/2014/main" id="{E9AC1E65-414D-AD8F-C2AC-55ABAB1C9F8D}"/>
              </a:ext>
            </a:extLst>
          </p:cNvPr>
          <p:cNvSpPr/>
          <p:nvPr/>
        </p:nvSpPr>
        <p:spPr>
          <a:xfrm>
            <a:off x="11719409" y="6464808"/>
            <a:ext cx="322543" cy="264733"/>
          </a:xfrm>
          <a:prstGeom prst="heptagon">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u="sng" dirty="0">
                <a:latin typeface="Angsana New" panose="02020603050405020304" pitchFamily="18" charset="-34"/>
                <a:cs typeface="Angsana New" panose="02020603050405020304" pitchFamily="18" charset="-34"/>
              </a:rPr>
              <a:t>8</a:t>
            </a:r>
            <a:endParaRPr lang="th-TH" sz="2400" b="1" u="sng" dirty="0">
              <a:latin typeface="Angsana New" panose="02020603050405020304" pitchFamily="18" charset="-34"/>
              <a:cs typeface="Angsana New" panose="02020603050405020304" pitchFamily="18" charset="-34"/>
            </a:endParaRPr>
          </a:p>
        </p:txBody>
      </p:sp>
      <p:pic>
        <p:nvPicPr>
          <p:cNvPr id="6" name="图片 7" descr="MMBDlogo.png">
            <a:extLst>
              <a:ext uri="{FF2B5EF4-FFF2-40B4-BE49-F238E27FC236}">
                <a16:creationId xmlns:a16="http://schemas.microsoft.com/office/drawing/2014/main" id="{16BA0756-374E-19AF-542D-002D609683FE}"/>
              </a:ext>
            </a:extLst>
          </p:cNvPr>
          <p:cNvPicPr>
            <a:picLocks noChangeAspect="1"/>
          </p:cNvPicPr>
          <p:nvPr/>
        </p:nvPicPr>
        <p:blipFill>
          <a:blip r:embed="rId2"/>
          <a:stretch>
            <a:fillRect/>
          </a:stretch>
        </p:blipFill>
        <p:spPr>
          <a:xfrm>
            <a:off x="272271" y="178229"/>
            <a:ext cx="999747" cy="1042418"/>
          </a:xfrm>
          <a:prstGeom prst="rect">
            <a:avLst/>
          </a:prstGeom>
        </p:spPr>
      </p:pic>
    </p:spTree>
    <p:extLst>
      <p:ext uri="{BB962C8B-B14F-4D97-AF65-F5344CB8AC3E}">
        <p14:creationId xmlns:p14="http://schemas.microsoft.com/office/powerpoint/2010/main" val="35432626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6C89B0-5FA6-41A5-B980-12EABFAD21A0}"/>
              </a:ext>
            </a:extLst>
          </p:cNvPr>
          <p:cNvSpPr>
            <a:spLocks noGrp="1"/>
          </p:cNvSpPr>
          <p:nvPr>
            <p:ph type="title"/>
          </p:nvPr>
        </p:nvSpPr>
        <p:spPr/>
        <p:txBody>
          <a:bodyPr/>
          <a:lstStyle/>
          <a:p>
            <a:r>
              <a:rPr lang="en-GB" sz="4800" dirty="0"/>
              <a:t>Hypothesis development-Continued</a:t>
            </a:r>
            <a:endParaRPr lang="en-GB" dirty="0"/>
          </a:p>
        </p:txBody>
      </p:sp>
      <p:sp>
        <p:nvSpPr>
          <p:cNvPr id="3" name="Content Placeholder 2">
            <a:extLst>
              <a:ext uri="{FF2B5EF4-FFF2-40B4-BE49-F238E27FC236}">
                <a16:creationId xmlns:a16="http://schemas.microsoft.com/office/drawing/2014/main" id="{DD17DB10-1CB8-4D98-FC31-52AA82F115B2}"/>
              </a:ext>
            </a:extLst>
          </p:cNvPr>
          <p:cNvSpPr>
            <a:spLocks noGrp="1"/>
          </p:cNvSpPr>
          <p:nvPr>
            <p:ph idx="1"/>
          </p:nvPr>
        </p:nvSpPr>
        <p:spPr/>
        <p:txBody>
          <a:bodyPr>
            <a:normAutofit fontScale="92500"/>
          </a:bodyPr>
          <a:lstStyle/>
          <a:p>
            <a:pPr marL="0" indent="0">
              <a:buNone/>
            </a:pPr>
            <a:r>
              <a:rPr lang="en-GB" sz="2800" b="1" i="1" dirty="0"/>
              <a:t>b) Firms’ action to tackle corruption</a:t>
            </a:r>
          </a:p>
          <a:p>
            <a:pPr marL="393192" lvl="1" indent="0">
              <a:buNone/>
            </a:pPr>
            <a:r>
              <a:rPr lang="en-GB" sz="2800" dirty="0"/>
              <a:t>While self-reported anti-bribery policies might not be enough to draw on their effectiveness in combating bribery and corruption at the firm level, the fact that a firm adopts and reports such policies may signal the serious commitment of the management to prevent, monitor, and address corruption, and not merely cheap talk (Healy and Serafeim, 2016). Thus, our second research hypothesis is a s follows: </a:t>
            </a:r>
          </a:p>
          <a:p>
            <a:pPr marL="393192" lvl="1" indent="0">
              <a:buNone/>
            </a:pPr>
            <a:endParaRPr lang="en-GB" sz="2800" dirty="0"/>
          </a:p>
          <a:p>
            <a:pPr marL="393192" lvl="1" indent="0">
              <a:buNone/>
            </a:pPr>
            <a:r>
              <a:rPr lang="en-GB" sz="2800" b="1" i="1" dirty="0">
                <a:solidFill>
                  <a:srgbClr val="CC3300"/>
                </a:solidFill>
              </a:rPr>
              <a:t>H2: the adoption of anti-bribery policies at firm level attracts higher analyst coverage</a:t>
            </a:r>
          </a:p>
          <a:p>
            <a:endParaRPr lang="en-GB" dirty="0"/>
          </a:p>
        </p:txBody>
      </p:sp>
      <p:sp>
        <p:nvSpPr>
          <p:cNvPr id="4" name="Footer Placeholder 3">
            <a:extLst>
              <a:ext uri="{FF2B5EF4-FFF2-40B4-BE49-F238E27FC236}">
                <a16:creationId xmlns:a16="http://schemas.microsoft.com/office/drawing/2014/main" id="{5CBFFB76-FC81-9CBE-4207-C10E181E1778}"/>
              </a:ext>
            </a:extLst>
          </p:cNvPr>
          <p:cNvSpPr>
            <a:spLocks noGrp="1"/>
          </p:cNvSpPr>
          <p:nvPr>
            <p:ph type="ftr" sz="quarter" idx="11"/>
          </p:nvPr>
        </p:nvSpPr>
        <p:spPr/>
        <p:txBody>
          <a:bodyPr/>
          <a:lstStyle/>
          <a:p>
            <a:r>
              <a:rPr lang="en-US" dirty="0"/>
              <a:t>MMBD1275</a:t>
            </a:r>
          </a:p>
        </p:txBody>
      </p:sp>
      <p:sp>
        <p:nvSpPr>
          <p:cNvPr id="5" name="รูปเจ็ดเหลี่ยม 14">
            <a:extLst>
              <a:ext uri="{FF2B5EF4-FFF2-40B4-BE49-F238E27FC236}">
                <a16:creationId xmlns:a16="http://schemas.microsoft.com/office/drawing/2014/main" id="{20763A3A-AA27-1F8B-2F65-697CEFF4D2C5}"/>
              </a:ext>
            </a:extLst>
          </p:cNvPr>
          <p:cNvSpPr/>
          <p:nvPr/>
        </p:nvSpPr>
        <p:spPr>
          <a:xfrm>
            <a:off x="11719409" y="6464809"/>
            <a:ext cx="322543" cy="210312"/>
          </a:xfrm>
          <a:prstGeom prst="heptagon">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u="sng" dirty="0">
                <a:latin typeface="Angsana New" panose="02020603050405020304" pitchFamily="18" charset="-34"/>
                <a:cs typeface="Angsana New" panose="02020603050405020304" pitchFamily="18" charset="-34"/>
              </a:rPr>
              <a:t>9</a:t>
            </a:r>
            <a:endParaRPr lang="th-TH" sz="2400" b="1" u="sng" dirty="0">
              <a:latin typeface="Angsana New" panose="02020603050405020304" pitchFamily="18" charset="-34"/>
              <a:cs typeface="Angsana New" panose="02020603050405020304" pitchFamily="18" charset="-34"/>
            </a:endParaRPr>
          </a:p>
        </p:txBody>
      </p:sp>
      <p:pic>
        <p:nvPicPr>
          <p:cNvPr id="6" name="图片 7" descr="MMBDlogo.png">
            <a:extLst>
              <a:ext uri="{FF2B5EF4-FFF2-40B4-BE49-F238E27FC236}">
                <a16:creationId xmlns:a16="http://schemas.microsoft.com/office/drawing/2014/main" id="{E997FB25-26B0-8CC5-30FB-9728A7A35EE8}"/>
              </a:ext>
            </a:extLst>
          </p:cNvPr>
          <p:cNvPicPr>
            <a:picLocks noChangeAspect="1"/>
          </p:cNvPicPr>
          <p:nvPr/>
        </p:nvPicPr>
        <p:blipFill>
          <a:blip r:embed="rId2"/>
          <a:stretch>
            <a:fillRect/>
          </a:stretch>
        </p:blipFill>
        <p:spPr>
          <a:xfrm>
            <a:off x="290559" y="212625"/>
            <a:ext cx="999747" cy="1042418"/>
          </a:xfrm>
          <a:prstGeom prst="rect">
            <a:avLst/>
          </a:prstGeom>
        </p:spPr>
      </p:pic>
    </p:spTree>
    <p:extLst>
      <p:ext uri="{BB962C8B-B14F-4D97-AF65-F5344CB8AC3E}">
        <p14:creationId xmlns:p14="http://schemas.microsoft.com/office/powerpoint/2010/main" val="4222909349"/>
      </p:ext>
    </p:extLst>
  </p:cSld>
  <p:clrMapOvr>
    <a:masterClrMapping/>
  </p:clrMapOvr>
</p:sld>
</file>

<file path=ppt/theme/theme1.xml><?xml version="1.0" encoding="utf-8"?>
<a:theme xmlns:a="http://schemas.openxmlformats.org/drawingml/2006/main" name="回顾">
  <a:themeElements>
    <a:clrScheme name="回顾">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回顾">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回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338</TotalTime>
  <Words>1487</Words>
  <Application>Microsoft Office PowerPoint</Application>
  <PresentationFormat>Widescreen</PresentationFormat>
  <Paragraphs>227</Paragraphs>
  <Slides>18</Slides>
  <Notes>3</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31" baseType="lpstr">
      <vt:lpstr>Adobe Gothic Std B</vt:lpstr>
      <vt:lpstr>Angsana New</vt:lpstr>
      <vt:lpstr>Arial</vt:lpstr>
      <vt:lpstr>Arial Narrow</vt:lpstr>
      <vt:lpstr>Calibri</vt:lpstr>
      <vt:lpstr>Calibri Light</vt:lpstr>
      <vt:lpstr>CIDFont+F1</vt:lpstr>
      <vt:lpstr>CIDFont+F4</vt:lpstr>
      <vt:lpstr>TH SarabunPSK</vt:lpstr>
      <vt:lpstr>Wingdings</vt:lpstr>
      <vt:lpstr>Wingdings 3</vt:lpstr>
      <vt:lpstr>回顾</vt:lpstr>
      <vt:lpstr>Equation.3</vt:lpstr>
      <vt:lpstr>The Impact of Corruption on Analyst Coverage</vt:lpstr>
      <vt:lpstr>Outlines</vt:lpstr>
      <vt:lpstr>Terminology used</vt:lpstr>
      <vt:lpstr>Purpose</vt:lpstr>
      <vt:lpstr>Importance</vt:lpstr>
      <vt:lpstr>Motivations</vt:lpstr>
      <vt:lpstr>Contributions </vt:lpstr>
      <vt:lpstr>Hypotheses development</vt:lpstr>
      <vt:lpstr>Hypothesis development-Continued</vt:lpstr>
      <vt:lpstr>Hypothesis development-Continued</vt:lpstr>
      <vt:lpstr>Research sample</vt:lpstr>
      <vt:lpstr>Research Model</vt:lpstr>
      <vt:lpstr>Summary of expectations</vt:lpstr>
      <vt:lpstr>Estimation method</vt:lpstr>
      <vt:lpstr>Results: Method: ML - Negative Binomial Count (Quadratic hill climbing) with QML (Huber/White) standard errors &amp; covariance</vt:lpstr>
      <vt:lpstr>Conclusions</vt:lpstr>
      <vt:lpstr>Implications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Production of Vinegar from Organic Broken Rice Noodles</dc:title>
  <dc:creator>JANEJIRA JAIKANG</dc:creator>
  <cp:lastModifiedBy>omaima gomaa</cp:lastModifiedBy>
  <cp:revision>116</cp:revision>
  <dcterms:created xsi:type="dcterms:W3CDTF">2019-06-30T13:46:36Z</dcterms:created>
  <dcterms:modified xsi:type="dcterms:W3CDTF">2022-08-17T23:02:13Z</dcterms:modified>
</cp:coreProperties>
</file>